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Average"/>
      <p:regular r:id="rId39"/>
    </p:embeddedFont>
    <p:embeddedFont>
      <p:font typeface="Helvetica Neue"/>
      <p:regular r:id="rId40"/>
      <p:bold r:id="rId41"/>
      <p:italic r:id="rId42"/>
      <p:boldItalic r:id="rId43"/>
    </p:embeddedFont>
    <p:embeddedFont>
      <p:font typeface="Oswald"/>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5.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7.xml"/><Relationship Id="rId44" Type="http://schemas.openxmlformats.org/officeDocument/2006/relationships/font" Target="fonts/Oswald-regular.fntdata"/><Relationship Id="rId21" Type="http://schemas.openxmlformats.org/officeDocument/2006/relationships/slide" Target="slides/slide16.xml"/><Relationship Id="rId43" Type="http://schemas.openxmlformats.org/officeDocument/2006/relationships/font" Target="fonts/HelveticaNeue-bold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verage-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14cae674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14cae67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14cae67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14cae67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14cae674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14cae674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14cae674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14cae674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14cae674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14cae674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14ce4094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14ce4094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14ce4094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14ce4094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7165eaf7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7165eaf7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7165eaf7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7165eaf7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7165eaf7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7165eaf7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6e7ff4c4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6e7ff4c4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7165eaf7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7165eaf7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7165eaf7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7165eaf7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704d3f6d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704d3f6d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934a78b5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934a78b5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934a78b5d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934a78b5d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704d3f6d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704d3f6d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704d3f6d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704d3f6d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5704d3f6d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704d3f6d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5704d3f6d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704d3f6d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704d3f6d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704d3f6d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6e7ff4c4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6e7ff4c4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704d3f6de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704d3f6de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704d3f6d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704d3f6d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57165eaf7e_0_1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7165eaf7e_0_1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934a78b5d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934a78b5d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6e7ff4c4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6e7ff4c4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5704d3f6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5704d3f6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6e7ff4c4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6e7ff4c4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6e7ff4c4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6e7ff4c4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6e7ff4c4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6e7ff4c4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Yuval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14cae67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14cae67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www.youtube.com/watch?v=tlThdr3O5Qo" TargetMode="External"/><Relationship Id="rId5"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3.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295850"/>
            <a:ext cx="8520600" cy="25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00FF00"/>
                </a:solidFill>
                <a:latin typeface="Helvetica Neue"/>
                <a:ea typeface="Helvetica Neue"/>
                <a:cs typeface="Helvetica Neue"/>
                <a:sym typeface="Helvetica Neue"/>
              </a:rPr>
              <a:t>CarSpeak:</a:t>
            </a:r>
            <a:endParaRPr>
              <a:solidFill>
                <a:srgbClr val="00FF00"/>
              </a:solidFill>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A Content-Centric Network for Autonomous Driving</a:t>
            </a:r>
            <a:endParaRPr>
              <a:latin typeface="Helvetica Neue"/>
              <a:ea typeface="Helvetica Neue"/>
              <a:cs typeface="Helvetica Neue"/>
              <a:sym typeface="Helvetica Neue"/>
            </a:endParaRPr>
          </a:p>
        </p:txBody>
      </p:sp>
      <p:sp>
        <p:nvSpPr>
          <p:cNvPr id="60" name="Google Shape;60;p13"/>
          <p:cNvSpPr txBox="1"/>
          <p:nvPr>
            <p:ph idx="1" type="subTitle"/>
          </p:nvPr>
        </p:nvSpPr>
        <p:spPr>
          <a:xfrm>
            <a:off x="1954800" y="3073525"/>
            <a:ext cx="5234400" cy="12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Lixin Shi, Stephanie Gil, Nabeel Ahmed, Dina Katabi, and Daniela Rus</a:t>
            </a:r>
            <a:endParaRPr>
              <a:latin typeface="Helvetica Neue"/>
              <a:ea typeface="Helvetica Neue"/>
              <a:cs typeface="Helvetica Neue"/>
              <a:sym typeface="Helvetica Neue"/>
            </a:endParaRPr>
          </a:p>
          <a:p>
            <a:pPr indent="0" lvl="0" marL="0" rtl="0" algn="ctr">
              <a:spcBef>
                <a:spcPts val="0"/>
              </a:spcBef>
              <a:spcAft>
                <a:spcPts val="0"/>
              </a:spcAft>
              <a:buNone/>
            </a:pPr>
            <a:r>
              <a:t/>
            </a:r>
            <a:endParaRPr/>
          </a:p>
        </p:txBody>
      </p:sp>
      <p:sp>
        <p:nvSpPr>
          <p:cNvPr id="61" name="Google Shape;61;p13"/>
          <p:cNvSpPr txBox="1"/>
          <p:nvPr>
            <p:ph type="ctrTitle"/>
          </p:nvPr>
        </p:nvSpPr>
        <p:spPr>
          <a:xfrm>
            <a:off x="1763550" y="4164075"/>
            <a:ext cx="5616900" cy="95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Helvetica Neue"/>
                <a:ea typeface="Helvetica Neue"/>
                <a:cs typeface="Helvetica Neue"/>
                <a:sym typeface="Helvetica Neue"/>
              </a:rPr>
              <a:t>~</a:t>
            </a:r>
            <a:r>
              <a:rPr lang="en" sz="2400">
                <a:latin typeface="Helvetica Neue"/>
                <a:ea typeface="Helvetica Neue"/>
                <a:cs typeface="Helvetica Neue"/>
                <a:sym typeface="Helvetica Neue"/>
              </a:rPr>
              <a:t> </a:t>
            </a:r>
            <a:r>
              <a:rPr lang="en" sz="2400">
                <a:latin typeface="Helvetica Neue"/>
                <a:ea typeface="Helvetica Neue"/>
                <a:cs typeface="Helvetica Neue"/>
                <a:sym typeface="Helvetica Neue"/>
              </a:rPr>
              <a:t>Presented by ~</a:t>
            </a:r>
            <a:endParaRPr sz="2400">
              <a:latin typeface="Helvetica Neue"/>
              <a:ea typeface="Helvetica Neue"/>
              <a:cs typeface="Helvetica Neue"/>
              <a:sym typeface="Helvetica Neue"/>
            </a:endParaRPr>
          </a:p>
          <a:p>
            <a:pPr indent="0" lvl="0" marL="0" rtl="0" algn="ctr">
              <a:spcBef>
                <a:spcPts val="0"/>
              </a:spcBef>
              <a:spcAft>
                <a:spcPts val="0"/>
              </a:spcAft>
              <a:buNone/>
            </a:pPr>
            <a:r>
              <a:rPr lang="en" sz="2400">
                <a:latin typeface="Helvetica Neue"/>
                <a:ea typeface="Helvetica Neue"/>
                <a:cs typeface="Helvetica Neue"/>
                <a:sym typeface="Helvetica Neue"/>
              </a:rPr>
              <a:t>Michael Reininger and Yuval Reiss</a:t>
            </a:r>
            <a:endParaRPr sz="240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Octree</a:t>
            </a:r>
            <a:endParaRPr/>
          </a:p>
        </p:txBody>
      </p:sp>
      <p:sp>
        <p:nvSpPr>
          <p:cNvPr id="123" name="Google Shape;123;p22"/>
          <p:cNvSpPr txBox="1"/>
          <p:nvPr>
            <p:ph idx="1" type="body"/>
          </p:nvPr>
        </p:nvSpPr>
        <p:spPr>
          <a:xfrm>
            <a:off x="184775" y="1383901"/>
            <a:ext cx="4194300" cy="23757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CarSpeak divides the world recursively into cubes, where smaller cubes provide finer descriptions of the encompassing cube.</a:t>
            </a:r>
            <a:endParaRPr sz="1400">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Root cube is world; everyone concurs with this.</a:t>
            </a:r>
            <a:endParaRPr>
              <a:solidFill>
                <a:srgbClr val="FFFFFF"/>
              </a:solidFill>
            </a:endParaRPr>
          </a:p>
          <a:p>
            <a:pPr indent="-317500" lvl="1" marL="914400" rtl="0" algn="l">
              <a:spcBef>
                <a:spcPts val="0"/>
              </a:spcBef>
              <a:spcAft>
                <a:spcPts val="0"/>
              </a:spcAft>
              <a:buClr>
                <a:srgbClr val="FFFFFF"/>
              </a:buClr>
              <a:buSzPts val="1400"/>
              <a:buChar char="○"/>
            </a:pPr>
            <a:r>
              <a:rPr lang="en">
                <a:solidFill>
                  <a:schemeClr val="dk1"/>
                </a:solidFill>
              </a:rPr>
              <a:t>Regions are named by referring to the root of the region’s sub-tree, based on the depth from the root of the region’s sub-tree.</a:t>
            </a:r>
            <a:endParaRPr>
              <a:solidFill>
                <a:srgbClr val="FFFFFF"/>
              </a:solidFill>
            </a:endParaRPr>
          </a:p>
          <a:p>
            <a:pPr indent="0" lvl="0" marL="914400" marR="0" rtl="0" algn="l">
              <a:lnSpc>
                <a:spcPct val="115000"/>
              </a:lnSpc>
              <a:spcBef>
                <a:spcPts val="1600"/>
              </a:spcBef>
              <a:spcAft>
                <a:spcPts val="1600"/>
              </a:spcAft>
              <a:buNone/>
            </a:pPr>
            <a:r>
              <a:t/>
            </a:r>
            <a:endParaRPr>
              <a:solidFill>
                <a:srgbClr val="FFFFFF"/>
              </a:solidFill>
            </a:endParaRPr>
          </a:p>
        </p:txBody>
      </p:sp>
      <p:pic>
        <p:nvPicPr>
          <p:cNvPr id="124" name="Google Shape;124;p22"/>
          <p:cNvPicPr preferRelativeResize="0"/>
          <p:nvPr/>
        </p:nvPicPr>
        <p:blipFill>
          <a:blip r:embed="rId3">
            <a:alphaModFix/>
          </a:blip>
          <a:stretch>
            <a:fillRect/>
          </a:stretch>
        </p:blipFill>
        <p:spPr>
          <a:xfrm>
            <a:off x="4823116" y="1072625"/>
            <a:ext cx="3846360" cy="2375699"/>
          </a:xfrm>
          <a:prstGeom prst="rect">
            <a:avLst/>
          </a:prstGeom>
          <a:noFill/>
          <a:ln>
            <a:noFill/>
          </a:ln>
        </p:spPr>
      </p:pic>
      <p:sp>
        <p:nvSpPr>
          <p:cNvPr id="125" name="Google Shape;125;p22"/>
          <p:cNvSpPr txBox="1"/>
          <p:nvPr/>
        </p:nvSpPr>
        <p:spPr>
          <a:xfrm>
            <a:off x="4591700" y="3597000"/>
            <a:ext cx="4309200" cy="1478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Octree data structure (common in 3D graphics) </a:t>
            </a:r>
            <a:endParaRPr>
              <a:solidFill>
                <a:schemeClr val="dk1"/>
              </a:solidFill>
              <a:latin typeface="Average"/>
              <a:ea typeface="Average"/>
              <a:cs typeface="Average"/>
              <a:sym typeface="Average"/>
            </a:endParaRPr>
          </a:p>
          <a:p>
            <a:pPr indent="-317500" lvl="1" marL="914400" rtl="0" algn="l">
              <a:lnSpc>
                <a:spcPct val="115000"/>
              </a:lnSpc>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Storage is efficient since each car needs to only know the Octree in its neighborhood.</a:t>
            </a:r>
            <a:endParaRPr>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Multi-Resolution Naming</a:t>
            </a:r>
            <a:endParaRPr/>
          </a:p>
        </p:txBody>
      </p:sp>
      <p:sp>
        <p:nvSpPr>
          <p:cNvPr id="131" name="Google Shape;131;p23"/>
          <p:cNvSpPr txBox="1"/>
          <p:nvPr>
            <p:ph idx="1" type="body"/>
          </p:nvPr>
        </p:nvSpPr>
        <p:spPr>
          <a:xfrm>
            <a:off x="211050" y="1337500"/>
            <a:ext cx="8520600" cy="36885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en" sz="1200">
                <a:solidFill>
                  <a:srgbClr val="FFFFFF"/>
                </a:solidFill>
              </a:rPr>
              <a:t>Sharing information across vehicles requires a specific naming system.</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3 types of nodes:</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Occupied: point-cloud representation has points (ie. object is obstructing)</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Unoccupied: no points within the cube (ie. car can drive through it)</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Unknown: not enough information (yet) to discern</a:t>
            </a:r>
            <a:endParaRPr sz="1200">
              <a:solidFill>
                <a:srgbClr val="FFFFFF"/>
              </a:solidFill>
            </a:endParaRPr>
          </a:p>
          <a:p>
            <a:pPr indent="-304800" lvl="0" marL="457200" rtl="0" algn="l">
              <a:spcBef>
                <a:spcPts val="0"/>
              </a:spcBef>
              <a:spcAft>
                <a:spcPts val="0"/>
              </a:spcAft>
              <a:buClr>
                <a:srgbClr val="FFFFFF"/>
              </a:buClr>
              <a:buSzPts val="1200"/>
              <a:buChar char="●"/>
            </a:pPr>
            <a:r>
              <a:rPr lang="en" sz="1200">
                <a:solidFill>
                  <a:srgbClr val="FFFFFF"/>
                </a:solidFill>
              </a:rPr>
              <a:t>Parent is occupied if any of its </a:t>
            </a:r>
            <a:r>
              <a:rPr b="1" lang="en" sz="1200">
                <a:solidFill>
                  <a:srgbClr val="FFFFFF"/>
                </a:solidFill>
              </a:rPr>
              <a:t>descendents</a:t>
            </a:r>
            <a:r>
              <a:rPr lang="en" sz="1200">
                <a:solidFill>
                  <a:srgbClr val="FFFFFF"/>
                </a:solidFill>
              </a:rPr>
              <a:t> are occupied. Parent is unoccupied if all of its descendants are unoccupied. Else, parent is unknown.</a:t>
            </a:r>
            <a:endParaRPr sz="1200">
              <a:solidFill>
                <a:srgbClr val="FFFFFF"/>
              </a:solidFill>
            </a:endParaRPr>
          </a:p>
          <a:p>
            <a:pPr indent="-304800" lvl="0" marL="457200" rtl="0" algn="l">
              <a:spcBef>
                <a:spcPts val="0"/>
              </a:spcBef>
              <a:spcAft>
                <a:spcPts val="0"/>
              </a:spcAft>
              <a:buSzPts val="1200"/>
              <a:buChar char="●"/>
            </a:pPr>
            <a:r>
              <a:rPr lang="en" sz="1200">
                <a:solidFill>
                  <a:srgbClr val="00FF00"/>
                </a:solidFill>
              </a:rPr>
              <a:t>Benefits:</a:t>
            </a:r>
            <a:r>
              <a:rPr lang="en" sz="1200">
                <a:solidFill>
                  <a:srgbClr val="FFFFFF"/>
                </a:solidFill>
              </a:rPr>
              <a:t> Facilitates requesting and accessing sensory data at different resolutions. Compresses the data for storage and transmission.</a:t>
            </a:r>
            <a:endParaRPr sz="1200">
              <a:solidFill>
                <a:srgbClr val="FFFFFF"/>
              </a:solidFill>
            </a:endParaRPr>
          </a:p>
          <a:p>
            <a:pPr indent="-304800" lvl="1" marL="914400" rtl="0" algn="l">
              <a:spcBef>
                <a:spcPts val="0"/>
              </a:spcBef>
              <a:spcAft>
                <a:spcPts val="0"/>
              </a:spcAft>
              <a:buClr>
                <a:srgbClr val="FFFFFF"/>
              </a:buClr>
              <a:buSzPts val="1200"/>
              <a:buChar char="○"/>
            </a:pPr>
            <a:r>
              <a:rPr lang="en" sz="1200">
                <a:solidFill>
                  <a:srgbClr val="FFFFFF"/>
                </a:solidFill>
              </a:rPr>
              <a:t>Example: only need to send root of sub-tree if entire sub-tree is occupied/unoccupied.</a:t>
            </a:r>
            <a:endParaRPr sz="1200">
              <a:solidFill>
                <a:srgbClr val="FFFFFF"/>
              </a:solidFill>
            </a:endParaRPr>
          </a:p>
        </p:txBody>
      </p:sp>
      <p:pic>
        <p:nvPicPr>
          <p:cNvPr id="132" name="Google Shape;132;p23"/>
          <p:cNvPicPr preferRelativeResize="0"/>
          <p:nvPr/>
        </p:nvPicPr>
        <p:blipFill>
          <a:blip r:embed="rId3">
            <a:alphaModFix/>
          </a:blip>
          <a:stretch>
            <a:fillRect/>
          </a:stretch>
        </p:blipFill>
        <p:spPr>
          <a:xfrm>
            <a:off x="2929707" y="3721674"/>
            <a:ext cx="3083292" cy="1090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1000"/>
                                        <p:tgtEl>
                                          <p:spTgt spid="1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1000"/>
                                        <p:tgtEl>
                                          <p:spTgt spid="1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Effect filter="fade" transition="in">
                                      <p:cBhvr>
                                        <p:cTn dur="1000"/>
                                        <p:tgtEl>
                                          <p:spTgt spid="1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Effect filter="fade" transition="in">
                                      <p:cBhvr>
                                        <p:cTn dur="1000"/>
                                        <p:tgtEl>
                                          <p:spTgt spid="1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animEffect filter="fade" transition="in">
                                      <p:cBhvr>
                                        <p:cTn dur="1000"/>
                                        <p:tgtEl>
                                          <p:spTgt spid="1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animEffect filter="fade" transition="in">
                                      <p:cBhvr>
                                        <p:cTn dur="1000"/>
                                        <p:tgtEl>
                                          <p:spTgt spid="1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animEffect filter="fade" transition="in">
                                      <p:cBhvr>
                                        <p:cTn dur="1000"/>
                                        <p:tgtEl>
                                          <p:spTgt spid="1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animEffect filter="fade" transition="in">
                                      <p:cBhvr>
                                        <p:cTn dur="1000"/>
                                        <p:tgtEl>
                                          <p:spTgt spid="131">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Retrieving and Maintaining Information Quality</a:t>
            </a:r>
            <a:endParaRPr/>
          </a:p>
        </p:txBody>
      </p:sp>
      <p:sp>
        <p:nvSpPr>
          <p:cNvPr id="138" name="Google Shape;138;p24"/>
          <p:cNvSpPr txBox="1"/>
          <p:nvPr>
            <p:ph idx="1" type="body"/>
          </p:nvPr>
        </p:nvSpPr>
        <p:spPr>
          <a:xfrm>
            <a:off x="0" y="1337500"/>
            <a:ext cx="4994400" cy="36885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FFFFFF"/>
              </a:buClr>
              <a:buSzPts val="1200"/>
              <a:buChar char="●"/>
            </a:pPr>
            <a:r>
              <a:rPr lang="en" sz="1200">
                <a:solidFill>
                  <a:srgbClr val="FFFFFF"/>
                </a:solidFill>
              </a:rPr>
              <a:t>Multi-resolution naming and addressing module fuses data from local and other vehicles’ sensor data.</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Each node has a time_stamp field set to the most recent sensor information stored in this cube. </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Garbage collection thread periodically traverses Octree removes </a:t>
            </a:r>
            <a:r>
              <a:rPr lang="en" sz="1200">
                <a:solidFill>
                  <a:srgbClr val="FFFFFF"/>
                </a:solidFill>
              </a:rPr>
              <a:t>expired</a:t>
            </a:r>
            <a:r>
              <a:rPr lang="en" sz="1200">
                <a:solidFill>
                  <a:srgbClr val="FFFFFF"/>
                </a:solidFill>
              </a:rPr>
              <a:t> (older than current time + E) vertices.</a:t>
            </a:r>
            <a:endParaRPr sz="1200">
              <a:solidFill>
                <a:srgbClr val="FFFFFF"/>
              </a:solidFill>
            </a:endParaRPr>
          </a:p>
          <a:p>
            <a:pPr indent="0" lvl="0" marL="0" marR="0" rtl="0" algn="l">
              <a:lnSpc>
                <a:spcPct val="115000"/>
              </a:lnSpc>
              <a:spcBef>
                <a:spcPts val="1600"/>
              </a:spcBef>
              <a:spcAft>
                <a:spcPts val="0"/>
              </a:spcAft>
              <a:buNone/>
            </a:pPr>
            <a:r>
              <a:t/>
            </a:r>
            <a:endParaRPr sz="1200">
              <a:solidFill>
                <a:srgbClr val="FFFFFF"/>
              </a:solidFill>
            </a:endParaRPr>
          </a:p>
          <a:p>
            <a:pPr indent="-304800" lvl="0" marL="457200" marR="0" rtl="0" algn="l">
              <a:lnSpc>
                <a:spcPct val="115000"/>
              </a:lnSpc>
              <a:spcBef>
                <a:spcPts val="1600"/>
              </a:spcBef>
              <a:spcAft>
                <a:spcPts val="0"/>
              </a:spcAft>
              <a:buClr>
                <a:srgbClr val="FFFFFF"/>
              </a:buClr>
              <a:buSzPts val="1200"/>
              <a:buChar char="●"/>
            </a:pPr>
            <a:r>
              <a:rPr lang="en" sz="1200">
                <a:solidFill>
                  <a:srgbClr val="FFFFFF"/>
                </a:solidFill>
              </a:rPr>
              <a:t>Sensor data quality is ranked based on two factors: time and completeness.</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μ</a:t>
            </a:r>
            <a:r>
              <a:rPr baseline="30000" lang="en" sz="1200">
                <a:solidFill>
                  <a:srgbClr val="FFFFFF"/>
                </a:solidFill>
              </a:rPr>
              <a:t>(t curr - t sense)</a:t>
            </a:r>
            <a:r>
              <a:rPr lang="en" sz="1200">
                <a:solidFill>
                  <a:srgbClr val="FFFFFF"/>
                </a:solidFill>
              </a:rPr>
              <a:t>: More recent sensor data  → higher quality</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C(i,r): More complete the info about a node is → higher quality</a:t>
            </a:r>
            <a:endParaRPr sz="1200">
              <a:solidFill>
                <a:srgbClr val="FFFFFF"/>
              </a:solidFill>
            </a:endParaRPr>
          </a:p>
          <a:p>
            <a:pPr indent="0" lvl="0" marL="0" marR="0" rtl="0" algn="l">
              <a:lnSpc>
                <a:spcPct val="115000"/>
              </a:lnSpc>
              <a:spcBef>
                <a:spcPts val="1600"/>
              </a:spcBef>
              <a:spcAft>
                <a:spcPts val="1600"/>
              </a:spcAft>
              <a:buNone/>
            </a:pPr>
            <a:r>
              <a:t/>
            </a:r>
            <a:endParaRPr sz="1200">
              <a:solidFill>
                <a:srgbClr val="FFFFFF"/>
              </a:solidFill>
            </a:endParaRPr>
          </a:p>
        </p:txBody>
      </p:sp>
      <p:pic>
        <p:nvPicPr>
          <p:cNvPr id="139" name="Google Shape;139;p24"/>
          <p:cNvPicPr preferRelativeResize="0"/>
          <p:nvPr/>
        </p:nvPicPr>
        <p:blipFill rotWithShape="1">
          <a:blip r:embed="rId3">
            <a:alphaModFix/>
          </a:blip>
          <a:srcRect b="49349" l="0" r="0" t="0"/>
          <a:stretch/>
        </p:blipFill>
        <p:spPr>
          <a:xfrm>
            <a:off x="4994400" y="1604063"/>
            <a:ext cx="3837900" cy="1935374"/>
          </a:xfrm>
          <a:prstGeom prst="rect">
            <a:avLst/>
          </a:prstGeom>
          <a:noFill/>
          <a:ln>
            <a:noFill/>
          </a:ln>
        </p:spPr>
      </p:pic>
      <p:pic>
        <p:nvPicPr>
          <p:cNvPr id="140" name="Google Shape;140;p24"/>
          <p:cNvPicPr preferRelativeResize="0"/>
          <p:nvPr/>
        </p:nvPicPr>
        <p:blipFill>
          <a:blip r:embed="rId4">
            <a:alphaModFix/>
          </a:blip>
          <a:stretch>
            <a:fillRect/>
          </a:stretch>
        </p:blipFill>
        <p:spPr>
          <a:xfrm>
            <a:off x="5329537" y="3768125"/>
            <a:ext cx="3167625" cy="104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animEffect filter="fade" transition="in">
                                      <p:cBhvr>
                                        <p:cTn dur="1000"/>
                                        <p:tgtEl>
                                          <p:spTgt spid="1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animEffect filter="fade" transition="in">
                                      <p:cBhvr>
                                        <p:cTn dur="1000"/>
                                        <p:tgtEl>
                                          <p:spTgt spid="1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animEffect filter="fade" transition="in">
                                      <p:cBhvr>
                                        <p:cTn dur="1000"/>
                                        <p:tgtEl>
                                          <p:spTgt spid="1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animEffect filter="fade" transition="in">
                                      <p:cBhvr>
                                        <p:cTn dur="1000"/>
                                        <p:tgtEl>
                                          <p:spTgt spid="1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5" st="5"/>
                                            </p:txEl>
                                          </p:spTgt>
                                        </p:tgtEl>
                                        <p:attrNameLst>
                                          <p:attrName>style.visibility</p:attrName>
                                        </p:attrNameLst>
                                      </p:cBhvr>
                                      <p:to>
                                        <p:strVal val="visible"/>
                                      </p:to>
                                    </p:set>
                                    <p:animEffect filter="fade" transition="in">
                                      <p:cBhvr>
                                        <p:cTn dur="1000"/>
                                        <p:tgtEl>
                                          <p:spTgt spid="1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6" st="6"/>
                                            </p:txEl>
                                          </p:spTgt>
                                        </p:tgtEl>
                                        <p:attrNameLst>
                                          <p:attrName>style.visibility</p:attrName>
                                        </p:attrNameLst>
                                      </p:cBhvr>
                                      <p:to>
                                        <p:strVal val="visible"/>
                                      </p:to>
                                    </p:set>
                                    <p:animEffect filter="fade" transition="in">
                                      <p:cBhvr>
                                        <p:cTn dur="1000"/>
                                        <p:tgtEl>
                                          <p:spTgt spid="1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7" st="7"/>
                                            </p:txEl>
                                          </p:spTgt>
                                        </p:tgtEl>
                                        <p:attrNameLst>
                                          <p:attrName>style.visibility</p:attrName>
                                        </p:attrNameLst>
                                      </p:cBhvr>
                                      <p:to>
                                        <p:strVal val="visible"/>
                                      </p:to>
                                    </p:set>
                                    <p:animEffect filter="fade" transition="in">
                                      <p:cBhvr>
                                        <p:cTn dur="1000"/>
                                        <p:tgtEl>
                                          <p:spTgt spid="13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Loss-Resilient Compression</a:t>
            </a:r>
            <a:endParaRPr/>
          </a:p>
        </p:txBody>
      </p:sp>
      <p:sp>
        <p:nvSpPr>
          <p:cNvPr id="146" name="Google Shape;146;p25"/>
          <p:cNvSpPr txBox="1"/>
          <p:nvPr>
            <p:ph idx="1" type="body"/>
          </p:nvPr>
        </p:nvSpPr>
        <p:spPr>
          <a:xfrm>
            <a:off x="155850" y="1101775"/>
            <a:ext cx="8832300" cy="36885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FFFFFF"/>
              </a:buClr>
              <a:buSzPts val="1200"/>
              <a:buChar char="●"/>
            </a:pPr>
            <a:r>
              <a:rPr lang="en" sz="1200">
                <a:solidFill>
                  <a:srgbClr val="FFFFFF"/>
                </a:solidFill>
              </a:rPr>
              <a:t>3D-point cloud data can be very redundant, especially when occupied/unoccupied/unknown cubes tend to be co-located/near each other → significant overlap.</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1) Low computational overhead</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2) Not require cars to track how their information relates to each other</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3) Should be resilient to packet loss.</a:t>
            </a:r>
            <a:br>
              <a:rPr lang="en" sz="1200">
                <a:solidFill>
                  <a:srgbClr val="FFFFFF"/>
                </a:solidFill>
              </a:rPr>
            </a:br>
            <a:endParaRPr sz="1200">
              <a:solidFill>
                <a:srgbClr val="FFFFFF"/>
              </a:solidFill>
            </a:endParaRPr>
          </a:p>
          <a:p>
            <a:pPr indent="-304800" lvl="0" marL="457200" marR="0" rtl="0" algn="l">
              <a:lnSpc>
                <a:spcPct val="115000"/>
              </a:lnSpc>
              <a:spcBef>
                <a:spcPts val="0"/>
              </a:spcBef>
              <a:spcAft>
                <a:spcPts val="0"/>
              </a:spcAft>
              <a:buClr>
                <a:srgbClr val="FFFFFF"/>
              </a:buClr>
              <a:buSzPts val="1200"/>
              <a:buChar char="●"/>
            </a:pPr>
            <a:r>
              <a:rPr lang="en" sz="1200">
                <a:solidFill>
                  <a:srgbClr val="FFFFFF"/>
                </a:solidFill>
              </a:rPr>
              <a:t>Can a compression algorithm be taken from the graphics community (specific to Octrees)? </a:t>
            </a:r>
            <a:r>
              <a:rPr b="1" lang="en" sz="1200">
                <a:solidFill>
                  <a:srgbClr val="FFFFFF"/>
                </a:solidFill>
              </a:rPr>
              <a:t>YES!</a:t>
            </a:r>
            <a:endParaRPr b="1"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1) Computationally efficient because it is linear in the size of the region’s Octree</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2) Robust to losses because each packet is self-contained</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3) Packets received from different cars that sense the same region have minimal overlap because at any point in time, they transmit different parts of the region’s Octree</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4) Unequal error protection because the transmitted subtrees contain paths of all vertices to the root of the region.</a:t>
            </a:r>
            <a:endParaRPr sz="1200">
              <a:solidFill>
                <a:srgbClr val="FFFFFF"/>
              </a:solidFill>
            </a:endParaRPr>
          </a:p>
          <a:p>
            <a:pPr indent="0" lvl="0" marL="914400" marR="0" rtl="0" algn="l">
              <a:lnSpc>
                <a:spcPct val="115000"/>
              </a:lnSpc>
              <a:spcBef>
                <a:spcPts val="1600"/>
              </a:spcBef>
              <a:spcAft>
                <a:spcPts val="0"/>
              </a:spcAft>
              <a:buNone/>
            </a:pPr>
            <a:r>
              <a:t/>
            </a:r>
            <a:endParaRPr sz="1200">
              <a:solidFill>
                <a:srgbClr val="FFFFFF"/>
              </a:solidFill>
            </a:endParaRPr>
          </a:p>
          <a:p>
            <a:pPr indent="-304800" lvl="0" marL="457200" marR="0" rtl="0" algn="l">
              <a:lnSpc>
                <a:spcPct val="115000"/>
              </a:lnSpc>
              <a:spcBef>
                <a:spcPts val="1600"/>
              </a:spcBef>
              <a:spcAft>
                <a:spcPts val="0"/>
              </a:spcAft>
              <a:buClr>
                <a:srgbClr val="FFFFFF"/>
              </a:buClr>
              <a:buSzPts val="1200"/>
              <a:buChar char="●"/>
            </a:pPr>
            <a:r>
              <a:rPr b="1" lang="en" sz="1200">
                <a:solidFill>
                  <a:srgbClr val="00FF00"/>
                </a:solidFill>
              </a:rPr>
              <a:t>Bottom line</a:t>
            </a:r>
            <a:r>
              <a:rPr b="1" lang="en" sz="1200">
                <a:solidFill>
                  <a:srgbClr val="FFFFFF"/>
                </a:solidFill>
              </a:rPr>
              <a:t>:</a:t>
            </a:r>
            <a:r>
              <a:rPr lang="en" sz="1200">
                <a:solidFill>
                  <a:srgbClr val="FFFFFF"/>
                </a:solidFill>
              </a:rPr>
              <a:t> </a:t>
            </a:r>
            <a:r>
              <a:rPr lang="en" sz="1200">
                <a:solidFill>
                  <a:srgbClr val="FFFFFF"/>
                </a:solidFill>
              </a:rPr>
              <a:t>vertices</a:t>
            </a:r>
            <a:r>
              <a:rPr lang="en" sz="1200">
                <a:solidFill>
                  <a:srgbClr val="FFFFFF"/>
                </a:solidFill>
              </a:rPr>
              <a:t> at higher levels in the tree are less likely to be lost than vertices at lower levels → loss of a packet leads to loss of resolution rather than a complete loss of information.</a:t>
            </a:r>
            <a:endParaRPr sz="1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6" st="6"/>
                                            </p:txEl>
                                          </p:spTgt>
                                        </p:tgtEl>
                                        <p:attrNameLst>
                                          <p:attrName>style.visibility</p:attrName>
                                        </p:attrNameLst>
                                      </p:cBhvr>
                                      <p:to>
                                        <p:strVal val="visible"/>
                                      </p:to>
                                    </p:set>
                                    <p:animEffect filter="fade" transition="in">
                                      <p:cBhvr>
                                        <p:cTn dur="1000"/>
                                        <p:tgtEl>
                                          <p:spTgt spid="1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7" st="7"/>
                                            </p:txEl>
                                          </p:spTgt>
                                        </p:tgtEl>
                                        <p:attrNameLst>
                                          <p:attrName>style.visibility</p:attrName>
                                        </p:attrNameLst>
                                      </p:cBhvr>
                                      <p:to>
                                        <p:strVal val="visible"/>
                                      </p:to>
                                    </p:set>
                                    <p:animEffect filter="fade" transition="in">
                                      <p:cBhvr>
                                        <p:cTn dur="1000"/>
                                        <p:tgtEl>
                                          <p:spTgt spid="1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8" st="8"/>
                                            </p:txEl>
                                          </p:spTgt>
                                        </p:tgtEl>
                                        <p:attrNameLst>
                                          <p:attrName>style.visibility</p:attrName>
                                        </p:attrNameLst>
                                      </p:cBhvr>
                                      <p:to>
                                        <p:strVal val="visible"/>
                                      </p:to>
                                    </p:set>
                                    <p:animEffect filter="fade" transition="in">
                                      <p:cBhvr>
                                        <p:cTn dur="1000"/>
                                        <p:tgtEl>
                                          <p:spTgt spid="14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9" st="9"/>
                                            </p:txEl>
                                          </p:spTgt>
                                        </p:tgtEl>
                                        <p:attrNameLst>
                                          <p:attrName>style.visibility</p:attrName>
                                        </p:attrNameLst>
                                      </p:cBhvr>
                                      <p:to>
                                        <p:strVal val="visible"/>
                                      </p:to>
                                    </p:set>
                                    <p:animEffect filter="fade" transition="in">
                                      <p:cBhvr>
                                        <p:cTn dur="1000"/>
                                        <p:tgtEl>
                                          <p:spTgt spid="14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0" st="10"/>
                                            </p:txEl>
                                          </p:spTgt>
                                        </p:tgtEl>
                                        <p:attrNameLst>
                                          <p:attrName>style.visibility</p:attrName>
                                        </p:attrNameLst>
                                      </p:cBhvr>
                                      <p:to>
                                        <p:strVal val="visible"/>
                                      </p:to>
                                    </p:set>
                                    <p:animEffect filter="fade" transition="in">
                                      <p:cBhvr>
                                        <p:cTn dur="1000"/>
                                        <p:tgtEl>
                                          <p:spTgt spid="14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Compression Algorithm via Random Walks</a:t>
            </a:r>
            <a:endParaRPr/>
          </a:p>
        </p:txBody>
      </p:sp>
      <p:sp>
        <p:nvSpPr>
          <p:cNvPr id="152" name="Google Shape;152;p26"/>
          <p:cNvSpPr txBox="1"/>
          <p:nvPr>
            <p:ph idx="1" type="body"/>
          </p:nvPr>
        </p:nvSpPr>
        <p:spPr>
          <a:xfrm>
            <a:off x="211050" y="1150602"/>
            <a:ext cx="3225300" cy="20700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700" u="sng">
                <a:solidFill>
                  <a:srgbClr val="FFFFFF"/>
                </a:solidFill>
                <a:latin typeface="Courier New"/>
                <a:ea typeface="Courier New"/>
                <a:cs typeface="Courier New"/>
                <a:sym typeface="Courier New"/>
              </a:rPr>
              <a:t>Input:</a:t>
            </a:r>
            <a:r>
              <a:rPr lang="en" sz="700">
                <a:solidFill>
                  <a:srgbClr val="FFFFFF"/>
                </a:solidFill>
                <a:latin typeface="Courier New"/>
                <a:ea typeface="Courier New"/>
                <a:cs typeface="Courier New"/>
                <a:sym typeface="Courier New"/>
              </a:rPr>
              <a:t> </a:t>
            </a:r>
            <a:endParaRPr sz="700">
              <a:solidFill>
                <a:srgbClr val="FFFFFF"/>
              </a:solidFill>
              <a:latin typeface="Courier New"/>
              <a:ea typeface="Courier New"/>
              <a:cs typeface="Courier New"/>
              <a:sym typeface="Courier New"/>
            </a:endParaRPr>
          </a:p>
          <a:p>
            <a:pPr indent="0" lvl="0" marL="0" marR="0" rtl="0" algn="l">
              <a:lnSpc>
                <a:spcPct val="100000"/>
              </a:lnSpc>
              <a:spcBef>
                <a:spcPts val="1600"/>
              </a:spcBef>
              <a:spcAft>
                <a:spcPts val="0"/>
              </a:spcAft>
              <a:buNone/>
            </a:pPr>
            <a:r>
              <a:rPr lang="en" sz="700">
                <a:solidFill>
                  <a:srgbClr val="FFFFFF"/>
                </a:solidFill>
                <a:latin typeface="Courier New"/>
                <a:ea typeface="Courier New"/>
                <a:cs typeface="Courier New"/>
                <a:sym typeface="Courier New"/>
              </a:rPr>
              <a:t>r</a:t>
            </a:r>
            <a:r>
              <a:rPr lang="en" sz="700">
                <a:solidFill>
                  <a:srgbClr val="FFFFFF"/>
                </a:solidFill>
                <a:latin typeface="Courier New"/>
                <a:ea typeface="Courier New"/>
                <a:cs typeface="Courier New"/>
                <a:sym typeface="Courier New"/>
              </a:rPr>
              <a:t> ← r</a:t>
            </a:r>
            <a:r>
              <a:rPr lang="en" sz="700">
                <a:solidFill>
                  <a:srgbClr val="FFFFFF"/>
                </a:solidFill>
                <a:latin typeface="Courier New"/>
                <a:ea typeface="Courier New"/>
                <a:cs typeface="Courier New"/>
                <a:sym typeface="Courier New"/>
              </a:rPr>
              <a:t>egion requested</a:t>
            </a:r>
            <a:endParaRPr sz="700">
              <a:solidFill>
                <a:srgbClr val="FFFFFF"/>
              </a:solidFill>
              <a:latin typeface="Courier New"/>
              <a:ea typeface="Courier New"/>
              <a:cs typeface="Courier New"/>
              <a:sym typeface="Courier New"/>
            </a:endParaRPr>
          </a:p>
          <a:p>
            <a:pPr indent="0" lvl="0" marL="0" marR="0" rtl="0" algn="l">
              <a:lnSpc>
                <a:spcPct val="100000"/>
              </a:lnSpc>
              <a:spcBef>
                <a:spcPts val="1600"/>
              </a:spcBef>
              <a:spcAft>
                <a:spcPts val="0"/>
              </a:spcAft>
              <a:buNone/>
            </a:pPr>
            <a:r>
              <a:rPr lang="en" sz="700">
                <a:solidFill>
                  <a:srgbClr val="FFFFFF"/>
                </a:solidFill>
                <a:latin typeface="Courier New"/>
                <a:ea typeface="Courier New"/>
                <a:cs typeface="Courier New"/>
                <a:sym typeface="Courier New"/>
              </a:rPr>
              <a:t>O</a:t>
            </a:r>
            <a:r>
              <a:rPr baseline="-25000" lang="en" sz="700">
                <a:solidFill>
                  <a:srgbClr val="FFFFFF"/>
                </a:solidFill>
                <a:latin typeface="Courier New"/>
                <a:ea typeface="Courier New"/>
                <a:cs typeface="Courier New"/>
                <a:sym typeface="Courier New"/>
              </a:rPr>
              <a:t>r</a:t>
            </a:r>
            <a:r>
              <a:rPr lang="en" sz="700">
                <a:solidFill>
                  <a:srgbClr val="FFFFFF"/>
                </a:solidFill>
                <a:latin typeface="Courier New"/>
                <a:ea typeface="Courier New"/>
                <a:cs typeface="Courier New"/>
                <a:sym typeface="Courier New"/>
              </a:rPr>
              <a:t> ←  truncated sub-tree in the Octree corresponding to r.</a:t>
            </a:r>
            <a:endParaRPr sz="700">
              <a:solidFill>
                <a:srgbClr val="FFFFFF"/>
              </a:solidFill>
              <a:latin typeface="Courier New"/>
              <a:ea typeface="Courier New"/>
              <a:cs typeface="Courier New"/>
              <a:sym typeface="Courier New"/>
            </a:endParaRPr>
          </a:p>
          <a:p>
            <a:pPr indent="0" lvl="0" marL="0" marR="0" rtl="0" algn="l">
              <a:lnSpc>
                <a:spcPct val="100000"/>
              </a:lnSpc>
              <a:spcBef>
                <a:spcPts val="1600"/>
              </a:spcBef>
              <a:spcAft>
                <a:spcPts val="0"/>
              </a:spcAft>
              <a:buNone/>
            </a:pPr>
            <a:r>
              <a:rPr lang="en" sz="700">
                <a:solidFill>
                  <a:srgbClr val="FFFFFF"/>
                </a:solidFill>
                <a:latin typeface="Courier New"/>
                <a:ea typeface="Courier New"/>
                <a:cs typeface="Courier New"/>
                <a:sym typeface="Courier New"/>
              </a:rPr>
              <a:t>v</a:t>
            </a:r>
            <a:r>
              <a:rPr baseline="-25000" lang="en" sz="700">
                <a:solidFill>
                  <a:srgbClr val="FFFFFF"/>
                </a:solidFill>
                <a:latin typeface="Courier New"/>
                <a:ea typeface="Courier New"/>
                <a:cs typeface="Courier New"/>
                <a:sym typeface="Courier New"/>
              </a:rPr>
              <a:t>o</a:t>
            </a:r>
            <a:r>
              <a:rPr lang="en" sz="700">
                <a:solidFill>
                  <a:srgbClr val="FFFFFF"/>
                </a:solidFill>
                <a:latin typeface="Courier New"/>
                <a:ea typeface="Courier New"/>
                <a:cs typeface="Courier New"/>
                <a:sym typeface="Courier New"/>
              </a:rPr>
              <a:t>, v</a:t>
            </a:r>
            <a:r>
              <a:rPr baseline="-25000" lang="en" sz="700">
                <a:solidFill>
                  <a:srgbClr val="FFFFFF"/>
                </a:solidFill>
                <a:latin typeface="Courier New"/>
                <a:ea typeface="Courier New"/>
                <a:cs typeface="Courier New"/>
                <a:sym typeface="Courier New"/>
              </a:rPr>
              <a:t>1</a:t>
            </a:r>
            <a:r>
              <a:rPr lang="en" sz="700">
                <a:solidFill>
                  <a:srgbClr val="FFFFFF"/>
                </a:solidFill>
                <a:latin typeface="Courier New"/>
                <a:ea typeface="Courier New"/>
                <a:cs typeface="Courier New"/>
                <a:sym typeface="Courier New"/>
              </a:rPr>
              <a:t>, …, v</a:t>
            </a:r>
            <a:r>
              <a:rPr baseline="-25000" lang="en" sz="700">
                <a:solidFill>
                  <a:srgbClr val="FFFFFF"/>
                </a:solidFill>
                <a:latin typeface="Courier New"/>
                <a:ea typeface="Courier New"/>
                <a:cs typeface="Courier New"/>
                <a:sym typeface="Courier New"/>
              </a:rPr>
              <a:t>K-1</a:t>
            </a:r>
            <a:r>
              <a:rPr lang="en" sz="700">
                <a:solidFill>
                  <a:srgbClr val="FFFFFF"/>
                </a:solidFill>
                <a:latin typeface="Courier New"/>
                <a:ea typeface="Courier New"/>
                <a:cs typeface="Courier New"/>
                <a:sym typeface="Courier New"/>
              </a:rPr>
              <a:t> denotes the leaf vertices.</a:t>
            </a:r>
            <a:endParaRPr sz="700">
              <a:solidFill>
                <a:srgbClr val="FFFFFF"/>
              </a:solidFill>
              <a:latin typeface="Courier New"/>
              <a:ea typeface="Courier New"/>
              <a:cs typeface="Courier New"/>
              <a:sym typeface="Courier New"/>
            </a:endParaRPr>
          </a:p>
          <a:p>
            <a:pPr indent="0" lvl="0" marL="0" marR="0" rtl="0" algn="l">
              <a:lnSpc>
                <a:spcPct val="100000"/>
              </a:lnSpc>
              <a:spcBef>
                <a:spcPts val="1600"/>
              </a:spcBef>
              <a:spcAft>
                <a:spcPts val="0"/>
              </a:spcAft>
              <a:buNone/>
            </a:pPr>
            <a:r>
              <a:rPr lang="en" sz="700">
                <a:solidFill>
                  <a:srgbClr val="FFFFFF"/>
                </a:solidFill>
                <a:latin typeface="Courier New"/>
                <a:ea typeface="Courier New"/>
                <a:cs typeface="Courier New"/>
                <a:sym typeface="Courier New"/>
              </a:rPr>
              <a:t>j ← random integer [0, K-1]</a:t>
            </a:r>
            <a:endParaRPr sz="700">
              <a:solidFill>
                <a:srgbClr val="FFFFFF"/>
              </a:solidFill>
              <a:latin typeface="Courier New"/>
              <a:ea typeface="Courier New"/>
              <a:cs typeface="Courier New"/>
              <a:sym typeface="Courier New"/>
            </a:endParaRPr>
          </a:p>
          <a:p>
            <a:pPr indent="0" lvl="0" marL="0" marR="0" rtl="0" algn="l">
              <a:lnSpc>
                <a:spcPct val="100000"/>
              </a:lnSpc>
              <a:spcBef>
                <a:spcPts val="1600"/>
              </a:spcBef>
              <a:spcAft>
                <a:spcPts val="1600"/>
              </a:spcAft>
              <a:buNone/>
            </a:pPr>
            <a:r>
              <a:rPr lang="en" sz="700">
                <a:solidFill>
                  <a:srgbClr val="FFFFFF"/>
                </a:solidFill>
                <a:latin typeface="Courier New"/>
                <a:ea typeface="Courier New"/>
                <a:cs typeface="Courier New"/>
                <a:sym typeface="Courier New"/>
              </a:rPr>
              <a:t>T ← empty tree</a:t>
            </a:r>
            <a:endParaRPr sz="700">
              <a:solidFill>
                <a:srgbClr val="FFFFFF"/>
              </a:solidFill>
              <a:latin typeface="Courier New"/>
              <a:ea typeface="Courier New"/>
              <a:cs typeface="Courier New"/>
              <a:sym typeface="Courier New"/>
            </a:endParaRPr>
          </a:p>
        </p:txBody>
      </p:sp>
      <p:pic>
        <p:nvPicPr>
          <p:cNvPr id="153" name="Google Shape;153;p26"/>
          <p:cNvPicPr preferRelativeResize="0"/>
          <p:nvPr/>
        </p:nvPicPr>
        <p:blipFill rotWithShape="1">
          <a:blip r:embed="rId3">
            <a:alphaModFix/>
          </a:blip>
          <a:srcRect b="0" l="0" r="0" t="2343"/>
          <a:stretch/>
        </p:blipFill>
        <p:spPr>
          <a:xfrm>
            <a:off x="4572000" y="1684450"/>
            <a:ext cx="4433851" cy="2338800"/>
          </a:xfrm>
          <a:prstGeom prst="rect">
            <a:avLst/>
          </a:prstGeom>
          <a:noFill/>
          <a:ln>
            <a:noFill/>
          </a:ln>
        </p:spPr>
      </p:pic>
      <p:sp>
        <p:nvSpPr>
          <p:cNvPr id="154" name="Google Shape;154;p26"/>
          <p:cNvSpPr txBox="1"/>
          <p:nvPr>
            <p:ph idx="1" type="body"/>
          </p:nvPr>
        </p:nvSpPr>
        <p:spPr>
          <a:xfrm>
            <a:off x="211050" y="3220600"/>
            <a:ext cx="3225300" cy="17016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700" u="sng">
                <a:solidFill>
                  <a:srgbClr val="FFFFFF"/>
                </a:solidFill>
                <a:latin typeface="Courier New"/>
                <a:ea typeface="Courier New"/>
                <a:cs typeface="Courier New"/>
                <a:sym typeface="Courier New"/>
              </a:rPr>
              <a:t>Algorithm</a:t>
            </a:r>
            <a:r>
              <a:rPr lang="en" sz="700" u="sng">
                <a:solidFill>
                  <a:srgbClr val="FFFFFF"/>
                </a:solidFill>
                <a:latin typeface="Courier New"/>
                <a:ea typeface="Courier New"/>
                <a:cs typeface="Courier New"/>
                <a:sym typeface="Courier New"/>
              </a:rPr>
              <a:t>:</a:t>
            </a:r>
            <a:r>
              <a:rPr lang="en" sz="700">
                <a:solidFill>
                  <a:srgbClr val="FFFFFF"/>
                </a:solidFill>
                <a:latin typeface="Courier New"/>
                <a:ea typeface="Courier New"/>
                <a:cs typeface="Courier New"/>
                <a:sym typeface="Courier New"/>
              </a:rPr>
              <a:t> </a:t>
            </a:r>
            <a:endParaRPr sz="700">
              <a:solidFill>
                <a:srgbClr val="FFFFFF"/>
              </a:solidFill>
              <a:latin typeface="Courier New"/>
              <a:ea typeface="Courier New"/>
              <a:cs typeface="Courier New"/>
              <a:sym typeface="Courier New"/>
            </a:endParaRPr>
          </a:p>
          <a:p>
            <a:pPr indent="-273050" lvl="0" marL="457200" marR="0" rtl="0" algn="l">
              <a:lnSpc>
                <a:spcPct val="100000"/>
              </a:lnSpc>
              <a:spcBef>
                <a:spcPts val="1600"/>
              </a:spcBef>
              <a:spcAft>
                <a:spcPts val="0"/>
              </a:spcAft>
              <a:buClr>
                <a:srgbClr val="FFFFFF"/>
              </a:buClr>
              <a:buSzPts val="700"/>
              <a:buFont typeface="Courier New"/>
              <a:buAutoNum type="arabicParenBoth"/>
            </a:pPr>
            <a:r>
              <a:rPr lang="en" sz="700">
                <a:solidFill>
                  <a:srgbClr val="FFFFFF"/>
                </a:solidFill>
                <a:latin typeface="Courier New"/>
                <a:ea typeface="Courier New"/>
                <a:cs typeface="Courier New"/>
                <a:sym typeface="Courier New"/>
              </a:rPr>
              <a:t>Add vertex v</a:t>
            </a:r>
            <a:r>
              <a:rPr baseline="-25000" lang="en" sz="700">
                <a:solidFill>
                  <a:srgbClr val="FFFFFF"/>
                </a:solidFill>
                <a:latin typeface="Courier New"/>
                <a:ea typeface="Courier New"/>
                <a:cs typeface="Courier New"/>
                <a:sym typeface="Courier New"/>
              </a:rPr>
              <a:t>j</a:t>
            </a:r>
            <a:r>
              <a:rPr lang="en" sz="700">
                <a:solidFill>
                  <a:srgbClr val="FFFFFF"/>
                </a:solidFill>
                <a:latin typeface="Courier New"/>
                <a:ea typeface="Courier New"/>
                <a:cs typeface="Courier New"/>
                <a:sym typeface="Courier New"/>
              </a:rPr>
              <a:t> to tree T as well as all its ancestors tracing all the way to root O</a:t>
            </a:r>
            <a:r>
              <a:rPr baseline="-25000" lang="en" sz="700">
                <a:solidFill>
                  <a:srgbClr val="FFFFFF"/>
                </a:solidFill>
                <a:latin typeface="Courier New"/>
                <a:ea typeface="Courier New"/>
                <a:cs typeface="Courier New"/>
                <a:sym typeface="Courier New"/>
              </a:rPr>
              <a:t>r</a:t>
            </a:r>
            <a:r>
              <a:rPr lang="en" sz="700">
                <a:solidFill>
                  <a:srgbClr val="FFFFFF"/>
                </a:solidFill>
                <a:latin typeface="Courier New"/>
                <a:ea typeface="Courier New"/>
                <a:cs typeface="Courier New"/>
                <a:sym typeface="Courier New"/>
              </a:rPr>
              <a:t>.</a:t>
            </a:r>
            <a:endParaRPr sz="700">
              <a:solidFill>
                <a:srgbClr val="FFFFFF"/>
              </a:solidFill>
              <a:latin typeface="Courier New"/>
              <a:ea typeface="Courier New"/>
              <a:cs typeface="Courier New"/>
              <a:sym typeface="Courier New"/>
            </a:endParaRPr>
          </a:p>
          <a:p>
            <a:pPr indent="-273050" lvl="0" marL="457200" marR="0" rtl="0" algn="l">
              <a:lnSpc>
                <a:spcPct val="100000"/>
              </a:lnSpc>
              <a:spcBef>
                <a:spcPts val="0"/>
              </a:spcBef>
              <a:spcAft>
                <a:spcPts val="0"/>
              </a:spcAft>
              <a:buClr>
                <a:srgbClr val="FFFFFF"/>
              </a:buClr>
              <a:buSzPts val="700"/>
              <a:buFont typeface="Courier New"/>
              <a:buAutoNum type="arabicParenBoth"/>
            </a:pPr>
            <a:r>
              <a:rPr lang="en" sz="700">
                <a:solidFill>
                  <a:srgbClr val="FFFFFF"/>
                </a:solidFill>
                <a:latin typeface="Courier New"/>
                <a:ea typeface="Courier New"/>
                <a:cs typeface="Courier New"/>
                <a:sym typeface="Courier New"/>
              </a:rPr>
              <a:t>Set j ← j + 1 and repeat step (1), while the encoding of T fits within the maximum size of the packet.</a:t>
            </a:r>
            <a:endParaRPr sz="700">
              <a:solidFill>
                <a:srgbClr val="FFFFFF"/>
              </a:solidFill>
              <a:latin typeface="Courier New"/>
              <a:ea typeface="Courier New"/>
              <a:cs typeface="Courier New"/>
              <a:sym typeface="Courier New"/>
            </a:endParaRPr>
          </a:p>
        </p:txBody>
      </p:sp>
      <p:sp>
        <p:nvSpPr>
          <p:cNvPr id="155" name="Google Shape;155;p26"/>
          <p:cNvSpPr txBox="1"/>
          <p:nvPr/>
        </p:nvSpPr>
        <p:spPr>
          <a:xfrm>
            <a:off x="211050" y="4265750"/>
            <a:ext cx="8520600" cy="7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chemeClr val="dk1"/>
                </a:solidFill>
                <a:latin typeface="Average"/>
                <a:ea typeface="Average"/>
                <a:cs typeface="Average"/>
                <a:sym typeface="Average"/>
              </a:rPr>
              <a:t>Notes: Algorithm writes Octree encoding of T and transmits it. If two packets are generating the same region, the one with the more recent timestamp will have the more current information. Less chance of transmitting an overlapped sensor data packet of the same region since nodes pick different random seeds. Can be improved by using predictive coding. If one car transmits → eventually finishes walk. If multiple cars transmit → overlap is minimum.</a:t>
            </a:r>
            <a:endParaRPr sz="1000">
              <a:solidFill>
                <a:schemeClr val="dk1"/>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Compression Results</a:t>
            </a:r>
            <a:endParaRPr/>
          </a:p>
        </p:txBody>
      </p:sp>
      <p:sp>
        <p:nvSpPr>
          <p:cNvPr id="161" name="Google Shape;161;p27"/>
          <p:cNvSpPr txBox="1"/>
          <p:nvPr>
            <p:ph idx="1" type="body"/>
          </p:nvPr>
        </p:nvSpPr>
        <p:spPr>
          <a:xfrm>
            <a:off x="155850" y="1193725"/>
            <a:ext cx="4416300" cy="3688500"/>
          </a:xfrm>
          <a:prstGeom prst="rect">
            <a:avLst/>
          </a:prstGeom>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FFFFFF"/>
              </a:buClr>
              <a:buSzPts val="1200"/>
              <a:buChar char="●"/>
            </a:pPr>
            <a:r>
              <a:rPr lang="en" sz="1200">
                <a:solidFill>
                  <a:srgbClr val="FFFFFF"/>
                </a:solidFill>
              </a:rPr>
              <a:t>Authors verify algorithm in a typical outdoor setting with several buildings and obstacles.</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lang="en" sz="1200">
                <a:solidFill>
                  <a:srgbClr val="FFFFFF"/>
                </a:solidFill>
              </a:rPr>
              <a:t>Make use of the Kinect sensors to receive depth information (collected during the afternoon when it’s not sunny).</a:t>
            </a:r>
            <a:endParaRPr sz="1200">
              <a:solidFill>
                <a:srgbClr val="FFFFFF"/>
              </a:solidFill>
            </a:endParaRPr>
          </a:p>
          <a:p>
            <a:pPr indent="-304800" lvl="0" marL="457200" marR="0" rtl="0" algn="l">
              <a:lnSpc>
                <a:spcPct val="115000"/>
              </a:lnSpc>
              <a:spcBef>
                <a:spcPts val="0"/>
              </a:spcBef>
              <a:spcAft>
                <a:spcPts val="0"/>
              </a:spcAft>
              <a:buClr>
                <a:srgbClr val="FFFFFF"/>
              </a:buClr>
              <a:buSzPts val="1200"/>
              <a:buChar char="●"/>
            </a:pPr>
            <a:r>
              <a:rPr lang="en" sz="1200">
                <a:solidFill>
                  <a:srgbClr val="FFFFFF"/>
                </a:solidFill>
              </a:rPr>
              <a:t>Comparing to CarSpeak, they varied distance between robots to achieve wide range of loss rates using:</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b="1" lang="en" sz="1200">
                <a:solidFill>
                  <a:srgbClr val="FFFFFF"/>
                </a:solidFill>
              </a:rPr>
              <a:t>No Compression:</a:t>
            </a:r>
            <a:r>
              <a:rPr lang="en" sz="1200">
                <a:solidFill>
                  <a:srgbClr val="FFFFFF"/>
                </a:solidFill>
              </a:rPr>
              <a:t> 3D-point cloud transmitted without compression but with </a:t>
            </a:r>
            <a:r>
              <a:rPr i="1" lang="en" sz="1200">
                <a:solidFill>
                  <a:srgbClr val="FFFFFF"/>
                </a:solidFill>
              </a:rPr>
              <a:t>random</a:t>
            </a:r>
            <a:r>
              <a:rPr lang="en" sz="1200">
                <a:solidFill>
                  <a:srgbClr val="FFFFFF"/>
                </a:solidFill>
              </a:rPr>
              <a:t> sub-sampling.</a:t>
            </a:r>
            <a:endParaRPr sz="1200">
              <a:solidFill>
                <a:srgbClr val="FFFFFF"/>
              </a:solidFill>
            </a:endParaRPr>
          </a:p>
          <a:p>
            <a:pPr indent="-304800" lvl="1" marL="914400" marR="0" rtl="0" algn="l">
              <a:lnSpc>
                <a:spcPct val="115000"/>
              </a:lnSpc>
              <a:spcBef>
                <a:spcPts val="0"/>
              </a:spcBef>
              <a:spcAft>
                <a:spcPts val="0"/>
              </a:spcAft>
              <a:buClr>
                <a:srgbClr val="FFFFFF"/>
              </a:buClr>
              <a:buSzPts val="1200"/>
              <a:buChar char="○"/>
            </a:pPr>
            <a:r>
              <a:rPr b="1" lang="en" sz="1200">
                <a:solidFill>
                  <a:srgbClr val="FFFFFF"/>
                </a:solidFill>
              </a:rPr>
              <a:t>Standard Octree Compression:</a:t>
            </a:r>
            <a:r>
              <a:rPr lang="en" sz="1200">
                <a:solidFill>
                  <a:srgbClr val="FFFFFF"/>
                </a:solidFill>
              </a:rPr>
              <a:t> 3D-point cloud data from environment obtained from the sensor at regular intervals is compressed using the standard  Octree compression algorithm </a:t>
            </a:r>
            <a:r>
              <a:rPr b="1" lang="en" sz="1200">
                <a:solidFill>
                  <a:srgbClr val="FFFFFF"/>
                </a:solidFill>
              </a:rPr>
              <a:t>(not discussed)</a:t>
            </a:r>
            <a:r>
              <a:rPr lang="en" sz="1200">
                <a:solidFill>
                  <a:srgbClr val="FFFFFF"/>
                </a:solidFill>
              </a:rPr>
              <a:t>, subsequently broadcasting the packets.</a:t>
            </a:r>
            <a:endParaRPr sz="1200">
              <a:solidFill>
                <a:srgbClr val="FFFFFF"/>
              </a:solidFill>
            </a:endParaRPr>
          </a:p>
        </p:txBody>
      </p:sp>
      <p:pic>
        <p:nvPicPr>
          <p:cNvPr id="162" name="Google Shape;162;p27"/>
          <p:cNvPicPr preferRelativeResize="0"/>
          <p:nvPr/>
        </p:nvPicPr>
        <p:blipFill>
          <a:blip r:embed="rId3">
            <a:alphaModFix/>
          </a:blip>
          <a:stretch>
            <a:fillRect/>
          </a:stretch>
        </p:blipFill>
        <p:spPr>
          <a:xfrm>
            <a:off x="4760275" y="1284575"/>
            <a:ext cx="4267049" cy="32754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What is it?</a:t>
            </a:r>
            <a:endParaRPr/>
          </a:p>
        </p:txBody>
      </p:sp>
      <p:sp>
        <p:nvSpPr>
          <p:cNvPr id="168" name="Google Shape;168;p28"/>
          <p:cNvSpPr txBox="1"/>
          <p:nvPr/>
        </p:nvSpPr>
        <p:spPr>
          <a:xfrm>
            <a:off x="211200" y="1267250"/>
            <a:ext cx="8746500" cy="362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CarSpeak adopts a Content-Centric MAC (Medium Access Control) </a:t>
            </a:r>
            <a:endParaRPr>
              <a:solidFill>
                <a:schemeClr val="dk1"/>
              </a:solidFill>
              <a:latin typeface="Average"/>
              <a:ea typeface="Average"/>
              <a:cs typeface="Average"/>
              <a:sym typeface="Average"/>
            </a:endParaRPr>
          </a:p>
          <a:p>
            <a:pPr indent="-317500" lvl="1" marL="9144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Regions instead of senders (the cars) are the ones contending for the medium. </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0" lvl="0" marL="0" rtl="0" algn="l">
              <a:spcBef>
                <a:spcPts val="0"/>
              </a:spcBef>
              <a:spcAft>
                <a:spcPts val="0"/>
              </a:spcAft>
              <a:buNone/>
            </a:pPr>
            <a:r>
              <a:t/>
            </a:r>
            <a:endParaRPr>
              <a:solidFill>
                <a:schemeClr val="dk1"/>
              </a:solidFill>
              <a:latin typeface="Average"/>
              <a:ea typeface="Average"/>
              <a:cs typeface="Average"/>
              <a:sym typeface="Average"/>
            </a:endParaRPr>
          </a:p>
          <a:p>
            <a:pPr indent="-317500" lvl="0" marL="4572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But how does a region contend for medium? </a:t>
            </a:r>
            <a:endParaRPr>
              <a:solidFill>
                <a:schemeClr val="dk1"/>
              </a:solidFill>
              <a:latin typeface="Average"/>
              <a:ea typeface="Average"/>
              <a:cs typeface="Average"/>
              <a:sym typeface="Average"/>
            </a:endParaRPr>
          </a:p>
          <a:p>
            <a:pPr indent="-317500" lvl="1" marL="9144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The MAC tracks region requests and allocates each region with a share proportional to the amount of requests for that region.</a:t>
            </a:r>
            <a:endParaRPr>
              <a:solidFill>
                <a:schemeClr val="dk1"/>
              </a:solidFill>
              <a:latin typeface="Average"/>
              <a:ea typeface="Average"/>
              <a:cs typeface="Average"/>
              <a:sym typeface="Average"/>
            </a:endParaRPr>
          </a:p>
          <a:p>
            <a:pPr indent="-317500" lvl="1" marL="914400" rtl="0" algn="l">
              <a:spcBef>
                <a:spcPts val="0"/>
              </a:spcBef>
              <a:spcAft>
                <a:spcPts val="0"/>
              </a:spcAft>
              <a:buClr>
                <a:schemeClr val="dk1"/>
              </a:buClr>
              <a:buSzPts val="1400"/>
              <a:buFont typeface="Average"/>
              <a:buChar char="○"/>
            </a:pPr>
            <a:r>
              <a:rPr lang="en">
                <a:solidFill>
                  <a:schemeClr val="dk1"/>
                </a:solidFill>
                <a:latin typeface="Average"/>
                <a:ea typeface="Average"/>
                <a:cs typeface="Average"/>
                <a:sym typeface="Average"/>
              </a:rPr>
              <a:t>The MAC tracks how many transmissions a node makes based on the quality of the information a node has about a region.</a:t>
            </a:r>
            <a:endParaRPr>
              <a:solidFill>
                <a:schemeClr val="dk1"/>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Tracking Region Requests</a:t>
            </a:r>
            <a:endParaRPr/>
          </a:p>
        </p:txBody>
      </p:sp>
      <p:sp>
        <p:nvSpPr>
          <p:cNvPr id="174" name="Google Shape;17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b="1" lang="en">
                <a:solidFill>
                  <a:schemeClr val="dk1"/>
                </a:solidFill>
              </a:rPr>
              <a:t>Internal Requests:</a:t>
            </a:r>
            <a:endParaRPr b="1">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When the MAC </a:t>
            </a:r>
            <a:r>
              <a:rPr lang="en" sz="1400">
                <a:solidFill>
                  <a:schemeClr val="dk1"/>
                </a:solidFill>
              </a:rPr>
              <a:t>receives</a:t>
            </a:r>
            <a:r>
              <a:rPr lang="en" sz="1400">
                <a:solidFill>
                  <a:schemeClr val="dk1"/>
                </a:solidFill>
              </a:rPr>
              <a:t> requests from it’s own car it broadcasts them to other vehicles, and keeps track of those requests, timing them out after a minute. When region packets arrive, the MAC checks whether they answer any previous requests, and if so sends them to the compressions model for decoding</a:t>
            </a:r>
            <a:endParaRPr sz="1400">
              <a:solidFill>
                <a:schemeClr val="dk1"/>
              </a:solidFill>
            </a:endParaRPr>
          </a:p>
          <a:p>
            <a:pPr indent="0" lvl="0" marL="0" rtl="0" algn="l">
              <a:spcBef>
                <a:spcPts val="1600"/>
              </a:spcBef>
              <a:spcAft>
                <a:spcPts val="0"/>
              </a:spcAft>
              <a:buNone/>
            </a:pPr>
            <a:r>
              <a:t/>
            </a:r>
            <a:endParaRPr>
              <a:solidFill>
                <a:schemeClr val="dk1"/>
              </a:solidFill>
            </a:endParaRPr>
          </a:p>
          <a:p>
            <a:pPr indent="-342900" lvl="0" marL="457200" rtl="0" algn="l">
              <a:spcBef>
                <a:spcPts val="1600"/>
              </a:spcBef>
              <a:spcAft>
                <a:spcPts val="0"/>
              </a:spcAft>
              <a:buClr>
                <a:schemeClr val="dk1"/>
              </a:buClr>
              <a:buSzPts val="1800"/>
              <a:buChar char="●"/>
            </a:pPr>
            <a:r>
              <a:rPr b="1" lang="en">
                <a:solidFill>
                  <a:schemeClr val="dk1"/>
                </a:solidFill>
              </a:rPr>
              <a:t>External Requests: </a:t>
            </a:r>
            <a:endParaRPr b="1">
              <a:solidFill>
                <a:schemeClr val="dk1"/>
              </a:solidFill>
            </a:endParaRPr>
          </a:p>
          <a:p>
            <a:pPr indent="-317500" lvl="1" marL="914400" rtl="0" algn="l">
              <a:spcBef>
                <a:spcPts val="0"/>
              </a:spcBef>
              <a:spcAft>
                <a:spcPts val="0"/>
              </a:spcAft>
              <a:buClr>
                <a:schemeClr val="dk1"/>
              </a:buClr>
              <a:buSzPts val="1400"/>
              <a:buChar char="○"/>
            </a:pPr>
            <a:r>
              <a:rPr lang="en" sz="1400">
                <a:solidFill>
                  <a:schemeClr val="dk1"/>
                </a:solidFill>
              </a:rPr>
              <a:t>The MAC listens for any requests made for various regions, and when a vehicle </a:t>
            </a:r>
            <a:r>
              <a:rPr lang="en" sz="1400">
                <a:solidFill>
                  <a:schemeClr val="dk1"/>
                </a:solidFill>
              </a:rPr>
              <a:t>receives</a:t>
            </a:r>
            <a:r>
              <a:rPr lang="en" sz="1400">
                <a:solidFill>
                  <a:schemeClr val="dk1"/>
                </a:solidFill>
              </a:rPr>
              <a:t> a request for a certain region, the MAC increments the request count for that region which in turn will cause the MAC to transmit more information about that region.</a:t>
            </a:r>
            <a:endParaRPr sz="14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Region Contention</a:t>
            </a:r>
            <a:endParaRPr/>
          </a:p>
        </p:txBody>
      </p:sp>
      <p:sp>
        <p:nvSpPr>
          <p:cNvPr id="180" name="Google Shape;180;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Carspeak’s goal is to share the medium among regions proportionally to the number of requests they recieve, the more requests for a specific region the more transmissions are sent describing that region.</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Regions that no node have sensed do not get a share of the medium.</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Each Carspeak packet sent by a node includes a list of regions which that node has information paired with the Q(i, r) (quality ranking) for that region, other nodes listen and use the Q(i,r) information to determine which region should have a greater share of the medium.</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 garbage collection thread runs every 10 seconds ages out quality information that is outdated.</a:t>
            </a:r>
            <a:endParaRPr sz="1400">
              <a:solidFill>
                <a:schemeClr val="dk1"/>
              </a:solidFill>
            </a:endParaRPr>
          </a:p>
        </p:txBody>
      </p:sp>
      <p:pic>
        <p:nvPicPr>
          <p:cNvPr id="181" name="Google Shape;181;p30"/>
          <p:cNvPicPr preferRelativeResize="0"/>
          <p:nvPr/>
        </p:nvPicPr>
        <p:blipFill>
          <a:blip r:embed="rId3">
            <a:alphaModFix/>
          </a:blip>
          <a:stretch>
            <a:fillRect/>
          </a:stretch>
        </p:blipFill>
        <p:spPr>
          <a:xfrm>
            <a:off x="235575" y="4015475"/>
            <a:ext cx="4336424" cy="991500"/>
          </a:xfrm>
          <a:prstGeom prst="rect">
            <a:avLst/>
          </a:prstGeom>
          <a:noFill/>
          <a:ln>
            <a:noFill/>
          </a:ln>
        </p:spPr>
      </p:pic>
      <p:pic>
        <p:nvPicPr>
          <p:cNvPr id="182" name="Google Shape;182;p30"/>
          <p:cNvPicPr preferRelativeResize="0"/>
          <p:nvPr/>
        </p:nvPicPr>
        <p:blipFill>
          <a:blip r:embed="rId4">
            <a:alphaModFix/>
          </a:blip>
          <a:stretch>
            <a:fillRect/>
          </a:stretch>
        </p:blipFill>
        <p:spPr>
          <a:xfrm>
            <a:off x="5193325" y="3736625"/>
            <a:ext cx="3638976" cy="1270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1000"/>
                                        <p:tgtEl>
                                          <p:spTgt spid="1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1000"/>
                                        <p:tgtEl>
                                          <p:spTgt spid="1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1000"/>
                                        <p:tgtEl>
                                          <p:spTgt spid="1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1000"/>
                                        <p:tgtEl>
                                          <p:spTgt spid="18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Region Contention</a:t>
            </a:r>
            <a:endParaRPr/>
          </a:p>
        </p:txBody>
      </p:sp>
      <p:sp>
        <p:nvSpPr>
          <p:cNvPr id="188" name="Google Shape;188;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A node calculates how often it should transmit, or its share (</a:t>
            </a:r>
            <a:r>
              <a:rPr i="1" lang="en" sz="1400">
                <a:solidFill>
                  <a:schemeClr val="dk1"/>
                </a:solidFill>
              </a:rPr>
              <a:t>S</a:t>
            </a:r>
            <a:r>
              <a:rPr baseline="-25000" i="1" lang="en" sz="1400">
                <a:solidFill>
                  <a:schemeClr val="dk1"/>
                </a:solidFill>
              </a:rPr>
              <a:t>i</a:t>
            </a:r>
            <a:r>
              <a:rPr i="1" lang="en" sz="1400">
                <a:solidFill>
                  <a:schemeClr val="dk1"/>
                </a:solidFill>
              </a:rPr>
              <a:t> ),</a:t>
            </a:r>
            <a:r>
              <a:rPr lang="en" sz="1400">
                <a:solidFill>
                  <a:schemeClr val="dk1"/>
                </a:solidFill>
              </a:rPr>
              <a:t> based on the sum of the medium share of each region for which the node (autonomous vehicle) has information. </a:t>
            </a:r>
            <a:endParaRPr sz="1400">
              <a:solidFill>
                <a:schemeClr val="dk1"/>
              </a:solidFill>
            </a:endParaRPr>
          </a:p>
          <a:p>
            <a:pPr indent="0" lvl="0" marL="0" rtl="0" algn="l">
              <a:spcBef>
                <a:spcPts val="1600"/>
              </a:spcBef>
              <a:spcAft>
                <a:spcPts val="0"/>
              </a:spcAft>
              <a:buNone/>
            </a:pPr>
            <a:r>
              <a:t/>
            </a:r>
            <a:endParaRPr sz="1400">
              <a:solidFill>
                <a:schemeClr val="dk1"/>
              </a:solidFill>
            </a:endParaRPr>
          </a:p>
          <a:p>
            <a:pPr indent="-317500" lvl="0" marL="457200" rtl="0" algn="l">
              <a:spcBef>
                <a:spcPts val="1600"/>
              </a:spcBef>
              <a:spcAft>
                <a:spcPts val="0"/>
              </a:spcAft>
              <a:buClr>
                <a:schemeClr val="dk1"/>
              </a:buClr>
              <a:buSzPts val="1400"/>
              <a:buChar char="●"/>
            </a:pPr>
            <a:r>
              <a:rPr lang="en" sz="1400">
                <a:solidFill>
                  <a:schemeClr val="dk1"/>
                </a:solidFill>
              </a:rPr>
              <a:t>Each node has a contention window, </a:t>
            </a:r>
            <a:r>
              <a:rPr i="1" lang="en" sz="1400">
                <a:solidFill>
                  <a:schemeClr val="dk1"/>
                </a:solidFill>
              </a:rPr>
              <a:t>CW</a:t>
            </a:r>
            <a:r>
              <a:rPr baseline="-25000" i="1" lang="en" sz="1400">
                <a:solidFill>
                  <a:schemeClr val="dk1"/>
                </a:solidFill>
              </a:rPr>
              <a:t>min</a:t>
            </a:r>
            <a:r>
              <a:rPr lang="en" sz="1400">
                <a:solidFill>
                  <a:schemeClr val="dk1"/>
                </a:solidFill>
              </a:rPr>
              <a:t>, in which it is able to transmit. </a:t>
            </a:r>
            <a:endParaRPr sz="1400">
              <a:solidFill>
                <a:schemeClr val="dk1"/>
              </a:solidFill>
            </a:endParaRPr>
          </a:p>
        </p:txBody>
      </p:sp>
      <p:pic>
        <p:nvPicPr>
          <p:cNvPr id="189" name="Google Shape;189;p31"/>
          <p:cNvPicPr preferRelativeResize="0"/>
          <p:nvPr/>
        </p:nvPicPr>
        <p:blipFill>
          <a:blip r:embed="rId3">
            <a:alphaModFix/>
          </a:blip>
          <a:stretch>
            <a:fillRect/>
          </a:stretch>
        </p:blipFill>
        <p:spPr>
          <a:xfrm>
            <a:off x="311700" y="2930575"/>
            <a:ext cx="3760750" cy="1638300"/>
          </a:xfrm>
          <a:prstGeom prst="rect">
            <a:avLst/>
          </a:prstGeom>
          <a:noFill/>
          <a:ln>
            <a:noFill/>
          </a:ln>
        </p:spPr>
      </p:pic>
      <p:pic>
        <p:nvPicPr>
          <p:cNvPr id="190" name="Google Shape;190;p31"/>
          <p:cNvPicPr preferRelativeResize="0"/>
          <p:nvPr/>
        </p:nvPicPr>
        <p:blipFill>
          <a:blip r:embed="rId4">
            <a:alphaModFix/>
          </a:blip>
          <a:stretch>
            <a:fillRect/>
          </a:stretch>
        </p:blipFill>
        <p:spPr>
          <a:xfrm>
            <a:off x="4850850" y="2930575"/>
            <a:ext cx="3981450" cy="163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Where We Are Now</a:t>
            </a:r>
            <a:endParaRPr/>
          </a:p>
        </p:txBody>
      </p:sp>
      <p:sp>
        <p:nvSpPr>
          <p:cNvPr id="67" name="Google Shape;67;p14"/>
          <p:cNvSpPr txBox="1"/>
          <p:nvPr/>
        </p:nvSpPr>
        <p:spPr>
          <a:xfrm>
            <a:off x="402550" y="1522050"/>
            <a:ext cx="3249300" cy="10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Consumer-grade self-driving vehicles are a reality (partial and conditional autonomy)</a:t>
            </a:r>
            <a:endParaRPr sz="1800">
              <a:solidFill>
                <a:schemeClr val="dk1"/>
              </a:solidFill>
              <a:latin typeface="Average"/>
              <a:ea typeface="Average"/>
              <a:cs typeface="Average"/>
              <a:sym typeface="Average"/>
            </a:endParaRPr>
          </a:p>
        </p:txBody>
      </p:sp>
      <p:pic>
        <p:nvPicPr>
          <p:cNvPr id="68" name="Google Shape;68;p14"/>
          <p:cNvPicPr preferRelativeResize="0"/>
          <p:nvPr/>
        </p:nvPicPr>
        <p:blipFill>
          <a:blip r:embed="rId3">
            <a:alphaModFix/>
          </a:blip>
          <a:stretch>
            <a:fillRect/>
          </a:stretch>
        </p:blipFill>
        <p:spPr>
          <a:xfrm>
            <a:off x="402550" y="2638525"/>
            <a:ext cx="2806950" cy="2115000"/>
          </a:xfrm>
          <a:prstGeom prst="rect">
            <a:avLst/>
          </a:prstGeom>
          <a:noFill/>
          <a:ln>
            <a:noFill/>
          </a:ln>
        </p:spPr>
      </p:pic>
      <p:sp>
        <p:nvSpPr>
          <p:cNvPr id="69" name="Google Shape;69;p14"/>
          <p:cNvSpPr txBox="1"/>
          <p:nvPr/>
        </p:nvSpPr>
        <p:spPr>
          <a:xfrm>
            <a:off x="4498425" y="3703825"/>
            <a:ext cx="4333800" cy="13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Ongoing research into more efficient, productive and cost-effective autonomous vehicles would save $100B/yr in the US [WPI ‘07].</a:t>
            </a:r>
            <a:endParaRPr sz="1800">
              <a:solidFill>
                <a:schemeClr val="dk1"/>
              </a:solidFill>
              <a:latin typeface="Average"/>
              <a:ea typeface="Average"/>
              <a:cs typeface="Average"/>
              <a:sym typeface="Average"/>
            </a:endParaRPr>
          </a:p>
        </p:txBody>
      </p:sp>
      <p:pic>
        <p:nvPicPr>
          <p:cNvPr descr="https://ts.la/FSD" id="70" name="Google Shape;70;p14" title="Full Self-Driving">
            <a:hlinkClick r:id="rId4"/>
          </p:cNvPr>
          <p:cNvPicPr preferRelativeResize="0"/>
          <p:nvPr/>
        </p:nvPicPr>
        <p:blipFill>
          <a:blip r:embed="rId5">
            <a:alphaModFix/>
          </a:blip>
          <a:stretch>
            <a:fillRect/>
          </a:stretch>
        </p:blipFill>
        <p:spPr>
          <a:xfrm>
            <a:off x="4773025" y="1266856"/>
            <a:ext cx="3249300" cy="243697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Region Contention</a:t>
            </a:r>
            <a:endParaRPr/>
          </a:p>
        </p:txBody>
      </p:sp>
      <p:sp>
        <p:nvSpPr>
          <p:cNvPr id="196" name="Google Shape;19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We now understand how a node </a:t>
            </a:r>
            <a:r>
              <a:rPr lang="en" sz="1400">
                <a:solidFill>
                  <a:schemeClr val="dk1"/>
                </a:solidFill>
              </a:rPr>
              <a:t>receives</a:t>
            </a:r>
            <a:r>
              <a:rPr lang="en" sz="1400">
                <a:solidFill>
                  <a:schemeClr val="dk1"/>
                </a:solidFill>
              </a:rPr>
              <a:t> its proportional share of the medium, but how does it divide it’s transmissions between the different regions?</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It does so based on two data points:</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Each region’s share of the medium.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quality of information the node has about each region.</a:t>
            </a:r>
            <a:endParaRPr>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Whenever the socket has space for a new packet, the node picks those packets from the regions according to the probabilities </a:t>
            </a:r>
            <a:r>
              <a:rPr i="1" lang="en" sz="1400">
                <a:solidFill>
                  <a:schemeClr val="dk1"/>
                </a:solidFill>
              </a:rPr>
              <a:t>P</a:t>
            </a:r>
            <a:r>
              <a:rPr baseline="-25000" i="1" lang="en" sz="1400">
                <a:solidFill>
                  <a:schemeClr val="dk1"/>
                </a:solidFill>
              </a:rPr>
              <a:t>i,r</a:t>
            </a:r>
            <a:r>
              <a:rPr i="1" lang="en" sz="1400">
                <a:solidFill>
                  <a:schemeClr val="dk1"/>
                </a:solidFill>
              </a:rPr>
              <a:t> .  </a:t>
            </a:r>
            <a:endParaRPr i="1" sz="1400">
              <a:solidFill>
                <a:schemeClr val="dk1"/>
              </a:solidFill>
            </a:endParaRPr>
          </a:p>
        </p:txBody>
      </p:sp>
      <p:pic>
        <p:nvPicPr>
          <p:cNvPr id="197" name="Google Shape;197;p32"/>
          <p:cNvPicPr preferRelativeResize="0"/>
          <p:nvPr/>
        </p:nvPicPr>
        <p:blipFill>
          <a:blip r:embed="rId3">
            <a:alphaModFix/>
          </a:blip>
          <a:stretch>
            <a:fillRect/>
          </a:stretch>
        </p:blipFill>
        <p:spPr>
          <a:xfrm>
            <a:off x="784175" y="3110800"/>
            <a:ext cx="7575649" cy="188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000"/>
                                        <p:tgtEl>
                                          <p:spTgt spid="1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animEffect filter="fade" transition="in">
                                      <p:cBhvr>
                                        <p:cTn dur="1000"/>
                                        <p:tgtEl>
                                          <p:spTgt spid="1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2" st="2"/>
                                            </p:txEl>
                                          </p:spTgt>
                                        </p:tgtEl>
                                        <p:attrNameLst>
                                          <p:attrName>style.visibility</p:attrName>
                                        </p:attrNameLst>
                                      </p:cBhvr>
                                      <p:to>
                                        <p:strVal val="visible"/>
                                      </p:to>
                                    </p:set>
                                    <p:animEffect filter="fade" transition="in">
                                      <p:cBhvr>
                                        <p:cTn dur="1000"/>
                                        <p:tgtEl>
                                          <p:spTgt spid="1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3" st="3"/>
                                            </p:txEl>
                                          </p:spTgt>
                                        </p:tgtEl>
                                        <p:attrNameLst>
                                          <p:attrName>style.visibility</p:attrName>
                                        </p:attrNameLst>
                                      </p:cBhvr>
                                      <p:to>
                                        <p:strVal val="visible"/>
                                      </p:to>
                                    </p:set>
                                    <p:animEffect filter="fade" transition="in">
                                      <p:cBhvr>
                                        <p:cTn dur="1000"/>
                                        <p:tgtEl>
                                          <p:spTgt spid="1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4" st="4"/>
                                            </p:txEl>
                                          </p:spTgt>
                                        </p:tgtEl>
                                        <p:attrNameLst>
                                          <p:attrName>style.visibility</p:attrName>
                                        </p:attrNameLst>
                                      </p:cBhvr>
                                      <p:to>
                                        <p:strVal val="visible"/>
                                      </p:to>
                                    </p:set>
                                    <p:animEffect filter="fade" transition="in">
                                      <p:cBhvr>
                                        <p:cTn dur="1000"/>
                                        <p:tgtEl>
                                          <p:spTgt spid="19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Content Centric MAC: Scaling</a:t>
            </a:r>
            <a:endParaRPr/>
          </a:p>
        </p:txBody>
      </p:sp>
      <p:sp>
        <p:nvSpPr>
          <p:cNvPr id="203" name="Google Shape;203;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 presence of many simultaneous 802.11 senders can lead to excessive collisions and a congestion collapse. </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342900" lvl="0" marL="457200" rtl="0" algn="l">
              <a:lnSpc>
                <a:spcPct val="115000"/>
              </a:lnSpc>
              <a:spcBef>
                <a:spcPts val="1600"/>
              </a:spcBef>
              <a:spcAft>
                <a:spcPts val="0"/>
              </a:spcAft>
              <a:buClr>
                <a:schemeClr val="dk1"/>
              </a:buClr>
              <a:buSzPts val="1800"/>
              <a:buChar char="●"/>
            </a:pPr>
            <a:r>
              <a:rPr lang="en">
                <a:solidFill>
                  <a:schemeClr val="dk1"/>
                </a:solidFill>
              </a:rPr>
              <a:t>CarSpeak scales with a large number of senders because senders do not contend for the medium, hence there are no collisions between senders.</a:t>
            </a:r>
            <a:endParaRPr>
              <a:solidFill>
                <a:schemeClr val="dk1"/>
              </a:solidFill>
            </a:endParaRPr>
          </a:p>
          <a:p>
            <a:pPr indent="0" lvl="0" marL="0" rtl="0" algn="l">
              <a:lnSpc>
                <a:spcPct val="115000"/>
              </a:lnSpc>
              <a:spcBef>
                <a:spcPts val="1600"/>
              </a:spcBef>
              <a:spcAft>
                <a:spcPts val="0"/>
              </a:spcAft>
              <a:buNone/>
            </a:pPr>
            <a:r>
              <a:t/>
            </a:r>
            <a:endParaRPr>
              <a:solidFill>
                <a:schemeClr val="dk1"/>
              </a:solidFill>
            </a:endParaRPr>
          </a:p>
          <a:p>
            <a:pPr indent="-342900" lvl="0" marL="457200" rtl="0" algn="l">
              <a:lnSpc>
                <a:spcPct val="115000"/>
              </a:lnSpc>
              <a:spcBef>
                <a:spcPts val="1600"/>
              </a:spcBef>
              <a:spcAft>
                <a:spcPts val="0"/>
              </a:spcAft>
              <a:buClr>
                <a:schemeClr val="dk1"/>
              </a:buClr>
              <a:buSzPts val="1800"/>
              <a:buChar char="●"/>
            </a:pPr>
            <a:r>
              <a:rPr lang="en">
                <a:solidFill>
                  <a:schemeClr val="dk1"/>
                </a:solidFill>
              </a:rPr>
              <a:t>It also scales with a large number of regions because as the number of regions increases the share of each region decreases because a regions desirable share of the medium (R</a:t>
            </a:r>
            <a:r>
              <a:rPr baseline="-25000" lang="en">
                <a:solidFill>
                  <a:schemeClr val="dk1"/>
                </a:solidFill>
              </a:rPr>
              <a:t>r</a:t>
            </a:r>
            <a:r>
              <a:rPr lang="en">
                <a:solidFill>
                  <a:schemeClr val="dk1"/>
                </a:solidFill>
              </a:rPr>
              <a:t> ) depends on a region’s share of the total number of requests.</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Implementation Considerations</a:t>
            </a:r>
            <a:endParaRPr/>
          </a:p>
        </p:txBody>
      </p:sp>
      <p:sp>
        <p:nvSpPr>
          <p:cNvPr id="209" name="Google Shape;209;p34"/>
          <p:cNvSpPr txBox="1"/>
          <p:nvPr>
            <p:ph idx="1" type="body"/>
          </p:nvPr>
        </p:nvSpPr>
        <p:spPr>
          <a:xfrm>
            <a:off x="311700" y="1076275"/>
            <a:ext cx="8520600" cy="4007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b="1" lang="en">
                <a:solidFill>
                  <a:srgbClr val="FFFFFF"/>
                </a:solidFill>
              </a:rPr>
              <a:t>Communicating Processed Information</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send processed sensor information (eg. locations of </a:t>
            </a:r>
            <a:r>
              <a:rPr lang="en" sz="1800">
                <a:solidFill>
                  <a:srgbClr val="FFFFFF"/>
                </a:solidFill>
              </a:rPr>
              <a:t>pedestrians</a:t>
            </a:r>
            <a:r>
              <a:rPr lang="en" sz="1800">
                <a:solidFill>
                  <a:srgbClr val="FFFFFF"/>
                </a:solidFill>
              </a:rPr>
              <a:t> or if a road is congested)?</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0000"/>
                </a:solidFill>
              </a:rPr>
              <a:t>No</a:t>
            </a:r>
            <a:r>
              <a:rPr lang="en" sz="1800">
                <a:solidFill>
                  <a:srgbClr val="FFFFFF"/>
                </a:solidFill>
              </a:rPr>
              <a:t>. Not suited for general-purpose. Native info better for understanding traffic, pedestrians, collision avoidance, localization, etc.</a:t>
            </a:r>
            <a:endParaRPr sz="1800">
              <a:solidFill>
                <a:srgbClr val="FFFFFF"/>
              </a:solidFill>
            </a:endParaRPr>
          </a:p>
          <a:p>
            <a:pPr indent="0" lvl="0" marL="457200" marR="0" rtl="0" algn="l">
              <a:lnSpc>
                <a:spcPct val="115000"/>
              </a:lnSpc>
              <a:spcBef>
                <a:spcPts val="1600"/>
              </a:spcBef>
              <a:spcAft>
                <a:spcPts val="1600"/>
              </a:spcAft>
              <a:buNone/>
            </a:pPr>
            <a:r>
              <a:t/>
            </a:r>
            <a:endParaRPr sz="18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Implementation Considerations</a:t>
            </a:r>
            <a:endParaRPr/>
          </a:p>
        </p:txBody>
      </p:sp>
      <p:sp>
        <p:nvSpPr>
          <p:cNvPr id="215" name="Google Shape;215;p35"/>
          <p:cNvSpPr txBox="1"/>
          <p:nvPr>
            <p:ph idx="1" type="body"/>
          </p:nvPr>
        </p:nvSpPr>
        <p:spPr>
          <a:xfrm>
            <a:off x="311700" y="1076275"/>
            <a:ext cx="8520600" cy="4007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b="1" lang="en">
                <a:solidFill>
                  <a:srgbClr val="FFFFFF"/>
                </a:solidFill>
              </a:rPr>
              <a:t>Communicating Processed Information</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send processed sensor information (eg. locations of pedestrians or if a road is congested)?</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0000"/>
                </a:solidFill>
              </a:rPr>
              <a:t>No</a:t>
            </a:r>
            <a:r>
              <a:rPr lang="en" sz="1800">
                <a:solidFill>
                  <a:srgbClr val="FFFFFF"/>
                </a:solidFill>
              </a:rPr>
              <a:t>. Not suited for general-purpose. Native info better for understanding traffic, pedestrians, collision avoidance, localization, etc.</a:t>
            </a:r>
            <a:endParaRPr sz="1800">
              <a:solidFill>
                <a:srgbClr val="FFFFFF"/>
              </a:solidFill>
            </a:endParaRPr>
          </a:p>
          <a:p>
            <a:pPr indent="-342900" lvl="0" marL="457200" marR="0" rtl="0" algn="l">
              <a:lnSpc>
                <a:spcPct val="115000"/>
              </a:lnSpc>
              <a:spcBef>
                <a:spcPts val="0"/>
              </a:spcBef>
              <a:spcAft>
                <a:spcPts val="0"/>
              </a:spcAft>
              <a:buClr>
                <a:srgbClr val="FFFFFF"/>
              </a:buClr>
              <a:buSzPts val="1800"/>
              <a:buChar char="●"/>
            </a:pPr>
            <a:r>
              <a:rPr b="1" lang="en">
                <a:solidFill>
                  <a:srgbClr val="FFFFFF"/>
                </a:solidFill>
              </a:rPr>
              <a:t>One Hop vs Multi-Hops</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nodes relay to others in order to find relevant info?</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0000"/>
                </a:solidFill>
              </a:rPr>
              <a:t>No</a:t>
            </a:r>
            <a:r>
              <a:rPr lang="en" sz="1800">
                <a:solidFill>
                  <a:srgbClr val="FFFFFF"/>
                </a:solidFill>
              </a:rPr>
              <a:t>. CarSpeak targets urban environments &lt; 20 MPH. Car should know about immediate area (100-200 m away ~ within radio range). Urgency. </a:t>
            </a:r>
            <a:endParaRPr sz="1800">
              <a:solidFill>
                <a:srgbClr val="FFFFFF"/>
              </a:solidFill>
            </a:endParaRPr>
          </a:p>
          <a:p>
            <a:pPr indent="0" lvl="0" marL="0" marR="0" rtl="0" algn="l">
              <a:lnSpc>
                <a:spcPct val="115000"/>
              </a:lnSpc>
              <a:spcBef>
                <a:spcPts val="1600"/>
              </a:spcBef>
              <a:spcAft>
                <a:spcPts val="1600"/>
              </a:spcAft>
              <a:buNone/>
            </a:pPr>
            <a:r>
              <a:t/>
            </a:r>
            <a:endParaRPr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Implementation Considerations</a:t>
            </a:r>
            <a:endParaRPr/>
          </a:p>
        </p:txBody>
      </p:sp>
      <p:sp>
        <p:nvSpPr>
          <p:cNvPr id="221" name="Google Shape;221;p36"/>
          <p:cNvSpPr txBox="1"/>
          <p:nvPr>
            <p:ph idx="1" type="body"/>
          </p:nvPr>
        </p:nvSpPr>
        <p:spPr>
          <a:xfrm>
            <a:off x="311700" y="1076275"/>
            <a:ext cx="8520600" cy="4007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b="1" lang="en">
                <a:solidFill>
                  <a:srgbClr val="FFFFFF"/>
                </a:solidFill>
              </a:rPr>
              <a:t>Communicating Processed Information</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send processed sensor information (eg. locations of pedestrians or if a road is congested)?</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0000"/>
                </a:solidFill>
              </a:rPr>
              <a:t>No</a:t>
            </a:r>
            <a:r>
              <a:rPr lang="en" sz="1800">
                <a:solidFill>
                  <a:srgbClr val="FFFFFF"/>
                </a:solidFill>
              </a:rPr>
              <a:t>. Not suited for general-purpose. Native info better for understanding traffic, pedestrians, collision avoidance, localization, etc.</a:t>
            </a:r>
            <a:endParaRPr sz="1800">
              <a:solidFill>
                <a:srgbClr val="FFFFFF"/>
              </a:solidFill>
            </a:endParaRPr>
          </a:p>
          <a:p>
            <a:pPr indent="-342900" lvl="0" marL="457200" marR="0" rtl="0" algn="l">
              <a:lnSpc>
                <a:spcPct val="115000"/>
              </a:lnSpc>
              <a:spcBef>
                <a:spcPts val="0"/>
              </a:spcBef>
              <a:spcAft>
                <a:spcPts val="0"/>
              </a:spcAft>
              <a:buClr>
                <a:srgbClr val="FFFFFF"/>
              </a:buClr>
              <a:buSzPts val="1800"/>
              <a:buChar char="●"/>
            </a:pPr>
            <a:r>
              <a:rPr b="1" lang="en">
                <a:solidFill>
                  <a:srgbClr val="FFFFFF"/>
                </a:solidFill>
              </a:rPr>
              <a:t>One Hop vs Multi-Hops</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nodes relay to others in order to find relevant info?</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0000"/>
                </a:solidFill>
              </a:rPr>
              <a:t>No</a:t>
            </a:r>
            <a:r>
              <a:rPr lang="en" sz="1800">
                <a:solidFill>
                  <a:srgbClr val="FFFFFF"/>
                </a:solidFill>
              </a:rPr>
              <a:t>. CarSpeak targets urban environments &lt; 20 MPH. Car should know about immediate area (100-200 m away ~ within radio range). Urgency. </a:t>
            </a:r>
            <a:endParaRPr sz="1800">
              <a:solidFill>
                <a:srgbClr val="FFFFFF"/>
              </a:solidFill>
            </a:endParaRPr>
          </a:p>
          <a:p>
            <a:pPr indent="-342900" lvl="0" marL="457200" marR="0" rtl="0" algn="l">
              <a:lnSpc>
                <a:spcPct val="115000"/>
              </a:lnSpc>
              <a:spcBef>
                <a:spcPts val="0"/>
              </a:spcBef>
              <a:spcAft>
                <a:spcPts val="0"/>
              </a:spcAft>
              <a:buClr>
                <a:srgbClr val="FFFFFF"/>
              </a:buClr>
              <a:buSzPts val="1800"/>
              <a:buChar char="●"/>
            </a:pPr>
            <a:r>
              <a:rPr b="1" lang="en">
                <a:solidFill>
                  <a:srgbClr val="FFFFFF"/>
                </a:solidFill>
              </a:rPr>
              <a:t>Regular Traffic</a:t>
            </a:r>
            <a:endParaRPr b="1">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FFFFFF"/>
                </a:solidFill>
              </a:rPr>
              <a:t>Should CarSpeak support any (unrelated to CarSpeak) 802.11 traffic?</a:t>
            </a:r>
            <a:endParaRPr sz="1800">
              <a:solidFill>
                <a:srgbClr val="FFFFFF"/>
              </a:solidFill>
            </a:endParaRPr>
          </a:p>
          <a:p>
            <a:pPr indent="-342900" lvl="1" marL="914400" marR="0" rtl="0" algn="l">
              <a:lnSpc>
                <a:spcPct val="115000"/>
              </a:lnSpc>
              <a:spcBef>
                <a:spcPts val="0"/>
              </a:spcBef>
              <a:spcAft>
                <a:spcPts val="0"/>
              </a:spcAft>
              <a:buClr>
                <a:srgbClr val="FFFFFF"/>
              </a:buClr>
              <a:buSzPts val="1800"/>
              <a:buChar char="○"/>
            </a:pPr>
            <a:r>
              <a:rPr lang="en" sz="1800">
                <a:solidFill>
                  <a:srgbClr val="00FF00"/>
                </a:solidFill>
              </a:rPr>
              <a:t>Yes</a:t>
            </a:r>
            <a:r>
              <a:rPr lang="en" sz="1800">
                <a:solidFill>
                  <a:srgbClr val="FFFFFF"/>
                </a:solidFill>
              </a:rPr>
              <a:t>. Designer can weigh this region in comparison to CarSpeak regions.</a:t>
            </a:r>
            <a:endParaRPr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Implementation</a:t>
            </a:r>
            <a:endParaRPr/>
          </a:p>
        </p:txBody>
      </p:sp>
      <p:sp>
        <p:nvSpPr>
          <p:cNvPr id="227" name="Google Shape;227;p37"/>
          <p:cNvSpPr txBox="1"/>
          <p:nvPr>
            <p:ph idx="1" type="body"/>
          </p:nvPr>
        </p:nvSpPr>
        <p:spPr>
          <a:xfrm>
            <a:off x="311700" y="1076275"/>
            <a:ext cx="8520600" cy="39930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CarSpeak implemented as a ROS (Ubuntu 11.04) module on ASUS netbooks attached to iRobot Create robots.</a:t>
            </a:r>
            <a:endParaRPr sz="1400">
              <a:solidFill>
                <a:srgbClr val="FFFFFF"/>
              </a:solidFill>
            </a:endParaRPr>
          </a:p>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Octree with 8 levels, 3 levels of region sub-trees.</a:t>
            </a:r>
            <a:endParaRPr sz="1400">
              <a:solidFill>
                <a:srgbClr val="FFFFFF"/>
              </a:solidFill>
            </a:endParaRPr>
          </a:p>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Garbage collector thread runs every 10 seconds for freshness of data.</a:t>
            </a:r>
            <a:endParaRPr sz="1400">
              <a:solidFill>
                <a:srgbClr val="FFFFFF"/>
              </a:solidFill>
            </a:endParaRPr>
          </a:p>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ROS (3D) PointCloud data based on UDP packets from MAC layer.</a:t>
            </a:r>
            <a:endParaRPr sz="1400">
              <a:solidFill>
                <a:srgbClr val="FFFFFF"/>
              </a:solidFill>
            </a:endParaRPr>
          </a:p>
          <a:p>
            <a:pPr indent="-317500" lvl="0" marL="457200" marR="0" rtl="0" algn="l">
              <a:lnSpc>
                <a:spcPct val="115000"/>
              </a:lnSpc>
              <a:spcBef>
                <a:spcPts val="0"/>
              </a:spcBef>
              <a:spcAft>
                <a:spcPts val="0"/>
              </a:spcAft>
              <a:buClr>
                <a:srgbClr val="FFFFFF"/>
              </a:buClr>
              <a:buSzPts val="1400"/>
              <a:buChar char="●"/>
            </a:pPr>
            <a:r>
              <a:rPr lang="en" sz="1400">
                <a:solidFill>
                  <a:srgbClr val="FFFFFF"/>
                </a:solidFill>
              </a:rPr>
              <a:t>Using open-source Atheros 802.11n-based ath9k driver+firmware:</a:t>
            </a:r>
            <a:endParaRPr sz="1400">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RX:</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Driver receives packet from either over-the-air (from other cars) or userspace (itself)</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Searches packet’s payload for CarSpeak header</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If packet from userspace, driver places it in queue for corresponding region</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TX:</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Separate high-priority queue thread schedules packets based on region probabilities</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Once region is chosen, that queue is dequeued and packet is sent via hardware</a:t>
            </a:r>
            <a:endParaRPr>
              <a:solidFill>
                <a:srgbClr val="FFFFFF"/>
              </a:solidFill>
            </a:endParaRPr>
          </a:p>
          <a:p>
            <a:pPr indent="-317500" lvl="2" marL="1371600" marR="0" rtl="0" algn="l">
              <a:lnSpc>
                <a:spcPct val="115000"/>
              </a:lnSpc>
              <a:spcBef>
                <a:spcPts val="0"/>
              </a:spcBef>
              <a:spcAft>
                <a:spcPts val="0"/>
              </a:spcAft>
              <a:buClr>
                <a:srgbClr val="FFFFFF"/>
              </a:buClr>
              <a:buSzPts val="1400"/>
              <a:buChar char="■"/>
            </a:pPr>
            <a:r>
              <a:rPr lang="en">
                <a:solidFill>
                  <a:srgbClr val="FFFFFF"/>
                </a:solidFill>
              </a:rPr>
              <a:t>High-Resolution Timers in 2.6.x Linux used for rapid thread scheduling</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Evaluation Environment</a:t>
            </a:r>
            <a:endParaRPr/>
          </a:p>
        </p:txBody>
      </p:sp>
      <p:sp>
        <p:nvSpPr>
          <p:cNvPr id="233" name="Google Shape;233;p38"/>
          <p:cNvSpPr txBox="1"/>
          <p:nvPr>
            <p:ph idx="1" type="body"/>
          </p:nvPr>
        </p:nvSpPr>
        <p:spPr>
          <a:xfrm>
            <a:off x="311700" y="1076275"/>
            <a:ext cx="4260300" cy="3993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Indoor Testbed:</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Vicon motion capture system (localization). 10 iRobot Create robots equipped with XBox 360 Kinect sensors. </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Asus EEPC 1015PX netbooks equipped with Atheros AR9285 adapters. </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Several large and small obstacles. Divided into 40 high resolution regions.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Low resolution regions specified on a per experiment basis.</a:t>
            </a:r>
            <a:endParaRPr>
              <a:solidFill>
                <a:srgbClr val="FFFFFF"/>
              </a:solidFill>
            </a:endParaRPr>
          </a:p>
          <a:p>
            <a:pPr indent="0" lvl="0" marL="0" marR="0" rtl="0" algn="l">
              <a:lnSpc>
                <a:spcPct val="115000"/>
              </a:lnSpc>
              <a:spcBef>
                <a:spcPts val="1600"/>
              </a:spcBef>
              <a:spcAft>
                <a:spcPts val="1600"/>
              </a:spcAft>
              <a:buNone/>
            </a:pPr>
            <a:r>
              <a:t/>
            </a:r>
            <a:endParaRPr>
              <a:solidFill>
                <a:srgbClr val="FFFFFF"/>
              </a:solidFill>
            </a:endParaRPr>
          </a:p>
        </p:txBody>
      </p:sp>
      <p:pic>
        <p:nvPicPr>
          <p:cNvPr id="234" name="Google Shape;234;p38"/>
          <p:cNvPicPr preferRelativeResize="0"/>
          <p:nvPr/>
        </p:nvPicPr>
        <p:blipFill rotWithShape="1">
          <a:blip r:embed="rId3">
            <a:alphaModFix/>
          </a:blip>
          <a:srcRect b="0" l="2827" r="0" t="0"/>
          <a:stretch/>
        </p:blipFill>
        <p:spPr>
          <a:xfrm>
            <a:off x="4787250" y="1298200"/>
            <a:ext cx="4146450" cy="2547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Evaluation Environment</a:t>
            </a:r>
            <a:endParaRPr/>
          </a:p>
        </p:txBody>
      </p:sp>
      <p:sp>
        <p:nvSpPr>
          <p:cNvPr id="240" name="Google Shape;240;p39"/>
          <p:cNvSpPr txBox="1"/>
          <p:nvPr>
            <p:ph idx="1" type="body"/>
          </p:nvPr>
        </p:nvSpPr>
        <p:spPr>
          <a:xfrm>
            <a:off x="311700" y="1076275"/>
            <a:ext cx="4260300" cy="3993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Outdoor</a:t>
            </a:r>
            <a:r>
              <a:rPr lang="en">
                <a:solidFill>
                  <a:srgbClr val="FFFFFF"/>
                </a:solidFill>
              </a:rPr>
              <a:t> Testbed:</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Autonomous Yamaha G22E golf car with various sensors (eg. cameras, SICK and Hoyuko range finders).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Navigates through campus-like environ.</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iRobot Create robots stationed at different locations.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20 x 40 m area.</a:t>
            </a:r>
            <a:endParaRPr>
              <a:solidFill>
                <a:srgbClr val="FFFFFF"/>
              </a:solidFill>
            </a:endParaRPr>
          </a:p>
          <a:p>
            <a:pPr indent="0" lvl="0" marL="0" marR="0" rtl="0" algn="l">
              <a:lnSpc>
                <a:spcPct val="115000"/>
              </a:lnSpc>
              <a:spcBef>
                <a:spcPts val="1600"/>
              </a:spcBef>
              <a:spcAft>
                <a:spcPts val="1600"/>
              </a:spcAft>
              <a:buNone/>
            </a:pPr>
            <a:r>
              <a:t/>
            </a:r>
            <a:endParaRPr>
              <a:solidFill>
                <a:srgbClr val="FFFFFF"/>
              </a:solidFill>
            </a:endParaRPr>
          </a:p>
        </p:txBody>
      </p:sp>
      <p:pic>
        <p:nvPicPr>
          <p:cNvPr id="241" name="Google Shape;241;p39"/>
          <p:cNvPicPr preferRelativeResize="0"/>
          <p:nvPr/>
        </p:nvPicPr>
        <p:blipFill>
          <a:blip r:embed="rId3">
            <a:alphaModFix/>
          </a:blip>
          <a:stretch>
            <a:fillRect/>
          </a:stretch>
        </p:blipFill>
        <p:spPr>
          <a:xfrm>
            <a:off x="4724400" y="1312063"/>
            <a:ext cx="4267200" cy="25193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Evaluation Metric of Schemes</a:t>
            </a:r>
            <a:endParaRPr/>
          </a:p>
        </p:txBody>
      </p:sp>
      <p:sp>
        <p:nvSpPr>
          <p:cNvPr id="247" name="Google Shape;247;p40"/>
          <p:cNvSpPr txBox="1"/>
          <p:nvPr>
            <p:ph idx="1" type="body"/>
          </p:nvPr>
        </p:nvSpPr>
        <p:spPr>
          <a:xfrm>
            <a:off x="311700" y="1076275"/>
            <a:ext cx="8520600" cy="3993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802.11 (standard MAC protocol)</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Inter-vehicle communication system; vehicles can request regions. Responses in UDP/bcast from all wireless nodes who posses info about requested region.</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Discards requests older than 1 minute. Discards sensor data older than 10 seconds.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Does not implement Octree and Content-Centric MAC.</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802.11+Naming</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Uses Octree based naming and compression modules.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Tracks requests and transmits packets from each region proportional to number of requests.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Discards requests older than 1 minute. Discards sensor data older than 10 seconds.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Does not implement region-based contention or other CarSpeak MAC functions.</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CarSpeak</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All components including Content-Centric MAC.</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“Rate of useful sensor information per second” → utility function.</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3D-point cloud “useful” if contains sensor info. from only requested region at high resolution.</a:t>
            </a: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Resolution Results</a:t>
            </a:r>
            <a:endParaRPr/>
          </a:p>
        </p:txBody>
      </p:sp>
      <p:sp>
        <p:nvSpPr>
          <p:cNvPr id="253" name="Google Shape;253;p41"/>
          <p:cNvSpPr txBox="1"/>
          <p:nvPr>
            <p:ph idx="1" type="body"/>
          </p:nvPr>
        </p:nvSpPr>
        <p:spPr>
          <a:xfrm>
            <a:off x="311700" y="1076275"/>
            <a:ext cx="4260300" cy="3826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How well does CarSpeak’s resolution perform?</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Experiment: 1 robot requests region at a low resolution. Other robots request incomplete/higher resolution information </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Measurement: Number of 3D-points received from the large region at the requester.</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Repeat: 20 times.</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Results:</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CarSpeak’s devlier rate of the desired data is 4.5x higher than 802.11+Naming and over 29x higher than 802.11.</a:t>
            </a:r>
            <a:endParaRPr>
              <a:solidFill>
                <a:srgbClr val="FFFFFF"/>
              </a:solidFill>
            </a:endParaRPr>
          </a:p>
        </p:txBody>
      </p:sp>
      <p:pic>
        <p:nvPicPr>
          <p:cNvPr id="254" name="Google Shape;254;p41"/>
          <p:cNvPicPr preferRelativeResize="0"/>
          <p:nvPr/>
        </p:nvPicPr>
        <p:blipFill>
          <a:blip r:embed="rId3">
            <a:alphaModFix/>
          </a:blip>
          <a:stretch>
            <a:fillRect/>
          </a:stretch>
        </p:blipFill>
        <p:spPr>
          <a:xfrm>
            <a:off x="4730400" y="1483775"/>
            <a:ext cx="4267199" cy="30118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Challenge</a:t>
            </a:r>
            <a:endParaRPr/>
          </a:p>
        </p:txBody>
      </p:sp>
      <p:sp>
        <p:nvSpPr>
          <p:cNvPr id="76" name="Google Shape;7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Autonomous vehicles need detailed, realtime information from on-board sensors.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These sensors (eg. laser rangefinder) strictly provide 3D-point-cloud information of nearby, </a:t>
            </a:r>
            <a:r>
              <a:rPr lang="en" sz="2000">
                <a:solidFill>
                  <a:srgbClr val="FF0000"/>
                </a:solidFill>
              </a:rPr>
              <a:t>line-of-sight</a:t>
            </a:r>
            <a:r>
              <a:rPr lang="en" sz="2000">
                <a:solidFill>
                  <a:schemeClr val="dk1"/>
                </a:solidFill>
              </a:rPr>
              <a:t> objects.</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Settings: busy campus, downtown, etc.</a:t>
            </a:r>
            <a:endParaRPr sz="2000">
              <a:solidFill>
                <a:schemeClr val="dk1"/>
              </a:solidFill>
            </a:endParaRPr>
          </a:p>
          <a:p>
            <a:pPr indent="0" lvl="0" marL="914400" rtl="0" algn="l">
              <a:spcBef>
                <a:spcPts val="1600"/>
              </a:spcBef>
              <a:spcAft>
                <a:spcPts val="1600"/>
              </a:spcAft>
              <a:buNone/>
            </a:pPr>
            <a:r>
              <a:t/>
            </a:r>
            <a:endParaRPr sz="2000">
              <a:solidFill>
                <a:schemeClr val="dk1"/>
              </a:solidFill>
            </a:endParaRPr>
          </a:p>
        </p:txBody>
      </p:sp>
      <p:sp>
        <p:nvSpPr>
          <p:cNvPr id="77" name="Google Shape;77;p15"/>
          <p:cNvSpPr txBox="1"/>
          <p:nvPr/>
        </p:nvSpPr>
        <p:spPr>
          <a:xfrm>
            <a:off x="342750" y="4370750"/>
            <a:ext cx="8458500" cy="87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Average"/>
                <a:ea typeface="Average"/>
                <a:cs typeface="Average"/>
                <a:sym typeface="Average"/>
              </a:rPr>
              <a:t>What about hidden, </a:t>
            </a:r>
            <a:r>
              <a:rPr lang="en" sz="2400">
                <a:solidFill>
                  <a:srgbClr val="FF0000"/>
                </a:solidFill>
                <a:latin typeface="Average"/>
                <a:ea typeface="Average"/>
                <a:cs typeface="Average"/>
                <a:sym typeface="Average"/>
              </a:rPr>
              <a:t>non-line-of-sight</a:t>
            </a:r>
            <a:r>
              <a:rPr lang="en" sz="2400">
                <a:solidFill>
                  <a:schemeClr val="dk1"/>
                </a:solidFill>
                <a:latin typeface="Average"/>
                <a:ea typeface="Average"/>
                <a:cs typeface="Average"/>
                <a:sym typeface="Average"/>
              </a:rPr>
              <a:t> objects?</a:t>
            </a:r>
            <a:endParaRPr sz="2400">
              <a:solidFill>
                <a:schemeClr val="dk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Planning Efficiency Results</a:t>
            </a:r>
            <a:endParaRPr/>
          </a:p>
        </p:txBody>
      </p:sp>
      <p:sp>
        <p:nvSpPr>
          <p:cNvPr id="260" name="Google Shape;260;p42"/>
          <p:cNvSpPr txBox="1"/>
          <p:nvPr>
            <p:ph idx="1" type="body"/>
          </p:nvPr>
        </p:nvSpPr>
        <p:spPr>
          <a:xfrm>
            <a:off x="311700" y="1076275"/>
            <a:ext cx="4260300" cy="3826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How efficient are the routes CarSpeak provides to the path planner?</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Authors demonstrate in a two-robot experiment (A &amp; B) that CarSpeak on robot A </a:t>
            </a:r>
            <a:r>
              <a:rPr lang="en">
                <a:solidFill>
                  <a:srgbClr val="FFFFFF"/>
                </a:solidFill>
              </a:rPr>
              <a:t>receives</a:t>
            </a:r>
            <a:r>
              <a:rPr lang="en">
                <a:solidFill>
                  <a:srgbClr val="FFFFFF"/>
                </a:solidFill>
              </a:rPr>
              <a:t> sensory information from robot B faster than competing protocols.</a:t>
            </a:r>
            <a:endParaRPr>
              <a:solidFill>
                <a:srgbClr val="FFFFFF"/>
              </a:solidFill>
            </a:endParaRPr>
          </a:p>
        </p:txBody>
      </p:sp>
      <p:pic>
        <p:nvPicPr>
          <p:cNvPr id="261" name="Google Shape;261;p42"/>
          <p:cNvPicPr preferRelativeResize="0"/>
          <p:nvPr/>
        </p:nvPicPr>
        <p:blipFill>
          <a:blip r:embed="rId3">
            <a:alphaModFix/>
          </a:blip>
          <a:stretch>
            <a:fillRect/>
          </a:stretch>
        </p:blipFill>
        <p:spPr>
          <a:xfrm>
            <a:off x="4652300" y="1628625"/>
            <a:ext cx="4267198" cy="27220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311700" y="445025"/>
            <a:ext cx="5097600" cy="572700"/>
          </a:xfrm>
          <a:prstGeom prst="rect">
            <a:avLst/>
          </a:prstGeom>
        </p:spPr>
        <p:txBody>
          <a:bodyPr anchorCtr="0" anchor="t" bIns="91425" lIns="91425" spcFirstLastPara="1" rIns="91425" wrap="square" tIns="91425">
            <a:noAutofit/>
          </a:bodyPr>
          <a:lstStyle/>
          <a:p>
            <a:pPr indent="457200" lvl="0" marL="1371600" rtl="0" algn="ctr">
              <a:spcBef>
                <a:spcPts val="0"/>
              </a:spcBef>
              <a:spcAft>
                <a:spcPts val="0"/>
              </a:spcAft>
              <a:buNone/>
            </a:pPr>
            <a:r>
              <a:rPr lang="en"/>
              <a:t>Safety</a:t>
            </a:r>
            <a:endParaRPr/>
          </a:p>
        </p:txBody>
      </p:sp>
      <p:sp>
        <p:nvSpPr>
          <p:cNvPr id="267" name="Google Shape;267;p43"/>
          <p:cNvSpPr txBox="1"/>
          <p:nvPr>
            <p:ph idx="1" type="body"/>
          </p:nvPr>
        </p:nvSpPr>
        <p:spPr>
          <a:xfrm>
            <a:off x="311700" y="1076275"/>
            <a:ext cx="4825800" cy="38268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Char char="●"/>
            </a:pPr>
            <a:r>
              <a:rPr lang="en">
                <a:solidFill>
                  <a:srgbClr val="FFFFFF"/>
                </a:solidFill>
              </a:rPr>
              <a:t>How safe are autonomous vehicles with CarSpeak?</a:t>
            </a:r>
            <a:endParaRPr>
              <a:solidFill>
                <a:srgbClr val="FFFFFF"/>
              </a:solidFill>
            </a:endParaRPr>
          </a:p>
          <a:p>
            <a:pPr indent="-317500" lvl="1" marL="914400" marR="0" rtl="0" algn="l">
              <a:lnSpc>
                <a:spcPct val="115000"/>
              </a:lnSpc>
              <a:spcBef>
                <a:spcPts val="0"/>
              </a:spcBef>
              <a:spcAft>
                <a:spcPts val="0"/>
              </a:spcAft>
              <a:buClr>
                <a:srgbClr val="FFFFFF"/>
              </a:buClr>
              <a:buSzPts val="1400"/>
              <a:buFont typeface="Helvetica Neue"/>
              <a:buChar char="○"/>
            </a:pPr>
            <a:r>
              <a:rPr lang="en">
                <a:solidFill>
                  <a:srgbClr val="FFFFFF"/>
                </a:solidFill>
              </a:rPr>
              <a:t>The maximum average delay of a positive pedestrian detection using CarSpeak is </a:t>
            </a:r>
            <a:r>
              <a:rPr b="1" lang="en">
                <a:solidFill>
                  <a:srgbClr val="FFFFFF"/>
                </a:solidFill>
              </a:rPr>
              <a:t>4.75 </a:t>
            </a:r>
            <a:r>
              <a:rPr lang="en">
                <a:solidFill>
                  <a:srgbClr val="FFFFFF"/>
                </a:solidFill>
              </a:rPr>
              <a:t>times smaller than the </a:t>
            </a:r>
            <a:r>
              <a:rPr i="1" lang="en">
                <a:solidFill>
                  <a:srgbClr val="FFFFFF"/>
                </a:solidFill>
              </a:rPr>
              <a:t>minimum </a:t>
            </a:r>
            <a:r>
              <a:rPr lang="en">
                <a:solidFill>
                  <a:srgbClr val="FFFFFF"/>
                </a:solidFill>
              </a:rPr>
              <a:t>delay of 2.14s using 802.11.</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CarSpeak reduces the time for navigating around obstacles by 2.4 and reduces the probability of a collision due to limited </a:t>
            </a:r>
            <a:r>
              <a:rPr lang="en">
                <a:solidFill>
                  <a:srgbClr val="FFFFFF"/>
                </a:solidFill>
              </a:rPr>
              <a:t>visibility</a:t>
            </a:r>
            <a:r>
              <a:rPr lang="en">
                <a:solidFill>
                  <a:srgbClr val="FFFFFF"/>
                </a:solidFill>
              </a:rPr>
              <a:t> by 14.</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Security wise:</a:t>
            </a:r>
            <a:endParaRPr>
              <a:solidFill>
                <a:srgbClr val="FFFFFF"/>
              </a:solidFill>
            </a:endParaRPr>
          </a:p>
          <a:p>
            <a:pPr indent="-317500" lvl="1" marL="914400" marR="0" rtl="0" algn="l">
              <a:lnSpc>
                <a:spcPct val="115000"/>
              </a:lnSpc>
              <a:spcBef>
                <a:spcPts val="0"/>
              </a:spcBef>
              <a:spcAft>
                <a:spcPts val="0"/>
              </a:spcAft>
              <a:buClr>
                <a:srgbClr val="FFFFFF"/>
              </a:buClr>
              <a:buSzPts val="1400"/>
              <a:buChar char="○"/>
            </a:pPr>
            <a:r>
              <a:rPr lang="en">
                <a:solidFill>
                  <a:srgbClr val="FFFFFF"/>
                </a:solidFill>
              </a:rPr>
              <a:t>“Sharing information requires a notion of trust. One option is to use the IEEE1609.2 security standard for inter-vehicular networks to digitally sign and verify all messages.”</a:t>
            </a:r>
            <a:endParaRPr>
              <a:solidFill>
                <a:srgbClr val="FFFFFF"/>
              </a:solidFill>
            </a:endParaRPr>
          </a:p>
        </p:txBody>
      </p:sp>
      <p:pic>
        <p:nvPicPr>
          <p:cNvPr id="268" name="Google Shape;268;p43"/>
          <p:cNvPicPr preferRelativeResize="0"/>
          <p:nvPr/>
        </p:nvPicPr>
        <p:blipFill>
          <a:blip r:embed="rId3">
            <a:alphaModFix/>
          </a:blip>
          <a:stretch>
            <a:fillRect/>
          </a:stretch>
        </p:blipFill>
        <p:spPr>
          <a:xfrm>
            <a:off x="5409245" y="2625800"/>
            <a:ext cx="3423049" cy="2240225"/>
          </a:xfrm>
          <a:prstGeom prst="rect">
            <a:avLst/>
          </a:prstGeom>
          <a:noFill/>
          <a:ln>
            <a:noFill/>
          </a:ln>
        </p:spPr>
      </p:pic>
      <p:pic>
        <p:nvPicPr>
          <p:cNvPr id="269" name="Google Shape;269;p43"/>
          <p:cNvPicPr preferRelativeResize="0"/>
          <p:nvPr/>
        </p:nvPicPr>
        <p:blipFill>
          <a:blip r:embed="rId4">
            <a:alphaModFix/>
          </a:blip>
          <a:stretch>
            <a:fillRect/>
          </a:stretch>
        </p:blipFill>
        <p:spPr>
          <a:xfrm>
            <a:off x="5409250" y="249950"/>
            <a:ext cx="3423050" cy="2240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Applications of CarSpeak</a:t>
            </a:r>
            <a:endParaRPr/>
          </a:p>
        </p:txBody>
      </p:sp>
      <p:sp>
        <p:nvSpPr>
          <p:cNvPr id="275" name="Google Shape;275;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rgbClr val="FF0000"/>
                </a:solidFill>
              </a:rPr>
              <a:t>Emergency Responders</a:t>
            </a:r>
            <a:r>
              <a:rPr lang="en">
                <a:solidFill>
                  <a:schemeClr val="dk1"/>
                </a:solidFill>
              </a:rPr>
              <a:t> - Using CarSpeaks content centric MAC, emergency services can adaptively allocate emergency response resources without having those in need contend with each other.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Crossing intersections with lights &amp; sirens</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00FF00"/>
                </a:solidFill>
              </a:rPr>
              <a:t>Military</a:t>
            </a:r>
            <a:r>
              <a:rPr lang="en">
                <a:solidFill>
                  <a:schemeClr val="dk1"/>
                </a:solidFill>
              </a:rPr>
              <a:t> - Makes the coordination and organization of personnel/infantry and equipment more </a:t>
            </a:r>
            <a:r>
              <a:rPr lang="en">
                <a:solidFill>
                  <a:schemeClr val="dk1"/>
                </a:solidFill>
              </a:rPr>
              <a:t>efficient</a:t>
            </a:r>
            <a:r>
              <a:rPr lang="en">
                <a:solidFill>
                  <a:schemeClr val="dk1"/>
                </a:solidFill>
              </a:rPr>
              <a:t> and safe by providing real time data on movements to prevent friendly fire incidents and reduce reliance on GPS/Radio.</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Virtual reality</a:t>
            </a:r>
            <a:endParaRPr>
              <a:solidFill>
                <a:schemeClr val="dk1"/>
              </a:solidFill>
            </a:endParaRPr>
          </a:p>
          <a:p>
            <a:pPr indent="-342900" lvl="0" marL="457200" rtl="0" algn="l">
              <a:spcBef>
                <a:spcPts val="0"/>
              </a:spcBef>
              <a:spcAft>
                <a:spcPts val="0"/>
              </a:spcAft>
              <a:buClr>
                <a:schemeClr val="dk1"/>
              </a:buClr>
              <a:buSzPts val="1800"/>
              <a:buChar char="●"/>
            </a:pPr>
            <a:r>
              <a:rPr lang="en">
                <a:solidFill>
                  <a:srgbClr val="00FFFF"/>
                </a:solidFill>
              </a:rPr>
              <a:t>Internet of Things</a:t>
            </a:r>
            <a:r>
              <a:rPr lang="en">
                <a:solidFill>
                  <a:schemeClr val="dk1"/>
                </a:solidFill>
              </a:rPr>
              <a:t>  - Embedded, network-connected devices such as wearables, in-home systems, and </a:t>
            </a:r>
            <a:r>
              <a:rPr lang="en">
                <a:solidFill>
                  <a:schemeClr val="dk1"/>
                </a:solidFill>
              </a:rPr>
              <a:t>exterior</a:t>
            </a:r>
            <a:r>
              <a:rPr lang="en">
                <a:solidFill>
                  <a:schemeClr val="dk1"/>
                </a:solidFill>
              </a:rPr>
              <a:t> sensors can make use of Content Object-based messaging schemes similar to that of CarSpeak for sharing collected sensor data.</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Collaborative robotics</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281" name="Google Shape;281;p45"/>
          <p:cNvSpPr txBox="1"/>
          <p:nvPr>
            <p:ph idx="1" type="body"/>
          </p:nvPr>
        </p:nvSpPr>
        <p:spPr>
          <a:xfrm>
            <a:off x="817200" y="1205325"/>
            <a:ext cx="7509600" cy="166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dk1"/>
                </a:solidFill>
              </a:rPr>
              <a:t>“CarSpeak enables cars to </a:t>
            </a:r>
            <a:r>
              <a:rPr b="1" lang="en">
                <a:solidFill>
                  <a:schemeClr val="dk1"/>
                </a:solidFill>
              </a:rPr>
              <a:t>request</a:t>
            </a:r>
            <a:r>
              <a:rPr lang="en">
                <a:solidFill>
                  <a:schemeClr val="dk1"/>
                </a:solidFill>
              </a:rPr>
              <a:t> and </a:t>
            </a:r>
            <a:r>
              <a:rPr b="1" lang="en">
                <a:solidFill>
                  <a:schemeClr val="dk1"/>
                </a:solidFill>
              </a:rPr>
              <a:t>access</a:t>
            </a:r>
            <a:r>
              <a:rPr lang="en">
                <a:solidFill>
                  <a:schemeClr val="dk1"/>
                </a:solidFill>
              </a:rPr>
              <a:t> sensory information from other cars, as well as static infrastructure sensors, in a manner similar to how they </a:t>
            </a:r>
            <a:r>
              <a:rPr b="1" lang="en">
                <a:solidFill>
                  <a:schemeClr val="dk1"/>
                </a:solidFill>
              </a:rPr>
              <a:t>access</a:t>
            </a:r>
            <a:r>
              <a:rPr lang="en">
                <a:solidFill>
                  <a:schemeClr val="dk1"/>
                </a:solidFill>
              </a:rPr>
              <a:t> their own sensory information.”</a:t>
            </a:r>
            <a:endParaRPr>
              <a:solidFill>
                <a:schemeClr val="dk1"/>
              </a:solidFill>
            </a:endParaRPr>
          </a:p>
        </p:txBody>
      </p:sp>
      <p:sp>
        <p:nvSpPr>
          <p:cNvPr id="282" name="Google Shape;282;p45"/>
          <p:cNvSpPr txBox="1"/>
          <p:nvPr>
            <p:ph idx="1" type="body"/>
          </p:nvPr>
        </p:nvSpPr>
        <p:spPr>
          <a:xfrm>
            <a:off x="2179950" y="4352750"/>
            <a:ext cx="4784100" cy="712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400">
                <a:solidFill>
                  <a:schemeClr val="dk1"/>
                </a:solidFill>
              </a:rPr>
              <a:t>Questions?</a:t>
            </a:r>
            <a:endParaRPr sz="2400">
              <a:solidFill>
                <a:schemeClr val="dk1"/>
              </a:solidFill>
            </a:endParaRPr>
          </a:p>
        </p:txBody>
      </p:sp>
      <p:pic>
        <p:nvPicPr>
          <p:cNvPr id="283" name="Google Shape;283;p45"/>
          <p:cNvPicPr preferRelativeResize="0"/>
          <p:nvPr/>
        </p:nvPicPr>
        <p:blipFill>
          <a:blip r:embed="rId3">
            <a:alphaModFix/>
          </a:blip>
          <a:stretch>
            <a:fillRect/>
          </a:stretch>
        </p:blipFill>
        <p:spPr>
          <a:xfrm>
            <a:off x="2958975" y="2433550"/>
            <a:ext cx="3226051" cy="1814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General Solution &amp; Vision</a:t>
            </a:r>
            <a:endParaRPr/>
          </a:p>
        </p:txBody>
      </p:sp>
      <p:sp>
        <p:nvSpPr>
          <p:cNvPr id="83" name="Google Shape;83;p16"/>
          <p:cNvSpPr txBox="1"/>
          <p:nvPr>
            <p:ph idx="1" type="body"/>
          </p:nvPr>
        </p:nvSpPr>
        <p:spPr>
          <a:xfrm>
            <a:off x="311700" y="1184875"/>
            <a:ext cx="8520600" cy="2541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Nearby vehicles can communicate with each other via </a:t>
            </a:r>
            <a:r>
              <a:rPr lang="en" sz="2000">
                <a:solidFill>
                  <a:srgbClr val="00FFFF"/>
                </a:solidFill>
              </a:rPr>
              <a:t>wireless</a:t>
            </a:r>
            <a:r>
              <a:rPr lang="en" sz="2000">
                <a:solidFill>
                  <a:schemeClr val="dk1"/>
                </a:solidFill>
              </a:rPr>
              <a:t>.</a:t>
            </a:r>
            <a:endParaRPr sz="2000">
              <a:solidFill>
                <a:schemeClr val="dk1"/>
              </a:solidFill>
            </a:endParaRPr>
          </a:p>
          <a:p>
            <a:pPr indent="-355600" lvl="0" marL="457200" marR="0" rtl="0" algn="l">
              <a:lnSpc>
                <a:spcPct val="115000"/>
              </a:lnSpc>
              <a:spcBef>
                <a:spcPts val="0"/>
              </a:spcBef>
              <a:spcAft>
                <a:spcPts val="0"/>
              </a:spcAft>
              <a:buClr>
                <a:schemeClr val="dk1"/>
              </a:buClr>
              <a:buSzPts val="2000"/>
              <a:buChar char="●"/>
            </a:pPr>
            <a:r>
              <a:rPr lang="en" sz="2000">
                <a:solidFill>
                  <a:schemeClr val="dk1"/>
                </a:solidFill>
              </a:rPr>
              <a:t>Exchange their own collected sensor data as well as sensor data that they are “interested” in.</a:t>
            </a:r>
            <a:endParaRPr sz="2000">
              <a:solidFill>
                <a:schemeClr val="dk1"/>
              </a:solidFill>
            </a:endParaRPr>
          </a:p>
        </p:txBody>
      </p:sp>
      <p:pic>
        <p:nvPicPr>
          <p:cNvPr id="84" name="Google Shape;84;p16"/>
          <p:cNvPicPr preferRelativeResize="0"/>
          <p:nvPr/>
        </p:nvPicPr>
        <p:blipFill>
          <a:blip r:embed="rId3">
            <a:alphaModFix/>
          </a:blip>
          <a:stretch>
            <a:fillRect/>
          </a:stretch>
        </p:blipFill>
        <p:spPr>
          <a:xfrm>
            <a:off x="3499375" y="2846723"/>
            <a:ext cx="2145250" cy="2087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Novelty of System</a:t>
            </a:r>
            <a:endParaRPr/>
          </a:p>
        </p:txBody>
      </p:sp>
      <p:sp>
        <p:nvSpPr>
          <p:cNvPr id="90" name="Google Shape;90;p17"/>
          <p:cNvSpPr txBox="1"/>
          <p:nvPr>
            <p:ph idx="1" type="body"/>
          </p:nvPr>
        </p:nvSpPr>
        <p:spPr>
          <a:xfrm>
            <a:off x="311700" y="1076275"/>
            <a:ext cx="8520600" cy="3729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Prior work focuses on:</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Perception (sensing), efficient path planning, obstacle detection, etc.</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Uses Vehicular ad-hoc nets (VANETs) for efficient routing, reliable delivery of emergency messages, and detecting risks.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This work focuses on:</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Designing a communication protocol for sharing sensor data between autonomous vehicles, depending on the needs of the application.</a:t>
            </a:r>
            <a:endParaRPr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Redesigns the MAC protocol for resource sharing of objects at multi-resolution.</a:t>
            </a:r>
            <a:endParaRPr sz="2000">
              <a:solidFill>
                <a:schemeClr val="dk1"/>
              </a:solidFill>
            </a:endParaRPr>
          </a:p>
          <a:p>
            <a:pPr indent="-355600" lvl="2" marL="1371600" rtl="0" algn="l">
              <a:spcBef>
                <a:spcPts val="0"/>
              </a:spcBef>
              <a:spcAft>
                <a:spcPts val="0"/>
              </a:spcAft>
              <a:buClr>
                <a:schemeClr val="dk1"/>
              </a:buClr>
              <a:buSzPts val="2000"/>
              <a:buChar char="■"/>
            </a:pPr>
            <a:r>
              <a:rPr lang="en" sz="2000">
                <a:solidFill>
                  <a:schemeClr val="dk1"/>
                </a:solidFill>
              </a:rPr>
              <a:t>Adopts CCN approach where endpoints communicate based on named data instead of IP addresses.</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0" st="0"/>
                                            </p:txEl>
                                          </p:spTgt>
                                        </p:tgtEl>
                                        <p:attrNameLst>
                                          <p:attrName>style.visibility</p:attrName>
                                        </p:attrNameLst>
                                      </p:cBhvr>
                                      <p:to>
                                        <p:strVal val="visible"/>
                                      </p:to>
                                    </p:set>
                                    <p:animEffect filter="fade" transition="in">
                                      <p:cBhvr>
                                        <p:cTn dur="1000"/>
                                        <p:tgtEl>
                                          <p:spTgt spid="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1" st="1"/>
                                            </p:txEl>
                                          </p:spTgt>
                                        </p:tgtEl>
                                        <p:attrNameLst>
                                          <p:attrName>style.visibility</p:attrName>
                                        </p:attrNameLst>
                                      </p:cBhvr>
                                      <p:to>
                                        <p:strVal val="visible"/>
                                      </p:to>
                                    </p:set>
                                    <p:animEffect filter="fade" transition="in">
                                      <p:cBhvr>
                                        <p:cTn dur="1000"/>
                                        <p:tgtEl>
                                          <p:spTgt spid="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2" st="2"/>
                                            </p:txEl>
                                          </p:spTgt>
                                        </p:tgtEl>
                                        <p:attrNameLst>
                                          <p:attrName>style.visibility</p:attrName>
                                        </p:attrNameLst>
                                      </p:cBhvr>
                                      <p:to>
                                        <p:strVal val="visible"/>
                                      </p:to>
                                    </p:set>
                                    <p:animEffect filter="fade" transition="in">
                                      <p:cBhvr>
                                        <p:cTn dur="1000"/>
                                        <p:tgtEl>
                                          <p:spTgt spid="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3" st="3"/>
                                            </p:txEl>
                                          </p:spTgt>
                                        </p:tgtEl>
                                        <p:attrNameLst>
                                          <p:attrName>style.visibility</p:attrName>
                                        </p:attrNameLst>
                                      </p:cBhvr>
                                      <p:to>
                                        <p:strVal val="visible"/>
                                      </p:to>
                                    </p:set>
                                    <p:animEffect filter="fade" transition="in">
                                      <p:cBhvr>
                                        <p:cTn dur="1000"/>
                                        <p:tgtEl>
                                          <p:spTgt spid="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4" st="4"/>
                                            </p:txEl>
                                          </p:spTgt>
                                        </p:tgtEl>
                                        <p:attrNameLst>
                                          <p:attrName>style.visibility</p:attrName>
                                        </p:attrNameLst>
                                      </p:cBhvr>
                                      <p:to>
                                        <p:strVal val="visible"/>
                                      </p:to>
                                    </p:set>
                                    <p:animEffect filter="fade" transition="in">
                                      <p:cBhvr>
                                        <p:cTn dur="1000"/>
                                        <p:tgtEl>
                                          <p:spTgt spid="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5" st="5"/>
                                            </p:txEl>
                                          </p:spTgt>
                                        </p:tgtEl>
                                        <p:attrNameLst>
                                          <p:attrName>style.visibility</p:attrName>
                                        </p:attrNameLst>
                                      </p:cBhvr>
                                      <p:to>
                                        <p:strVal val="visible"/>
                                      </p:to>
                                    </p:set>
                                    <p:animEffect filter="fade" transition="in">
                                      <p:cBhvr>
                                        <p:cTn dur="1000"/>
                                        <p:tgtEl>
                                          <p:spTgt spid="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xEl>
                                              <p:pRg end="6" st="6"/>
                                            </p:txEl>
                                          </p:spTgt>
                                        </p:tgtEl>
                                        <p:attrNameLst>
                                          <p:attrName>style.visibility</p:attrName>
                                        </p:attrNameLst>
                                      </p:cBhvr>
                                      <p:to>
                                        <p:strVal val="visible"/>
                                      </p:to>
                                    </p:set>
                                    <p:animEffect filter="fade" transition="in">
                                      <p:cBhvr>
                                        <p:cTn dur="1000"/>
                                        <p:tgtEl>
                                          <p:spTgt spid="9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Existing Approach</a:t>
            </a:r>
            <a:endParaRPr/>
          </a:p>
        </p:txBody>
      </p:sp>
      <p:sp>
        <p:nvSpPr>
          <p:cNvPr id="96" name="Google Shape;96;p18"/>
          <p:cNvSpPr txBox="1"/>
          <p:nvPr>
            <p:ph idx="1" type="body"/>
          </p:nvPr>
        </p:nvSpPr>
        <p:spPr>
          <a:xfrm>
            <a:off x="-123575" y="1281425"/>
            <a:ext cx="3958500" cy="295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Autonomous vehicles already collect </a:t>
            </a:r>
            <a:r>
              <a:rPr i="1" lang="en" sz="1400">
                <a:solidFill>
                  <a:schemeClr val="dk1"/>
                </a:solidFill>
              </a:rPr>
              <a:t>local</a:t>
            </a:r>
            <a:r>
              <a:rPr lang="en" sz="1400">
                <a:solidFill>
                  <a:schemeClr val="dk1"/>
                </a:solidFill>
              </a:rPr>
              <a:t> sensor data about the environment around them.</a:t>
            </a:r>
            <a:endParaRPr sz="14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This is accomplished via ranging sensors that measure the distance between the vehicle and objects around it.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Robot Operating System (ROS) enables pub/sub mechanism for sensor data collection and sharing (eg. </a:t>
            </a:r>
            <a:r>
              <a:rPr lang="en">
                <a:solidFill>
                  <a:schemeClr val="dk1"/>
                </a:solidFill>
                <a:latin typeface="Courier New"/>
                <a:ea typeface="Courier New"/>
                <a:cs typeface="Courier New"/>
                <a:sym typeface="Courier New"/>
              </a:rPr>
              <a:t>/sensor_data</a:t>
            </a:r>
            <a:r>
              <a:rPr lang="en">
                <a:solidFill>
                  <a:schemeClr val="dk1"/>
                </a:solidFill>
              </a:rPr>
              <a:t>).</a:t>
            </a:r>
            <a:endParaRPr>
              <a:solidFill>
                <a:schemeClr val="dk1"/>
              </a:solidFill>
            </a:endParaRPr>
          </a:p>
          <a:p>
            <a:pPr indent="0" lvl="0" marL="1371600" rtl="0" algn="l">
              <a:spcBef>
                <a:spcPts val="1600"/>
              </a:spcBef>
              <a:spcAft>
                <a:spcPts val="0"/>
              </a:spcAft>
              <a:buNone/>
            </a:pPr>
            <a:r>
              <a:t/>
            </a:r>
            <a:endParaRPr sz="1400">
              <a:solidFill>
                <a:schemeClr val="dk1"/>
              </a:solidFill>
            </a:endParaRPr>
          </a:p>
          <a:p>
            <a:pPr indent="0" lvl="0" marL="0" rtl="0" algn="l">
              <a:spcBef>
                <a:spcPts val="1600"/>
              </a:spcBef>
              <a:spcAft>
                <a:spcPts val="1600"/>
              </a:spcAft>
              <a:buNone/>
            </a:pPr>
            <a:r>
              <a:t/>
            </a:r>
            <a:endParaRPr sz="1400">
              <a:solidFill>
                <a:schemeClr val="dk1"/>
              </a:solidFill>
            </a:endParaRPr>
          </a:p>
        </p:txBody>
      </p:sp>
      <p:pic>
        <p:nvPicPr>
          <p:cNvPr id="97" name="Google Shape;97;p18"/>
          <p:cNvPicPr preferRelativeResize="0"/>
          <p:nvPr/>
        </p:nvPicPr>
        <p:blipFill>
          <a:blip r:embed="rId3">
            <a:alphaModFix/>
          </a:blip>
          <a:stretch>
            <a:fillRect/>
          </a:stretch>
        </p:blipFill>
        <p:spPr>
          <a:xfrm>
            <a:off x="3834925" y="1324100"/>
            <a:ext cx="5109576" cy="287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Autonomous Vehicle Architecture</a:t>
            </a:r>
            <a:endParaRPr/>
          </a:p>
        </p:txBody>
      </p:sp>
      <p:sp>
        <p:nvSpPr>
          <p:cNvPr id="103" name="Google Shape;103;p19"/>
          <p:cNvSpPr txBox="1"/>
          <p:nvPr>
            <p:ph idx="1" type="body"/>
          </p:nvPr>
        </p:nvSpPr>
        <p:spPr>
          <a:xfrm>
            <a:off x="848263" y="1180775"/>
            <a:ext cx="7447500" cy="2959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 Raw sensor data is transformed into a </a:t>
            </a:r>
            <a:r>
              <a:rPr b="1" lang="en" sz="1400">
                <a:solidFill>
                  <a:srgbClr val="FFFFFF"/>
                </a:solidFill>
              </a:rPr>
              <a:t>generic</a:t>
            </a:r>
            <a:r>
              <a:rPr lang="en" sz="1400">
                <a:solidFill>
                  <a:srgbClr val="FFFFFF"/>
                </a:solidFill>
              </a:rPr>
              <a:t> sensor format (eg. 3D-point cloud).</a:t>
            </a:r>
            <a:endParaRPr sz="1400">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&lt;(x, y, z)-coords, t&gt; of points on the surface of obstacles + ts.</a:t>
            </a:r>
            <a:endParaRPr>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 Find obstacle-free path for vehicle.</a:t>
            </a:r>
            <a:endParaRPr sz="1400">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Perception (subs: point cloud) → pubs: obstacle detection</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Localization → pubs: position, via GPS, odometry or other sensors</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Mapper (subs: localization/perceptron) → </a:t>
            </a:r>
            <a:r>
              <a:rPr lang="en">
                <a:solidFill>
                  <a:srgbClr val="FFFFFF"/>
                </a:solidFill>
              </a:rPr>
              <a:t>pubs: map with obstacles</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Path planner (subs: localization and mapper) → </a:t>
            </a:r>
            <a:r>
              <a:rPr lang="en">
                <a:solidFill>
                  <a:srgbClr val="FFFFFF"/>
                </a:solidFill>
              </a:rPr>
              <a:t>pubs: path</a:t>
            </a:r>
            <a:endParaRPr>
              <a:solidFill>
                <a:srgbClr val="FFFFFF"/>
              </a:solidFill>
            </a:endParaRPr>
          </a:p>
        </p:txBody>
      </p:sp>
      <p:pic>
        <p:nvPicPr>
          <p:cNvPr id="104" name="Google Shape;104;p19"/>
          <p:cNvPicPr preferRelativeResize="0"/>
          <p:nvPr/>
        </p:nvPicPr>
        <p:blipFill>
          <a:blip r:embed="rId3">
            <a:alphaModFix/>
          </a:blip>
          <a:stretch>
            <a:fillRect/>
          </a:stretch>
        </p:blipFill>
        <p:spPr>
          <a:xfrm>
            <a:off x="2069875" y="3162225"/>
            <a:ext cx="5004275" cy="18806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CarSpeak Life-cycle</a:t>
            </a:r>
            <a:endParaRPr/>
          </a:p>
        </p:txBody>
      </p:sp>
      <p:sp>
        <p:nvSpPr>
          <p:cNvPr id="110" name="Google Shape;110;p20"/>
          <p:cNvSpPr txBox="1"/>
          <p:nvPr>
            <p:ph idx="1" type="body"/>
          </p:nvPr>
        </p:nvSpPr>
        <p:spPr>
          <a:xfrm>
            <a:off x="254550" y="1367675"/>
            <a:ext cx="3397200" cy="3406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CarSpeak receives raw sensor data from other vehicles such that the planner ingests data from other vehicles as if the receiving vehicle collected the data itself.</a:t>
            </a:r>
            <a:endParaRPr sz="1400">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CarSpeak subs to </a:t>
            </a:r>
            <a:r>
              <a:rPr lang="en">
                <a:solidFill>
                  <a:srgbClr val="FFFFFF"/>
                </a:solidFill>
                <a:latin typeface="Courier New"/>
                <a:ea typeface="Courier New"/>
                <a:cs typeface="Courier New"/>
                <a:sym typeface="Courier New"/>
              </a:rPr>
              <a:t>/query_region</a:t>
            </a:r>
            <a:r>
              <a:rPr lang="en">
                <a:solidFill>
                  <a:srgbClr val="FFFFFF"/>
                </a:solidFill>
              </a:rPr>
              <a:t> → planner pubs region requests here</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CarSpeak transmits requests to other vehicles</a:t>
            </a:r>
            <a:endParaRPr>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CarSpeak pubs to </a:t>
            </a:r>
            <a:r>
              <a:rPr lang="en" sz="1400">
                <a:solidFill>
                  <a:srgbClr val="FFFFFF"/>
                </a:solidFill>
                <a:latin typeface="Courier New"/>
                <a:ea typeface="Courier New"/>
                <a:cs typeface="Courier New"/>
                <a:sym typeface="Courier New"/>
              </a:rPr>
              <a:t>/car_speak</a:t>
            </a:r>
            <a:r>
              <a:rPr lang="en" sz="1400">
                <a:solidFill>
                  <a:srgbClr val="FFFFFF"/>
                </a:solidFill>
              </a:rPr>
              <a:t> → planner subs here for region responses.</a:t>
            </a:r>
            <a:endParaRPr sz="1400">
              <a:solidFill>
                <a:srgbClr val="FFFFFF"/>
              </a:solidFill>
            </a:endParaRPr>
          </a:p>
        </p:txBody>
      </p:sp>
      <p:pic>
        <p:nvPicPr>
          <p:cNvPr id="111" name="Google Shape;111;p20"/>
          <p:cNvPicPr preferRelativeResize="0"/>
          <p:nvPr/>
        </p:nvPicPr>
        <p:blipFill>
          <a:blip r:embed="rId3">
            <a:alphaModFix/>
          </a:blip>
          <a:stretch>
            <a:fillRect/>
          </a:stretch>
        </p:blipFill>
        <p:spPr>
          <a:xfrm>
            <a:off x="3651754" y="1367750"/>
            <a:ext cx="5123625" cy="340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Best-Effort Communications</a:t>
            </a:r>
            <a:endParaRPr/>
          </a:p>
        </p:txBody>
      </p:sp>
      <p:sp>
        <p:nvSpPr>
          <p:cNvPr id="117" name="Google Shape;117;p21"/>
          <p:cNvSpPr txBox="1"/>
          <p:nvPr>
            <p:ph idx="1" type="body"/>
          </p:nvPr>
        </p:nvSpPr>
        <p:spPr>
          <a:xfrm>
            <a:off x="254550" y="1367675"/>
            <a:ext cx="8256900" cy="3406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sz="1400">
                <a:solidFill>
                  <a:srgbClr val="FFFFFF"/>
                </a:solidFill>
              </a:rPr>
              <a:t>CarSpeak tries to </a:t>
            </a:r>
            <a:r>
              <a:rPr lang="en" sz="1400">
                <a:solidFill>
                  <a:srgbClr val="FFFFFF"/>
                </a:solidFill>
              </a:rPr>
              <a:t>use the all bandwidth to send as much relevant sensor data as possible.</a:t>
            </a:r>
            <a:endParaRPr sz="1400">
              <a:solidFill>
                <a:srgbClr val="FFFFFF"/>
              </a:solidFill>
            </a:endParaRPr>
          </a:p>
          <a:p>
            <a:pPr indent="-317500" lvl="0" marL="457200" rtl="0" algn="l">
              <a:spcBef>
                <a:spcPts val="0"/>
              </a:spcBef>
              <a:spcAft>
                <a:spcPts val="0"/>
              </a:spcAft>
              <a:buClr>
                <a:srgbClr val="FFFFFF"/>
              </a:buClr>
              <a:buSzPts val="1400"/>
              <a:buChar char="●"/>
            </a:pPr>
            <a:r>
              <a:rPr lang="en" sz="1400">
                <a:solidFill>
                  <a:srgbClr val="FFFFFF"/>
                </a:solidFill>
              </a:rPr>
              <a:t>Three components:</a:t>
            </a:r>
            <a:endParaRPr sz="1400">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1. Content-Centric MAC:</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Subs: region-requests from planner</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Pubs: requests on medium</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2. Multi-Resolution Naming and Addressing Scheme:</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Subs: 3D-point cloud information from </a:t>
            </a:r>
            <a:r>
              <a:rPr i="1" lang="en">
                <a:solidFill>
                  <a:srgbClr val="FFFFFF"/>
                </a:solidFill>
              </a:rPr>
              <a:t>local</a:t>
            </a:r>
            <a:r>
              <a:rPr lang="en">
                <a:solidFill>
                  <a:srgbClr val="FFFFFF"/>
                </a:solidFill>
              </a:rPr>
              <a:t> sensors</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Builds: Octree-representation of data</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Pubs: Updates to the Octree from external data as 3D-Point to </a:t>
            </a:r>
            <a:r>
              <a:rPr lang="en">
                <a:solidFill>
                  <a:srgbClr val="FFFFFF"/>
                </a:solidFill>
                <a:latin typeface="Courier New"/>
                <a:ea typeface="Courier New"/>
                <a:cs typeface="Courier New"/>
                <a:sym typeface="Courier New"/>
              </a:rPr>
              <a:t>/car_speak</a:t>
            </a:r>
            <a:endParaRPr>
              <a:solidFill>
                <a:srgbClr val="FFFFFF"/>
              </a:solidFill>
              <a:latin typeface="Courier New"/>
              <a:ea typeface="Courier New"/>
              <a:cs typeface="Courier New"/>
              <a:sym typeface="Courier New"/>
            </a:endParaRPr>
          </a:p>
          <a:p>
            <a:pPr indent="-317500" lvl="1" marL="914400" rtl="0" algn="l">
              <a:spcBef>
                <a:spcPts val="0"/>
              </a:spcBef>
              <a:spcAft>
                <a:spcPts val="0"/>
              </a:spcAft>
              <a:buClr>
                <a:srgbClr val="FFFFFF"/>
              </a:buClr>
              <a:buSzPts val="1400"/>
              <a:buChar char="○"/>
            </a:pPr>
            <a:r>
              <a:rPr lang="en">
                <a:solidFill>
                  <a:srgbClr val="FFFFFF"/>
                </a:solidFill>
              </a:rPr>
              <a:t>3. Loss-Resilient Compression System:</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Triggered by MAC</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Generates compressed data packets for transmission</a:t>
            </a:r>
            <a:endParaRPr>
              <a:solidFill>
                <a:srgbClr val="FFFFFF"/>
              </a:solidFill>
            </a:endParaRPr>
          </a:p>
          <a:p>
            <a:pPr indent="-317500" lvl="2" marL="1371600" rtl="0" algn="l">
              <a:spcBef>
                <a:spcPts val="0"/>
              </a:spcBef>
              <a:spcAft>
                <a:spcPts val="0"/>
              </a:spcAft>
              <a:buClr>
                <a:srgbClr val="FFFFFF"/>
              </a:buClr>
              <a:buSzPts val="1400"/>
              <a:buChar char="■"/>
            </a:pPr>
            <a:r>
              <a:rPr lang="en">
                <a:solidFill>
                  <a:srgbClr val="FFFFFF"/>
                </a:solidFill>
              </a:rPr>
              <a:t>Decodes received data packets to insert into Octree</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0" st="0"/>
                                            </p:txEl>
                                          </p:spTgt>
                                        </p:tgtEl>
                                        <p:attrNameLst>
                                          <p:attrName>style.visibility</p:attrName>
                                        </p:attrNameLst>
                                      </p:cBhvr>
                                      <p:to>
                                        <p:strVal val="visible"/>
                                      </p:to>
                                    </p:set>
                                    <p:animEffect filter="fade" transition="in">
                                      <p:cBhvr>
                                        <p:cTn dur="1000"/>
                                        <p:tgtEl>
                                          <p:spTgt spid="1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 st="1"/>
                                            </p:txEl>
                                          </p:spTgt>
                                        </p:tgtEl>
                                        <p:attrNameLst>
                                          <p:attrName>style.visibility</p:attrName>
                                        </p:attrNameLst>
                                      </p:cBhvr>
                                      <p:to>
                                        <p:strVal val="visible"/>
                                      </p:to>
                                    </p:set>
                                    <p:animEffect filter="fade" transition="in">
                                      <p:cBhvr>
                                        <p:cTn dur="1000"/>
                                        <p:tgtEl>
                                          <p:spTgt spid="1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2" st="2"/>
                                            </p:txEl>
                                          </p:spTgt>
                                        </p:tgtEl>
                                        <p:attrNameLst>
                                          <p:attrName>style.visibility</p:attrName>
                                        </p:attrNameLst>
                                      </p:cBhvr>
                                      <p:to>
                                        <p:strVal val="visible"/>
                                      </p:to>
                                    </p:set>
                                    <p:animEffect filter="fade" transition="in">
                                      <p:cBhvr>
                                        <p:cTn dur="1000"/>
                                        <p:tgtEl>
                                          <p:spTgt spid="1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3" st="3"/>
                                            </p:txEl>
                                          </p:spTgt>
                                        </p:tgtEl>
                                        <p:attrNameLst>
                                          <p:attrName>style.visibility</p:attrName>
                                        </p:attrNameLst>
                                      </p:cBhvr>
                                      <p:to>
                                        <p:strVal val="visible"/>
                                      </p:to>
                                    </p:set>
                                    <p:animEffect filter="fade" transition="in">
                                      <p:cBhvr>
                                        <p:cTn dur="1000"/>
                                        <p:tgtEl>
                                          <p:spTgt spid="1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4" st="4"/>
                                            </p:txEl>
                                          </p:spTgt>
                                        </p:tgtEl>
                                        <p:attrNameLst>
                                          <p:attrName>style.visibility</p:attrName>
                                        </p:attrNameLst>
                                      </p:cBhvr>
                                      <p:to>
                                        <p:strVal val="visible"/>
                                      </p:to>
                                    </p:set>
                                    <p:animEffect filter="fade" transition="in">
                                      <p:cBhvr>
                                        <p:cTn dur="1000"/>
                                        <p:tgtEl>
                                          <p:spTgt spid="1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5" st="5"/>
                                            </p:txEl>
                                          </p:spTgt>
                                        </p:tgtEl>
                                        <p:attrNameLst>
                                          <p:attrName>style.visibility</p:attrName>
                                        </p:attrNameLst>
                                      </p:cBhvr>
                                      <p:to>
                                        <p:strVal val="visible"/>
                                      </p:to>
                                    </p:set>
                                    <p:animEffect filter="fade" transition="in">
                                      <p:cBhvr>
                                        <p:cTn dur="1000"/>
                                        <p:tgtEl>
                                          <p:spTgt spid="1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6" st="6"/>
                                            </p:txEl>
                                          </p:spTgt>
                                        </p:tgtEl>
                                        <p:attrNameLst>
                                          <p:attrName>style.visibility</p:attrName>
                                        </p:attrNameLst>
                                      </p:cBhvr>
                                      <p:to>
                                        <p:strVal val="visible"/>
                                      </p:to>
                                    </p:set>
                                    <p:animEffect filter="fade" transition="in">
                                      <p:cBhvr>
                                        <p:cTn dur="1000"/>
                                        <p:tgtEl>
                                          <p:spTgt spid="1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7" st="7"/>
                                            </p:txEl>
                                          </p:spTgt>
                                        </p:tgtEl>
                                        <p:attrNameLst>
                                          <p:attrName>style.visibility</p:attrName>
                                        </p:attrNameLst>
                                      </p:cBhvr>
                                      <p:to>
                                        <p:strVal val="visible"/>
                                      </p:to>
                                    </p:set>
                                    <p:animEffect filter="fade" transition="in">
                                      <p:cBhvr>
                                        <p:cTn dur="1000"/>
                                        <p:tgtEl>
                                          <p:spTgt spid="1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8" st="8"/>
                                            </p:txEl>
                                          </p:spTgt>
                                        </p:tgtEl>
                                        <p:attrNameLst>
                                          <p:attrName>style.visibility</p:attrName>
                                        </p:attrNameLst>
                                      </p:cBhvr>
                                      <p:to>
                                        <p:strVal val="visible"/>
                                      </p:to>
                                    </p:set>
                                    <p:animEffect filter="fade" transition="in">
                                      <p:cBhvr>
                                        <p:cTn dur="1000"/>
                                        <p:tgtEl>
                                          <p:spTgt spid="1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9" st="9"/>
                                            </p:txEl>
                                          </p:spTgt>
                                        </p:tgtEl>
                                        <p:attrNameLst>
                                          <p:attrName>style.visibility</p:attrName>
                                        </p:attrNameLst>
                                      </p:cBhvr>
                                      <p:to>
                                        <p:strVal val="visible"/>
                                      </p:to>
                                    </p:set>
                                    <p:animEffect filter="fade" transition="in">
                                      <p:cBhvr>
                                        <p:cTn dur="1000"/>
                                        <p:tgtEl>
                                          <p:spTgt spid="11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0" st="10"/>
                                            </p:txEl>
                                          </p:spTgt>
                                        </p:tgtEl>
                                        <p:attrNameLst>
                                          <p:attrName>style.visibility</p:attrName>
                                        </p:attrNameLst>
                                      </p:cBhvr>
                                      <p:to>
                                        <p:strVal val="visible"/>
                                      </p:to>
                                    </p:set>
                                    <p:animEffect filter="fade" transition="in">
                                      <p:cBhvr>
                                        <p:cTn dur="1000"/>
                                        <p:tgtEl>
                                          <p:spTgt spid="11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1" st="11"/>
                                            </p:txEl>
                                          </p:spTgt>
                                        </p:tgtEl>
                                        <p:attrNameLst>
                                          <p:attrName>style.visibility</p:attrName>
                                        </p:attrNameLst>
                                      </p:cBhvr>
                                      <p:to>
                                        <p:strVal val="visible"/>
                                      </p:to>
                                    </p:set>
                                    <p:animEffect filter="fade" transition="in">
                                      <p:cBhvr>
                                        <p:cTn dur="1000"/>
                                        <p:tgtEl>
                                          <p:spTgt spid="11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xEl>
                                              <p:pRg end="12" st="12"/>
                                            </p:txEl>
                                          </p:spTgt>
                                        </p:tgtEl>
                                        <p:attrNameLst>
                                          <p:attrName>style.visibility</p:attrName>
                                        </p:attrNameLst>
                                      </p:cBhvr>
                                      <p:to>
                                        <p:strVal val="visible"/>
                                      </p:to>
                                    </p:set>
                                    <p:animEffect filter="fade" transition="in">
                                      <p:cBhvr>
                                        <p:cTn dur="1000"/>
                                        <p:tgtEl>
                                          <p:spTgt spid="117">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