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95"/>
  </p:notesMasterIdLst>
  <p:sldIdLst>
    <p:sldId id="595" r:id="rId2"/>
    <p:sldId id="722" r:id="rId3"/>
    <p:sldId id="724" r:id="rId4"/>
    <p:sldId id="723" r:id="rId5"/>
    <p:sldId id="555" r:id="rId6"/>
    <p:sldId id="726" r:id="rId7"/>
    <p:sldId id="727" r:id="rId8"/>
    <p:sldId id="729" r:id="rId9"/>
    <p:sldId id="728" r:id="rId10"/>
    <p:sldId id="725" r:id="rId11"/>
    <p:sldId id="616" r:id="rId12"/>
    <p:sldId id="681" r:id="rId13"/>
    <p:sldId id="682" r:id="rId14"/>
    <p:sldId id="679" r:id="rId15"/>
    <p:sldId id="689" r:id="rId16"/>
    <p:sldId id="654" r:id="rId17"/>
    <p:sldId id="652" r:id="rId18"/>
    <p:sldId id="739" r:id="rId19"/>
    <p:sldId id="740" r:id="rId20"/>
    <p:sldId id="741" r:id="rId21"/>
    <p:sldId id="742" r:id="rId22"/>
    <p:sldId id="666" r:id="rId23"/>
    <p:sldId id="668" r:id="rId24"/>
    <p:sldId id="680" r:id="rId25"/>
    <p:sldId id="669" r:id="rId26"/>
    <p:sldId id="670" r:id="rId27"/>
    <p:sldId id="671" r:id="rId28"/>
    <p:sldId id="672" r:id="rId29"/>
    <p:sldId id="673" r:id="rId30"/>
    <p:sldId id="674" r:id="rId31"/>
    <p:sldId id="675" r:id="rId32"/>
    <p:sldId id="676" r:id="rId33"/>
    <p:sldId id="677" r:id="rId34"/>
    <p:sldId id="678" r:id="rId35"/>
    <p:sldId id="684" r:id="rId36"/>
    <p:sldId id="655" r:id="rId37"/>
    <p:sldId id="686" r:id="rId38"/>
    <p:sldId id="685" r:id="rId39"/>
    <p:sldId id="657" r:id="rId40"/>
    <p:sldId id="658" r:id="rId41"/>
    <p:sldId id="688" r:id="rId42"/>
    <p:sldId id="690" r:id="rId43"/>
    <p:sldId id="659" r:id="rId44"/>
    <p:sldId id="597" r:id="rId45"/>
    <p:sldId id="599" r:id="rId46"/>
    <p:sldId id="598" r:id="rId47"/>
    <p:sldId id="605" r:id="rId48"/>
    <p:sldId id="600" r:id="rId49"/>
    <p:sldId id="601" r:id="rId50"/>
    <p:sldId id="603" r:id="rId51"/>
    <p:sldId id="602" r:id="rId52"/>
    <p:sldId id="604" r:id="rId53"/>
    <p:sldId id="712" r:id="rId54"/>
    <p:sldId id="606" r:id="rId55"/>
    <p:sldId id="607" r:id="rId56"/>
    <p:sldId id="608" r:id="rId57"/>
    <p:sldId id="612" r:id="rId58"/>
    <p:sldId id="609" r:id="rId59"/>
    <p:sldId id="610" r:id="rId60"/>
    <p:sldId id="613" r:id="rId61"/>
    <p:sldId id="611" r:id="rId62"/>
    <p:sldId id="614" r:id="rId63"/>
    <p:sldId id="691" r:id="rId64"/>
    <p:sldId id="617" r:id="rId65"/>
    <p:sldId id="615" r:id="rId66"/>
    <p:sldId id="620" r:id="rId67"/>
    <p:sldId id="621" r:id="rId68"/>
    <p:sldId id="619" r:id="rId69"/>
    <p:sldId id="732" r:id="rId70"/>
    <p:sldId id="692" r:id="rId71"/>
    <p:sldId id="694" r:id="rId72"/>
    <p:sldId id="695" r:id="rId73"/>
    <p:sldId id="696" r:id="rId74"/>
    <p:sldId id="256" r:id="rId75"/>
    <p:sldId id="697" r:id="rId76"/>
    <p:sldId id="698" r:id="rId77"/>
    <p:sldId id="699" r:id="rId78"/>
    <p:sldId id="700" r:id="rId79"/>
    <p:sldId id="701" r:id="rId80"/>
    <p:sldId id="702" r:id="rId81"/>
    <p:sldId id="301" r:id="rId82"/>
    <p:sldId id="734" r:id="rId83"/>
    <p:sldId id="735" r:id="rId84"/>
    <p:sldId id="264" r:id="rId85"/>
    <p:sldId id="705" r:id="rId86"/>
    <p:sldId id="736" r:id="rId87"/>
    <p:sldId id="266" r:id="rId88"/>
    <p:sldId id="707" r:id="rId89"/>
    <p:sldId id="737" r:id="rId90"/>
    <p:sldId id="268" r:id="rId91"/>
    <p:sldId id="709" r:id="rId92"/>
    <p:sldId id="693" r:id="rId93"/>
    <p:sldId id="743" r:id="rId9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285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E4C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8"/>
    <p:restoredTop sz="81329"/>
  </p:normalViewPr>
  <p:slideViewPr>
    <p:cSldViewPr snapToGrid="0" snapToObjects="1" showGuides="1">
      <p:cViewPr varScale="1">
        <p:scale>
          <a:sx n="83" d="100"/>
          <a:sy n="83" d="100"/>
        </p:scale>
        <p:origin x="1952" y="192"/>
      </p:cViewPr>
      <p:guideLst>
        <p:guide orient="horz" pos="2184"/>
        <p:guide pos="285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notesMaster" Target="notesMasters/notesMaster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theme" Target="theme/theme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6:48.235"/>
    </inkml:context>
    <inkml:brush xml:id="br0">
      <inkml:brushProperty name="width" value="0.05" units="cm"/>
      <inkml:brushProperty name="height" value="0.05" units="cm"/>
      <inkml:brushProperty name="color" value="#008C3A"/>
    </inkml:brush>
  </inkml:definitions>
  <inkml:trace contextRef="#ctx0" brushRef="#br0">1 5054 24575,'0'-9'0,"0"-1"0,0 0 0,0 0 0,4 5 0,-3-4 0,6 3 0,-6-5 0,3 1 0,0 4 0,-3-3 0,3 3 0,-1 0 0,-2-2 0,7 7 0,-3-8 0,3 8 0,1-9 0,-1 5 0,1-6 0,-1 6 0,1-5 0,-1 9 0,1-8 0,-1 8 0,1-4 0,0 0 0,-1 4 0,0-8 0,0 8 0,-4-8 0,4 8 0,-3-9 0,3 9 0,1-4 0,-1 1 0,0 3 0,0-4 0,1 5 0,-1 0 0,0 0 0,1 0 0,0 0 0,-1 0 0,1 0 0,-1 0 0,1 0 0,-1 0 0,0 0 0,0 0 0,0 0 0,0 5 0,1-4 0,-5 7 0,4-6 0,-4 2 0,5-4 0,-1 4 0,0-3 0,0 8 0,0-8 0,-3 8 0,2-8 0,-2 3 0,3 0 0,0-3 0,0 8 0,0-8 0,0 3 0,0-4 0,0 0 0,0 0 0,1 0 0,-1 0 0,0 0 0,-3-4 0,2-2 0,-2-5 0,4 1 0,-1-6 0,-3 4 0,-1-4 0,0 10 0,-3-3 0,7 8 0,-7-9 0,3 5 0,-1-1 0,-2-3 0,7 8 0,-7-8 0,6 7 0,-6-7 0,7 8 0,-7-8 0,6 7 0,-6-7 0,7 3 0,-8-4 0,7 5 0,-2-4 0,3 8 0,0-3 0,-4-1 0,3 4 0,-3-4 0,4 5 0,0 0 0,-3 5 0,2-4 0,-6 8 0,6-4 0,-3 1 0,1 3 0,2-3 0,-2 0 0,4 3 0,-1-3 0,1 4 0,-1 0 0,1-4 0,-1 3 0,1-7 0,-1 2 0,0-4 0,0 0 0,0 5 0,1-4 0,-1 3 0,0-4 0,1 0 0,-1 0 0,0 0 0,0 0 0,1 0 0,-1 0 0,0 0 0,1 0 0,-1 0 0,1 0 0,-1 0 0,1 0 0,0 0 0,-1 0 0,1 0 0,-1 0 0,1 0 0,0 0 0,-1 0 0,-3-5 0,3 4 0,-4-8 0,5 8 0,-5-8 0,4 3 0,-4-4 0,5 4 0,-1-3 0,1 8 0,-5-9 0,4 9 0,-4-4 0,4 5 0,0 0 0,0 0 0,0 0 0,0 0 0,0 0 0,0 0 0,-1 0 0,2 0 0,-5 5 0,4-4 0,-4 4 0,1-1 0,2 2 0,-3 4 0,4-1 0,-3 1 0,2-4 0,-6 3 0,7-8 0,-7 8 0,6-7 0,-6 7 0,6-3 0,-6 4 0,7 0 0,-7 1 0,7-1 0,-4 1 0,1-1 0,-1 0 0,0 1 0,-3-1 0,3 0 0,-1 0 0,-2-9 0,2-8 0,-3-10 0,0-7 0,0 1 0,0-6 0,0 4 0,0-5 0,0 12 0,0-3 0,0 9 0,0-4 0,0 5 0,0 1 0,0 0 0,0 0 0,0-6 0,0 4 0,0-4 0,0 6 0,0-1 0,0 1 0,0-1 0,0 1 0,0 0 0,0-5 0,0 4 0,0-4 0,0-2 0,0 0 0,0-6 0,0 5 0,0 2 0,0 5 0,0 1 0,0 0 0,0-6 0,0 4 0,0-9 0,0 3 0,0-12 0,0 6 0,0-13 0,0 13 0,0-1 0,0 9 0,0 6 0,0-1 0,0 1 0,0 0 0,0 0 0,0 0 0,0-7 0,0 0 0,0-6 0,0 0 0,0-1 0,0 7 0,0-5 0,0 10 0,0-10 0,0 10 0,0-4 0,0 6 0,0-1 0,0-5 0,0 4 0,0-10 0,0 10 0,0-16 0,5 9 0,-4-11 0,3 7 0,-4 0 0,0 5 0,4-4 0,-3 5 0,3-1 0,-4 2 0,0 6 0,0-6 0,0 4 0,0-10 0,0 10 0,0-10 0,0 5 0,0-1 0,0-4 0,0 5 0,0-1 0,0-4 0,0 10 0,0-4 0,0 0 0,4 4 0,-3-4 0,3 0 0,-4 4 0,0-10 0,4 5 0,-3-6 0,3-1 0,-4 7 0,0-5 0,0 5 0,5-7 0,-4 1 0,3 0 0,-4 0 0,0-7 0,0 5 0,5-11 0,-4 11 0,3-4 0,-4-1 0,0 5 0,0-5 0,5 7 0,-4 0 0,3 0 0,-4 0 0,0 0 0,0-1 0,0 7 0,0-11 0,0 8 0,0-16 0,0 5 0,0-15 0,0 6 0,4-5 0,-2-1 0,2 6 0,-4-5 0,5 7 0,-4 0 0,4 0 0,-5 0 0,4 7 0,-3-6 0,3 12 0,1-11 0,-4 11 0,4-11 0,-5 5 0,0-1 0,0-4 0,0 11 0,0-11 0,0 11 0,0-11 0,0 11 0,0-5 0,0 1 0,0 4 0,0 1 0,0 2 0,0 5 0,0-7 0,0 1 0,0 0 0,0 0 0,0 0 0,0 0 0,0-1 0,0-5 0,0 4 0,0-5 0,0 7 0,0 6 0,0 0 0,0 7 0,0-1 0,0 1 0,0-5 0,0 3 0,0-8 0,0 3 0,0-7 0,0 1 0,0 0 0,0 0 0,0 0 0,0 5 0,0 2 0,0 6 0,0-6 0,0 4 0,0-4 0,0 5 0,0-5 0,0-2 0,0-5 0,0 0 0,0 0 0,0-7 0,0-1 0,0-1 0,0 3 0,0 5 0,0 1 0,0 0 0,0 0 0,0 0 0,0 0 0,0 0 0,0 5 0,0-4 0,0-2 0,0-1 0,0-4 0,0 5 0,0-5 0,4 4 0,-3-5 0,3 7 0,0 5 0,-3 2 0,3 0 0,-4 4 0,0-4 0,0 6 0,0-1 0,0 1 0,3-1 0,-2 1 0,3-1 0,0 1 0,-3-1 0,3-5 0,0 4 0,-3-4 0,6 5 0,-6 1 0,3-1 0,-4 1 0,4 4 0,-3-3 0,6 7 0,-3-2 0,1-7 0,2 9 0,-6-13 0,7 14 0,-7-9 0,6 5 0,-6 3 0,2 3 0,-3 15 0,0 1 0,0 6 0,0 7 0,0-5 0,0 4 0,0-6 0,0 0 0,0 0 0,0 0 0,0 0 0,0-5 0,0 3 0,0-4 0,0 6 0,0 0 0,0 0 0,0 7 0,0-5 0,0 11 0,0-12 0,0 13 0,0-13 0,0 6 0,0-7 0,0 0 0,0 0 0,0 0 0,0-6 0,0 5 0,0-5 0,0 6 0,0 7 0,0-6 0,0 6 0,0 0 0,0 1 0,0 0 0,0 5 0,0-5 0,0 1 0,0-3 0,0-6 0,0 0 0,0-6 0,0 5 0,0-10 0,0 9 0,0-9 0,0 10 0,0-5 0,0 13 0,0-6 0,0 12 0,0-11 0,0 11 0,0-4 0,0-1 0,0-2 0,0-6 0,0 0 0,0 0 0,0 0 0,0 0 0,0 7 0,0-6 0,0 13 0,0-6 0,0 14 0,0-5 0,0 5 0,0 1 0,0-7 0,0 0 0,0-3 0,0-11 0,0 5 0,5-7 0,-4 0 0,7 0 0,-3 0 0,1 0 0,-2 0 0,1 6 0,-4-4 0,3 11 0,1-11 0,-4 4 0,3-6 0,-4 0 0,0 0 0,0-5 0,4-3 0,-3-4 0,3 5 0,-4-4 0,0 4 0,0 0 0,0 1 0,4 6 0,-3 0 0,3 7 0,0-6 0,-3 12 0,4-4 0,-5-1 0,4-2 0,-3-6 0,7-5 0,-7 3 0,3-9 0,0 10 0,-3-5 0,7 6 0,-7 0 0,8 7 0,-8-6 0,4 6 0,-5-7 0,0 0 0,0 0 0,4-6 0,-3-1 0,3-6 0,-4 1 0,0-1 0,3 1 0,-2 5 0,7 1 0,-7 6 0,4 0 0,-1 0 0,-3 7 0,3-6 0,-4 6 0,0-1 0,0-10 0,4 10 0,-3-18 0,4 5 0,-5-5 0,0-1 0,0 0 0,0 1 0,0-1 0,0 0 0,0 0 0,0 6 0,0 2 0,0 5 0,0-6 0,0 5 0,0-10 0,0 4 0,0-6 0,0 0 0,0 1 0,0-1 0,0 1 0,0-1 0,0 6 0,0 1 0,0 6 0,0 7 0,0-5 0,0 11 0,0-5 0,0 0 0,0-1 0,0-7 0,0 0 0,0 0 0,0 0 0,0-6 0,0 5 0,0-5 0,0 6 0,0-6 0,0 5 0,0-5 0,0 6 0,0-5 0,0 3 0,0-9 0,0 4 0,0-5 0,0-1 0,0 6 0,0-4 0,0 9 0,0-3 0,0 5 0,0 6 0,0 3 0,0-1 0,0 5 0,0-5 0,0 7 0,0 0 0,0-7 0,0-2 0,0-6 0,0 0 0,0 0 0,0-5 0,0-2 0,4-6 0,-4 0 0,4 1 0,0-1 0,-3 6 0,7-4 0,-7 9 0,2-9 0,1 4 0,-3-6 0,3 1 0,-4-1 0,4-4 0,-3 3 0,3-12 0,-4-4 0,0-16 0,4-2 0,6-11 0,1 11 0,3-5 0,-4 0 0,0 6 0,4-6 0,-3 7 0,3-7 0,-5 5 0,1-4 0,0-1 0,0 5 0,0-5 0,-1 7 0,0 6 0,1-5 0,-1 4 0,0-5 0,1 0 0,-5 5 0,3-3 0,-2 3 0,3 1 0,0-5 0,0 10 0,-4-10 0,3 10 0,-7-4 0,2 5 0,1 6 0,-3-5 0,3 4 0,0-4 0,0 0 0,1 0 0,2-1 0,-2 1 0,4-7 0,0 5 0,0-9 0,0 9 0,0-4 0,-1 5 0,1 1 0,-5 0 0,4 4 0,-4 2 0,5 4 0,-1 0 0,0 0 0,1 5 0,0 6 0,-4 13 0,3 7 0,-2 7 0,5 7 0,0-5 0,0 13 0,-1-13 0,1 5 0,-1-14 0,0 6 0,0-18 0,-1 9 0,-4-16 0,3 4 0,-7-6 0,3 0 0,0-4 0,-3 3 0,3-3 0,-4 4 0,4 0 0,0 0 0,1 1 0,-2-1 0,-3 0 0,4 1 0,-3-1 0,3 0 0,0-4 0,-3 3 0,3-3 0,-1 4 0,2 0 0,3 0 0,-3 1 0,3-1 0,-4 0 0,5 0 0,-1-4 0,1-1 0,-1-5 0,1 0 0,-1 0 0,1 0 0,-1 0 0,1 0 0,-1-5 0,1-7 0,0-5 0,1-6 0,0-7 0,-1 5 0,1-5 0,0 1 0,0 4 0,-5-5 0,3 13 0,-7 0 0,7 7 0,-7-1 0,6 6 0,-2 0 0,3 5 0,0 0 0,1 0 0,4 10 0,-2 9 0,8 13 0,-8 5 0,9 1 0,-8 8 0,3-13 0,-5 11 0,0-20 0,0 6 0,-1-7 0,-3 0 0,-2-6 0,-4-1 0,0-5 0,0-1 0,0 0 0,0 1 0,3-6 0,2 0 0,3-5 0,0 0 0,0-4 0,1-8 0,0 1 0,0-11 0,0 10 0,0-4 0,0 5 0,0-5 0,-1 4 0,1-4 0,-4 5 0,2 1 0,-2-1 0,4 1 0,-1-1 0,-3 1 0,3-1 0,-4 1 0,5 4 0,-5-3 0,3 8 0,-2-4 0,4 5 0,-1 0 0,0 0 0,1 0 0,0 0 0,-1 0 0,1 0 0,-1 0 0,1 0 0,0 0 0,-1 0 0,1 0 0,-1 0 0,1 5 0,-1 0 0,1 1 0,-5 3 0,4-3 0,-3 4 0,3-4 0,0 3 0,-3-4 0,3 1 0,-3 3 0,3-3 0,1 4 0,-1-4 0,-3 3 0,2-8 0,-6 8 0,7-8 0,-3 9 0,3-9 0,1 8 0,-1-3 0,1-1 0,-1 0 0,-3-1 0,2-3 0,-2 4 0,3-5 0,0 0 0,0 0 0,1 0 0,-1 0 0,1 0 0,-1 0 0,6 0 0,-5 0 0,9 0 0,-4 0 0,6 0 0,-1-5 0,0-2 0,0-4 0,-5 0 0,4-1 0,-9 6 0,9-4 0,-8 4 0,3-5 0,-4 5 0,-1-4 0,1 5 0,0-1 0,-1-3 0,0 3 0,0-4 0,1 0 0,-1-1 0,1 0 0,0 1 0,0-6 0,-1 9 0,1-8 0,0 9 0,-1 0 0,1 1 0,-1 5 0,0 0 0,0 0 0,0 0 0,1 0 0,-1 5 0,-3 1 0,3 4 0,-3 0 0,-1 1 0,4-6 0,-7 5 0,7-5 0,-7 6 0,2-1 0,-3 1 0,4-1 0,-3 0 0,3 1 0,-4-1 0,4 1 0,-3-1 0,6 0 0,-6 1 0,3-1 0,0 1 0,-3-1 0,7 0 0,-8 6 0,4-4 0,1 10 0,-4-5 0,3 1 0,-4-3 0,0 1 0,4-4 0,-3 4 0,2-5 0,-3-1 0,0 0 0,4-4 0,-3 3 0,6-7 0,-2 2 0,3-4 0,0 0 0,0 0 0,0 0 0,0 0 0,1 0 0,-1 0 0,1-5 0,-5 0 0,4-6 0,-7 1 0,7-6 0,-7 4 0,3-10 0,1 5 0,-4-6 0,3-1 0,0 7 0,-3-5 0,2 10 0,1 1 0,-3 1 0,3 4 0,0-4 0,0 4 0,1-3 0,2 4 0,-3-1 0,5-3 0,-1 3 0,0 0 0,1-3 0,-1 8 0,0-3 0,0 4 0,0 0 0,0 0 0,0 0 0,0 0 0,0 0 0,1 0 0,-1 0 0,0 0 0,0 0 0,1 0 0,-5 4 0,4 2 0,-4 4 0,1 0 0,2-5 0,-6 4 0,7-7 0,-7 7 0,6-8 0,-6 8 0,7-3 0,-4 4 0,5 0 0,-5 0 0,3-1 0,-6 1 0,6 0 0,-6 0 0,7-4 0,-7 3 0,3-4 0,-1 5 0,-2 0 0,6 0 0,-6 0 0,7 0 0,-7-1 0,2 0 0,-3 1 0,0 0 0,0-1 0,0 2 0,0-1 0,0 1 0,0-1 0,0 0 0,0 1 0,0-1 0,0-5 0,0 0 0</inkml:trace>
  <inkml:trace contextRef="#ctx0" brushRef="#br0" timeOffset="763">4176 5032 24575,'0'0'0</inkml:trace>
  <inkml:trace contextRef="#ctx0" brushRef="#br0" timeOffset="947">4176 5032 24575,'0'0'0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7:13.152"/>
    </inkml:context>
    <inkml:brush xml:id="br0">
      <inkml:brushProperty name="width" value="0.05" units="cm"/>
      <inkml:brushProperty name="height" value="0.05" units="cm"/>
      <inkml:brushProperty name="color" value="#C00000"/>
    </inkml:brush>
  </inkml:definitions>
  <inkml:trace contextRef="#ctx0" brushRef="#br0">0 2998 24575,'26'0'0,"6"0"0,-8 0 0,1-10 0,-9 7 0,-5-7 0,-1 10 0,1 0 0,-1-5 0,0-1 0,1-4 0,0-6 0,0-2 0,0-5 0,0 5 0,1-3 0,-1 3 0,0-5 0,0 5 0,-5-3 0,4 9 0,-4-10 0,0 10 0,-1-10 0,0 5 0,-4-1 0,10-4 0,-10 5 0,9-6 0,-9 5 0,9 2 0,-9 5 0,4 1 0,-1 4 0,-2-3 0,6 3 0,-2 0 0,4 2 0,0 4 0,1 0 0,-1 0 0,1 0 0,-1 0 0,0 0 0,6 0 0,-4 0 0,4 0 0,-5 5 0,-1 1 0,1 10 0,-1-5 0,2 11 0,-6-5 0,-1 6 0,-5 0 0,0 0 0,0 7 0,0-6 0,0 6 0,0-7 0,0-6 0,0 5 0,0-10 0,0 4 0,0-6 0,0 0 0,4-4 0,-3-6 0,8-11 0,-2-6 0,5-13 0,0-1 0,0-7 0,-5-8 0,4 13 0,-10-11 0,4 12 0,-5-6 0,0 7 0,0 1 0,0 7 0,0 0 0,0 5 0,0-3 0,0 3 0,0-5 0,0 5 0,0-3 0,0 3 0,0 1 0,0-5 0,0 10 0,0-4 0,0 5 0,0 1 0,0 0 0,0-5 0,0 3 0,0-3 0,6-1 0,-5 4 0,4-4 0,0 10 0,-4-3 0,3 3 0,-4-5 0,5 1 0,-4-1 0,4 1 0,-5-1 0,0 1 0,4-1 0,-2 1 0,7-7 0,-2 0 0,-1-1 0,4-3 0,-8 3 0,8-5 0,-4 0 0,1 0 0,3 0 0,-9 5 0,9 2 0,-9 0 0,4 4 0,-1-4 0,-3-1 0,4 5 0,0-4 0,-4 6 0,3-6 0,1 4 0,-4-4 0,4 5 0,-5 0 0,0 1 0,0 0 0,0-5 0,0 4 0,5-10 0,-4 3 0,4-5 0,-5 0 0,0 6 0,0-5 0,0 4 0,0 1 0,0-5 0,0 4 0,0-5 0,0 6 0,0-5 0,0 4 0,0-5 0,0 6 0,0-5 0,0 10 0,0-4 0,0 5 0,0-5 0,0 4 0,0-4 0,0 5 0,0 1 0,0-1 0,0 1 0,5-1 0,-4 1 0,4-1 0,-5 1 0,0-6 0,0 4 0,0-5 0,0 7 0,0-6 0,0 4 0,0-10 0,0 5 0,0-7 0,0 1 0,0 0 0,5 0 0,-4 5 0,4 2 0,-5 6 0,0-1 0,0 1 0,4-1 0,-2 1 0,2-6 0,1-2 0,-4-5 0,4-7 0,1-1 0,-5-7 0,5 0 0,-6 0 0,6 0 0,-5 0 0,5 7 0,-6-5 0,0 11 0,0-5 0,0 7 0,0 5 0,0-3 0,0 9 0,0-10 0,0 10 0,0-10 0,0 5 0,5-6 0,-4 5 0,4-4 0,-5 10 0,0-4 0,0 6 0,0-1 0,5 5 0,-4-3 0,3 3 0,-4-4 0,0 0 0,5 0 0,-4-1 0,8 1 0,-8 0 0,4 0 0,-5 8 0,0 9 0,0 10 0,5 6 0,-4 0 0,4 0 0,1 6 0,-5-4 0,10 11 0,-9-5 0,8 1 0,-8 4 0,8-5 0,-3 0 0,0-1 0,4-1 0,-10-4 0,5 11 0,-1-11 0,-4 4 0,4 1 0,-5-5 0,0 11 0,5-12 0,-4 6 0,5-7 0,-6 0 0,0 0 0,4-6 0,-3 5 0,4-10 0,-5 4 0,5-6 0,-4 0 0,3 1 0,1-1 0,-4 1 0,9 5 0,-9-5 0,9 11 0,-8-5 0,8 6 0,-9 0 0,9 0 0,-8 0 0,8 0 0,-9-5 0,4 3 0,0-9 0,-4 10 0,4-10 0,-5 9 0,0-3 0,0 5 0,4-6 0,-3 5 0,4 1 0,0 2 0,-4 5 0,10-1 0,-10-4 0,10 4 0,-10 1 0,10-5 0,-10 4 0,4 1 0,0-6 0,-4 13 0,10-13 0,-10 12 0,9-11 0,-9 5 0,5-7 0,-1 0 0,-4 0 0,4-6 0,0 5 0,-4-11 0,5 11 0,-2-10 0,-3 9 0,4-9 0,0 10 0,-4-10 0,4 9 0,0-9 0,-4 10 0,8-11 0,-7 11 0,7-10 0,-8 9 0,4-9 0,-5 4 0,0 0 0,4-4 0,-3 4 0,4 0 0,-5-4 0,5 9 0,-4-9 0,5 10 0,-1-5 0,-4 6 0,9 0 0,-9-6 0,4 5 0,1-5 0,-5 6 0,4 7 0,0-5 0,-4 4 0,10 1 0,-10-6 0,10 6 0,-4-7 0,-1 0 0,-1 0 0,0 0 0,-4 0 0,9-6 0,-9 5 0,9-10 0,-9 9 0,3-9 0,1 4 0,-4-5 0,4-1 0,-5 0 0,4 1 0,-2-1 0,2 0 0,-4 0 0,0 0 0,5 0 0,-4 1 0,4-1 0,-5 1 0,4-1 0,-3 0 0,4 1 0,-1-5 0,-3 3 0,8-8 0,-4 4 0,5-5 0,-1 0 0,-3 4 0,-2 2 0,1-1 0,0 0 0,1-1 0,2 2 0,-2 4 0,0 1 0,3-1 0,-3 0 0,4 0 0,-5 0 0,0 0 0,-1-5 0,-3 4 0,8-8 0,-4 4 0,4-5 0,1 0 0,1 0 0,-1-5 0,1-7 0,0-5 0,5-6 0,2 0 0,0-1 0,-1 1 0,-1 0 0,-3 6 0,3 0 0,-6 7 0,0 4 0,-4-3 0,3 7 0,-8-7 0,8 8 0,-4-4 0,5 5 0,0 0 0,0 0 0,-1 4 0,2 2 0,-1 10 0,-4 1 0,4 6 0,-4-5 0,6 10 0,-1-15 0,1 15 0,-6-16 0,3 4 0,-8-5 0,9-1 0,-5-4 0,5-2 0,0-4 0,0 0 0,1 0 0,5 0 0,-4-10 0,10-3 0,-4-16 0,1 4 0,3-5 0,-9 7 0,3 5 0,-5 2 0,-1 6 0,1 4 0,-1 1 0,1 5 0,-1 0 0,0 0 0,1 0 0,-1 0 0,1 5 0,5 1 0,2 17 0,0-4 0,6 17 0,-5-4 0,0-1 0,5 5 0,-11-11 0,4 4 0,-5-6 0,-1-5 0,0-2 0,-1-6 0,0 0 0,1 1 0,-1-1 0,1-4 0,-1-1 0,0-5 0,1 0 0,-1 0 0,1 0 0,-1 0 0,0-5 0,1-7 0,0-5 0,1-6 0,-6 5 0,4-4 0,-4 10 0,5-4 0,-5 6 0,3 4 0,-3 1 0,4 5 0,0 0 0,0 0 0,1 0 0,-1 5 0,6 6 0,-3 13 0,9 1 0,-8 11 0,7-11 0,-7 4 0,2-6 0,-5-6 0,0-1 0,0-5 0,-6-1 0,0 0 0,-5-4 0,0-2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9:51.886"/>
    </inkml:context>
    <inkml:brush xml:id="br0">
      <inkml:brushProperty name="width" value="0.05" units="cm"/>
      <inkml:brushProperty name="height" value="0.05" units="cm"/>
      <inkml:brushProperty name="color" value="#008C3A"/>
    </inkml:brush>
  </inkml:definitions>
  <inkml:trace contextRef="#ctx0" brushRef="#br0">1 5054 24575,'0'-9'0,"0"-1"0,0 0 0,0 0 0,4 5 0,-3-4 0,6 3 0,-6-5 0,3 1 0,0 4 0,-3-3 0,3 3 0,-1 0 0,-2-2 0,7 7 0,-3-8 0,3 8 0,1-9 0,-1 5 0,1-6 0,-1 6 0,1-5 0,-1 9 0,1-8 0,-1 8 0,1-4 0,0 0 0,-1 4 0,0-8 0,0 8 0,-4-8 0,4 8 0,-3-9 0,3 9 0,1-4 0,-1 1 0,0 3 0,0-4 0,1 5 0,-1 0 0,0 0 0,1 0 0,0 0 0,-1 0 0,1 0 0,-1 0 0,1 0 0,-1 0 0,0 0 0,0 0 0,0 0 0,0 5 0,1-4 0,-5 7 0,4-6 0,-4 2 0,5-4 0,-1 4 0,0-3 0,0 8 0,0-8 0,-3 8 0,2-8 0,-2 3 0,3 0 0,0-3 0,0 8 0,0-8 0,0 3 0,0-4 0,0 0 0,0 0 0,1 0 0,-1 0 0,0 0 0,-3-4 0,2-2 0,-2-5 0,4 1 0,-1-6 0,-3 4 0,-1-4 0,0 10 0,-3-3 0,7 8 0,-7-9 0,3 5 0,-1-1 0,-2-3 0,7 8 0,-7-8 0,6 7 0,-6-7 0,7 8 0,-7-8 0,6 7 0,-6-7 0,7 3 0,-8-4 0,7 5 0,-2-4 0,3 8 0,0-3 0,-4-1 0,3 4 0,-3-4 0,4 5 0,0 0 0,-3 5 0,2-4 0,-6 8 0,6-4 0,-3 1 0,1 3 0,2-3 0,-2 0 0,4 3 0,-1-3 0,1 4 0,-1 0 0,1-4 0,-1 3 0,1-7 0,-1 2 0,0-4 0,0 0 0,0 5 0,1-4 0,-1 3 0,0-4 0,1 0 0,-1 0 0,0 0 0,0 0 0,1 0 0,-1 0 0,0 0 0,1 0 0,-1 0 0,1 0 0,-1 0 0,1 0 0,0 0 0,-1 0 0,1 0 0,-1 0 0,1 0 0,0 0 0,-1 0 0,-3-5 0,3 4 0,-4-8 0,5 8 0,-5-8 0,4 3 0,-4-4 0,5 4 0,-1-3 0,1 8 0,-5-9 0,4 9 0,-4-4 0,4 5 0,0 0 0,0 0 0,0 0 0,0 0 0,0 0 0,0 0 0,-1 0 0,2 0 0,-5 5 0,4-4 0,-4 4 0,1-1 0,2 2 0,-3 4 0,4-1 0,-3 1 0,2-4 0,-6 3 0,7-8 0,-7 8 0,6-7 0,-6 7 0,6-3 0,-6 4 0,7 0 0,-7 1 0,7-1 0,-4 1 0,1-1 0,-1 0 0,0 1 0,-3-1 0,3 0 0,-1 0 0,-2-9 0,2-8 0,-3-10 0,0-7 0,0 1 0,0-6 0,0 4 0,0-5 0,0 12 0,0-3 0,0 9 0,0-4 0,0 5 0,0 1 0,0 0 0,0 0 0,0-6 0,0 4 0,0-4 0,0 6 0,0-1 0,0 1 0,0-1 0,0 1 0,0 0 0,0-5 0,0 4 0,0-4 0,0-2 0,0 0 0,0-6 0,0 5 0,0 2 0,0 5 0,0 1 0,0 0 0,0-6 0,0 4 0,0-9 0,0 3 0,0-12 0,0 6 0,0-13 0,0 13 0,0-1 0,0 9 0,0 6 0,0-1 0,0 1 0,0 0 0,0 0 0,0 0 0,0-7 0,0 0 0,0-6 0,0 0 0,0-1 0,0 7 0,0-5 0,0 10 0,0-10 0,0 10 0,0-4 0,0 6 0,0-1 0,0-5 0,0 4 0,0-10 0,0 10 0,0-16 0,5 9 0,-4-11 0,3 7 0,-4 0 0,0 5 0,4-4 0,-3 5 0,3-1 0,-4 2 0,0 6 0,0-6 0,0 4 0,0-10 0,0 10 0,0-10 0,0 5 0,0-1 0,0-4 0,0 5 0,0-1 0,0-4 0,0 10 0,0-4 0,0 0 0,4 4 0,-3-4 0,3 0 0,-4 4 0,0-10 0,4 5 0,-3-6 0,3-1 0,-4 7 0,0-5 0,0 5 0,5-7 0,-4 1 0,3 0 0,-4 0 0,0-7 0,0 5 0,5-11 0,-4 11 0,3-4 0,-4-1 0,0 5 0,0-5 0,5 7 0,-4 0 0,3 0 0,-4 0 0,0 0 0,0-1 0,0 7 0,0-11 0,0 8 0,0-16 0,0 5 0,0-15 0,0 6 0,4-5 0,-2-1 0,2 6 0,-4-5 0,5 7 0,-4 0 0,4 0 0,-5 0 0,4 7 0,-3-6 0,3 12 0,1-11 0,-4 11 0,4-11 0,-5 5 0,0-1 0,0-4 0,0 11 0,0-11 0,0 11 0,0-11 0,0 11 0,0-5 0,0 1 0,0 4 0,0 1 0,0 2 0,0 5 0,0-7 0,0 1 0,0 0 0,0 0 0,0 0 0,0 0 0,0-1 0,0-5 0,0 4 0,0-5 0,0 7 0,0 6 0,0 0 0,0 7 0,0-1 0,0 1 0,0-5 0,0 3 0,0-8 0,0 3 0,0-7 0,0 1 0,0 0 0,0 0 0,0 0 0,0 5 0,0 2 0,0 6 0,0-6 0,0 4 0,0-4 0,0 5 0,0-5 0,0-2 0,0-5 0,0 0 0,0 0 0,0-7 0,0-1 0,0-1 0,0 3 0,0 5 0,0 1 0,0 0 0,0 0 0,0 0 0,0 0 0,0 0 0,0 5 0,0-4 0,0-2 0,0-1 0,0-4 0,0 5 0,0-5 0,4 4 0,-3-5 0,3 7 0,0 5 0,-3 2 0,3 0 0,-4 4 0,0-4 0,0 6 0,0-1 0,0 1 0,3-1 0,-2 1 0,3-1 0,0 1 0,-3-1 0,3-5 0,0 4 0,-3-4 0,6 5 0,-6 1 0,3-1 0,-4 1 0,4 4 0,-3-3 0,6 7 0,-3-2 0,1-7 0,2 9 0,-6-13 0,7 14 0,-7-9 0,6 5 0,-6 3 0,2 3 0,-3 15 0,0 1 0,0 6 0,0 7 0,0-5 0,0 4 0,0-6 0,0 0 0,0 0 0,0 0 0,0 0 0,0-5 0,0 3 0,0-4 0,0 6 0,0 0 0,0 0 0,0 7 0,0-5 0,0 11 0,0-12 0,0 13 0,0-13 0,0 6 0,0-7 0,0 0 0,0 0 0,0 0 0,0-6 0,0 5 0,0-5 0,0 6 0,0 7 0,0-6 0,0 6 0,0 0 0,0 1 0,0 0 0,0 5 0,0-5 0,0 1 0,0-3 0,0-6 0,0 0 0,0-6 0,0 5 0,0-10 0,0 9 0,0-9 0,0 10 0,0-5 0,0 13 0,0-6 0,0 12 0,0-11 0,0 11 0,0-4 0,0-1 0,0-2 0,0-6 0,0 0 0,0 0 0,0 0 0,0 0 0,0 7 0,0-6 0,0 13 0,0-6 0,0 14 0,0-5 0,0 5 0,0 1 0,0-7 0,0 0 0,0-3 0,0-11 0,0 5 0,5-7 0,-4 0 0,7 0 0,-3 0 0,1 0 0,-2 0 0,1 6 0,-4-4 0,3 11 0,1-11 0,-4 4 0,3-6 0,-4 0 0,0 0 0,0-5 0,4-3 0,-3-4 0,3 5 0,-4-4 0,0 4 0,0 0 0,0 1 0,4 6 0,-3 0 0,3 7 0,0-6 0,-3 12 0,4-4 0,-5-1 0,4-2 0,-3-6 0,7-5 0,-7 3 0,3-9 0,0 10 0,-3-5 0,7 6 0,-7 0 0,8 7 0,-8-6 0,4 6 0,-5-7 0,0 0 0,0 0 0,4-6 0,-3-1 0,3-6 0,-4 1 0,0-1 0,3 1 0,-2 5 0,7 1 0,-7 6 0,4 0 0,-1 0 0,-3 7 0,3-6 0,-4 6 0,0-1 0,0-10 0,4 10 0,-3-18 0,4 5 0,-5-5 0,0-1 0,0 0 0,0 1 0,0-1 0,0 0 0,0 0 0,0 6 0,0 2 0,0 5 0,0-6 0,0 5 0,0-10 0,0 4 0,0-6 0,0 0 0,0 1 0,0-1 0,0 1 0,0-1 0,0 6 0,0 1 0,0 6 0,0 7 0,0-5 0,0 11 0,0-5 0,0 0 0,0-1 0,0-7 0,0 0 0,0 0 0,0 0 0,0-6 0,0 5 0,0-5 0,0 6 0,0-6 0,0 5 0,0-5 0,0 6 0,0-5 0,0 3 0,0-9 0,0 4 0,0-5 0,0-1 0,0 6 0,0-4 0,0 9 0,0-3 0,0 5 0,0 6 0,0 3 0,0-1 0,0 5 0,0-5 0,0 7 0,0 0 0,0-7 0,0-2 0,0-6 0,0 0 0,0 0 0,0-5 0,0-2 0,4-6 0,-4 0 0,4 1 0,0-1 0,-3 6 0,7-4 0,-7 9 0,2-9 0,1 4 0,-3-6 0,3 1 0,-4-1 0,4-4 0,-3 3 0,3-12 0,-4-4 0,0-16 0,4-2 0,6-11 0,1 11 0,3-5 0,-4 0 0,0 6 0,4-6 0,-3 7 0,3-7 0,-5 5 0,1-4 0,0-1 0,0 5 0,0-5 0,-1 7 0,0 6 0,1-5 0,-1 4 0,0-5 0,1 0 0,-5 5 0,3-3 0,-2 3 0,3 1 0,0-5 0,0 10 0,-4-10 0,3 10 0,-7-4 0,2 5 0,1 6 0,-3-5 0,3 4 0,0-4 0,0 0 0,1 0 0,2-1 0,-2 1 0,4-7 0,0 5 0,0-9 0,0 9 0,0-4 0,-1 5 0,1 1 0,-5 0 0,4 4 0,-4 2 0,5 4 0,-1 0 0,0 0 0,1 5 0,0 6 0,-4 13 0,3 7 0,-2 7 0,5 7 0,0-5 0,0 13 0,-1-13 0,1 5 0,-1-14 0,0 6 0,0-18 0,-1 9 0,-4-16 0,3 4 0,-7-6 0,3 0 0,0-4 0,-3 3 0,3-3 0,-4 4 0,4 0 0,0 0 0,1 1 0,-2-1 0,-3 0 0,4 1 0,-3-1 0,3 0 0,0-4 0,-3 3 0,3-3 0,-1 4 0,2 0 0,3 0 0,-3 1 0,3-1 0,-4 0 0,5 0 0,-1-4 0,1-1 0,-1-5 0,1 0 0,-1 0 0,1 0 0,-1 0 0,1 0 0,-1-5 0,1-7 0,0-5 0,1-6 0,0-7 0,-1 5 0,1-5 0,0 1 0,0 4 0,-5-5 0,3 13 0,-7 0 0,7 7 0,-7-1 0,6 6 0,-2 0 0,3 5 0,0 0 0,1 0 0,4 10 0,-2 9 0,8 13 0,-8 5 0,9 1 0,-8 8 0,3-13 0,-5 11 0,0-20 0,0 6 0,-1-7 0,-3 0 0,-2-6 0,-4-1 0,0-5 0,0-1 0,0 0 0,0 1 0,3-6 0,2 0 0,3-5 0,0 0 0,0-4 0,1-8 0,0 1 0,0-11 0,0 10 0,0-4 0,0 5 0,0-5 0,-1 4 0,1-4 0,-4 5 0,2 1 0,-2-1 0,4 1 0,-1-1 0,-3 1 0,3-1 0,-4 1 0,5 4 0,-5-3 0,3 8 0,-2-4 0,4 5 0,-1 0 0,0 0 0,1 0 0,0 0 0,-1 0 0,1 0 0,-1 0 0,1 0 0,0 0 0,-1 0 0,1 0 0,-1 0 0,1 5 0,-1 0 0,1 1 0,-5 3 0,4-3 0,-3 4 0,3-4 0,0 3 0,-3-4 0,3 1 0,-3 3 0,3-3 0,1 4 0,-1-4 0,-3 3 0,2-8 0,-6 8 0,7-8 0,-3 9 0,3-9 0,1 8 0,-1-3 0,1-1 0,-1 0 0,-3-1 0,2-3 0,-2 4 0,3-5 0,0 0 0,0 0 0,1 0 0,-1 0 0,1 0 0,-1 0 0,6 0 0,-5 0 0,9 0 0,-4 0 0,6 0 0,-1-5 0,0-2 0,0-4 0,-5 0 0,4-1 0,-9 6 0,9-4 0,-8 4 0,3-5 0,-4 5 0,-1-4 0,1 5 0,0-1 0,-1-3 0,0 3 0,0-4 0,1 0 0,-1-1 0,1 0 0,0 1 0,0-6 0,-1 9 0,1-8 0,0 9 0,-1 0 0,1 1 0,-1 5 0,0 0 0,0 0 0,0 0 0,1 0 0,-1 5 0,-3 1 0,3 4 0,-3 0 0,-1 1 0,4-6 0,-7 5 0,7-5 0,-7 6 0,2-1 0,-3 1 0,4-1 0,-3 0 0,3 1 0,-4-1 0,4 1 0,-3-1 0,6 0 0,-6 1 0,3-1 0,0 1 0,-3-1 0,7 0 0,-8 6 0,4-4 0,1 10 0,-4-5 0,3 1 0,-4-3 0,0 1 0,4-4 0,-3 4 0,2-5 0,-3-1 0,0 0 0,4-4 0,-3 3 0,6-7 0,-2 2 0,3-4 0,0 0 0,0 0 0,0 0 0,0 0 0,1 0 0,-1 0 0,1-5 0,-5 0 0,4-6 0,-7 1 0,7-6 0,-7 4 0,3-10 0,1 5 0,-4-6 0,3-1 0,0 7 0,-3-5 0,2 10 0,1 1 0,-3 1 0,3 4 0,0-4 0,0 4 0,1-3 0,2 4 0,-3-1 0,5-3 0,-1 3 0,0 0 0,1-3 0,-1 8 0,0-3 0,0 4 0,0 0 0,0 0 0,0 0 0,0 0 0,0 0 0,1 0 0,-1 0 0,0 0 0,0 0 0,1 0 0,-5 4 0,4 2 0,-4 4 0,1 0 0,2-5 0,-6 4 0,7-7 0,-7 7 0,6-8 0,-6 8 0,7-3 0,-4 4 0,5 0 0,-5 0 0,3-1 0,-6 1 0,6 0 0,-6 0 0,7-4 0,-7 3 0,3-4 0,-1 5 0,-2 0 0,6 0 0,-6 0 0,7 0 0,-7-1 0,2 0 0,-3 1 0,0 0 0,0-1 0,0 2 0,0-1 0,0 1 0,0-1 0,0 0 0,0 1 0,0-1 0,0-5 0,0 0 0</inkml:trace>
  <inkml:trace contextRef="#ctx0" brushRef="#br0" timeOffset="1">4176 5032 24575,'0'0'0</inkml:trace>
  <inkml:trace contextRef="#ctx0" brushRef="#br0" timeOffset="2">4176 5032 24575,'0'0'0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9-02-05T17:39:51.889"/>
    </inkml:context>
    <inkml:brush xml:id="br0">
      <inkml:brushProperty name="width" value="0.05" units="cm"/>
      <inkml:brushProperty name="height" value="0.05" units="cm"/>
      <inkml:brushProperty name="color" value="#C00000"/>
    </inkml:brush>
  </inkml:definitions>
  <inkml:trace contextRef="#ctx0" brushRef="#br0">2948 2998 24575,'-26'0'0,"-6"0"0,7 0 0,0-10 0,8 7 0,6-7 0,0 10 0,1 0 0,-1-5 0,0-1 0,1-4 0,-1-6 0,-1-2 0,1-5 0,-1 5 0,1-3 0,-1 3 0,1-5 0,-1 5 0,6-3 0,-3 9 0,2-10 0,1 10 0,1-10 0,0 5 0,3-1 0,-8-4 0,9 5 0,-10-6 0,10 5 0,-9 2 0,9 5 0,-4 1 0,0 4 0,4-3 0,-8 3 0,3 0 0,-4 2 0,0 4 0,-1 0 0,0 0 0,1 0 0,-1 0 0,0 0 0,-5 0 0,4 0 0,-4 0 0,5 5 0,0 1 0,0 10 0,0-5 0,0 11 0,5-5 0,1 6 0,5 0 0,0 0 0,0 7 0,0-6 0,0 6 0,0-7 0,0-6 0,0 5 0,0-10 0,0 4 0,0-6 0,0 0 0,-5-4 0,4-6 0,-8-11 0,2-6 0,-5-13 0,0-1 0,-1-7 0,6-8 0,-4 13 0,9-11 0,-3 12 0,5-6 0,0 7 0,0 1 0,0 7 0,0 0 0,0 5 0,0-3 0,0 3 0,0-5 0,0 5 0,0-3 0,0 3 0,0 1 0,0-5 0,0 10 0,0-4 0,0 5 0,0 1 0,0 0 0,0-5 0,0 3 0,0-3 0,-5-1 0,3 4 0,-3-4 0,1 10 0,2-3 0,-2 3 0,4-5 0,-5 1 0,4-1 0,-4 1 0,5-1 0,0 1 0,-5-1 0,4 1 0,-9-7 0,4 0 0,-1-1 0,-3-3 0,8 3 0,-8-5 0,3 0 0,1 0 0,-5 0 0,10 5 0,-9 2 0,9 0 0,-4 4 0,1-4 0,2-1 0,-2 5 0,-1-4 0,4 6 0,-4-6 0,0 4 0,4-4 0,-4 5 0,5 0 0,0 1 0,0 0 0,0-5 0,0 4 0,-5-10 0,4 3 0,-4-5 0,5 0 0,0 6 0,0-5 0,0 4 0,0 1 0,0-5 0,0 4 0,0-5 0,0 6 0,0-5 0,0 4 0,0-5 0,0 6 0,0-5 0,0 10 0,0-4 0,0 5 0,0-5 0,0 4 0,0-4 0,0 5 0,0 1 0,0-1 0,0 1 0,-5-1 0,4 1 0,-4-1 0,5 1 0,0-6 0,0 4 0,0-5 0,0 7 0,0-6 0,0 4 0,0-10 0,0 5 0,0-7 0,0 1 0,0 0 0,-5 0 0,3 5 0,-3 2 0,5 6 0,0-1 0,0 1 0,-4-1 0,3 1 0,-4-6 0,0-2 0,4-5 0,-5-7 0,1-1 0,3-7 0,-3 0 0,5 0 0,-6 0 0,4 0 0,-3 7 0,5-5 0,0 11 0,0-5 0,0 7 0,0 5 0,0-3 0,0 9 0,0-10 0,0 10 0,0-10 0,0 5 0,-6-6 0,5 5 0,-4-4 0,5 10 0,0-4 0,0 6 0,0-1 0,-5 5 0,4-3 0,-4 3 0,5-4 0,0 0 0,-4 0 0,2-1 0,-7 1 0,8 0 0,-3 0 0,4 8 0,0 9 0,0 10 0,-6 6 0,5 0 0,-4 0 0,-1 6 0,5-4 0,-11 11 0,11-5 0,-10 1 0,10 4 0,-10-5 0,4 0 0,0-1 0,-4-1 0,10-4 0,-5 11 0,1-11 0,3 4 0,-3 1 0,5-5 0,0 11 0,-5-12 0,4 6 0,-5-7 0,6 0 0,0 0 0,-4-6 0,3 5 0,-4-10 0,5 4 0,-5-6 0,4 0 0,-4 1 0,0-1 0,4 1 0,-9 5 0,9-5 0,-9 11 0,8-5 0,-8 6 0,8 0 0,-8 0 0,9 0 0,-10 0 0,10-5 0,-4 3 0,0-9 0,4 10 0,-4-10 0,5 9 0,0-3 0,0 5 0,-5-6 0,4 5 0,-4 1 0,0 2 0,4 5 0,-10-1 0,10-4 0,-10 4 0,9 1 0,-8-5 0,9 4 0,-5 1 0,1-6 0,4 13 0,-10-13 0,10 12 0,-9-11 0,8 5 0,-3-7 0,0 0 0,4 0 0,-5-6 0,1 5 0,4-11 0,-4 11 0,0-10 0,4 9 0,-4-9 0,0 10 0,3-10 0,-3 9 0,0-9 0,4 10 0,-8-11 0,8 11 0,-9-10 0,9 9 0,-4-9 0,5 4 0,0 0 0,-4-4 0,2 4 0,-2 0 0,4-4 0,-6 9 0,5-9 0,-4 10 0,0-5 0,3 6 0,-8 0 0,9-6 0,-5 5 0,1-5 0,4 6 0,-4 7 0,-1-5 0,5 4 0,-10 1 0,10-6 0,-10 6 0,4-7 0,1 0 0,1 0 0,-1 0 0,5 0 0,-9-6 0,9 5 0,-9-10 0,9 9 0,-4-9 0,1 4 0,3-5 0,-4-1 0,5 0 0,-5 1 0,4-1 0,-4 0 0,5 0 0,0 0 0,-4 0 0,2 1 0,-2-1 0,4 1 0,-5-1 0,4 0 0,-4 1 0,1-5 0,2 3 0,-6-8 0,2 4 0,-3-5 0,-1 0 0,4 4 0,2 2 0,-1-1 0,0 0 0,-1-1 0,-3 2 0,3 4 0,0 1 0,-3-1 0,3 0 0,-4 0 0,4 0 0,2 0 0,-1-5 0,4 4 0,-8-8 0,4 4 0,-5-5 0,0 0 0,0 0 0,-1-5 0,0-7 0,0-5 0,-6-6 0,-2 0 0,1-1 0,1 1 0,0 0 0,5 6 0,-5 0 0,7 7 0,-1 4 0,5-3 0,-3 7 0,8-7 0,-8 8 0,3-4 0,-3 5 0,-1 0 0,0 0 0,0 4 0,-1 2 0,0 10 0,5 1 0,-4 6 0,4-5 0,-6 10 0,1-15 0,-1 15 0,5-16 0,-2 4 0,7-5 0,-7-1 0,3-4 0,-4-2 0,0-4 0,0 0 0,-1 0 0,-5 0 0,3-10 0,-9-3 0,3-16 0,0 4 0,-4-5 0,10 7 0,-4 5 0,6 2 0,0 6 0,1 4 0,-1 1 0,1 5 0,-1 0 0,0 0 0,1 0 0,-1 0 0,0 5 0,-5 1 0,-3 17 0,1-4 0,-6 17 0,4-4 0,1-1 0,-6 5 0,12-11 0,-5 4 0,6-6 0,1-5 0,0-2 0,0-6 0,1 0 0,-1 1 0,0-1 0,1-4 0,-1-1 0,0-5 0,1 0 0,-1 0 0,1 0 0,-1 0 0,0-5 0,0-7 0,0-5 0,-1-6 0,6 5 0,-5-4 0,5 10 0,-5-4 0,5 6 0,-3 4 0,3 1 0,-5 5 0,1 0 0,0 0 0,-1 0 0,0 5 0,-5 6 0,3 13 0,-9 1 0,7 11 0,-7-11 0,9 4 0,-4-6 0,5-6 0,1-1 0,1-5 0,4-1 0,1 0 0,5-4 0,0-2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C2804FE-524B-1740-88E7-08E54D6B9F9A}" type="datetimeFigureOut">
              <a:rPr lang="en-US" smtClean="0"/>
              <a:t>2/19/19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711AF78-9C63-2C46-9D2F-C9E877191EAD}" type="slidenum">
              <a:rPr lang="en-US" smtClean="0"/>
              <a:t>‹#›</a:t>
            </a:fld>
            <a:endParaRPr lang="en-US"/>
          </a:p>
        </p:txBody>
      </p:sp>
    </p:spTree>
    <p:extLst>
      <p:ext uri="{BB962C8B-B14F-4D97-AF65-F5344CB8AC3E}">
        <p14:creationId xmlns:p14="http://schemas.microsoft.com/office/powerpoint/2010/main" val="1606749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3060367-DC14-8F47-8DD0-95FA804E0BBD}" type="slidenum">
              <a:rPr lang="en-US" smtClean="0"/>
              <a:t>7</a:t>
            </a:fld>
            <a:endParaRPr lang="en-US"/>
          </a:p>
        </p:txBody>
      </p:sp>
    </p:spTree>
    <p:extLst>
      <p:ext uri="{BB962C8B-B14F-4D97-AF65-F5344CB8AC3E}">
        <p14:creationId xmlns:p14="http://schemas.microsoft.com/office/powerpoint/2010/main" val="11508811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work, we track the device movement using the audio signal. In particular, we use the Doppler shift</a:t>
            </a:r>
            <a:r>
              <a:rPr lang="en-US" baseline="0" dirty="0"/>
              <a:t> generated while the device is moving. Here, the device to be tracked has two speakers, and each speaker emit pure sinusoid tones in different inaudible frequencies. The mobile device records the audio signal and sends it back to the processor, where it tracks the movement by analyzing the Doppler shift. </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78</a:t>
            </a:fld>
            <a:endParaRPr lang="en-US"/>
          </a:p>
        </p:txBody>
      </p:sp>
    </p:spTree>
    <p:extLst>
      <p:ext uri="{BB962C8B-B14F-4D97-AF65-F5344CB8AC3E}">
        <p14:creationId xmlns:p14="http://schemas.microsoft.com/office/powerpoint/2010/main" val="40369757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Doppler shift is the change of the center frequency incurred by the movement of the sender or the receiver</a:t>
            </a:r>
            <a:r>
              <a:rPr lang="en-US" baseline="0" dirty="0"/>
              <a:t> of the wave signal. The mathematical relationship between the velocity and the frequency shift is like this. Let’s say the sender position is the fixed. The propagation speed and the center frequency of the original wave is constant, so by observing the frequency shift, we can calculate the velocity of the receiver.</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80</a:t>
            </a:fld>
            <a:endParaRPr lang="en-US"/>
          </a:p>
        </p:txBody>
      </p:sp>
    </p:spTree>
    <p:extLst>
      <p:ext uri="{BB962C8B-B14F-4D97-AF65-F5344CB8AC3E}">
        <p14:creationId xmlns:p14="http://schemas.microsoft.com/office/powerpoint/2010/main" val="38132001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Regarding</a:t>
            </a:r>
            <a:r>
              <a:rPr lang="en-US" baseline="0" dirty="0"/>
              <a:t> the device tracking, one might wonder why don’t we simply use accelerometer instead of the Doppler. Accelerometer is equipped in almost all smart phones, and it is very cheap to read the acceleration in terms of the energy efficiency. However, the accelerometer has two fundamental problems. One is that it is easily affected by the gravity so small hand vibration causes non-negligible acceleration. And it tracks the position by the double integration where one integration of the acceleration gives the velocity and another integration gives the position. It is very sensitive to noise and small acceleration measurement error quickly explodes over time. Here we measure the acceleration while the device is moving in one direction. We see that the difference while the device is moving and stopped is small. And because of the accumulated error, the tracked position infinitely goes wrong direction even if the device has stopped. One the other hand, in the measured Doppler shift, we can clearly tell when the device is moving, and the movement distance tracked by the Doppler is much more accurate than the Doppler. </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81</a:t>
            </a:fld>
            <a:endParaRPr lang="en-US"/>
          </a:p>
        </p:txBody>
      </p:sp>
    </p:spTree>
    <p:extLst>
      <p:ext uri="{BB962C8B-B14F-4D97-AF65-F5344CB8AC3E}">
        <p14:creationId xmlns:p14="http://schemas.microsoft.com/office/powerpoint/2010/main" val="18574982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enable </a:t>
            </a:r>
            <a:r>
              <a:rPr lang="en-US"/>
              <a:t>Doppler shift</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82</a:t>
            </a:fld>
            <a:endParaRPr lang="en-US"/>
          </a:p>
        </p:txBody>
      </p:sp>
    </p:spTree>
    <p:extLst>
      <p:ext uri="{BB962C8B-B14F-4D97-AF65-F5344CB8AC3E}">
        <p14:creationId xmlns:p14="http://schemas.microsoft.com/office/powerpoint/2010/main" val="7639472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enable </a:t>
            </a:r>
            <a:r>
              <a:rPr lang="en-US"/>
              <a:t>Doppler shift</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83</a:t>
            </a:fld>
            <a:endParaRPr lang="en-US"/>
          </a:p>
        </p:txBody>
      </p:sp>
    </p:spTree>
    <p:extLst>
      <p:ext uri="{BB962C8B-B14F-4D97-AF65-F5344CB8AC3E}">
        <p14:creationId xmlns:p14="http://schemas.microsoft.com/office/powerpoint/2010/main" val="38163752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a:t>
            </a:r>
            <a:r>
              <a:rPr lang="en-US" baseline="0" dirty="0"/>
              <a:t> estimate the Doppler shift, we need to analyze the signal in the frequency domain. Given the received audio signals, we </a:t>
            </a:r>
            <a:r>
              <a:rPr lang="en-US" baseline="0" dirty="0" err="1"/>
              <a:t>perfom</a:t>
            </a:r>
            <a:r>
              <a:rPr lang="en-US" baseline="0" dirty="0"/>
              <a:t> STFT to observe the change of the spectrum over time, and we estimate the Doppler shift by finding the frequency with the maximum magnitude. This is the spectrogram we got from </a:t>
            </a:r>
            <a:r>
              <a:rPr lang="en-US" baseline="0" dirty="0" err="1"/>
              <a:t>STFT</a:t>
            </a:r>
            <a:r>
              <a:rPr lang="en-US" baseline="0" dirty="0"/>
              <a:t> while device is drawing a circle. This is the Doppler shift estimated by the peak detection. By itself it has significant error so the tracking is inaccurate. </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84</a:t>
            </a:fld>
            <a:endParaRPr lang="en-US"/>
          </a:p>
        </p:txBody>
      </p:sp>
    </p:spTree>
    <p:extLst>
      <p:ext uri="{BB962C8B-B14F-4D97-AF65-F5344CB8AC3E}">
        <p14:creationId xmlns:p14="http://schemas.microsoft.com/office/powerpoint/2010/main" val="54317797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we</a:t>
            </a:r>
            <a:r>
              <a:rPr lang="en-US" baseline="0" dirty="0"/>
              <a:t> use several techniques to improve the accuracy. First, we use larger spectrum to estimate the Doppler shift. Instead of sending one audio, we send multiple tones in different frequencies and measures Doppler shift in multiple channels, which we can achieve diversity effect. Another observation is sometimes the measured Doppler error is unreasonably high and deviates Gaussian distribution. Considering the human hand movement speed limit, we can filter out the Doppler measurement samples where the difference from the previous measurement is significant. We regard the Doppler shift change larger than 10 Hz is measurement error and remove them.  After that, we perform </a:t>
            </a:r>
            <a:r>
              <a:rPr lang="en-US" baseline="0" dirty="0" err="1"/>
              <a:t>MRC</a:t>
            </a:r>
            <a:r>
              <a:rPr lang="en-US" baseline="0" dirty="0"/>
              <a:t> that is widely used in receiver antenna diversity. This is the measured Doppler in 5 different frequencies. This is </a:t>
            </a:r>
            <a:r>
              <a:rPr lang="en-US" baseline="0" dirty="0" err="1"/>
              <a:t>MRC</a:t>
            </a:r>
            <a:r>
              <a:rPr lang="en-US" baseline="0" dirty="0"/>
              <a:t> result with and without outlier removal, and you can see the result with outlier removal is more smooth, which is likely to include less amount of error.</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85</a:t>
            </a:fld>
            <a:endParaRPr lang="en-US"/>
          </a:p>
        </p:txBody>
      </p:sp>
    </p:spTree>
    <p:extLst>
      <p:ext uri="{BB962C8B-B14F-4D97-AF65-F5344CB8AC3E}">
        <p14:creationId xmlns:p14="http://schemas.microsoft.com/office/powerpoint/2010/main" val="40630572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enable </a:t>
            </a:r>
            <a:r>
              <a:rPr lang="en-US"/>
              <a:t>Doppler shift</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86</a:t>
            </a:fld>
            <a:endParaRPr lang="en-US"/>
          </a:p>
        </p:txBody>
      </p:sp>
    </p:spTree>
    <p:extLst>
      <p:ext uri="{BB962C8B-B14F-4D97-AF65-F5344CB8AC3E}">
        <p14:creationId xmlns:p14="http://schemas.microsoft.com/office/powerpoint/2010/main" val="39447846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will explain how to track the position using the Doppler shift measurement. Here, I will first assume that</a:t>
            </a:r>
            <a:r>
              <a:rPr lang="en-US" baseline="0" dirty="0"/>
              <a:t> the distance between speakers the device initial position are known, and later I will explain how to address the assumption. Given the Doppler shift estimation and the information on the current position, finding the new distance from the speakers is pretty simple. From the Doppler shift, we can calculate how much device has moved during the Doppler sampling interval, and by adding it to the previous distance. We can find the current distance from the two speakers.</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87</a:t>
            </a:fld>
            <a:endParaRPr lang="en-US"/>
          </a:p>
        </p:txBody>
      </p:sp>
    </p:spTree>
    <p:extLst>
      <p:ext uri="{BB962C8B-B14F-4D97-AF65-F5344CB8AC3E}">
        <p14:creationId xmlns:p14="http://schemas.microsoft.com/office/powerpoint/2010/main" val="42100117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a:t>
            </a:r>
            <a:r>
              <a:rPr lang="en-US" baseline="0" dirty="0"/>
              <a:t> the distances from the two speakers are known, finding the position is finding the intersection of the two circles. Here I illustrate how to continuously track the device. For the tracking, we construct a virtual coordinate where the position of the left speaker is 0,0 and the position of the right speaker is D,0, and D is the distance between speakers. In each interval, the tracker measures the new distance from the speakers using the previous position information and Doppler shift. Using it, the tracker find the intersection of the two circles where the radius are the distance from the two speakers and the center points are the location of the speakers. In the next interval, it finds the new distances and the new position, and this is repeated until the tracking is completed. </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88</a:t>
            </a:fld>
            <a:endParaRPr lang="en-US"/>
          </a:p>
        </p:txBody>
      </p:sp>
    </p:spTree>
    <p:extLst>
      <p:ext uri="{BB962C8B-B14F-4D97-AF65-F5344CB8AC3E}">
        <p14:creationId xmlns:p14="http://schemas.microsoft.com/office/powerpoint/2010/main" val="2890153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23: 20 minutes</a:t>
            </a:r>
          </a:p>
        </p:txBody>
      </p:sp>
      <p:sp>
        <p:nvSpPr>
          <p:cNvPr id="4" name="Slide Number Placeholder 3"/>
          <p:cNvSpPr>
            <a:spLocks noGrp="1"/>
          </p:cNvSpPr>
          <p:nvPr>
            <p:ph type="sldNum" sz="quarter" idx="5"/>
          </p:nvPr>
        </p:nvSpPr>
        <p:spPr/>
        <p:txBody>
          <a:bodyPr/>
          <a:lstStyle/>
          <a:p>
            <a:fld id="{D711AF78-9C63-2C46-9D2F-C9E877191EAD}" type="slidenum">
              <a:rPr lang="en-US" smtClean="0"/>
              <a:t>34</a:t>
            </a:fld>
            <a:endParaRPr lang="en-US"/>
          </a:p>
        </p:txBody>
      </p:sp>
    </p:spTree>
    <p:extLst>
      <p:ext uri="{BB962C8B-B14F-4D97-AF65-F5344CB8AC3E}">
        <p14:creationId xmlns:p14="http://schemas.microsoft.com/office/powerpoint/2010/main" val="1920637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enable </a:t>
            </a:r>
            <a:r>
              <a:rPr lang="en-US"/>
              <a:t>Doppler shift</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89</a:t>
            </a:fld>
            <a:endParaRPr lang="en-US"/>
          </a:p>
        </p:txBody>
      </p:sp>
    </p:spTree>
    <p:extLst>
      <p:ext uri="{BB962C8B-B14F-4D97-AF65-F5344CB8AC3E}">
        <p14:creationId xmlns:p14="http://schemas.microsoft.com/office/powerpoint/2010/main" val="21584527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I explain how to find the distance between the speakers. We provide a simple but effective calibration</a:t>
            </a:r>
            <a:r>
              <a:rPr lang="en-US" baseline="0" dirty="0"/>
              <a:t> method that use can easily perform. Here, we again use Doppler shift to estimate the distance. During the calibration, the speakers are emitting the sound in inaudible frequency to estimate Doppler shift. The user goes close to the device to be tracked, and moves the mobile devices from left to right and come back to the left. From the measured Doppler shift, we can easily find the timing that the device passes the left and right speaker, because the Doppler shift changes from positive to negative. Then, we can easily find the distance from the measure Doppler shift between these two intervals.</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90</a:t>
            </a:fld>
            <a:endParaRPr lang="en-US"/>
          </a:p>
        </p:txBody>
      </p:sp>
    </p:spTree>
    <p:extLst>
      <p:ext uri="{BB962C8B-B14F-4D97-AF65-F5344CB8AC3E}">
        <p14:creationId xmlns:p14="http://schemas.microsoft.com/office/powerpoint/2010/main" val="3309631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30: 25 minutes</a:t>
            </a:r>
          </a:p>
        </p:txBody>
      </p:sp>
      <p:sp>
        <p:nvSpPr>
          <p:cNvPr id="4" name="Slide Number Placeholder 3"/>
          <p:cNvSpPr>
            <a:spLocks noGrp="1"/>
          </p:cNvSpPr>
          <p:nvPr>
            <p:ph type="sldNum" sz="quarter" idx="5"/>
          </p:nvPr>
        </p:nvSpPr>
        <p:spPr/>
        <p:txBody>
          <a:bodyPr/>
          <a:lstStyle/>
          <a:p>
            <a:fld id="{D711AF78-9C63-2C46-9D2F-C9E877191EAD}" type="slidenum">
              <a:rPr lang="en-US" smtClean="0"/>
              <a:t>41</a:t>
            </a:fld>
            <a:endParaRPr lang="en-US"/>
          </a:p>
        </p:txBody>
      </p:sp>
    </p:spTree>
    <p:extLst>
      <p:ext uri="{BB962C8B-B14F-4D97-AF65-F5344CB8AC3E}">
        <p14:creationId xmlns:p14="http://schemas.microsoft.com/office/powerpoint/2010/main" val="2766684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2 minutes 30 seconds</a:t>
            </a:r>
          </a:p>
        </p:txBody>
      </p:sp>
      <p:sp>
        <p:nvSpPr>
          <p:cNvPr id="4" name="Slide Number Placeholder 3"/>
          <p:cNvSpPr>
            <a:spLocks noGrp="1"/>
          </p:cNvSpPr>
          <p:nvPr>
            <p:ph type="sldNum" sz="quarter" idx="5"/>
          </p:nvPr>
        </p:nvSpPr>
        <p:spPr/>
        <p:txBody>
          <a:bodyPr/>
          <a:lstStyle/>
          <a:p>
            <a:fld id="{D711AF78-9C63-2C46-9D2F-C9E877191EAD}" type="slidenum">
              <a:rPr lang="en-US" smtClean="0"/>
              <a:t>62</a:t>
            </a:fld>
            <a:endParaRPr lang="en-US"/>
          </a:p>
        </p:txBody>
      </p:sp>
    </p:spTree>
    <p:extLst>
      <p:ext uri="{BB962C8B-B14F-4D97-AF65-F5344CB8AC3E}">
        <p14:creationId xmlns:p14="http://schemas.microsoft.com/office/powerpoint/2010/main" val="41227126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2 minutes 30 seconds</a:t>
            </a:r>
          </a:p>
        </p:txBody>
      </p:sp>
      <p:sp>
        <p:nvSpPr>
          <p:cNvPr id="4" name="Slide Number Placeholder 3"/>
          <p:cNvSpPr>
            <a:spLocks noGrp="1"/>
          </p:cNvSpPr>
          <p:nvPr>
            <p:ph type="sldNum" sz="quarter" idx="5"/>
          </p:nvPr>
        </p:nvSpPr>
        <p:spPr/>
        <p:txBody>
          <a:bodyPr/>
          <a:lstStyle/>
          <a:p>
            <a:fld id="{D711AF78-9C63-2C46-9D2F-C9E877191EAD}" type="slidenum">
              <a:rPr lang="en-US" smtClean="0"/>
              <a:t>63</a:t>
            </a:fld>
            <a:endParaRPr lang="en-US"/>
          </a:p>
        </p:txBody>
      </p:sp>
    </p:spTree>
    <p:extLst>
      <p:ext uri="{BB962C8B-B14F-4D97-AF65-F5344CB8AC3E}">
        <p14:creationId xmlns:p14="http://schemas.microsoft.com/office/powerpoint/2010/main" val="10973410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19:   2 minutes 30 seconds</a:t>
            </a:r>
          </a:p>
        </p:txBody>
      </p:sp>
      <p:sp>
        <p:nvSpPr>
          <p:cNvPr id="4" name="Slide Number Placeholder 3"/>
          <p:cNvSpPr>
            <a:spLocks noGrp="1"/>
          </p:cNvSpPr>
          <p:nvPr>
            <p:ph type="sldNum" sz="quarter" idx="5"/>
          </p:nvPr>
        </p:nvSpPr>
        <p:spPr/>
        <p:txBody>
          <a:bodyPr/>
          <a:lstStyle/>
          <a:p>
            <a:fld id="{D711AF78-9C63-2C46-9D2F-C9E877191EAD}" type="slidenum">
              <a:rPr lang="en-US" smtClean="0"/>
              <a:t>64</a:t>
            </a:fld>
            <a:endParaRPr lang="en-US"/>
          </a:p>
        </p:txBody>
      </p:sp>
    </p:spTree>
    <p:extLst>
      <p:ext uri="{BB962C8B-B14F-4D97-AF65-F5344CB8AC3E}">
        <p14:creationId xmlns:p14="http://schemas.microsoft.com/office/powerpoint/2010/main" val="21037937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Slide 58: 30 minutes</a:t>
            </a:r>
          </a:p>
        </p:txBody>
      </p:sp>
      <p:sp>
        <p:nvSpPr>
          <p:cNvPr id="4" name="Slide Number Placeholder 3"/>
          <p:cNvSpPr>
            <a:spLocks noGrp="1"/>
          </p:cNvSpPr>
          <p:nvPr>
            <p:ph type="sldNum" sz="quarter" idx="5"/>
          </p:nvPr>
        </p:nvSpPr>
        <p:spPr/>
        <p:txBody>
          <a:bodyPr/>
          <a:lstStyle/>
          <a:p>
            <a:fld id="{D711AF78-9C63-2C46-9D2F-C9E877191EAD}" type="slidenum">
              <a:rPr lang="en-US" smtClean="0"/>
              <a:t>70</a:t>
            </a:fld>
            <a:endParaRPr lang="en-US"/>
          </a:p>
        </p:txBody>
      </p:sp>
    </p:spTree>
    <p:extLst>
      <p:ext uri="{BB962C8B-B14F-4D97-AF65-F5344CB8AC3E}">
        <p14:creationId xmlns:p14="http://schemas.microsoft.com/office/powerpoint/2010/main" val="920969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days, people are surrounded by smart devices such as smart phone, laptop, smart TV and smart watch. According to some survey, a person carriers 2.9 smart devices in average. For some of the smart devices, they require sophisticated user interface to fully utilize the functionality, but the provided controller is not sufficient. For example, with smart TV, we can do almost all things we do with laptop or tablet such as web-browsing, social network and gaming, but the traditional remote controller is not good enough to utilize them. Similarly, smart glasses usually has small touch pad and we can use it to make a few simple commands such swiping and tapping, but the number of distinct gestures are limited and it significantly reduces the usability of the smart glasses.</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75</a:t>
            </a:fld>
            <a:endParaRPr lang="en-US"/>
          </a:p>
        </p:txBody>
      </p:sp>
    </p:spTree>
    <p:extLst>
      <p:ext uri="{BB962C8B-B14F-4D97-AF65-F5344CB8AC3E}">
        <p14:creationId xmlns:p14="http://schemas.microsoft.com/office/powerpoint/2010/main" val="30550635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order to track the device movement,</a:t>
            </a:r>
            <a:r>
              <a:rPr lang="en-US" baseline="0" dirty="0"/>
              <a:t> one possible way is using </a:t>
            </a:r>
            <a:r>
              <a:rPr lang="en-US" baseline="0" dirty="0" err="1"/>
              <a:t>RF</a:t>
            </a:r>
            <a:r>
              <a:rPr lang="en-US" baseline="0" dirty="0"/>
              <a:t> signal, which is very popular in indoor localization. However, it only achieves sub-meter level accuracy which our application requires cm level accuracy. Another possible way will be using the accelerometer in the mobile device. If the device is moving, the acceleration is generated and we can use it to track the position. However, the measured acceleration has huge noise and the tracking is not feasible. Using the gyroscope, we can track the rotational movement of the device. It is indeed used for commercial air mouse products and remote controllers for smart TVs. The problem of this approach is it tracks the rotational movement of our wrist while the mouse pointer is moving is </a:t>
            </a:r>
            <a:r>
              <a:rPr lang="en-US" baseline="0" dirty="0" err="1"/>
              <a:t>2D</a:t>
            </a:r>
            <a:r>
              <a:rPr lang="en-US" baseline="0" dirty="0"/>
              <a:t> plane. The disparity between the rotational movement and </a:t>
            </a:r>
            <a:r>
              <a:rPr lang="en-US" baseline="0" dirty="0" err="1"/>
              <a:t>2D</a:t>
            </a:r>
            <a:r>
              <a:rPr lang="en-US" baseline="0" dirty="0"/>
              <a:t> movement makes the users experience difficulties in controlling the pointer using gyroscope.</a:t>
            </a:r>
            <a:endParaRPr lang="en-US" dirty="0"/>
          </a:p>
        </p:txBody>
      </p:sp>
      <p:sp>
        <p:nvSpPr>
          <p:cNvPr id="4" name="Slide Number Placeholder 3"/>
          <p:cNvSpPr>
            <a:spLocks noGrp="1"/>
          </p:cNvSpPr>
          <p:nvPr>
            <p:ph type="sldNum" sz="quarter" idx="10"/>
          </p:nvPr>
        </p:nvSpPr>
        <p:spPr/>
        <p:txBody>
          <a:bodyPr/>
          <a:lstStyle/>
          <a:p>
            <a:fld id="{548429F1-DC4C-4EFB-8C06-C9B834569BA6}" type="slidenum">
              <a:rPr lang="en-US" smtClean="0"/>
              <a:t>77</a:t>
            </a:fld>
            <a:endParaRPr lang="en-US"/>
          </a:p>
        </p:txBody>
      </p:sp>
    </p:spTree>
    <p:extLst>
      <p:ext uri="{BB962C8B-B14F-4D97-AF65-F5344CB8AC3E}">
        <p14:creationId xmlns:p14="http://schemas.microsoft.com/office/powerpoint/2010/main" val="9114141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935729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999585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1218801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52F2CAD-3A65-C24F-8C6E-53483CFF24C0}"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7776665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52F2CAD-3A65-C24F-8C6E-53483CFF24C0}" type="datetimeFigureOut">
              <a:rPr lang="en-US" smtClean="0"/>
              <a:t>2/19/19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55781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52F2CAD-3A65-C24F-8C6E-53483CFF24C0}"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183240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52F2CAD-3A65-C24F-8C6E-53483CFF24C0}" type="datetimeFigureOut">
              <a:rPr lang="en-US" smtClean="0"/>
              <a:t>2/19/19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3432159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52F2CAD-3A65-C24F-8C6E-53483CFF24C0}" type="datetimeFigureOut">
              <a:rPr lang="en-US" smtClean="0"/>
              <a:t>2/19/19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9248082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52F2CAD-3A65-C24F-8C6E-53483CFF24C0}" type="datetimeFigureOut">
              <a:rPr lang="en-US" smtClean="0"/>
              <a:t>2/19/19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2242419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F2CAD-3A65-C24F-8C6E-53483CFF24C0}"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21469060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C52F2CAD-3A65-C24F-8C6E-53483CFF24C0}" type="datetimeFigureOut">
              <a:rPr lang="en-US" smtClean="0"/>
              <a:t>2/19/19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908DE9A-9F1E-E241-AE61-67432D23D3F3}" type="slidenum">
              <a:rPr lang="en-US" smtClean="0"/>
              <a:t>‹#›</a:t>
            </a:fld>
            <a:endParaRPr lang="en-US"/>
          </a:p>
        </p:txBody>
      </p:sp>
    </p:spTree>
    <p:extLst>
      <p:ext uri="{BB962C8B-B14F-4D97-AF65-F5344CB8AC3E}">
        <p14:creationId xmlns:p14="http://schemas.microsoft.com/office/powerpoint/2010/main" val="11342002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52F2CAD-3A65-C24F-8C6E-53483CFF24C0}" type="datetimeFigureOut">
              <a:rPr lang="en-US" smtClean="0"/>
              <a:t>2/19/19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908DE9A-9F1E-E241-AE61-67432D23D3F3}" type="slidenum">
              <a:rPr lang="en-US" smtClean="0"/>
              <a:t>‹#›</a:t>
            </a:fld>
            <a:endParaRPr lang="en-US"/>
          </a:p>
        </p:txBody>
      </p:sp>
    </p:spTree>
    <p:extLst>
      <p:ext uri="{BB962C8B-B14F-4D97-AF65-F5344CB8AC3E}">
        <p14:creationId xmlns:p14="http://schemas.microsoft.com/office/powerpoint/2010/main" val="21620600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8.tiff"/><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4.png"/><Relationship Id="rId7" Type="http://schemas.openxmlformats.org/officeDocument/2006/relationships/customXml" Target="../ink/ink4.xml"/><Relationship Id="rId2" Type="http://schemas.openxmlformats.org/officeDocument/2006/relationships/customXml" Target="../ink/ink1.xml"/><Relationship Id="rId1" Type="http://schemas.openxmlformats.org/officeDocument/2006/relationships/slideLayout" Target="../slideLayouts/slideLayout7.xml"/><Relationship Id="rId6" Type="http://schemas.openxmlformats.org/officeDocument/2006/relationships/customXml" Target="../ink/ink3.xml"/><Relationship Id="rId5" Type="http://schemas.openxmlformats.org/officeDocument/2006/relationships/image" Target="../media/image35.png"/><Relationship Id="rId4" Type="http://schemas.openxmlformats.org/officeDocument/2006/relationships/customXml" Target="../ink/ink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4.gif"/><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39.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gi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4.jpg"/></Relationships>
</file>

<file path=ppt/slides/_rels/slide70.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7.jpe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6.jpeg"/><Relationship Id="rId11" Type="http://schemas.openxmlformats.org/officeDocument/2006/relationships/image" Target="../media/image31.png"/><Relationship Id="rId5" Type="http://schemas.openxmlformats.org/officeDocument/2006/relationships/image" Target="../media/image25.png"/><Relationship Id="rId10" Type="http://schemas.openxmlformats.org/officeDocument/2006/relationships/image" Target="../media/image30.jpeg"/><Relationship Id="rId4" Type="http://schemas.openxmlformats.org/officeDocument/2006/relationships/image" Target="../media/image24.png"/><Relationship Id="rId9" Type="http://schemas.openxmlformats.org/officeDocument/2006/relationships/image" Target="../media/image29.png"/></Relationships>
</file>

<file path=ppt/slides/_rels/slide7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6.jpeg"/><Relationship Id="rId7" Type="http://schemas.openxmlformats.org/officeDocument/2006/relationships/image" Target="../media/image31.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image" Target="../media/image30.jpeg"/><Relationship Id="rId5" Type="http://schemas.openxmlformats.org/officeDocument/2006/relationships/image" Target="../media/image29.png"/><Relationship Id="rId4" Type="http://schemas.openxmlformats.org/officeDocument/2006/relationships/image" Target="../media/image27.jpeg"/></Relationships>
</file>

<file path=ppt/slides/_rels/slide7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7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79.xml.rels><?xml version="1.0" encoding="UTF-8" standalone="yes"?>
<Relationships xmlns="http://schemas.openxmlformats.org/package/2006/relationships"><Relationship Id="rId3" Type="http://schemas.openxmlformats.org/officeDocument/2006/relationships/image" Target="../media/image39.emf"/><Relationship Id="rId2" Type="http://schemas.openxmlformats.org/officeDocument/2006/relationships/image" Target="../media/image38.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0.png"/><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43.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44.emf"/></Relationships>
</file>

<file path=ppt/slides/_rels/slide85.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6.emf"/></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88.xml.rels><?xml version="1.0" encoding="UTF-8" standalone="yes"?>
<Relationships xmlns="http://schemas.openxmlformats.org/package/2006/relationships"><Relationship Id="rId8" Type="http://schemas.openxmlformats.org/officeDocument/2006/relationships/image" Target="../media/image33.png"/><Relationship Id="rId13" Type="http://schemas.openxmlformats.org/officeDocument/2006/relationships/image" Target="../media/image380.png"/><Relationship Id="rId3" Type="http://schemas.openxmlformats.org/officeDocument/2006/relationships/image" Target="../media/image290.png"/><Relationship Id="rId7" Type="http://schemas.openxmlformats.org/officeDocument/2006/relationships/image" Target="../media/image320.png"/><Relationship Id="rId12" Type="http://schemas.openxmlformats.org/officeDocument/2006/relationships/image" Target="../media/image370.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10.png"/><Relationship Id="rId11" Type="http://schemas.openxmlformats.org/officeDocument/2006/relationships/image" Target="../media/image360.png"/><Relationship Id="rId5" Type="http://schemas.openxmlformats.org/officeDocument/2006/relationships/image" Target="../media/image300.png"/><Relationship Id="rId15" Type="http://schemas.openxmlformats.org/officeDocument/2006/relationships/image" Target="../media/image40.png"/><Relationship Id="rId10" Type="http://schemas.openxmlformats.org/officeDocument/2006/relationships/image" Target="../media/image350.png"/><Relationship Id="rId4" Type="http://schemas.openxmlformats.org/officeDocument/2006/relationships/image" Target="../media/image301.png"/><Relationship Id="rId9" Type="http://schemas.openxmlformats.org/officeDocument/2006/relationships/image" Target="../media/image340.png"/><Relationship Id="rId14" Type="http://schemas.openxmlformats.org/officeDocument/2006/relationships/image" Target="../media/image39.png"/></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openxmlformats.org/officeDocument/2006/relationships/image" Target="../media/image49.emf"/><Relationship Id="rId3" Type="http://schemas.openxmlformats.org/officeDocument/2006/relationships/image" Target="../media/image41.png"/><Relationship Id="rId7" Type="http://schemas.openxmlformats.org/officeDocument/2006/relationships/image" Target="../media/image48.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7.jpeg"/></Relationships>
</file>

<file path=ppt/slides/_rels/slide91.xml.rels><?xml version="1.0" encoding="UTF-8" standalone="yes"?>
<Relationships xmlns="http://schemas.openxmlformats.org/package/2006/relationships"><Relationship Id="rId8" Type="http://schemas.openxmlformats.org/officeDocument/2006/relationships/image" Target="../media/image56.emf"/><Relationship Id="rId3" Type="http://schemas.openxmlformats.org/officeDocument/2006/relationships/image" Target="../media/image51.emf"/><Relationship Id="rId7" Type="http://schemas.openxmlformats.org/officeDocument/2006/relationships/image" Target="../media/image55.emf"/><Relationship Id="rId2" Type="http://schemas.openxmlformats.org/officeDocument/2006/relationships/image" Target="../media/image50.emf"/><Relationship Id="rId1" Type="http://schemas.openxmlformats.org/officeDocument/2006/relationships/slideLayout" Target="../slideLayouts/slideLayout2.xml"/><Relationship Id="rId6" Type="http://schemas.openxmlformats.org/officeDocument/2006/relationships/image" Target="../media/image54.emf"/><Relationship Id="rId5" Type="http://schemas.openxmlformats.org/officeDocument/2006/relationships/image" Target="../media/image53.emf"/><Relationship Id="rId4" Type="http://schemas.openxmlformats.org/officeDocument/2006/relationships/image" Target="../media/image52.emf"/></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B48243-B1B9-1D4E-96CA-EF21A57879F2}"/>
              </a:ext>
            </a:extLst>
          </p:cNvPr>
          <p:cNvSpPr txBox="1"/>
          <p:nvPr/>
        </p:nvSpPr>
        <p:spPr>
          <a:xfrm>
            <a:off x="507321" y="408262"/>
            <a:ext cx="8145178" cy="1754326"/>
          </a:xfrm>
          <a:prstGeom prst="rect">
            <a:avLst/>
          </a:prstGeom>
          <a:noFill/>
        </p:spPr>
        <p:txBody>
          <a:bodyPr wrap="none" rtlCol="0">
            <a:spAutoFit/>
          </a:bodyPr>
          <a:lstStyle/>
          <a:p>
            <a:pPr algn="ctr"/>
            <a:r>
              <a:rPr lang="en-US" sz="3600" b="1" dirty="0">
                <a:solidFill>
                  <a:schemeClr val="accent1">
                    <a:lumMod val="75000"/>
                  </a:schemeClr>
                </a:solidFill>
                <a:latin typeface="Lucida Bright" panose="02040602050505020304" pitchFamily="18" charset="77"/>
              </a:rPr>
              <a:t>Lecture 3.2</a:t>
            </a:r>
          </a:p>
          <a:p>
            <a:pPr algn="ctr"/>
            <a:r>
              <a:rPr lang="en-US" sz="3600" b="1" dirty="0">
                <a:solidFill>
                  <a:schemeClr val="accent1">
                    <a:lumMod val="75000"/>
                  </a:schemeClr>
                </a:solidFill>
                <a:latin typeface="Lucida Bright" panose="02040602050505020304" pitchFamily="18" charset="77"/>
              </a:rPr>
              <a:t>Ranging and tracking using sound</a:t>
            </a:r>
          </a:p>
          <a:p>
            <a:pPr algn="ctr"/>
            <a:r>
              <a:rPr lang="en-US" sz="3600" b="1" dirty="0">
                <a:solidFill>
                  <a:schemeClr val="accent1">
                    <a:lumMod val="75000"/>
                  </a:schemeClr>
                </a:solidFill>
                <a:latin typeface="Lucida Bright" panose="02040602050505020304" pitchFamily="18" charset="77"/>
              </a:rPr>
              <a:t>(Part 1)</a:t>
            </a:r>
          </a:p>
        </p:txBody>
      </p:sp>
      <p:sp>
        <p:nvSpPr>
          <p:cNvPr id="3" name="TextBox 2">
            <a:extLst>
              <a:ext uri="{FF2B5EF4-FFF2-40B4-BE49-F238E27FC236}">
                <a16:creationId xmlns:a16="http://schemas.microsoft.com/office/drawing/2014/main" id="{9AAAAF43-A211-FA43-9ECD-BD7ECAB7B7B5}"/>
              </a:ext>
            </a:extLst>
          </p:cNvPr>
          <p:cNvSpPr txBox="1"/>
          <p:nvPr/>
        </p:nvSpPr>
        <p:spPr>
          <a:xfrm>
            <a:off x="2483164" y="2326918"/>
            <a:ext cx="4180953" cy="461665"/>
          </a:xfrm>
          <a:prstGeom prst="rect">
            <a:avLst/>
          </a:prstGeom>
          <a:noFill/>
        </p:spPr>
        <p:txBody>
          <a:bodyPr wrap="none" rtlCol="0">
            <a:spAutoFit/>
          </a:bodyPr>
          <a:lstStyle/>
          <a:p>
            <a:r>
              <a:rPr lang="en-US" sz="2400" b="1" dirty="0">
                <a:latin typeface="Lucida Bright" panose="02040602050505020304" pitchFamily="18" charset="77"/>
              </a:rPr>
              <a:t>CMSC 818W : Spring 2019</a:t>
            </a:r>
          </a:p>
        </p:txBody>
      </p:sp>
      <p:sp>
        <p:nvSpPr>
          <p:cNvPr id="4" name="TextBox 3">
            <a:extLst>
              <a:ext uri="{FF2B5EF4-FFF2-40B4-BE49-F238E27FC236}">
                <a16:creationId xmlns:a16="http://schemas.microsoft.com/office/drawing/2014/main" id="{8187DE64-F4A8-E345-B743-9A4B9B5ED1E5}"/>
              </a:ext>
            </a:extLst>
          </p:cNvPr>
          <p:cNvSpPr txBox="1"/>
          <p:nvPr/>
        </p:nvSpPr>
        <p:spPr>
          <a:xfrm>
            <a:off x="3446531" y="4090226"/>
            <a:ext cx="2250937" cy="461665"/>
          </a:xfrm>
          <a:prstGeom prst="rect">
            <a:avLst/>
          </a:prstGeom>
          <a:noFill/>
        </p:spPr>
        <p:txBody>
          <a:bodyPr wrap="none" rtlCol="0">
            <a:spAutoFit/>
          </a:bodyPr>
          <a:lstStyle/>
          <a:p>
            <a:r>
              <a:rPr lang="en-US" sz="2400" b="1" dirty="0">
                <a:latin typeface="Lucida Bright" panose="02040602050505020304" pitchFamily="18" charset="77"/>
              </a:rPr>
              <a:t>Nirupam Roy</a:t>
            </a:r>
          </a:p>
        </p:txBody>
      </p:sp>
      <p:sp>
        <p:nvSpPr>
          <p:cNvPr id="5" name="TextBox 4">
            <a:extLst>
              <a:ext uri="{FF2B5EF4-FFF2-40B4-BE49-F238E27FC236}">
                <a16:creationId xmlns:a16="http://schemas.microsoft.com/office/drawing/2014/main" id="{FCF00F32-58EB-5F47-96BB-3CEA307473DC}"/>
              </a:ext>
            </a:extLst>
          </p:cNvPr>
          <p:cNvSpPr txBox="1"/>
          <p:nvPr/>
        </p:nvSpPr>
        <p:spPr>
          <a:xfrm>
            <a:off x="3143609" y="2962180"/>
            <a:ext cx="2874505" cy="769441"/>
          </a:xfrm>
          <a:prstGeom prst="rect">
            <a:avLst/>
          </a:prstGeom>
          <a:noFill/>
        </p:spPr>
        <p:txBody>
          <a:bodyPr wrap="none" rtlCol="0">
            <a:spAutoFit/>
          </a:bodyPr>
          <a:lstStyle/>
          <a:p>
            <a:pPr algn="ctr"/>
            <a:r>
              <a:rPr lang="en-US" sz="2200" b="1" dirty="0">
                <a:latin typeface="Lucida Bright" panose="02040602050505020304" pitchFamily="18" charset="77"/>
              </a:rPr>
              <a:t>Tu-Th 2:00-3:15pm</a:t>
            </a:r>
          </a:p>
          <a:p>
            <a:pPr algn="ctr"/>
            <a:r>
              <a:rPr lang="en-US" sz="2200" b="1" dirty="0">
                <a:latin typeface="Lucida Bright" panose="02040602050505020304" pitchFamily="18" charset="77"/>
              </a:rPr>
              <a:t>CSI 2118</a:t>
            </a:r>
          </a:p>
        </p:txBody>
      </p:sp>
      <p:pic>
        <p:nvPicPr>
          <p:cNvPr id="7" name="Picture 6">
            <a:extLst>
              <a:ext uri="{FF2B5EF4-FFF2-40B4-BE49-F238E27FC236}">
                <a16:creationId xmlns:a16="http://schemas.microsoft.com/office/drawing/2014/main" id="{57B99063-0931-C448-A59B-CAB01B51A763}"/>
              </a:ext>
            </a:extLst>
          </p:cNvPr>
          <p:cNvPicPr>
            <a:picLocks noChangeAspect="1"/>
          </p:cNvPicPr>
          <p:nvPr/>
        </p:nvPicPr>
        <p:blipFill>
          <a:blip r:embed="rId2"/>
          <a:stretch>
            <a:fillRect/>
          </a:stretch>
        </p:blipFill>
        <p:spPr>
          <a:xfrm>
            <a:off x="2690318" y="5322543"/>
            <a:ext cx="3204916" cy="1113230"/>
          </a:xfrm>
          <a:prstGeom prst="rect">
            <a:avLst/>
          </a:prstGeom>
        </p:spPr>
      </p:pic>
      <p:sp>
        <p:nvSpPr>
          <p:cNvPr id="8" name="TextBox 7">
            <a:extLst>
              <a:ext uri="{FF2B5EF4-FFF2-40B4-BE49-F238E27FC236}">
                <a16:creationId xmlns:a16="http://schemas.microsoft.com/office/drawing/2014/main" id="{B97B26BE-F2FA-4E40-AE66-CEFE84E4BC72}"/>
              </a:ext>
            </a:extLst>
          </p:cNvPr>
          <p:cNvSpPr txBox="1"/>
          <p:nvPr/>
        </p:nvSpPr>
        <p:spPr>
          <a:xfrm>
            <a:off x="3458389" y="4551891"/>
            <a:ext cx="2243032" cy="400110"/>
          </a:xfrm>
          <a:prstGeom prst="rect">
            <a:avLst/>
          </a:prstGeom>
          <a:noFill/>
        </p:spPr>
        <p:txBody>
          <a:bodyPr wrap="square" rtlCol="0">
            <a:spAutoFit/>
          </a:bodyPr>
          <a:lstStyle/>
          <a:p>
            <a:pPr algn="ctr"/>
            <a:r>
              <a:rPr lang="en-US" sz="2000" dirty="0">
                <a:solidFill>
                  <a:schemeClr val="bg1">
                    <a:lumMod val="50000"/>
                  </a:schemeClr>
                </a:solidFill>
                <a:latin typeface="Lucida Bright" panose="02040602050505020304" pitchFamily="18" charset="77"/>
              </a:rPr>
              <a:t>Feb. 19</a:t>
            </a:r>
            <a:r>
              <a:rPr lang="en-US" sz="2000" baseline="30000" dirty="0">
                <a:solidFill>
                  <a:schemeClr val="bg1">
                    <a:lumMod val="50000"/>
                  </a:schemeClr>
                </a:solidFill>
                <a:latin typeface="Lucida Bright" panose="02040602050505020304" pitchFamily="18" charset="77"/>
              </a:rPr>
              <a:t>th</a:t>
            </a:r>
            <a:r>
              <a:rPr lang="en-US" sz="2000" dirty="0">
                <a:solidFill>
                  <a:schemeClr val="bg1">
                    <a:lumMod val="50000"/>
                  </a:schemeClr>
                </a:solidFill>
                <a:latin typeface="Lucida Bright" panose="02040602050505020304" pitchFamily="18" charset="77"/>
              </a:rPr>
              <a:t> 2019</a:t>
            </a:r>
          </a:p>
        </p:txBody>
      </p:sp>
    </p:spTree>
    <p:extLst>
      <p:ext uri="{BB962C8B-B14F-4D97-AF65-F5344CB8AC3E}">
        <p14:creationId xmlns:p14="http://schemas.microsoft.com/office/powerpoint/2010/main" val="4072043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5597B86-9FAE-C94F-AC8B-D274C3422159}"/>
              </a:ext>
            </a:extLst>
          </p:cNvPr>
          <p:cNvSpPr txBox="1"/>
          <p:nvPr/>
        </p:nvSpPr>
        <p:spPr>
          <a:xfrm>
            <a:off x="1689316" y="2474529"/>
            <a:ext cx="5796366" cy="1077218"/>
          </a:xfrm>
          <a:prstGeom prst="rect">
            <a:avLst/>
          </a:prstGeom>
          <a:solidFill>
            <a:schemeClr val="accent1">
              <a:lumMod val="50000"/>
            </a:schemeClr>
          </a:solidFill>
        </p:spPr>
        <p:txBody>
          <a:bodyPr wrap="square" rtlCol="0">
            <a:spAutoFit/>
          </a:bodyPr>
          <a:lstStyle/>
          <a:p>
            <a:pPr algn="ctr"/>
            <a:r>
              <a:rPr lang="en-US" sz="3200" dirty="0">
                <a:solidFill>
                  <a:schemeClr val="bg1"/>
                </a:solidFill>
              </a:rPr>
              <a:t>Finding distance using waves</a:t>
            </a:r>
          </a:p>
          <a:p>
            <a:pPr algn="ctr"/>
            <a:r>
              <a:rPr lang="en-US" sz="3200" dirty="0">
                <a:solidFill>
                  <a:schemeClr val="bg1"/>
                </a:solidFill>
              </a:rPr>
              <a:t>(Ranging)</a:t>
            </a:r>
          </a:p>
        </p:txBody>
      </p:sp>
    </p:spTree>
    <p:extLst>
      <p:ext uri="{BB962C8B-B14F-4D97-AF65-F5344CB8AC3E}">
        <p14:creationId xmlns:p14="http://schemas.microsoft.com/office/powerpoint/2010/main" val="22246316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EFCD8781-E536-264F-A7B1-63E1A1760B72}"/>
              </a:ext>
            </a:extLst>
          </p:cNvPr>
          <p:cNvSpPr/>
          <p:nvPr/>
        </p:nvSpPr>
        <p:spPr>
          <a:xfrm>
            <a:off x="511444"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44CA08C5-0CBA-C74A-B931-A2C83921A262}"/>
              </a:ext>
            </a:extLst>
          </p:cNvPr>
          <p:cNvSpPr txBox="1"/>
          <p:nvPr/>
        </p:nvSpPr>
        <p:spPr>
          <a:xfrm>
            <a:off x="712921" y="698739"/>
            <a:ext cx="1673817" cy="830997"/>
          </a:xfrm>
          <a:prstGeom prst="rect">
            <a:avLst/>
          </a:prstGeom>
          <a:noFill/>
        </p:spPr>
        <p:txBody>
          <a:bodyPr wrap="square" rtlCol="0">
            <a:spAutoFit/>
          </a:bodyPr>
          <a:lstStyle/>
          <a:p>
            <a:pPr algn="ctr"/>
            <a:r>
              <a:rPr lang="en-US" sz="2400" dirty="0">
                <a:solidFill>
                  <a:schemeClr val="bg1"/>
                </a:solidFill>
              </a:rPr>
              <a:t>Sonogram</a:t>
            </a:r>
          </a:p>
          <a:p>
            <a:pPr algn="ctr"/>
            <a:r>
              <a:rPr lang="en-US" sz="2400" dirty="0">
                <a:solidFill>
                  <a:schemeClr val="bg1"/>
                </a:solidFill>
              </a:rPr>
              <a:t>(imaging)</a:t>
            </a:r>
          </a:p>
        </p:txBody>
      </p:sp>
      <p:sp>
        <p:nvSpPr>
          <p:cNvPr id="6" name="Oval 5">
            <a:extLst>
              <a:ext uri="{FF2B5EF4-FFF2-40B4-BE49-F238E27FC236}">
                <a16:creationId xmlns:a16="http://schemas.microsoft.com/office/drawing/2014/main" id="{7DD3055E-11A2-B14B-B370-D855E3617CB3}"/>
              </a:ext>
            </a:extLst>
          </p:cNvPr>
          <p:cNvSpPr/>
          <p:nvPr/>
        </p:nvSpPr>
        <p:spPr>
          <a:xfrm>
            <a:off x="3283058"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A65356-A256-BC44-B778-24A9D7797D8A}"/>
              </a:ext>
            </a:extLst>
          </p:cNvPr>
          <p:cNvSpPr txBox="1"/>
          <p:nvPr/>
        </p:nvSpPr>
        <p:spPr>
          <a:xfrm>
            <a:off x="3484535" y="853720"/>
            <a:ext cx="1673817" cy="461665"/>
          </a:xfrm>
          <a:prstGeom prst="rect">
            <a:avLst/>
          </a:prstGeom>
          <a:noFill/>
        </p:spPr>
        <p:txBody>
          <a:bodyPr wrap="square" rtlCol="0">
            <a:spAutoFit/>
          </a:bodyPr>
          <a:lstStyle/>
          <a:p>
            <a:pPr algn="ctr"/>
            <a:r>
              <a:rPr lang="en-US" sz="2400" dirty="0">
                <a:solidFill>
                  <a:schemeClr val="bg1"/>
                </a:solidFill>
              </a:rPr>
              <a:t>Gesture</a:t>
            </a:r>
          </a:p>
        </p:txBody>
      </p:sp>
      <p:sp>
        <p:nvSpPr>
          <p:cNvPr id="8" name="Oval 7">
            <a:extLst>
              <a:ext uri="{FF2B5EF4-FFF2-40B4-BE49-F238E27FC236}">
                <a16:creationId xmlns:a16="http://schemas.microsoft.com/office/drawing/2014/main" id="{81AD69F2-A9D9-CC45-8FFD-8588D20DA7BE}"/>
              </a:ext>
            </a:extLst>
          </p:cNvPr>
          <p:cNvSpPr/>
          <p:nvPr/>
        </p:nvSpPr>
        <p:spPr>
          <a:xfrm>
            <a:off x="6354306"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822FA2-FBEB-DC42-B195-64ED21BF7EDA}"/>
              </a:ext>
            </a:extLst>
          </p:cNvPr>
          <p:cNvSpPr txBox="1"/>
          <p:nvPr/>
        </p:nvSpPr>
        <p:spPr>
          <a:xfrm>
            <a:off x="6555783" y="715551"/>
            <a:ext cx="1673817" cy="830997"/>
          </a:xfrm>
          <a:prstGeom prst="rect">
            <a:avLst/>
          </a:prstGeom>
          <a:noFill/>
        </p:spPr>
        <p:txBody>
          <a:bodyPr wrap="square" rtlCol="0">
            <a:spAutoFit/>
          </a:bodyPr>
          <a:lstStyle/>
          <a:p>
            <a:pPr algn="ctr"/>
            <a:r>
              <a:rPr lang="en-US" sz="2400" dirty="0">
                <a:solidFill>
                  <a:schemeClr val="bg1"/>
                </a:solidFill>
              </a:rPr>
              <a:t>SONAR</a:t>
            </a:r>
          </a:p>
          <a:p>
            <a:pPr algn="ctr"/>
            <a:r>
              <a:rPr lang="en-US" sz="2400" dirty="0">
                <a:solidFill>
                  <a:schemeClr val="bg1"/>
                </a:solidFill>
              </a:rPr>
              <a:t>(detection)</a:t>
            </a:r>
          </a:p>
        </p:txBody>
      </p:sp>
      <p:sp>
        <p:nvSpPr>
          <p:cNvPr id="32" name="TextBox 31">
            <a:extLst>
              <a:ext uri="{FF2B5EF4-FFF2-40B4-BE49-F238E27FC236}">
                <a16:creationId xmlns:a16="http://schemas.microsoft.com/office/drawing/2014/main" id="{1548A3B0-8D94-0045-9DCC-902DC77D49CE}"/>
              </a:ext>
            </a:extLst>
          </p:cNvPr>
          <p:cNvSpPr txBox="1"/>
          <p:nvPr/>
        </p:nvSpPr>
        <p:spPr>
          <a:xfrm>
            <a:off x="5622010" y="564147"/>
            <a:ext cx="898902" cy="769441"/>
          </a:xfrm>
          <a:prstGeom prst="rect">
            <a:avLst/>
          </a:prstGeom>
          <a:noFill/>
        </p:spPr>
        <p:txBody>
          <a:bodyPr wrap="square" rtlCol="0">
            <a:spAutoFit/>
          </a:bodyPr>
          <a:lstStyle/>
          <a:p>
            <a:r>
              <a:rPr lang="en-US" sz="4400" dirty="0"/>
              <a:t>…</a:t>
            </a:r>
          </a:p>
        </p:txBody>
      </p:sp>
    </p:spTree>
    <p:extLst>
      <p:ext uri="{BB962C8B-B14F-4D97-AF65-F5344CB8AC3E}">
        <p14:creationId xmlns:p14="http://schemas.microsoft.com/office/powerpoint/2010/main" val="29022449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6FF45E82-A19F-BA4B-99CB-647858BF4FD8}"/>
              </a:ext>
            </a:extLst>
          </p:cNvPr>
          <p:cNvCxnSpPr>
            <a:cxnSpLocks/>
          </p:cNvCxnSpPr>
          <p:nvPr/>
        </p:nvCxnSpPr>
        <p:spPr>
          <a:xfrm>
            <a:off x="1500751" y="1546548"/>
            <a:ext cx="1617186" cy="901255"/>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18DBEC-4957-B54F-AF3A-67A2E1AD7C4D}"/>
              </a:ext>
            </a:extLst>
          </p:cNvPr>
          <p:cNvCxnSpPr>
            <a:cxnSpLocks/>
          </p:cNvCxnSpPr>
          <p:nvPr/>
        </p:nvCxnSpPr>
        <p:spPr>
          <a:xfrm>
            <a:off x="4321443" y="1529736"/>
            <a:ext cx="0" cy="918067"/>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EF4644-CB38-374E-9373-AA0D552A6592}"/>
              </a:ext>
            </a:extLst>
          </p:cNvPr>
          <p:cNvCxnSpPr>
            <a:cxnSpLocks/>
          </p:cNvCxnSpPr>
          <p:nvPr/>
        </p:nvCxnSpPr>
        <p:spPr>
          <a:xfrm flipH="1">
            <a:off x="6026066" y="1546548"/>
            <a:ext cx="1196145" cy="92798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A69EB8-A97A-AC42-90F0-2AF4E661616D}"/>
              </a:ext>
            </a:extLst>
          </p:cNvPr>
          <p:cNvSpPr txBox="1"/>
          <p:nvPr/>
        </p:nvSpPr>
        <p:spPr>
          <a:xfrm>
            <a:off x="1689316" y="2474529"/>
            <a:ext cx="5796366" cy="1077218"/>
          </a:xfrm>
          <a:prstGeom prst="rect">
            <a:avLst/>
          </a:prstGeom>
          <a:solidFill>
            <a:schemeClr val="accent1">
              <a:lumMod val="50000"/>
            </a:schemeClr>
          </a:solidFill>
        </p:spPr>
        <p:txBody>
          <a:bodyPr wrap="square" rtlCol="0">
            <a:spAutoFit/>
          </a:bodyPr>
          <a:lstStyle/>
          <a:p>
            <a:pPr algn="ctr"/>
            <a:r>
              <a:rPr lang="en-US" sz="3200" dirty="0">
                <a:solidFill>
                  <a:schemeClr val="bg1"/>
                </a:solidFill>
              </a:rPr>
              <a:t>Finding distance using waves</a:t>
            </a:r>
          </a:p>
          <a:p>
            <a:pPr algn="ctr"/>
            <a:r>
              <a:rPr lang="en-US" sz="3200" dirty="0">
                <a:solidFill>
                  <a:schemeClr val="bg1"/>
                </a:solidFill>
              </a:rPr>
              <a:t>(Ranging)</a:t>
            </a:r>
          </a:p>
        </p:txBody>
      </p:sp>
      <p:sp>
        <p:nvSpPr>
          <p:cNvPr id="6" name="Oval 5">
            <a:extLst>
              <a:ext uri="{FF2B5EF4-FFF2-40B4-BE49-F238E27FC236}">
                <a16:creationId xmlns:a16="http://schemas.microsoft.com/office/drawing/2014/main" id="{7DD3055E-11A2-B14B-B370-D855E3617CB3}"/>
              </a:ext>
            </a:extLst>
          </p:cNvPr>
          <p:cNvSpPr/>
          <p:nvPr/>
        </p:nvSpPr>
        <p:spPr>
          <a:xfrm>
            <a:off x="3283058"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A65356-A256-BC44-B778-24A9D7797D8A}"/>
              </a:ext>
            </a:extLst>
          </p:cNvPr>
          <p:cNvSpPr txBox="1"/>
          <p:nvPr/>
        </p:nvSpPr>
        <p:spPr>
          <a:xfrm>
            <a:off x="3484535" y="853720"/>
            <a:ext cx="1673817" cy="461665"/>
          </a:xfrm>
          <a:prstGeom prst="rect">
            <a:avLst/>
          </a:prstGeom>
          <a:noFill/>
        </p:spPr>
        <p:txBody>
          <a:bodyPr wrap="square" rtlCol="0">
            <a:spAutoFit/>
          </a:bodyPr>
          <a:lstStyle/>
          <a:p>
            <a:pPr algn="ctr"/>
            <a:r>
              <a:rPr lang="en-US" sz="2400" dirty="0">
                <a:solidFill>
                  <a:schemeClr val="bg1"/>
                </a:solidFill>
              </a:rPr>
              <a:t>Gesture</a:t>
            </a:r>
          </a:p>
        </p:txBody>
      </p:sp>
      <p:sp>
        <p:nvSpPr>
          <p:cNvPr id="8" name="Oval 7">
            <a:extLst>
              <a:ext uri="{FF2B5EF4-FFF2-40B4-BE49-F238E27FC236}">
                <a16:creationId xmlns:a16="http://schemas.microsoft.com/office/drawing/2014/main" id="{81AD69F2-A9D9-CC45-8FFD-8588D20DA7BE}"/>
              </a:ext>
            </a:extLst>
          </p:cNvPr>
          <p:cNvSpPr/>
          <p:nvPr/>
        </p:nvSpPr>
        <p:spPr>
          <a:xfrm>
            <a:off x="6354306"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822FA2-FBEB-DC42-B195-64ED21BF7EDA}"/>
              </a:ext>
            </a:extLst>
          </p:cNvPr>
          <p:cNvSpPr txBox="1"/>
          <p:nvPr/>
        </p:nvSpPr>
        <p:spPr>
          <a:xfrm>
            <a:off x="6555783" y="715551"/>
            <a:ext cx="1673817" cy="830997"/>
          </a:xfrm>
          <a:prstGeom prst="rect">
            <a:avLst/>
          </a:prstGeom>
          <a:noFill/>
        </p:spPr>
        <p:txBody>
          <a:bodyPr wrap="square" rtlCol="0">
            <a:spAutoFit/>
          </a:bodyPr>
          <a:lstStyle/>
          <a:p>
            <a:pPr algn="ctr"/>
            <a:r>
              <a:rPr lang="en-US" sz="2400" dirty="0">
                <a:solidFill>
                  <a:schemeClr val="bg1"/>
                </a:solidFill>
              </a:rPr>
              <a:t>SONAR</a:t>
            </a:r>
          </a:p>
          <a:p>
            <a:pPr algn="ctr"/>
            <a:r>
              <a:rPr lang="en-US" sz="2400" dirty="0">
                <a:solidFill>
                  <a:schemeClr val="bg1"/>
                </a:solidFill>
              </a:rPr>
              <a:t>(detection)</a:t>
            </a:r>
          </a:p>
        </p:txBody>
      </p:sp>
      <p:sp>
        <p:nvSpPr>
          <p:cNvPr id="32" name="TextBox 31">
            <a:extLst>
              <a:ext uri="{FF2B5EF4-FFF2-40B4-BE49-F238E27FC236}">
                <a16:creationId xmlns:a16="http://schemas.microsoft.com/office/drawing/2014/main" id="{1548A3B0-8D94-0045-9DCC-902DC77D49CE}"/>
              </a:ext>
            </a:extLst>
          </p:cNvPr>
          <p:cNvSpPr txBox="1"/>
          <p:nvPr/>
        </p:nvSpPr>
        <p:spPr>
          <a:xfrm>
            <a:off x="5622010" y="564147"/>
            <a:ext cx="898902" cy="769441"/>
          </a:xfrm>
          <a:prstGeom prst="rect">
            <a:avLst/>
          </a:prstGeom>
          <a:noFill/>
        </p:spPr>
        <p:txBody>
          <a:bodyPr wrap="square" rtlCol="0">
            <a:spAutoFit/>
          </a:bodyPr>
          <a:lstStyle/>
          <a:p>
            <a:r>
              <a:rPr lang="en-US" sz="4400" dirty="0"/>
              <a:t>…</a:t>
            </a:r>
          </a:p>
        </p:txBody>
      </p:sp>
      <p:sp>
        <p:nvSpPr>
          <p:cNvPr id="13" name="Oval 12">
            <a:extLst>
              <a:ext uri="{FF2B5EF4-FFF2-40B4-BE49-F238E27FC236}">
                <a16:creationId xmlns:a16="http://schemas.microsoft.com/office/drawing/2014/main" id="{0B7C2444-F41C-F244-AE2F-0A3C5A53E714}"/>
              </a:ext>
            </a:extLst>
          </p:cNvPr>
          <p:cNvSpPr/>
          <p:nvPr/>
        </p:nvSpPr>
        <p:spPr>
          <a:xfrm>
            <a:off x="511444"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EB7170D-0537-D246-B3B7-D7E7A2562166}"/>
              </a:ext>
            </a:extLst>
          </p:cNvPr>
          <p:cNvSpPr txBox="1"/>
          <p:nvPr/>
        </p:nvSpPr>
        <p:spPr>
          <a:xfrm>
            <a:off x="604435" y="667743"/>
            <a:ext cx="1903900" cy="830997"/>
          </a:xfrm>
          <a:prstGeom prst="rect">
            <a:avLst/>
          </a:prstGeom>
          <a:noFill/>
        </p:spPr>
        <p:txBody>
          <a:bodyPr wrap="square" rtlCol="0">
            <a:spAutoFit/>
          </a:bodyPr>
          <a:lstStyle/>
          <a:p>
            <a:pPr algn="ctr"/>
            <a:r>
              <a:rPr lang="en-US" sz="2400" dirty="0">
                <a:solidFill>
                  <a:schemeClr val="bg1"/>
                </a:solidFill>
              </a:rPr>
              <a:t>Depth imaging</a:t>
            </a:r>
          </a:p>
        </p:txBody>
      </p:sp>
    </p:spTree>
    <p:extLst>
      <p:ext uri="{BB962C8B-B14F-4D97-AF65-F5344CB8AC3E}">
        <p14:creationId xmlns:p14="http://schemas.microsoft.com/office/powerpoint/2010/main" val="661225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6" name="Straight Connector 35">
            <a:extLst>
              <a:ext uri="{FF2B5EF4-FFF2-40B4-BE49-F238E27FC236}">
                <a16:creationId xmlns:a16="http://schemas.microsoft.com/office/drawing/2014/main" id="{A8CDC39C-50D7-7446-98D1-CAE0B9B0CFB5}"/>
              </a:ext>
            </a:extLst>
          </p:cNvPr>
          <p:cNvCxnSpPr>
            <a:cxnSpLocks/>
          </p:cNvCxnSpPr>
          <p:nvPr/>
        </p:nvCxnSpPr>
        <p:spPr>
          <a:xfrm>
            <a:off x="3747813" y="3059304"/>
            <a:ext cx="0" cy="1110553"/>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9502F402-04D6-0F46-A5B5-6AD118E3D18D}"/>
              </a:ext>
            </a:extLst>
          </p:cNvPr>
          <p:cNvCxnSpPr>
            <a:cxnSpLocks/>
          </p:cNvCxnSpPr>
          <p:nvPr/>
        </p:nvCxnSpPr>
        <p:spPr>
          <a:xfrm flipH="1">
            <a:off x="1372890" y="2993870"/>
            <a:ext cx="1097797" cy="1170434"/>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1919D756-5E89-2A4D-8219-A9CCB75465A9}"/>
              </a:ext>
            </a:extLst>
          </p:cNvPr>
          <p:cNvCxnSpPr>
            <a:cxnSpLocks/>
          </p:cNvCxnSpPr>
          <p:nvPr/>
        </p:nvCxnSpPr>
        <p:spPr>
          <a:xfrm>
            <a:off x="5158352" y="3059304"/>
            <a:ext cx="0" cy="1110553"/>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3DA57E91-6B3C-CD4C-B39C-5F1D44E14FA3}"/>
              </a:ext>
            </a:extLst>
          </p:cNvPr>
          <p:cNvCxnSpPr>
            <a:cxnSpLocks/>
          </p:cNvCxnSpPr>
          <p:nvPr/>
        </p:nvCxnSpPr>
        <p:spPr>
          <a:xfrm>
            <a:off x="6098680" y="3021286"/>
            <a:ext cx="914206" cy="1089502"/>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6FF45E82-A19F-BA4B-99CB-647858BF4FD8}"/>
              </a:ext>
            </a:extLst>
          </p:cNvPr>
          <p:cNvCxnSpPr>
            <a:cxnSpLocks/>
          </p:cNvCxnSpPr>
          <p:nvPr/>
        </p:nvCxnSpPr>
        <p:spPr>
          <a:xfrm>
            <a:off x="1500751" y="1546548"/>
            <a:ext cx="1617186" cy="901255"/>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3C18DBEC-4957-B54F-AF3A-67A2E1AD7C4D}"/>
              </a:ext>
            </a:extLst>
          </p:cNvPr>
          <p:cNvCxnSpPr>
            <a:cxnSpLocks/>
          </p:cNvCxnSpPr>
          <p:nvPr/>
        </p:nvCxnSpPr>
        <p:spPr>
          <a:xfrm>
            <a:off x="4321443" y="1529736"/>
            <a:ext cx="0" cy="918067"/>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EF4644-CB38-374E-9373-AA0D552A6592}"/>
              </a:ext>
            </a:extLst>
          </p:cNvPr>
          <p:cNvCxnSpPr>
            <a:cxnSpLocks/>
          </p:cNvCxnSpPr>
          <p:nvPr/>
        </p:nvCxnSpPr>
        <p:spPr>
          <a:xfrm flipH="1">
            <a:off x="6026066" y="1546548"/>
            <a:ext cx="1196145" cy="92798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3A69EB8-A97A-AC42-90F0-2AF4E661616D}"/>
              </a:ext>
            </a:extLst>
          </p:cNvPr>
          <p:cNvSpPr txBox="1"/>
          <p:nvPr/>
        </p:nvSpPr>
        <p:spPr>
          <a:xfrm>
            <a:off x="1689316" y="2474529"/>
            <a:ext cx="5796366" cy="1077218"/>
          </a:xfrm>
          <a:prstGeom prst="rect">
            <a:avLst/>
          </a:prstGeom>
          <a:solidFill>
            <a:schemeClr val="accent1">
              <a:lumMod val="50000"/>
            </a:schemeClr>
          </a:solidFill>
        </p:spPr>
        <p:txBody>
          <a:bodyPr wrap="square" rtlCol="0">
            <a:spAutoFit/>
          </a:bodyPr>
          <a:lstStyle/>
          <a:p>
            <a:pPr algn="ctr"/>
            <a:r>
              <a:rPr lang="en-US" sz="3200" dirty="0">
                <a:solidFill>
                  <a:schemeClr val="bg1"/>
                </a:solidFill>
              </a:rPr>
              <a:t>Finding distance using waves</a:t>
            </a:r>
          </a:p>
          <a:p>
            <a:pPr algn="ctr"/>
            <a:r>
              <a:rPr lang="en-US" sz="3200" dirty="0">
                <a:solidFill>
                  <a:schemeClr val="bg1"/>
                </a:solidFill>
              </a:rPr>
              <a:t>(Ranging)</a:t>
            </a:r>
          </a:p>
        </p:txBody>
      </p:sp>
      <p:sp>
        <p:nvSpPr>
          <p:cNvPr id="6" name="Oval 5">
            <a:extLst>
              <a:ext uri="{FF2B5EF4-FFF2-40B4-BE49-F238E27FC236}">
                <a16:creationId xmlns:a16="http://schemas.microsoft.com/office/drawing/2014/main" id="{7DD3055E-11A2-B14B-B370-D855E3617CB3}"/>
              </a:ext>
            </a:extLst>
          </p:cNvPr>
          <p:cNvSpPr/>
          <p:nvPr/>
        </p:nvSpPr>
        <p:spPr>
          <a:xfrm>
            <a:off x="3283058"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38A65356-A256-BC44-B778-24A9D7797D8A}"/>
              </a:ext>
            </a:extLst>
          </p:cNvPr>
          <p:cNvSpPr txBox="1"/>
          <p:nvPr/>
        </p:nvSpPr>
        <p:spPr>
          <a:xfrm>
            <a:off x="3484535" y="853720"/>
            <a:ext cx="1673817" cy="461665"/>
          </a:xfrm>
          <a:prstGeom prst="rect">
            <a:avLst/>
          </a:prstGeom>
          <a:noFill/>
        </p:spPr>
        <p:txBody>
          <a:bodyPr wrap="square" rtlCol="0">
            <a:spAutoFit/>
          </a:bodyPr>
          <a:lstStyle/>
          <a:p>
            <a:pPr algn="ctr"/>
            <a:r>
              <a:rPr lang="en-US" sz="2400" dirty="0">
                <a:solidFill>
                  <a:schemeClr val="bg1"/>
                </a:solidFill>
              </a:rPr>
              <a:t>Gesture</a:t>
            </a:r>
          </a:p>
        </p:txBody>
      </p:sp>
      <p:sp>
        <p:nvSpPr>
          <p:cNvPr id="8" name="Oval 7">
            <a:extLst>
              <a:ext uri="{FF2B5EF4-FFF2-40B4-BE49-F238E27FC236}">
                <a16:creationId xmlns:a16="http://schemas.microsoft.com/office/drawing/2014/main" id="{81AD69F2-A9D9-CC45-8FFD-8588D20DA7BE}"/>
              </a:ext>
            </a:extLst>
          </p:cNvPr>
          <p:cNvSpPr/>
          <p:nvPr/>
        </p:nvSpPr>
        <p:spPr>
          <a:xfrm>
            <a:off x="6354306"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25822FA2-FBEB-DC42-B195-64ED21BF7EDA}"/>
              </a:ext>
            </a:extLst>
          </p:cNvPr>
          <p:cNvSpPr txBox="1"/>
          <p:nvPr/>
        </p:nvSpPr>
        <p:spPr>
          <a:xfrm>
            <a:off x="6555783" y="715551"/>
            <a:ext cx="1673817" cy="830997"/>
          </a:xfrm>
          <a:prstGeom prst="rect">
            <a:avLst/>
          </a:prstGeom>
          <a:noFill/>
        </p:spPr>
        <p:txBody>
          <a:bodyPr wrap="square" rtlCol="0">
            <a:spAutoFit/>
          </a:bodyPr>
          <a:lstStyle/>
          <a:p>
            <a:pPr algn="ctr"/>
            <a:r>
              <a:rPr lang="en-US" sz="2400" dirty="0">
                <a:solidFill>
                  <a:schemeClr val="bg1"/>
                </a:solidFill>
              </a:rPr>
              <a:t>SONAR</a:t>
            </a:r>
          </a:p>
          <a:p>
            <a:pPr algn="ctr"/>
            <a:r>
              <a:rPr lang="en-US" sz="2400" dirty="0">
                <a:solidFill>
                  <a:schemeClr val="bg1"/>
                </a:solidFill>
              </a:rPr>
              <a:t>(detection)</a:t>
            </a:r>
          </a:p>
        </p:txBody>
      </p:sp>
      <p:sp>
        <p:nvSpPr>
          <p:cNvPr id="22" name="TextBox 21">
            <a:extLst>
              <a:ext uri="{FF2B5EF4-FFF2-40B4-BE49-F238E27FC236}">
                <a16:creationId xmlns:a16="http://schemas.microsoft.com/office/drawing/2014/main" id="{73764D92-6092-074E-81DE-7E5B0BA7EF60}"/>
              </a:ext>
            </a:extLst>
          </p:cNvPr>
          <p:cNvSpPr txBox="1"/>
          <p:nvPr/>
        </p:nvSpPr>
        <p:spPr>
          <a:xfrm>
            <a:off x="144460" y="4148806"/>
            <a:ext cx="2076772"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Speed</a:t>
            </a:r>
          </a:p>
        </p:txBody>
      </p:sp>
      <p:sp>
        <p:nvSpPr>
          <p:cNvPr id="23" name="TextBox 22">
            <a:extLst>
              <a:ext uri="{FF2B5EF4-FFF2-40B4-BE49-F238E27FC236}">
                <a16:creationId xmlns:a16="http://schemas.microsoft.com/office/drawing/2014/main" id="{E445A862-986B-494A-82D9-BBA380D06A6F}"/>
              </a:ext>
            </a:extLst>
          </p:cNvPr>
          <p:cNvSpPr txBox="1"/>
          <p:nvPr/>
        </p:nvSpPr>
        <p:spPr>
          <a:xfrm>
            <a:off x="4694332" y="4164304"/>
            <a:ext cx="2076772"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Frequency</a:t>
            </a:r>
          </a:p>
        </p:txBody>
      </p:sp>
      <p:sp>
        <p:nvSpPr>
          <p:cNvPr id="24" name="TextBox 23">
            <a:extLst>
              <a:ext uri="{FF2B5EF4-FFF2-40B4-BE49-F238E27FC236}">
                <a16:creationId xmlns:a16="http://schemas.microsoft.com/office/drawing/2014/main" id="{529ACF83-60DD-3E43-9703-A61045BD7826}"/>
              </a:ext>
            </a:extLst>
          </p:cNvPr>
          <p:cNvSpPr txBox="1"/>
          <p:nvPr/>
        </p:nvSpPr>
        <p:spPr>
          <a:xfrm>
            <a:off x="6969267" y="4148806"/>
            <a:ext cx="2076772"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Phase</a:t>
            </a:r>
          </a:p>
        </p:txBody>
      </p:sp>
      <p:sp>
        <p:nvSpPr>
          <p:cNvPr id="32" name="TextBox 31">
            <a:extLst>
              <a:ext uri="{FF2B5EF4-FFF2-40B4-BE49-F238E27FC236}">
                <a16:creationId xmlns:a16="http://schemas.microsoft.com/office/drawing/2014/main" id="{1548A3B0-8D94-0045-9DCC-902DC77D49CE}"/>
              </a:ext>
            </a:extLst>
          </p:cNvPr>
          <p:cNvSpPr txBox="1"/>
          <p:nvPr/>
        </p:nvSpPr>
        <p:spPr>
          <a:xfrm>
            <a:off x="5622010" y="564147"/>
            <a:ext cx="898902" cy="769441"/>
          </a:xfrm>
          <a:prstGeom prst="rect">
            <a:avLst/>
          </a:prstGeom>
          <a:noFill/>
        </p:spPr>
        <p:txBody>
          <a:bodyPr wrap="square" rtlCol="0">
            <a:spAutoFit/>
          </a:bodyPr>
          <a:lstStyle/>
          <a:p>
            <a:r>
              <a:rPr lang="en-US" sz="4400" dirty="0"/>
              <a:t>…</a:t>
            </a:r>
          </a:p>
        </p:txBody>
      </p:sp>
      <p:sp>
        <p:nvSpPr>
          <p:cNvPr id="34" name="TextBox 33">
            <a:extLst>
              <a:ext uri="{FF2B5EF4-FFF2-40B4-BE49-F238E27FC236}">
                <a16:creationId xmlns:a16="http://schemas.microsoft.com/office/drawing/2014/main" id="{16889FAB-8707-554B-908E-D674E9991062}"/>
              </a:ext>
            </a:extLst>
          </p:cNvPr>
          <p:cNvSpPr txBox="1"/>
          <p:nvPr/>
        </p:nvSpPr>
        <p:spPr>
          <a:xfrm>
            <a:off x="2419396" y="4169557"/>
            <a:ext cx="2076772"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Amplitude</a:t>
            </a:r>
          </a:p>
        </p:txBody>
      </p:sp>
      <p:sp>
        <p:nvSpPr>
          <p:cNvPr id="21" name="Oval 20">
            <a:extLst>
              <a:ext uri="{FF2B5EF4-FFF2-40B4-BE49-F238E27FC236}">
                <a16:creationId xmlns:a16="http://schemas.microsoft.com/office/drawing/2014/main" id="{545FE69B-224E-7546-B63B-1291FE5CEE38}"/>
              </a:ext>
            </a:extLst>
          </p:cNvPr>
          <p:cNvSpPr/>
          <p:nvPr/>
        </p:nvSpPr>
        <p:spPr>
          <a:xfrm>
            <a:off x="511444" y="542441"/>
            <a:ext cx="2076773" cy="1084881"/>
          </a:xfrm>
          <a:prstGeom prst="ellipse">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2B3FD19-654A-BB49-8392-A1BF4986ECD6}"/>
              </a:ext>
            </a:extLst>
          </p:cNvPr>
          <p:cNvSpPr txBox="1"/>
          <p:nvPr/>
        </p:nvSpPr>
        <p:spPr>
          <a:xfrm>
            <a:off x="604435" y="667743"/>
            <a:ext cx="1903900" cy="830997"/>
          </a:xfrm>
          <a:prstGeom prst="rect">
            <a:avLst/>
          </a:prstGeom>
          <a:noFill/>
        </p:spPr>
        <p:txBody>
          <a:bodyPr wrap="square" rtlCol="0">
            <a:spAutoFit/>
          </a:bodyPr>
          <a:lstStyle/>
          <a:p>
            <a:pPr algn="ctr"/>
            <a:r>
              <a:rPr lang="en-US" sz="2400" dirty="0">
                <a:solidFill>
                  <a:schemeClr val="bg1"/>
                </a:solidFill>
              </a:rPr>
              <a:t>Depth imaging</a:t>
            </a:r>
          </a:p>
        </p:txBody>
      </p:sp>
    </p:spTree>
    <p:extLst>
      <p:ext uri="{BB962C8B-B14F-4D97-AF65-F5344CB8AC3E}">
        <p14:creationId xmlns:p14="http://schemas.microsoft.com/office/powerpoint/2010/main" val="1722741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Tree>
    <p:extLst>
      <p:ext uri="{BB962C8B-B14F-4D97-AF65-F5344CB8AC3E}">
        <p14:creationId xmlns:p14="http://schemas.microsoft.com/office/powerpoint/2010/main" val="13368676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
        <p:nvSpPr>
          <p:cNvPr id="19" name="Rectangle 18">
            <a:extLst>
              <a:ext uri="{FF2B5EF4-FFF2-40B4-BE49-F238E27FC236}">
                <a16:creationId xmlns:a16="http://schemas.microsoft.com/office/drawing/2014/main" id="{040A497B-71E1-A242-B8BC-8FDEBB797C28}"/>
              </a:ext>
            </a:extLst>
          </p:cNvPr>
          <p:cNvSpPr/>
          <p:nvPr/>
        </p:nvSpPr>
        <p:spPr>
          <a:xfrm>
            <a:off x="0" y="1677695"/>
            <a:ext cx="9144000" cy="518030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320952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6E3CFE9-D992-5C42-9477-0A27C6286AB6}"/>
              </a:ext>
            </a:extLst>
          </p:cNvPr>
          <p:cNvSpPr txBox="1"/>
          <p:nvPr/>
        </p:nvSpPr>
        <p:spPr>
          <a:xfrm>
            <a:off x="268446" y="413715"/>
            <a:ext cx="6473317"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speed information</a:t>
            </a:r>
          </a:p>
        </p:txBody>
      </p:sp>
      <p:sp>
        <p:nvSpPr>
          <p:cNvPr id="3" name="Oval 2">
            <a:extLst>
              <a:ext uri="{FF2B5EF4-FFF2-40B4-BE49-F238E27FC236}">
                <a16:creationId xmlns:a16="http://schemas.microsoft.com/office/drawing/2014/main" id="{84040DC8-571D-414A-8893-4B56E72E6E08}"/>
              </a:ext>
            </a:extLst>
          </p:cNvPr>
          <p:cNvSpPr/>
          <p:nvPr/>
        </p:nvSpPr>
        <p:spPr>
          <a:xfrm>
            <a:off x="635430"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491787-D333-6440-AE4C-0ED4083AB963}"/>
              </a:ext>
            </a:extLst>
          </p:cNvPr>
          <p:cNvSpPr/>
          <p:nvPr/>
        </p:nvSpPr>
        <p:spPr>
          <a:xfrm>
            <a:off x="4212956"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69CEF2C-F15D-1847-BDA2-02B2DE0A4680}"/>
              </a:ext>
            </a:extLst>
          </p:cNvPr>
          <p:cNvCxnSpPr>
            <a:cxnSpLocks/>
          </p:cNvCxnSpPr>
          <p:nvPr/>
        </p:nvCxnSpPr>
        <p:spPr>
          <a:xfrm flipV="1">
            <a:off x="1308831" y="1914042"/>
            <a:ext cx="2767222"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65CD5-DA47-1449-8A16-287AD8AABB89}"/>
              </a:ext>
            </a:extLst>
          </p:cNvPr>
          <p:cNvSpPr txBox="1"/>
          <p:nvPr/>
        </p:nvSpPr>
        <p:spPr>
          <a:xfrm>
            <a:off x="-5121" y="2169763"/>
            <a:ext cx="1823542" cy="400110"/>
          </a:xfrm>
          <a:prstGeom prst="rect">
            <a:avLst/>
          </a:prstGeom>
          <a:noFill/>
        </p:spPr>
        <p:txBody>
          <a:bodyPr wrap="square" rtlCol="0">
            <a:spAutoFit/>
          </a:bodyPr>
          <a:lstStyle/>
          <a:p>
            <a:pPr algn="ctr"/>
            <a:r>
              <a:rPr lang="en-US" sz="2000" dirty="0"/>
              <a:t>Signal source</a:t>
            </a:r>
          </a:p>
        </p:txBody>
      </p:sp>
      <p:sp>
        <p:nvSpPr>
          <p:cNvPr id="8" name="TextBox 7">
            <a:extLst>
              <a:ext uri="{FF2B5EF4-FFF2-40B4-BE49-F238E27FC236}">
                <a16:creationId xmlns:a16="http://schemas.microsoft.com/office/drawing/2014/main" id="{651B2FB5-CE70-7645-BE91-6FB053C8B22A}"/>
              </a:ext>
            </a:extLst>
          </p:cNvPr>
          <p:cNvSpPr txBox="1"/>
          <p:nvPr/>
        </p:nvSpPr>
        <p:spPr>
          <a:xfrm>
            <a:off x="3600864" y="2154265"/>
            <a:ext cx="1823542" cy="400110"/>
          </a:xfrm>
          <a:prstGeom prst="rect">
            <a:avLst/>
          </a:prstGeom>
          <a:noFill/>
        </p:spPr>
        <p:txBody>
          <a:bodyPr wrap="square" rtlCol="0">
            <a:spAutoFit/>
          </a:bodyPr>
          <a:lstStyle/>
          <a:p>
            <a:pPr algn="ctr"/>
            <a:r>
              <a:rPr lang="en-US" sz="2000" dirty="0"/>
              <a:t>observer</a:t>
            </a:r>
          </a:p>
        </p:txBody>
      </p:sp>
      <p:sp>
        <p:nvSpPr>
          <p:cNvPr id="9" name="TextBox 8">
            <a:extLst>
              <a:ext uri="{FF2B5EF4-FFF2-40B4-BE49-F238E27FC236}">
                <a16:creationId xmlns:a16="http://schemas.microsoft.com/office/drawing/2014/main" id="{BFBE292B-F74A-B749-8B02-92F0CE971873}"/>
              </a:ext>
            </a:extLst>
          </p:cNvPr>
          <p:cNvSpPr txBox="1"/>
          <p:nvPr/>
        </p:nvSpPr>
        <p:spPr>
          <a:xfrm>
            <a:off x="5632913" y="1739094"/>
            <a:ext cx="3147871" cy="461665"/>
          </a:xfrm>
          <a:prstGeom prst="rect">
            <a:avLst/>
          </a:prstGeom>
          <a:noFill/>
        </p:spPr>
        <p:txBody>
          <a:bodyPr wrap="square" rtlCol="0">
            <a:spAutoFit/>
          </a:bodyPr>
          <a:lstStyle/>
          <a:p>
            <a:pPr algn="ctr"/>
            <a:r>
              <a:rPr lang="en-US" sz="2400" dirty="0"/>
              <a:t>Time of Arrival (</a:t>
            </a:r>
            <a:r>
              <a:rPr lang="en-US" sz="2400" dirty="0" err="1"/>
              <a:t>ToA</a:t>
            </a:r>
            <a:r>
              <a:rPr lang="en-US" sz="2400" dirty="0"/>
              <a:t>)</a:t>
            </a:r>
          </a:p>
        </p:txBody>
      </p:sp>
      <p:sp>
        <p:nvSpPr>
          <p:cNvPr id="10" name="TextBox 9">
            <a:extLst>
              <a:ext uri="{FF2B5EF4-FFF2-40B4-BE49-F238E27FC236}">
                <a16:creationId xmlns:a16="http://schemas.microsoft.com/office/drawing/2014/main" id="{22A5C119-5BA0-E642-85AB-8A0343DC6809}"/>
              </a:ext>
            </a:extLst>
          </p:cNvPr>
          <p:cNvSpPr txBox="1"/>
          <p:nvPr/>
        </p:nvSpPr>
        <p:spPr>
          <a:xfrm>
            <a:off x="635430" y="1171765"/>
            <a:ext cx="4456247" cy="461665"/>
          </a:xfrm>
          <a:prstGeom prst="rect">
            <a:avLst/>
          </a:prstGeom>
          <a:noFill/>
        </p:spPr>
        <p:txBody>
          <a:bodyPr wrap="square" rtlCol="0">
            <a:spAutoFit/>
          </a:bodyPr>
          <a:lstStyle/>
          <a:p>
            <a:pPr algn="ctr"/>
            <a:r>
              <a:rPr lang="en-US" sz="2400" dirty="0"/>
              <a:t>Dist. = (speed) X (time of travel)</a:t>
            </a:r>
          </a:p>
        </p:txBody>
      </p:sp>
    </p:spTree>
    <p:extLst>
      <p:ext uri="{BB962C8B-B14F-4D97-AF65-F5344CB8AC3E}">
        <p14:creationId xmlns:p14="http://schemas.microsoft.com/office/powerpoint/2010/main" val="29624319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40DC8-571D-414A-8893-4B56E72E6E08}"/>
              </a:ext>
            </a:extLst>
          </p:cNvPr>
          <p:cNvSpPr/>
          <p:nvPr/>
        </p:nvSpPr>
        <p:spPr>
          <a:xfrm>
            <a:off x="635430"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491787-D333-6440-AE4C-0ED4083AB963}"/>
              </a:ext>
            </a:extLst>
          </p:cNvPr>
          <p:cNvSpPr/>
          <p:nvPr/>
        </p:nvSpPr>
        <p:spPr>
          <a:xfrm>
            <a:off x="4212956"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69CEF2C-F15D-1847-BDA2-02B2DE0A4680}"/>
              </a:ext>
            </a:extLst>
          </p:cNvPr>
          <p:cNvCxnSpPr>
            <a:cxnSpLocks/>
          </p:cNvCxnSpPr>
          <p:nvPr/>
        </p:nvCxnSpPr>
        <p:spPr>
          <a:xfrm flipV="1">
            <a:off x="1308831" y="1914042"/>
            <a:ext cx="2767222"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65CD5-DA47-1449-8A16-287AD8AABB89}"/>
              </a:ext>
            </a:extLst>
          </p:cNvPr>
          <p:cNvSpPr txBox="1"/>
          <p:nvPr/>
        </p:nvSpPr>
        <p:spPr>
          <a:xfrm>
            <a:off x="-5121" y="2169763"/>
            <a:ext cx="1823542" cy="400110"/>
          </a:xfrm>
          <a:prstGeom prst="rect">
            <a:avLst/>
          </a:prstGeom>
          <a:noFill/>
        </p:spPr>
        <p:txBody>
          <a:bodyPr wrap="square" rtlCol="0">
            <a:spAutoFit/>
          </a:bodyPr>
          <a:lstStyle/>
          <a:p>
            <a:pPr algn="ctr"/>
            <a:r>
              <a:rPr lang="en-US" sz="2000" dirty="0"/>
              <a:t>Signal source</a:t>
            </a:r>
          </a:p>
        </p:txBody>
      </p:sp>
      <p:sp>
        <p:nvSpPr>
          <p:cNvPr id="8" name="TextBox 7">
            <a:extLst>
              <a:ext uri="{FF2B5EF4-FFF2-40B4-BE49-F238E27FC236}">
                <a16:creationId xmlns:a16="http://schemas.microsoft.com/office/drawing/2014/main" id="{651B2FB5-CE70-7645-BE91-6FB053C8B22A}"/>
              </a:ext>
            </a:extLst>
          </p:cNvPr>
          <p:cNvSpPr txBox="1"/>
          <p:nvPr/>
        </p:nvSpPr>
        <p:spPr>
          <a:xfrm>
            <a:off x="3600864" y="2154265"/>
            <a:ext cx="1823542" cy="400110"/>
          </a:xfrm>
          <a:prstGeom prst="rect">
            <a:avLst/>
          </a:prstGeom>
          <a:noFill/>
        </p:spPr>
        <p:txBody>
          <a:bodyPr wrap="square" rtlCol="0">
            <a:spAutoFit/>
          </a:bodyPr>
          <a:lstStyle/>
          <a:p>
            <a:pPr algn="ctr"/>
            <a:r>
              <a:rPr lang="en-US" sz="2000" dirty="0"/>
              <a:t>observer</a:t>
            </a:r>
          </a:p>
        </p:txBody>
      </p:sp>
      <p:sp>
        <p:nvSpPr>
          <p:cNvPr id="9" name="TextBox 8">
            <a:extLst>
              <a:ext uri="{FF2B5EF4-FFF2-40B4-BE49-F238E27FC236}">
                <a16:creationId xmlns:a16="http://schemas.microsoft.com/office/drawing/2014/main" id="{BFBE292B-F74A-B749-8B02-92F0CE971873}"/>
              </a:ext>
            </a:extLst>
          </p:cNvPr>
          <p:cNvSpPr txBox="1"/>
          <p:nvPr/>
        </p:nvSpPr>
        <p:spPr>
          <a:xfrm>
            <a:off x="5632913" y="1739094"/>
            <a:ext cx="3147871" cy="461665"/>
          </a:xfrm>
          <a:prstGeom prst="rect">
            <a:avLst/>
          </a:prstGeom>
          <a:noFill/>
        </p:spPr>
        <p:txBody>
          <a:bodyPr wrap="square" rtlCol="0">
            <a:spAutoFit/>
          </a:bodyPr>
          <a:lstStyle/>
          <a:p>
            <a:pPr algn="ctr"/>
            <a:r>
              <a:rPr lang="en-US" sz="2400" dirty="0"/>
              <a:t>Time of Arrival (</a:t>
            </a:r>
            <a:r>
              <a:rPr lang="en-US" sz="2400" dirty="0" err="1"/>
              <a:t>ToA</a:t>
            </a:r>
            <a:r>
              <a:rPr lang="en-US" sz="2400" dirty="0"/>
              <a:t>)</a:t>
            </a:r>
          </a:p>
        </p:txBody>
      </p:sp>
      <p:sp>
        <p:nvSpPr>
          <p:cNvPr id="10" name="Oval 9">
            <a:extLst>
              <a:ext uri="{FF2B5EF4-FFF2-40B4-BE49-F238E27FC236}">
                <a16:creationId xmlns:a16="http://schemas.microsoft.com/office/drawing/2014/main" id="{028414B6-AA21-B944-997A-68BDAC085C89}"/>
              </a:ext>
            </a:extLst>
          </p:cNvPr>
          <p:cNvSpPr/>
          <p:nvPr/>
        </p:nvSpPr>
        <p:spPr>
          <a:xfrm>
            <a:off x="600618" y="2772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210A38-4E02-F644-93A2-88C933270420}"/>
              </a:ext>
            </a:extLst>
          </p:cNvPr>
          <p:cNvSpPr/>
          <p:nvPr/>
        </p:nvSpPr>
        <p:spPr>
          <a:xfrm>
            <a:off x="3149533"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63E420-208C-2442-BAAC-53E97DAFF4E8}"/>
              </a:ext>
            </a:extLst>
          </p:cNvPr>
          <p:cNvCxnSpPr>
            <a:cxnSpLocks/>
          </p:cNvCxnSpPr>
          <p:nvPr/>
        </p:nvCxnSpPr>
        <p:spPr>
          <a:xfrm>
            <a:off x="1274019" y="3028046"/>
            <a:ext cx="1869550" cy="506717"/>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1D07B-694D-EF47-9C67-93509F5B530B}"/>
              </a:ext>
            </a:extLst>
          </p:cNvPr>
          <p:cNvSpPr txBox="1"/>
          <p:nvPr/>
        </p:nvSpPr>
        <p:spPr>
          <a:xfrm>
            <a:off x="-39933" y="3283763"/>
            <a:ext cx="1823542" cy="400110"/>
          </a:xfrm>
          <a:prstGeom prst="rect">
            <a:avLst/>
          </a:prstGeom>
          <a:noFill/>
        </p:spPr>
        <p:txBody>
          <a:bodyPr wrap="square" rtlCol="0">
            <a:spAutoFit/>
          </a:bodyPr>
          <a:lstStyle/>
          <a:p>
            <a:pPr algn="ctr"/>
            <a:r>
              <a:rPr lang="en-US" sz="2000" dirty="0"/>
              <a:t>Signal source</a:t>
            </a:r>
          </a:p>
        </p:txBody>
      </p:sp>
      <p:sp>
        <p:nvSpPr>
          <p:cNvPr id="14" name="TextBox 13">
            <a:extLst>
              <a:ext uri="{FF2B5EF4-FFF2-40B4-BE49-F238E27FC236}">
                <a16:creationId xmlns:a16="http://schemas.microsoft.com/office/drawing/2014/main" id="{43CA2367-ECBB-D147-A3ED-1462066F2553}"/>
              </a:ext>
            </a:extLst>
          </p:cNvPr>
          <p:cNvSpPr txBox="1"/>
          <p:nvPr/>
        </p:nvSpPr>
        <p:spPr>
          <a:xfrm>
            <a:off x="2537440" y="4030709"/>
            <a:ext cx="2032049" cy="400110"/>
          </a:xfrm>
          <a:prstGeom prst="rect">
            <a:avLst/>
          </a:prstGeom>
          <a:noFill/>
        </p:spPr>
        <p:txBody>
          <a:bodyPr wrap="square" rtlCol="0">
            <a:spAutoFit/>
          </a:bodyPr>
          <a:lstStyle/>
          <a:p>
            <a:pPr algn="ctr"/>
            <a:r>
              <a:rPr lang="en-US" sz="2000" dirty="0"/>
              <a:t>observer 1</a:t>
            </a:r>
          </a:p>
        </p:txBody>
      </p:sp>
      <p:sp>
        <p:nvSpPr>
          <p:cNvPr id="15" name="TextBox 14">
            <a:extLst>
              <a:ext uri="{FF2B5EF4-FFF2-40B4-BE49-F238E27FC236}">
                <a16:creationId xmlns:a16="http://schemas.microsoft.com/office/drawing/2014/main" id="{CABC2BDB-4951-7A44-A89E-974F9E5E97D3}"/>
              </a:ext>
            </a:extLst>
          </p:cNvPr>
          <p:cNvSpPr txBox="1"/>
          <p:nvPr/>
        </p:nvSpPr>
        <p:spPr>
          <a:xfrm>
            <a:off x="5872143" y="3306195"/>
            <a:ext cx="3147871" cy="830997"/>
          </a:xfrm>
          <a:prstGeom prst="rect">
            <a:avLst/>
          </a:prstGeom>
          <a:noFill/>
        </p:spPr>
        <p:txBody>
          <a:bodyPr wrap="square" rtlCol="0">
            <a:spAutoFit/>
          </a:bodyPr>
          <a:lstStyle>
            <a:defPPr>
              <a:defRPr lang="en-US"/>
            </a:defPPr>
            <a:lvl1pPr algn="ctr">
              <a:defRPr sz="2400"/>
            </a:lvl1pPr>
          </a:lstStyle>
          <a:p>
            <a:r>
              <a:rPr lang="en-US" dirty="0"/>
              <a:t>Time Difference of Arrival (</a:t>
            </a:r>
            <a:r>
              <a:rPr lang="en-US" dirty="0" err="1"/>
              <a:t>TDoA</a:t>
            </a:r>
            <a:r>
              <a:rPr lang="en-US" dirty="0"/>
              <a:t>)</a:t>
            </a:r>
          </a:p>
        </p:txBody>
      </p:sp>
      <p:sp>
        <p:nvSpPr>
          <p:cNvPr id="17" name="Oval 16">
            <a:extLst>
              <a:ext uri="{FF2B5EF4-FFF2-40B4-BE49-F238E27FC236}">
                <a16:creationId xmlns:a16="http://schemas.microsoft.com/office/drawing/2014/main" id="{56C28B23-2905-4C45-B2A1-0707FFC6E560}"/>
              </a:ext>
            </a:extLst>
          </p:cNvPr>
          <p:cNvSpPr/>
          <p:nvPr/>
        </p:nvSpPr>
        <p:spPr>
          <a:xfrm>
            <a:off x="5181582"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48DE24-74D4-9647-A8E8-FAE990D42869}"/>
              </a:ext>
            </a:extLst>
          </p:cNvPr>
          <p:cNvSpPr txBox="1"/>
          <p:nvPr/>
        </p:nvSpPr>
        <p:spPr>
          <a:xfrm>
            <a:off x="4569489" y="4017511"/>
            <a:ext cx="2032049" cy="400110"/>
          </a:xfrm>
          <a:prstGeom prst="rect">
            <a:avLst/>
          </a:prstGeom>
          <a:noFill/>
        </p:spPr>
        <p:txBody>
          <a:bodyPr wrap="square" rtlCol="0">
            <a:spAutoFit/>
          </a:bodyPr>
          <a:lstStyle/>
          <a:p>
            <a:pPr algn="ctr"/>
            <a:r>
              <a:rPr lang="en-US" sz="2000" dirty="0"/>
              <a:t>observer2</a:t>
            </a:r>
          </a:p>
        </p:txBody>
      </p:sp>
      <p:sp>
        <p:nvSpPr>
          <p:cNvPr id="28" name="TextBox 27">
            <a:extLst>
              <a:ext uri="{FF2B5EF4-FFF2-40B4-BE49-F238E27FC236}">
                <a16:creationId xmlns:a16="http://schemas.microsoft.com/office/drawing/2014/main" id="{AB32FCD6-90F7-A443-8613-6107F963940F}"/>
              </a:ext>
            </a:extLst>
          </p:cNvPr>
          <p:cNvSpPr txBox="1"/>
          <p:nvPr/>
        </p:nvSpPr>
        <p:spPr>
          <a:xfrm>
            <a:off x="268446" y="413715"/>
            <a:ext cx="6473317"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speed information</a:t>
            </a:r>
          </a:p>
        </p:txBody>
      </p:sp>
      <p:sp>
        <p:nvSpPr>
          <p:cNvPr id="19" name="TextBox 18">
            <a:extLst>
              <a:ext uri="{FF2B5EF4-FFF2-40B4-BE49-F238E27FC236}">
                <a16:creationId xmlns:a16="http://schemas.microsoft.com/office/drawing/2014/main" id="{39B1C2F7-DB67-5841-99A4-9303CA99BBD0}"/>
              </a:ext>
            </a:extLst>
          </p:cNvPr>
          <p:cNvSpPr txBox="1"/>
          <p:nvPr/>
        </p:nvSpPr>
        <p:spPr>
          <a:xfrm>
            <a:off x="635430" y="1171765"/>
            <a:ext cx="4456247" cy="461665"/>
          </a:xfrm>
          <a:prstGeom prst="rect">
            <a:avLst/>
          </a:prstGeom>
          <a:noFill/>
        </p:spPr>
        <p:txBody>
          <a:bodyPr wrap="square" rtlCol="0">
            <a:spAutoFit/>
          </a:bodyPr>
          <a:lstStyle/>
          <a:p>
            <a:pPr algn="ctr"/>
            <a:r>
              <a:rPr lang="en-US" sz="2400" dirty="0"/>
              <a:t>Dist. = (speed) X (time of travel)</a:t>
            </a:r>
          </a:p>
        </p:txBody>
      </p:sp>
      <p:cxnSp>
        <p:nvCxnSpPr>
          <p:cNvPr id="24" name="Straight Connector 23">
            <a:extLst>
              <a:ext uri="{FF2B5EF4-FFF2-40B4-BE49-F238E27FC236}">
                <a16:creationId xmlns:a16="http://schemas.microsoft.com/office/drawing/2014/main" id="{59670665-48A9-124B-8435-47B30193CA6E}"/>
              </a:ext>
            </a:extLst>
          </p:cNvPr>
          <p:cNvCxnSpPr>
            <a:cxnSpLocks/>
          </p:cNvCxnSpPr>
          <p:nvPr/>
        </p:nvCxnSpPr>
        <p:spPr>
          <a:xfrm>
            <a:off x="1274019" y="3025897"/>
            <a:ext cx="3907563" cy="45792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4EEB102-9F04-E441-9474-6AC06546F826}"/>
              </a:ext>
            </a:extLst>
          </p:cNvPr>
          <p:cNvCxnSpPr>
            <a:cxnSpLocks/>
          </p:cNvCxnSpPr>
          <p:nvPr/>
        </p:nvCxnSpPr>
        <p:spPr>
          <a:xfrm flipV="1">
            <a:off x="3739062" y="3803757"/>
            <a:ext cx="1383611" cy="1"/>
          </a:xfrm>
          <a:prstGeom prst="line">
            <a:avLst/>
          </a:prstGeom>
          <a:ln w="44450">
            <a:solidFill>
              <a:schemeClr val="accent2">
                <a:lumMod val="75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30181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AB32FCD6-90F7-A443-8613-6107F963940F}"/>
              </a:ext>
            </a:extLst>
          </p:cNvPr>
          <p:cNvSpPr txBox="1"/>
          <p:nvPr/>
        </p:nvSpPr>
        <p:spPr>
          <a:xfrm>
            <a:off x="2257232" y="413715"/>
            <a:ext cx="2495744" cy="584775"/>
          </a:xfrm>
          <a:prstGeom prst="rect">
            <a:avLst/>
          </a:prstGeom>
          <a:solidFill>
            <a:schemeClr val="accent1">
              <a:lumMod val="50000"/>
            </a:schemeClr>
          </a:solidFill>
        </p:spPr>
        <p:txBody>
          <a:bodyPr wrap="square" rtlCol="0">
            <a:spAutoFit/>
          </a:bodyPr>
          <a:lstStyle/>
          <a:p>
            <a:pPr algn="ctr"/>
            <a:r>
              <a:rPr lang="en-US" sz="3200" dirty="0" err="1">
                <a:solidFill>
                  <a:schemeClr val="bg1"/>
                </a:solidFill>
              </a:rPr>
              <a:t>TDoA</a:t>
            </a:r>
            <a:endParaRPr lang="en-US" sz="3200" dirty="0">
              <a:solidFill>
                <a:schemeClr val="bg1"/>
              </a:solidFill>
            </a:endParaRPr>
          </a:p>
        </p:txBody>
      </p:sp>
      <p:pic>
        <p:nvPicPr>
          <p:cNvPr id="6" name="Picture 5">
            <a:extLst>
              <a:ext uri="{FF2B5EF4-FFF2-40B4-BE49-F238E27FC236}">
                <a16:creationId xmlns:a16="http://schemas.microsoft.com/office/drawing/2014/main" id="{95943071-EB6C-344C-80D4-9E57B8E9B210}"/>
              </a:ext>
            </a:extLst>
          </p:cNvPr>
          <p:cNvPicPr>
            <a:picLocks noChangeAspect="1"/>
          </p:cNvPicPr>
          <p:nvPr/>
        </p:nvPicPr>
        <p:blipFill>
          <a:blip r:embed="rId2"/>
          <a:stretch>
            <a:fillRect/>
          </a:stretch>
        </p:blipFill>
        <p:spPr>
          <a:xfrm>
            <a:off x="977899" y="1087194"/>
            <a:ext cx="7112001" cy="5357091"/>
          </a:xfrm>
          <a:prstGeom prst="rect">
            <a:avLst/>
          </a:prstGeom>
        </p:spPr>
      </p:pic>
      <p:sp>
        <p:nvSpPr>
          <p:cNvPr id="21" name="Rectangle 20">
            <a:extLst>
              <a:ext uri="{FF2B5EF4-FFF2-40B4-BE49-F238E27FC236}">
                <a16:creationId xmlns:a16="http://schemas.microsoft.com/office/drawing/2014/main" id="{F3D238EE-461F-2946-B658-57A8F997676D}"/>
              </a:ext>
            </a:extLst>
          </p:cNvPr>
          <p:cNvSpPr/>
          <p:nvPr/>
        </p:nvSpPr>
        <p:spPr>
          <a:xfrm>
            <a:off x="1720312" y="4029558"/>
            <a:ext cx="2851688" cy="3564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699534C7-3C5C-594F-9247-8D4E202AEBA2}"/>
              </a:ext>
            </a:extLst>
          </p:cNvPr>
          <p:cNvSpPr/>
          <p:nvPr/>
        </p:nvSpPr>
        <p:spPr>
          <a:xfrm>
            <a:off x="4997587" y="4076053"/>
            <a:ext cx="2356767" cy="21697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EED48BF7-B764-7B4B-8C65-FEAB33C53ABB}"/>
              </a:ext>
            </a:extLst>
          </p:cNvPr>
          <p:cNvSpPr/>
          <p:nvPr/>
        </p:nvSpPr>
        <p:spPr>
          <a:xfrm>
            <a:off x="5554213" y="2148580"/>
            <a:ext cx="306194" cy="288696"/>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E22CF27-016A-F848-B597-24A3B9162EC2}"/>
              </a:ext>
            </a:extLst>
          </p:cNvPr>
          <p:cNvSpPr/>
          <p:nvPr/>
        </p:nvSpPr>
        <p:spPr>
          <a:xfrm>
            <a:off x="4615377" y="3523537"/>
            <a:ext cx="306194" cy="28869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15670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a:extLst>
              <a:ext uri="{FF2B5EF4-FFF2-40B4-BE49-F238E27FC236}">
                <a16:creationId xmlns:a16="http://schemas.microsoft.com/office/drawing/2014/main" id="{263C831A-D60A-AE4B-A569-5CB90E55BD55}"/>
              </a:ext>
            </a:extLst>
          </p:cNvPr>
          <p:cNvPicPr>
            <a:picLocks noChangeAspect="1"/>
          </p:cNvPicPr>
          <p:nvPr/>
        </p:nvPicPr>
        <p:blipFill>
          <a:blip r:embed="rId2"/>
          <a:stretch>
            <a:fillRect/>
          </a:stretch>
        </p:blipFill>
        <p:spPr>
          <a:xfrm>
            <a:off x="1208887" y="1342159"/>
            <a:ext cx="6292273" cy="5253182"/>
          </a:xfrm>
          <a:prstGeom prst="rect">
            <a:avLst/>
          </a:prstGeom>
        </p:spPr>
      </p:pic>
      <p:sp>
        <p:nvSpPr>
          <p:cNvPr id="5" name="TextBox 4">
            <a:extLst>
              <a:ext uri="{FF2B5EF4-FFF2-40B4-BE49-F238E27FC236}">
                <a16:creationId xmlns:a16="http://schemas.microsoft.com/office/drawing/2014/main" id="{DD9CE4A4-F894-C541-B7F4-AA7D16354D22}"/>
              </a:ext>
            </a:extLst>
          </p:cNvPr>
          <p:cNvSpPr txBox="1"/>
          <p:nvPr/>
        </p:nvSpPr>
        <p:spPr>
          <a:xfrm>
            <a:off x="2257232" y="413715"/>
            <a:ext cx="2495744" cy="584775"/>
          </a:xfrm>
          <a:prstGeom prst="rect">
            <a:avLst/>
          </a:prstGeom>
          <a:solidFill>
            <a:schemeClr val="accent1">
              <a:lumMod val="50000"/>
            </a:schemeClr>
          </a:solidFill>
        </p:spPr>
        <p:txBody>
          <a:bodyPr wrap="square" rtlCol="0">
            <a:spAutoFit/>
          </a:bodyPr>
          <a:lstStyle/>
          <a:p>
            <a:pPr algn="ctr"/>
            <a:r>
              <a:rPr lang="en-US" sz="3200" dirty="0" err="1">
                <a:solidFill>
                  <a:schemeClr val="bg1"/>
                </a:solidFill>
              </a:rPr>
              <a:t>TDoA</a:t>
            </a:r>
            <a:endParaRPr lang="en-US" sz="3200" dirty="0">
              <a:solidFill>
                <a:schemeClr val="bg1"/>
              </a:solidFill>
            </a:endParaRPr>
          </a:p>
        </p:txBody>
      </p:sp>
    </p:spTree>
    <p:extLst>
      <p:ext uri="{BB962C8B-B14F-4D97-AF65-F5344CB8AC3E}">
        <p14:creationId xmlns:p14="http://schemas.microsoft.com/office/powerpoint/2010/main" val="3993557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C5E96-4733-0A41-B9F2-C86F7E700B7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Recap</a:t>
            </a:r>
          </a:p>
        </p:txBody>
      </p:sp>
      <p:sp>
        <p:nvSpPr>
          <p:cNvPr id="3" name="TextBox 2">
            <a:extLst>
              <a:ext uri="{FF2B5EF4-FFF2-40B4-BE49-F238E27FC236}">
                <a16:creationId xmlns:a16="http://schemas.microsoft.com/office/drawing/2014/main" id="{8098D585-7618-9E47-B4EE-CB1D290801E0}"/>
              </a:ext>
            </a:extLst>
          </p:cNvPr>
          <p:cNvSpPr txBox="1"/>
          <p:nvPr/>
        </p:nvSpPr>
        <p:spPr>
          <a:xfrm>
            <a:off x="635429" y="1357744"/>
            <a:ext cx="8369085" cy="1384995"/>
          </a:xfrm>
          <a:prstGeom prst="rect">
            <a:avLst/>
          </a:prstGeom>
          <a:noFill/>
        </p:spPr>
        <p:txBody>
          <a:bodyPr wrap="square" rtlCol="0">
            <a:spAutoFit/>
          </a:bodyPr>
          <a:lstStyle/>
          <a:p>
            <a:r>
              <a:rPr lang="en-US" sz="2800" dirty="0"/>
              <a:t>I am sampling at 10 GHz.</a:t>
            </a:r>
          </a:p>
          <a:p>
            <a:r>
              <a:rPr lang="en-US" sz="2800" dirty="0"/>
              <a:t>The signal contains 2 GHz and 6 GHz frequencies.</a:t>
            </a:r>
          </a:p>
          <a:p>
            <a:r>
              <a:rPr lang="en-US" sz="2800" dirty="0"/>
              <a:t>What frequencies will I see after sampling?</a:t>
            </a:r>
          </a:p>
        </p:txBody>
      </p:sp>
    </p:spTree>
    <p:extLst>
      <p:ext uri="{BB962C8B-B14F-4D97-AF65-F5344CB8AC3E}">
        <p14:creationId xmlns:p14="http://schemas.microsoft.com/office/powerpoint/2010/main" val="10238956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40DC8-571D-414A-8893-4B56E72E6E08}"/>
              </a:ext>
            </a:extLst>
          </p:cNvPr>
          <p:cNvSpPr/>
          <p:nvPr/>
        </p:nvSpPr>
        <p:spPr>
          <a:xfrm>
            <a:off x="635430"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491787-D333-6440-AE4C-0ED4083AB963}"/>
              </a:ext>
            </a:extLst>
          </p:cNvPr>
          <p:cNvSpPr/>
          <p:nvPr/>
        </p:nvSpPr>
        <p:spPr>
          <a:xfrm>
            <a:off x="4212956"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69CEF2C-F15D-1847-BDA2-02B2DE0A4680}"/>
              </a:ext>
            </a:extLst>
          </p:cNvPr>
          <p:cNvCxnSpPr>
            <a:cxnSpLocks/>
          </p:cNvCxnSpPr>
          <p:nvPr/>
        </p:nvCxnSpPr>
        <p:spPr>
          <a:xfrm flipV="1">
            <a:off x="1308831" y="1914042"/>
            <a:ext cx="2767222"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65CD5-DA47-1449-8A16-287AD8AABB89}"/>
              </a:ext>
            </a:extLst>
          </p:cNvPr>
          <p:cNvSpPr txBox="1"/>
          <p:nvPr/>
        </p:nvSpPr>
        <p:spPr>
          <a:xfrm>
            <a:off x="-5121" y="2169763"/>
            <a:ext cx="1823542" cy="400110"/>
          </a:xfrm>
          <a:prstGeom prst="rect">
            <a:avLst/>
          </a:prstGeom>
          <a:noFill/>
        </p:spPr>
        <p:txBody>
          <a:bodyPr wrap="square" rtlCol="0">
            <a:spAutoFit/>
          </a:bodyPr>
          <a:lstStyle/>
          <a:p>
            <a:pPr algn="ctr"/>
            <a:r>
              <a:rPr lang="en-US" sz="2000" dirty="0"/>
              <a:t>Signal source</a:t>
            </a:r>
          </a:p>
        </p:txBody>
      </p:sp>
      <p:sp>
        <p:nvSpPr>
          <p:cNvPr id="8" name="TextBox 7">
            <a:extLst>
              <a:ext uri="{FF2B5EF4-FFF2-40B4-BE49-F238E27FC236}">
                <a16:creationId xmlns:a16="http://schemas.microsoft.com/office/drawing/2014/main" id="{651B2FB5-CE70-7645-BE91-6FB053C8B22A}"/>
              </a:ext>
            </a:extLst>
          </p:cNvPr>
          <p:cNvSpPr txBox="1"/>
          <p:nvPr/>
        </p:nvSpPr>
        <p:spPr>
          <a:xfrm>
            <a:off x="3600864" y="2154265"/>
            <a:ext cx="1823542" cy="400110"/>
          </a:xfrm>
          <a:prstGeom prst="rect">
            <a:avLst/>
          </a:prstGeom>
          <a:noFill/>
        </p:spPr>
        <p:txBody>
          <a:bodyPr wrap="square" rtlCol="0">
            <a:spAutoFit/>
          </a:bodyPr>
          <a:lstStyle/>
          <a:p>
            <a:pPr algn="ctr"/>
            <a:r>
              <a:rPr lang="en-US" sz="2000" dirty="0"/>
              <a:t>observer</a:t>
            </a:r>
          </a:p>
        </p:txBody>
      </p:sp>
      <p:sp>
        <p:nvSpPr>
          <p:cNvPr id="9" name="TextBox 8">
            <a:extLst>
              <a:ext uri="{FF2B5EF4-FFF2-40B4-BE49-F238E27FC236}">
                <a16:creationId xmlns:a16="http://schemas.microsoft.com/office/drawing/2014/main" id="{BFBE292B-F74A-B749-8B02-92F0CE971873}"/>
              </a:ext>
            </a:extLst>
          </p:cNvPr>
          <p:cNvSpPr txBox="1"/>
          <p:nvPr/>
        </p:nvSpPr>
        <p:spPr>
          <a:xfrm>
            <a:off x="5632913" y="1739094"/>
            <a:ext cx="3147871" cy="461665"/>
          </a:xfrm>
          <a:prstGeom prst="rect">
            <a:avLst/>
          </a:prstGeom>
          <a:noFill/>
        </p:spPr>
        <p:txBody>
          <a:bodyPr wrap="square" rtlCol="0">
            <a:spAutoFit/>
          </a:bodyPr>
          <a:lstStyle/>
          <a:p>
            <a:pPr algn="ctr"/>
            <a:r>
              <a:rPr lang="en-US" sz="2400" dirty="0"/>
              <a:t>Time of Arrival (</a:t>
            </a:r>
            <a:r>
              <a:rPr lang="en-US" sz="2400" dirty="0" err="1"/>
              <a:t>ToA</a:t>
            </a:r>
            <a:r>
              <a:rPr lang="en-US" sz="2400" dirty="0"/>
              <a:t>)</a:t>
            </a:r>
          </a:p>
        </p:txBody>
      </p:sp>
      <p:sp>
        <p:nvSpPr>
          <p:cNvPr id="10" name="Oval 9">
            <a:extLst>
              <a:ext uri="{FF2B5EF4-FFF2-40B4-BE49-F238E27FC236}">
                <a16:creationId xmlns:a16="http://schemas.microsoft.com/office/drawing/2014/main" id="{028414B6-AA21-B944-997A-68BDAC085C89}"/>
              </a:ext>
            </a:extLst>
          </p:cNvPr>
          <p:cNvSpPr/>
          <p:nvPr/>
        </p:nvSpPr>
        <p:spPr>
          <a:xfrm>
            <a:off x="600618" y="2772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210A38-4E02-F644-93A2-88C933270420}"/>
              </a:ext>
            </a:extLst>
          </p:cNvPr>
          <p:cNvSpPr/>
          <p:nvPr/>
        </p:nvSpPr>
        <p:spPr>
          <a:xfrm>
            <a:off x="3149533"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63E420-208C-2442-BAAC-53E97DAFF4E8}"/>
              </a:ext>
            </a:extLst>
          </p:cNvPr>
          <p:cNvCxnSpPr>
            <a:cxnSpLocks/>
          </p:cNvCxnSpPr>
          <p:nvPr/>
        </p:nvCxnSpPr>
        <p:spPr>
          <a:xfrm>
            <a:off x="1274019" y="3028046"/>
            <a:ext cx="1869550" cy="506717"/>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1D07B-694D-EF47-9C67-93509F5B530B}"/>
              </a:ext>
            </a:extLst>
          </p:cNvPr>
          <p:cNvSpPr txBox="1"/>
          <p:nvPr/>
        </p:nvSpPr>
        <p:spPr>
          <a:xfrm>
            <a:off x="-39933" y="3283763"/>
            <a:ext cx="1823542" cy="400110"/>
          </a:xfrm>
          <a:prstGeom prst="rect">
            <a:avLst/>
          </a:prstGeom>
          <a:noFill/>
        </p:spPr>
        <p:txBody>
          <a:bodyPr wrap="square" rtlCol="0">
            <a:spAutoFit/>
          </a:bodyPr>
          <a:lstStyle/>
          <a:p>
            <a:pPr algn="ctr"/>
            <a:r>
              <a:rPr lang="en-US" sz="2000" dirty="0"/>
              <a:t>Signal source</a:t>
            </a:r>
          </a:p>
        </p:txBody>
      </p:sp>
      <p:sp>
        <p:nvSpPr>
          <p:cNvPr id="14" name="TextBox 13">
            <a:extLst>
              <a:ext uri="{FF2B5EF4-FFF2-40B4-BE49-F238E27FC236}">
                <a16:creationId xmlns:a16="http://schemas.microsoft.com/office/drawing/2014/main" id="{43CA2367-ECBB-D147-A3ED-1462066F2553}"/>
              </a:ext>
            </a:extLst>
          </p:cNvPr>
          <p:cNvSpPr txBox="1"/>
          <p:nvPr/>
        </p:nvSpPr>
        <p:spPr>
          <a:xfrm>
            <a:off x="2537440" y="4030709"/>
            <a:ext cx="2032049" cy="400110"/>
          </a:xfrm>
          <a:prstGeom prst="rect">
            <a:avLst/>
          </a:prstGeom>
          <a:noFill/>
        </p:spPr>
        <p:txBody>
          <a:bodyPr wrap="square" rtlCol="0">
            <a:spAutoFit/>
          </a:bodyPr>
          <a:lstStyle/>
          <a:p>
            <a:pPr algn="ctr"/>
            <a:r>
              <a:rPr lang="en-US" sz="2000" dirty="0"/>
              <a:t>observer 1</a:t>
            </a:r>
          </a:p>
        </p:txBody>
      </p:sp>
      <p:sp>
        <p:nvSpPr>
          <p:cNvPr id="15" name="TextBox 14">
            <a:extLst>
              <a:ext uri="{FF2B5EF4-FFF2-40B4-BE49-F238E27FC236}">
                <a16:creationId xmlns:a16="http://schemas.microsoft.com/office/drawing/2014/main" id="{CABC2BDB-4951-7A44-A89E-974F9E5E97D3}"/>
              </a:ext>
            </a:extLst>
          </p:cNvPr>
          <p:cNvSpPr txBox="1"/>
          <p:nvPr/>
        </p:nvSpPr>
        <p:spPr>
          <a:xfrm>
            <a:off x="5872143" y="3306195"/>
            <a:ext cx="3147871" cy="830997"/>
          </a:xfrm>
          <a:prstGeom prst="rect">
            <a:avLst/>
          </a:prstGeom>
          <a:noFill/>
        </p:spPr>
        <p:txBody>
          <a:bodyPr wrap="square" rtlCol="0">
            <a:spAutoFit/>
          </a:bodyPr>
          <a:lstStyle>
            <a:defPPr>
              <a:defRPr lang="en-US"/>
            </a:defPPr>
            <a:lvl1pPr algn="ctr">
              <a:defRPr sz="2400"/>
            </a:lvl1pPr>
          </a:lstStyle>
          <a:p>
            <a:r>
              <a:rPr lang="en-US" dirty="0"/>
              <a:t>Time Difference of Arrival (</a:t>
            </a:r>
            <a:r>
              <a:rPr lang="en-US" dirty="0" err="1"/>
              <a:t>TDoA</a:t>
            </a:r>
            <a:r>
              <a:rPr lang="en-US" dirty="0"/>
              <a:t>)</a:t>
            </a:r>
          </a:p>
        </p:txBody>
      </p:sp>
      <p:sp>
        <p:nvSpPr>
          <p:cNvPr id="17" name="Oval 16">
            <a:extLst>
              <a:ext uri="{FF2B5EF4-FFF2-40B4-BE49-F238E27FC236}">
                <a16:creationId xmlns:a16="http://schemas.microsoft.com/office/drawing/2014/main" id="{56C28B23-2905-4C45-B2A1-0707FFC6E560}"/>
              </a:ext>
            </a:extLst>
          </p:cNvPr>
          <p:cNvSpPr/>
          <p:nvPr/>
        </p:nvSpPr>
        <p:spPr>
          <a:xfrm>
            <a:off x="5181582"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48DE24-74D4-9647-A8E8-FAE990D42869}"/>
              </a:ext>
            </a:extLst>
          </p:cNvPr>
          <p:cNvSpPr txBox="1"/>
          <p:nvPr/>
        </p:nvSpPr>
        <p:spPr>
          <a:xfrm>
            <a:off x="4569489" y="4017511"/>
            <a:ext cx="2032049" cy="400110"/>
          </a:xfrm>
          <a:prstGeom prst="rect">
            <a:avLst/>
          </a:prstGeom>
          <a:noFill/>
        </p:spPr>
        <p:txBody>
          <a:bodyPr wrap="square" rtlCol="0">
            <a:spAutoFit/>
          </a:bodyPr>
          <a:lstStyle/>
          <a:p>
            <a:pPr algn="ctr"/>
            <a:r>
              <a:rPr lang="en-US" sz="2000" dirty="0"/>
              <a:t>observer2</a:t>
            </a:r>
          </a:p>
        </p:txBody>
      </p:sp>
      <p:sp>
        <p:nvSpPr>
          <p:cNvPr id="28" name="TextBox 27">
            <a:extLst>
              <a:ext uri="{FF2B5EF4-FFF2-40B4-BE49-F238E27FC236}">
                <a16:creationId xmlns:a16="http://schemas.microsoft.com/office/drawing/2014/main" id="{AB32FCD6-90F7-A443-8613-6107F963940F}"/>
              </a:ext>
            </a:extLst>
          </p:cNvPr>
          <p:cNvSpPr txBox="1"/>
          <p:nvPr/>
        </p:nvSpPr>
        <p:spPr>
          <a:xfrm>
            <a:off x="268446" y="413715"/>
            <a:ext cx="6473317"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speed information</a:t>
            </a:r>
          </a:p>
        </p:txBody>
      </p:sp>
      <p:sp>
        <p:nvSpPr>
          <p:cNvPr id="19" name="TextBox 18">
            <a:extLst>
              <a:ext uri="{FF2B5EF4-FFF2-40B4-BE49-F238E27FC236}">
                <a16:creationId xmlns:a16="http://schemas.microsoft.com/office/drawing/2014/main" id="{39B1C2F7-DB67-5841-99A4-9303CA99BBD0}"/>
              </a:ext>
            </a:extLst>
          </p:cNvPr>
          <p:cNvSpPr txBox="1"/>
          <p:nvPr/>
        </p:nvSpPr>
        <p:spPr>
          <a:xfrm>
            <a:off x="635430" y="1171765"/>
            <a:ext cx="4456247" cy="461665"/>
          </a:xfrm>
          <a:prstGeom prst="rect">
            <a:avLst/>
          </a:prstGeom>
          <a:noFill/>
        </p:spPr>
        <p:txBody>
          <a:bodyPr wrap="square" rtlCol="0">
            <a:spAutoFit/>
          </a:bodyPr>
          <a:lstStyle/>
          <a:p>
            <a:pPr algn="ctr"/>
            <a:r>
              <a:rPr lang="en-US" sz="2400" dirty="0"/>
              <a:t>Dist. = (speed) X (time of travel)</a:t>
            </a:r>
          </a:p>
        </p:txBody>
      </p:sp>
      <p:cxnSp>
        <p:nvCxnSpPr>
          <p:cNvPr id="24" name="Straight Connector 23">
            <a:extLst>
              <a:ext uri="{FF2B5EF4-FFF2-40B4-BE49-F238E27FC236}">
                <a16:creationId xmlns:a16="http://schemas.microsoft.com/office/drawing/2014/main" id="{59670665-48A9-124B-8435-47B30193CA6E}"/>
              </a:ext>
            </a:extLst>
          </p:cNvPr>
          <p:cNvCxnSpPr>
            <a:cxnSpLocks/>
          </p:cNvCxnSpPr>
          <p:nvPr/>
        </p:nvCxnSpPr>
        <p:spPr>
          <a:xfrm>
            <a:off x="1274019" y="3025897"/>
            <a:ext cx="3907563" cy="45792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06E560-C630-3140-ACDB-EBC4F4A8C560}"/>
              </a:ext>
            </a:extLst>
          </p:cNvPr>
          <p:cNvSpPr/>
          <p:nvPr/>
        </p:nvSpPr>
        <p:spPr>
          <a:xfrm>
            <a:off x="635430" y="5361865"/>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F4D687A-1BCE-C947-8FC6-7F1E7B3A6E86}"/>
              </a:ext>
            </a:extLst>
          </p:cNvPr>
          <p:cNvCxnSpPr>
            <a:cxnSpLocks/>
          </p:cNvCxnSpPr>
          <p:nvPr/>
        </p:nvCxnSpPr>
        <p:spPr>
          <a:xfrm flipV="1">
            <a:off x="1434614" y="5540098"/>
            <a:ext cx="2515656" cy="1"/>
          </a:xfrm>
          <a:prstGeom prst="line">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FA9661-ED25-F445-A95B-2C0E2697D26C}"/>
              </a:ext>
            </a:extLst>
          </p:cNvPr>
          <p:cNvSpPr txBox="1"/>
          <p:nvPr/>
        </p:nvSpPr>
        <p:spPr>
          <a:xfrm>
            <a:off x="-5121" y="5873309"/>
            <a:ext cx="1823542" cy="707886"/>
          </a:xfrm>
          <a:prstGeom prst="rect">
            <a:avLst/>
          </a:prstGeom>
          <a:noFill/>
        </p:spPr>
        <p:txBody>
          <a:bodyPr wrap="square" rtlCol="0">
            <a:spAutoFit/>
          </a:bodyPr>
          <a:lstStyle/>
          <a:p>
            <a:pPr algn="ctr"/>
            <a:r>
              <a:rPr lang="en-US" sz="2000" dirty="0"/>
              <a:t>Signal source</a:t>
            </a:r>
          </a:p>
          <a:p>
            <a:pPr algn="ctr"/>
            <a:r>
              <a:rPr lang="en-US" sz="2000" dirty="0"/>
              <a:t>+ observer</a:t>
            </a:r>
          </a:p>
        </p:txBody>
      </p:sp>
      <p:sp>
        <p:nvSpPr>
          <p:cNvPr id="23" name="TextBox 22">
            <a:extLst>
              <a:ext uri="{FF2B5EF4-FFF2-40B4-BE49-F238E27FC236}">
                <a16:creationId xmlns:a16="http://schemas.microsoft.com/office/drawing/2014/main" id="{BBA1174E-7E11-EE4E-ABE2-0F0E13280E46}"/>
              </a:ext>
            </a:extLst>
          </p:cNvPr>
          <p:cNvSpPr txBox="1"/>
          <p:nvPr/>
        </p:nvSpPr>
        <p:spPr>
          <a:xfrm>
            <a:off x="3383888" y="6142043"/>
            <a:ext cx="1823542" cy="400110"/>
          </a:xfrm>
          <a:prstGeom prst="rect">
            <a:avLst/>
          </a:prstGeom>
          <a:noFill/>
        </p:spPr>
        <p:txBody>
          <a:bodyPr wrap="square" rtlCol="0">
            <a:spAutoFit/>
          </a:bodyPr>
          <a:lstStyle/>
          <a:p>
            <a:pPr algn="ctr"/>
            <a:r>
              <a:rPr lang="en-US" sz="2000" dirty="0"/>
              <a:t>Reflector</a:t>
            </a:r>
          </a:p>
        </p:txBody>
      </p:sp>
      <p:sp>
        <p:nvSpPr>
          <p:cNvPr id="25" name="Rectangle 24">
            <a:extLst>
              <a:ext uri="{FF2B5EF4-FFF2-40B4-BE49-F238E27FC236}">
                <a16:creationId xmlns:a16="http://schemas.microsoft.com/office/drawing/2014/main" id="{FDDCC639-CD59-0040-89E1-121401F939F6}"/>
              </a:ext>
            </a:extLst>
          </p:cNvPr>
          <p:cNvSpPr/>
          <p:nvPr/>
        </p:nvSpPr>
        <p:spPr>
          <a:xfrm>
            <a:off x="4197973" y="5244778"/>
            <a:ext cx="204062" cy="838605"/>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B0D50F6-1B3C-854D-AD7F-E45D26DD9AD4}"/>
              </a:ext>
            </a:extLst>
          </p:cNvPr>
          <p:cNvCxnSpPr>
            <a:cxnSpLocks/>
          </p:cNvCxnSpPr>
          <p:nvPr/>
        </p:nvCxnSpPr>
        <p:spPr>
          <a:xfrm flipH="1" flipV="1">
            <a:off x="1477287" y="5885769"/>
            <a:ext cx="2448001"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1BD0F10D-082B-E146-B5D8-1DB8F5A0B0DE}"/>
              </a:ext>
            </a:extLst>
          </p:cNvPr>
          <p:cNvSpPr/>
          <p:nvPr/>
        </p:nvSpPr>
        <p:spPr>
          <a:xfrm rot="5002448">
            <a:off x="3705556" y="5464969"/>
            <a:ext cx="347833" cy="511425"/>
          </a:xfrm>
          <a:prstGeom prst="arc">
            <a:avLst>
              <a:gd name="adj1" fmla="val 11680588"/>
              <a:gd name="adj2" fmla="val 0"/>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61E29DB-DF1E-A946-A283-C46390121008}"/>
              </a:ext>
            </a:extLst>
          </p:cNvPr>
          <p:cNvSpPr txBox="1"/>
          <p:nvPr/>
        </p:nvSpPr>
        <p:spPr>
          <a:xfrm>
            <a:off x="5872143" y="5244778"/>
            <a:ext cx="3147871" cy="830997"/>
          </a:xfrm>
          <a:prstGeom prst="rect">
            <a:avLst/>
          </a:prstGeom>
          <a:noFill/>
        </p:spPr>
        <p:txBody>
          <a:bodyPr wrap="square" rtlCol="0">
            <a:spAutoFit/>
          </a:bodyPr>
          <a:lstStyle>
            <a:defPPr>
              <a:defRPr lang="en-US"/>
            </a:defPPr>
            <a:lvl1pPr algn="ctr">
              <a:defRPr sz="2400"/>
            </a:lvl1pPr>
          </a:lstStyle>
          <a:p>
            <a:r>
              <a:rPr lang="en-US" dirty="0"/>
              <a:t>Round-trip Time of Flight (</a:t>
            </a:r>
            <a:r>
              <a:rPr lang="en-US" dirty="0" err="1"/>
              <a:t>RToF</a:t>
            </a:r>
            <a:r>
              <a:rPr lang="en-US" dirty="0"/>
              <a:t>)</a:t>
            </a:r>
          </a:p>
        </p:txBody>
      </p:sp>
    </p:spTree>
    <p:extLst>
      <p:ext uri="{BB962C8B-B14F-4D97-AF65-F5344CB8AC3E}">
        <p14:creationId xmlns:p14="http://schemas.microsoft.com/office/powerpoint/2010/main" val="18956454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40DC8-571D-414A-8893-4B56E72E6E08}"/>
              </a:ext>
            </a:extLst>
          </p:cNvPr>
          <p:cNvSpPr/>
          <p:nvPr/>
        </p:nvSpPr>
        <p:spPr>
          <a:xfrm>
            <a:off x="635430"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491787-D333-6440-AE4C-0ED4083AB963}"/>
              </a:ext>
            </a:extLst>
          </p:cNvPr>
          <p:cNvSpPr/>
          <p:nvPr/>
        </p:nvSpPr>
        <p:spPr>
          <a:xfrm>
            <a:off x="4212956"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69CEF2C-F15D-1847-BDA2-02B2DE0A4680}"/>
              </a:ext>
            </a:extLst>
          </p:cNvPr>
          <p:cNvCxnSpPr>
            <a:cxnSpLocks/>
          </p:cNvCxnSpPr>
          <p:nvPr/>
        </p:nvCxnSpPr>
        <p:spPr>
          <a:xfrm flipV="1">
            <a:off x="1308831" y="1914042"/>
            <a:ext cx="2767222"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65CD5-DA47-1449-8A16-287AD8AABB89}"/>
              </a:ext>
            </a:extLst>
          </p:cNvPr>
          <p:cNvSpPr txBox="1"/>
          <p:nvPr/>
        </p:nvSpPr>
        <p:spPr>
          <a:xfrm>
            <a:off x="-5121" y="2169763"/>
            <a:ext cx="1823542" cy="400110"/>
          </a:xfrm>
          <a:prstGeom prst="rect">
            <a:avLst/>
          </a:prstGeom>
          <a:noFill/>
        </p:spPr>
        <p:txBody>
          <a:bodyPr wrap="square" rtlCol="0">
            <a:spAutoFit/>
          </a:bodyPr>
          <a:lstStyle/>
          <a:p>
            <a:pPr algn="ctr"/>
            <a:r>
              <a:rPr lang="en-US" sz="2000" dirty="0"/>
              <a:t>Signal source</a:t>
            </a:r>
          </a:p>
        </p:txBody>
      </p:sp>
      <p:sp>
        <p:nvSpPr>
          <p:cNvPr id="8" name="TextBox 7">
            <a:extLst>
              <a:ext uri="{FF2B5EF4-FFF2-40B4-BE49-F238E27FC236}">
                <a16:creationId xmlns:a16="http://schemas.microsoft.com/office/drawing/2014/main" id="{651B2FB5-CE70-7645-BE91-6FB053C8B22A}"/>
              </a:ext>
            </a:extLst>
          </p:cNvPr>
          <p:cNvSpPr txBox="1"/>
          <p:nvPr/>
        </p:nvSpPr>
        <p:spPr>
          <a:xfrm>
            <a:off x="3600864" y="2154265"/>
            <a:ext cx="1823542" cy="400110"/>
          </a:xfrm>
          <a:prstGeom prst="rect">
            <a:avLst/>
          </a:prstGeom>
          <a:noFill/>
        </p:spPr>
        <p:txBody>
          <a:bodyPr wrap="square" rtlCol="0">
            <a:spAutoFit/>
          </a:bodyPr>
          <a:lstStyle/>
          <a:p>
            <a:pPr algn="ctr"/>
            <a:r>
              <a:rPr lang="en-US" sz="2000" dirty="0"/>
              <a:t>observer</a:t>
            </a:r>
          </a:p>
        </p:txBody>
      </p:sp>
      <p:sp>
        <p:nvSpPr>
          <p:cNvPr id="9" name="TextBox 8">
            <a:extLst>
              <a:ext uri="{FF2B5EF4-FFF2-40B4-BE49-F238E27FC236}">
                <a16:creationId xmlns:a16="http://schemas.microsoft.com/office/drawing/2014/main" id="{BFBE292B-F74A-B749-8B02-92F0CE971873}"/>
              </a:ext>
            </a:extLst>
          </p:cNvPr>
          <p:cNvSpPr txBox="1"/>
          <p:nvPr/>
        </p:nvSpPr>
        <p:spPr>
          <a:xfrm>
            <a:off x="5632913" y="1739094"/>
            <a:ext cx="3147871" cy="461665"/>
          </a:xfrm>
          <a:prstGeom prst="rect">
            <a:avLst/>
          </a:prstGeom>
          <a:noFill/>
        </p:spPr>
        <p:txBody>
          <a:bodyPr wrap="square" rtlCol="0">
            <a:spAutoFit/>
          </a:bodyPr>
          <a:lstStyle/>
          <a:p>
            <a:pPr algn="ctr"/>
            <a:r>
              <a:rPr lang="en-US" sz="2400" dirty="0"/>
              <a:t>Time of Arrival (</a:t>
            </a:r>
            <a:r>
              <a:rPr lang="en-US" sz="2400" dirty="0" err="1"/>
              <a:t>ToA</a:t>
            </a:r>
            <a:r>
              <a:rPr lang="en-US" sz="2400" dirty="0"/>
              <a:t>)</a:t>
            </a:r>
          </a:p>
        </p:txBody>
      </p:sp>
      <p:sp>
        <p:nvSpPr>
          <p:cNvPr id="10" name="Oval 9">
            <a:extLst>
              <a:ext uri="{FF2B5EF4-FFF2-40B4-BE49-F238E27FC236}">
                <a16:creationId xmlns:a16="http://schemas.microsoft.com/office/drawing/2014/main" id="{028414B6-AA21-B944-997A-68BDAC085C89}"/>
              </a:ext>
            </a:extLst>
          </p:cNvPr>
          <p:cNvSpPr/>
          <p:nvPr/>
        </p:nvSpPr>
        <p:spPr>
          <a:xfrm>
            <a:off x="600618" y="2772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210A38-4E02-F644-93A2-88C933270420}"/>
              </a:ext>
            </a:extLst>
          </p:cNvPr>
          <p:cNvSpPr/>
          <p:nvPr/>
        </p:nvSpPr>
        <p:spPr>
          <a:xfrm>
            <a:off x="3149533"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63E420-208C-2442-BAAC-53E97DAFF4E8}"/>
              </a:ext>
            </a:extLst>
          </p:cNvPr>
          <p:cNvCxnSpPr>
            <a:cxnSpLocks/>
          </p:cNvCxnSpPr>
          <p:nvPr/>
        </p:nvCxnSpPr>
        <p:spPr>
          <a:xfrm>
            <a:off x="1274019" y="3028046"/>
            <a:ext cx="1869550" cy="506717"/>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1D07B-694D-EF47-9C67-93509F5B530B}"/>
              </a:ext>
            </a:extLst>
          </p:cNvPr>
          <p:cNvSpPr txBox="1"/>
          <p:nvPr/>
        </p:nvSpPr>
        <p:spPr>
          <a:xfrm>
            <a:off x="-39933" y="3283763"/>
            <a:ext cx="1823542" cy="400110"/>
          </a:xfrm>
          <a:prstGeom prst="rect">
            <a:avLst/>
          </a:prstGeom>
          <a:noFill/>
        </p:spPr>
        <p:txBody>
          <a:bodyPr wrap="square" rtlCol="0">
            <a:spAutoFit/>
          </a:bodyPr>
          <a:lstStyle/>
          <a:p>
            <a:pPr algn="ctr"/>
            <a:r>
              <a:rPr lang="en-US" sz="2000" dirty="0"/>
              <a:t>Signal source</a:t>
            </a:r>
          </a:p>
        </p:txBody>
      </p:sp>
      <p:sp>
        <p:nvSpPr>
          <p:cNvPr id="14" name="TextBox 13">
            <a:extLst>
              <a:ext uri="{FF2B5EF4-FFF2-40B4-BE49-F238E27FC236}">
                <a16:creationId xmlns:a16="http://schemas.microsoft.com/office/drawing/2014/main" id="{43CA2367-ECBB-D147-A3ED-1462066F2553}"/>
              </a:ext>
            </a:extLst>
          </p:cNvPr>
          <p:cNvSpPr txBox="1"/>
          <p:nvPr/>
        </p:nvSpPr>
        <p:spPr>
          <a:xfrm>
            <a:off x="2537440" y="4030709"/>
            <a:ext cx="2032049" cy="400110"/>
          </a:xfrm>
          <a:prstGeom prst="rect">
            <a:avLst/>
          </a:prstGeom>
          <a:noFill/>
        </p:spPr>
        <p:txBody>
          <a:bodyPr wrap="square" rtlCol="0">
            <a:spAutoFit/>
          </a:bodyPr>
          <a:lstStyle/>
          <a:p>
            <a:pPr algn="ctr"/>
            <a:r>
              <a:rPr lang="en-US" sz="2000" dirty="0"/>
              <a:t>observer 1</a:t>
            </a:r>
          </a:p>
        </p:txBody>
      </p:sp>
      <p:sp>
        <p:nvSpPr>
          <p:cNvPr id="15" name="TextBox 14">
            <a:extLst>
              <a:ext uri="{FF2B5EF4-FFF2-40B4-BE49-F238E27FC236}">
                <a16:creationId xmlns:a16="http://schemas.microsoft.com/office/drawing/2014/main" id="{CABC2BDB-4951-7A44-A89E-974F9E5E97D3}"/>
              </a:ext>
            </a:extLst>
          </p:cNvPr>
          <p:cNvSpPr txBox="1"/>
          <p:nvPr/>
        </p:nvSpPr>
        <p:spPr>
          <a:xfrm>
            <a:off x="5872143" y="3306195"/>
            <a:ext cx="3147871" cy="830997"/>
          </a:xfrm>
          <a:prstGeom prst="rect">
            <a:avLst/>
          </a:prstGeom>
          <a:noFill/>
        </p:spPr>
        <p:txBody>
          <a:bodyPr wrap="square" rtlCol="0">
            <a:spAutoFit/>
          </a:bodyPr>
          <a:lstStyle>
            <a:defPPr>
              <a:defRPr lang="en-US"/>
            </a:defPPr>
            <a:lvl1pPr algn="ctr">
              <a:defRPr sz="2400"/>
            </a:lvl1pPr>
          </a:lstStyle>
          <a:p>
            <a:r>
              <a:rPr lang="en-US" dirty="0"/>
              <a:t>Time Difference of Arrival (</a:t>
            </a:r>
            <a:r>
              <a:rPr lang="en-US" dirty="0" err="1"/>
              <a:t>TDoA</a:t>
            </a:r>
            <a:r>
              <a:rPr lang="en-US" dirty="0"/>
              <a:t>)</a:t>
            </a:r>
          </a:p>
        </p:txBody>
      </p:sp>
      <p:sp>
        <p:nvSpPr>
          <p:cNvPr id="17" name="Oval 16">
            <a:extLst>
              <a:ext uri="{FF2B5EF4-FFF2-40B4-BE49-F238E27FC236}">
                <a16:creationId xmlns:a16="http://schemas.microsoft.com/office/drawing/2014/main" id="{56C28B23-2905-4C45-B2A1-0707FFC6E560}"/>
              </a:ext>
            </a:extLst>
          </p:cNvPr>
          <p:cNvSpPr/>
          <p:nvPr/>
        </p:nvSpPr>
        <p:spPr>
          <a:xfrm>
            <a:off x="5181582"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48DE24-74D4-9647-A8E8-FAE990D42869}"/>
              </a:ext>
            </a:extLst>
          </p:cNvPr>
          <p:cNvSpPr txBox="1"/>
          <p:nvPr/>
        </p:nvSpPr>
        <p:spPr>
          <a:xfrm>
            <a:off x="4569489" y="4017511"/>
            <a:ext cx="2032049" cy="400110"/>
          </a:xfrm>
          <a:prstGeom prst="rect">
            <a:avLst/>
          </a:prstGeom>
          <a:noFill/>
        </p:spPr>
        <p:txBody>
          <a:bodyPr wrap="square" rtlCol="0">
            <a:spAutoFit/>
          </a:bodyPr>
          <a:lstStyle/>
          <a:p>
            <a:pPr algn="ctr"/>
            <a:r>
              <a:rPr lang="en-US" sz="2000" dirty="0"/>
              <a:t>observer2</a:t>
            </a:r>
          </a:p>
        </p:txBody>
      </p:sp>
      <p:sp>
        <p:nvSpPr>
          <p:cNvPr id="28" name="TextBox 27">
            <a:extLst>
              <a:ext uri="{FF2B5EF4-FFF2-40B4-BE49-F238E27FC236}">
                <a16:creationId xmlns:a16="http://schemas.microsoft.com/office/drawing/2014/main" id="{AB32FCD6-90F7-A443-8613-6107F963940F}"/>
              </a:ext>
            </a:extLst>
          </p:cNvPr>
          <p:cNvSpPr txBox="1"/>
          <p:nvPr/>
        </p:nvSpPr>
        <p:spPr>
          <a:xfrm>
            <a:off x="268446" y="413715"/>
            <a:ext cx="6473317"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speed information</a:t>
            </a:r>
          </a:p>
        </p:txBody>
      </p:sp>
      <p:sp>
        <p:nvSpPr>
          <p:cNvPr id="19" name="TextBox 18">
            <a:extLst>
              <a:ext uri="{FF2B5EF4-FFF2-40B4-BE49-F238E27FC236}">
                <a16:creationId xmlns:a16="http://schemas.microsoft.com/office/drawing/2014/main" id="{39B1C2F7-DB67-5841-99A4-9303CA99BBD0}"/>
              </a:ext>
            </a:extLst>
          </p:cNvPr>
          <p:cNvSpPr txBox="1"/>
          <p:nvPr/>
        </p:nvSpPr>
        <p:spPr>
          <a:xfrm>
            <a:off x="635430" y="1171765"/>
            <a:ext cx="4456247" cy="461665"/>
          </a:xfrm>
          <a:prstGeom prst="rect">
            <a:avLst/>
          </a:prstGeom>
          <a:noFill/>
        </p:spPr>
        <p:txBody>
          <a:bodyPr wrap="square" rtlCol="0">
            <a:spAutoFit/>
          </a:bodyPr>
          <a:lstStyle/>
          <a:p>
            <a:pPr algn="ctr"/>
            <a:r>
              <a:rPr lang="en-US" sz="2400" dirty="0"/>
              <a:t>Dist. = (speed) X (time of travel)</a:t>
            </a:r>
          </a:p>
        </p:txBody>
      </p:sp>
      <p:cxnSp>
        <p:nvCxnSpPr>
          <p:cNvPr id="24" name="Straight Connector 23">
            <a:extLst>
              <a:ext uri="{FF2B5EF4-FFF2-40B4-BE49-F238E27FC236}">
                <a16:creationId xmlns:a16="http://schemas.microsoft.com/office/drawing/2014/main" id="{59670665-48A9-124B-8435-47B30193CA6E}"/>
              </a:ext>
            </a:extLst>
          </p:cNvPr>
          <p:cNvCxnSpPr>
            <a:cxnSpLocks/>
          </p:cNvCxnSpPr>
          <p:nvPr/>
        </p:nvCxnSpPr>
        <p:spPr>
          <a:xfrm>
            <a:off x="1274019" y="3025897"/>
            <a:ext cx="3907563" cy="45792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0" name="Oval 19">
            <a:extLst>
              <a:ext uri="{FF2B5EF4-FFF2-40B4-BE49-F238E27FC236}">
                <a16:creationId xmlns:a16="http://schemas.microsoft.com/office/drawing/2014/main" id="{7706E560-C630-3140-ACDB-EBC4F4A8C560}"/>
              </a:ext>
            </a:extLst>
          </p:cNvPr>
          <p:cNvSpPr/>
          <p:nvPr/>
        </p:nvSpPr>
        <p:spPr>
          <a:xfrm>
            <a:off x="635430" y="5361865"/>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BF4D687A-1BCE-C947-8FC6-7F1E7B3A6E86}"/>
              </a:ext>
            </a:extLst>
          </p:cNvPr>
          <p:cNvCxnSpPr>
            <a:cxnSpLocks/>
          </p:cNvCxnSpPr>
          <p:nvPr/>
        </p:nvCxnSpPr>
        <p:spPr>
          <a:xfrm flipV="1">
            <a:off x="1434614" y="5540098"/>
            <a:ext cx="2515656" cy="1"/>
          </a:xfrm>
          <a:prstGeom prst="line">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6FFA9661-ED25-F445-A95B-2C0E2697D26C}"/>
              </a:ext>
            </a:extLst>
          </p:cNvPr>
          <p:cNvSpPr txBox="1"/>
          <p:nvPr/>
        </p:nvSpPr>
        <p:spPr>
          <a:xfrm>
            <a:off x="-5121" y="5873309"/>
            <a:ext cx="1823542" cy="707886"/>
          </a:xfrm>
          <a:prstGeom prst="rect">
            <a:avLst/>
          </a:prstGeom>
          <a:noFill/>
        </p:spPr>
        <p:txBody>
          <a:bodyPr wrap="square" rtlCol="0">
            <a:spAutoFit/>
          </a:bodyPr>
          <a:lstStyle/>
          <a:p>
            <a:pPr algn="ctr"/>
            <a:r>
              <a:rPr lang="en-US" sz="2000" dirty="0"/>
              <a:t>Signal source</a:t>
            </a:r>
          </a:p>
          <a:p>
            <a:pPr algn="ctr"/>
            <a:r>
              <a:rPr lang="en-US" sz="2000" dirty="0"/>
              <a:t>+ observer</a:t>
            </a:r>
          </a:p>
        </p:txBody>
      </p:sp>
      <p:sp>
        <p:nvSpPr>
          <p:cNvPr id="23" name="TextBox 22">
            <a:extLst>
              <a:ext uri="{FF2B5EF4-FFF2-40B4-BE49-F238E27FC236}">
                <a16:creationId xmlns:a16="http://schemas.microsoft.com/office/drawing/2014/main" id="{BBA1174E-7E11-EE4E-ABE2-0F0E13280E46}"/>
              </a:ext>
            </a:extLst>
          </p:cNvPr>
          <p:cNvSpPr txBox="1"/>
          <p:nvPr/>
        </p:nvSpPr>
        <p:spPr>
          <a:xfrm>
            <a:off x="3383888" y="6142043"/>
            <a:ext cx="1823542" cy="400110"/>
          </a:xfrm>
          <a:prstGeom prst="rect">
            <a:avLst/>
          </a:prstGeom>
          <a:noFill/>
        </p:spPr>
        <p:txBody>
          <a:bodyPr wrap="square" rtlCol="0">
            <a:spAutoFit/>
          </a:bodyPr>
          <a:lstStyle/>
          <a:p>
            <a:pPr algn="ctr"/>
            <a:r>
              <a:rPr lang="en-US" sz="2000" dirty="0"/>
              <a:t>Reflector</a:t>
            </a:r>
          </a:p>
        </p:txBody>
      </p:sp>
      <p:sp>
        <p:nvSpPr>
          <p:cNvPr id="25" name="Rectangle 24">
            <a:extLst>
              <a:ext uri="{FF2B5EF4-FFF2-40B4-BE49-F238E27FC236}">
                <a16:creationId xmlns:a16="http://schemas.microsoft.com/office/drawing/2014/main" id="{FDDCC639-CD59-0040-89E1-121401F939F6}"/>
              </a:ext>
            </a:extLst>
          </p:cNvPr>
          <p:cNvSpPr/>
          <p:nvPr/>
        </p:nvSpPr>
        <p:spPr>
          <a:xfrm>
            <a:off x="4197973" y="5244778"/>
            <a:ext cx="204062" cy="838605"/>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a:extLst>
              <a:ext uri="{FF2B5EF4-FFF2-40B4-BE49-F238E27FC236}">
                <a16:creationId xmlns:a16="http://schemas.microsoft.com/office/drawing/2014/main" id="{9B0D50F6-1B3C-854D-AD7F-E45D26DD9AD4}"/>
              </a:ext>
            </a:extLst>
          </p:cNvPr>
          <p:cNvCxnSpPr>
            <a:cxnSpLocks/>
          </p:cNvCxnSpPr>
          <p:nvPr/>
        </p:nvCxnSpPr>
        <p:spPr>
          <a:xfrm flipH="1" flipV="1">
            <a:off x="1477287" y="5885769"/>
            <a:ext cx="2448001"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7" name="Arc 26">
            <a:extLst>
              <a:ext uri="{FF2B5EF4-FFF2-40B4-BE49-F238E27FC236}">
                <a16:creationId xmlns:a16="http://schemas.microsoft.com/office/drawing/2014/main" id="{1BD0F10D-082B-E146-B5D8-1DB8F5A0B0DE}"/>
              </a:ext>
            </a:extLst>
          </p:cNvPr>
          <p:cNvSpPr/>
          <p:nvPr/>
        </p:nvSpPr>
        <p:spPr>
          <a:xfrm rot="5002448">
            <a:off x="3705556" y="5464969"/>
            <a:ext cx="347833" cy="511425"/>
          </a:xfrm>
          <a:prstGeom prst="arc">
            <a:avLst>
              <a:gd name="adj1" fmla="val 11680588"/>
              <a:gd name="adj2" fmla="val 0"/>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9" name="TextBox 28">
            <a:extLst>
              <a:ext uri="{FF2B5EF4-FFF2-40B4-BE49-F238E27FC236}">
                <a16:creationId xmlns:a16="http://schemas.microsoft.com/office/drawing/2014/main" id="{361E29DB-DF1E-A946-A283-C46390121008}"/>
              </a:ext>
            </a:extLst>
          </p:cNvPr>
          <p:cNvSpPr txBox="1"/>
          <p:nvPr/>
        </p:nvSpPr>
        <p:spPr>
          <a:xfrm>
            <a:off x="5872143" y="5244778"/>
            <a:ext cx="3147871" cy="830997"/>
          </a:xfrm>
          <a:prstGeom prst="rect">
            <a:avLst/>
          </a:prstGeom>
          <a:noFill/>
        </p:spPr>
        <p:txBody>
          <a:bodyPr wrap="square" rtlCol="0">
            <a:spAutoFit/>
          </a:bodyPr>
          <a:lstStyle>
            <a:defPPr>
              <a:defRPr lang="en-US"/>
            </a:defPPr>
            <a:lvl1pPr algn="ctr">
              <a:defRPr sz="2400"/>
            </a:lvl1pPr>
          </a:lstStyle>
          <a:p>
            <a:r>
              <a:rPr lang="en-US" dirty="0"/>
              <a:t>Round-trip Time of Flight (</a:t>
            </a:r>
            <a:r>
              <a:rPr lang="en-US" dirty="0" err="1"/>
              <a:t>RToF</a:t>
            </a:r>
            <a:r>
              <a:rPr lang="en-US" dirty="0"/>
              <a:t>)</a:t>
            </a:r>
          </a:p>
        </p:txBody>
      </p:sp>
      <p:sp>
        <p:nvSpPr>
          <p:cNvPr id="30" name="TextBox 29">
            <a:extLst>
              <a:ext uri="{FF2B5EF4-FFF2-40B4-BE49-F238E27FC236}">
                <a16:creationId xmlns:a16="http://schemas.microsoft.com/office/drawing/2014/main" id="{6BCCAD17-83FF-6448-9E8E-E72FCC5213C0}"/>
              </a:ext>
            </a:extLst>
          </p:cNvPr>
          <p:cNvSpPr txBox="1"/>
          <p:nvPr/>
        </p:nvSpPr>
        <p:spPr>
          <a:xfrm>
            <a:off x="-5121" y="2722330"/>
            <a:ext cx="9149121" cy="1323439"/>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r>
              <a:rPr lang="en-US" sz="4000" dirty="0">
                <a:solidFill>
                  <a:schemeClr val="bg1"/>
                </a:solidFill>
              </a:rPr>
              <a:t>How to detect the signal at the receiver/observer?</a:t>
            </a:r>
          </a:p>
        </p:txBody>
      </p:sp>
    </p:spTree>
    <p:extLst>
      <p:ext uri="{BB962C8B-B14F-4D97-AF65-F5344CB8AC3E}">
        <p14:creationId xmlns:p14="http://schemas.microsoft.com/office/powerpoint/2010/main" val="34975495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413443" y="2025055"/>
            <a:ext cx="2034372" cy="777647"/>
            <a:chOff x="987797" y="2140633"/>
            <a:chExt cx="2034372"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79815" y="2609095"/>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Tree>
    <p:extLst>
      <p:ext uri="{BB962C8B-B14F-4D97-AF65-F5344CB8AC3E}">
        <p14:creationId xmlns:p14="http://schemas.microsoft.com/office/powerpoint/2010/main" val="38512521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413443" y="2025055"/>
            <a:ext cx="2034372" cy="777647"/>
            <a:chOff x="987797" y="2140633"/>
            <a:chExt cx="2034372"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79815" y="2609095"/>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cxnSp>
        <p:nvCxnSpPr>
          <p:cNvPr id="40" name="Straight Connector 39">
            <a:extLst>
              <a:ext uri="{FF2B5EF4-FFF2-40B4-BE49-F238E27FC236}">
                <a16:creationId xmlns:a16="http://schemas.microsoft.com/office/drawing/2014/main" id="{44298D6E-4B4A-3D4C-BCD5-7BDE0A71EB5F}"/>
              </a:ext>
            </a:extLst>
          </p:cNvPr>
          <p:cNvCxnSpPr>
            <a:cxnSpLocks/>
          </p:cNvCxnSpPr>
          <p:nvPr/>
        </p:nvCxnSpPr>
        <p:spPr>
          <a:xfrm>
            <a:off x="5392568"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1" name="Straight Connector 40">
            <a:extLst>
              <a:ext uri="{FF2B5EF4-FFF2-40B4-BE49-F238E27FC236}">
                <a16:creationId xmlns:a16="http://schemas.microsoft.com/office/drawing/2014/main" id="{5458859B-651A-6341-BB69-E5FD70437299}"/>
              </a:ext>
            </a:extLst>
          </p:cNvPr>
          <p:cNvCxnSpPr/>
          <p:nvPr/>
        </p:nvCxnSpPr>
        <p:spPr>
          <a:xfrm flipV="1">
            <a:off x="5394845"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2" name="TextBox 41">
            <a:extLst>
              <a:ext uri="{FF2B5EF4-FFF2-40B4-BE49-F238E27FC236}">
                <a16:creationId xmlns:a16="http://schemas.microsoft.com/office/drawing/2014/main" id="{13CB6A3E-F37A-E546-B590-B97401896090}"/>
              </a:ext>
            </a:extLst>
          </p:cNvPr>
          <p:cNvSpPr txBox="1"/>
          <p:nvPr/>
        </p:nvSpPr>
        <p:spPr>
          <a:xfrm rot="16200000">
            <a:off x="4538957" y="1776663"/>
            <a:ext cx="1264754" cy="400110"/>
          </a:xfrm>
          <a:prstGeom prst="rect">
            <a:avLst/>
          </a:prstGeom>
          <a:noFill/>
        </p:spPr>
        <p:txBody>
          <a:bodyPr wrap="square" rtlCol="0">
            <a:spAutoFit/>
          </a:bodyPr>
          <a:lstStyle/>
          <a:p>
            <a:pPr algn="ctr"/>
            <a:r>
              <a:rPr lang="en-US" sz="2000" dirty="0"/>
              <a:t>Amplitude</a:t>
            </a:r>
          </a:p>
        </p:txBody>
      </p:sp>
      <p:sp>
        <p:nvSpPr>
          <p:cNvPr id="43" name="TextBox 42">
            <a:extLst>
              <a:ext uri="{FF2B5EF4-FFF2-40B4-BE49-F238E27FC236}">
                <a16:creationId xmlns:a16="http://schemas.microsoft.com/office/drawing/2014/main" id="{3512823B-711B-5343-A8BB-8C13410C79FC}"/>
              </a:ext>
            </a:extLst>
          </p:cNvPr>
          <p:cNvSpPr txBox="1"/>
          <p:nvPr/>
        </p:nvSpPr>
        <p:spPr>
          <a:xfrm>
            <a:off x="6310589" y="2896509"/>
            <a:ext cx="1891905" cy="400110"/>
          </a:xfrm>
          <a:prstGeom prst="rect">
            <a:avLst/>
          </a:prstGeom>
          <a:noFill/>
        </p:spPr>
        <p:txBody>
          <a:bodyPr wrap="square" rtlCol="0">
            <a:spAutoFit/>
          </a:bodyPr>
          <a:lstStyle/>
          <a:p>
            <a:pPr algn="ctr"/>
            <a:r>
              <a:rPr lang="en-US" sz="2000" dirty="0"/>
              <a:t>Time/Sample</a:t>
            </a:r>
          </a:p>
        </p:txBody>
      </p:sp>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
        <p:nvSpPr>
          <p:cNvPr id="49" name="TextBox 48">
            <a:extLst>
              <a:ext uri="{FF2B5EF4-FFF2-40B4-BE49-F238E27FC236}">
                <a16:creationId xmlns:a16="http://schemas.microsoft.com/office/drawing/2014/main" id="{9507FB71-C049-114B-BDE5-EE7ED5F55261}"/>
              </a:ext>
            </a:extLst>
          </p:cNvPr>
          <p:cNvSpPr txBox="1"/>
          <p:nvPr/>
        </p:nvSpPr>
        <p:spPr>
          <a:xfrm>
            <a:off x="5742304" y="3350979"/>
            <a:ext cx="2567317" cy="400110"/>
          </a:xfrm>
          <a:prstGeom prst="rect">
            <a:avLst/>
          </a:prstGeom>
          <a:noFill/>
        </p:spPr>
        <p:txBody>
          <a:bodyPr wrap="square" rtlCol="0">
            <a:spAutoFit/>
          </a:bodyPr>
          <a:lstStyle/>
          <a:p>
            <a:pPr algn="ctr"/>
            <a:r>
              <a:rPr lang="en-US" sz="2000" dirty="0"/>
              <a:t>Receiver signal</a:t>
            </a:r>
          </a:p>
        </p:txBody>
      </p:sp>
    </p:spTree>
    <p:extLst>
      <p:ext uri="{BB962C8B-B14F-4D97-AF65-F5344CB8AC3E}">
        <p14:creationId xmlns:p14="http://schemas.microsoft.com/office/powerpoint/2010/main" val="21830362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413443" y="2025055"/>
            <a:ext cx="2034372" cy="777647"/>
            <a:chOff x="987797" y="2140633"/>
            <a:chExt cx="2034372"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79815" y="2609095"/>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cxnSp>
        <p:nvCxnSpPr>
          <p:cNvPr id="40" name="Straight Connector 39">
            <a:extLst>
              <a:ext uri="{FF2B5EF4-FFF2-40B4-BE49-F238E27FC236}">
                <a16:creationId xmlns:a16="http://schemas.microsoft.com/office/drawing/2014/main" id="{44298D6E-4B4A-3D4C-BCD5-7BDE0A71EB5F}"/>
              </a:ext>
            </a:extLst>
          </p:cNvPr>
          <p:cNvCxnSpPr>
            <a:cxnSpLocks/>
          </p:cNvCxnSpPr>
          <p:nvPr/>
        </p:nvCxnSpPr>
        <p:spPr>
          <a:xfrm>
            <a:off x="5392568"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1" name="Straight Connector 40">
            <a:extLst>
              <a:ext uri="{FF2B5EF4-FFF2-40B4-BE49-F238E27FC236}">
                <a16:creationId xmlns:a16="http://schemas.microsoft.com/office/drawing/2014/main" id="{5458859B-651A-6341-BB69-E5FD70437299}"/>
              </a:ext>
            </a:extLst>
          </p:cNvPr>
          <p:cNvCxnSpPr/>
          <p:nvPr/>
        </p:nvCxnSpPr>
        <p:spPr>
          <a:xfrm flipV="1">
            <a:off x="5394845"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2" name="TextBox 41">
            <a:extLst>
              <a:ext uri="{FF2B5EF4-FFF2-40B4-BE49-F238E27FC236}">
                <a16:creationId xmlns:a16="http://schemas.microsoft.com/office/drawing/2014/main" id="{13CB6A3E-F37A-E546-B590-B97401896090}"/>
              </a:ext>
            </a:extLst>
          </p:cNvPr>
          <p:cNvSpPr txBox="1"/>
          <p:nvPr/>
        </p:nvSpPr>
        <p:spPr>
          <a:xfrm rot="16200000">
            <a:off x="4538957" y="1776663"/>
            <a:ext cx="1264754" cy="400110"/>
          </a:xfrm>
          <a:prstGeom prst="rect">
            <a:avLst/>
          </a:prstGeom>
          <a:noFill/>
        </p:spPr>
        <p:txBody>
          <a:bodyPr wrap="square" rtlCol="0">
            <a:spAutoFit/>
          </a:bodyPr>
          <a:lstStyle/>
          <a:p>
            <a:pPr algn="ctr"/>
            <a:r>
              <a:rPr lang="en-US" sz="2000" dirty="0"/>
              <a:t>Amplitude</a:t>
            </a:r>
          </a:p>
        </p:txBody>
      </p:sp>
      <p:sp>
        <p:nvSpPr>
          <p:cNvPr id="43" name="TextBox 42">
            <a:extLst>
              <a:ext uri="{FF2B5EF4-FFF2-40B4-BE49-F238E27FC236}">
                <a16:creationId xmlns:a16="http://schemas.microsoft.com/office/drawing/2014/main" id="{3512823B-711B-5343-A8BB-8C13410C79FC}"/>
              </a:ext>
            </a:extLst>
          </p:cNvPr>
          <p:cNvSpPr txBox="1"/>
          <p:nvPr/>
        </p:nvSpPr>
        <p:spPr>
          <a:xfrm>
            <a:off x="6310589" y="2896509"/>
            <a:ext cx="1891905" cy="400110"/>
          </a:xfrm>
          <a:prstGeom prst="rect">
            <a:avLst/>
          </a:prstGeom>
          <a:noFill/>
        </p:spPr>
        <p:txBody>
          <a:bodyPr wrap="square" rtlCol="0">
            <a:spAutoFit/>
          </a:bodyPr>
          <a:lstStyle/>
          <a:p>
            <a:pPr algn="ctr"/>
            <a:r>
              <a:rPr lang="en-US" sz="2000" dirty="0"/>
              <a:t>Time/Sample</a:t>
            </a:r>
          </a:p>
        </p:txBody>
      </p:sp>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
        <p:nvSpPr>
          <p:cNvPr id="49" name="TextBox 48">
            <a:extLst>
              <a:ext uri="{FF2B5EF4-FFF2-40B4-BE49-F238E27FC236}">
                <a16:creationId xmlns:a16="http://schemas.microsoft.com/office/drawing/2014/main" id="{9507FB71-C049-114B-BDE5-EE7ED5F55261}"/>
              </a:ext>
            </a:extLst>
          </p:cNvPr>
          <p:cNvSpPr txBox="1"/>
          <p:nvPr/>
        </p:nvSpPr>
        <p:spPr>
          <a:xfrm>
            <a:off x="5742304" y="3350979"/>
            <a:ext cx="2567317" cy="400110"/>
          </a:xfrm>
          <a:prstGeom prst="rect">
            <a:avLst/>
          </a:prstGeom>
          <a:noFill/>
        </p:spPr>
        <p:txBody>
          <a:bodyPr wrap="square" rtlCol="0">
            <a:spAutoFit/>
          </a:bodyPr>
          <a:lstStyle/>
          <a:p>
            <a:pPr algn="ctr"/>
            <a:r>
              <a:rPr lang="en-US" sz="2000" dirty="0"/>
              <a:t>Receiver signal</a:t>
            </a:r>
          </a:p>
        </p:txBody>
      </p:sp>
      <p:pic>
        <p:nvPicPr>
          <p:cNvPr id="4" name="Picture 3">
            <a:extLst>
              <a:ext uri="{FF2B5EF4-FFF2-40B4-BE49-F238E27FC236}">
                <a16:creationId xmlns:a16="http://schemas.microsoft.com/office/drawing/2014/main" id="{44011246-99B4-A541-9E3F-5CC6B579426E}"/>
              </a:ext>
            </a:extLst>
          </p:cNvPr>
          <p:cNvPicPr>
            <a:picLocks noChangeAspect="1"/>
          </p:cNvPicPr>
          <p:nvPr/>
        </p:nvPicPr>
        <p:blipFill>
          <a:blip r:embed="rId2"/>
          <a:stretch>
            <a:fillRect/>
          </a:stretch>
        </p:blipFill>
        <p:spPr>
          <a:xfrm>
            <a:off x="4450782" y="4706849"/>
            <a:ext cx="3035300" cy="1816100"/>
          </a:xfrm>
          <a:prstGeom prst="rect">
            <a:avLst/>
          </a:prstGeom>
        </p:spPr>
      </p:pic>
      <p:sp>
        <p:nvSpPr>
          <p:cNvPr id="25" name="TextBox 24">
            <a:extLst>
              <a:ext uri="{FF2B5EF4-FFF2-40B4-BE49-F238E27FC236}">
                <a16:creationId xmlns:a16="http://schemas.microsoft.com/office/drawing/2014/main" id="{C50C18AC-8432-B940-B77F-7B637A9D840C}"/>
              </a:ext>
            </a:extLst>
          </p:cNvPr>
          <p:cNvSpPr txBox="1"/>
          <p:nvPr/>
        </p:nvSpPr>
        <p:spPr>
          <a:xfrm>
            <a:off x="125065" y="5343252"/>
            <a:ext cx="4707491" cy="523220"/>
          </a:xfrm>
          <a:prstGeom prst="rect">
            <a:avLst/>
          </a:prstGeom>
          <a:noFill/>
        </p:spPr>
        <p:txBody>
          <a:bodyPr wrap="square" rtlCol="0">
            <a:spAutoFit/>
          </a:bodyPr>
          <a:lstStyle/>
          <a:p>
            <a:pPr algn="ctr"/>
            <a:r>
              <a:rPr lang="en-US" sz="2800" dirty="0"/>
              <a:t>Energy of a discrete signal x(n),</a:t>
            </a:r>
          </a:p>
        </p:txBody>
      </p:sp>
      <p:sp>
        <p:nvSpPr>
          <p:cNvPr id="21" name="TextBox 20">
            <a:extLst>
              <a:ext uri="{FF2B5EF4-FFF2-40B4-BE49-F238E27FC236}">
                <a16:creationId xmlns:a16="http://schemas.microsoft.com/office/drawing/2014/main" id="{CE619F49-3669-9B4D-9910-2F9714F8D505}"/>
              </a:ext>
            </a:extLst>
          </p:cNvPr>
          <p:cNvSpPr txBox="1"/>
          <p:nvPr/>
        </p:nvSpPr>
        <p:spPr>
          <a:xfrm>
            <a:off x="200054" y="4150975"/>
            <a:ext cx="4981622"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r>
              <a:rPr lang="en-US" dirty="0"/>
              <a:t>Energy based signal detector</a:t>
            </a:r>
          </a:p>
        </p:txBody>
      </p:sp>
    </p:spTree>
    <p:extLst>
      <p:ext uri="{BB962C8B-B14F-4D97-AF65-F5344CB8AC3E}">
        <p14:creationId xmlns:p14="http://schemas.microsoft.com/office/powerpoint/2010/main" val="6511420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413443" y="2025055"/>
            <a:ext cx="2034372" cy="777647"/>
            <a:chOff x="987797" y="2140633"/>
            <a:chExt cx="2034372"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79815" y="2609095"/>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cxnSp>
        <p:nvCxnSpPr>
          <p:cNvPr id="40" name="Straight Connector 39">
            <a:extLst>
              <a:ext uri="{FF2B5EF4-FFF2-40B4-BE49-F238E27FC236}">
                <a16:creationId xmlns:a16="http://schemas.microsoft.com/office/drawing/2014/main" id="{44298D6E-4B4A-3D4C-BCD5-7BDE0A71EB5F}"/>
              </a:ext>
            </a:extLst>
          </p:cNvPr>
          <p:cNvCxnSpPr>
            <a:cxnSpLocks/>
          </p:cNvCxnSpPr>
          <p:nvPr/>
        </p:nvCxnSpPr>
        <p:spPr>
          <a:xfrm>
            <a:off x="5392568"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1" name="Straight Connector 40">
            <a:extLst>
              <a:ext uri="{FF2B5EF4-FFF2-40B4-BE49-F238E27FC236}">
                <a16:creationId xmlns:a16="http://schemas.microsoft.com/office/drawing/2014/main" id="{5458859B-651A-6341-BB69-E5FD70437299}"/>
              </a:ext>
            </a:extLst>
          </p:cNvPr>
          <p:cNvCxnSpPr/>
          <p:nvPr/>
        </p:nvCxnSpPr>
        <p:spPr>
          <a:xfrm flipV="1">
            <a:off x="5394845"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2" name="TextBox 41">
            <a:extLst>
              <a:ext uri="{FF2B5EF4-FFF2-40B4-BE49-F238E27FC236}">
                <a16:creationId xmlns:a16="http://schemas.microsoft.com/office/drawing/2014/main" id="{13CB6A3E-F37A-E546-B590-B97401896090}"/>
              </a:ext>
            </a:extLst>
          </p:cNvPr>
          <p:cNvSpPr txBox="1"/>
          <p:nvPr/>
        </p:nvSpPr>
        <p:spPr>
          <a:xfrm rot="16200000">
            <a:off x="4538957" y="1776663"/>
            <a:ext cx="1264754" cy="400110"/>
          </a:xfrm>
          <a:prstGeom prst="rect">
            <a:avLst/>
          </a:prstGeom>
          <a:noFill/>
        </p:spPr>
        <p:txBody>
          <a:bodyPr wrap="square" rtlCol="0">
            <a:spAutoFit/>
          </a:bodyPr>
          <a:lstStyle/>
          <a:p>
            <a:pPr algn="ctr"/>
            <a:r>
              <a:rPr lang="en-US" sz="2000" dirty="0"/>
              <a:t>Amplitude</a:t>
            </a:r>
          </a:p>
        </p:txBody>
      </p:sp>
      <p:sp>
        <p:nvSpPr>
          <p:cNvPr id="43" name="TextBox 42">
            <a:extLst>
              <a:ext uri="{FF2B5EF4-FFF2-40B4-BE49-F238E27FC236}">
                <a16:creationId xmlns:a16="http://schemas.microsoft.com/office/drawing/2014/main" id="{3512823B-711B-5343-A8BB-8C13410C79FC}"/>
              </a:ext>
            </a:extLst>
          </p:cNvPr>
          <p:cNvSpPr txBox="1"/>
          <p:nvPr/>
        </p:nvSpPr>
        <p:spPr>
          <a:xfrm>
            <a:off x="6310589" y="2896509"/>
            <a:ext cx="1891905" cy="400110"/>
          </a:xfrm>
          <a:prstGeom prst="rect">
            <a:avLst/>
          </a:prstGeom>
          <a:noFill/>
        </p:spPr>
        <p:txBody>
          <a:bodyPr wrap="square" rtlCol="0">
            <a:spAutoFit/>
          </a:bodyPr>
          <a:lstStyle/>
          <a:p>
            <a:pPr algn="ctr"/>
            <a:r>
              <a:rPr lang="en-US" sz="2000" dirty="0"/>
              <a:t>Time/Sample</a:t>
            </a:r>
          </a:p>
        </p:txBody>
      </p:sp>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
        <p:nvSpPr>
          <p:cNvPr id="49" name="TextBox 48">
            <a:extLst>
              <a:ext uri="{FF2B5EF4-FFF2-40B4-BE49-F238E27FC236}">
                <a16:creationId xmlns:a16="http://schemas.microsoft.com/office/drawing/2014/main" id="{9507FB71-C049-114B-BDE5-EE7ED5F55261}"/>
              </a:ext>
            </a:extLst>
          </p:cNvPr>
          <p:cNvSpPr txBox="1"/>
          <p:nvPr/>
        </p:nvSpPr>
        <p:spPr>
          <a:xfrm>
            <a:off x="5742304" y="3350979"/>
            <a:ext cx="2567317" cy="400110"/>
          </a:xfrm>
          <a:prstGeom prst="rect">
            <a:avLst/>
          </a:prstGeom>
          <a:noFill/>
        </p:spPr>
        <p:txBody>
          <a:bodyPr wrap="square" rtlCol="0">
            <a:spAutoFit/>
          </a:bodyPr>
          <a:lstStyle/>
          <a:p>
            <a:pPr algn="ctr"/>
            <a:r>
              <a:rPr lang="en-US" sz="2000" dirty="0"/>
              <a:t>Receiver signal</a:t>
            </a:r>
          </a:p>
        </p:txBody>
      </p:sp>
      <p:pic>
        <p:nvPicPr>
          <p:cNvPr id="3" name="Picture 2">
            <a:extLst>
              <a:ext uri="{FF2B5EF4-FFF2-40B4-BE49-F238E27FC236}">
                <a16:creationId xmlns:a16="http://schemas.microsoft.com/office/drawing/2014/main" id="{3A9D1CDF-1B14-D44B-BBCE-8C359EFCD3FA}"/>
              </a:ext>
            </a:extLst>
          </p:cNvPr>
          <p:cNvPicPr>
            <a:picLocks noChangeAspect="1"/>
          </p:cNvPicPr>
          <p:nvPr/>
        </p:nvPicPr>
        <p:blipFill>
          <a:blip r:embed="rId2"/>
          <a:stretch>
            <a:fillRect/>
          </a:stretch>
        </p:blipFill>
        <p:spPr>
          <a:xfrm rot="19710179">
            <a:off x="3259524" y="3292402"/>
            <a:ext cx="1694286" cy="1694286"/>
          </a:xfrm>
          <a:prstGeom prst="rect">
            <a:avLst/>
          </a:prstGeom>
        </p:spPr>
      </p:pic>
      <p:sp>
        <p:nvSpPr>
          <p:cNvPr id="4" name="Freeform 3">
            <a:extLst>
              <a:ext uri="{FF2B5EF4-FFF2-40B4-BE49-F238E27FC236}">
                <a16:creationId xmlns:a16="http://schemas.microsoft.com/office/drawing/2014/main" id="{7DEA0244-CAF0-4441-A4DB-56619C804A7A}"/>
              </a:ext>
            </a:extLst>
          </p:cNvPr>
          <p:cNvSpPr/>
          <p:nvPr/>
        </p:nvSpPr>
        <p:spPr>
          <a:xfrm>
            <a:off x="5749871" y="1710874"/>
            <a:ext cx="542441" cy="1132948"/>
          </a:xfrm>
          <a:custGeom>
            <a:avLst/>
            <a:gdLst>
              <a:gd name="connsiteX0" fmla="*/ 0 w 542441"/>
              <a:gd name="connsiteY0" fmla="*/ 737858 h 1132948"/>
              <a:gd name="connsiteX1" fmla="*/ 15498 w 542441"/>
              <a:gd name="connsiteY1" fmla="*/ 396895 h 1132948"/>
              <a:gd name="connsiteX2" fmla="*/ 77492 w 542441"/>
              <a:gd name="connsiteY2" fmla="*/ 1047824 h 1132948"/>
              <a:gd name="connsiteX3" fmla="*/ 139485 w 542441"/>
              <a:gd name="connsiteY3" fmla="*/ 9438 h 1132948"/>
              <a:gd name="connsiteX4" fmla="*/ 247973 w 542441"/>
              <a:gd name="connsiteY4" fmla="*/ 520882 h 1132948"/>
              <a:gd name="connsiteX5" fmla="*/ 371960 w 542441"/>
              <a:gd name="connsiteY5" fmla="*/ 288407 h 1132948"/>
              <a:gd name="connsiteX6" fmla="*/ 418454 w 542441"/>
              <a:gd name="connsiteY6" fmla="*/ 598373 h 1132948"/>
              <a:gd name="connsiteX7" fmla="*/ 480448 w 542441"/>
              <a:gd name="connsiteY7" fmla="*/ 427892 h 1132948"/>
              <a:gd name="connsiteX8" fmla="*/ 480448 w 542441"/>
              <a:gd name="connsiteY8" fmla="*/ 1125316 h 1132948"/>
              <a:gd name="connsiteX9" fmla="*/ 542441 w 542441"/>
              <a:gd name="connsiteY9" fmla="*/ 737858 h 11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41" h="1132948">
                <a:moveTo>
                  <a:pt x="0" y="737858"/>
                </a:moveTo>
                <a:cubicBezTo>
                  <a:pt x="1291" y="541546"/>
                  <a:pt x="2583" y="345234"/>
                  <a:pt x="15498" y="396895"/>
                </a:cubicBezTo>
                <a:cubicBezTo>
                  <a:pt x="28413" y="448556"/>
                  <a:pt x="56827" y="1112400"/>
                  <a:pt x="77492" y="1047824"/>
                </a:cubicBezTo>
                <a:cubicBezTo>
                  <a:pt x="98157" y="983248"/>
                  <a:pt x="111071" y="97262"/>
                  <a:pt x="139485" y="9438"/>
                </a:cubicBezTo>
                <a:cubicBezTo>
                  <a:pt x="167899" y="-78386"/>
                  <a:pt x="209227" y="474387"/>
                  <a:pt x="247973" y="520882"/>
                </a:cubicBezTo>
                <a:cubicBezTo>
                  <a:pt x="286719" y="567377"/>
                  <a:pt x="343547" y="275492"/>
                  <a:pt x="371960" y="288407"/>
                </a:cubicBezTo>
                <a:cubicBezTo>
                  <a:pt x="400373" y="301322"/>
                  <a:pt x="400373" y="575126"/>
                  <a:pt x="418454" y="598373"/>
                </a:cubicBezTo>
                <a:cubicBezTo>
                  <a:pt x="436535" y="621620"/>
                  <a:pt x="470116" y="340068"/>
                  <a:pt x="480448" y="427892"/>
                </a:cubicBezTo>
                <a:cubicBezTo>
                  <a:pt x="490780" y="515716"/>
                  <a:pt x="470116" y="1073655"/>
                  <a:pt x="480448" y="1125316"/>
                </a:cubicBezTo>
                <a:cubicBezTo>
                  <a:pt x="490780" y="1176977"/>
                  <a:pt x="516610" y="957417"/>
                  <a:pt x="542441" y="737858"/>
                </a:cubicBezTo>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00B61A10-DD9D-BB41-8DD8-5193B026B141}"/>
              </a:ext>
            </a:extLst>
          </p:cNvPr>
          <p:cNvCxnSpPr>
            <a:cxnSpLocks/>
          </p:cNvCxnSpPr>
          <p:nvPr/>
        </p:nvCxnSpPr>
        <p:spPr>
          <a:xfrm flipH="1">
            <a:off x="4618496" y="2702083"/>
            <a:ext cx="1170304" cy="1152441"/>
          </a:xfrm>
          <a:prstGeom prst="line">
            <a:avLst/>
          </a:prstGeom>
          <a:ln w="4445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6" name="Freeform 5">
            <a:extLst>
              <a:ext uri="{FF2B5EF4-FFF2-40B4-BE49-F238E27FC236}">
                <a16:creationId xmlns:a16="http://schemas.microsoft.com/office/drawing/2014/main" id="{5DB8FC3C-A30C-594B-8F53-06185A9F9AD1}"/>
              </a:ext>
            </a:extLst>
          </p:cNvPr>
          <p:cNvSpPr/>
          <p:nvPr/>
        </p:nvSpPr>
        <p:spPr>
          <a:xfrm>
            <a:off x="7361696" y="2146650"/>
            <a:ext cx="418455" cy="534655"/>
          </a:xfrm>
          <a:custGeom>
            <a:avLst/>
            <a:gdLst>
              <a:gd name="connsiteX0" fmla="*/ 0 w 418455"/>
              <a:gd name="connsiteY0" fmla="*/ 271086 h 534655"/>
              <a:gd name="connsiteX1" fmla="*/ 77492 w 418455"/>
              <a:gd name="connsiteY1" fmla="*/ 7615 h 534655"/>
              <a:gd name="connsiteX2" fmla="*/ 216977 w 418455"/>
              <a:gd name="connsiteY2" fmla="*/ 534557 h 534655"/>
              <a:gd name="connsiteX3" fmla="*/ 325465 w 418455"/>
              <a:gd name="connsiteY3" fmla="*/ 54110 h 534655"/>
              <a:gd name="connsiteX4" fmla="*/ 418455 w 418455"/>
              <a:gd name="connsiteY4" fmla="*/ 317581 h 5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55" h="534655">
                <a:moveTo>
                  <a:pt x="0" y="271086"/>
                </a:moveTo>
                <a:cubicBezTo>
                  <a:pt x="20664" y="117394"/>
                  <a:pt x="41329" y="-36297"/>
                  <a:pt x="77492" y="7615"/>
                </a:cubicBezTo>
                <a:cubicBezTo>
                  <a:pt x="113655" y="51527"/>
                  <a:pt x="175648" y="526808"/>
                  <a:pt x="216977" y="534557"/>
                </a:cubicBezTo>
                <a:cubicBezTo>
                  <a:pt x="258306" y="542306"/>
                  <a:pt x="291885" y="90273"/>
                  <a:pt x="325465" y="54110"/>
                </a:cubicBezTo>
                <a:cubicBezTo>
                  <a:pt x="359045" y="17947"/>
                  <a:pt x="388750" y="167764"/>
                  <a:pt x="418455" y="31758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Picture 6">
            <a:extLst>
              <a:ext uri="{FF2B5EF4-FFF2-40B4-BE49-F238E27FC236}">
                <a16:creationId xmlns:a16="http://schemas.microsoft.com/office/drawing/2014/main" id="{D81B54F4-28AE-8F4C-85F4-02273042717C}"/>
              </a:ext>
            </a:extLst>
          </p:cNvPr>
          <p:cNvPicPr>
            <a:picLocks noChangeAspect="1"/>
          </p:cNvPicPr>
          <p:nvPr/>
        </p:nvPicPr>
        <p:blipFill>
          <a:blip r:embed="rId3"/>
          <a:stretch>
            <a:fillRect/>
          </a:stretch>
        </p:blipFill>
        <p:spPr>
          <a:xfrm rot="624115" flipH="1">
            <a:off x="7828244" y="3560548"/>
            <a:ext cx="1303717" cy="1422400"/>
          </a:xfrm>
          <a:prstGeom prst="rect">
            <a:avLst/>
          </a:prstGeom>
        </p:spPr>
      </p:pic>
      <p:cxnSp>
        <p:nvCxnSpPr>
          <p:cNvPr id="27" name="Straight Connector 26">
            <a:extLst>
              <a:ext uri="{FF2B5EF4-FFF2-40B4-BE49-F238E27FC236}">
                <a16:creationId xmlns:a16="http://schemas.microsoft.com/office/drawing/2014/main" id="{15DF1C27-DE29-1D48-A687-C6308F88567D}"/>
              </a:ext>
            </a:extLst>
          </p:cNvPr>
          <p:cNvCxnSpPr>
            <a:cxnSpLocks/>
          </p:cNvCxnSpPr>
          <p:nvPr/>
        </p:nvCxnSpPr>
        <p:spPr>
          <a:xfrm>
            <a:off x="7739368" y="2609095"/>
            <a:ext cx="396631" cy="952287"/>
          </a:xfrm>
          <a:prstGeom prst="line">
            <a:avLst/>
          </a:prstGeom>
          <a:ln w="4445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315492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3383880" y="3078276"/>
            <a:ext cx="1348970" cy="777647"/>
            <a:chOff x="987797" y="2140633"/>
            <a:chExt cx="1348970"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52297" y="2609095"/>
              <a:ext cx="484470"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a:extLst>
              <a:ext uri="{FF2B5EF4-FFF2-40B4-BE49-F238E27FC236}">
                <a16:creationId xmlns:a16="http://schemas.microsoft.com/office/drawing/2014/main" id="{4FC2C9B5-FD0E-B04F-BDDA-902F4CC577C3}"/>
              </a:ext>
            </a:extLst>
          </p:cNvPr>
          <p:cNvGrpSpPr/>
          <p:nvPr/>
        </p:nvGrpSpPr>
        <p:grpSpPr>
          <a:xfrm>
            <a:off x="2986021" y="902760"/>
            <a:ext cx="2451257" cy="1132948"/>
            <a:chOff x="5379653" y="1710874"/>
            <a:chExt cx="2451257" cy="1132948"/>
          </a:xfrm>
        </p:grpSpPr>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Freeform 3">
              <a:extLst>
                <a:ext uri="{FF2B5EF4-FFF2-40B4-BE49-F238E27FC236}">
                  <a16:creationId xmlns:a16="http://schemas.microsoft.com/office/drawing/2014/main" id="{7DEA0244-CAF0-4441-A4DB-56619C804A7A}"/>
                </a:ext>
              </a:extLst>
            </p:cNvPr>
            <p:cNvSpPr/>
            <p:nvPr/>
          </p:nvSpPr>
          <p:spPr>
            <a:xfrm>
              <a:off x="5749871" y="1710874"/>
              <a:ext cx="542441" cy="1132948"/>
            </a:xfrm>
            <a:custGeom>
              <a:avLst/>
              <a:gdLst>
                <a:gd name="connsiteX0" fmla="*/ 0 w 542441"/>
                <a:gd name="connsiteY0" fmla="*/ 737858 h 1132948"/>
                <a:gd name="connsiteX1" fmla="*/ 15498 w 542441"/>
                <a:gd name="connsiteY1" fmla="*/ 396895 h 1132948"/>
                <a:gd name="connsiteX2" fmla="*/ 77492 w 542441"/>
                <a:gd name="connsiteY2" fmla="*/ 1047824 h 1132948"/>
                <a:gd name="connsiteX3" fmla="*/ 139485 w 542441"/>
                <a:gd name="connsiteY3" fmla="*/ 9438 h 1132948"/>
                <a:gd name="connsiteX4" fmla="*/ 247973 w 542441"/>
                <a:gd name="connsiteY4" fmla="*/ 520882 h 1132948"/>
                <a:gd name="connsiteX5" fmla="*/ 371960 w 542441"/>
                <a:gd name="connsiteY5" fmla="*/ 288407 h 1132948"/>
                <a:gd name="connsiteX6" fmla="*/ 418454 w 542441"/>
                <a:gd name="connsiteY6" fmla="*/ 598373 h 1132948"/>
                <a:gd name="connsiteX7" fmla="*/ 480448 w 542441"/>
                <a:gd name="connsiteY7" fmla="*/ 427892 h 1132948"/>
                <a:gd name="connsiteX8" fmla="*/ 480448 w 542441"/>
                <a:gd name="connsiteY8" fmla="*/ 1125316 h 1132948"/>
                <a:gd name="connsiteX9" fmla="*/ 542441 w 542441"/>
                <a:gd name="connsiteY9" fmla="*/ 737858 h 11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41" h="1132948">
                  <a:moveTo>
                    <a:pt x="0" y="737858"/>
                  </a:moveTo>
                  <a:cubicBezTo>
                    <a:pt x="1291" y="541546"/>
                    <a:pt x="2583" y="345234"/>
                    <a:pt x="15498" y="396895"/>
                  </a:cubicBezTo>
                  <a:cubicBezTo>
                    <a:pt x="28413" y="448556"/>
                    <a:pt x="56827" y="1112400"/>
                    <a:pt x="77492" y="1047824"/>
                  </a:cubicBezTo>
                  <a:cubicBezTo>
                    <a:pt x="98157" y="983248"/>
                    <a:pt x="111071" y="97262"/>
                    <a:pt x="139485" y="9438"/>
                  </a:cubicBezTo>
                  <a:cubicBezTo>
                    <a:pt x="167899" y="-78386"/>
                    <a:pt x="209227" y="474387"/>
                    <a:pt x="247973" y="520882"/>
                  </a:cubicBezTo>
                  <a:cubicBezTo>
                    <a:pt x="286719" y="567377"/>
                    <a:pt x="343547" y="275492"/>
                    <a:pt x="371960" y="288407"/>
                  </a:cubicBezTo>
                  <a:cubicBezTo>
                    <a:pt x="400373" y="301322"/>
                    <a:pt x="400373" y="575126"/>
                    <a:pt x="418454" y="598373"/>
                  </a:cubicBezTo>
                  <a:cubicBezTo>
                    <a:pt x="436535" y="621620"/>
                    <a:pt x="470116" y="340068"/>
                    <a:pt x="480448" y="427892"/>
                  </a:cubicBezTo>
                  <a:cubicBezTo>
                    <a:pt x="490780" y="515716"/>
                    <a:pt x="470116" y="1073655"/>
                    <a:pt x="480448" y="1125316"/>
                  </a:cubicBezTo>
                  <a:cubicBezTo>
                    <a:pt x="490780" y="1176977"/>
                    <a:pt x="516610" y="957417"/>
                    <a:pt x="542441" y="737858"/>
                  </a:cubicBezTo>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DB8FC3C-A30C-594B-8F53-06185A9F9AD1}"/>
                </a:ext>
              </a:extLst>
            </p:cNvPr>
            <p:cNvSpPr/>
            <p:nvPr/>
          </p:nvSpPr>
          <p:spPr>
            <a:xfrm>
              <a:off x="7361696" y="2146650"/>
              <a:ext cx="418455" cy="534655"/>
            </a:xfrm>
            <a:custGeom>
              <a:avLst/>
              <a:gdLst>
                <a:gd name="connsiteX0" fmla="*/ 0 w 418455"/>
                <a:gd name="connsiteY0" fmla="*/ 271086 h 534655"/>
                <a:gd name="connsiteX1" fmla="*/ 77492 w 418455"/>
                <a:gd name="connsiteY1" fmla="*/ 7615 h 534655"/>
                <a:gd name="connsiteX2" fmla="*/ 216977 w 418455"/>
                <a:gd name="connsiteY2" fmla="*/ 534557 h 534655"/>
                <a:gd name="connsiteX3" fmla="*/ 325465 w 418455"/>
                <a:gd name="connsiteY3" fmla="*/ 54110 h 534655"/>
                <a:gd name="connsiteX4" fmla="*/ 418455 w 418455"/>
                <a:gd name="connsiteY4" fmla="*/ 317581 h 5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55" h="534655">
                  <a:moveTo>
                    <a:pt x="0" y="271086"/>
                  </a:moveTo>
                  <a:cubicBezTo>
                    <a:pt x="20664" y="117394"/>
                    <a:pt x="41329" y="-36297"/>
                    <a:pt x="77492" y="7615"/>
                  </a:cubicBezTo>
                  <a:cubicBezTo>
                    <a:pt x="113655" y="51527"/>
                    <a:pt x="175648" y="526808"/>
                    <a:pt x="216977" y="534557"/>
                  </a:cubicBezTo>
                  <a:cubicBezTo>
                    <a:pt x="258306" y="542306"/>
                    <a:pt x="291885" y="90273"/>
                    <a:pt x="325465" y="54110"/>
                  </a:cubicBezTo>
                  <a:cubicBezTo>
                    <a:pt x="359045" y="17947"/>
                    <a:pt x="388750" y="167764"/>
                    <a:pt x="418455" y="31758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28" name="Straight Connector 27">
            <a:extLst>
              <a:ext uri="{FF2B5EF4-FFF2-40B4-BE49-F238E27FC236}">
                <a16:creationId xmlns:a16="http://schemas.microsoft.com/office/drawing/2014/main" id="{701D17DC-3CF1-114A-B78A-47AA22F817CC}"/>
              </a:ext>
            </a:extLst>
          </p:cNvPr>
          <p:cNvCxnSpPr>
            <a:cxnSpLocks/>
          </p:cNvCxnSpPr>
          <p:nvPr/>
        </p:nvCxnSpPr>
        <p:spPr>
          <a:xfrm>
            <a:off x="3583628" y="2035708"/>
            <a:ext cx="0" cy="98113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1" name="TextBox 30">
            <a:extLst>
              <a:ext uri="{FF2B5EF4-FFF2-40B4-BE49-F238E27FC236}">
                <a16:creationId xmlns:a16="http://schemas.microsoft.com/office/drawing/2014/main" id="{AFC4AFAD-3B3D-2641-BE1B-7ED91E1F806F}"/>
              </a:ext>
            </a:extLst>
          </p:cNvPr>
          <p:cNvSpPr txBox="1"/>
          <p:nvPr/>
        </p:nvSpPr>
        <p:spPr>
          <a:xfrm>
            <a:off x="5677377" y="1431415"/>
            <a:ext cx="2764069" cy="461665"/>
          </a:xfrm>
          <a:prstGeom prst="rect">
            <a:avLst/>
          </a:prstGeom>
          <a:noFill/>
        </p:spPr>
        <p:txBody>
          <a:bodyPr wrap="square" rtlCol="0">
            <a:spAutoFit/>
          </a:bodyPr>
          <a:lstStyle/>
          <a:p>
            <a:pPr algn="ctr"/>
            <a:r>
              <a:rPr lang="en-US" sz="2400" dirty="0"/>
              <a:t>Received signal</a:t>
            </a:r>
          </a:p>
        </p:txBody>
      </p:sp>
      <p:sp>
        <p:nvSpPr>
          <p:cNvPr id="32" name="TextBox 31">
            <a:extLst>
              <a:ext uri="{FF2B5EF4-FFF2-40B4-BE49-F238E27FC236}">
                <a16:creationId xmlns:a16="http://schemas.microsoft.com/office/drawing/2014/main" id="{FCB1F6D2-E71A-9344-8477-7D8D73CE567C}"/>
              </a:ext>
            </a:extLst>
          </p:cNvPr>
          <p:cNvSpPr txBox="1"/>
          <p:nvPr/>
        </p:nvSpPr>
        <p:spPr>
          <a:xfrm>
            <a:off x="4411977" y="3559089"/>
            <a:ext cx="3678138" cy="461665"/>
          </a:xfrm>
          <a:prstGeom prst="rect">
            <a:avLst/>
          </a:prstGeom>
          <a:noFill/>
        </p:spPr>
        <p:txBody>
          <a:bodyPr wrap="square" rtlCol="0">
            <a:spAutoFit/>
          </a:bodyPr>
          <a:lstStyle/>
          <a:p>
            <a:pPr algn="ctr"/>
            <a:r>
              <a:rPr lang="en-US" sz="2400" dirty="0"/>
              <a:t>Transmit signal template</a:t>
            </a:r>
          </a:p>
        </p:txBody>
      </p:sp>
      <p:sp>
        <p:nvSpPr>
          <p:cNvPr id="33" name="TextBox 32">
            <a:extLst>
              <a:ext uri="{FF2B5EF4-FFF2-40B4-BE49-F238E27FC236}">
                <a16:creationId xmlns:a16="http://schemas.microsoft.com/office/drawing/2014/main" id="{707DEBE2-37D7-7746-9858-BCC0A2569365}"/>
              </a:ext>
            </a:extLst>
          </p:cNvPr>
          <p:cNvSpPr txBox="1"/>
          <p:nvPr/>
        </p:nvSpPr>
        <p:spPr>
          <a:xfrm>
            <a:off x="3928459" y="2281372"/>
            <a:ext cx="2567317" cy="523220"/>
          </a:xfrm>
          <a:prstGeom prst="rect">
            <a:avLst/>
          </a:prstGeom>
          <a:noFill/>
        </p:spPr>
        <p:txBody>
          <a:bodyPr wrap="square" rtlCol="0">
            <a:spAutoFit/>
          </a:bodyPr>
          <a:lstStyle/>
          <a:p>
            <a:pPr algn="ctr"/>
            <a:r>
              <a:rPr lang="en-US" sz="2800" dirty="0"/>
              <a:t>Signal matching</a:t>
            </a:r>
          </a:p>
        </p:txBody>
      </p:sp>
      <p:pic>
        <p:nvPicPr>
          <p:cNvPr id="35" name="Picture 34">
            <a:extLst>
              <a:ext uri="{FF2B5EF4-FFF2-40B4-BE49-F238E27FC236}">
                <a16:creationId xmlns:a16="http://schemas.microsoft.com/office/drawing/2014/main" id="{BC75C857-29CA-6340-B4F6-542A77DCF435}"/>
              </a:ext>
            </a:extLst>
          </p:cNvPr>
          <p:cNvPicPr>
            <a:picLocks noChangeAspect="1"/>
          </p:cNvPicPr>
          <p:nvPr/>
        </p:nvPicPr>
        <p:blipFill rotWithShape="1">
          <a:blip r:embed="rId2"/>
          <a:srcRect l="54764" t="29689" r="28914" b="25528"/>
          <a:stretch/>
        </p:blipFill>
        <p:spPr>
          <a:xfrm>
            <a:off x="1767348" y="1235108"/>
            <a:ext cx="1115568" cy="915164"/>
          </a:xfrm>
          <a:prstGeom prst="rect">
            <a:avLst/>
          </a:prstGeom>
        </p:spPr>
      </p:pic>
      <p:pic>
        <p:nvPicPr>
          <p:cNvPr id="38" name="Picture 37">
            <a:extLst>
              <a:ext uri="{FF2B5EF4-FFF2-40B4-BE49-F238E27FC236}">
                <a16:creationId xmlns:a16="http://schemas.microsoft.com/office/drawing/2014/main" id="{78650CC1-B46F-3241-B69F-6CD841EB3F27}"/>
              </a:ext>
            </a:extLst>
          </p:cNvPr>
          <p:cNvPicPr>
            <a:picLocks noChangeAspect="1"/>
          </p:cNvPicPr>
          <p:nvPr/>
        </p:nvPicPr>
        <p:blipFill>
          <a:blip r:embed="rId3"/>
          <a:stretch>
            <a:fillRect/>
          </a:stretch>
        </p:blipFill>
        <p:spPr>
          <a:xfrm>
            <a:off x="1716825" y="3171510"/>
            <a:ext cx="1166091" cy="750455"/>
          </a:xfrm>
          <a:prstGeom prst="rect">
            <a:avLst/>
          </a:prstGeom>
        </p:spPr>
      </p:pic>
    </p:spTree>
    <p:extLst>
      <p:ext uri="{BB962C8B-B14F-4D97-AF65-F5344CB8AC3E}">
        <p14:creationId xmlns:p14="http://schemas.microsoft.com/office/powerpoint/2010/main" val="13789396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3383880" y="3078276"/>
            <a:ext cx="1348970" cy="777647"/>
            <a:chOff x="987797" y="2140633"/>
            <a:chExt cx="1348970"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52297" y="2609095"/>
              <a:ext cx="484470"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a:extLst>
              <a:ext uri="{FF2B5EF4-FFF2-40B4-BE49-F238E27FC236}">
                <a16:creationId xmlns:a16="http://schemas.microsoft.com/office/drawing/2014/main" id="{4FC2C9B5-FD0E-B04F-BDDA-902F4CC577C3}"/>
              </a:ext>
            </a:extLst>
          </p:cNvPr>
          <p:cNvGrpSpPr/>
          <p:nvPr/>
        </p:nvGrpSpPr>
        <p:grpSpPr>
          <a:xfrm>
            <a:off x="2986021" y="902760"/>
            <a:ext cx="2451257" cy="1132948"/>
            <a:chOff x="5379653" y="1710874"/>
            <a:chExt cx="2451257" cy="1132948"/>
          </a:xfrm>
        </p:grpSpPr>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Freeform 3">
              <a:extLst>
                <a:ext uri="{FF2B5EF4-FFF2-40B4-BE49-F238E27FC236}">
                  <a16:creationId xmlns:a16="http://schemas.microsoft.com/office/drawing/2014/main" id="{7DEA0244-CAF0-4441-A4DB-56619C804A7A}"/>
                </a:ext>
              </a:extLst>
            </p:cNvPr>
            <p:cNvSpPr/>
            <p:nvPr/>
          </p:nvSpPr>
          <p:spPr>
            <a:xfrm>
              <a:off x="5749871" y="1710874"/>
              <a:ext cx="542441" cy="1132948"/>
            </a:xfrm>
            <a:custGeom>
              <a:avLst/>
              <a:gdLst>
                <a:gd name="connsiteX0" fmla="*/ 0 w 542441"/>
                <a:gd name="connsiteY0" fmla="*/ 737858 h 1132948"/>
                <a:gd name="connsiteX1" fmla="*/ 15498 w 542441"/>
                <a:gd name="connsiteY1" fmla="*/ 396895 h 1132948"/>
                <a:gd name="connsiteX2" fmla="*/ 77492 w 542441"/>
                <a:gd name="connsiteY2" fmla="*/ 1047824 h 1132948"/>
                <a:gd name="connsiteX3" fmla="*/ 139485 w 542441"/>
                <a:gd name="connsiteY3" fmla="*/ 9438 h 1132948"/>
                <a:gd name="connsiteX4" fmla="*/ 247973 w 542441"/>
                <a:gd name="connsiteY4" fmla="*/ 520882 h 1132948"/>
                <a:gd name="connsiteX5" fmla="*/ 371960 w 542441"/>
                <a:gd name="connsiteY5" fmla="*/ 288407 h 1132948"/>
                <a:gd name="connsiteX6" fmla="*/ 418454 w 542441"/>
                <a:gd name="connsiteY6" fmla="*/ 598373 h 1132948"/>
                <a:gd name="connsiteX7" fmla="*/ 480448 w 542441"/>
                <a:gd name="connsiteY7" fmla="*/ 427892 h 1132948"/>
                <a:gd name="connsiteX8" fmla="*/ 480448 w 542441"/>
                <a:gd name="connsiteY8" fmla="*/ 1125316 h 1132948"/>
                <a:gd name="connsiteX9" fmla="*/ 542441 w 542441"/>
                <a:gd name="connsiteY9" fmla="*/ 737858 h 11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41" h="1132948">
                  <a:moveTo>
                    <a:pt x="0" y="737858"/>
                  </a:moveTo>
                  <a:cubicBezTo>
                    <a:pt x="1291" y="541546"/>
                    <a:pt x="2583" y="345234"/>
                    <a:pt x="15498" y="396895"/>
                  </a:cubicBezTo>
                  <a:cubicBezTo>
                    <a:pt x="28413" y="448556"/>
                    <a:pt x="56827" y="1112400"/>
                    <a:pt x="77492" y="1047824"/>
                  </a:cubicBezTo>
                  <a:cubicBezTo>
                    <a:pt x="98157" y="983248"/>
                    <a:pt x="111071" y="97262"/>
                    <a:pt x="139485" y="9438"/>
                  </a:cubicBezTo>
                  <a:cubicBezTo>
                    <a:pt x="167899" y="-78386"/>
                    <a:pt x="209227" y="474387"/>
                    <a:pt x="247973" y="520882"/>
                  </a:cubicBezTo>
                  <a:cubicBezTo>
                    <a:pt x="286719" y="567377"/>
                    <a:pt x="343547" y="275492"/>
                    <a:pt x="371960" y="288407"/>
                  </a:cubicBezTo>
                  <a:cubicBezTo>
                    <a:pt x="400373" y="301322"/>
                    <a:pt x="400373" y="575126"/>
                    <a:pt x="418454" y="598373"/>
                  </a:cubicBezTo>
                  <a:cubicBezTo>
                    <a:pt x="436535" y="621620"/>
                    <a:pt x="470116" y="340068"/>
                    <a:pt x="480448" y="427892"/>
                  </a:cubicBezTo>
                  <a:cubicBezTo>
                    <a:pt x="490780" y="515716"/>
                    <a:pt x="470116" y="1073655"/>
                    <a:pt x="480448" y="1125316"/>
                  </a:cubicBezTo>
                  <a:cubicBezTo>
                    <a:pt x="490780" y="1176977"/>
                    <a:pt x="516610" y="957417"/>
                    <a:pt x="542441" y="737858"/>
                  </a:cubicBezTo>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DB8FC3C-A30C-594B-8F53-06185A9F9AD1}"/>
                </a:ext>
              </a:extLst>
            </p:cNvPr>
            <p:cNvSpPr/>
            <p:nvPr/>
          </p:nvSpPr>
          <p:spPr>
            <a:xfrm>
              <a:off x="7361696" y="2146650"/>
              <a:ext cx="418455" cy="534655"/>
            </a:xfrm>
            <a:custGeom>
              <a:avLst/>
              <a:gdLst>
                <a:gd name="connsiteX0" fmla="*/ 0 w 418455"/>
                <a:gd name="connsiteY0" fmla="*/ 271086 h 534655"/>
                <a:gd name="connsiteX1" fmla="*/ 77492 w 418455"/>
                <a:gd name="connsiteY1" fmla="*/ 7615 h 534655"/>
                <a:gd name="connsiteX2" fmla="*/ 216977 w 418455"/>
                <a:gd name="connsiteY2" fmla="*/ 534557 h 534655"/>
                <a:gd name="connsiteX3" fmla="*/ 325465 w 418455"/>
                <a:gd name="connsiteY3" fmla="*/ 54110 h 534655"/>
                <a:gd name="connsiteX4" fmla="*/ 418455 w 418455"/>
                <a:gd name="connsiteY4" fmla="*/ 317581 h 5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55" h="534655">
                  <a:moveTo>
                    <a:pt x="0" y="271086"/>
                  </a:moveTo>
                  <a:cubicBezTo>
                    <a:pt x="20664" y="117394"/>
                    <a:pt x="41329" y="-36297"/>
                    <a:pt x="77492" y="7615"/>
                  </a:cubicBezTo>
                  <a:cubicBezTo>
                    <a:pt x="113655" y="51527"/>
                    <a:pt x="175648" y="526808"/>
                    <a:pt x="216977" y="534557"/>
                  </a:cubicBezTo>
                  <a:cubicBezTo>
                    <a:pt x="258306" y="542306"/>
                    <a:pt x="291885" y="90273"/>
                    <a:pt x="325465" y="54110"/>
                  </a:cubicBezTo>
                  <a:cubicBezTo>
                    <a:pt x="359045" y="17947"/>
                    <a:pt x="388750" y="167764"/>
                    <a:pt x="418455" y="31758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28" name="Straight Connector 27">
            <a:extLst>
              <a:ext uri="{FF2B5EF4-FFF2-40B4-BE49-F238E27FC236}">
                <a16:creationId xmlns:a16="http://schemas.microsoft.com/office/drawing/2014/main" id="{701D17DC-3CF1-114A-B78A-47AA22F817CC}"/>
              </a:ext>
            </a:extLst>
          </p:cNvPr>
          <p:cNvCxnSpPr>
            <a:cxnSpLocks/>
          </p:cNvCxnSpPr>
          <p:nvPr/>
        </p:nvCxnSpPr>
        <p:spPr>
          <a:xfrm>
            <a:off x="3583628" y="2035708"/>
            <a:ext cx="0" cy="98113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07DEBE2-37D7-7746-9858-BCC0A2569365}"/>
              </a:ext>
            </a:extLst>
          </p:cNvPr>
          <p:cNvSpPr txBox="1"/>
          <p:nvPr/>
        </p:nvSpPr>
        <p:spPr>
          <a:xfrm>
            <a:off x="3928459" y="2281372"/>
            <a:ext cx="2567317" cy="523220"/>
          </a:xfrm>
          <a:prstGeom prst="rect">
            <a:avLst/>
          </a:prstGeom>
          <a:noFill/>
        </p:spPr>
        <p:txBody>
          <a:bodyPr wrap="square" rtlCol="0">
            <a:spAutoFit/>
          </a:bodyPr>
          <a:lstStyle/>
          <a:p>
            <a:pPr algn="ctr"/>
            <a:r>
              <a:rPr lang="en-US" sz="2800" dirty="0"/>
              <a:t>Signal matching</a:t>
            </a:r>
          </a:p>
        </p:txBody>
      </p:sp>
      <p:sp>
        <p:nvSpPr>
          <p:cNvPr id="18" name="TextBox 17">
            <a:extLst>
              <a:ext uri="{FF2B5EF4-FFF2-40B4-BE49-F238E27FC236}">
                <a16:creationId xmlns:a16="http://schemas.microsoft.com/office/drawing/2014/main" id="{CC3C61E2-6A7A-AD41-B5FC-FAF55AA86E23}"/>
              </a:ext>
            </a:extLst>
          </p:cNvPr>
          <p:cNvSpPr txBox="1"/>
          <p:nvPr/>
        </p:nvSpPr>
        <p:spPr>
          <a:xfrm>
            <a:off x="147222" y="4055974"/>
            <a:ext cx="2332508" cy="584775"/>
          </a:xfrm>
          <a:prstGeom prst="rect">
            <a:avLst/>
          </a:prstGeom>
          <a:solidFill>
            <a:schemeClr val="accent1">
              <a:lumMod val="50000"/>
            </a:schemeClr>
          </a:solidFill>
        </p:spPr>
        <p:txBody>
          <a:bodyPr wrap="square" rtlCol="0">
            <a:spAutoFit/>
          </a:bodyPr>
          <a:lstStyle/>
          <a:p>
            <a:r>
              <a:rPr lang="en-US" sz="3200" dirty="0">
                <a:solidFill>
                  <a:schemeClr val="bg1"/>
                </a:solidFill>
              </a:rPr>
              <a:t>Correlation</a:t>
            </a:r>
          </a:p>
        </p:txBody>
      </p:sp>
      <p:pic>
        <p:nvPicPr>
          <p:cNvPr id="7" name="Picture 6">
            <a:extLst>
              <a:ext uri="{FF2B5EF4-FFF2-40B4-BE49-F238E27FC236}">
                <a16:creationId xmlns:a16="http://schemas.microsoft.com/office/drawing/2014/main" id="{FE19FC08-7D2B-9943-8E1E-BCFE5B7649A0}"/>
              </a:ext>
            </a:extLst>
          </p:cNvPr>
          <p:cNvPicPr>
            <a:picLocks noChangeAspect="1"/>
          </p:cNvPicPr>
          <p:nvPr/>
        </p:nvPicPr>
        <p:blipFill>
          <a:blip r:embed="rId2"/>
          <a:stretch>
            <a:fillRect/>
          </a:stretch>
        </p:blipFill>
        <p:spPr>
          <a:xfrm>
            <a:off x="1806455" y="4707127"/>
            <a:ext cx="6834909" cy="2043545"/>
          </a:xfrm>
          <a:prstGeom prst="rect">
            <a:avLst/>
          </a:prstGeom>
        </p:spPr>
      </p:pic>
      <p:pic>
        <p:nvPicPr>
          <p:cNvPr id="21" name="Picture 20">
            <a:extLst>
              <a:ext uri="{FF2B5EF4-FFF2-40B4-BE49-F238E27FC236}">
                <a16:creationId xmlns:a16="http://schemas.microsoft.com/office/drawing/2014/main" id="{409808B6-12A9-8F43-B1EF-10B1C33B68FB}"/>
              </a:ext>
            </a:extLst>
          </p:cNvPr>
          <p:cNvPicPr>
            <a:picLocks noChangeAspect="1"/>
          </p:cNvPicPr>
          <p:nvPr/>
        </p:nvPicPr>
        <p:blipFill rotWithShape="1">
          <a:blip r:embed="rId2"/>
          <a:srcRect l="54764" t="29689" r="28914" b="25528"/>
          <a:stretch/>
        </p:blipFill>
        <p:spPr>
          <a:xfrm>
            <a:off x="1767348" y="1235108"/>
            <a:ext cx="1115568" cy="915164"/>
          </a:xfrm>
          <a:prstGeom prst="rect">
            <a:avLst/>
          </a:prstGeom>
        </p:spPr>
      </p:pic>
      <p:pic>
        <p:nvPicPr>
          <p:cNvPr id="11" name="Picture 10">
            <a:extLst>
              <a:ext uri="{FF2B5EF4-FFF2-40B4-BE49-F238E27FC236}">
                <a16:creationId xmlns:a16="http://schemas.microsoft.com/office/drawing/2014/main" id="{8E78C032-0F6B-3E4B-8ED9-A364679BE1E9}"/>
              </a:ext>
            </a:extLst>
          </p:cNvPr>
          <p:cNvPicPr>
            <a:picLocks noChangeAspect="1"/>
          </p:cNvPicPr>
          <p:nvPr/>
        </p:nvPicPr>
        <p:blipFill>
          <a:blip r:embed="rId3"/>
          <a:stretch>
            <a:fillRect/>
          </a:stretch>
        </p:blipFill>
        <p:spPr>
          <a:xfrm>
            <a:off x="1716825" y="3171510"/>
            <a:ext cx="1166091" cy="750455"/>
          </a:xfrm>
          <a:prstGeom prst="rect">
            <a:avLst/>
          </a:prstGeom>
        </p:spPr>
      </p:pic>
      <p:sp>
        <p:nvSpPr>
          <p:cNvPr id="26" name="TextBox 25">
            <a:extLst>
              <a:ext uri="{FF2B5EF4-FFF2-40B4-BE49-F238E27FC236}">
                <a16:creationId xmlns:a16="http://schemas.microsoft.com/office/drawing/2014/main" id="{0D74B2DD-A771-F442-93B3-9B755ACA03A8}"/>
              </a:ext>
            </a:extLst>
          </p:cNvPr>
          <p:cNvSpPr txBox="1"/>
          <p:nvPr/>
        </p:nvSpPr>
        <p:spPr>
          <a:xfrm>
            <a:off x="5677377" y="1431415"/>
            <a:ext cx="2764069" cy="461665"/>
          </a:xfrm>
          <a:prstGeom prst="rect">
            <a:avLst/>
          </a:prstGeom>
          <a:noFill/>
        </p:spPr>
        <p:txBody>
          <a:bodyPr wrap="square" rtlCol="0">
            <a:spAutoFit/>
          </a:bodyPr>
          <a:lstStyle/>
          <a:p>
            <a:pPr algn="ctr"/>
            <a:r>
              <a:rPr lang="en-US" sz="2400" dirty="0"/>
              <a:t>Received signal</a:t>
            </a:r>
          </a:p>
        </p:txBody>
      </p:sp>
      <p:sp>
        <p:nvSpPr>
          <p:cNvPr id="27" name="TextBox 26">
            <a:extLst>
              <a:ext uri="{FF2B5EF4-FFF2-40B4-BE49-F238E27FC236}">
                <a16:creationId xmlns:a16="http://schemas.microsoft.com/office/drawing/2014/main" id="{CB342362-743C-0E4F-816D-8540C64FFDBD}"/>
              </a:ext>
            </a:extLst>
          </p:cNvPr>
          <p:cNvSpPr txBox="1"/>
          <p:nvPr/>
        </p:nvSpPr>
        <p:spPr>
          <a:xfrm>
            <a:off x="4411977" y="3559089"/>
            <a:ext cx="3678138" cy="461665"/>
          </a:xfrm>
          <a:prstGeom prst="rect">
            <a:avLst/>
          </a:prstGeom>
          <a:noFill/>
        </p:spPr>
        <p:txBody>
          <a:bodyPr wrap="square" rtlCol="0">
            <a:spAutoFit/>
          </a:bodyPr>
          <a:lstStyle/>
          <a:p>
            <a:pPr algn="ctr"/>
            <a:r>
              <a:rPr lang="en-US" sz="2400" dirty="0"/>
              <a:t>Transmit signal template</a:t>
            </a:r>
          </a:p>
        </p:txBody>
      </p:sp>
    </p:spTree>
    <p:extLst>
      <p:ext uri="{BB962C8B-B14F-4D97-AF65-F5344CB8AC3E}">
        <p14:creationId xmlns:p14="http://schemas.microsoft.com/office/powerpoint/2010/main" val="39717507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sp>
        <p:nvSpPr>
          <p:cNvPr id="18" name="TextBox 17">
            <a:extLst>
              <a:ext uri="{FF2B5EF4-FFF2-40B4-BE49-F238E27FC236}">
                <a16:creationId xmlns:a16="http://schemas.microsoft.com/office/drawing/2014/main" id="{CC3C61E2-6A7A-AD41-B5FC-FAF55AA86E23}"/>
              </a:ext>
            </a:extLst>
          </p:cNvPr>
          <p:cNvSpPr txBox="1"/>
          <p:nvPr/>
        </p:nvSpPr>
        <p:spPr>
          <a:xfrm>
            <a:off x="255711" y="863323"/>
            <a:ext cx="2332508" cy="584775"/>
          </a:xfrm>
          <a:prstGeom prst="rect">
            <a:avLst/>
          </a:prstGeom>
          <a:solidFill>
            <a:schemeClr val="accent1">
              <a:lumMod val="50000"/>
            </a:schemeClr>
          </a:solidFill>
        </p:spPr>
        <p:txBody>
          <a:bodyPr wrap="square" rtlCol="0">
            <a:spAutoFit/>
          </a:bodyPr>
          <a:lstStyle/>
          <a:p>
            <a:r>
              <a:rPr lang="en-US" sz="3200" dirty="0">
                <a:solidFill>
                  <a:schemeClr val="bg1"/>
                </a:solidFill>
              </a:rPr>
              <a:t>Correlation</a:t>
            </a:r>
          </a:p>
        </p:txBody>
      </p:sp>
      <p:pic>
        <p:nvPicPr>
          <p:cNvPr id="7" name="Picture 6">
            <a:extLst>
              <a:ext uri="{FF2B5EF4-FFF2-40B4-BE49-F238E27FC236}">
                <a16:creationId xmlns:a16="http://schemas.microsoft.com/office/drawing/2014/main" id="{C1AB9BE9-B30E-A546-AD7B-DCBB2F26B8AC}"/>
              </a:ext>
            </a:extLst>
          </p:cNvPr>
          <p:cNvPicPr>
            <a:picLocks noChangeAspect="1"/>
          </p:cNvPicPr>
          <p:nvPr/>
        </p:nvPicPr>
        <p:blipFill>
          <a:blip r:embed="rId2"/>
          <a:stretch>
            <a:fillRect/>
          </a:stretch>
        </p:blipFill>
        <p:spPr>
          <a:xfrm>
            <a:off x="1233676" y="1762552"/>
            <a:ext cx="6614655" cy="4634758"/>
          </a:xfrm>
          <a:prstGeom prst="rect">
            <a:avLst/>
          </a:prstGeom>
        </p:spPr>
      </p:pic>
    </p:spTree>
    <p:extLst>
      <p:ext uri="{BB962C8B-B14F-4D97-AF65-F5344CB8AC3E}">
        <p14:creationId xmlns:p14="http://schemas.microsoft.com/office/powerpoint/2010/main" val="2872730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grpSp>
        <p:nvGrpSpPr>
          <p:cNvPr id="39" name="Group 38">
            <a:extLst>
              <a:ext uri="{FF2B5EF4-FFF2-40B4-BE49-F238E27FC236}">
                <a16:creationId xmlns:a16="http://schemas.microsoft.com/office/drawing/2014/main" id="{9E9E1CF8-E710-284D-87D0-A09631802183}"/>
              </a:ext>
            </a:extLst>
          </p:cNvPr>
          <p:cNvGrpSpPr/>
          <p:nvPr/>
        </p:nvGrpSpPr>
        <p:grpSpPr>
          <a:xfrm>
            <a:off x="3383880" y="3078276"/>
            <a:ext cx="1348970" cy="777647"/>
            <a:chOff x="987797" y="2140633"/>
            <a:chExt cx="1348970" cy="777647"/>
          </a:xfrm>
        </p:grpSpPr>
        <p:sp>
          <p:nvSpPr>
            <p:cNvPr id="34" name="Freeform 33">
              <a:extLst>
                <a:ext uri="{FF2B5EF4-FFF2-40B4-BE49-F238E27FC236}">
                  <a16:creationId xmlns:a16="http://schemas.microsoft.com/office/drawing/2014/main" id="{8DE9C889-2294-FF47-85DB-F41170EAF4AA}"/>
                </a:ext>
              </a:extLst>
            </p:cNvPr>
            <p:cNvSpPr/>
            <p:nvPr/>
          </p:nvSpPr>
          <p:spPr>
            <a:xfrm>
              <a:off x="1238252"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852297" y="2609095"/>
              <a:ext cx="484470"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987797" y="2627390"/>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grpSp>
      <p:grpSp>
        <p:nvGrpSpPr>
          <p:cNvPr id="5" name="Group 4">
            <a:extLst>
              <a:ext uri="{FF2B5EF4-FFF2-40B4-BE49-F238E27FC236}">
                <a16:creationId xmlns:a16="http://schemas.microsoft.com/office/drawing/2014/main" id="{4FC2C9B5-FD0E-B04F-BDDA-902F4CC577C3}"/>
              </a:ext>
            </a:extLst>
          </p:cNvPr>
          <p:cNvGrpSpPr/>
          <p:nvPr/>
        </p:nvGrpSpPr>
        <p:grpSpPr>
          <a:xfrm>
            <a:off x="2986021" y="902760"/>
            <a:ext cx="2451257" cy="1132948"/>
            <a:chOff x="5379653" y="1710874"/>
            <a:chExt cx="2451257" cy="1132948"/>
          </a:xfrm>
        </p:grpSpPr>
        <p:grpSp>
          <p:nvGrpSpPr>
            <p:cNvPr id="44" name="Group 43">
              <a:extLst>
                <a:ext uri="{FF2B5EF4-FFF2-40B4-BE49-F238E27FC236}">
                  <a16:creationId xmlns:a16="http://schemas.microsoft.com/office/drawing/2014/main" id="{9D19C190-2D21-5F47-B18A-1A3D470241CC}"/>
                </a:ext>
              </a:extLst>
            </p:cNvPr>
            <p:cNvGrpSpPr/>
            <p:nvPr/>
          </p:nvGrpSpPr>
          <p:grpSpPr>
            <a:xfrm>
              <a:off x="5379653" y="1976718"/>
              <a:ext cx="2451257" cy="777647"/>
              <a:chOff x="90922" y="2140633"/>
              <a:chExt cx="2451257" cy="777647"/>
            </a:xfrm>
          </p:grpSpPr>
          <p:sp>
            <p:nvSpPr>
              <p:cNvPr id="45" name="Freeform 44">
                <a:extLst>
                  <a:ext uri="{FF2B5EF4-FFF2-40B4-BE49-F238E27FC236}">
                    <a16:creationId xmlns:a16="http://schemas.microsoft.com/office/drawing/2014/main" id="{23A50D0E-37AC-7B44-8EB2-35425EFE438F}"/>
                  </a:ext>
                </a:extLst>
              </p:cNvPr>
              <p:cNvSpPr/>
              <p:nvPr/>
            </p:nvSpPr>
            <p:spPr>
              <a:xfrm>
                <a:off x="1207256" y="2140633"/>
                <a:ext cx="619245" cy="777647"/>
              </a:xfrm>
              <a:custGeom>
                <a:avLst/>
                <a:gdLst>
                  <a:gd name="connsiteX0" fmla="*/ 0 w 1580606"/>
                  <a:gd name="connsiteY0" fmla="*/ 921339 h 1174207"/>
                  <a:gd name="connsiteX1" fmla="*/ 78377 w 1580606"/>
                  <a:gd name="connsiteY1" fmla="*/ 215945 h 1174207"/>
                  <a:gd name="connsiteX2" fmla="*/ 261257 w 1580606"/>
                  <a:gd name="connsiteY2" fmla="*/ 1169533 h 1174207"/>
                  <a:gd name="connsiteX3" fmla="*/ 339634 w 1580606"/>
                  <a:gd name="connsiteY3" fmla="*/ 594767 h 1174207"/>
                  <a:gd name="connsiteX4" fmla="*/ 444137 w 1580606"/>
                  <a:gd name="connsiteY4" fmla="*/ 921339 h 1174207"/>
                  <a:gd name="connsiteX5" fmla="*/ 522514 w 1580606"/>
                  <a:gd name="connsiteY5" fmla="*/ 137567 h 1174207"/>
                  <a:gd name="connsiteX6" fmla="*/ 653143 w 1580606"/>
                  <a:gd name="connsiteY6" fmla="*/ 895213 h 1174207"/>
                  <a:gd name="connsiteX7" fmla="*/ 731520 w 1580606"/>
                  <a:gd name="connsiteY7" fmla="*/ 215945 h 1174207"/>
                  <a:gd name="connsiteX8" fmla="*/ 744583 w 1580606"/>
                  <a:gd name="connsiteY8" fmla="*/ 607830 h 1174207"/>
                  <a:gd name="connsiteX9" fmla="*/ 783771 w 1580606"/>
                  <a:gd name="connsiteY9" fmla="*/ 6939 h 1174207"/>
                  <a:gd name="connsiteX10" fmla="*/ 927463 w 1580606"/>
                  <a:gd name="connsiteY10" fmla="*/ 1091156 h 1174207"/>
                  <a:gd name="connsiteX11" fmla="*/ 1005840 w 1580606"/>
                  <a:gd name="connsiteY11" fmla="*/ 438013 h 1174207"/>
                  <a:gd name="connsiteX12" fmla="*/ 1175657 w 1580606"/>
                  <a:gd name="connsiteY12" fmla="*/ 1169533 h 1174207"/>
                  <a:gd name="connsiteX13" fmla="*/ 1254034 w 1580606"/>
                  <a:gd name="connsiteY13" fmla="*/ 451076 h 1174207"/>
                  <a:gd name="connsiteX14" fmla="*/ 1423851 w 1580606"/>
                  <a:gd name="connsiteY14" fmla="*/ 1025842 h 1174207"/>
                  <a:gd name="connsiteX15" fmla="*/ 1449977 w 1580606"/>
                  <a:gd name="connsiteY15" fmla="*/ 59190 h 1174207"/>
                  <a:gd name="connsiteX16" fmla="*/ 1580606 w 1580606"/>
                  <a:gd name="connsiteY16" fmla="*/ 777647 h 11742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580606" h="1174207">
                    <a:moveTo>
                      <a:pt x="0" y="921339"/>
                    </a:moveTo>
                    <a:cubicBezTo>
                      <a:pt x="17417" y="547959"/>
                      <a:pt x="34834" y="174579"/>
                      <a:pt x="78377" y="215945"/>
                    </a:cubicBezTo>
                    <a:cubicBezTo>
                      <a:pt x="121920" y="257311"/>
                      <a:pt x="217714" y="1106396"/>
                      <a:pt x="261257" y="1169533"/>
                    </a:cubicBezTo>
                    <a:cubicBezTo>
                      <a:pt x="304800" y="1232670"/>
                      <a:pt x="309154" y="636133"/>
                      <a:pt x="339634" y="594767"/>
                    </a:cubicBezTo>
                    <a:cubicBezTo>
                      <a:pt x="370114" y="553401"/>
                      <a:pt x="413657" y="997539"/>
                      <a:pt x="444137" y="921339"/>
                    </a:cubicBezTo>
                    <a:cubicBezTo>
                      <a:pt x="474617" y="845139"/>
                      <a:pt x="487680" y="141921"/>
                      <a:pt x="522514" y="137567"/>
                    </a:cubicBezTo>
                    <a:cubicBezTo>
                      <a:pt x="557348" y="133213"/>
                      <a:pt x="618309" y="882150"/>
                      <a:pt x="653143" y="895213"/>
                    </a:cubicBezTo>
                    <a:cubicBezTo>
                      <a:pt x="687977" y="908276"/>
                      <a:pt x="716280" y="263842"/>
                      <a:pt x="731520" y="215945"/>
                    </a:cubicBezTo>
                    <a:cubicBezTo>
                      <a:pt x="746760" y="168048"/>
                      <a:pt x="735875" y="642664"/>
                      <a:pt x="744583" y="607830"/>
                    </a:cubicBezTo>
                    <a:cubicBezTo>
                      <a:pt x="753291" y="572996"/>
                      <a:pt x="753291" y="-73615"/>
                      <a:pt x="783771" y="6939"/>
                    </a:cubicBezTo>
                    <a:cubicBezTo>
                      <a:pt x="814251" y="87493"/>
                      <a:pt x="890452" y="1019310"/>
                      <a:pt x="927463" y="1091156"/>
                    </a:cubicBezTo>
                    <a:cubicBezTo>
                      <a:pt x="964475" y="1163002"/>
                      <a:pt x="964474" y="424950"/>
                      <a:pt x="1005840" y="438013"/>
                    </a:cubicBezTo>
                    <a:cubicBezTo>
                      <a:pt x="1047206" y="451076"/>
                      <a:pt x="1134291" y="1167356"/>
                      <a:pt x="1175657" y="1169533"/>
                    </a:cubicBezTo>
                    <a:cubicBezTo>
                      <a:pt x="1217023" y="1171710"/>
                      <a:pt x="1212668" y="475024"/>
                      <a:pt x="1254034" y="451076"/>
                    </a:cubicBezTo>
                    <a:cubicBezTo>
                      <a:pt x="1295400" y="427127"/>
                      <a:pt x="1391194" y="1091156"/>
                      <a:pt x="1423851" y="1025842"/>
                    </a:cubicBezTo>
                    <a:cubicBezTo>
                      <a:pt x="1456508" y="960528"/>
                      <a:pt x="1423851" y="100556"/>
                      <a:pt x="1449977" y="59190"/>
                    </a:cubicBezTo>
                    <a:cubicBezTo>
                      <a:pt x="1476103" y="17824"/>
                      <a:pt x="1528354" y="397735"/>
                      <a:pt x="1580606" y="777647"/>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1832866" y="2609095"/>
                <a:ext cx="709313"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90922" y="2627390"/>
                <a:ext cx="1115567"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grpSp>
        <p:sp>
          <p:nvSpPr>
            <p:cNvPr id="4" name="Freeform 3">
              <a:extLst>
                <a:ext uri="{FF2B5EF4-FFF2-40B4-BE49-F238E27FC236}">
                  <a16:creationId xmlns:a16="http://schemas.microsoft.com/office/drawing/2014/main" id="{7DEA0244-CAF0-4441-A4DB-56619C804A7A}"/>
                </a:ext>
              </a:extLst>
            </p:cNvPr>
            <p:cNvSpPr/>
            <p:nvPr/>
          </p:nvSpPr>
          <p:spPr>
            <a:xfrm>
              <a:off x="5749871" y="1710874"/>
              <a:ext cx="542441" cy="1132948"/>
            </a:xfrm>
            <a:custGeom>
              <a:avLst/>
              <a:gdLst>
                <a:gd name="connsiteX0" fmla="*/ 0 w 542441"/>
                <a:gd name="connsiteY0" fmla="*/ 737858 h 1132948"/>
                <a:gd name="connsiteX1" fmla="*/ 15498 w 542441"/>
                <a:gd name="connsiteY1" fmla="*/ 396895 h 1132948"/>
                <a:gd name="connsiteX2" fmla="*/ 77492 w 542441"/>
                <a:gd name="connsiteY2" fmla="*/ 1047824 h 1132948"/>
                <a:gd name="connsiteX3" fmla="*/ 139485 w 542441"/>
                <a:gd name="connsiteY3" fmla="*/ 9438 h 1132948"/>
                <a:gd name="connsiteX4" fmla="*/ 247973 w 542441"/>
                <a:gd name="connsiteY4" fmla="*/ 520882 h 1132948"/>
                <a:gd name="connsiteX5" fmla="*/ 371960 w 542441"/>
                <a:gd name="connsiteY5" fmla="*/ 288407 h 1132948"/>
                <a:gd name="connsiteX6" fmla="*/ 418454 w 542441"/>
                <a:gd name="connsiteY6" fmla="*/ 598373 h 1132948"/>
                <a:gd name="connsiteX7" fmla="*/ 480448 w 542441"/>
                <a:gd name="connsiteY7" fmla="*/ 427892 h 1132948"/>
                <a:gd name="connsiteX8" fmla="*/ 480448 w 542441"/>
                <a:gd name="connsiteY8" fmla="*/ 1125316 h 1132948"/>
                <a:gd name="connsiteX9" fmla="*/ 542441 w 542441"/>
                <a:gd name="connsiteY9" fmla="*/ 737858 h 11329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42441" h="1132948">
                  <a:moveTo>
                    <a:pt x="0" y="737858"/>
                  </a:moveTo>
                  <a:cubicBezTo>
                    <a:pt x="1291" y="541546"/>
                    <a:pt x="2583" y="345234"/>
                    <a:pt x="15498" y="396895"/>
                  </a:cubicBezTo>
                  <a:cubicBezTo>
                    <a:pt x="28413" y="448556"/>
                    <a:pt x="56827" y="1112400"/>
                    <a:pt x="77492" y="1047824"/>
                  </a:cubicBezTo>
                  <a:cubicBezTo>
                    <a:pt x="98157" y="983248"/>
                    <a:pt x="111071" y="97262"/>
                    <a:pt x="139485" y="9438"/>
                  </a:cubicBezTo>
                  <a:cubicBezTo>
                    <a:pt x="167899" y="-78386"/>
                    <a:pt x="209227" y="474387"/>
                    <a:pt x="247973" y="520882"/>
                  </a:cubicBezTo>
                  <a:cubicBezTo>
                    <a:pt x="286719" y="567377"/>
                    <a:pt x="343547" y="275492"/>
                    <a:pt x="371960" y="288407"/>
                  </a:cubicBezTo>
                  <a:cubicBezTo>
                    <a:pt x="400373" y="301322"/>
                    <a:pt x="400373" y="575126"/>
                    <a:pt x="418454" y="598373"/>
                  </a:cubicBezTo>
                  <a:cubicBezTo>
                    <a:pt x="436535" y="621620"/>
                    <a:pt x="470116" y="340068"/>
                    <a:pt x="480448" y="427892"/>
                  </a:cubicBezTo>
                  <a:cubicBezTo>
                    <a:pt x="490780" y="515716"/>
                    <a:pt x="470116" y="1073655"/>
                    <a:pt x="480448" y="1125316"/>
                  </a:cubicBezTo>
                  <a:cubicBezTo>
                    <a:pt x="490780" y="1176977"/>
                    <a:pt x="516610" y="957417"/>
                    <a:pt x="542441" y="737858"/>
                  </a:cubicBezTo>
                </a:path>
              </a:pathLst>
            </a:custGeom>
            <a:noFill/>
            <a:ln w="254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5">
              <a:extLst>
                <a:ext uri="{FF2B5EF4-FFF2-40B4-BE49-F238E27FC236}">
                  <a16:creationId xmlns:a16="http://schemas.microsoft.com/office/drawing/2014/main" id="{5DB8FC3C-A30C-594B-8F53-06185A9F9AD1}"/>
                </a:ext>
              </a:extLst>
            </p:cNvPr>
            <p:cNvSpPr/>
            <p:nvPr/>
          </p:nvSpPr>
          <p:spPr>
            <a:xfrm>
              <a:off x="7361696" y="2146650"/>
              <a:ext cx="418455" cy="534655"/>
            </a:xfrm>
            <a:custGeom>
              <a:avLst/>
              <a:gdLst>
                <a:gd name="connsiteX0" fmla="*/ 0 w 418455"/>
                <a:gd name="connsiteY0" fmla="*/ 271086 h 534655"/>
                <a:gd name="connsiteX1" fmla="*/ 77492 w 418455"/>
                <a:gd name="connsiteY1" fmla="*/ 7615 h 534655"/>
                <a:gd name="connsiteX2" fmla="*/ 216977 w 418455"/>
                <a:gd name="connsiteY2" fmla="*/ 534557 h 534655"/>
                <a:gd name="connsiteX3" fmla="*/ 325465 w 418455"/>
                <a:gd name="connsiteY3" fmla="*/ 54110 h 534655"/>
                <a:gd name="connsiteX4" fmla="*/ 418455 w 418455"/>
                <a:gd name="connsiteY4" fmla="*/ 317581 h 534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455" h="534655">
                  <a:moveTo>
                    <a:pt x="0" y="271086"/>
                  </a:moveTo>
                  <a:cubicBezTo>
                    <a:pt x="20664" y="117394"/>
                    <a:pt x="41329" y="-36297"/>
                    <a:pt x="77492" y="7615"/>
                  </a:cubicBezTo>
                  <a:cubicBezTo>
                    <a:pt x="113655" y="51527"/>
                    <a:pt x="175648" y="526808"/>
                    <a:pt x="216977" y="534557"/>
                  </a:cubicBezTo>
                  <a:cubicBezTo>
                    <a:pt x="258306" y="542306"/>
                    <a:pt x="291885" y="90273"/>
                    <a:pt x="325465" y="54110"/>
                  </a:cubicBezTo>
                  <a:cubicBezTo>
                    <a:pt x="359045" y="17947"/>
                    <a:pt x="388750" y="167764"/>
                    <a:pt x="418455" y="317581"/>
                  </a:cubicBezTo>
                </a:path>
              </a:pathLst>
            </a:custGeom>
            <a:noFill/>
            <a:ln w="254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28" name="Straight Connector 27">
            <a:extLst>
              <a:ext uri="{FF2B5EF4-FFF2-40B4-BE49-F238E27FC236}">
                <a16:creationId xmlns:a16="http://schemas.microsoft.com/office/drawing/2014/main" id="{701D17DC-3CF1-114A-B78A-47AA22F817CC}"/>
              </a:ext>
            </a:extLst>
          </p:cNvPr>
          <p:cNvCxnSpPr>
            <a:cxnSpLocks/>
          </p:cNvCxnSpPr>
          <p:nvPr/>
        </p:nvCxnSpPr>
        <p:spPr>
          <a:xfrm>
            <a:off x="3583628" y="2035708"/>
            <a:ext cx="0" cy="98113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707DEBE2-37D7-7746-9858-BCC0A2569365}"/>
              </a:ext>
            </a:extLst>
          </p:cNvPr>
          <p:cNvSpPr txBox="1"/>
          <p:nvPr/>
        </p:nvSpPr>
        <p:spPr>
          <a:xfrm>
            <a:off x="3928459" y="2281372"/>
            <a:ext cx="2567317" cy="523220"/>
          </a:xfrm>
          <a:prstGeom prst="rect">
            <a:avLst/>
          </a:prstGeom>
          <a:noFill/>
        </p:spPr>
        <p:txBody>
          <a:bodyPr wrap="square" rtlCol="0">
            <a:spAutoFit/>
          </a:bodyPr>
          <a:lstStyle/>
          <a:p>
            <a:pPr algn="ctr"/>
            <a:r>
              <a:rPr lang="en-US" sz="2800" dirty="0"/>
              <a:t>Signal matching</a:t>
            </a:r>
          </a:p>
        </p:txBody>
      </p:sp>
      <p:sp>
        <p:nvSpPr>
          <p:cNvPr id="18" name="TextBox 17">
            <a:extLst>
              <a:ext uri="{FF2B5EF4-FFF2-40B4-BE49-F238E27FC236}">
                <a16:creationId xmlns:a16="http://schemas.microsoft.com/office/drawing/2014/main" id="{CC3C61E2-6A7A-AD41-B5FC-FAF55AA86E23}"/>
              </a:ext>
            </a:extLst>
          </p:cNvPr>
          <p:cNvSpPr txBox="1"/>
          <p:nvPr/>
        </p:nvSpPr>
        <p:spPr>
          <a:xfrm>
            <a:off x="147222" y="4055974"/>
            <a:ext cx="2332508" cy="584775"/>
          </a:xfrm>
          <a:prstGeom prst="rect">
            <a:avLst/>
          </a:prstGeom>
          <a:solidFill>
            <a:schemeClr val="accent1">
              <a:lumMod val="50000"/>
            </a:schemeClr>
          </a:solidFill>
        </p:spPr>
        <p:txBody>
          <a:bodyPr wrap="square" rtlCol="0">
            <a:spAutoFit/>
          </a:bodyPr>
          <a:lstStyle/>
          <a:p>
            <a:r>
              <a:rPr lang="en-US" sz="3200" dirty="0">
                <a:solidFill>
                  <a:schemeClr val="bg1"/>
                </a:solidFill>
              </a:rPr>
              <a:t>Correlation</a:t>
            </a:r>
          </a:p>
        </p:txBody>
      </p:sp>
      <p:pic>
        <p:nvPicPr>
          <p:cNvPr id="7" name="Picture 6">
            <a:extLst>
              <a:ext uri="{FF2B5EF4-FFF2-40B4-BE49-F238E27FC236}">
                <a16:creationId xmlns:a16="http://schemas.microsoft.com/office/drawing/2014/main" id="{FE19FC08-7D2B-9943-8E1E-BCFE5B7649A0}"/>
              </a:ext>
            </a:extLst>
          </p:cNvPr>
          <p:cNvPicPr>
            <a:picLocks noChangeAspect="1"/>
          </p:cNvPicPr>
          <p:nvPr/>
        </p:nvPicPr>
        <p:blipFill>
          <a:blip r:embed="rId2"/>
          <a:stretch>
            <a:fillRect/>
          </a:stretch>
        </p:blipFill>
        <p:spPr>
          <a:xfrm>
            <a:off x="1806455" y="4707127"/>
            <a:ext cx="6834909" cy="2043545"/>
          </a:xfrm>
          <a:prstGeom prst="rect">
            <a:avLst/>
          </a:prstGeom>
        </p:spPr>
      </p:pic>
      <p:pic>
        <p:nvPicPr>
          <p:cNvPr id="21" name="Picture 20">
            <a:extLst>
              <a:ext uri="{FF2B5EF4-FFF2-40B4-BE49-F238E27FC236}">
                <a16:creationId xmlns:a16="http://schemas.microsoft.com/office/drawing/2014/main" id="{409808B6-12A9-8F43-B1EF-10B1C33B68FB}"/>
              </a:ext>
            </a:extLst>
          </p:cNvPr>
          <p:cNvPicPr>
            <a:picLocks noChangeAspect="1"/>
          </p:cNvPicPr>
          <p:nvPr/>
        </p:nvPicPr>
        <p:blipFill rotWithShape="1">
          <a:blip r:embed="rId2"/>
          <a:srcRect l="54764" t="29689" r="28914" b="25528"/>
          <a:stretch/>
        </p:blipFill>
        <p:spPr>
          <a:xfrm>
            <a:off x="1767348" y="1235108"/>
            <a:ext cx="1115568" cy="915164"/>
          </a:xfrm>
          <a:prstGeom prst="rect">
            <a:avLst/>
          </a:prstGeom>
        </p:spPr>
      </p:pic>
      <p:pic>
        <p:nvPicPr>
          <p:cNvPr id="11" name="Picture 10">
            <a:extLst>
              <a:ext uri="{FF2B5EF4-FFF2-40B4-BE49-F238E27FC236}">
                <a16:creationId xmlns:a16="http://schemas.microsoft.com/office/drawing/2014/main" id="{8E78C032-0F6B-3E4B-8ED9-A364679BE1E9}"/>
              </a:ext>
            </a:extLst>
          </p:cNvPr>
          <p:cNvPicPr>
            <a:picLocks noChangeAspect="1"/>
          </p:cNvPicPr>
          <p:nvPr/>
        </p:nvPicPr>
        <p:blipFill>
          <a:blip r:embed="rId3"/>
          <a:stretch>
            <a:fillRect/>
          </a:stretch>
        </p:blipFill>
        <p:spPr>
          <a:xfrm>
            <a:off x="1716825" y="3171510"/>
            <a:ext cx="1166091" cy="750455"/>
          </a:xfrm>
          <a:prstGeom prst="rect">
            <a:avLst/>
          </a:prstGeom>
        </p:spPr>
      </p:pic>
      <p:sp>
        <p:nvSpPr>
          <p:cNvPr id="26" name="TextBox 25">
            <a:extLst>
              <a:ext uri="{FF2B5EF4-FFF2-40B4-BE49-F238E27FC236}">
                <a16:creationId xmlns:a16="http://schemas.microsoft.com/office/drawing/2014/main" id="{0D74B2DD-A771-F442-93B3-9B755ACA03A8}"/>
              </a:ext>
            </a:extLst>
          </p:cNvPr>
          <p:cNvSpPr txBox="1"/>
          <p:nvPr/>
        </p:nvSpPr>
        <p:spPr>
          <a:xfrm>
            <a:off x="5677377" y="1431415"/>
            <a:ext cx="2764069" cy="461665"/>
          </a:xfrm>
          <a:prstGeom prst="rect">
            <a:avLst/>
          </a:prstGeom>
          <a:noFill/>
        </p:spPr>
        <p:txBody>
          <a:bodyPr wrap="square" rtlCol="0">
            <a:spAutoFit/>
          </a:bodyPr>
          <a:lstStyle/>
          <a:p>
            <a:pPr algn="ctr"/>
            <a:r>
              <a:rPr lang="en-US" sz="2400" dirty="0"/>
              <a:t>Received signal</a:t>
            </a:r>
          </a:p>
        </p:txBody>
      </p:sp>
      <p:sp>
        <p:nvSpPr>
          <p:cNvPr id="27" name="TextBox 26">
            <a:extLst>
              <a:ext uri="{FF2B5EF4-FFF2-40B4-BE49-F238E27FC236}">
                <a16:creationId xmlns:a16="http://schemas.microsoft.com/office/drawing/2014/main" id="{CB342362-743C-0E4F-816D-8540C64FFDBD}"/>
              </a:ext>
            </a:extLst>
          </p:cNvPr>
          <p:cNvSpPr txBox="1"/>
          <p:nvPr/>
        </p:nvSpPr>
        <p:spPr>
          <a:xfrm>
            <a:off x="4411977" y="3559089"/>
            <a:ext cx="3678138" cy="461665"/>
          </a:xfrm>
          <a:prstGeom prst="rect">
            <a:avLst/>
          </a:prstGeom>
          <a:noFill/>
        </p:spPr>
        <p:txBody>
          <a:bodyPr wrap="square" rtlCol="0">
            <a:spAutoFit/>
          </a:bodyPr>
          <a:lstStyle/>
          <a:p>
            <a:pPr algn="ctr"/>
            <a:r>
              <a:rPr lang="en-US" sz="2400" dirty="0"/>
              <a:t>Transmit signal template</a:t>
            </a:r>
          </a:p>
        </p:txBody>
      </p:sp>
      <p:sp>
        <p:nvSpPr>
          <p:cNvPr id="22" name="TextBox 21">
            <a:extLst>
              <a:ext uri="{FF2B5EF4-FFF2-40B4-BE49-F238E27FC236}">
                <a16:creationId xmlns:a16="http://schemas.microsoft.com/office/drawing/2014/main" id="{71773BAB-F79B-5A46-A97E-8CAF24990892}"/>
              </a:ext>
            </a:extLst>
          </p:cNvPr>
          <p:cNvSpPr txBox="1"/>
          <p:nvPr/>
        </p:nvSpPr>
        <p:spPr>
          <a:xfrm>
            <a:off x="-5121" y="2258550"/>
            <a:ext cx="9149121" cy="2580798"/>
          </a:xfrm>
          <a:prstGeom prst="rect">
            <a:avLst/>
          </a:prstGeom>
          <a:solidFill>
            <a:schemeClr val="accent2">
              <a:lumMod val="75000"/>
            </a:schemeClr>
          </a:solidFill>
          <a:ln>
            <a:solidFill>
              <a:schemeClr val="accent2">
                <a:lumMod val="75000"/>
              </a:schemeClr>
            </a:solidFill>
          </a:ln>
        </p:spPr>
        <p:txBody>
          <a:bodyPr wrap="square" rtlCol="0">
            <a:spAutoFit/>
          </a:bodyPr>
          <a:lstStyle/>
          <a:p>
            <a:pPr algn="ctr"/>
            <a:endParaRPr lang="en-US" sz="4000" dirty="0">
              <a:solidFill>
                <a:schemeClr val="bg1"/>
              </a:solidFill>
            </a:endParaRPr>
          </a:p>
          <a:p>
            <a:pPr algn="ctr"/>
            <a:r>
              <a:rPr lang="en-US" sz="4000" dirty="0">
                <a:solidFill>
                  <a:schemeClr val="bg1"/>
                </a:solidFill>
              </a:rPr>
              <a:t>Problem: Received signal is distorted due to multipath, attenuation etc.</a:t>
            </a:r>
          </a:p>
        </p:txBody>
      </p:sp>
    </p:spTree>
    <p:extLst>
      <p:ext uri="{BB962C8B-B14F-4D97-AF65-F5344CB8AC3E}">
        <p14:creationId xmlns:p14="http://schemas.microsoft.com/office/powerpoint/2010/main" val="32435996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1FC24A33-BD72-4243-905A-3F043EA024D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Aliasing: Finding the aliased frequency</a:t>
            </a:r>
          </a:p>
        </p:txBody>
      </p:sp>
      <p:cxnSp>
        <p:nvCxnSpPr>
          <p:cNvPr id="6" name="Straight Connector 5">
            <a:extLst>
              <a:ext uri="{FF2B5EF4-FFF2-40B4-BE49-F238E27FC236}">
                <a16:creationId xmlns:a16="http://schemas.microsoft.com/office/drawing/2014/main" id="{4541D336-4C4D-F34B-B32B-F3430201657D}"/>
              </a:ext>
            </a:extLst>
          </p:cNvPr>
          <p:cNvCxnSpPr>
            <a:cxnSpLocks/>
          </p:cNvCxnSpPr>
          <p:nvPr/>
        </p:nvCxnSpPr>
        <p:spPr>
          <a:xfrm>
            <a:off x="693245" y="3840207"/>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7" name="Straight Connector 6">
            <a:extLst>
              <a:ext uri="{FF2B5EF4-FFF2-40B4-BE49-F238E27FC236}">
                <a16:creationId xmlns:a16="http://schemas.microsoft.com/office/drawing/2014/main" id="{7AB94A22-D2CD-9B43-9085-F8B889D5CF4A}"/>
              </a:ext>
            </a:extLst>
          </p:cNvPr>
          <p:cNvCxnSpPr/>
          <p:nvPr/>
        </p:nvCxnSpPr>
        <p:spPr>
          <a:xfrm flipV="1">
            <a:off x="695941" y="1596167"/>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8" name="TextBox 7">
            <a:extLst>
              <a:ext uri="{FF2B5EF4-FFF2-40B4-BE49-F238E27FC236}">
                <a16:creationId xmlns:a16="http://schemas.microsoft.com/office/drawing/2014/main" id="{7439104D-AE0B-1F4D-992A-78297B6D5002}"/>
              </a:ext>
            </a:extLst>
          </p:cNvPr>
          <p:cNvSpPr txBox="1"/>
          <p:nvPr/>
        </p:nvSpPr>
        <p:spPr>
          <a:xfrm rot="16200000">
            <a:off x="-173969" y="2634042"/>
            <a:ext cx="1327735" cy="367760"/>
          </a:xfrm>
          <a:prstGeom prst="rect">
            <a:avLst/>
          </a:prstGeom>
          <a:noFill/>
        </p:spPr>
        <p:txBody>
          <a:bodyPr wrap="square" rtlCol="0">
            <a:spAutoFit/>
          </a:bodyPr>
          <a:lstStyle/>
          <a:p>
            <a:pPr algn="ctr"/>
            <a:r>
              <a:rPr lang="en-US" sz="2000" dirty="0"/>
              <a:t>Amplitude</a:t>
            </a:r>
          </a:p>
        </p:txBody>
      </p:sp>
      <p:grpSp>
        <p:nvGrpSpPr>
          <p:cNvPr id="9" name="Group 8">
            <a:extLst>
              <a:ext uri="{FF2B5EF4-FFF2-40B4-BE49-F238E27FC236}">
                <a16:creationId xmlns:a16="http://schemas.microsoft.com/office/drawing/2014/main" id="{916EC2B2-4077-7045-9D52-684E35BAF744}"/>
              </a:ext>
            </a:extLst>
          </p:cNvPr>
          <p:cNvGrpSpPr/>
          <p:nvPr/>
        </p:nvGrpSpPr>
        <p:grpSpPr>
          <a:xfrm>
            <a:off x="1883869" y="3713598"/>
            <a:ext cx="315804" cy="573687"/>
            <a:chOff x="7225127" y="3524912"/>
            <a:chExt cx="315804" cy="573687"/>
          </a:xfrm>
        </p:grpSpPr>
        <p:cxnSp>
          <p:nvCxnSpPr>
            <p:cNvPr id="10" name="Straight Connector 9">
              <a:extLst>
                <a:ext uri="{FF2B5EF4-FFF2-40B4-BE49-F238E27FC236}">
                  <a16:creationId xmlns:a16="http://schemas.microsoft.com/office/drawing/2014/main" id="{4383AA4F-2849-B546-9574-7D4088AB1456}"/>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1491B535-3DBA-D848-AF9D-D7254F10C8FA}"/>
                </a:ext>
              </a:extLst>
            </p:cNvPr>
            <p:cNvSpPr txBox="1"/>
            <p:nvPr/>
          </p:nvSpPr>
          <p:spPr>
            <a:xfrm>
              <a:off x="7225127" y="3729267"/>
              <a:ext cx="315804" cy="369332"/>
            </a:xfrm>
            <a:prstGeom prst="rect">
              <a:avLst/>
            </a:prstGeom>
            <a:noFill/>
          </p:spPr>
          <p:txBody>
            <a:bodyPr wrap="square" rtlCol="0">
              <a:spAutoFit/>
            </a:bodyPr>
            <a:lstStyle/>
            <a:p>
              <a:r>
                <a:rPr lang="en-US" dirty="0"/>
                <a:t>4</a:t>
              </a:r>
            </a:p>
          </p:txBody>
        </p:sp>
      </p:grpSp>
      <p:sp>
        <p:nvSpPr>
          <p:cNvPr id="12" name="TextBox 11">
            <a:extLst>
              <a:ext uri="{FF2B5EF4-FFF2-40B4-BE49-F238E27FC236}">
                <a16:creationId xmlns:a16="http://schemas.microsoft.com/office/drawing/2014/main" id="{B6A2EA2C-761C-484B-87AB-7BF5BE23AF10}"/>
              </a:ext>
            </a:extLst>
          </p:cNvPr>
          <p:cNvSpPr txBox="1"/>
          <p:nvPr/>
        </p:nvSpPr>
        <p:spPr>
          <a:xfrm>
            <a:off x="1337092" y="4194236"/>
            <a:ext cx="1980336" cy="400110"/>
          </a:xfrm>
          <a:prstGeom prst="rect">
            <a:avLst/>
          </a:prstGeom>
          <a:noFill/>
        </p:spPr>
        <p:txBody>
          <a:bodyPr wrap="square" rtlCol="0">
            <a:spAutoFit/>
          </a:bodyPr>
          <a:lstStyle/>
          <a:p>
            <a:pPr algn="ctr"/>
            <a:r>
              <a:rPr lang="en-US" sz="2000" dirty="0"/>
              <a:t>Frequency (Hz)</a:t>
            </a:r>
          </a:p>
        </p:txBody>
      </p:sp>
      <p:sp>
        <p:nvSpPr>
          <p:cNvPr id="13" name="TextBox 12">
            <a:extLst>
              <a:ext uri="{FF2B5EF4-FFF2-40B4-BE49-F238E27FC236}">
                <a16:creationId xmlns:a16="http://schemas.microsoft.com/office/drawing/2014/main" id="{5787FF18-031D-2241-9BF7-C8BE6CD4671E}"/>
              </a:ext>
            </a:extLst>
          </p:cNvPr>
          <p:cNvSpPr txBox="1"/>
          <p:nvPr/>
        </p:nvSpPr>
        <p:spPr>
          <a:xfrm>
            <a:off x="438535" y="3910819"/>
            <a:ext cx="593931" cy="369332"/>
          </a:xfrm>
          <a:prstGeom prst="rect">
            <a:avLst/>
          </a:prstGeom>
          <a:noFill/>
        </p:spPr>
        <p:txBody>
          <a:bodyPr wrap="square" rtlCol="0">
            <a:spAutoFit/>
          </a:bodyPr>
          <a:lstStyle/>
          <a:p>
            <a:r>
              <a:rPr lang="en-US" dirty="0"/>
              <a:t>   0</a:t>
            </a:r>
          </a:p>
        </p:txBody>
      </p:sp>
      <p:grpSp>
        <p:nvGrpSpPr>
          <p:cNvPr id="14" name="Group 13">
            <a:extLst>
              <a:ext uri="{FF2B5EF4-FFF2-40B4-BE49-F238E27FC236}">
                <a16:creationId xmlns:a16="http://schemas.microsoft.com/office/drawing/2014/main" id="{DFA52332-AFD1-2445-AACA-4A030CF82481}"/>
              </a:ext>
            </a:extLst>
          </p:cNvPr>
          <p:cNvGrpSpPr/>
          <p:nvPr/>
        </p:nvGrpSpPr>
        <p:grpSpPr>
          <a:xfrm>
            <a:off x="2577738" y="3706464"/>
            <a:ext cx="315804" cy="573687"/>
            <a:chOff x="7225127" y="3524912"/>
            <a:chExt cx="315804" cy="573687"/>
          </a:xfrm>
        </p:grpSpPr>
        <p:cxnSp>
          <p:nvCxnSpPr>
            <p:cNvPr id="15" name="Straight Connector 14">
              <a:extLst>
                <a:ext uri="{FF2B5EF4-FFF2-40B4-BE49-F238E27FC236}">
                  <a16:creationId xmlns:a16="http://schemas.microsoft.com/office/drawing/2014/main" id="{1FA9B4BF-AD78-5C47-858A-AE47827FFF99}"/>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2BA49487-3FEE-2C45-A808-94852132FB35}"/>
                </a:ext>
              </a:extLst>
            </p:cNvPr>
            <p:cNvSpPr txBox="1"/>
            <p:nvPr/>
          </p:nvSpPr>
          <p:spPr>
            <a:xfrm>
              <a:off x="7225127" y="3729267"/>
              <a:ext cx="315804" cy="369332"/>
            </a:xfrm>
            <a:prstGeom prst="rect">
              <a:avLst/>
            </a:prstGeom>
            <a:noFill/>
          </p:spPr>
          <p:txBody>
            <a:bodyPr wrap="square" rtlCol="0">
              <a:spAutoFit/>
            </a:bodyPr>
            <a:lstStyle/>
            <a:p>
              <a:r>
                <a:rPr lang="en-US" dirty="0"/>
                <a:t>6</a:t>
              </a:r>
            </a:p>
          </p:txBody>
        </p:sp>
      </p:grpSp>
      <p:grpSp>
        <p:nvGrpSpPr>
          <p:cNvPr id="17" name="Group 16">
            <a:extLst>
              <a:ext uri="{FF2B5EF4-FFF2-40B4-BE49-F238E27FC236}">
                <a16:creationId xmlns:a16="http://schemas.microsoft.com/office/drawing/2014/main" id="{BD466CDC-3877-DA47-B6B7-EF2CD953BCA5}"/>
              </a:ext>
            </a:extLst>
          </p:cNvPr>
          <p:cNvGrpSpPr/>
          <p:nvPr/>
        </p:nvGrpSpPr>
        <p:grpSpPr>
          <a:xfrm>
            <a:off x="3229510" y="3713598"/>
            <a:ext cx="315804" cy="573687"/>
            <a:chOff x="7225127" y="3524912"/>
            <a:chExt cx="315804" cy="573687"/>
          </a:xfrm>
        </p:grpSpPr>
        <p:cxnSp>
          <p:nvCxnSpPr>
            <p:cNvPr id="18" name="Straight Connector 17">
              <a:extLst>
                <a:ext uri="{FF2B5EF4-FFF2-40B4-BE49-F238E27FC236}">
                  <a16:creationId xmlns:a16="http://schemas.microsoft.com/office/drawing/2014/main" id="{E9FE25E9-2554-214C-964F-89038C62B63C}"/>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62D4583-7CBF-FD4B-8894-25F3EE5B30D6}"/>
                </a:ext>
              </a:extLst>
            </p:cNvPr>
            <p:cNvSpPr txBox="1"/>
            <p:nvPr/>
          </p:nvSpPr>
          <p:spPr>
            <a:xfrm>
              <a:off x="7225127" y="3729267"/>
              <a:ext cx="315804" cy="369332"/>
            </a:xfrm>
            <a:prstGeom prst="rect">
              <a:avLst/>
            </a:prstGeom>
            <a:noFill/>
          </p:spPr>
          <p:txBody>
            <a:bodyPr wrap="square" rtlCol="0">
              <a:spAutoFit/>
            </a:bodyPr>
            <a:lstStyle/>
            <a:p>
              <a:r>
                <a:rPr lang="en-US" dirty="0"/>
                <a:t>8</a:t>
              </a:r>
            </a:p>
          </p:txBody>
        </p:sp>
      </p:grpSp>
      <p:grpSp>
        <p:nvGrpSpPr>
          <p:cNvPr id="20" name="Group 19">
            <a:extLst>
              <a:ext uri="{FF2B5EF4-FFF2-40B4-BE49-F238E27FC236}">
                <a16:creationId xmlns:a16="http://schemas.microsoft.com/office/drawing/2014/main" id="{E919CB97-8B8B-074B-9F9A-46DB0A0BC6B2}"/>
              </a:ext>
            </a:extLst>
          </p:cNvPr>
          <p:cNvGrpSpPr/>
          <p:nvPr/>
        </p:nvGrpSpPr>
        <p:grpSpPr>
          <a:xfrm>
            <a:off x="1221498" y="3706464"/>
            <a:ext cx="315804" cy="573687"/>
            <a:chOff x="7225127" y="3524912"/>
            <a:chExt cx="315804" cy="573687"/>
          </a:xfrm>
        </p:grpSpPr>
        <p:cxnSp>
          <p:nvCxnSpPr>
            <p:cNvPr id="21" name="Straight Connector 20">
              <a:extLst>
                <a:ext uri="{FF2B5EF4-FFF2-40B4-BE49-F238E27FC236}">
                  <a16:creationId xmlns:a16="http://schemas.microsoft.com/office/drawing/2014/main" id="{97BF306D-A953-BC43-A81A-87D60FA768B8}"/>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E3840F3-6A30-7448-8469-170A858BC9FA}"/>
                </a:ext>
              </a:extLst>
            </p:cNvPr>
            <p:cNvSpPr txBox="1"/>
            <p:nvPr/>
          </p:nvSpPr>
          <p:spPr>
            <a:xfrm>
              <a:off x="7225127" y="3729267"/>
              <a:ext cx="315804" cy="369332"/>
            </a:xfrm>
            <a:prstGeom prst="rect">
              <a:avLst/>
            </a:prstGeom>
            <a:noFill/>
          </p:spPr>
          <p:txBody>
            <a:bodyPr wrap="square" rtlCol="0">
              <a:spAutoFit/>
            </a:bodyPr>
            <a:lstStyle/>
            <a:p>
              <a:r>
                <a:rPr lang="en-US" dirty="0"/>
                <a:t>2</a:t>
              </a:r>
            </a:p>
          </p:txBody>
        </p:sp>
      </p:grpSp>
      <p:cxnSp>
        <p:nvCxnSpPr>
          <p:cNvPr id="26" name="Straight Connector 25">
            <a:extLst>
              <a:ext uri="{FF2B5EF4-FFF2-40B4-BE49-F238E27FC236}">
                <a16:creationId xmlns:a16="http://schemas.microsoft.com/office/drawing/2014/main" id="{CFB469DA-5CF3-6F43-95C4-03550ED5EC8E}"/>
              </a:ext>
            </a:extLst>
          </p:cNvPr>
          <p:cNvCxnSpPr>
            <a:cxnSpLocks/>
          </p:cNvCxnSpPr>
          <p:nvPr/>
        </p:nvCxnSpPr>
        <p:spPr>
          <a:xfrm>
            <a:off x="2369501" y="1306285"/>
            <a:ext cx="0" cy="25484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EBAE7689-6CA7-D94D-B865-D15FC56448E3}"/>
              </a:ext>
            </a:extLst>
          </p:cNvPr>
          <p:cNvSpPr txBox="1"/>
          <p:nvPr/>
        </p:nvSpPr>
        <p:spPr>
          <a:xfrm>
            <a:off x="2577738" y="633809"/>
            <a:ext cx="5296496" cy="461665"/>
          </a:xfrm>
          <a:prstGeom prst="rect">
            <a:avLst/>
          </a:prstGeom>
          <a:noFill/>
        </p:spPr>
        <p:txBody>
          <a:bodyPr wrap="square" rtlCol="0">
            <a:spAutoFit/>
          </a:bodyPr>
          <a:lstStyle/>
          <a:p>
            <a:r>
              <a:rPr lang="en-US" sz="2400" dirty="0"/>
              <a:t>Sampling frequency = 10Hz</a:t>
            </a:r>
          </a:p>
        </p:txBody>
      </p:sp>
      <mc:AlternateContent xmlns:mc="http://schemas.openxmlformats.org/markup-compatibility/2006" xmlns:p14="http://schemas.microsoft.com/office/powerpoint/2010/main">
        <mc:Choice Requires="p14">
          <p:contentPart p14:bwMode="auto" r:id="rId2">
            <p14:nvContentPartPr>
              <p14:cNvPr id="44" name="Ink 43">
                <a:extLst>
                  <a:ext uri="{FF2B5EF4-FFF2-40B4-BE49-F238E27FC236}">
                    <a16:creationId xmlns:a16="http://schemas.microsoft.com/office/drawing/2014/main" id="{B8321974-173B-3740-AADC-50C0F4FC350C}"/>
                  </a:ext>
                </a:extLst>
              </p14:cNvPr>
              <p14:cNvContentPartPr/>
              <p14:nvPr/>
            </p14:nvContentPartPr>
            <p14:xfrm>
              <a:off x="856524" y="2017439"/>
              <a:ext cx="1503669" cy="1819800"/>
            </p14:xfrm>
          </p:contentPart>
        </mc:Choice>
        <mc:Fallback xmlns="">
          <p:pic>
            <p:nvPicPr>
              <p:cNvPr id="44" name="Ink 43">
                <a:extLst>
                  <a:ext uri="{FF2B5EF4-FFF2-40B4-BE49-F238E27FC236}">
                    <a16:creationId xmlns:a16="http://schemas.microsoft.com/office/drawing/2014/main" id="{B8321974-173B-3740-AADC-50C0F4FC350C}"/>
                  </a:ext>
                </a:extLst>
              </p:cNvPr>
              <p:cNvPicPr/>
              <p:nvPr/>
            </p:nvPicPr>
            <p:blipFill>
              <a:blip r:embed="rId3"/>
              <a:stretch>
                <a:fillRect/>
              </a:stretch>
            </p:blipFill>
            <p:spPr>
              <a:xfrm>
                <a:off x="847882" y="2008439"/>
                <a:ext cx="1521313"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5" name="Ink 44">
                <a:extLst>
                  <a:ext uri="{FF2B5EF4-FFF2-40B4-BE49-F238E27FC236}">
                    <a16:creationId xmlns:a16="http://schemas.microsoft.com/office/drawing/2014/main" id="{A021B12C-9AA5-E547-AE0A-95930AB6BE40}"/>
                  </a:ext>
                </a:extLst>
              </p14:cNvPr>
              <p14:cNvContentPartPr/>
              <p14:nvPr/>
            </p14:nvContentPartPr>
            <p14:xfrm>
              <a:off x="2387119" y="2687515"/>
              <a:ext cx="1038240" cy="1168560"/>
            </p14:xfrm>
          </p:contentPart>
        </mc:Choice>
        <mc:Fallback xmlns="">
          <p:pic>
            <p:nvPicPr>
              <p:cNvPr id="45" name="Ink 44">
                <a:extLst>
                  <a:ext uri="{FF2B5EF4-FFF2-40B4-BE49-F238E27FC236}">
                    <a16:creationId xmlns:a16="http://schemas.microsoft.com/office/drawing/2014/main" id="{A021B12C-9AA5-E547-AE0A-95930AB6BE40}"/>
                  </a:ext>
                </a:extLst>
              </p:cNvPr>
              <p:cNvPicPr/>
              <p:nvPr/>
            </p:nvPicPr>
            <p:blipFill>
              <a:blip r:embed="rId5"/>
              <a:stretch>
                <a:fillRect/>
              </a:stretch>
            </p:blipFill>
            <p:spPr>
              <a:xfrm>
                <a:off x="2378119" y="2678515"/>
                <a:ext cx="1055880" cy="1186200"/>
              </a:xfrm>
              <a:prstGeom prst="rect">
                <a:avLst/>
              </a:prstGeom>
            </p:spPr>
          </p:pic>
        </mc:Fallback>
      </mc:AlternateContent>
      <p:cxnSp>
        <p:nvCxnSpPr>
          <p:cNvPr id="46" name="Straight Connector 45">
            <a:extLst>
              <a:ext uri="{FF2B5EF4-FFF2-40B4-BE49-F238E27FC236}">
                <a16:creationId xmlns:a16="http://schemas.microsoft.com/office/drawing/2014/main" id="{D657E861-D430-EF43-99FF-6FF88D9E470F}"/>
              </a:ext>
            </a:extLst>
          </p:cNvPr>
          <p:cNvCxnSpPr>
            <a:cxnSpLocks/>
          </p:cNvCxnSpPr>
          <p:nvPr/>
        </p:nvCxnSpPr>
        <p:spPr>
          <a:xfrm>
            <a:off x="5884376" y="3840207"/>
            <a:ext cx="2987467"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7" name="Straight Connector 46">
            <a:extLst>
              <a:ext uri="{FF2B5EF4-FFF2-40B4-BE49-F238E27FC236}">
                <a16:creationId xmlns:a16="http://schemas.microsoft.com/office/drawing/2014/main" id="{E8D20DE6-4F90-AD43-9CED-D823C906B244}"/>
              </a:ext>
            </a:extLst>
          </p:cNvPr>
          <p:cNvCxnSpPr/>
          <p:nvPr/>
        </p:nvCxnSpPr>
        <p:spPr>
          <a:xfrm flipV="1">
            <a:off x="5887072" y="1596167"/>
            <a:ext cx="0" cy="2253948"/>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8" name="TextBox 47">
            <a:extLst>
              <a:ext uri="{FF2B5EF4-FFF2-40B4-BE49-F238E27FC236}">
                <a16:creationId xmlns:a16="http://schemas.microsoft.com/office/drawing/2014/main" id="{765A2B57-68FA-764C-8E35-2F8AC2F50A17}"/>
              </a:ext>
            </a:extLst>
          </p:cNvPr>
          <p:cNvSpPr txBox="1"/>
          <p:nvPr/>
        </p:nvSpPr>
        <p:spPr>
          <a:xfrm rot="16200000">
            <a:off x="5017162" y="2634042"/>
            <a:ext cx="1327735" cy="367760"/>
          </a:xfrm>
          <a:prstGeom prst="rect">
            <a:avLst/>
          </a:prstGeom>
          <a:noFill/>
        </p:spPr>
        <p:txBody>
          <a:bodyPr wrap="square" rtlCol="0">
            <a:spAutoFit/>
          </a:bodyPr>
          <a:lstStyle/>
          <a:p>
            <a:pPr algn="ctr"/>
            <a:r>
              <a:rPr lang="en-US" sz="2000" dirty="0"/>
              <a:t>Amplitude</a:t>
            </a:r>
          </a:p>
        </p:txBody>
      </p:sp>
      <p:grpSp>
        <p:nvGrpSpPr>
          <p:cNvPr id="49" name="Group 48">
            <a:extLst>
              <a:ext uri="{FF2B5EF4-FFF2-40B4-BE49-F238E27FC236}">
                <a16:creationId xmlns:a16="http://schemas.microsoft.com/office/drawing/2014/main" id="{DF2A8C05-FB0D-A941-B514-F90CDF611AB4}"/>
              </a:ext>
            </a:extLst>
          </p:cNvPr>
          <p:cNvGrpSpPr/>
          <p:nvPr/>
        </p:nvGrpSpPr>
        <p:grpSpPr>
          <a:xfrm>
            <a:off x="7075000" y="3713598"/>
            <a:ext cx="315804" cy="573687"/>
            <a:chOff x="7225127" y="3524912"/>
            <a:chExt cx="315804" cy="573687"/>
          </a:xfrm>
        </p:grpSpPr>
        <p:cxnSp>
          <p:nvCxnSpPr>
            <p:cNvPr id="50" name="Straight Connector 49">
              <a:extLst>
                <a:ext uri="{FF2B5EF4-FFF2-40B4-BE49-F238E27FC236}">
                  <a16:creationId xmlns:a16="http://schemas.microsoft.com/office/drawing/2014/main" id="{969D874A-6712-AF44-88AE-F39B1926E500}"/>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306A3810-DF68-B94C-A536-9C4DC1F38614}"/>
                </a:ext>
              </a:extLst>
            </p:cNvPr>
            <p:cNvSpPr txBox="1"/>
            <p:nvPr/>
          </p:nvSpPr>
          <p:spPr>
            <a:xfrm>
              <a:off x="7225127" y="3729267"/>
              <a:ext cx="315804" cy="369332"/>
            </a:xfrm>
            <a:prstGeom prst="rect">
              <a:avLst/>
            </a:prstGeom>
            <a:noFill/>
          </p:spPr>
          <p:txBody>
            <a:bodyPr wrap="square" rtlCol="0">
              <a:spAutoFit/>
            </a:bodyPr>
            <a:lstStyle/>
            <a:p>
              <a:r>
                <a:rPr lang="en-US" dirty="0"/>
                <a:t>4</a:t>
              </a:r>
            </a:p>
          </p:txBody>
        </p:sp>
      </p:grpSp>
      <p:sp>
        <p:nvSpPr>
          <p:cNvPr id="52" name="TextBox 51">
            <a:extLst>
              <a:ext uri="{FF2B5EF4-FFF2-40B4-BE49-F238E27FC236}">
                <a16:creationId xmlns:a16="http://schemas.microsoft.com/office/drawing/2014/main" id="{8FF93DFE-AE46-D148-8490-57A52A9DF975}"/>
              </a:ext>
            </a:extLst>
          </p:cNvPr>
          <p:cNvSpPr txBox="1"/>
          <p:nvPr/>
        </p:nvSpPr>
        <p:spPr>
          <a:xfrm>
            <a:off x="6528223" y="4194236"/>
            <a:ext cx="1980336" cy="400110"/>
          </a:xfrm>
          <a:prstGeom prst="rect">
            <a:avLst/>
          </a:prstGeom>
          <a:noFill/>
        </p:spPr>
        <p:txBody>
          <a:bodyPr wrap="square" rtlCol="0">
            <a:spAutoFit/>
          </a:bodyPr>
          <a:lstStyle/>
          <a:p>
            <a:pPr algn="ctr"/>
            <a:r>
              <a:rPr lang="en-US" sz="2000" dirty="0"/>
              <a:t>Frequency (Hz)</a:t>
            </a:r>
          </a:p>
        </p:txBody>
      </p:sp>
      <p:sp>
        <p:nvSpPr>
          <p:cNvPr id="53" name="TextBox 52">
            <a:extLst>
              <a:ext uri="{FF2B5EF4-FFF2-40B4-BE49-F238E27FC236}">
                <a16:creationId xmlns:a16="http://schemas.microsoft.com/office/drawing/2014/main" id="{ABAA508E-C547-9749-8497-BAB85DEB8409}"/>
              </a:ext>
            </a:extLst>
          </p:cNvPr>
          <p:cNvSpPr txBox="1"/>
          <p:nvPr/>
        </p:nvSpPr>
        <p:spPr>
          <a:xfrm>
            <a:off x="5629666" y="3910819"/>
            <a:ext cx="593931" cy="369332"/>
          </a:xfrm>
          <a:prstGeom prst="rect">
            <a:avLst/>
          </a:prstGeom>
          <a:noFill/>
        </p:spPr>
        <p:txBody>
          <a:bodyPr wrap="square" rtlCol="0">
            <a:spAutoFit/>
          </a:bodyPr>
          <a:lstStyle/>
          <a:p>
            <a:r>
              <a:rPr lang="en-US" dirty="0"/>
              <a:t>   0</a:t>
            </a:r>
          </a:p>
        </p:txBody>
      </p:sp>
      <p:grpSp>
        <p:nvGrpSpPr>
          <p:cNvPr id="54" name="Group 53">
            <a:extLst>
              <a:ext uri="{FF2B5EF4-FFF2-40B4-BE49-F238E27FC236}">
                <a16:creationId xmlns:a16="http://schemas.microsoft.com/office/drawing/2014/main" id="{60D989FB-6574-C44A-8EE5-12F48C0296B2}"/>
              </a:ext>
            </a:extLst>
          </p:cNvPr>
          <p:cNvGrpSpPr/>
          <p:nvPr/>
        </p:nvGrpSpPr>
        <p:grpSpPr>
          <a:xfrm>
            <a:off x="7768869" y="3706464"/>
            <a:ext cx="315804" cy="573687"/>
            <a:chOff x="7225127" y="3524912"/>
            <a:chExt cx="315804" cy="573687"/>
          </a:xfrm>
        </p:grpSpPr>
        <p:cxnSp>
          <p:nvCxnSpPr>
            <p:cNvPr id="55" name="Straight Connector 54">
              <a:extLst>
                <a:ext uri="{FF2B5EF4-FFF2-40B4-BE49-F238E27FC236}">
                  <a16:creationId xmlns:a16="http://schemas.microsoft.com/office/drawing/2014/main" id="{CBE4D0B8-810B-7B49-ABDD-4B65D9051CAA}"/>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C3E1BB57-245C-1040-A0A2-BC645565F7FB}"/>
                </a:ext>
              </a:extLst>
            </p:cNvPr>
            <p:cNvSpPr txBox="1"/>
            <p:nvPr/>
          </p:nvSpPr>
          <p:spPr>
            <a:xfrm>
              <a:off x="7225127" y="3729267"/>
              <a:ext cx="315804" cy="369332"/>
            </a:xfrm>
            <a:prstGeom prst="rect">
              <a:avLst/>
            </a:prstGeom>
            <a:noFill/>
          </p:spPr>
          <p:txBody>
            <a:bodyPr wrap="square" rtlCol="0">
              <a:spAutoFit/>
            </a:bodyPr>
            <a:lstStyle/>
            <a:p>
              <a:r>
                <a:rPr lang="en-US" dirty="0"/>
                <a:t>6</a:t>
              </a:r>
            </a:p>
          </p:txBody>
        </p:sp>
      </p:grpSp>
      <p:grpSp>
        <p:nvGrpSpPr>
          <p:cNvPr id="57" name="Group 56">
            <a:extLst>
              <a:ext uri="{FF2B5EF4-FFF2-40B4-BE49-F238E27FC236}">
                <a16:creationId xmlns:a16="http://schemas.microsoft.com/office/drawing/2014/main" id="{E17D2577-810F-0B43-872E-4FF2A55D55CE}"/>
              </a:ext>
            </a:extLst>
          </p:cNvPr>
          <p:cNvGrpSpPr/>
          <p:nvPr/>
        </p:nvGrpSpPr>
        <p:grpSpPr>
          <a:xfrm>
            <a:off x="8420641" y="3713598"/>
            <a:ext cx="315804" cy="573687"/>
            <a:chOff x="7225127" y="3524912"/>
            <a:chExt cx="315804" cy="573687"/>
          </a:xfrm>
        </p:grpSpPr>
        <p:cxnSp>
          <p:nvCxnSpPr>
            <p:cNvPr id="58" name="Straight Connector 57">
              <a:extLst>
                <a:ext uri="{FF2B5EF4-FFF2-40B4-BE49-F238E27FC236}">
                  <a16:creationId xmlns:a16="http://schemas.microsoft.com/office/drawing/2014/main" id="{7689A585-0375-374B-BFE5-A4B5286802BD}"/>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9" name="TextBox 58">
              <a:extLst>
                <a:ext uri="{FF2B5EF4-FFF2-40B4-BE49-F238E27FC236}">
                  <a16:creationId xmlns:a16="http://schemas.microsoft.com/office/drawing/2014/main" id="{2663EC38-D941-7244-B9F7-CAF30A221985}"/>
                </a:ext>
              </a:extLst>
            </p:cNvPr>
            <p:cNvSpPr txBox="1"/>
            <p:nvPr/>
          </p:nvSpPr>
          <p:spPr>
            <a:xfrm>
              <a:off x="7225127" y="3729267"/>
              <a:ext cx="315804" cy="369332"/>
            </a:xfrm>
            <a:prstGeom prst="rect">
              <a:avLst/>
            </a:prstGeom>
            <a:noFill/>
          </p:spPr>
          <p:txBody>
            <a:bodyPr wrap="square" rtlCol="0">
              <a:spAutoFit/>
            </a:bodyPr>
            <a:lstStyle/>
            <a:p>
              <a:r>
                <a:rPr lang="en-US" dirty="0"/>
                <a:t>8</a:t>
              </a:r>
            </a:p>
          </p:txBody>
        </p:sp>
      </p:grpSp>
      <p:grpSp>
        <p:nvGrpSpPr>
          <p:cNvPr id="60" name="Group 59">
            <a:extLst>
              <a:ext uri="{FF2B5EF4-FFF2-40B4-BE49-F238E27FC236}">
                <a16:creationId xmlns:a16="http://schemas.microsoft.com/office/drawing/2014/main" id="{F043242C-8EC8-F24E-A45F-5C24EC76EA32}"/>
              </a:ext>
            </a:extLst>
          </p:cNvPr>
          <p:cNvGrpSpPr/>
          <p:nvPr/>
        </p:nvGrpSpPr>
        <p:grpSpPr>
          <a:xfrm>
            <a:off x="6412629" y="3706464"/>
            <a:ext cx="315804" cy="573687"/>
            <a:chOff x="7225127" y="3524912"/>
            <a:chExt cx="315804" cy="573687"/>
          </a:xfrm>
        </p:grpSpPr>
        <p:cxnSp>
          <p:nvCxnSpPr>
            <p:cNvPr id="61" name="Straight Connector 60">
              <a:extLst>
                <a:ext uri="{FF2B5EF4-FFF2-40B4-BE49-F238E27FC236}">
                  <a16:creationId xmlns:a16="http://schemas.microsoft.com/office/drawing/2014/main" id="{F7F1D5CB-14D4-C94E-9305-1C3C22823696}"/>
                </a:ext>
              </a:extLst>
            </p:cNvPr>
            <p:cNvCxnSpPr/>
            <p:nvPr/>
          </p:nvCxnSpPr>
          <p:spPr>
            <a:xfrm>
              <a:off x="7391462" y="3524912"/>
              <a:ext cx="0" cy="2474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F7627D7F-6F32-DD43-BB40-EB0F294B33B5}"/>
                </a:ext>
              </a:extLst>
            </p:cNvPr>
            <p:cNvSpPr txBox="1"/>
            <p:nvPr/>
          </p:nvSpPr>
          <p:spPr>
            <a:xfrm>
              <a:off x="7225127" y="3729267"/>
              <a:ext cx="315804" cy="369332"/>
            </a:xfrm>
            <a:prstGeom prst="rect">
              <a:avLst/>
            </a:prstGeom>
            <a:noFill/>
          </p:spPr>
          <p:txBody>
            <a:bodyPr wrap="square" rtlCol="0">
              <a:spAutoFit/>
            </a:bodyPr>
            <a:lstStyle/>
            <a:p>
              <a:r>
                <a:rPr lang="en-US" dirty="0"/>
                <a:t>2</a:t>
              </a:r>
            </a:p>
          </p:txBody>
        </p:sp>
      </p:grpSp>
      <p:cxnSp>
        <p:nvCxnSpPr>
          <p:cNvPr id="63" name="Straight Connector 62">
            <a:extLst>
              <a:ext uri="{FF2B5EF4-FFF2-40B4-BE49-F238E27FC236}">
                <a16:creationId xmlns:a16="http://schemas.microsoft.com/office/drawing/2014/main" id="{E4B804CF-01CE-4C44-A5C4-DFECF69E93DA}"/>
              </a:ext>
            </a:extLst>
          </p:cNvPr>
          <p:cNvCxnSpPr>
            <a:cxnSpLocks/>
          </p:cNvCxnSpPr>
          <p:nvPr/>
        </p:nvCxnSpPr>
        <p:spPr>
          <a:xfrm>
            <a:off x="7560632" y="1306285"/>
            <a:ext cx="0" cy="2548436"/>
          </a:xfrm>
          <a:prstGeom prst="line">
            <a:avLst/>
          </a:prstGeom>
          <a:ln w="28575">
            <a:solidFill>
              <a:srgbClr val="FF0000"/>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64" name="Ink 63">
                <a:extLst>
                  <a:ext uri="{FF2B5EF4-FFF2-40B4-BE49-F238E27FC236}">
                    <a16:creationId xmlns:a16="http://schemas.microsoft.com/office/drawing/2014/main" id="{43744E74-CBF3-A34B-BCB5-4942530B9D3A}"/>
                  </a:ext>
                </a:extLst>
              </p14:cNvPr>
              <p14:cNvContentPartPr/>
              <p14:nvPr/>
            </p14:nvContentPartPr>
            <p14:xfrm>
              <a:off x="6047655" y="2017439"/>
              <a:ext cx="1503669" cy="1819800"/>
            </p14:xfrm>
          </p:contentPart>
        </mc:Choice>
        <mc:Fallback xmlns="">
          <p:pic>
            <p:nvPicPr>
              <p:cNvPr id="64" name="Ink 63">
                <a:extLst>
                  <a:ext uri="{FF2B5EF4-FFF2-40B4-BE49-F238E27FC236}">
                    <a16:creationId xmlns:a16="http://schemas.microsoft.com/office/drawing/2014/main" id="{43744E74-CBF3-A34B-BCB5-4942530B9D3A}"/>
                  </a:ext>
                </a:extLst>
              </p:cNvPr>
              <p:cNvPicPr/>
              <p:nvPr/>
            </p:nvPicPr>
            <p:blipFill>
              <a:blip r:embed="rId3"/>
              <a:stretch>
                <a:fillRect/>
              </a:stretch>
            </p:blipFill>
            <p:spPr>
              <a:xfrm>
                <a:off x="6039013" y="2008439"/>
                <a:ext cx="1521313" cy="18374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5" name="Ink 64">
                <a:extLst>
                  <a:ext uri="{FF2B5EF4-FFF2-40B4-BE49-F238E27FC236}">
                    <a16:creationId xmlns:a16="http://schemas.microsoft.com/office/drawing/2014/main" id="{4A425900-4C5C-5449-992C-DA9D8564424C}"/>
                  </a:ext>
                </a:extLst>
              </p14:cNvPr>
              <p14:cNvContentPartPr/>
              <p14:nvPr/>
            </p14:nvContentPartPr>
            <p14:xfrm flipH="1">
              <a:off x="6516681" y="2687515"/>
              <a:ext cx="1061569" cy="1168560"/>
            </p14:xfrm>
          </p:contentPart>
        </mc:Choice>
        <mc:Fallback xmlns="">
          <p:pic>
            <p:nvPicPr>
              <p:cNvPr id="65" name="Ink 64">
                <a:extLst>
                  <a:ext uri="{FF2B5EF4-FFF2-40B4-BE49-F238E27FC236}">
                    <a16:creationId xmlns:a16="http://schemas.microsoft.com/office/drawing/2014/main" id="{4A425900-4C5C-5449-992C-DA9D8564424C}"/>
                  </a:ext>
                </a:extLst>
              </p:cNvPr>
              <p:cNvPicPr/>
              <p:nvPr/>
            </p:nvPicPr>
            <p:blipFill>
              <a:blip r:embed="rId8"/>
              <a:stretch>
                <a:fillRect/>
              </a:stretch>
            </p:blipFill>
            <p:spPr>
              <a:xfrm flipH="1">
                <a:off x="6507679" y="2678515"/>
                <a:ext cx="1079214" cy="1186200"/>
              </a:xfrm>
              <a:prstGeom prst="rect">
                <a:avLst/>
              </a:prstGeom>
            </p:spPr>
          </p:pic>
        </mc:Fallback>
      </mc:AlternateContent>
      <p:sp>
        <p:nvSpPr>
          <p:cNvPr id="66" name="TextBox 65">
            <a:extLst>
              <a:ext uri="{FF2B5EF4-FFF2-40B4-BE49-F238E27FC236}">
                <a16:creationId xmlns:a16="http://schemas.microsoft.com/office/drawing/2014/main" id="{F57BD805-8DB7-C64C-BA12-CBA42F351DAF}"/>
              </a:ext>
            </a:extLst>
          </p:cNvPr>
          <p:cNvSpPr txBox="1"/>
          <p:nvPr/>
        </p:nvSpPr>
        <p:spPr>
          <a:xfrm>
            <a:off x="2577738" y="1029582"/>
            <a:ext cx="5296496" cy="461665"/>
          </a:xfrm>
          <a:prstGeom prst="rect">
            <a:avLst/>
          </a:prstGeom>
          <a:noFill/>
        </p:spPr>
        <p:txBody>
          <a:bodyPr wrap="square" rtlCol="0">
            <a:spAutoFit/>
          </a:bodyPr>
          <a:lstStyle/>
          <a:p>
            <a:r>
              <a:rPr lang="en-US" sz="2400" dirty="0"/>
              <a:t>Nyquist frequency = 5Hz</a:t>
            </a:r>
          </a:p>
        </p:txBody>
      </p:sp>
      <p:cxnSp>
        <p:nvCxnSpPr>
          <p:cNvPr id="67" name="Straight Arrow Connector 66">
            <a:extLst>
              <a:ext uri="{FF2B5EF4-FFF2-40B4-BE49-F238E27FC236}">
                <a16:creationId xmlns:a16="http://schemas.microsoft.com/office/drawing/2014/main" id="{291E0B75-C4B8-0543-B698-1A95185033B9}"/>
              </a:ext>
            </a:extLst>
          </p:cNvPr>
          <p:cNvCxnSpPr/>
          <p:nvPr/>
        </p:nvCxnSpPr>
        <p:spPr>
          <a:xfrm>
            <a:off x="3577516" y="2927573"/>
            <a:ext cx="1902266" cy="0"/>
          </a:xfrm>
          <a:prstGeom prst="straightConnector1">
            <a:avLst/>
          </a:prstGeom>
          <a:ln w="38100">
            <a:solidFill>
              <a:schemeClr val="accent1">
                <a:lumMod val="75000"/>
              </a:schemeClr>
            </a:solidFill>
            <a:tailEnd type="triangle" w="lg" len="lg"/>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86653561-8271-B441-B3DD-7E37A5ED000F}"/>
              </a:ext>
            </a:extLst>
          </p:cNvPr>
          <p:cNvSpPr txBox="1"/>
          <p:nvPr/>
        </p:nvSpPr>
        <p:spPr>
          <a:xfrm>
            <a:off x="3917949" y="2562831"/>
            <a:ext cx="1166434" cy="707886"/>
          </a:xfrm>
          <a:prstGeom prst="rect">
            <a:avLst/>
          </a:prstGeom>
          <a:solidFill>
            <a:schemeClr val="accent1">
              <a:lumMod val="75000"/>
            </a:schemeClr>
          </a:solidFill>
        </p:spPr>
        <p:txBody>
          <a:bodyPr wrap="square" rtlCol="0">
            <a:spAutoFit/>
          </a:bodyPr>
          <a:lstStyle/>
          <a:p>
            <a:pPr algn="ctr"/>
            <a:r>
              <a:rPr lang="en-US" sz="2000" dirty="0">
                <a:solidFill>
                  <a:schemeClr val="bg1"/>
                </a:solidFill>
              </a:rPr>
              <a:t>Received</a:t>
            </a:r>
          </a:p>
          <a:p>
            <a:pPr algn="ctr"/>
            <a:r>
              <a:rPr lang="en-US" sz="2000" dirty="0">
                <a:solidFill>
                  <a:schemeClr val="bg1"/>
                </a:solidFill>
              </a:rPr>
              <a:t>signal</a:t>
            </a:r>
          </a:p>
        </p:txBody>
      </p:sp>
      <p:sp>
        <p:nvSpPr>
          <p:cNvPr id="69" name="TextBox 68">
            <a:extLst>
              <a:ext uri="{FF2B5EF4-FFF2-40B4-BE49-F238E27FC236}">
                <a16:creationId xmlns:a16="http://schemas.microsoft.com/office/drawing/2014/main" id="{4318C92B-E450-424C-83F1-76D8A4022B05}"/>
              </a:ext>
            </a:extLst>
          </p:cNvPr>
          <p:cNvSpPr txBox="1"/>
          <p:nvPr/>
        </p:nvSpPr>
        <p:spPr>
          <a:xfrm>
            <a:off x="306018" y="4921340"/>
            <a:ext cx="5296496" cy="1815882"/>
          </a:xfrm>
          <a:prstGeom prst="rect">
            <a:avLst/>
          </a:prstGeom>
          <a:noFill/>
        </p:spPr>
        <p:txBody>
          <a:bodyPr wrap="square" rtlCol="0">
            <a:spAutoFit/>
          </a:bodyPr>
          <a:lstStyle/>
          <a:p>
            <a:r>
              <a:rPr lang="en-US" sz="2800" dirty="0"/>
              <a:t>f</a:t>
            </a:r>
            <a:r>
              <a:rPr lang="en-US" sz="2800" baseline="-25000" dirty="0"/>
              <a:t>s</a:t>
            </a:r>
            <a:r>
              <a:rPr lang="en-US" sz="2800" dirty="0"/>
              <a:t> = Sampling frequency</a:t>
            </a:r>
          </a:p>
          <a:p>
            <a:r>
              <a:rPr lang="en-US" sz="2800" dirty="0"/>
              <a:t>f = Frequency to record</a:t>
            </a:r>
          </a:p>
          <a:p>
            <a:r>
              <a:rPr lang="en-US" sz="2800" dirty="0"/>
              <a:t>N = Non-negative integer</a:t>
            </a:r>
          </a:p>
          <a:p>
            <a:r>
              <a:rPr lang="en-US" sz="2800" dirty="0"/>
              <a:t>f</a:t>
            </a:r>
            <a:r>
              <a:rPr lang="en-US" sz="2800" baseline="-25000" dirty="0"/>
              <a:t>a </a:t>
            </a:r>
            <a:r>
              <a:rPr lang="en-US" sz="2800" dirty="0"/>
              <a:t>= Aliased(perceived) frequency</a:t>
            </a:r>
          </a:p>
        </p:txBody>
      </p:sp>
      <p:sp>
        <p:nvSpPr>
          <p:cNvPr id="70" name="TextBox 69">
            <a:extLst>
              <a:ext uri="{FF2B5EF4-FFF2-40B4-BE49-F238E27FC236}">
                <a16:creationId xmlns:a16="http://schemas.microsoft.com/office/drawing/2014/main" id="{5AFD2C5B-7391-6A4B-AF6E-4A3C2ACC2846}"/>
              </a:ext>
            </a:extLst>
          </p:cNvPr>
          <p:cNvSpPr txBox="1"/>
          <p:nvPr/>
        </p:nvSpPr>
        <p:spPr>
          <a:xfrm>
            <a:off x="5084383" y="5424444"/>
            <a:ext cx="4161146" cy="523220"/>
          </a:xfrm>
          <a:prstGeom prst="rect">
            <a:avLst/>
          </a:prstGeom>
          <a:noFill/>
        </p:spPr>
        <p:txBody>
          <a:bodyPr wrap="square" rtlCol="0">
            <a:spAutoFit/>
          </a:bodyPr>
          <a:lstStyle/>
          <a:p>
            <a:pPr algn="ctr"/>
            <a:r>
              <a:rPr lang="en-US" sz="2800" dirty="0"/>
              <a:t>f</a:t>
            </a:r>
            <a:r>
              <a:rPr lang="en-US" sz="2800" baseline="-25000" dirty="0"/>
              <a:t>a</a:t>
            </a:r>
            <a:r>
              <a:rPr lang="en-US" sz="2800" dirty="0"/>
              <a:t> = min(abs(N*f</a:t>
            </a:r>
            <a:r>
              <a:rPr lang="en-US" sz="2800" baseline="-25000" dirty="0"/>
              <a:t>s</a:t>
            </a:r>
            <a:r>
              <a:rPr lang="en-US" sz="2800" dirty="0"/>
              <a:t> - f))</a:t>
            </a:r>
          </a:p>
        </p:txBody>
      </p:sp>
    </p:spTree>
    <p:extLst>
      <p:ext uri="{BB962C8B-B14F-4D97-AF65-F5344CB8AC3E}">
        <p14:creationId xmlns:p14="http://schemas.microsoft.com/office/powerpoint/2010/main" val="2065874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 Work-around for signal distortion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947556" y="2511812"/>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413443" y="2511812"/>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
        <p:nvSpPr>
          <p:cNvPr id="3" name="Freeform 2">
            <a:extLst>
              <a:ext uri="{FF2B5EF4-FFF2-40B4-BE49-F238E27FC236}">
                <a16:creationId xmlns:a16="http://schemas.microsoft.com/office/drawing/2014/main" id="{160376B9-AD75-124F-BB78-A445CFCEEA53}"/>
              </a:ext>
            </a:extLst>
          </p:cNvPr>
          <p:cNvSpPr/>
          <p:nvPr/>
        </p:nvSpPr>
        <p:spPr>
          <a:xfrm>
            <a:off x="619932" y="1461126"/>
            <a:ext cx="666427" cy="1341747"/>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F8849587-75E1-1949-B79E-705FB35D239D}"/>
              </a:ext>
            </a:extLst>
          </p:cNvPr>
          <p:cNvSpPr/>
          <p:nvPr/>
        </p:nvSpPr>
        <p:spPr>
          <a:xfrm>
            <a:off x="1283777" y="1505040"/>
            <a:ext cx="666427" cy="1341747"/>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D342BBE-A594-834B-8CA5-14C7C103D749}"/>
              </a:ext>
            </a:extLst>
          </p:cNvPr>
          <p:cNvCxnSpPr>
            <a:cxnSpLocks/>
          </p:cNvCxnSpPr>
          <p:nvPr/>
        </p:nvCxnSpPr>
        <p:spPr>
          <a:xfrm flipH="1">
            <a:off x="1330271" y="1357036"/>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49457A5-87B0-1241-8644-AA2DC64FEE19}"/>
              </a:ext>
            </a:extLst>
          </p:cNvPr>
          <p:cNvSpPr txBox="1"/>
          <p:nvPr/>
        </p:nvSpPr>
        <p:spPr>
          <a:xfrm>
            <a:off x="1302536" y="865120"/>
            <a:ext cx="2991168" cy="461665"/>
          </a:xfrm>
          <a:prstGeom prst="rect">
            <a:avLst/>
          </a:prstGeom>
          <a:noFill/>
        </p:spPr>
        <p:txBody>
          <a:bodyPr wrap="square" rtlCol="0">
            <a:spAutoFit/>
          </a:bodyPr>
          <a:lstStyle/>
          <a:p>
            <a:pPr algn="ctr"/>
            <a:r>
              <a:rPr lang="en-US" sz="2400" dirty="0"/>
              <a:t>Two identical replicas</a:t>
            </a:r>
          </a:p>
        </p:txBody>
      </p:sp>
      <p:cxnSp>
        <p:nvCxnSpPr>
          <p:cNvPr id="27" name="Straight Connector 26">
            <a:extLst>
              <a:ext uri="{FF2B5EF4-FFF2-40B4-BE49-F238E27FC236}">
                <a16:creationId xmlns:a16="http://schemas.microsoft.com/office/drawing/2014/main" id="{C2FCC829-B6BB-D441-8443-95DF78A85D96}"/>
              </a:ext>
            </a:extLst>
          </p:cNvPr>
          <p:cNvCxnSpPr>
            <a:cxnSpLocks/>
          </p:cNvCxnSpPr>
          <p:nvPr/>
        </p:nvCxnSpPr>
        <p:spPr>
          <a:xfrm flipH="1">
            <a:off x="468823" y="1363136"/>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14501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cxnSp>
        <p:nvCxnSpPr>
          <p:cNvPr id="13" name="Straight Connector 12">
            <a:extLst>
              <a:ext uri="{FF2B5EF4-FFF2-40B4-BE49-F238E27FC236}">
                <a16:creationId xmlns:a16="http://schemas.microsoft.com/office/drawing/2014/main" id="{96021403-0D5F-0A49-AE54-490AB0220D49}"/>
              </a:ext>
            </a:extLst>
          </p:cNvPr>
          <p:cNvCxnSpPr>
            <a:cxnSpLocks/>
          </p:cNvCxnSpPr>
          <p:nvPr/>
        </p:nvCxnSpPr>
        <p:spPr>
          <a:xfrm>
            <a:off x="421289"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14" name="Straight Connector 13">
            <a:extLst>
              <a:ext uri="{FF2B5EF4-FFF2-40B4-BE49-F238E27FC236}">
                <a16:creationId xmlns:a16="http://schemas.microsoft.com/office/drawing/2014/main" id="{840A8CA4-C70F-0240-B62D-897AFD1B6E38}"/>
              </a:ext>
            </a:extLst>
          </p:cNvPr>
          <p:cNvCxnSpPr/>
          <p:nvPr/>
        </p:nvCxnSpPr>
        <p:spPr>
          <a:xfrm flipV="1">
            <a:off x="423566"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15" name="TextBox 14">
            <a:extLst>
              <a:ext uri="{FF2B5EF4-FFF2-40B4-BE49-F238E27FC236}">
                <a16:creationId xmlns:a16="http://schemas.microsoft.com/office/drawing/2014/main" id="{ED0B0EF6-52CE-3341-809A-D6B1B26EAB7F}"/>
              </a:ext>
            </a:extLst>
          </p:cNvPr>
          <p:cNvSpPr txBox="1"/>
          <p:nvPr/>
        </p:nvSpPr>
        <p:spPr>
          <a:xfrm rot="16200000">
            <a:off x="-432322" y="1776663"/>
            <a:ext cx="1264754" cy="400110"/>
          </a:xfrm>
          <a:prstGeom prst="rect">
            <a:avLst/>
          </a:prstGeom>
          <a:noFill/>
        </p:spPr>
        <p:txBody>
          <a:bodyPr wrap="square" rtlCol="0">
            <a:spAutoFit/>
          </a:bodyPr>
          <a:lstStyle/>
          <a:p>
            <a:pPr algn="ctr"/>
            <a:r>
              <a:rPr lang="en-US" sz="2000" dirty="0"/>
              <a:t>Amplitude</a:t>
            </a:r>
          </a:p>
        </p:txBody>
      </p:sp>
      <p:sp>
        <p:nvSpPr>
          <p:cNvPr id="16" name="TextBox 15">
            <a:extLst>
              <a:ext uri="{FF2B5EF4-FFF2-40B4-BE49-F238E27FC236}">
                <a16:creationId xmlns:a16="http://schemas.microsoft.com/office/drawing/2014/main" id="{8B9E1C9A-46DD-794C-BFB6-3B7043523C47}"/>
              </a:ext>
            </a:extLst>
          </p:cNvPr>
          <p:cNvSpPr txBox="1"/>
          <p:nvPr/>
        </p:nvSpPr>
        <p:spPr>
          <a:xfrm>
            <a:off x="1339310" y="2896509"/>
            <a:ext cx="1891905" cy="400110"/>
          </a:xfrm>
          <a:prstGeom prst="rect">
            <a:avLst/>
          </a:prstGeom>
          <a:noFill/>
        </p:spPr>
        <p:txBody>
          <a:bodyPr wrap="square" rtlCol="0">
            <a:spAutoFit/>
          </a:bodyPr>
          <a:lstStyle/>
          <a:p>
            <a:pPr algn="ctr"/>
            <a:r>
              <a:rPr lang="en-US" sz="2000" dirty="0"/>
              <a:t>Time/Sample</a:t>
            </a:r>
          </a:p>
        </p:txBody>
      </p:sp>
      <p:cxnSp>
        <p:nvCxnSpPr>
          <p:cNvPr id="36" name="Straight Connector 35">
            <a:extLst>
              <a:ext uri="{FF2B5EF4-FFF2-40B4-BE49-F238E27FC236}">
                <a16:creationId xmlns:a16="http://schemas.microsoft.com/office/drawing/2014/main" id="{F7F03E5D-46FD-2047-A4D6-4D893390353F}"/>
              </a:ext>
            </a:extLst>
          </p:cNvPr>
          <p:cNvCxnSpPr/>
          <p:nvPr/>
        </p:nvCxnSpPr>
        <p:spPr>
          <a:xfrm>
            <a:off x="1947556" y="2511812"/>
            <a:ext cx="1142354"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37" name="Straight Connector 36">
            <a:extLst>
              <a:ext uri="{FF2B5EF4-FFF2-40B4-BE49-F238E27FC236}">
                <a16:creationId xmlns:a16="http://schemas.microsoft.com/office/drawing/2014/main" id="{3D1E48BB-E5C4-7647-86E9-743DC36757D2}"/>
              </a:ext>
            </a:extLst>
          </p:cNvPr>
          <p:cNvCxnSpPr>
            <a:cxnSpLocks/>
          </p:cNvCxnSpPr>
          <p:nvPr/>
        </p:nvCxnSpPr>
        <p:spPr>
          <a:xfrm>
            <a:off x="413443" y="2511812"/>
            <a:ext cx="220709" cy="0"/>
          </a:xfrm>
          <a:prstGeom prst="line">
            <a:avLst/>
          </a:prstGeom>
          <a:noFill/>
          <a:ln w="25400"/>
        </p:spPr>
        <p:style>
          <a:lnRef idx="2">
            <a:schemeClr val="accent1">
              <a:shade val="50000"/>
            </a:schemeClr>
          </a:lnRef>
          <a:fillRef idx="1">
            <a:schemeClr val="accent1"/>
          </a:fillRef>
          <a:effectRef idx="0">
            <a:schemeClr val="accent1"/>
          </a:effectRef>
          <a:fontRef idx="minor">
            <a:schemeClr val="lt1"/>
          </a:fontRef>
        </p:style>
      </p:cxnSp>
      <p:cxnSp>
        <p:nvCxnSpPr>
          <p:cNvPr id="40" name="Straight Connector 39">
            <a:extLst>
              <a:ext uri="{FF2B5EF4-FFF2-40B4-BE49-F238E27FC236}">
                <a16:creationId xmlns:a16="http://schemas.microsoft.com/office/drawing/2014/main" id="{44298D6E-4B4A-3D4C-BCD5-7BDE0A71EB5F}"/>
              </a:ext>
            </a:extLst>
          </p:cNvPr>
          <p:cNvCxnSpPr>
            <a:cxnSpLocks/>
          </p:cNvCxnSpPr>
          <p:nvPr/>
        </p:nvCxnSpPr>
        <p:spPr>
          <a:xfrm>
            <a:off x="5392568" y="2950511"/>
            <a:ext cx="2917053"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41" name="Straight Connector 40">
            <a:extLst>
              <a:ext uri="{FF2B5EF4-FFF2-40B4-BE49-F238E27FC236}">
                <a16:creationId xmlns:a16="http://schemas.microsoft.com/office/drawing/2014/main" id="{5458859B-651A-6341-BB69-E5FD70437299}"/>
              </a:ext>
            </a:extLst>
          </p:cNvPr>
          <p:cNvCxnSpPr/>
          <p:nvPr/>
        </p:nvCxnSpPr>
        <p:spPr>
          <a:xfrm flipV="1">
            <a:off x="5394845" y="880392"/>
            <a:ext cx="0" cy="2147032"/>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42" name="TextBox 41">
            <a:extLst>
              <a:ext uri="{FF2B5EF4-FFF2-40B4-BE49-F238E27FC236}">
                <a16:creationId xmlns:a16="http://schemas.microsoft.com/office/drawing/2014/main" id="{13CB6A3E-F37A-E546-B590-B97401896090}"/>
              </a:ext>
            </a:extLst>
          </p:cNvPr>
          <p:cNvSpPr txBox="1"/>
          <p:nvPr/>
        </p:nvSpPr>
        <p:spPr>
          <a:xfrm rot="16200000">
            <a:off x="4538957" y="1776663"/>
            <a:ext cx="1264754" cy="400110"/>
          </a:xfrm>
          <a:prstGeom prst="rect">
            <a:avLst/>
          </a:prstGeom>
          <a:noFill/>
        </p:spPr>
        <p:txBody>
          <a:bodyPr wrap="square" rtlCol="0">
            <a:spAutoFit/>
          </a:bodyPr>
          <a:lstStyle/>
          <a:p>
            <a:pPr algn="ctr"/>
            <a:r>
              <a:rPr lang="en-US" sz="2000" dirty="0"/>
              <a:t>Amplitude</a:t>
            </a:r>
          </a:p>
        </p:txBody>
      </p:sp>
      <p:sp>
        <p:nvSpPr>
          <p:cNvPr id="43" name="TextBox 42">
            <a:extLst>
              <a:ext uri="{FF2B5EF4-FFF2-40B4-BE49-F238E27FC236}">
                <a16:creationId xmlns:a16="http://schemas.microsoft.com/office/drawing/2014/main" id="{3512823B-711B-5343-A8BB-8C13410C79FC}"/>
              </a:ext>
            </a:extLst>
          </p:cNvPr>
          <p:cNvSpPr txBox="1"/>
          <p:nvPr/>
        </p:nvSpPr>
        <p:spPr>
          <a:xfrm>
            <a:off x="6310589" y="2896509"/>
            <a:ext cx="1891905" cy="400110"/>
          </a:xfrm>
          <a:prstGeom prst="rect">
            <a:avLst/>
          </a:prstGeom>
          <a:noFill/>
        </p:spPr>
        <p:txBody>
          <a:bodyPr wrap="square" rtlCol="0">
            <a:spAutoFit/>
          </a:bodyPr>
          <a:lstStyle/>
          <a:p>
            <a:pPr algn="ctr"/>
            <a:r>
              <a:rPr lang="en-US" sz="2000" dirty="0"/>
              <a:t>Time/Sample</a:t>
            </a:r>
          </a:p>
        </p:txBody>
      </p:sp>
      <p:cxnSp>
        <p:nvCxnSpPr>
          <p:cNvPr id="46" name="Straight Connector 45">
            <a:extLst>
              <a:ext uri="{FF2B5EF4-FFF2-40B4-BE49-F238E27FC236}">
                <a16:creationId xmlns:a16="http://schemas.microsoft.com/office/drawing/2014/main" id="{2C7B2F01-5CAA-AE4A-8101-E82D6A35BC65}"/>
              </a:ext>
            </a:extLst>
          </p:cNvPr>
          <p:cNvCxnSpPr/>
          <p:nvPr/>
        </p:nvCxnSpPr>
        <p:spPr>
          <a:xfrm>
            <a:off x="7528487" y="2445180"/>
            <a:ext cx="484470"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47" name="Straight Connector 46">
            <a:extLst>
              <a:ext uri="{FF2B5EF4-FFF2-40B4-BE49-F238E27FC236}">
                <a16:creationId xmlns:a16="http://schemas.microsoft.com/office/drawing/2014/main" id="{DC6FD5E1-DD32-A84D-8C19-8907EA7D5155}"/>
              </a:ext>
            </a:extLst>
          </p:cNvPr>
          <p:cNvCxnSpPr>
            <a:cxnSpLocks/>
          </p:cNvCxnSpPr>
          <p:nvPr/>
        </p:nvCxnSpPr>
        <p:spPr>
          <a:xfrm>
            <a:off x="5379653" y="2463475"/>
            <a:ext cx="821684"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48" name="TextBox 47">
            <a:extLst>
              <a:ext uri="{FF2B5EF4-FFF2-40B4-BE49-F238E27FC236}">
                <a16:creationId xmlns:a16="http://schemas.microsoft.com/office/drawing/2014/main" id="{B32FF7D8-8DEF-064F-BB6C-FC6E94704D72}"/>
              </a:ext>
            </a:extLst>
          </p:cNvPr>
          <p:cNvSpPr txBox="1"/>
          <p:nvPr/>
        </p:nvSpPr>
        <p:spPr>
          <a:xfrm>
            <a:off x="663898" y="3350979"/>
            <a:ext cx="2567317" cy="400110"/>
          </a:xfrm>
          <a:prstGeom prst="rect">
            <a:avLst/>
          </a:prstGeom>
          <a:noFill/>
        </p:spPr>
        <p:txBody>
          <a:bodyPr wrap="square" rtlCol="0">
            <a:spAutoFit/>
          </a:bodyPr>
          <a:lstStyle/>
          <a:p>
            <a:pPr algn="ctr"/>
            <a:r>
              <a:rPr lang="en-US" sz="2000" dirty="0"/>
              <a:t>Transmitter signal</a:t>
            </a:r>
          </a:p>
        </p:txBody>
      </p:sp>
      <p:sp>
        <p:nvSpPr>
          <p:cNvPr id="49" name="TextBox 48">
            <a:extLst>
              <a:ext uri="{FF2B5EF4-FFF2-40B4-BE49-F238E27FC236}">
                <a16:creationId xmlns:a16="http://schemas.microsoft.com/office/drawing/2014/main" id="{9507FB71-C049-114B-BDE5-EE7ED5F55261}"/>
              </a:ext>
            </a:extLst>
          </p:cNvPr>
          <p:cNvSpPr txBox="1"/>
          <p:nvPr/>
        </p:nvSpPr>
        <p:spPr>
          <a:xfrm>
            <a:off x="5742304" y="3350979"/>
            <a:ext cx="2567317" cy="400110"/>
          </a:xfrm>
          <a:prstGeom prst="rect">
            <a:avLst/>
          </a:prstGeom>
          <a:noFill/>
        </p:spPr>
        <p:txBody>
          <a:bodyPr wrap="square" rtlCol="0">
            <a:spAutoFit/>
          </a:bodyPr>
          <a:lstStyle/>
          <a:p>
            <a:pPr algn="ctr"/>
            <a:r>
              <a:rPr lang="en-US" sz="2000" dirty="0"/>
              <a:t>Receiver signal</a:t>
            </a:r>
          </a:p>
        </p:txBody>
      </p:sp>
      <p:sp>
        <p:nvSpPr>
          <p:cNvPr id="3" name="Freeform 2">
            <a:extLst>
              <a:ext uri="{FF2B5EF4-FFF2-40B4-BE49-F238E27FC236}">
                <a16:creationId xmlns:a16="http://schemas.microsoft.com/office/drawing/2014/main" id="{160376B9-AD75-124F-BB78-A445CFCEEA53}"/>
              </a:ext>
            </a:extLst>
          </p:cNvPr>
          <p:cNvSpPr/>
          <p:nvPr/>
        </p:nvSpPr>
        <p:spPr>
          <a:xfrm>
            <a:off x="619932" y="1461126"/>
            <a:ext cx="666427" cy="1341747"/>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a:extLst>
              <a:ext uri="{FF2B5EF4-FFF2-40B4-BE49-F238E27FC236}">
                <a16:creationId xmlns:a16="http://schemas.microsoft.com/office/drawing/2014/main" id="{F8849587-75E1-1949-B79E-705FB35D239D}"/>
              </a:ext>
            </a:extLst>
          </p:cNvPr>
          <p:cNvSpPr/>
          <p:nvPr/>
        </p:nvSpPr>
        <p:spPr>
          <a:xfrm>
            <a:off x="1283777" y="1505040"/>
            <a:ext cx="666427" cy="1341747"/>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5D342BBE-A594-834B-8CA5-14C7C103D749}"/>
              </a:ext>
            </a:extLst>
          </p:cNvPr>
          <p:cNvCxnSpPr>
            <a:cxnSpLocks/>
          </p:cNvCxnSpPr>
          <p:nvPr/>
        </p:nvCxnSpPr>
        <p:spPr>
          <a:xfrm flipH="1">
            <a:off x="1330271" y="1357036"/>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A49457A5-87B0-1241-8644-AA2DC64FEE19}"/>
              </a:ext>
            </a:extLst>
          </p:cNvPr>
          <p:cNvSpPr txBox="1"/>
          <p:nvPr/>
        </p:nvSpPr>
        <p:spPr>
          <a:xfrm>
            <a:off x="1302536" y="865120"/>
            <a:ext cx="2991168" cy="461665"/>
          </a:xfrm>
          <a:prstGeom prst="rect">
            <a:avLst/>
          </a:prstGeom>
          <a:noFill/>
        </p:spPr>
        <p:txBody>
          <a:bodyPr wrap="square" rtlCol="0">
            <a:spAutoFit/>
          </a:bodyPr>
          <a:lstStyle/>
          <a:p>
            <a:pPr algn="ctr"/>
            <a:r>
              <a:rPr lang="en-US" sz="2400" dirty="0"/>
              <a:t>Two identical replicas</a:t>
            </a:r>
          </a:p>
        </p:txBody>
      </p:sp>
      <p:cxnSp>
        <p:nvCxnSpPr>
          <p:cNvPr id="27" name="Straight Connector 26">
            <a:extLst>
              <a:ext uri="{FF2B5EF4-FFF2-40B4-BE49-F238E27FC236}">
                <a16:creationId xmlns:a16="http://schemas.microsoft.com/office/drawing/2014/main" id="{C2FCC829-B6BB-D441-8443-95DF78A85D96}"/>
              </a:ext>
            </a:extLst>
          </p:cNvPr>
          <p:cNvCxnSpPr>
            <a:cxnSpLocks/>
          </p:cNvCxnSpPr>
          <p:nvPr/>
        </p:nvCxnSpPr>
        <p:spPr>
          <a:xfrm flipH="1">
            <a:off x="468823" y="1363136"/>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28" name="Freeform 27">
            <a:extLst>
              <a:ext uri="{FF2B5EF4-FFF2-40B4-BE49-F238E27FC236}">
                <a16:creationId xmlns:a16="http://schemas.microsoft.com/office/drawing/2014/main" id="{372F21D1-F5DF-7D43-9D2C-7A8C8BBA3CDD}"/>
              </a:ext>
            </a:extLst>
          </p:cNvPr>
          <p:cNvSpPr/>
          <p:nvPr/>
        </p:nvSpPr>
        <p:spPr>
          <a:xfrm>
            <a:off x="6201337" y="1915875"/>
            <a:ext cx="666427" cy="688529"/>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a:extLst>
              <a:ext uri="{FF2B5EF4-FFF2-40B4-BE49-F238E27FC236}">
                <a16:creationId xmlns:a16="http://schemas.microsoft.com/office/drawing/2014/main" id="{90E2CF12-6932-CF43-AD58-FECE87E73B81}"/>
              </a:ext>
            </a:extLst>
          </p:cNvPr>
          <p:cNvSpPr/>
          <p:nvPr/>
        </p:nvSpPr>
        <p:spPr>
          <a:xfrm>
            <a:off x="6863230" y="1944758"/>
            <a:ext cx="666427" cy="688529"/>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5" name="Straight Connector 34">
            <a:extLst>
              <a:ext uri="{FF2B5EF4-FFF2-40B4-BE49-F238E27FC236}">
                <a16:creationId xmlns:a16="http://schemas.microsoft.com/office/drawing/2014/main" id="{E1AF43FD-EDB1-634F-A94A-179FFF448FAD}"/>
              </a:ext>
            </a:extLst>
          </p:cNvPr>
          <p:cNvCxnSpPr>
            <a:cxnSpLocks/>
          </p:cNvCxnSpPr>
          <p:nvPr/>
        </p:nvCxnSpPr>
        <p:spPr>
          <a:xfrm flipH="1">
            <a:off x="7056219" y="1774775"/>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F546D281-3877-C948-9B93-A4CB3B300EFF}"/>
              </a:ext>
            </a:extLst>
          </p:cNvPr>
          <p:cNvSpPr txBox="1"/>
          <p:nvPr/>
        </p:nvSpPr>
        <p:spPr>
          <a:xfrm>
            <a:off x="6039435" y="834667"/>
            <a:ext cx="2991168" cy="830997"/>
          </a:xfrm>
          <a:prstGeom prst="rect">
            <a:avLst/>
          </a:prstGeom>
          <a:noFill/>
        </p:spPr>
        <p:txBody>
          <a:bodyPr wrap="square" rtlCol="0">
            <a:spAutoFit/>
          </a:bodyPr>
          <a:lstStyle/>
          <a:p>
            <a:pPr algn="ctr"/>
            <a:r>
              <a:rPr lang="en-US" sz="2400" dirty="0"/>
              <a:t>Two similarly</a:t>
            </a:r>
          </a:p>
          <a:p>
            <a:pPr algn="ctr"/>
            <a:r>
              <a:rPr lang="en-US" sz="2400" dirty="0"/>
              <a:t>distorted replicas</a:t>
            </a:r>
          </a:p>
        </p:txBody>
      </p:sp>
      <p:cxnSp>
        <p:nvCxnSpPr>
          <p:cNvPr id="50" name="Straight Connector 49">
            <a:extLst>
              <a:ext uri="{FF2B5EF4-FFF2-40B4-BE49-F238E27FC236}">
                <a16:creationId xmlns:a16="http://schemas.microsoft.com/office/drawing/2014/main" id="{20241C4C-6F98-D040-9419-33B44966A937}"/>
              </a:ext>
            </a:extLst>
          </p:cNvPr>
          <p:cNvCxnSpPr>
            <a:cxnSpLocks/>
          </p:cNvCxnSpPr>
          <p:nvPr/>
        </p:nvCxnSpPr>
        <p:spPr>
          <a:xfrm flipH="1">
            <a:off x="6194771" y="1780875"/>
            <a:ext cx="814954" cy="0"/>
          </a:xfrm>
          <a:prstGeom prst="line">
            <a:avLst/>
          </a:prstGeom>
          <a:ln w="44450">
            <a:solidFill>
              <a:srgbClr val="FF0000"/>
            </a:solidFill>
            <a:prstDash val="sysDot"/>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13573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sp>
        <p:nvSpPr>
          <p:cNvPr id="33" name="TextBox 32">
            <a:extLst>
              <a:ext uri="{FF2B5EF4-FFF2-40B4-BE49-F238E27FC236}">
                <a16:creationId xmlns:a16="http://schemas.microsoft.com/office/drawing/2014/main" id="{707DEBE2-37D7-7746-9858-BCC0A2569365}"/>
              </a:ext>
            </a:extLst>
          </p:cNvPr>
          <p:cNvSpPr txBox="1"/>
          <p:nvPr/>
        </p:nvSpPr>
        <p:spPr>
          <a:xfrm>
            <a:off x="3563539" y="2430237"/>
            <a:ext cx="4480081" cy="1384995"/>
          </a:xfrm>
          <a:prstGeom prst="rect">
            <a:avLst/>
          </a:prstGeom>
          <a:noFill/>
        </p:spPr>
        <p:txBody>
          <a:bodyPr wrap="square" rtlCol="0">
            <a:spAutoFit/>
          </a:bodyPr>
          <a:lstStyle/>
          <a:p>
            <a:pPr algn="ctr"/>
            <a:r>
              <a:rPr lang="en-US" sz="2800" dirty="0"/>
              <a:t>Matching with itself</a:t>
            </a:r>
          </a:p>
          <a:p>
            <a:pPr algn="ctr"/>
            <a:r>
              <a:rPr lang="en-US" sz="2800" dirty="0"/>
              <a:t>(window size = half of the signal length)</a:t>
            </a:r>
          </a:p>
        </p:txBody>
      </p:sp>
      <p:sp>
        <p:nvSpPr>
          <p:cNvPr id="18" name="TextBox 17">
            <a:extLst>
              <a:ext uri="{FF2B5EF4-FFF2-40B4-BE49-F238E27FC236}">
                <a16:creationId xmlns:a16="http://schemas.microsoft.com/office/drawing/2014/main" id="{CC3C61E2-6A7A-AD41-B5FC-FAF55AA86E23}"/>
              </a:ext>
            </a:extLst>
          </p:cNvPr>
          <p:cNvSpPr txBox="1"/>
          <p:nvPr/>
        </p:nvSpPr>
        <p:spPr>
          <a:xfrm>
            <a:off x="147221" y="4055974"/>
            <a:ext cx="3029931" cy="584775"/>
          </a:xfrm>
          <a:prstGeom prst="rect">
            <a:avLst/>
          </a:prstGeom>
          <a:solidFill>
            <a:schemeClr val="accent1">
              <a:lumMod val="50000"/>
            </a:schemeClr>
          </a:solidFill>
        </p:spPr>
        <p:txBody>
          <a:bodyPr wrap="square" rtlCol="0">
            <a:spAutoFit/>
          </a:bodyPr>
          <a:lstStyle/>
          <a:p>
            <a:r>
              <a:rPr lang="en-US" sz="3200" dirty="0">
                <a:solidFill>
                  <a:schemeClr val="bg1"/>
                </a:solidFill>
              </a:rPr>
              <a:t>Auto-Correlation</a:t>
            </a:r>
          </a:p>
        </p:txBody>
      </p:sp>
      <p:pic>
        <p:nvPicPr>
          <p:cNvPr id="21" name="Picture 20">
            <a:extLst>
              <a:ext uri="{FF2B5EF4-FFF2-40B4-BE49-F238E27FC236}">
                <a16:creationId xmlns:a16="http://schemas.microsoft.com/office/drawing/2014/main" id="{409808B6-12A9-8F43-B1EF-10B1C33B68FB}"/>
              </a:ext>
            </a:extLst>
          </p:cNvPr>
          <p:cNvPicPr>
            <a:picLocks noChangeAspect="1"/>
          </p:cNvPicPr>
          <p:nvPr/>
        </p:nvPicPr>
        <p:blipFill rotWithShape="1">
          <a:blip r:embed="rId2"/>
          <a:srcRect l="54764" t="29689" r="28914" b="25528"/>
          <a:stretch/>
        </p:blipFill>
        <p:spPr>
          <a:xfrm>
            <a:off x="1767348" y="1235108"/>
            <a:ext cx="1115568" cy="915164"/>
          </a:xfrm>
          <a:prstGeom prst="rect">
            <a:avLst/>
          </a:prstGeom>
        </p:spPr>
      </p:pic>
      <p:sp>
        <p:nvSpPr>
          <p:cNvPr id="26" name="TextBox 25">
            <a:extLst>
              <a:ext uri="{FF2B5EF4-FFF2-40B4-BE49-F238E27FC236}">
                <a16:creationId xmlns:a16="http://schemas.microsoft.com/office/drawing/2014/main" id="{0D74B2DD-A771-F442-93B3-9B755ACA03A8}"/>
              </a:ext>
            </a:extLst>
          </p:cNvPr>
          <p:cNvSpPr txBox="1"/>
          <p:nvPr/>
        </p:nvSpPr>
        <p:spPr>
          <a:xfrm>
            <a:off x="5677377" y="1431415"/>
            <a:ext cx="2764069" cy="461665"/>
          </a:xfrm>
          <a:prstGeom prst="rect">
            <a:avLst/>
          </a:prstGeom>
          <a:noFill/>
        </p:spPr>
        <p:txBody>
          <a:bodyPr wrap="square" rtlCol="0">
            <a:spAutoFit/>
          </a:bodyPr>
          <a:lstStyle/>
          <a:p>
            <a:pPr algn="ctr"/>
            <a:r>
              <a:rPr lang="en-US" sz="2400" dirty="0"/>
              <a:t>Received signal</a:t>
            </a:r>
          </a:p>
        </p:txBody>
      </p:sp>
      <p:grpSp>
        <p:nvGrpSpPr>
          <p:cNvPr id="3" name="Group 2">
            <a:extLst>
              <a:ext uri="{FF2B5EF4-FFF2-40B4-BE49-F238E27FC236}">
                <a16:creationId xmlns:a16="http://schemas.microsoft.com/office/drawing/2014/main" id="{802FD741-5172-3546-A514-424DF9C372F5}"/>
              </a:ext>
            </a:extLst>
          </p:cNvPr>
          <p:cNvGrpSpPr/>
          <p:nvPr/>
        </p:nvGrpSpPr>
        <p:grpSpPr>
          <a:xfrm>
            <a:off x="3044073" y="1049063"/>
            <a:ext cx="2633304" cy="717412"/>
            <a:chOff x="5379653" y="1915875"/>
            <a:chExt cx="2633304" cy="717412"/>
          </a:xfrm>
        </p:grpSpPr>
        <p:cxnSp>
          <p:nvCxnSpPr>
            <p:cNvPr id="23" name="Straight Connector 22">
              <a:extLst>
                <a:ext uri="{FF2B5EF4-FFF2-40B4-BE49-F238E27FC236}">
                  <a16:creationId xmlns:a16="http://schemas.microsoft.com/office/drawing/2014/main" id="{CC42A757-82E9-634B-8FC7-F270919CD5E0}"/>
                </a:ext>
              </a:extLst>
            </p:cNvPr>
            <p:cNvCxnSpPr/>
            <p:nvPr/>
          </p:nvCxnSpPr>
          <p:spPr>
            <a:xfrm>
              <a:off x="7528487" y="2445180"/>
              <a:ext cx="484470"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cxnSp>
          <p:nvCxnSpPr>
            <p:cNvPr id="24" name="Straight Connector 23">
              <a:extLst>
                <a:ext uri="{FF2B5EF4-FFF2-40B4-BE49-F238E27FC236}">
                  <a16:creationId xmlns:a16="http://schemas.microsoft.com/office/drawing/2014/main" id="{CFDC2A75-F473-8C42-8209-614F7F17E682}"/>
                </a:ext>
              </a:extLst>
            </p:cNvPr>
            <p:cNvCxnSpPr>
              <a:cxnSpLocks/>
            </p:cNvCxnSpPr>
            <p:nvPr/>
          </p:nvCxnSpPr>
          <p:spPr>
            <a:xfrm>
              <a:off x="5379653" y="2463475"/>
              <a:ext cx="821684" cy="0"/>
            </a:xfrm>
            <a:prstGeom prst="line">
              <a:avLst/>
            </a:pr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cxnSp>
        <p:sp>
          <p:nvSpPr>
            <p:cNvPr id="25" name="Freeform 24">
              <a:extLst>
                <a:ext uri="{FF2B5EF4-FFF2-40B4-BE49-F238E27FC236}">
                  <a16:creationId xmlns:a16="http://schemas.microsoft.com/office/drawing/2014/main" id="{161938F7-8ABD-8440-9854-7E573E141295}"/>
                </a:ext>
              </a:extLst>
            </p:cNvPr>
            <p:cNvSpPr/>
            <p:nvPr/>
          </p:nvSpPr>
          <p:spPr>
            <a:xfrm>
              <a:off x="6201337" y="1915875"/>
              <a:ext cx="666427" cy="688529"/>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11008497-D106-D245-B224-952FF5950BE6}"/>
                </a:ext>
              </a:extLst>
            </p:cNvPr>
            <p:cNvSpPr/>
            <p:nvPr/>
          </p:nvSpPr>
          <p:spPr>
            <a:xfrm>
              <a:off x="6863230" y="1944758"/>
              <a:ext cx="666427" cy="688529"/>
            </a:xfrm>
            <a:custGeom>
              <a:avLst/>
              <a:gdLst>
                <a:gd name="connsiteX0" fmla="*/ 0 w 666427"/>
                <a:gd name="connsiteY0" fmla="*/ 1049599 h 1341747"/>
                <a:gd name="connsiteX1" fmla="*/ 61993 w 666427"/>
                <a:gd name="connsiteY1" fmla="*/ 708637 h 1341747"/>
                <a:gd name="connsiteX2" fmla="*/ 170482 w 666427"/>
                <a:gd name="connsiteY2" fmla="*/ 1328569 h 1341747"/>
                <a:gd name="connsiteX3" fmla="*/ 232475 w 666427"/>
                <a:gd name="connsiteY3" fmla="*/ 11213 h 1341747"/>
                <a:gd name="connsiteX4" fmla="*/ 278970 w 666427"/>
                <a:gd name="connsiteY4" fmla="*/ 677640 h 1341747"/>
                <a:gd name="connsiteX5" fmla="*/ 371960 w 666427"/>
                <a:gd name="connsiteY5" fmla="*/ 383172 h 1341747"/>
                <a:gd name="connsiteX6" fmla="*/ 418454 w 666427"/>
                <a:gd name="connsiteY6" fmla="*/ 894616 h 1341747"/>
                <a:gd name="connsiteX7" fmla="*/ 511444 w 666427"/>
                <a:gd name="connsiteY7" fmla="*/ 677640 h 1341747"/>
                <a:gd name="connsiteX8" fmla="*/ 588936 w 666427"/>
                <a:gd name="connsiteY8" fmla="*/ 1328569 h 1341747"/>
                <a:gd name="connsiteX9" fmla="*/ 666427 w 666427"/>
                <a:gd name="connsiteY9" fmla="*/ 1018603 h 1341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66427" h="1341747">
                  <a:moveTo>
                    <a:pt x="0" y="1049599"/>
                  </a:moveTo>
                  <a:cubicBezTo>
                    <a:pt x="16789" y="855870"/>
                    <a:pt x="33579" y="662142"/>
                    <a:pt x="61993" y="708637"/>
                  </a:cubicBezTo>
                  <a:cubicBezTo>
                    <a:pt x="90407" y="755132"/>
                    <a:pt x="142068" y="1444806"/>
                    <a:pt x="170482" y="1328569"/>
                  </a:cubicBezTo>
                  <a:cubicBezTo>
                    <a:pt x="198896" y="1212332"/>
                    <a:pt x="214394" y="119701"/>
                    <a:pt x="232475" y="11213"/>
                  </a:cubicBezTo>
                  <a:cubicBezTo>
                    <a:pt x="250556" y="-97275"/>
                    <a:pt x="255723" y="615647"/>
                    <a:pt x="278970" y="677640"/>
                  </a:cubicBezTo>
                  <a:cubicBezTo>
                    <a:pt x="302217" y="739633"/>
                    <a:pt x="348713" y="347009"/>
                    <a:pt x="371960" y="383172"/>
                  </a:cubicBezTo>
                  <a:cubicBezTo>
                    <a:pt x="395207" y="419335"/>
                    <a:pt x="395207" y="845538"/>
                    <a:pt x="418454" y="894616"/>
                  </a:cubicBezTo>
                  <a:cubicBezTo>
                    <a:pt x="441701" y="943694"/>
                    <a:pt x="483030" y="605315"/>
                    <a:pt x="511444" y="677640"/>
                  </a:cubicBezTo>
                  <a:cubicBezTo>
                    <a:pt x="539858" y="749965"/>
                    <a:pt x="563106" y="1271742"/>
                    <a:pt x="588936" y="1328569"/>
                  </a:cubicBezTo>
                  <a:cubicBezTo>
                    <a:pt x="614766" y="1385396"/>
                    <a:pt x="640596" y="1201999"/>
                    <a:pt x="666427" y="1018603"/>
                  </a:cubicBezTo>
                </a:path>
              </a:pathLst>
            </a:custGeom>
            <a:noFill/>
            <a:ln w="254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9" name="Picture 8">
            <a:extLst>
              <a:ext uri="{FF2B5EF4-FFF2-40B4-BE49-F238E27FC236}">
                <a16:creationId xmlns:a16="http://schemas.microsoft.com/office/drawing/2014/main" id="{6F55A570-7A1F-AC4B-99F0-9B1D0DFF16ED}"/>
              </a:ext>
            </a:extLst>
          </p:cNvPr>
          <p:cNvPicPr>
            <a:picLocks noChangeAspect="1"/>
          </p:cNvPicPr>
          <p:nvPr/>
        </p:nvPicPr>
        <p:blipFill>
          <a:blip r:embed="rId3"/>
          <a:stretch>
            <a:fillRect/>
          </a:stretch>
        </p:blipFill>
        <p:spPr>
          <a:xfrm>
            <a:off x="1368363" y="4791882"/>
            <a:ext cx="6985000" cy="1893455"/>
          </a:xfrm>
          <a:prstGeom prst="rect">
            <a:avLst/>
          </a:prstGeom>
        </p:spPr>
      </p:pic>
      <p:cxnSp>
        <p:nvCxnSpPr>
          <p:cNvPr id="6" name="Straight Connector 5">
            <a:extLst>
              <a:ext uri="{FF2B5EF4-FFF2-40B4-BE49-F238E27FC236}">
                <a16:creationId xmlns:a16="http://schemas.microsoft.com/office/drawing/2014/main" id="{62E7DFB2-6581-C04A-BA1B-2ADE935922DC}"/>
              </a:ext>
            </a:extLst>
          </p:cNvPr>
          <p:cNvCxnSpPr/>
          <p:nvPr/>
        </p:nvCxnSpPr>
        <p:spPr>
          <a:xfrm>
            <a:off x="3454915" y="1893080"/>
            <a:ext cx="635972" cy="0"/>
          </a:xfrm>
          <a:prstGeom prst="line">
            <a:avLst/>
          </a:prstGeom>
          <a:ln w="5080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D01F0914-EF45-104B-A692-FAB671E55171}"/>
              </a:ext>
            </a:extLst>
          </p:cNvPr>
          <p:cNvCxnSpPr/>
          <p:nvPr/>
        </p:nvCxnSpPr>
        <p:spPr>
          <a:xfrm>
            <a:off x="4167974" y="1893080"/>
            <a:ext cx="635972" cy="0"/>
          </a:xfrm>
          <a:prstGeom prst="line">
            <a:avLst/>
          </a:prstGeom>
          <a:ln w="38100">
            <a:solidFill>
              <a:srgbClr val="FF0000"/>
            </a:solidFill>
            <a:prstDash val="solid"/>
          </a:ln>
        </p:spPr>
        <p:style>
          <a:lnRef idx="1">
            <a:schemeClr val="accent1"/>
          </a:lnRef>
          <a:fillRef idx="0">
            <a:schemeClr val="accent1"/>
          </a:fillRef>
          <a:effectRef idx="0">
            <a:schemeClr val="accent1"/>
          </a:effectRef>
          <a:fontRef idx="minor">
            <a:schemeClr val="tx1"/>
          </a:fontRef>
        </p:style>
      </p:cxnSp>
      <p:sp>
        <p:nvSpPr>
          <p:cNvPr id="7" name="Freeform 6">
            <a:extLst>
              <a:ext uri="{FF2B5EF4-FFF2-40B4-BE49-F238E27FC236}">
                <a16:creationId xmlns:a16="http://schemas.microsoft.com/office/drawing/2014/main" id="{68084E01-733C-5A4A-9E0B-491DEF4F6852}"/>
              </a:ext>
            </a:extLst>
          </p:cNvPr>
          <p:cNvSpPr/>
          <p:nvPr/>
        </p:nvSpPr>
        <p:spPr>
          <a:xfrm>
            <a:off x="3766088" y="1999281"/>
            <a:ext cx="650929" cy="496029"/>
          </a:xfrm>
          <a:custGeom>
            <a:avLst/>
            <a:gdLst>
              <a:gd name="connsiteX0" fmla="*/ 0 w 650929"/>
              <a:gd name="connsiteY0" fmla="*/ 0 h 496029"/>
              <a:gd name="connsiteX1" fmla="*/ 340963 w 650929"/>
              <a:gd name="connsiteY1" fmla="*/ 495946 h 496029"/>
              <a:gd name="connsiteX2" fmla="*/ 650929 w 650929"/>
              <a:gd name="connsiteY2" fmla="*/ 30997 h 496029"/>
            </a:gdLst>
            <a:ahLst/>
            <a:cxnLst>
              <a:cxn ang="0">
                <a:pos x="connsiteX0" y="connsiteY0"/>
              </a:cxn>
              <a:cxn ang="0">
                <a:pos x="connsiteX1" y="connsiteY1"/>
              </a:cxn>
              <a:cxn ang="0">
                <a:pos x="connsiteX2" y="connsiteY2"/>
              </a:cxn>
            </a:cxnLst>
            <a:rect l="l" t="t" r="r" b="b"/>
            <a:pathLst>
              <a:path w="650929" h="496029">
                <a:moveTo>
                  <a:pt x="0" y="0"/>
                </a:moveTo>
                <a:cubicBezTo>
                  <a:pt x="116237" y="245390"/>
                  <a:pt x="232475" y="490780"/>
                  <a:pt x="340963" y="495946"/>
                </a:cubicBezTo>
                <a:cubicBezTo>
                  <a:pt x="449451" y="501112"/>
                  <a:pt x="550190" y="266054"/>
                  <a:pt x="650929" y="30997"/>
                </a:cubicBezTo>
              </a:path>
            </a:pathLst>
          </a:custGeom>
          <a:noFill/>
          <a:ln w="28575">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713192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579C326-A87F-B340-AFDF-A392F07338AE}"/>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Signal detection</a:t>
            </a:r>
          </a:p>
        </p:txBody>
      </p:sp>
      <p:sp>
        <p:nvSpPr>
          <p:cNvPr id="18" name="TextBox 17">
            <a:extLst>
              <a:ext uri="{FF2B5EF4-FFF2-40B4-BE49-F238E27FC236}">
                <a16:creationId xmlns:a16="http://schemas.microsoft.com/office/drawing/2014/main" id="{CC3C61E2-6A7A-AD41-B5FC-FAF55AA86E23}"/>
              </a:ext>
            </a:extLst>
          </p:cNvPr>
          <p:cNvSpPr txBox="1"/>
          <p:nvPr/>
        </p:nvSpPr>
        <p:spPr>
          <a:xfrm>
            <a:off x="147221" y="4055974"/>
            <a:ext cx="3029931" cy="584775"/>
          </a:xfrm>
          <a:prstGeom prst="rect">
            <a:avLst/>
          </a:prstGeom>
          <a:solidFill>
            <a:schemeClr val="accent1">
              <a:lumMod val="50000"/>
            </a:schemeClr>
          </a:solidFill>
        </p:spPr>
        <p:txBody>
          <a:bodyPr wrap="square" rtlCol="0">
            <a:spAutoFit/>
          </a:bodyPr>
          <a:lstStyle/>
          <a:p>
            <a:r>
              <a:rPr lang="en-US" sz="3200" dirty="0">
                <a:solidFill>
                  <a:schemeClr val="bg1"/>
                </a:solidFill>
              </a:rPr>
              <a:t>Auto-Correlation</a:t>
            </a:r>
          </a:p>
        </p:txBody>
      </p:sp>
      <p:pic>
        <p:nvPicPr>
          <p:cNvPr id="9" name="Picture 8">
            <a:extLst>
              <a:ext uri="{FF2B5EF4-FFF2-40B4-BE49-F238E27FC236}">
                <a16:creationId xmlns:a16="http://schemas.microsoft.com/office/drawing/2014/main" id="{6F55A570-7A1F-AC4B-99F0-9B1D0DFF16ED}"/>
              </a:ext>
            </a:extLst>
          </p:cNvPr>
          <p:cNvPicPr>
            <a:picLocks noChangeAspect="1"/>
          </p:cNvPicPr>
          <p:nvPr/>
        </p:nvPicPr>
        <p:blipFill>
          <a:blip r:embed="rId2"/>
          <a:stretch>
            <a:fillRect/>
          </a:stretch>
        </p:blipFill>
        <p:spPr>
          <a:xfrm>
            <a:off x="1368363" y="4791882"/>
            <a:ext cx="6985000" cy="1893455"/>
          </a:xfrm>
          <a:prstGeom prst="rect">
            <a:avLst/>
          </a:prstGeom>
        </p:spPr>
      </p:pic>
      <p:sp>
        <p:nvSpPr>
          <p:cNvPr id="27" name="TextBox 26">
            <a:extLst>
              <a:ext uri="{FF2B5EF4-FFF2-40B4-BE49-F238E27FC236}">
                <a16:creationId xmlns:a16="http://schemas.microsoft.com/office/drawing/2014/main" id="{DB38232B-AA59-1D44-81B5-B4889CD48864}"/>
              </a:ext>
            </a:extLst>
          </p:cNvPr>
          <p:cNvSpPr txBox="1"/>
          <p:nvPr/>
        </p:nvSpPr>
        <p:spPr>
          <a:xfrm>
            <a:off x="147221" y="772402"/>
            <a:ext cx="3153918" cy="584775"/>
          </a:xfrm>
          <a:prstGeom prst="rect">
            <a:avLst/>
          </a:prstGeom>
          <a:solidFill>
            <a:schemeClr val="accent1">
              <a:lumMod val="50000"/>
            </a:schemeClr>
          </a:solidFill>
        </p:spPr>
        <p:txBody>
          <a:bodyPr wrap="square" rtlCol="0">
            <a:spAutoFit/>
          </a:bodyPr>
          <a:lstStyle/>
          <a:p>
            <a:r>
              <a:rPr lang="en-US" sz="3200" dirty="0">
                <a:solidFill>
                  <a:schemeClr val="bg1"/>
                </a:solidFill>
              </a:rPr>
              <a:t>Cross-Correlation</a:t>
            </a:r>
          </a:p>
        </p:txBody>
      </p:sp>
      <p:pic>
        <p:nvPicPr>
          <p:cNvPr id="34" name="Picture 33">
            <a:extLst>
              <a:ext uri="{FF2B5EF4-FFF2-40B4-BE49-F238E27FC236}">
                <a16:creationId xmlns:a16="http://schemas.microsoft.com/office/drawing/2014/main" id="{344AF51F-F515-3147-A52B-E9D764A9E5F6}"/>
              </a:ext>
            </a:extLst>
          </p:cNvPr>
          <p:cNvPicPr>
            <a:picLocks noChangeAspect="1"/>
          </p:cNvPicPr>
          <p:nvPr/>
        </p:nvPicPr>
        <p:blipFill>
          <a:blip r:embed="rId3"/>
          <a:stretch>
            <a:fillRect/>
          </a:stretch>
        </p:blipFill>
        <p:spPr>
          <a:xfrm>
            <a:off x="1806454" y="1423555"/>
            <a:ext cx="6834909" cy="2043545"/>
          </a:xfrm>
          <a:prstGeom prst="rect">
            <a:avLst/>
          </a:prstGeom>
        </p:spPr>
      </p:pic>
    </p:spTree>
    <p:extLst>
      <p:ext uri="{BB962C8B-B14F-4D97-AF65-F5344CB8AC3E}">
        <p14:creationId xmlns:p14="http://schemas.microsoft.com/office/powerpoint/2010/main" val="32919514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84040DC8-571D-414A-8893-4B56E72E6E08}"/>
              </a:ext>
            </a:extLst>
          </p:cNvPr>
          <p:cNvSpPr/>
          <p:nvPr/>
        </p:nvSpPr>
        <p:spPr>
          <a:xfrm>
            <a:off x="635430"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02491787-D333-6440-AE4C-0ED4083AB963}"/>
              </a:ext>
            </a:extLst>
          </p:cNvPr>
          <p:cNvSpPr/>
          <p:nvPr/>
        </p:nvSpPr>
        <p:spPr>
          <a:xfrm>
            <a:off x="4212956" y="1658319"/>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5" name="Straight Connector 4">
            <a:extLst>
              <a:ext uri="{FF2B5EF4-FFF2-40B4-BE49-F238E27FC236}">
                <a16:creationId xmlns:a16="http://schemas.microsoft.com/office/drawing/2014/main" id="{969CEF2C-F15D-1847-BDA2-02B2DE0A4680}"/>
              </a:ext>
            </a:extLst>
          </p:cNvPr>
          <p:cNvCxnSpPr>
            <a:cxnSpLocks/>
          </p:cNvCxnSpPr>
          <p:nvPr/>
        </p:nvCxnSpPr>
        <p:spPr>
          <a:xfrm flipV="1">
            <a:off x="1308831" y="1914042"/>
            <a:ext cx="2767222"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E3965CD5-DA47-1449-8A16-287AD8AABB89}"/>
              </a:ext>
            </a:extLst>
          </p:cNvPr>
          <p:cNvSpPr txBox="1"/>
          <p:nvPr/>
        </p:nvSpPr>
        <p:spPr>
          <a:xfrm>
            <a:off x="-5121" y="2169763"/>
            <a:ext cx="1823542" cy="400110"/>
          </a:xfrm>
          <a:prstGeom prst="rect">
            <a:avLst/>
          </a:prstGeom>
          <a:noFill/>
        </p:spPr>
        <p:txBody>
          <a:bodyPr wrap="square" rtlCol="0">
            <a:spAutoFit/>
          </a:bodyPr>
          <a:lstStyle/>
          <a:p>
            <a:pPr algn="ctr"/>
            <a:r>
              <a:rPr lang="en-US" sz="2000" dirty="0"/>
              <a:t>Signal source</a:t>
            </a:r>
          </a:p>
        </p:txBody>
      </p:sp>
      <p:sp>
        <p:nvSpPr>
          <p:cNvPr id="8" name="TextBox 7">
            <a:extLst>
              <a:ext uri="{FF2B5EF4-FFF2-40B4-BE49-F238E27FC236}">
                <a16:creationId xmlns:a16="http://schemas.microsoft.com/office/drawing/2014/main" id="{651B2FB5-CE70-7645-BE91-6FB053C8B22A}"/>
              </a:ext>
            </a:extLst>
          </p:cNvPr>
          <p:cNvSpPr txBox="1"/>
          <p:nvPr/>
        </p:nvSpPr>
        <p:spPr>
          <a:xfrm>
            <a:off x="3600864" y="2154265"/>
            <a:ext cx="1823542" cy="400110"/>
          </a:xfrm>
          <a:prstGeom prst="rect">
            <a:avLst/>
          </a:prstGeom>
          <a:noFill/>
        </p:spPr>
        <p:txBody>
          <a:bodyPr wrap="square" rtlCol="0">
            <a:spAutoFit/>
          </a:bodyPr>
          <a:lstStyle/>
          <a:p>
            <a:pPr algn="ctr"/>
            <a:r>
              <a:rPr lang="en-US" sz="2000" dirty="0"/>
              <a:t>observer</a:t>
            </a:r>
          </a:p>
        </p:txBody>
      </p:sp>
      <p:sp>
        <p:nvSpPr>
          <p:cNvPr id="9" name="TextBox 8">
            <a:extLst>
              <a:ext uri="{FF2B5EF4-FFF2-40B4-BE49-F238E27FC236}">
                <a16:creationId xmlns:a16="http://schemas.microsoft.com/office/drawing/2014/main" id="{BFBE292B-F74A-B749-8B02-92F0CE971873}"/>
              </a:ext>
            </a:extLst>
          </p:cNvPr>
          <p:cNvSpPr txBox="1"/>
          <p:nvPr/>
        </p:nvSpPr>
        <p:spPr>
          <a:xfrm>
            <a:off x="5632913" y="1739094"/>
            <a:ext cx="3147871" cy="461665"/>
          </a:xfrm>
          <a:prstGeom prst="rect">
            <a:avLst/>
          </a:prstGeom>
          <a:noFill/>
        </p:spPr>
        <p:txBody>
          <a:bodyPr wrap="square" rtlCol="0">
            <a:spAutoFit/>
          </a:bodyPr>
          <a:lstStyle/>
          <a:p>
            <a:pPr algn="ctr"/>
            <a:r>
              <a:rPr lang="en-US" sz="2400" dirty="0"/>
              <a:t>Time of Arrival (</a:t>
            </a:r>
            <a:r>
              <a:rPr lang="en-US" sz="2400" dirty="0" err="1"/>
              <a:t>ToA</a:t>
            </a:r>
            <a:r>
              <a:rPr lang="en-US" sz="2400" dirty="0"/>
              <a:t>)</a:t>
            </a:r>
          </a:p>
        </p:txBody>
      </p:sp>
      <p:sp>
        <p:nvSpPr>
          <p:cNvPr id="10" name="Oval 9">
            <a:extLst>
              <a:ext uri="{FF2B5EF4-FFF2-40B4-BE49-F238E27FC236}">
                <a16:creationId xmlns:a16="http://schemas.microsoft.com/office/drawing/2014/main" id="{028414B6-AA21-B944-997A-68BDAC085C89}"/>
              </a:ext>
            </a:extLst>
          </p:cNvPr>
          <p:cNvSpPr/>
          <p:nvPr/>
        </p:nvSpPr>
        <p:spPr>
          <a:xfrm>
            <a:off x="635430" y="3250528"/>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1D210A38-4E02-F644-93A2-88C933270420}"/>
              </a:ext>
            </a:extLst>
          </p:cNvPr>
          <p:cNvSpPr/>
          <p:nvPr/>
        </p:nvSpPr>
        <p:spPr>
          <a:xfrm>
            <a:off x="3149533"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C663E420-208C-2442-BAAC-53E97DAFF4E8}"/>
              </a:ext>
            </a:extLst>
          </p:cNvPr>
          <p:cNvCxnSpPr>
            <a:cxnSpLocks/>
          </p:cNvCxnSpPr>
          <p:nvPr/>
        </p:nvCxnSpPr>
        <p:spPr>
          <a:xfrm flipV="1">
            <a:off x="1308831" y="3506253"/>
            <a:ext cx="1963027" cy="1"/>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9E71D07B-694D-EF47-9C67-93509F5B530B}"/>
              </a:ext>
            </a:extLst>
          </p:cNvPr>
          <p:cNvSpPr txBox="1"/>
          <p:nvPr/>
        </p:nvSpPr>
        <p:spPr>
          <a:xfrm>
            <a:off x="-5121" y="3761972"/>
            <a:ext cx="1823542" cy="400110"/>
          </a:xfrm>
          <a:prstGeom prst="rect">
            <a:avLst/>
          </a:prstGeom>
          <a:noFill/>
        </p:spPr>
        <p:txBody>
          <a:bodyPr wrap="square" rtlCol="0">
            <a:spAutoFit/>
          </a:bodyPr>
          <a:lstStyle/>
          <a:p>
            <a:pPr algn="ctr"/>
            <a:r>
              <a:rPr lang="en-US" sz="2000" dirty="0"/>
              <a:t>Signal source</a:t>
            </a:r>
          </a:p>
        </p:txBody>
      </p:sp>
      <p:sp>
        <p:nvSpPr>
          <p:cNvPr id="14" name="TextBox 13">
            <a:extLst>
              <a:ext uri="{FF2B5EF4-FFF2-40B4-BE49-F238E27FC236}">
                <a16:creationId xmlns:a16="http://schemas.microsoft.com/office/drawing/2014/main" id="{43CA2367-ECBB-D147-A3ED-1462066F2553}"/>
              </a:ext>
            </a:extLst>
          </p:cNvPr>
          <p:cNvSpPr txBox="1"/>
          <p:nvPr/>
        </p:nvSpPr>
        <p:spPr>
          <a:xfrm>
            <a:off x="2537440" y="4030709"/>
            <a:ext cx="2032049" cy="400110"/>
          </a:xfrm>
          <a:prstGeom prst="rect">
            <a:avLst/>
          </a:prstGeom>
          <a:noFill/>
        </p:spPr>
        <p:txBody>
          <a:bodyPr wrap="square" rtlCol="0">
            <a:spAutoFit/>
          </a:bodyPr>
          <a:lstStyle/>
          <a:p>
            <a:pPr algn="ctr"/>
            <a:r>
              <a:rPr lang="en-US" sz="2000" dirty="0"/>
              <a:t>observer 1</a:t>
            </a:r>
          </a:p>
        </p:txBody>
      </p:sp>
      <p:sp>
        <p:nvSpPr>
          <p:cNvPr id="15" name="TextBox 14">
            <a:extLst>
              <a:ext uri="{FF2B5EF4-FFF2-40B4-BE49-F238E27FC236}">
                <a16:creationId xmlns:a16="http://schemas.microsoft.com/office/drawing/2014/main" id="{CABC2BDB-4951-7A44-A89E-974F9E5E97D3}"/>
              </a:ext>
            </a:extLst>
          </p:cNvPr>
          <p:cNvSpPr txBox="1"/>
          <p:nvPr/>
        </p:nvSpPr>
        <p:spPr>
          <a:xfrm>
            <a:off x="5872143" y="3306195"/>
            <a:ext cx="3147871" cy="830997"/>
          </a:xfrm>
          <a:prstGeom prst="rect">
            <a:avLst/>
          </a:prstGeom>
          <a:noFill/>
        </p:spPr>
        <p:txBody>
          <a:bodyPr wrap="square" rtlCol="0">
            <a:spAutoFit/>
          </a:bodyPr>
          <a:lstStyle>
            <a:defPPr>
              <a:defRPr lang="en-US"/>
            </a:defPPr>
            <a:lvl1pPr algn="ctr">
              <a:defRPr sz="2400"/>
            </a:lvl1pPr>
          </a:lstStyle>
          <a:p>
            <a:r>
              <a:rPr lang="en-US" dirty="0"/>
              <a:t>Time Difference of Arrival (</a:t>
            </a:r>
            <a:r>
              <a:rPr lang="en-US" dirty="0" err="1"/>
              <a:t>TDoA</a:t>
            </a:r>
            <a:r>
              <a:rPr lang="en-US" dirty="0"/>
              <a:t>)</a:t>
            </a:r>
          </a:p>
        </p:txBody>
      </p:sp>
      <p:sp>
        <p:nvSpPr>
          <p:cNvPr id="17" name="Oval 16">
            <a:extLst>
              <a:ext uri="{FF2B5EF4-FFF2-40B4-BE49-F238E27FC236}">
                <a16:creationId xmlns:a16="http://schemas.microsoft.com/office/drawing/2014/main" id="{56C28B23-2905-4C45-B2A1-0707FFC6E560}"/>
              </a:ext>
            </a:extLst>
          </p:cNvPr>
          <p:cNvSpPr/>
          <p:nvPr/>
        </p:nvSpPr>
        <p:spPr>
          <a:xfrm>
            <a:off x="5181582" y="3534763"/>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248DE24-74D4-9647-A8E8-FAE990D42869}"/>
              </a:ext>
            </a:extLst>
          </p:cNvPr>
          <p:cNvSpPr txBox="1"/>
          <p:nvPr/>
        </p:nvSpPr>
        <p:spPr>
          <a:xfrm>
            <a:off x="4569489" y="4017511"/>
            <a:ext cx="2032049" cy="400110"/>
          </a:xfrm>
          <a:prstGeom prst="rect">
            <a:avLst/>
          </a:prstGeom>
          <a:noFill/>
        </p:spPr>
        <p:txBody>
          <a:bodyPr wrap="square" rtlCol="0">
            <a:spAutoFit/>
          </a:bodyPr>
          <a:lstStyle/>
          <a:p>
            <a:pPr algn="ctr"/>
            <a:r>
              <a:rPr lang="en-US" sz="2000" dirty="0"/>
              <a:t>observer2</a:t>
            </a:r>
          </a:p>
        </p:txBody>
      </p:sp>
      <p:cxnSp>
        <p:nvCxnSpPr>
          <p:cNvPr id="20" name="Straight Connector 19">
            <a:extLst>
              <a:ext uri="{FF2B5EF4-FFF2-40B4-BE49-F238E27FC236}">
                <a16:creationId xmlns:a16="http://schemas.microsoft.com/office/drawing/2014/main" id="{9227CEE5-5C09-A246-8AAA-3EEF764D3DFA}"/>
              </a:ext>
            </a:extLst>
          </p:cNvPr>
          <p:cNvCxnSpPr>
            <a:cxnSpLocks/>
          </p:cNvCxnSpPr>
          <p:nvPr/>
        </p:nvCxnSpPr>
        <p:spPr>
          <a:xfrm flipV="1">
            <a:off x="3691973" y="3503767"/>
            <a:ext cx="1489609"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22" name="Oval 21">
            <a:extLst>
              <a:ext uri="{FF2B5EF4-FFF2-40B4-BE49-F238E27FC236}">
                <a16:creationId xmlns:a16="http://schemas.microsoft.com/office/drawing/2014/main" id="{54F7535D-AAC7-8E44-BC9E-80487C603BF7}"/>
              </a:ext>
            </a:extLst>
          </p:cNvPr>
          <p:cNvSpPr/>
          <p:nvPr/>
        </p:nvSpPr>
        <p:spPr>
          <a:xfrm>
            <a:off x="635430" y="5361865"/>
            <a:ext cx="542440" cy="51144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4" name="Straight Connector 23">
            <a:extLst>
              <a:ext uri="{FF2B5EF4-FFF2-40B4-BE49-F238E27FC236}">
                <a16:creationId xmlns:a16="http://schemas.microsoft.com/office/drawing/2014/main" id="{E4E74EA6-1F6D-AE4B-8B6D-4D5FBC442D87}"/>
              </a:ext>
            </a:extLst>
          </p:cNvPr>
          <p:cNvCxnSpPr>
            <a:cxnSpLocks/>
          </p:cNvCxnSpPr>
          <p:nvPr/>
        </p:nvCxnSpPr>
        <p:spPr>
          <a:xfrm flipV="1">
            <a:off x="1434614" y="5540098"/>
            <a:ext cx="2515656" cy="1"/>
          </a:xfrm>
          <a:prstGeom prst="line">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2775926E-E47C-6E45-8E75-8206EA1F6A9D}"/>
              </a:ext>
            </a:extLst>
          </p:cNvPr>
          <p:cNvSpPr txBox="1"/>
          <p:nvPr/>
        </p:nvSpPr>
        <p:spPr>
          <a:xfrm>
            <a:off x="-5121" y="5873309"/>
            <a:ext cx="1823542" cy="707886"/>
          </a:xfrm>
          <a:prstGeom prst="rect">
            <a:avLst/>
          </a:prstGeom>
          <a:noFill/>
        </p:spPr>
        <p:txBody>
          <a:bodyPr wrap="square" rtlCol="0">
            <a:spAutoFit/>
          </a:bodyPr>
          <a:lstStyle/>
          <a:p>
            <a:pPr algn="ctr"/>
            <a:r>
              <a:rPr lang="en-US" sz="2000" dirty="0"/>
              <a:t>Signal source</a:t>
            </a:r>
          </a:p>
          <a:p>
            <a:pPr algn="ctr"/>
            <a:r>
              <a:rPr lang="en-US" sz="2000" dirty="0"/>
              <a:t>+ observer</a:t>
            </a:r>
          </a:p>
        </p:txBody>
      </p:sp>
      <p:sp>
        <p:nvSpPr>
          <p:cNvPr id="26" name="TextBox 25">
            <a:extLst>
              <a:ext uri="{FF2B5EF4-FFF2-40B4-BE49-F238E27FC236}">
                <a16:creationId xmlns:a16="http://schemas.microsoft.com/office/drawing/2014/main" id="{D98C5144-C333-8D44-A713-3BF72AF80631}"/>
              </a:ext>
            </a:extLst>
          </p:cNvPr>
          <p:cNvSpPr txBox="1"/>
          <p:nvPr/>
        </p:nvSpPr>
        <p:spPr>
          <a:xfrm>
            <a:off x="3383888" y="6142043"/>
            <a:ext cx="1823542" cy="400110"/>
          </a:xfrm>
          <a:prstGeom prst="rect">
            <a:avLst/>
          </a:prstGeom>
          <a:noFill/>
        </p:spPr>
        <p:txBody>
          <a:bodyPr wrap="square" rtlCol="0">
            <a:spAutoFit/>
          </a:bodyPr>
          <a:lstStyle/>
          <a:p>
            <a:pPr algn="ctr"/>
            <a:r>
              <a:rPr lang="en-US" sz="2000" dirty="0"/>
              <a:t>Reflector</a:t>
            </a:r>
          </a:p>
        </p:txBody>
      </p:sp>
      <p:sp>
        <p:nvSpPr>
          <p:cNvPr id="27" name="Rectangle 26">
            <a:extLst>
              <a:ext uri="{FF2B5EF4-FFF2-40B4-BE49-F238E27FC236}">
                <a16:creationId xmlns:a16="http://schemas.microsoft.com/office/drawing/2014/main" id="{81E978DD-97E1-FD4A-9489-BC6E47832FCC}"/>
              </a:ext>
            </a:extLst>
          </p:cNvPr>
          <p:cNvSpPr/>
          <p:nvPr/>
        </p:nvSpPr>
        <p:spPr>
          <a:xfrm>
            <a:off x="4197973" y="5244778"/>
            <a:ext cx="204062" cy="838605"/>
          </a:xfrm>
          <a:prstGeom prst="rect">
            <a:avLst/>
          </a:prstGeom>
          <a:pattFill prst="wdUpDiag">
            <a:fgClr>
              <a:schemeClr val="accent1"/>
            </a:fgClr>
            <a:bgClr>
              <a:schemeClr val="bg1"/>
            </a:bgClr>
          </a:patt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Connector 28">
            <a:extLst>
              <a:ext uri="{FF2B5EF4-FFF2-40B4-BE49-F238E27FC236}">
                <a16:creationId xmlns:a16="http://schemas.microsoft.com/office/drawing/2014/main" id="{9116B09F-B759-414B-AFF2-5794F85E976E}"/>
              </a:ext>
            </a:extLst>
          </p:cNvPr>
          <p:cNvCxnSpPr>
            <a:cxnSpLocks/>
          </p:cNvCxnSpPr>
          <p:nvPr/>
        </p:nvCxnSpPr>
        <p:spPr>
          <a:xfrm flipH="1" flipV="1">
            <a:off x="1477287" y="5885769"/>
            <a:ext cx="2448001" cy="1"/>
          </a:xfrm>
          <a:prstGeom prst="line">
            <a:avLst/>
          </a:prstGeom>
          <a:ln w="44450">
            <a:solidFill>
              <a:schemeClr val="accent2">
                <a:lumMod val="75000"/>
              </a:schemeClr>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31" name="Arc 30">
            <a:extLst>
              <a:ext uri="{FF2B5EF4-FFF2-40B4-BE49-F238E27FC236}">
                <a16:creationId xmlns:a16="http://schemas.microsoft.com/office/drawing/2014/main" id="{518D62D3-24AE-B24F-864D-A5229D79FA09}"/>
              </a:ext>
            </a:extLst>
          </p:cNvPr>
          <p:cNvSpPr/>
          <p:nvPr/>
        </p:nvSpPr>
        <p:spPr>
          <a:xfrm rot="5002448">
            <a:off x="3705556" y="5464969"/>
            <a:ext cx="347833" cy="511425"/>
          </a:xfrm>
          <a:prstGeom prst="arc">
            <a:avLst>
              <a:gd name="adj1" fmla="val 11680588"/>
              <a:gd name="adj2" fmla="val 0"/>
            </a:avLst>
          </a:prstGeom>
          <a:ln w="44450">
            <a:solidFill>
              <a:schemeClr val="accent2">
                <a:lumMod val="75000"/>
              </a:schemeClr>
            </a:solidFill>
            <a:prstDash val="solid"/>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3" name="TextBox 32">
            <a:extLst>
              <a:ext uri="{FF2B5EF4-FFF2-40B4-BE49-F238E27FC236}">
                <a16:creationId xmlns:a16="http://schemas.microsoft.com/office/drawing/2014/main" id="{D96B820B-AF29-DD4E-BD92-F58AE1DEA83B}"/>
              </a:ext>
            </a:extLst>
          </p:cNvPr>
          <p:cNvSpPr txBox="1"/>
          <p:nvPr/>
        </p:nvSpPr>
        <p:spPr>
          <a:xfrm>
            <a:off x="5872143" y="5244778"/>
            <a:ext cx="3147871" cy="830997"/>
          </a:xfrm>
          <a:prstGeom prst="rect">
            <a:avLst/>
          </a:prstGeom>
          <a:noFill/>
        </p:spPr>
        <p:txBody>
          <a:bodyPr wrap="square" rtlCol="0">
            <a:spAutoFit/>
          </a:bodyPr>
          <a:lstStyle>
            <a:defPPr>
              <a:defRPr lang="en-US"/>
            </a:defPPr>
            <a:lvl1pPr algn="ctr">
              <a:defRPr sz="2400"/>
            </a:lvl1pPr>
          </a:lstStyle>
          <a:p>
            <a:r>
              <a:rPr lang="en-US" dirty="0"/>
              <a:t>Round-trip Time of Flight (</a:t>
            </a:r>
            <a:r>
              <a:rPr lang="en-US" dirty="0" err="1"/>
              <a:t>RToF</a:t>
            </a:r>
            <a:r>
              <a:rPr lang="en-US" dirty="0"/>
              <a:t>)</a:t>
            </a:r>
          </a:p>
        </p:txBody>
      </p:sp>
      <p:sp>
        <p:nvSpPr>
          <p:cNvPr id="28" name="TextBox 27">
            <a:extLst>
              <a:ext uri="{FF2B5EF4-FFF2-40B4-BE49-F238E27FC236}">
                <a16:creationId xmlns:a16="http://schemas.microsoft.com/office/drawing/2014/main" id="{E85A138F-2FDD-E546-BF87-B07F1322CD4B}"/>
              </a:ext>
            </a:extLst>
          </p:cNvPr>
          <p:cNvSpPr txBox="1"/>
          <p:nvPr/>
        </p:nvSpPr>
        <p:spPr>
          <a:xfrm>
            <a:off x="268446" y="413715"/>
            <a:ext cx="6473317"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speed information</a:t>
            </a:r>
          </a:p>
        </p:txBody>
      </p:sp>
      <p:sp>
        <p:nvSpPr>
          <p:cNvPr id="30" name="TextBox 29">
            <a:extLst>
              <a:ext uri="{FF2B5EF4-FFF2-40B4-BE49-F238E27FC236}">
                <a16:creationId xmlns:a16="http://schemas.microsoft.com/office/drawing/2014/main" id="{44631625-7FC9-EB4D-A06C-D0AD49DA6D16}"/>
              </a:ext>
            </a:extLst>
          </p:cNvPr>
          <p:cNvSpPr txBox="1"/>
          <p:nvPr/>
        </p:nvSpPr>
        <p:spPr>
          <a:xfrm>
            <a:off x="635430" y="1171765"/>
            <a:ext cx="4456247" cy="461665"/>
          </a:xfrm>
          <a:prstGeom prst="rect">
            <a:avLst/>
          </a:prstGeom>
          <a:noFill/>
        </p:spPr>
        <p:txBody>
          <a:bodyPr wrap="square" rtlCol="0">
            <a:spAutoFit/>
          </a:bodyPr>
          <a:lstStyle/>
          <a:p>
            <a:pPr algn="ctr"/>
            <a:r>
              <a:rPr lang="en-US" sz="2400" dirty="0"/>
              <a:t>Dist. = (speed) X (time of travel)</a:t>
            </a:r>
          </a:p>
        </p:txBody>
      </p:sp>
    </p:spTree>
    <p:extLst>
      <p:ext uri="{BB962C8B-B14F-4D97-AF65-F5344CB8AC3E}">
        <p14:creationId xmlns:p14="http://schemas.microsoft.com/office/powerpoint/2010/main" val="1280085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 </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
        <p:nvSpPr>
          <p:cNvPr id="17" name="Rectangle 16">
            <a:extLst>
              <a:ext uri="{FF2B5EF4-FFF2-40B4-BE49-F238E27FC236}">
                <a16:creationId xmlns:a16="http://schemas.microsoft.com/office/drawing/2014/main" id="{823B236B-94A0-A541-AC10-7C91BD9EB0FD}"/>
              </a:ext>
            </a:extLst>
          </p:cNvPr>
          <p:cNvSpPr/>
          <p:nvPr/>
        </p:nvSpPr>
        <p:spPr>
          <a:xfrm>
            <a:off x="0" y="3212026"/>
            <a:ext cx="9144000" cy="5180305"/>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0223797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88721EC-2AA7-0D43-9917-C5070F47698A}"/>
                  </a:ext>
                </a:extLst>
              </p:cNvPr>
              <p:cNvSpPr txBox="1"/>
              <p:nvPr/>
            </p:nvSpPr>
            <p:spPr>
              <a:xfrm>
                <a:off x="1045388" y="2990278"/>
                <a:ext cx="1887824"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S</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4" name="TextBox 53">
                <a:extLst>
                  <a:ext uri="{FF2B5EF4-FFF2-40B4-BE49-F238E27FC236}">
                    <a16:creationId xmlns:a16="http://schemas.microsoft.com/office/drawing/2014/main" id="{688721EC-2AA7-0D43-9917-C5070F47698A}"/>
                  </a:ext>
                </a:extLst>
              </p:cNvPr>
              <p:cNvSpPr txBox="1">
                <a:spLocks noRot="1" noChangeAspect="1" noMove="1" noResize="1" noEditPoints="1" noAdjustHandles="1" noChangeArrowheads="1" noChangeShapeType="1" noTextEdit="1"/>
              </p:cNvSpPr>
              <p:nvPr/>
            </p:nvSpPr>
            <p:spPr>
              <a:xfrm>
                <a:off x="1045388" y="2990278"/>
                <a:ext cx="1887824" cy="369332"/>
              </a:xfrm>
              <a:prstGeom prst="rect">
                <a:avLst/>
              </a:prstGeom>
              <a:blipFill>
                <a:blip r:embed="rId2"/>
                <a:stretch>
                  <a:fillRect l="-1325" t="-3125" r="-3311" b="-31250"/>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42911814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EEB7709-5014-6D42-8519-AB2567CA4E5D}"/>
              </a:ext>
            </a:extLst>
          </p:cNvPr>
          <p:cNvGrpSpPr/>
          <p:nvPr/>
        </p:nvGrpSpPr>
        <p:grpSpPr>
          <a:xfrm>
            <a:off x="5389285" y="1564878"/>
            <a:ext cx="3718190" cy="1350521"/>
            <a:chOff x="268446" y="2094145"/>
            <a:chExt cx="3718190" cy="1350521"/>
          </a:xfrm>
        </p:grpSpPr>
        <p:cxnSp>
          <p:nvCxnSpPr>
            <p:cNvPr id="37" name="Straight Connector 36">
              <a:extLst>
                <a:ext uri="{FF2B5EF4-FFF2-40B4-BE49-F238E27FC236}">
                  <a16:creationId xmlns:a16="http://schemas.microsoft.com/office/drawing/2014/main" id="{4E56E3C4-616C-344A-A65D-5B0E5F60A70F}"/>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56D9E57A-9C2D-7D4C-A2AE-259440F60F00}"/>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9106188D-3ADE-5C4C-AB97-3DB3FDFECB90}"/>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09235499-984C-6E43-82C6-71A514377AB7}"/>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7C68A21-96CE-2B42-9032-482EDEF1F070}"/>
                </a:ext>
              </a:extLst>
            </p:cNvPr>
            <p:cNvGrpSpPr/>
            <p:nvPr/>
          </p:nvGrpSpPr>
          <p:grpSpPr>
            <a:xfrm>
              <a:off x="710715" y="2588510"/>
              <a:ext cx="2481391" cy="512162"/>
              <a:chOff x="899346" y="1542159"/>
              <a:chExt cx="2481391" cy="384795"/>
            </a:xfrm>
          </p:grpSpPr>
          <p:sp>
            <p:nvSpPr>
              <p:cNvPr id="45" name="Freeform 44">
                <a:extLst>
                  <a:ext uri="{FF2B5EF4-FFF2-40B4-BE49-F238E27FC236}">
                    <a16:creationId xmlns:a16="http://schemas.microsoft.com/office/drawing/2014/main" id="{24A9F7C5-25A9-2240-8779-A664CA510B1A}"/>
                  </a:ext>
                </a:extLst>
              </p:cNvPr>
              <p:cNvSpPr/>
              <p:nvPr/>
            </p:nvSpPr>
            <p:spPr>
              <a:xfrm>
                <a:off x="899346" y="1542159"/>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46" name="Freeform 45">
                <a:extLst>
                  <a:ext uri="{FF2B5EF4-FFF2-40B4-BE49-F238E27FC236}">
                    <a16:creationId xmlns:a16="http://schemas.microsoft.com/office/drawing/2014/main" id="{AD985EFF-4904-B84B-AA08-457EBE5F8FE8}"/>
                  </a:ext>
                </a:extLst>
              </p:cNvPr>
              <p:cNvSpPr/>
              <p:nvPr/>
            </p:nvSpPr>
            <p:spPr>
              <a:xfrm>
                <a:off x="2139103" y="1556842"/>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42" name="TextBox 41">
              <a:extLst>
                <a:ext uri="{FF2B5EF4-FFF2-40B4-BE49-F238E27FC236}">
                  <a16:creationId xmlns:a16="http://schemas.microsoft.com/office/drawing/2014/main" id="{2BB92781-F44A-AD4A-B5AA-89AFF120BC7F}"/>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43" name="Straight Connector 42">
              <a:extLst>
                <a:ext uri="{FF2B5EF4-FFF2-40B4-BE49-F238E27FC236}">
                  <a16:creationId xmlns:a16="http://schemas.microsoft.com/office/drawing/2014/main" id="{9079D201-B6D1-424E-8E5E-62224F06A744}"/>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3EBA73-8A61-1848-8C26-FE736C540315}"/>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28C7919-5BC2-8644-BFCB-7388A0188125}"/>
              </a:ext>
            </a:extLst>
          </p:cNvPr>
          <p:cNvCxnSpPr>
            <a:cxnSpLocks/>
          </p:cNvCxnSpPr>
          <p:nvPr/>
        </p:nvCxnSpPr>
        <p:spPr>
          <a:xfrm flipH="1">
            <a:off x="3816155" y="2040725"/>
            <a:ext cx="1262396" cy="0"/>
          </a:xfrm>
          <a:prstGeom prst="line">
            <a:avLst/>
          </a:prstGeom>
          <a:ln w="4445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C0589F7-5D45-804F-A03B-9889F6544929}"/>
              </a:ext>
            </a:extLst>
          </p:cNvPr>
          <p:cNvSpPr txBox="1"/>
          <p:nvPr/>
        </p:nvSpPr>
        <p:spPr>
          <a:xfrm>
            <a:off x="3704023" y="1675235"/>
            <a:ext cx="1264754" cy="400110"/>
          </a:xfrm>
          <a:prstGeom prst="rect">
            <a:avLst/>
          </a:prstGeom>
          <a:noFill/>
        </p:spPr>
        <p:txBody>
          <a:bodyPr wrap="square" rtlCol="0">
            <a:spAutoFit/>
          </a:bodyPr>
          <a:lstStyle/>
          <a:p>
            <a:pPr algn="ctr"/>
            <a:r>
              <a:rPr lang="en-US" sz="2000" dirty="0"/>
              <a:t>Dist. = d</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88721EC-2AA7-0D43-9917-C5070F47698A}"/>
                  </a:ext>
                </a:extLst>
              </p:cNvPr>
              <p:cNvSpPr txBox="1"/>
              <p:nvPr/>
            </p:nvSpPr>
            <p:spPr>
              <a:xfrm>
                <a:off x="1045388" y="2990278"/>
                <a:ext cx="1887824"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S</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4" name="TextBox 53">
                <a:extLst>
                  <a:ext uri="{FF2B5EF4-FFF2-40B4-BE49-F238E27FC236}">
                    <a16:creationId xmlns:a16="http://schemas.microsoft.com/office/drawing/2014/main" id="{688721EC-2AA7-0D43-9917-C5070F47698A}"/>
                  </a:ext>
                </a:extLst>
              </p:cNvPr>
              <p:cNvSpPr txBox="1">
                <a:spLocks noRot="1" noChangeAspect="1" noMove="1" noResize="1" noEditPoints="1" noAdjustHandles="1" noChangeArrowheads="1" noChangeShapeType="1" noTextEdit="1"/>
              </p:cNvSpPr>
              <p:nvPr/>
            </p:nvSpPr>
            <p:spPr>
              <a:xfrm>
                <a:off x="1045388" y="2990278"/>
                <a:ext cx="1887824" cy="369332"/>
              </a:xfrm>
              <a:prstGeom prst="rect">
                <a:avLst/>
              </a:prstGeom>
              <a:blipFill>
                <a:blip r:embed="rId2"/>
                <a:stretch>
                  <a:fillRect l="-1325" t="-3125" r="-3311" b="-312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2820EA-E4CF-0B42-B624-F5169D81D481}"/>
                  </a:ext>
                </a:extLst>
              </p:cNvPr>
              <p:cNvSpPr txBox="1"/>
              <p:nvPr/>
            </p:nvSpPr>
            <p:spPr>
              <a:xfrm>
                <a:off x="6358266" y="2925201"/>
                <a:ext cx="1935915"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O</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5" name="TextBox 54">
                <a:extLst>
                  <a:ext uri="{FF2B5EF4-FFF2-40B4-BE49-F238E27FC236}">
                    <a16:creationId xmlns:a16="http://schemas.microsoft.com/office/drawing/2014/main" id="{132820EA-E4CF-0B42-B624-F5169D81D481}"/>
                  </a:ext>
                </a:extLst>
              </p:cNvPr>
              <p:cNvSpPr txBox="1">
                <a:spLocks noRot="1" noChangeAspect="1" noMove="1" noResize="1" noEditPoints="1" noAdjustHandles="1" noChangeArrowheads="1" noChangeShapeType="1" noTextEdit="1"/>
              </p:cNvSpPr>
              <p:nvPr/>
            </p:nvSpPr>
            <p:spPr>
              <a:xfrm>
                <a:off x="6358266" y="2925201"/>
                <a:ext cx="1935915" cy="369332"/>
              </a:xfrm>
              <a:prstGeom prst="rect">
                <a:avLst/>
              </a:prstGeom>
              <a:blipFill>
                <a:blip r:embed="rId3"/>
                <a:stretch>
                  <a:fillRect l="-1299" t="-3226" r="-2597" b="-3225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16595277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EEB7709-5014-6D42-8519-AB2567CA4E5D}"/>
              </a:ext>
            </a:extLst>
          </p:cNvPr>
          <p:cNvGrpSpPr/>
          <p:nvPr/>
        </p:nvGrpSpPr>
        <p:grpSpPr>
          <a:xfrm>
            <a:off x="5389285" y="1564878"/>
            <a:ext cx="3718190" cy="1350521"/>
            <a:chOff x="268446" y="2094145"/>
            <a:chExt cx="3718190" cy="1350521"/>
          </a:xfrm>
        </p:grpSpPr>
        <p:cxnSp>
          <p:nvCxnSpPr>
            <p:cNvPr id="37" name="Straight Connector 36">
              <a:extLst>
                <a:ext uri="{FF2B5EF4-FFF2-40B4-BE49-F238E27FC236}">
                  <a16:creationId xmlns:a16="http://schemas.microsoft.com/office/drawing/2014/main" id="{4E56E3C4-616C-344A-A65D-5B0E5F60A70F}"/>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56D9E57A-9C2D-7D4C-A2AE-259440F60F00}"/>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9106188D-3ADE-5C4C-AB97-3DB3FDFECB90}"/>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09235499-984C-6E43-82C6-71A514377AB7}"/>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7C68A21-96CE-2B42-9032-482EDEF1F070}"/>
                </a:ext>
              </a:extLst>
            </p:cNvPr>
            <p:cNvGrpSpPr/>
            <p:nvPr/>
          </p:nvGrpSpPr>
          <p:grpSpPr>
            <a:xfrm>
              <a:off x="710715" y="2588510"/>
              <a:ext cx="2481391" cy="512162"/>
              <a:chOff x="899346" y="1542159"/>
              <a:chExt cx="2481391" cy="384795"/>
            </a:xfrm>
          </p:grpSpPr>
          <p:sp>
            <p:nvSpPr>
              <p:cNvPr id="45" name="Freeform 44">
                <a:extLst>
                  <a:ext uri="{FF2B5EF4-FFF2-40B4-BE49-F238E27FC236}">
                    <a16:creationId xmlns:a16="http://schemas.microsoft.com/office/drawing/2014/main" id="{24A9F7C5-25A9-2240-8779-A664CA510B1A}"/>
                  </a:ext>
                </a:extLst>
              </p:cNvPr>
              <p:cNvSpPr/>
              <p:nvPr/>
            </p:nvSpPr>
            <p:spPr>
              <a:xfrm>
                <a:off x="899346" y="1542159"/>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46" name="Freeform 45">
                <a:extLst>
                  <a:ext uri="{FF2B5EF4-FFF2-40B4-BE49-F238E27FC236}">
                    <a16:creationId xmlns:a16="http://schemas.microsoft.com/office/drawing/2014/main" id="{AD985EFF-4904-B84B-AA08-457EBE5F8FE8}"/>
                  </a:ext>
                </a:extLst>
              </p:cNvPr>
              <p:cNvSpPr/>
              <p:nvPr/>
            </p:nvSpPr>
            <p:spPr>
              <a:xfrm>
                <a:off x="2139103" y="1556842"/>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42" name="TextBox 41">
              <a:extLst>
                <a:ext uri="{FF2B5EF4-FFF2-40B4-BE49-F238E27FC236}">
                  <a16:creationId xmlns:a16="http://schemas.microsoft.com/office/drawing/2014/main" id="{2BB92781-F44A-AD4A-B5AA-89AFF120BC7F}"/>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43" name="Straight Connector 42">
              <a:extLst>
                <a:ext uri="{FF2B5EF4-FFF2-40B4-BE49-F238E27FC236}">
                  <a16:creationId xmlns:a16="http://schemas.microsoft.com/office/drawing/2014/main" id="{9079D201-B6D1-424E-8E5E-62224F06A744}"/>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3EBA73-8A61-1848-8C26-FE736C540315}"/>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28C7919-5BC2-8644-BFCB-7388A0188125}"/>
              </a:ext>
            </a:extLst>
          </p:cNvPr>
          <p:cNvCxnSpPr>
            <a:cxnSpLocks/>
          </p:cNvCxnSpPr>
          <p:nvPr/>
        </p:nvCxnSpPr>
        <p:spPr>
          <a:xfrm flipH="1">
            <a:off x="3816155" y="2040725"/>
            <a:ext cx="1262396" cy="0"/>
          </a:xfrm>
          <a:prstGeom prst="line">
            <a:avLst/>
          </a:prstGeom>
          <a:ln w="4445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C0589F7-5D45-804F-A03B-9889F6544929}"/>
              </a:ext>
            </a:extLst>
          </p:cNvPr>
          <p:cNvSpPr txBox="1"/>
          <p:nvPr/>
        </p:nvSpPr>
        <p:spPr>
          <a:xfrm>
            <a:off x="3704023" y="1675235"/>
            <a:ext cx="1264754" cy="400110"/>
          </a:xfrm>
          <a:prstGeom prst="rect">
            <a:avLst/>
          </a:prstGeom>
          <a:noFill/>
        </p:spPr>
        <p:txBody>
          <a:bodyPr wrap="square" rtlCol="0">
            <a:spAutoFit/>
          </a:bodyPr>
          <a:lstStyle/>
          <a:p>
            <a:pPr algn="ctr"/>
            <a:r>
              <a:rPr lang="en-US" sz="2000" dirty="0"/>
              <a:t>Dist. = d</a:t>
            </a:r>
          </a:p>
        </p:txBody>
      </p:sp>
      <p:pic>
        <p:nvPicPr>
          <p:cNvPr id="52" name="Picture 51">
            <a:extLst>
              <a:ext uri="{FF2B5EF4-FFF2-40B4-BE49-F238E27FC236}">
                <a16:creationId xmlns:a16="http://schemas.microsoft.com/office/drawing/2014/main" id="{2506DC68-DE59-F54D-82EE-91282BF5916C}"/>
              </a:ext>
            </a:extLst>
          </p:cNvPr>
          <p:cNvPicPr>
            <a:picLocks noChangeAspect="1"/>
          </p:cNvPicPr>
          <p:nvPr/>
        </p:nvPicPr>
        <p:blipFill>
          <a:blip r:embed="rId2"/>
          <a:stretch>
            <a:fillRect/>
          </a:stretch>
        </p:blipFill>
        <p:spPr>
          <a:xfrm>
            <a:off x="4411374" y="3467100"/>
            <a:ext cx="3395277" cy="3374824"/>
          </a:xfrm>
          <a:prstGeom prst="rect">
            <a:avLst/>
          </a:prstGeom>
        </p:spPr>
      </p:pic>
      <p:sp>
        <p:nvSpPr>
          <p:cNvPr id="53" name="TextBox 52">
            <a:extLst>
              <a:ext uri="{FF2B5EF4-FFF2-40B4-BE49-F238E27FC236}">
                <a16:creationId xmlns:a16="http://schemas.microsoft.com/office/drawing/2014/main" id="{52848F9A-79E7-6146-9C53-85F4D036E58D}"/>
              </a:ext>
            </a:extLst>
          </p:cNvPr>
          <p:cNvSpPr txBox="1"/>
          <p:nvPr/>
        </p:nvSpPr>
        <p:spPr>
          <a:xfrm>
            <a:off x="597779" y="4197369"/>
            <a:ext cx="3606058" cy="1200329"/>
          </a:xfrm>
          <a:prstGeom prst="rect">
            <a:avLst/>
          </a:prstGeom>
          <a:noFill/>
        </p:spPr>
        <p:txBody>
          <a:bodyPr wrap="square" rtlCol="0">
            <a:spAutoFit/>
          </a:bodyPr>
          <a:lstStyle>
            <a:defPPr>
              <a:defRPr lang="en-US"/>
            </a:defPPr>
            <a:lvl1pPr algn="ctr">
              <a:defRPr sz="2400"/>
            </a:lvl1pPr>
          </a:lstStyle>
          <a:p>
            <a:pPr algn="l"/>
            <a:r>
              <a:rPr lang="en-US" dirty="0"/>
              <a:t>Attenuation due to atmospheric absorption and diffraction</a:t>
            </a:r>
          </a:p>
        </p:txBody>
      </p:sp>
      <mc:AlternateContent xmlns:mc="http://schemas.openxmlformats.org/markup-compatibility/2006" xmlns:a14="http://schemas.microsoft.com/office/drawing/2010/main">
        <mc:Choice Requires="a14">
          <p:sp>
            <p:nvSpPr>
              <p:cNvPr id="54" name="TextBox 53">
                <a:extLst>
                  <a:ext uri="{FF2B5EF4-FFF2-40B4-BE49-F238E27FC236}">
                    <a16:creationId xmlns:a16="http://schemas.microsoft.com/office/drawing/2014/main" id="{688721EC-2AA7-0D43-9917-C5070F47698A}"/>
                  </a:ext>
                </a:extLst>
              </p:cNvPr>
              <p:cNvSpPr txBox="1"/>
              <p:nvPr/>
            </p:nvSpPr>
            <p:spPr>
              <a:xfrm>
                <a:off x="1045388" y="2990278"/>
                <a:ext cx="1887824"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S</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4" name="TextBox 53">
                <a:extLst>
                  <a:ext uri="{FF2B5EF4-FFF2-40B4-BE49-F238E27FC236}">
                    <a16:creationId xmlns:a16="http://schemas.microsoft.com/office/drawing/2014/main" id="{688721EC-2AA7-0D43-9917-C5070F47698A}"/>
                  </a:ext>
                </a:extLst>
              </p:cNvPr>
              <p:cNvSpPr txBox="1">
                <a:spLocks noRot="1" noChangeAspect="1" noMove="1" noResize="1" noEditPoints="1" noAdjustHandles="1" noChangeArrowheads="1" noChangeShapeType="1" noTextEdit="1"/>
              </p:cNvSpPr>
              <p:nvPr/>
            </p:nvSpPr>
            <p:spPr>
              <a:xfrm>
                <a:off x="1045388" y="2990278"/>
                <a:ext cx="1887824" cy="369332"/>
              </a:xfrm>
              <a:prstGeom prst="rect">
                <a:avLst/>
              </a:prstGeom>
              <a:blipFill>
                <a:blip r:embed="rId3"/>
                <a:stretch>
                  <a:fillRect l="-1325" t="-3125" r="-3311" b="-312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5" name="TextBox 54">
                <a:extLst>
                  <a:ext uri="{FF2B5EF4-FFF2-40B4-BE49-F238E27FC236}">
                    <a16:creationId xmlns:a16="http://schemas.microsoft.com/office/drawing/2014/main" id="{132820EA-E4CF-0B42-B624-F5169D81D481}"/>
                  </a:ext>
                </a:extLst>
              </p:cNvPr>
              <p:cNvSpPr txBox="1"/>
              <p:nvPr/>
            </p:nvSpPr>
            <p:spPr>
              <a:xfrm>
                <a:off x="6358266" y="2925201"/>
                <a:ext cx="1935915"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O</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5" name="TextBox 54">
                <a:extLst>
                  <a:ext uri="{FF2B5EF4-FFF2-40B4-BE49-F238E27FC236}">
                    <a16:creationId xmlns:a16="http://schemas.microsoft.com/office/drawing/2014/main" id="{132820EA-E4CF-0B42-B624-F5169D81D481}"/>
                  </a:ext>
                </a:extLst>
              </p:cNvPr>
              <p:cNvSpPr txBox="1">
                <a:spLocks noRot="1" noChangeAspect="1" noMove="1" noResize="1" noEditPoints="1" noAdjustHandles="1" noChangeArrowheads="1" noChangeShapeType="1" noTextEdit="1"/>
              </p:cNvSpPr>
              <p:nvPr/>
            </p:nvSpPr>
            <p:spPr>
              <a:xfrm>
                <a:off x="6358266" y="2925201"/>
                <a:ext cx="1935915" cy="369332"/>
              </a:xfrm>
              <a:prstGeom prst="rect">
                <a:avLst/>
              </a:prstGeom>
              <a:blipFill>
                <a:blip r:embed="rId4"/>
                <a:stretch>
                  <a:fillRect l="-1299" t="-3226" r="-2597" b="-32258"/>
                </a:stretch>
              </a:blipFill>
              <a:ln>
                <a:solidFill>
                  <a:schemeClr val="tx1"/>
                </a:solidFill>
              </a:ln>
            </p:spPr>
            <p:txBody>
              <a:bodyPr/>
              <a:lstStyle/>
              <a:p>
                <a:r>
                  <a:rPr lang="en-US">
                    <a:noFill/>
                  </a:rPr>
                  <a:t> </a:t>
                </a:r>
              </a:p>
            </p:txBody>
          </p:sp>
        </mc:Fallback>
      </mc:AlternateContent>
    </p:spTree>
    <p:extLst>
      <p:ext uri="{BB962C8B-B14F-4D97-AF65-F5344CB8AC3E}">
        <p14:creationId xmlns:p14="http://schemas.microsoft.com/office/powerpoint/2010/main" val="39937946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grpSp>
        <p:nvGrpSpPr>
          <p:cNvPr id="35" name="Group 34">
            <a:extLst>
              <a:ext uri="{FF2B5EF4-FFF2-40B4-BE49-F238E27FC236}">
                <a16:creationId xmlns:a16="http://schemas.microsoft.com/office/drawing/2014/main" id="{81EC9900-DA38-7D4F-BF41-C7135CCEFE7B}"/>
              </a:ext>
            </a:extLst>
          </p:cNvPr>
          <p:cNvGrpSpPr/>
          <p:nvPr/>
        </p:nvGrpSpPr>
        <p:grpSpPr>
          <a:xfrm>
            <a:off x="97965" y="1536206"/>
            <a:ext cx="3718190" cy="1350521"/>
            <a:chOff x="268446" y="2094145"/>
            <a:chExt cx="3718190" cy="1350521"/>
          </a:xfrm>
        </p:grpSpPr>
        <p:cxnSp>
          <p:nvCxnSpPr>
            <p:cNvPr id="4" name="Straight Connector 3">
              <a:extLst>
                <a:ext uri="{FF2B5EF4-FFF2-40B4-BE49-F238E27FC236}">
                  <a16:creationId xmlns:a16="http://schemas.microsoft.com/office/drawing/2014/main" id="{C71F02F9-957A-D342-8EE9-3AB533925395}"/>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5" name="Straight Connector 4">
              <a:extLst>
                <a:ext uri="{FF2B5EF4-FFF2-40B4-BE49-F238E27FC236}">
                  <a16:creationId xmlns:a16="http://schemas.microsoft.com/office/drawing/2014/main" id="{D3D1C049-884D-3941-9CA1-BB097673523A}"/>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6" name="TextBox 5">
              <a:extLst>
                <a:ext uri="{FF2B5EF4-FFF2-40B4-BE49-F238E27FC236}">
                  <a16:creationId xmlns:a16="http://schemas.microsoft.com/office/drawing/2014/main" id="{B66CB7C4-46ED-694C-8CA0-CF43F45C1266}"/>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7" name="Straight Connector 6">
              <a:extLst>
                <a:ext uri="{FF2B5EF4-FFF2-40B4-BE49-F238E27FC236}">
                  <a16:creationId xmlns:a16="http://schemas.microsoft.com/office/drawing/2014/main" id="{641DC64A-4476-CE4C-AE30-97CDD3E19E6E}"/>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 name="Group 10">
              <a:extLst>
                <a:ext uri="{FF2B5EF4-FFF2-40B4-BE49-F238E27FC236}">
                  <a16:creationId xmlns:a16="http://schemas.microsoft.com/office/drawing/2014/main" id="{795AFEB5-8AAF-F349-B0DA-D3C979E1E380}"/>
                </a:ext>
              </a:extLst>
            </p:cNvPr>
            <p:cNvGrpSpPr/>
            <p:nvPr/>
          </p:nvGrpSpPr>
          <p:grpSpPr>
            <a:xfrm>
              <a:off x="710715" y="2254039"/>
              <a:ext cx="2481391" cy="1181114"/>
              <a:chOff x="899346" y="1290862"/>
              <a:chExt cx="2481391" cy="887388"/>
            </a:xfrm>
          </p:grpSpPr>
          <p:sp>
            <p:nvSpPr>
              <p:cNvPr id="18" name="Freeform 17">
                <a:extLst>
                  <a:ext uri="{FF2B5EF4-FFF2-40B4-BE49-F238E27FC236}">
                    <a16:creationId xmlns:a16="http://schemas.microsoft.com/office/drawing/2014/main" id="{5B24158A-E4B7-BB4D-8FC9-0E011B6BDDDB}"/>
                  </a:ext>
                </a:extLst>
              </p:cNvPr>
              <p:cNvSpPr/>
              <p:nvPr/>
            </p:nvSpPr>
            <p:spPr>
              <a:xfrm>
                <a:off x="899346" y="1290862"/>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20" name="Freeform 19">
                <a:extLst>
                  <a:ext uri="{FF2B5EF4-FFF2-40B4-BE49-F238E27FC236}">
                    <a16:creationId xmlns:a16="http://schemas.microsoft.com/office/drawing/2014/main" id="{3D8BE5AE-FFA1-1149-859A-283063595EF5}"/>
                  </a:ext>
                </a:extLst>
              </p:cNvPr>
              <p:cNvSpPr/>
              <p:nvPr/>
            </p:nvSpPr>
            <p:spPr>
              <a:xfrm>
                <a:off x="2139103" y="1305546"/>
                <a:ext cx="1241634" cy="872704"/>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16" name="TextBox 15">
              <a:extLst>
                <a:ext uri="{FF2B5EF4-FFF2-40B4-BE49-F238E27FC236}">
                  <a16:creationId xmlns:a16="http://schemas.microsoft.com/office/drawing/2014/main" id="{77FF5350-9A05-4549-B5C9-D76F07A0A290}"/>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23" name="Straight Connector 22">
              <a:extLst>
                <a:ext uri="{FF2B5EF4-FFF2-40B4-BE49-F238E27FC236}">
                  <a16:creationId xmlns:a16="http://schemas.microsoft.com/office/drawing/2014/main" id="{519AE09E-D0DF-114A-99E3-B19E1E6828F3}"/>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65CF0C9-F16C-2849-8DEC-D41B7D500558}"/>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6EEB7709-5014-6D42-8519-AB2567CA4E5D}"/>
              </a:ext>
            </a:extLst>
          </p:cNvPr>
          <p:cNvGrpSpPr/>
          <p:nvPr/>
        </p:nvGrpSpPr>
        <p:grpSpPr>
          <a:xfrm>
            <a:off x="5389285" y="1564878"/>
            <a:ext cx="3718190" cy="1350521"/>
            <a:chOff x="268446" y="2094145"/>
            <a:chExt cx="3718190" cy="1350521"/>
          </a:xfrm>
        </p:grpSpPr>
        <p:cxnSp>
          <p:nvCxnSpPr>
            <p:cNvPr id="37" name="Straight Connector 36">
              <a:extLst>
                <a:ext uri="{FF2B5EF4-FFF2-40B4-BE49-F238E27FC236}">
                  <a16:creationId xmlns:a16="http://schemas.microsoft.com/office/drawing/2014/main" id="{4E56E3C4-616C-344A-A65D-5B0E5F60A70F}"/>
                </a:ext>
              </a:extLst>
            </p:cNvPr>
            <p:cNvCxnSpPr>
              <a:cxnSpLocks/>
            </p:cNvCxnSpPr>
            <p:nvPr/>
          </p:nvCxnSpPr>
          <p:spPr>
            <a:xfrm>
              <a:off x="689735" y="2876584"/>
              <a:ext cx="2797384" cy="0"/>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cxnSp>
          <p:nvCxnSpPr>
            <p:cNvPr id="38" name="Straight Connector 37">
              <a:extLst>
                <a:ext uri="{FF2B5EF4-FFF2-40B4-BE49-F238E27FC236}">
                  <a16:creationId xmlns:a16="http://schemas.microsoft.com/office/drawing/2014/main" id="{56D9E57A-9C2D-7D4C-A2AE-259440F60F00}"/>
                </a:ext>
              </a:extLst>
            </p:cNvPr>
            <p:cNvCxnSpPr>
              <a:cxnSpLocks/>
            </p:cNvCxnSpPr>
            <p:nvPr/>
          </p:nvCxnSpPr>
          <p:spPr>
            <a:xfrm flipV="1">
              <a:off x="692668" y="2094145"/>
              <a:ext cx="0" cy="1350521"/>
            </a:xfrm>
            <a:prstGeom prst="line">
              <a:avLst/>
            </a:prstGeom>
            <a:noFill/>
            <a:ln w="38100" cmpd="sng">
              <a:solidFill>
                <a:srgbClr val="000000"/>
              </a:solidFill>
              <a:headEnd type="none"/>
              <a:tailEnd type="arrow"/>
            </a:ln>
            <a:effectLst/>
          </p:spPr>
          <p:style>
            <a:lnRef idx="1">
              <a:schemeClr val="accent1"/>
            </a:lnRef>
            <a:fillRef idx="3">
              <a:schemeClr val="accent1"/>
            </a:fillRef>
            <a:effectRef idx="2">
              <a:schemeClr val="accent1"/>
            </a:effectRef>
            <a:fontRef idx="minor">
              <a:schemeClr val="lt1"/>
            </a:fontRef>
          </p:style>
        </p:cxnSp>
        <p:sp>
          <p:nvSpPr>
            <p:cNvPr id="39" name="TextBox 38">
              <a:extLst>
                <a:ext uri="{FF2B5EF4-FFF2-40B4-BE49-F238E27FC236}">
                  <a16:creationId xmlns:a16="http://schemas.microsoft.com/office/drawing/2014/main" id="{9106188D-3ADE-5C4C-AB97-3DB3FDFECB90}"/>
                </a:ext>
              </a:extLst>
            </p:cNvPr>
            <p:cNvSpPr txBox="1"/>
            <p:nvPr/>
          </p:nvSpPr>
          <p:spPr>
            <a:xfrm rot="16200000">
              <a:off x="-163876" y="2555139"/>
              <a:ext cx="1264754" cy="400110"/>
            </a:xfrm>
            <a:prstGeom prst="rect">
              <a:avLst/>
            </a:prstGeom>
            <a:noFill/>
          </p:spPr>
          <p:txBody>
            <a:bodyPr wrap="square" rtlCol="0">
              <a:spAutoFit/>
            </a:bodyPr>
            <a:lstStyle/>
            <a:p>
              <a:pPr algn="ctr"/>
              <a:r>
                <a:rPr lang="en-US" sz="2000" dirty="0"/>
                <a:t>Amplitude</a:t>
              </a:r>
            </a:p>
          </p:txBody>
        </p:sp>
        <p:cxnSp>
          <p:nvCxnSpPr>
            <p:cNvPr id="40" name="Straight Connector 39">
              <a:extLst>
                <a:ext uri="{FF2B5EF4-FFF2-40B4-BE49-F238E27FC236}">
                  <a16:creationId xmlns:a16="http://schemas.microsoft.com/office/drawing/2014/main" id="{09235499-984C-6E43-82C6-71A514377AB7}"/>
                </a:ext>
              </a:extLst>
            </p:cNvPr>
            <p:cNvCxnSpPr/>
            <p:nvPr/>
          </p:nvCxnSpPr>
          <p:spPr>
            <a:xfrm>
              <a:off x="2057567" y="2755980"/>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1" name="Group 40">
              <a:extLst>
                <a:ext uri="{FF2B5EF4-FFF2-40B4-BE49-F238E27FC236}">
                  <a16:creationId xmlns:a16="http://schemas.microsoft.com/office/drawing/2014/main" id="{C7C68A21-96CE-2B42-9032-482EDEF1F070}"/>
                </a:ext>
              </a:extLst>
            </p:cNvPr>
            <p:cNvGrpSpPr/>
            <p:nvPr/>
          </p:nvGrpSpPr>
          <p:grpSpPr>
            <a:xfrm>
              <a:off x="710715" y="2588510"/>
              <a:ext cx="2481391" cy="512162"/>
              <a:chOff x="899346" y="1542159"/>
              <a:chExt cx="2481391" cy="384795"/>
            </a:xfrm>
          </p:grpSpPr>
          <p:sp>
            <p:nvSpPr>
              <p:cNvPr id="45" name="Freeform 44">
                <a:extLst>
                  <a:ext uri="{FF2B5EF4-FFF2-40B4-BE49-F238E27FC236}">
                    <a16:creationId xmlns:a16="http://schemas.microsoft.com/office/drawing/2014/main" id="{24A9F7C5-25A9-2240-8779-A664CA510B1A}"/>
                  </a:ext>
                </a:extLst>
              </p:cNvPr>
              <p:cNvSpPr/>
              <p:nvPr/>
            </p:nvSpPr>
            <p:spPr>
              <a:xfrm>
                <a:off x="899346" y="1542159"/>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sp>
            <p:nvSpPr>
              <p:cNvPr id="46" name="Freeform 45">
                <a:extLst>
                  <a:ext uri="{FF2B5EF4-FFF2-40B4-BE49-F238E27FC236}">
                    <a16:creationId xmlns:a16="http://schemas.microsoft.com/office/drawing/2014/main" id="{AD985EFF-4904-B84B-AA08-457EBE5F8FE8}"/>
                  </a:ext>
                </a:extLst>
              </p:cNvPr>
              <p:cNvSpPr/>
              <p:nvPr/>
            </p:nvSpPr>
            <p:spPr>
              <a:xfrm>
                <a:off x="2139103" y="1556842"/>
                <a:ext cx="1241634" cy="370112"/>
              </a:xfrm>
              <a:custGeom>
                <a:avLst/>
                <a:gdLst>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0 h 12192"/>
                  <a:gd name="connsiteX1" fmla="*/ 1438656 w 2889504"/>
                  <a:gd name="connsiteY1" fmla="*/ 12192 h 12192"/>
                  <a:gd name="connsiteX2" fmla="*/ 2889504 w 2889504"/>
                  <a:gd name="connsiteY2" fmla="*/ 12192 h 12192"/>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414103"/>
                  <a:gd name="connsiteX1" fmla="*/ 1438656 w 2889504"/>
                  <a:gd name="connsiteY1" fmla="*/ 208194 h 414103"/>
                  <a:gd name="connsiteX2" fmla="*/ 2889504 w 2889504"/>
                  <a:gd name="connsiteY2" fmla="*/ 208194 h 414103"/>
                  <a:gd name="connsiteX0" fmla="*/ 0 w 2889504"/>
                  <a:gd name="connsiteY0" fmla="*/ 196002 h 656758"/>
                  <a:gd name="connsiteX1" fmla="*/ 1438656 w 2889504"/>
                  <a:gd name="connsiteY1" fmla="*/ 208194 h 656758"/>
                  <a:gd name="connsiteX2" fmla="*/ 2889504 w 2889504"/>
                  <a:gd name="connsiteY2" fmla="*/ 208194 h 656758"/>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196002 h 661760"/>
                  <a:gd name="connsiteX1" fmla="*/ 1438656 w 2889504"/>
                  <a:gd name="connsiteY1" fmla="*/ 208194 h 661760"/>
                  <a:gd name="connsiteX2" fmla="*/ 2889504 w 2889504"/>
                  <a:gd name="connsiteY2" fmla="*/ 208194 h 661760"/>
                  <a:gd name="connsiteX0" fmla="*/ 0 w 2889504"/>
                  <a:gd name="connsiteY0" fmla="*/ 406946 h 872704"/>
                  <a:gd name="connsiteX1" fmla="*/ 1438656 w 2889504"/>
                  <a:gd name="connsiteY1" fmla="*/ 419138 h 872704"/>
                  <a:gd name="connsiteX2" fmla="*/ 2889504 w 2889504"/>
                  <a:gd name="connsiteY2" fmla="*/ 419138 h 872704"/>
                </a:gdLst>
                <a:ahLst/>
                <a:cxnLst>
                  <a:cxn ang="0">
                    <a:pos x="connsiteX0" y="connsiteY0"/>
                  </a:cxn>
                  <a:cxn ang="0">
                    <a:pos x="connsiteX1" y="connsiteY1"/>
                  </a:cxn>
                  <a:cxn ang="0">
                    <a:pos x="connsiteX2" y="connsiteY2"/>
                  </a:cxn>
                </a:cxnLst>
                <a:rect l="l" t="t" r="r" b="b"/>
                <a:pathLst>
                  <a:path w="2889504" h="872704">
                    <a:moveTo>
                      <a:pt x="0" y="406946"/>
                    </a:moveTo>
                    <a:cubicBezTo>
                      <a:pt x="589280" y="-222974"/>
                      <a:pt x="1089152" y="-44158"/>
                      <a:pt x="1438656" y="419138"/>
                    </a:cubicBezTo>
                    <a:cubicBezTo>
                      <a:pt x="1788160" y="882434"/>
                      <a:pt x="2320544" y="1150658"/>
                      <a:pt x="2889504" y="419138"/>
                    </a:cubicBezTo>
                  </a:path>
                </a:pathLst>
              </a:custGeom>
              <a:ln w="28575" cmpd="sng">
                <a:solidFill>
                  <a:srgbClr val="31859C"/>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solidFill>
                    <a:schemeClr val="tx1"/>
                  </a:solidFill>
                </a:endParaRPr>
              </a:p>
            </p:txBody>
          </p:sp>
        </p:grpSp>
        <p:sp>
          <p:nvSpPr>
            <p:cNvPr id="42" name="TextBox 41">
              <a:extLst>
                <a:ext uri="{FF2B5EF4-FFF2-40B4-BE49-F238E27FC236}">
                  <a16:creationId xmlns:a16="http://schemas.microsoft.com/office/drawing/2014/main" id="{2BB92781-F44A-AD4A-B5AA-89AFF120BC7F}"/>
                </a:ext>
              </a:extLst>
            </p:cNvPr>
            <p:cNvSpPr txBox="1"/>
            <p:nvPr/>
          </p:nvSpPr>
          <p:spPr>
            <a:xfrm>
              <a:off x="2721882" y="2504432"/>
              <a:ext cx="1264754" cy="400110"/>
            </a:xfrm>
            <a:prstGeom prst="rect">
              <a:avLst/>
            </a:prstGeom>
            <a:noFill/>
          </p:spPr>
          <p:txBody>
            <a:bodyPr wrap="square" rtlCol="0">
              <a:spAutoFit/>
            </a:bodyPr>
            <a:lstStyle/>
            <a:p>
              <a:pPr algn="ctr"/>
              <a:r>
                <a:rPr lang="en-US" sz="2000" dirty="0"/>
                <a:t>Time (sec)</a:t>
              </a:r>
            </a:p>
          </p:txBody>
        </p:sp>
        <p:cxnSp>
          <p:nvCxnSpPr>
            <p:cNvPr id="43" name="Straight Connector 42">
              <a:extLst>
                <a:ext uri="{FF2B5EF4-FFF2-40B4-BE49-F238E27FC236}">
                  <a16:creationId xmlns:a16="http://schemas.microsoft.com/office/drawing/2014/main" id="{9079D201-B6D1-424E-8E5E-62224F06A744}"/>
                </a:ext>
              </a:extLst>
            </p:cNvPr>
            <p:cNvCxnSpPr/>
            <p:nvPr/>
          </p:nvCxnSpPr>
          <p:spPr>
            <a:xfrm>
              <a:off x="1311066" y="2755979"/>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1B3EBA73-8A61-1848-8C26-FE736C540315}"/>
                </a:ext>
              </a:extLst>
            </p:cNvPr>
            <p:cNvCxnSpPr/>
            <p:nvPr/>
          </p:nvCxnSpPr>
          <p:spPr>
            <a:xfrm>
              <a:off x="2752698" y="2759756"/>
              <a:ext cx="0" cy="23569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47" name="Straight Connector 46">
            <a:extLst>
              <a:ext uri="{FF2B5EF4-FFF2-40B4-BE49-F238E27FC236}">
                <a16:creationId xmlns:a16="http://schemas.microsoft.com/office/drawing/2014/main" id="{928C7919-5BC2-8644-BFCB-7388A0188125}"/>
              </a:ext>
            </a:extLst>
          </p:cNvPr>
          <p:cNvCxnSpPr>
            <a:cxnSpLocks/>
          </p:cNvCxnSpPr>
          <p:nvPr/>
        </p:nvCxnSpPr>
        <p:spPr>
          <a:xfrm flipH="1">
            <a:off x="3816155" y="2040725"/>
            <a:ext cx="1262396" cy="0"/>
          </a:xfrm>
          <a:prstGeom prst="line">
            <a:avLst/>
          </a:prstGeom>
          <a:ln w="44450">
            <a:solidFill>
              <a:srgbClr val="FF0000"/>
            </a:solidFill>
            <a:prstDash val="sysDot"/>
            <a:headEnd type="arrow"/>
            <a:tailEnd type="none"/>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4C0589F7-5D45-804F-A03B-9889F6544929}"/>
              </a:ext>
            </a:extLst>
          </p:cNvPr>
          <p:cNvSpPr txBox="1"/>
          <p:nvPr/>
        </p:nvSpPr>
        <p:spPr>
          <a:xfrm>
            <a:off x="3704023" y="1675235"/>
            <a:ext cx="1264754" cy="400110"/>
          </a:xfrm>
          <a:prstGeom prst="rect">
            <a:avLst/>
          </a:prstGeom>
          <a:noFill/>
        </p:spPr>
        <p:txBody>
          <a:bodyPr wrap="square" rtlCol="0">
            <a:spAutoFit/>
          </a:bodyPr>
          <a:lstStyle/>
          <a:p>
            <a:pPr algn="ctr"/>
            <a:r>
              <a:rPr lang="en-US" sz="2000" dirty="0"/>
              <a:t>Dist. = d</a:t>
            </a:r>
          </a:p>
        </p:txBody>
      </p:sp>
      <mc:AlternateContent xmlns:mc="http://schemas.openxmlformats.org/markup-compatibility/2006" xmlns:a14="http://schemas.microsoft.com/office/drawing/2010/main">
        <mc:Choice Requires="a14">
          <p:sp>
            <p:nvSpPr>
              <p:cNvPr id="50" name="TextBox 49">
                <a:extLst>
                  <a:ext uri="{FF2B5EF4-FFF2-40B4-BE49-F238E27FC236}">
                    <a16:creationId xmlns:a16="http://schemas.microsoft.com/office/drawing/2014/main" id="{530D63C7-1AB8-914F-8941-4ECEFFA52473}"/>
                  </a:ext>
                </a:extLst>
              </p:cNvPr>
              <p:cNvSpPr txBox="1"/>
              <p:nvPr/>
            </p:nvSpPr>
            <p:spPr>
              <a:xfrm>
                <a:off x="1045388" y="2990278"/>
                <a:ext cx="1887824"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S</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0" name="TextBox 49">
                <a:extLst>
                  <a:ext uri="{FF2B5EF4-FFF2-40B4-BE49-F238E27FC236}">
                    <a16:creationId xmlns:a16="http://schemas.microsoft.com/office/drawing/2014/main" id="{530D63C7-1AB8-914F-8941-4ECEFFA52473}"/>
                  </a:ext>
                </a:extLst>
              </p:cNvPr>
              <p:cNvSpPr txBox="1">
                <a:spLocks noRot="1" noChangeAspect="1" noMove="1" noResize="1" noEditPoints="1" noAdjustHandles="1" noChangeArrowheads="1" noChangeShapeType="1" noTextEdit="1"/>
              </p:cNvSpPr>
              <p:nvPr/>
            </p:nvSpPr>
            <p:spPr>
              <a:xfrm>
                <a:off x="1045388" y="2990278"/>
                <a:ext cx="1887824" cy="369332"/>
              </a:xfrm>
              <a:prstGeom prst="rect">
                <a:avLst/>
              </a:prstGeom>
              <a:blipFill>
                <a:blip r:embed="rId2"/>
                <a:stretch>
                  <a:fillRect l="-1325" t="-3125" r="-3311" b="-31250"/>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1" name="TextBox 50">
                <a:extLst>
                  <a:ext uri="{FF2B5EF4-FFF2-40B4-BE49-F238E27FC236}">
                    <a16:creationId xmlns:a16="http://schemas.microsoft.com/office/drawing/2014/main" id="{D21051A0-BDB0-4947-ADD4-EAE4CA1A0C65}"/>
                  </a:ext>
                </a:extLst>
              </p:cNvPr>
              <p:cNvSpPr txBox="1"/>
              <p:nvPr/>
            </p:nvSpPr>
            <p:spPr>
              <a:xfrm>
                <a:off x="6358266" y="2925201"/>
                <a:ext cx="1935915" cy="369332"/>
              </a:xfrm>
              <a:prstGeom prst="rect">
                <a:avLst/>
              </a:prstGeom>
              <a:solidFill>
                <a:schemeClr val="bg1"/>
              </a:solidFill>
              <a:ln>
                <a:solidFill>
                  <a:schemeClr val="tx1"/>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2400" b="0" i="0" smtClean="0">
                          <a:latin typeface="Cambria Math" panose="02040503050406030204" pitchFamily="18" charset="0"/>
                        </a:rPr>
                        <m:t>A</m:t>
                      </m:r>
                      <m:r>
                        <m:rPr>
                          <m:sty m:val="p"/>
                        </m:rPr>
                        <a:rPr lang="en-US" sz="2400" b="0" i="0" baseline="-25000" smtClean="0">
                          <a:latin typeface="Cambria Math" panose="02040503050406030204" pitchFamily="18" charset="0"/>
                        </a:rPr>
                        <m:t>O</m:t>
                      </m:r>
                      <m:r>
                        <a:rPr lang="en-US" sz="2400" b="0" i="0" smtClean="0">
                          <a:latin typeface="Cambria Math" panose="02040503050406030204" pitchFamily="18" charset="0"/>
                        </a:rPr>
                        <m:t> . </m:t>
                      </m:r>
                      <m:r>
                        <m:rPr>
                          <m:sty m:val="p"/>
                        </m:rPr>
                        <a:rPr lang="en-US" sz="2400" b="0" i="0" smtClean="0">
                          <a:latin typeface="Cambria Math" panose="02040503050406030204" pitchFamily="18" charset="0"/>
                        </a:rPr>
                        <m:t>sin</m:t>
                      </m:r>
                      <m:r>
                        <a:rPr lang="en-US" sz="2400" b="0" i="1" smtClean="0">
                          <a:latin typeface="Cambria Math" panose="02040503050406030204" pitchFamily="18" charset="0"/>
                        </a:rPr>
                        <m:t>⁡(2</m:t>
                      </m:r>
                      <m:r>
                        <a:rPr lang="en-US" sz="2400" b="0" i="1" smtClean="0">
                          <a:latin typeface="Cambria Math" panose="02040503050406030204" pitchFamily="18" charset="0"/>
                          <a:ea typeface="Cambria Math" panose="02040503050406030204" pitchFamily="18" charset="0"/>
                        </a:rPr>
                        <m:t>𝜋</m:t>
                      </m:r>
                      <m:r>
                        <a:rPr lang="en-US" sz="2400" b="0" i="1" smtClean="0">
                          <a:latin typeface="Cambria Math" panose="02040503050406030204" pitchFamily="18" charset="0"/>
                          <a:ea typeface="Cambria Math" panose="02040503050406030204" pitchFamily="18" charset="0"/>
                        </a:rPr>
                        <m:t>𝑓𝑡</m:t>
                      </m:r>
                      <m:r>
                        <a:rPr lang="en-US" sz="2400" b="0" i="1" smtClean="0">
                          <a:latin typeface="Cambria Math" panose="02040503050406030204" pitchFamily="18" charset="0"/>
                        </a:rPr>
                        <m:t>)</m:t>
                      </m:r>
                    </m:oMath>
                  </m:oMathPara>
                </a14:m>
                <a:endParaRPr lang="en-US" sz="2400" dirty="0"/>
              </a:p>
            </p:txBody>
          </p:sp>
        </mc:Choice>
        <mc:Fallback xmlns="">
          <p:sp>
            <p:nvSpPr>
              <p:cNvPr id="51" name="TextBox 50">
                <a:extLst>
                  <a:ext uri="{FF2B5EF4-FFF2-40B4-BE49-F238E27FC236}">
                    <a16:creationId xmlns:a16="http://schemas.microsoft.com/office/drawing/2014/main" id="{D21051A0-BDB0-4947-ADD4-EAE4CA1A0C65}"/>
                  </a:ext>
                </a:extLst>
              </p:cNvPr>
              <p:cNvSpPr txBox="1">
                <a:spLocks noRot="1" noChangeAspect="1" noMove="1" noResize="1" noEditPoints="1" noAdjustHandles="1" noChangeArrowheads="1" noChangeShapeType="1" noTextEdit="1"/>
              </p:cNvSpPr>
              <p:nvPr/>
            </p:nvSpPr>
            <p:spPr>
              <a:xfrm>
                <a:off x="6358266" y="2925201"/>
                <a:ext cx="1935915" cy="369332"/>
              </a:xfrm>
              <a:prstGeom prst="rect">
                <a:avLst/>
              </a:prstGeom>
              <a:blipFill>
                <a:blip r:embed="rId3"/>
                <a:stretch>
                  <a:fillRect l="-1299" t="-3226" r="-2597" b="-32258"/>
                </a:stretch>
              </a:blipFill>
              <a:ln>
                <a:solidFill>
                  <a:schemeClr val="tx1"/>
                </a:solidFill>
              </a:ln>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0" name="TextBox 29">
                <a:extLst>
                  <a:ext uri="{FF2B5EF4-FFF2-40B4-BE49-F238E27FC236}">
                    <a16:creationId xmlns:a16="http://schemas.microsoft.com/office/drawing/2014/main" id="{69DD88F1-8852-214F-A277-7829D2244229}"/>
                  </a:ext>
                </a:extLst>
              </p:cNvPr>
              <p:cNvSpPr txBox="1"/>
              <p:nvPr/>
            </p:nvSpPr>
            <p:spPr>
              <a:xfrm>
                <a:off x="3658426" y="4326732"/>
                <a:ext cx="2485552" cy="501291"/>
              </a:xfrm>
              <a:prstGeom prst="rect">
                <a:avLst/>
              </a:prstGeom>
              <a:solidFill>
                <a:schemeClr val="bg1"/>
              </a:solidFill>
              <a:ln>
                <a:no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m:rPr>
                          <m:sty m:val="p"/>
                        </m:rPr>
                        <a:rPr lang="en-US" sz="3200" b="0" i="0" smtClean="0">
                          <a:latin typeface="Cambria Math" panose="02040503050406030204" pitchFamily="18" charset="0"/>
                        </a:rPr>
                        <m:t>A</m:t>
                      </m:r>
                      <m:r>
                        <m:rPr>
                          <m:sty m:val="p"/>
                        </m:rPr>
                        <a:rPr lang="en-US" sz="3200" b="0" i="0" baseline="-25000" smtClean="0">
                          <a:latin typeface="Cambria Math" panose="02040503050406030204" pitchFamily="18" charset="0"/>
                        </a:rPr>
                        <m:t>O</m:t>
                      </m:r>
                      <m:r>
                        <a:rPr lang="en-US" sz="3200" b="0" i="1" smtClean="0">
                          <a:latin typeface="Cambria Math" panose="02040503050406030204" pitchFamily="18" charset="0"/>
                        </a:rPr>
                        <m:t> =</m:t>
                      </m:r>
                      <m:r>
                        <a:rPr lang="en-US" sz="3200" b="0" i="1" smtClean="0">
                          <a:latin typeface="Cambria Math" panose="02040503050406030204" pitchFamily="18" charset="0"/>
                        </a:rPr>
                        <m:t>𝐴𝑆</m:t>
                      </m:r>
                      <m:r>
                        <a:rPr lang="en-US" sz="3200" b="0" i="1" baseline="-25000" smtClean="0">
                          <a:latin typeface="Cambria Math" panose="02040503050406030204" pitchFamily="18" charset="0"/>
                        </a:rPr>
                        <m:t> </m:t>
                      </m:r>
                      <m:sSup>
                        <m:sSupPr>
                          <m:ctrlPr>
                            <a:rPr lang="en-US" sz="3200" b="0" i="1" smtClean="0">
                              <a:latin typeface="Cambria Math" panose="02040503050406030204" pitchFamily="18" charset="0"/>
                            </a:rPr>
                          </m:ctrlPr>
                        </m:sSupPr>
                        <m:e>
                          <m:r>
                            <a:rPr lang="en-US" sz="3200" b="0" i="1" smtClean="0">
                              <a:latin typeface="Cambria Math" panose="02040503050406030204" pitchFamily="18" charset="0"/>
                            </a:rPr>
                            <m:t>𝑒</m:t>
                          </m:r>
                        </m:e>
                        <m:sup>
                          <m:r>
                            <a:rPr lang="en-US" sz="3200" b="0" i="1" smtClean="0">
                              <a:latin typeface="Cambria Math" panose="02040503050406030204" pitchFamily="18" charset="0"/>
                            </a:rPr>
                            <m:t>−</m:t>
                          </m:r>
                          <m:r>
                            <a:rPr lang="en-US" sz="3200" b="0" i="1" smtClean="0">
                              <a:latin typeface="Cambria Math" panose="02040503050406030204" pitchFamily="18" charset="0"/>
                              <a:ea typeface="Cambria Math" panose="02040503050406030204" pitchFamily="18" charset="0"/>
                            </a:rPr>
                            <m:t>𝛼</m:t>
                          </m:r>
                          <m:r>
                            <a:rPr lang="en-US" sz="3200" b="0" i="1" smtClean="0">
                              <a:latin typeface="Cambria Math" panose="02040503050406030204" pitchFamily="18" charset="0"/>
                            </a:rPr>
                            <m:t>𝑑</m:t>
                          </m:r>
                        </m:sup>
                      </m:sSup>
                    </m:oMath>
                  </m:oMathPara>
                </a14:m>
                <a:endParaRPr lang="en-US" sz="3200" dirty="0"/>
              </a:p>
            </p:txBody>
          </p:sp>
        </mc:Choice>
        <mc:Fallback xmlns="">
          <p:sp>
            <p:nvSpPr>
              <p:cNvPr id="30" name="TextBox 29">
                <a:extLst>
                  <a:ext uri="{FF2B5EF4-FFF2-40B4-BE49-F238E27FC236}">
                    <a16:creationId xmlns:a16="http://schemas.microsoft.com/office/drawing/2014/main" id="{69DD88F1-8852-214F-A277-7829D2244229}"/>
                  </a:ext>
                </a:extLst>
              </p:cNvPr>
              <p:cNvSpPr txBox="1">
                <a:spLocks noRot="1" noChangeAspect="1" noMove="1" noResize="1" noEditPoints="1" noAdjustHandles="1" noChangeArrowheads="1" noChangeShapeType="1" noTextEdit="1"/>
              </p:cNvSpPr>
              <p:nvPr/>
            </p:nvSpPr>
            <p:spPr>
              <a:xfrm>
                <a:off x="3658426" y="4326732"/>
                <a:ext cx="2485552" cy="501291"/>
              </a:xfrm>
              <a:prstGeom prst="rect">
                <a:avLst/>
              </a:prstGeom>
              <a:blipFill>
                <a:blip r:embed="rId4"/>
                <a:stretch>
                  <a:fillRect l="-3571" t="-5000" r="-510" b="-52500"/>
                </a:stretch>
              </a:blipFill>
              <a:ln>
                <a:noFill/>
              </a:ln>
            </p:spPr>
            <p:txBody>
              <a:bodyPr/>
              <a:lstStyle/>
              <a:p>
                <a:r>
                  <a:rPr lang="en-US">
                    <a:noFill/>
                  </a:rPr>
                  <a:t> </a:t>
                </a:r>
              </a:p>
            </p:txBody>
          </p:sp>
        </mc:Fallback>
      </mc:AlternateContent>
      <p:sp>
        <p:nvSpPr>
          <p:cNvPr id="31" name="TextBox 30">
            <a:extLst>
              <a:ext uri="{FF2B5EF4-FFF2-40B4-BE49-F238E27FC236}">
                <a16:creationId xmlns:a16="http://schemas.microsoft.com/office/drawing/2014/main" id="{B37A146D-A5E9-0346-8F65-F1192D90B125}"/>
              </a:ext>
            </a:extLst>
          </p:cNvPr>
          <p:cNvSpPr txBox="1"/>
          <p:nvPr/>
        </p:nvSpPr>
        <p:spPr>
          <a:xfrm>
            <a:off x="3562349" y="5166786"/>
            <a:ext cx="5780043" cy="1569660"/>
          </a:xfrm>
          <a:prstGeom prst="rect">
            <a:avLst/>
          </a:prstGeom>
          <a:noFill/>
        </p:spPr>
        <p:txBody>
          <a:bodyPr wrap="square" rtlCol="0">
            <a:spAutoFit/>
          </a:bodyPr>
          <a:lstStyle>
            <a:defPPr>
              <a:defRPr lang="en-US"/>
            </a:defPPr>
            <a:lvl1pPr algn="ctr">
              <a:defRPr sz="2400"/>
            </a:lvl1pPr>
          </a:lstStyle>
          <a:p>
            <a:pPr algn="l"/>
            <a:r>
              <a:rPr lang="en-US" dirty="0"/>
              <a:t>α  = attenuation coefficient</a:t>
            </a:r>
          </a:p>
          <a:p>
            <a:pPr algn="l"/>
            <a:endParaRPr lang="en-US" dirty="0"/>
          </a:p>
          <a:p>
            <a:pPr algn="l"/>
            <a:r>
              <a:rPr lang="en-US" dirty="0"/>
              <a:t>Depends on frequency and </a:t>
            </a:r>
          </a:p>
          <a:p>
            <a:pPr algn="l"/>
            <a:r>
              <a:rPr lang="en-US" dirty="0"/>
              <a:t>environment ( temperature, humidity etc.)</a:t>
            </a:r>
          </a:p>
        </p:txBody>
      </p:sp>
    </p:spTree>
    <p:extLst>
      <p:ext uri="{BB962C8B-B14F-4D97-AF65-F5344CB8AC3E}">
        <p14:creationId xmlns:p14="http://schemas.microsoft.com/office/powerpoint/2010/main" val="19350989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C5E96-4733-0A41-B9F2-C86F7E700B7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Recap</a:t>
            </a:r>
          </a:p>
        </p:txBody>
      </p:sp>
      <p:sp>
        <p:nvSpPr>
          <p:cNvPr id="3" name="TextBox 2">
            <a:extLst>
              <a:ext uri="{FF2B5EF4-FFF2-40B4-BE49-F238E27FC236}">
                <a16:creationId xmlns:a16="http://schemas.microsoft.com/office/drawing/2014/main" id="{8098D585-7618-9E47-B4EE-CB1D290801E0}"/>
              </a:ext>
            </a:extLst>
          </p:cNvPr>
          <p:cNvSpPr txBox="1"/>
          <p:nvPr/>
        </p:nvSpPr>
        <p:spPr>
          <a:xfrm>
            <a:off x="635430" y="1357744"/>
            <a:ext cx="6462794" cy="523220"/>
          </a:xfrm>
          <a:prstGeom prst="rect">
            <a:avLst/>
          </a:prstGeom>
          <a:noFill/>
        </p:spPr>
        <p:txBody>
          <a:bodyPr wrap="square" rtlCol="0">
            <a:spAutoFit/>
          </a:bodyPr>
          <a:lstStyle/>
          <a:p>
            <a:r>
              <a:rPr lang="en-US" sz="2800" dirty="0"/>
              <a:t>How does a complementary filter work?</a:t>
            </a:r>
          </a:p>
        </p:txBody>
      </p:sp>
    </p:spTree>
    <p:extLst>
      <p:ext uri="{BB962C8B-B14F-4D97-AF65-F5344CB8AC3E}">
        <p14:creationId xmlns:p14="http://schemas.microsoft.com/office/powerpoint/2010/main" val="257953162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pic>
        <p:nvPicPr>
          <p:cNvPr id="3" name="Picture 2">
            <a:extLst>
              <a:ext uri="{FF2B5EF4-FFF2-40B4-BE49-F238E27FC236}">
                <a16:creationId xmlns:a16="http://schemas.microsoft.com/office/drawing/2014/main" id="{641F1D97-7D4D-5D48-93D0-D2AEBA14ABAD}"/>
              </a:ext>
            </a:extLst>
          </p:cNvPr>
          <p:cNvPicPr>
            <a:picLocks noChangeAspect="1"/>
          </p:cNvPicPr>
          <p:nvPr/>
        </p:nvPicPr>
        <p:blipFill>
          <a:blip r:embed="rId2"/>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0FC295B-486F-9F4F-B0DD-737B62A9D18D}"/>
              </a:ext>
            </a:extLst>
          </p:cNvPr>
          <p:cNvPicPr>
            <a:picLocks noChangeAspect="1"/>
          </p:cNvPicPr>
          <p:nvPr/>
        </p:nvPicPr>
        <p:blipFill>
          <a:blip r:embed="rId3"/>
          <a:stretch>
            <a:fillRect/>
          </a:stretch>
        </p:blipFill>
        <p:spPr>
          <a:xfrm>
            <a:off x="332105" y="2130681"/>
            <a:ext cx="8479790" cy="4456430"/>
          </a:xfrm>
          <a:prstGeom prst="rect">
            <a:avLst/>
          </a:prstGeom>
        </p:spPr>
      </p:pic>
      <p:sp>
        <p:nvSpPr>
          <p:cNvPr id="5" name="Freeform 4">
            <a:extLst>
              <a:ext uri="{FF2B5EF4-FFF2-40B4-BE49-F238E27FC236}">
                <a16:creationId xmlns:a16="http://schemas.microsoft.com/office/drawing/2014/main" id="{AEA5C53C-3477-6F4A-B88B-BF5737B832AE}"/>
              </a:ext>
            </a:extLst>
          </p:cNvPr>
          <p:cNvSpPr/>
          <p:nvPr/>
        </p:nvSpPr>
        <p:spPr>
          <a:xfrm>
            <a:off x="1929597" y="2247253"/>
            <a:ext cx="6842444" cy="4293031"/>
          </a:xfrm>
          <a:custGeom>
            <a:avLst/>
            <a:gdLst>
              <a:gd name="connsiteX0" fmla="*/ 1697006 w 6842444"/>
              <a:gd name="connsiteY0" fmla="*/ 2123268 h 4293031"/>
              <a:gd name="connsiteX1" fmla="*/ 1697006 w 6842444"/>
              <a:gd name="connsiteY1" fmla="*/ 2123268 h 4293031"/>
              <a:gd name="connsiteX2" fmla="*/ 1464532 w 6842444"/>
              <a:gd name="connsiteY2" fmla="*/ 2340244 h 4293031"/>
              <a:gd name="connsiteX3" fmla="*/ 1418037 w 6842444"/>
              <a:gd name="connsiteY3" fmla="*/ 2371241 h 4293031"/>
              <a:gd name="connsiteX4" fmla="*/ 1402539 w 6842444"/>
              <a:gd name="connsiteY4" fmla="*/ 2417736 h 4293031"/>
              <a:gd name="connsiteX5" fmla="*/ 1371542 w 6842444"/>
              <a:gd name="connsiteY5" fmla="*/ 2464231 h 4293031"/>
              <a:gd name="connsiteX6" fmla="*/ 1325047 w 6842444"/>
              <a:gd name="connsiteY6" fmla="*/ 2557221 h 4293031"/>
              <a:gd name="connsiteX7" fmla="*/ 1247556 w 6842444"/>
              <a:gd name="connsiteY7" fmla="*/ 2696705 h 4293031"/>
              <a:gd name="connsiteX8" fmla="*/ 1154566 w 6842444"/>
              <a:gd name="connsiteY8" fmla="*/ 2774197 h 4293031"/>
              <a:gd name="connsiteX9" fmla="*/ 1108071 w 6842444"/>
              <a:gd name="connsiteY9" fmla="*/ 2805193 h 4293031"/>
              <a:gd name="connsiteX10" fmla="*/ 1030579 w 6842444"/>
              <a:gd name="connsiteY10" fmla="*/ 2882685 h 4293031"/>
              <a:gd name="connsiteX11" fmla="*/ 984084 w 6842444"/>
              <a:gd name="connsiteY11" fmla="*/ 2944678 h 4293031"/>
              <a:gd name="connsiteX12" fmla="*/ 922091 w 6842444"/>
              <a:gd name="connsiteY12" fmla="*/ 3037668 h 4293031"/>
              <a:gd name="connsiteX13" fmla="*/ 844600 w 6842444"/>
              <a:gd name="connsiteY13" fmla="*/ 3130658 h 4293031"/>
              <a:gd name="connsiteX14" fmla="*/ 798105 w 6842444"/>
              <a:gd name="connsiteY14" fmla="*/ 3146156 h 4293031"/>
              <a:gd name="connsiteX15" fmla="*/ 736111 w 6842444"/>
              <a:gd name="connsiteY15" fmla="*/ 3192651 h 4293031"/>
              <a:gd name="connsiteX16" fmla="*/ 689617 w 6842444"/>
              <a:gd name="connsiteY16" fmla="*/ 3208149 h 4293031"/>
              <a:gd name="connsiteX17" fmla="*/ 627623 w 6842444"/>
              <a:gd name="connsiteY17" fmla="*/ 3239146 h 4293031"/>
              <a:gd name="connsiteX18" fmla="*/ 581128 w 6842444"/>
              <a:gd name="connsiteY18" fmla="*/ 3254644 h 4293031"/>
              <a:gd name="connsiteX19" fmla="*/ 519135 w 6842444"/>
              <a:gd name="connsiteY19" fmla="*/ 3285641 h 4293031"/>
              <a:gd name="connsiteX20" fmla="*/ 379650 w 6842444"/>
              <a:gd name="connsiteY20" fmla="*/ 3332136 h 4293031"/>
              <a:gd name="connsiteX21" fmla="*/ 333156 w 6842444"/>
              <a:gd name="connsiteY21" fmla="*/ 3347634 h 4293031"/>
              <a:gd name="connsiteX22" fmla="*/ 255664 w 6842444"/>
              <a:gd name="connsiteY22" fmla="*/ 3425126 h 4293031"/>
              <a:gd name="connsiteX23" fmla="*/ 224667 w 6842444"/>
              <a:gd name="connsiteY23" fmla="*/ 3471621 h 4293031"/>
              <a:gd name="connsiteX24" fmla="*/ 85183 w 6842444"/>
              <a:gd name="connsiteY24" fmla="*/ 3595607 h 4293031"/>
              <a:gd name="connsiteX25" fmla="*/ 23189 w 6842444"/>
              <a:gd name="connsiteY25" fmla="*/ 3688597 h 4293031"/>
              <a:gd name="connsiteX26" fmla="*/ 23189 w 6842444"/>
              <a:gd name="connsiteY26" fmla="*/ 3952068 h 4293031"/>
              <a:gd name="connsiteX27" fmla="*/ 38688 w 6842444"/>
              <a:gd name="connsiteY27" fmla="*/ 3998563 h 4293031"/>
              <a:gd name="connsiteX28" fmla="*/ 85183 w 6842444"/>
              <a:gd name="connsiteY28" fmla="*/ 4029560 h 4293031"/>
              <a:gd name="connsiteX29" fmla="*/ 147176 w 6842444"/>
              <a:gd name="connsiteY29" fmla="*/ 4122549 h 4293031"/>
              <a:gd name="connsiteX30" fmla="*/ 240166 w 6842444"/>
              <a:gd name="connsiteY30" fmla="*/ 4153546 h 4293031"/>
              <a:gd name="connsiteX31" fmla="*/ 302159 w 6842444"/>
              <a:gd name="connsiteY31" fmla="*/ 4184543 h 4293031"/>
              <a:gd name="connsiteX32" fmla="*/ 364152 w 6842444"/>
              <a:gd name="connsiteY32" fmla="*/ 4200041 h 4293031"/>
              <a:gd name="connsiteX33" fmla="*/ 410647 w 6842444"/>
              <a:gd name="connsiteY33" fmla="*/ 4215539 h 4293031"/>
              <a:gd name="connsiteX34" fmla="*/ 643122 w 6842444"/>
              <a:gd name="connsiteY34" fmla="*/ 4246536 h 4293031"/>
              <a:gd name="connsiteX35" fmla="*/ 720613 w 6842444"/>
              <a:gd name="connsiteY35" fmla="*/ 4262034 h 4293031"/>
              <a:gd name="connsiteX36" fmla="*/ 875596 w 6842444"/>
              <a:gd name="connsiteY36" fmla="*/ 4277532 h 4293031"/>
              <a:gd name="connsiteX37" fmla="*/ 984084 w 6842444"/>
              <a:gd name="connsiteY37" fmla="*/ 4293031 h 4293031"/>
              <a:gd name="connsiteX38" fmla="*/ 1294050 w 6842444"/>
              <a:gd name="connsiteY38" fmla="*/ 4277532 h 4293031"/>
              <a:gd name="connsiteX39" fmla="*/ 1340545 w 6842444"/>
              <a:gd name="connsiteY39" fmla="*/ 4262034 h 4293031"/>
              <a:gd name="connsiteX40" fmla="*/ 1402539 w 6842444"/>
              <a:gd name="connsiteY40" fmla="*/ 4246536 h 4293031"/>
              <a:gd name="connsiteX41" fmla="*/ 1759000 w 6842444"/>
              <a:gd name="connsiteY41" fmla="*/ 4231038 h 4293031"/>
              <a:gd name="connsiteX42" fmla="*/ 2580410 w 6842444"/>
              <a:gd name="connsiteY42" fmla="*/ 4231038 h 4293031"/>
              <a:gd name="connsiteX43" fmla="*/ 3200342 w 6842444"/>
              <a:gd name="connsiteY43" fmla="*/ 4246536 h 4293031"/>
              <a:gd name="connsiteX44" fmla="*/ 3851271 w 6842444"/>
              <a:gd name="connsiteY44" fmla="*/ 4231038 h 4293031"/>
              <a:gd name="connsiteX45" fmla="*/ 3944261 w 6842444"/>
              <a:gd name="connsiteY45" fmla="*/ 4200041 h 4293031"/>
              <a:gd name="connsiteX46" fmla="*/ 4254227 w 6842444"/>
              <a:gd name="connsiteY46" fmla="*/ 4215539 h 4293031"/>
              <a:gd name="connsiteX47" fmla="*/ 4331718 w 6842444"/>
              <a:gd name="connsiteY47" fmla="*/ 4231038 h 4293031"/>
              <a:gd name="connsiteX48" fmla="*/ 4455705 w 6842444"/>
              <a:gd name="connsiteY48" fmla="*/ 4262034 h 4293031"/>
              <a:gd name="connsiteX49" fmla="*/ 4641684 w 6842444"/>
              <a:gd name="connsiteY49" fmla="*/ 4231038 h 4293031"/>
              <a:gd name="connsiteX50" fmla="*/ 4765671 w 6842444"/>
              <a:gd name="connsiteY50" fmla="*/ 4200041 h 4293031"/>
              <a:gd name="connsiteX51" fmla="*/ 4827664 w 6842444"/>
              <a:gd name="connsiteY51" fmla="*/ 4184543 h 4293031"/>
              <a:gd name="connsiteX52" fmla="*/ 5587081 w 6842444"/>
              <a:gd name="connsiteY52" fmla="*/ 4200041 h 4293031"/>
              <a:gd name="connsiteX53" fmla="*/ 5664572 w 6842444"/>
              <a:gd name="connsiteY53" fmla="*/ 4215539 h 4293031"/>
              <a:gd name="connsiteX54" fmla="*/ 5788559 w 6842444"/>
              <a:gd name="connsiteY54" fmla="*/ 4262034 h 4293031"/>
              <a:gd name="connsiteX55" fmla="*/ 5835054 w 6842444"/>
              <a:gd name="connsiteY55" fmla="*/ 4277532 h 4293031"/>
              <a:gd name="connsiteX56" fmla="*/ 6036532 w 6842444"/>
              <a:gd name="connsiteY56" fmla="*/ 4293031 h 4293031"/>
              <a:gd name="connsiteX57" fmla="*/ 6377495 w 6842444"/>
              <a:gd name="connsiteY57" fmla="*/ 4277532 h 4293031"/>
              <a:gd name="connsiteX58" fmla="*/ 6423989 w 6842444"/>
              <a:gd name="connsiteY58" fmla="*/ 4262034 h 4293031"/>
              <a:gd name="connsiteX59" fmla="*/ 6749454 w 6842444"/>
              <a:gd name="connsiteY59" fmla="*/ 4231038 h 4293031"/>
              <a:gd name="connsiteX60" fmla="*/ 6811447 w 6842444"/>
              <a:gd name="connsiteY60" fmla="*/ 3859078 h 4293031"/>
              <a:gd name="connsiteX61" fmla="*/ 6826945 w 6842444"/>
              <a:gd name="connsiteY61" fmla="*/ 3750590 h 4293031"/>
              <a:gd name="connsiteX62" fmla="*/ 6811447 w 6842444"/>
              <a:gd name="connsiteY62" fmla="*/ 3223648 h 4293031"/>
              <a:gd name="connsiteX63" fmla="*/ 6795949 w 6842444"/>
              <a:gd name="connsiteY63" fmla="*/ 3161654 h 4293031"/>
              <a:gd name="connsiteX64" fmla="*/ 6764952 w 6842444"/>
              <a:gd name="connsiteY64" fmla="*/ 3068665 h 4293031"/>
              <a:gd name="connsiteX65" fmla="*/ 6795949 w 6842444"/>
              <a:gd name="connsiteY65" fmla="*/ 2278251 h 4293031"/>
              <a:gd name="connsiteX66" fmla="*/ 6811447 w 6842444"/>
              <a:gd name="connsiteY66" fmla="*/ 1658319 h 4293031"/>
              <a:gd name="connsiteX67" fmla="*/ 6826945 w 6842444"/>
              <a:gd name="connsiteY67" fmla="*/ 1565329 h 4293031"/>
              <a:gd name="connsiteX68" fmla="*/ 6842444 w 6842444"/>
              <a:gd name="connsiteY68" fmla="*/ 1456841 h 4293031"/>
              <a:gd name="connsiteX69" fmla="*/ 6811447 w 6842444"/>
              <a:gd name="connsiteY69" fmla="*/ 991892 h 4293031"/>
              <a:gd name="connsiteX70" fmla="*/ 6795949 w 6842444"/>
              <a:gd name="connsiteY70" fmla="*/ 604434 h 4293031"/>
              <a:gd name="connsiteX71" fmla="*/ 6764952 w 6842444"/>
              <a:gd name="connsiteY71" fmla="*/ 511444 h 4293031"/>
              <a:gd name="connsiteX72" fmla="*/ 6671962 w 6842444"/>
              <a:gd name="connsiteY72" fmla="*/ 371960 h 4293031"/>
              <a:gd name="connsiteX73" fmla="*/ 6640966 w 6842444"/>
              <a:gd name="connsiteY73" fmla="*/ 325465 h 4293031"/>
              <a:gd name="connsiteX74" fmla="*/ 6625467 w 6842444"/>
              <a:gd name="connsiteY74" fmla="*/ 278970 h 4293031"/>
              <a:gd name="connsiteX75" fmla="*/ 6578972 w 6842444"/>
              <a:gd name="connsiteY75" fmla="*/ 232475 h 4293031"/>
              <a:gd name="connsiteX76" fmla="*/ 6485983 w 6842444"/>
              <a:gd name="connsiteY76" fmla="*/ 170482 h 4293031"/>
              <a:gd name="connsiteX77" fmla="*/ 6439488 w 6842444"/>
              <a:gd name="connsiteY77" fmla="*/ 108488 h 4293031"/>
              <a:gd name="connsiteX78" fmla="*/ 6377495 w 6842444"/>
              <a:gd name="connsiteY78" fmla="*/ 77492 h 4293031"/>
              <a:gd name="connsiteX79" fmla="*/ 6238010 w 6842444"/>
              <a:gd name="connsiteY79" fmla="*/ 0 h 4293031"/>
              <a:gd name="connsiteX80" fmla="*/ 6021034 w 6842444"/>
              <a:gd name="connsiteY80" fmla="*/ 15499 h 4293031"/>
              <a:gd name="connsiteX81" fmla="*/ 5959040 w 6842444"/>
              <a:gd name="connsiteY81" fmla="*/ 30997 h 4293031"/>
              <a:gd name="connsiteX82" fmla="*/ 5866050 w 6842444"/>
              <a:gd name="connsiteY82" fmla="*/ 61993 h 4293031"/>
              <a:gd name="connsiteX83" fmla="*/ 5757562 w 6842444"/>
              <a:gd name="connsiteY83" fmla="*/ 108488 h 4293031"/>
              <a:gd name="connsiteX84" fmla="*/ 5664572 w 6842444"/>
              <a:gd name="connsiteY84" fmla="*/ 154983 h 4293031"/>
              <a:gd name="connsiteX85" fmla="*/ 5602579 w 6842444"/>
              <a:gd name="connsiteY85" fmla="*/ 185980 h 4293031"/>
              <a:gd name="connsiteX86" fmla="*/ 5494091 w 6842444"/>
              <a:gd name="connsiteY86" fmla="*/ 216977 h 4293031"/>
              <a:gd name="connsiteX87" fmla="*/ 5385603 w 6842444"/>
              <a:gd name="connsiteY87" fmla="*/ 263471 h 4293031"/>
              <a:gd name="connsiteX88" fmla="*/ 5292613 w 6842444"/>
              <a:gd name="connsiteY88" fmla="*/ 294468 h 4293031"/>
              <a:gd name="connsiteX89" fmla="*/ 5153128 w 6842444"/>
              <a:gd name="connsiteY89" fmla="*/ 356461 h 4293031"/>
              <a:gd name="connsiteX90" fmla="*/ 5106634 w 6842444"/>
              <a:gd name="connsiteY90" fmla="*/ 371960 h 4293031"/>
              <a:gd name="connsiteX91" fmla="*/ 5060139 w 6842444"/>
              <a:gd name="connsiteY91" fmla="*/ 387458 h 4293031"/>
              <a:gd name="connsiteX92" fmla="*/ 5013644 w 6842444"/>
              <a:gd name="connsiteY92" fmla="*/ 418454 h 4293031"/>
              <a:gd name="connsiteX93" fmla="*/ 4796667 w 6842444"/>
              <a:gd name="connsiteY93" fmla="*/ 449451 h 4293031"/>
              <a:gd name="connsiteX94" fmla="*/ 4734674 w 6842444"/>
              <a:gd name="connsiteY94" fmla="*/ 464949 h 4293031"/>
              <a:gd name="connsiteX95" fmla="*/ 4672681 w 6842444"/>
              <a:gd name="connsiteY95" fmla="*/ 495946 h 4293031"/>
              <a:gd name="connsiteX96" fmla="*/ 4579691 w 6842444"/>
              <a:gd name="connsiteY96" fmla="*/ 526943 h 4293031"/>
              <a:gd name="connsiteX97" fmla="*/ 4471203 w 6842444"/>
              <a:gd name="connsiteY97" fmla="*/ 557939 h 4293031"/>
              <a:gd name="connsiteX98" fmla="*/ 4316220 w 6842444"/>
              <a:gd name="connsiteY98" fmla="*/ 650929 h 4293031"/>
              <a:gd name="connsiteX99" fmla="*/ 4207732 w 6842444"/>
              <a:gd name="connsiteY99" fmla="*/ 697424 h 4293031"/>
              <a:gd name="connsiteX100" fmla="*/ 4114742 w 6842444"/>
              <a:gd name="connsiteY100" fmla="*/ 759417 h 4293031"/>
              <a:gd name="connsiteX101" fmla="*/ 4021752 w 6842444"/>
              <a:gd name="connsiteY101" fmla="*/ 836909 h 4293031"/>
              <a:gd name="connsiteX102" fmla="*/ 3975257 w 6842444"/>
              <a:gd name="connsiteY102" fmla="*/ 867905 h 4293031"/>
              <a:gd name="connsiteX103" fmla="*/ 3882267 w 6842444"/>
              <a:gd name="connsiteY103" fmla="*/ 960895 h 4293031"/>
              <a:gd name="connsiteX104" fmla="*/ 3820274 w 6842444"/>
              <a:gd name="connsiteY104" fmla="*/ 1007390 h 4293031"/>
              <a:gd name="connsiteX105" fmla="*/ 3727284 w 6842444"/>
              <a:gd name="connsiteY105" fmla="*/ 1069383 h 4293031"/>
              <a:gd name="connsiteX106" fmla="*/ 3634295 w 6842444"/>
              <a:gd name="connsiteY106" fmla="*/ 1146875 h 4293031"/>
              <a:gd name="connsiteX107" fmla="*/ 3541305 w 6842444"/>
              <a:gd name="connsiteY107" fmla="*/ 1177871 h 4293031"/>
              <a:gd name="connsiteX108" fmla="*/ 3432817 w 6842444"/>
              <a:gd name="connsiteY108" fmla="*/ 1224366 h 4293031"/>
              <a:gd name="connsiteX109" fmla="*/ 3386322 w 6842444"/>
              <a:gd name="connsiteY109" fmla="*/ 1255363 h 4293031"/>
              <a:gd name="connsiteX110" fmla="*/ 3324328 w 6842444"/>
              <a:gd name="connsiteY110" fmla="*/ 1270861 h 4293031"/>
              <a:gd name="connsiteX111" fmla="*/ 3184844 w 6842444"/>
              <a:gd name="connsiteY111" fmla="*/ 1317356 h 4293031"/>
              <a:gd name="connsiteX112" fmla="*/ 3091854 w 6842444"/>
              <a:gd name="connsiteY112" fmla="*/ 1348353 h 4293031"/>
              <a:gd name="connsiteX113" fmla="*/ 3029861 w 6842444"/>
              <a:gd name="connsiteY113" fmla="*/ 1379349 h 4293031"/>
              <a:gd name="connsiteX114" fmla="*/ 2936871 w 6842444"/>
              <a:gd name="connsiteY114" fmla="*/ 1410346 h 4293031"/>
              <a:gd name="connsiteX115" fmla="*/ 2797386 w 6842444"/>
              <a:gd name="connsiteY115" fmla="*/ 1487838 h 4293031"/>
              <a:gd name="connsiteX116" fmla="*/ 2750891 w 6842444"/>
              <a:gd name="connsiteY116" fmla="*/ 1518834 h 4293031"/>
              <a:gd name="connsiteX117" fmla="*/ 2657901 w 6842444"/>
              <a:gd name="connsiteY117" fmla="*/ 1549831 h 4293031"/>
              <a:gd name="connsiteX118" fmla="*/ 2611406 w 6842444"/>
              <a:gd name="connsiteY118" fmla="*/ 1565329 h 4293031"/>
              <a:gd name="connsiteX119" fmla="*/ 2394430 w 6842444"/>
              <a:gd name="connsiteY119" fmla="*/ 1689315 h 4293031"/>
              <a:gd name="connsiteX120" fmla="*/ 2285942 w 6842444"/>
              <a:gd name="connsiteY120" fmla="*/ 1735810 h 4293031"/>
              <a:gd name="connsiteX121" fmla="*/ 2146457 w 6842444"/>
              <a:gd name="connsiteY121" fmla="*/ 1813302 h 4293031"/>
              <a:gd name="connsiteX122" fmla="*/ 1991474 w 6842444"/>
              <a:gd name="connsiteY122" fmla="*/ 1921790 h 4293031"/>
              <a:gd name="connsiteX123" fmla="*/ 1944979 w 6842444"/>
              <a:gd name="connsiteY123" fmla="*/ 1937288 h 4293031"/>
              <a:gd name="connsiteX124" fmla="*/ 1851989 w 6842444"/>
              <a:gd name="connsiteY124" fmla="*/ 1999282 h 4293031"/>
              <a:gd name="connsiteX125" fmla="*/ 1789996 w 6842444"/>
              <a:gd name="connsiteY125" fmla="*/ 2092271 h 4293031"/>
              <a:gd name="connsiteX126" fmla="*/ 1697006 w 6842444"/>
              <a:gd name="connsiteY126" fmla="*/ 2123268 h 4293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6842444" h="4293031">
                <a:moveTo>
                  <a:pt x="1697006" y="2123268"/>
                </a:moveTo>
                <a:lnTo>
                  <a:pt x="1697006" y="2123268"/>
                </a:lnTo>
                <a:cubicBezTo>
                  <a:pt x="1619515" y="2195593"/>
                  <a:pt x="1543757" y="2269822"/>
                  <a:pt x="1464532" y="2340244"/>
                </a:cubicBezTo>
                <a:cubicBezTo>
                  <a:pt x="1450610" y="2352619"/>
                  <a:pt x="1429673" y="2356696"/>
                  <a:pt x="1418037" y="2371241"/>
                </a:cubicBezTo>
                <a:cubicBezTo>
                  <a:pt x="1407832" y="2383998"/>
                  <a:pt x="1409845" y="2403124"/>
                  <a:pt x="1402539" y="2417736"/>
                </a:cubicBezTo>
                <a:cubicBezTo>
                  <a:pt x="1394209" y="2434396"/>
                  <a:pt x="1381874" y="2448733"/>
                  <a:pt x="1371542" y="2464231"/>
                </a:cubicBezTo>
                <a:cubicBezTo>
                  <a:pt x="1332589" y="2581094"/>
                  <a:pt x="1385134" y="2437049"/>
                  <a:pt x="1325047" y="2557221"/>
                </a:cubicBezTo>
                <a:cubicBezTo>
                  <a:pt x="1296783" y="2613747"/>
                  <a:pt x="1320857" y="2647837"/>
                  <a:pt x="1247556" y="2696705"/>
                </a:cubicBezTo>
                <a:cubicBezTo>
                  <a:pt x="1132111" y="2773669"/>
                  <a:pt x="1273906" y="2674748"/>
                  <a:pt x="1154566" y="2774197"/>
                </a:cubicBezTo>
                <a:cubicBezTo>
                  <a:pt x="1140257" y="2786121"/>
                  <a:pt x="1123569" y="2794861"/>
                  <a:pt x="1108071" y="2805193"/>
                </a:cubicBezTo>
                <a:cubicBezTo>
                  <a:pt x="1025412" y="2929180"/>
                  <a:pt x="1133902" y="2779362"/>
                  <a:pt x="1030579" y="2882685"/>
                </a:cubicBezTo>
                <a:cubicBezTo>
                  <a:pt x="1012314" y="2900950"/>
                  <a:pt x="998897" y="2923517"/>
                  <a:pt x="984084" y="2944678"/>
                </a:cubicBezTo>
                <a:cubicBezTo>
                  <a:pt x="962721" y="2975197"/>
                  <a:pt x="942755" y="3006671"/>
                  <a:pt x="922091" y="3037668"/>
                </a:cubicBezTo>
                <a:cubicBezTo>
                  <a:pt x="899219" y="3071977"/>
                  <a:pt x="880401" y="3106791"/>
                  <a:pt x="844600" y="3130658"/>
                </a:cubicBezTo>
                <a:cubicBezTo>
                  <a:pt x="831007" y="3139720"/>
                  <a:pt x="813603" y="3140990"/>
                  <a:pt x="798105" y="3146156"/>
                </a:cubicBezTo>
                <a:cubicBezTo>
                  <a:pt x="777440" y="3161654"/>
                  <a:pt x="758538" y="3179835"/>
                  <a:pt x="736111" y="3192651"/>
                </a:cubicBezTo>
                <a:cubicBezTo>
                  <a:pt x="721927" y="3200756"/>
                  <a:pt x="704632" y="3201714"/>
                  <a:pt x="689617" y="3208149"/>
                </a:cubicBezTo>
                <a:cubicBezTo>
                  <a:pt x="668381" y="3217250"/>
                  <a:pt x="648859" y="3230045"/>
                  <a:pt x="627623" y="3239146"/>
                </a:cubicBezTo>
                <a:cubicBezTo>
                  <a:pt x="612607" y="3245581"/>
                  <a:pt x="596144" y="3248209"/>
                  <a:pt x="581128" y="3254644"/>
                </a:cubicBezTo>
                <a:cubicBezTo>
                  <a:pt x="559893" y="3263745"/>
                  <a:pt x="540586" y="3277060"/>
                  <a:pt x="519135" y="3285641"/>
                </a:cubicBezTo>
                <a:cubicBezTo>
                  <a:pt x="519115" y="3285649"/>
                  <a:pt x="402908" y="3324383"/>
                  <a:pt x="379650" y="3332136"/>
                </a:cubicBezTo>
                <a:lnTo>
                  <a:pt x="333156" y="3347634"/>
                </a:lnTo>
                <a:cubicBezTo>
                  <a:pt x="250497" y="3471621"/>
                  <a:pt x="358987" y="3321803"/>
                  <a:pt x="255664" y="3425126"/>
                </a:cubicBezTo>
                <a:cubicBezTo>
                  <a:pt x="242493" y="3438297"/>
                  <a:pt x="237838" y="3458450"/>
                  <a:pt x="224667" y="3471621"/>
                </a:cubicBezTo>
                <a:cubicBezTo>
                  <a:pt x="131492" y="3564795"/>
                  <a:pt x="215362" y="3400341"/>
                  <a:pt x="85183" y="3595607"/>
                </a:cubicBezTo>
                <a:lnTo>
                  <a:pt x="23189" y="3688597"/>
                </a:lnTo>
                <a:cubicBezTo>
                  <a:pt x="-13443" y="3798494"/>
                  <a:pt x="-1442" y="3742705"/>
                  <a:pt x="23189" y="3952068"/>
                </a:cubicBezTo>
                <a:cubicBezTo>
                  <a:pt x="25098" y="3968293"/>
                  <a:pt x="28482" y="3985806"/>
                  <a:pt x="38688" y="3998563"/>
                </a:cubicBezTo>
                <a:cubicBezTo>
                  <a:pt x="50324" y="4013108"/>
                  <a:pt x="69685" y="4019228"/>
                  <a:pt x="85183" y="4029560"/>
                </a:cubicBezTo>
                <a:cubicBezTo>
                  <a:pt x="105847" y="4060556"/>
                  <a:pt x="111835" y="4110768"/>
                  <a:pt x="147176" y="4122549"/>
                </a:cubicBezTo>
                <a:cubicBezTo>
                  <a:pt x="178173" y="4132881"/>
                  <a:pt x="210942" y="4138934"/>
                  <a:pt x="240166" y="4153546"/>
                </a:cubicBezTo>
                <a:cubicBezTo>
                  <a:pt x="260830" y="4163878"/>
                  <a:pt x="280527" y="4176431"/>
                  <a:pt x="302159" y="4184543"/>
                </a:cubicBezTo>
                <a:cubicBezTo>
                  <a:pt x="322103" y="4192022"/>
                  <a:pt x="343671" y="4194189"/>
                  <a:pt x="364152" y="4200041"/>
                </a:cubicBezTo>
                <a:cubicBezTo>
                  <a:pt x="379860" y="4204529"/>
                  <a:pt x="394798" y="4211577"/>
                  <a:pt x="410647" y="4215539"/>
                </a:cubicBezTo>
                <a:cubicBezTo>
                  <a:pt x="496255" y="4236941"/>
                  <a:pt x="546273" y="4236851"/>
                  <a:pt x="643122" y="4246536"/>
                </a:cubicBezTo>
                <a:cubicBezTo>
                  <a:pt x="668952" y="4251702"/>
                  <a:pt x="694502" y="4258553"/>
                  <a:pt x="720613" y="4262034"/>
                </a:cubicBezTo>
                <a:cubicBezTo>
                  <a:pt x="772076" y="4268896"/>
                  <a:pt x="824033" y="4271466"/>
                  <a:pt x="875596" y="4277532"/>
                </a:cubicBezTo>
                <a:cubicBezTo>
                  <a:pt x="911876" y="4281800"/>
                  <a:pt x="947921" y="4287865"/>
                  <a:pt x="984084" y="4293031"/>
                </a:cubicBezTo>
                <a:cubicBezTo>
                  <a:pt x="1087406" y="4287865"/>
                  <a:pt x="1190988" y="4286494"/>
                  <a:pt x="1294050" y="4277532"/>
                </a:cubicBezTo>
                <a:cubicBezTo>
                  <a:pt x="1310325" y="4276117"/>
                  <a:pt x="1324837" y="4266522"/>
                  <a:pt x="1340545" y="4262034"/>
                </a:cubicBezTo>
                <a:cubicBezTo>
                  <a:pt x="1361026" y="4256182"/>
                  <a:pt x="1381297" y="4248109"/>
                  <a:pt x="1402539" y="4246536"/>
                </a:cubicBezTo>
                <a:cubicBezTo>
                  <a:pt x="1521147" y="4237750"/>
                  <a:pt x="1640180" y="4236204"/>
                  <a:pt x="1759000" y="4231038"/>
                </a:cubicBezTo>
                <a:cubicBezTo>
                  <a:pt x="2386860" y="4265919"/>
                  <a:pt x="1618028" y="4231038"/>
                  <a:pt x="2580410" y="4231038"/>
                </a:cubicBezTo>
                <a:cubicBezTo>
                  <a:pt x="2787119" y="4231038"/>
                  <a:pt x="2993698" y="4241370"/>
                  <a:pt x="3200342" y="4246536"/>
                </a:cubicBezTo>
                <a:cubicBezTo>
                  <a:pt x="3417318" y="4241370"/>
                  <a:pt x="3634656" y="4244576"/>
                  <a:pt x="3851271" y="4231038"/>
                </a:cubicBezTo>
                <a:cubicBezTo>
                  <a:pt x="3883881" y="4229000"/>
                  <a:pt x="3944261" y="4200041"/>
                  <a:pt x="3944261" y="4200041"/>
                </a:cubicBezTo>
                <a:cubicBezTo>
                  <a:pt x="4047583" y="4205207"/>
                  <a:pt x="4151105" y="4207289"/>
                  <a:pt x="4254227" y="4215539"/>
                </a:cubicBezTo>
                <a:cubicBezTo>
                  <a:pt x="4280485" y="4217640"/>
                  <a:pt x="4306051" y="4225115"/>
                  <a:pt x="4331718" y="4231038"/>
                </a:cubicBezTo>
                <a:cubicBezTo>
                  <a:pt x="4373228" y="4240617"/>
                  <a:pt x="4455705" y="4262034"/>
                  <a:pt x="4455705" y="4262034"/>
                </a:cubicBezTo>
                <a:cubicBezTo>
                  <a:pt x="4708999" y="4233891"/>
                  <a:pt x="4516734" y="4265115"/>
                  <a:pt x="4641684" y="4231038"/>
                </a:cubicBezTo>
                <a:cubicBezTo>
                  <a:pt x="4682784" y="4219829"/>
                  <a:pt x="4724342" y="4210373"/>
                  <a:pt x="4765671" y="4200041"/>
                </a:cubicBezTo>
                <a:lnTo>
                  <a:pt x="4827664" y="4184543"/>
                </a:lnTo>
                <a:lnTo>
                  <a:pt x="5587081" y="4200041"/>
                </a:lnTo>
                <a:cubicBezTo>
                  <a:pt x="5613405" y="4201016"/>
                  <a:pt x="5639017" y="4209150"/>
                  <a:pt x="5664572" y="4215539"/>
                </a:cubicBezTo>
                <a:cubicBezTo>
                  <a:pt x="5699740" y="4224331"/>
                  <a:pt x="5760133" y="4251374"/>
                  <a:pt x="5788559" y="4262034"/>
                </a:cubicBezTo>
                <a:cubicBezTo>
                  <a:pt x="5803856" y="4267770"/>
                  <a:pt x="5818844" y="4275506"/>
                  <a:pt x="5835054" y="4277532"/>
                </a:cubicBezTo>
                <a:cubicBezTo>
                  <a:pt x="5901892" y="4285887"/>
                  <a:pt x="5969373" y="4287865"/>
                  <a:pt x="6036532" y="4293031"/>
                </a:cubicBezTo>
                <a:cubicBezTo>
                  <a:pt x="6150186" y="4287865"/>
                  <a:pt x="6264086" y="4286605"/>
                  <a:pt x="6377495" y="4277532"/>
                </a:cubicBezTo>
                <a:cubicBezTo>
                  <a:pt x="6393779" y="4276229"/>
                  <a:pt x="6407875" y="4264720"/>
                  <a:pt x="6423989" y="4262034"/>
                </a:cubicBezTo>
                <a:cubicBezTo>
                  <a:pt x="6491093" y="4250850"/>
                  <a:pt x="6695322" y="4235549"/>
                  <a:pt x="6749454" y="4231038"/>
                </a:cubicBezTo>
                <a:cubicBezTo>
                  <a:pt x="6909992" y="4177523"/>
                  <a:pt x="6786399" y="4234807"/>
                  <a:pt x="6811447" y="3859078"/>
                </a:cubicBezTo>
                <a:cubicBezTo>
                  <a:pt x="6813877" y="3822629"/>
                  <a:pt x="6821779" y="3786753"/>
                  <a:pt x="6826945" y="3750590"/>
                </a:cubicBezTo>
                <a:cubicBezTo>
                  <a:pt x="6821779" y="3574943"/>
                  <a:pt x="6820683" y="3399128"/>
                  <a:pt x="6811447" y="3223648"/>
                </a:cubicBezTo>
                <a:cubicBezTo>
                  <a:pt x="6810327" y="3202377"/>
                  <a:pt x="6802070" y="3182056"/>
                  <a:pt x="6795949" y="3161654"/>
                </a:cubicBezTo>
                <a:cubicBezTo>
                  <a:pt x="6786560" y="3130359"/>
                  <a:pt x="6764952" y="3068665"/>
                  <a:pt x="6764952" y="3068665"/>
                </a:cubicBezTo>
                <a:cubicBezTo>
                  <a:pt x="6775284" y="2805194"/>
                  <a:pt x="6789359" y="2541842"/>
                  <a:pt x="6795949" y="2278251"/>
                </a:cubicBezTo>
                <a:cubicBezTo>
                  <a:pt x="6801115" y="2071607"/>
                  <a:pt x="6802468" y="1864832"/>
                  <a:pt x="6811447" y="1658319"/>
                </a:cubicBezTo>
                <a:cubicBezTo>
                  <a:pt x="6812812" y="1626924"/>
                  <a:pt x="6822167" y="1596388"/>
                  <a:pt x="6826945" y="1565329"/>
                </a:cubicBezTo>
                <a:cubicBezTo>
                  <a:pt x="6832500" y="1529224"/>
                  <a:pt x="6837278" y="1493004"/>
                  <a:pt x="6842444" y="1456841"/>
                </a:cubicBezTo>
                <a:cubicBezTo>
                  <a:pt x="6833178" y="1327118"/>
                  <a:pt x="6817609" y="1118221"/>
                  <a:pt x="6811447" y="991892"/>
                </a:cubicBezTo>
                <a:cubicBezTo>
                  <a:pt x="6805149" y="862790"/>
                  <a:pt x="6808399" y="733089"/>
                  <a:pt x="6795949" y="604434"/>
                </a:cubicBezTo>
                <a:cubicBezTo>
                  <a:pt x="6792802" y="571913"/>
                  <a:pt x="6783076" y="538630"/>
                  <a:pt x="6764952" y="511444"/>
                </a:cubicBezTo>
                <a:lnTo>
                  <a:pt x="6671962" y="371960"/>
                </a:lnTo>
                <a:cubicBezTo>
                  <a:pt x="6661630" y="356462"/>
                  <a:pt x="6646856" y="343136"/>
                  <a:pt x="6640966" y="325465"/>
                </a:cubicBezTo>
                <a:cubicBezTo>
                  <a:pt x="6635800" y="309967"/>
                  <a:pt x="6634529" y="292563"/>
                  <a:pt x="6625467" y="278970"/>
                </a:cubicBezTo>
                <a:cubicBezTo>
                  <a:pt x="6613309" y="260733"/>
                  <a:pt x="6596273" y="245931"/>
                  <a:pt x="6578972" y="232475"/>
                </a:cubicBezTo>
                <a:cubicBezTo>
                  <a:pt x="6549566" y="209604"/>
                  <a:pt x="6485983" y="170482"/>
                  <a:pt x="6485983" y="170482"/>
                </a:cubicBezTo>
                <a:cubicBezTo>
                  <a:pt x="6470485" y="149817"/>
                  <a:pt x="6459100" y="125298"/>
                  <a:pt x="6439488" y="108488"/>
                </a:cubicBezTo>
                <a:cubicBezTo>
                  <a:pt x="6421947" y="93453"/>
                  <a:pt x="6397306" y="89379"/>
                  <a:pt x="6377495" y="77492"/>
                </a:cubicBezTo>
                <a:cubicBezTo>
                  <a:pt x="6244264" y="-2446"/>
                  <a:pt x="6331533" y="31176"/>
                  <a:pt x="6238010" y="0"/>
                </a:cubicBezTo>
                <a:cubicBezTo>
                  <a:pt x="6165685" y="5166"/>
                  <a:pt x="6093100" y="7492"/>
                  <a:pt x="6021034" y="15499"/>
                </a:cubicBezTo>
                <a:cubicBezTo>
                  <a:pt x="5999864" y="17851"/>
                  <a:pt x="5979442" y="24876"/>
                  <a:pt x="5959040" y="30997"/>
                </a:cubicBezTo>
                <a:cubicBezTo>
                  <a:pt x="5927745" y="40385"/>
                  <a:pt x="5895274" y="47381"/>
                  <a:pt x="5866050" y="61993"/>
                </a:cubicBezTo>
                <a:cubicBezTo>
                  <a:pt x="5789445" y="100296"/>
                  <a:pt x="5825975" y="85684"/>
                  <a:pt x="5757562" y="108488"/>
                </a:cubicBezTo>
                <a:cubicBezTo>
                  <a:pt x="5668208" y="168058"/>
                  <a:pt x="5754406" y="116483"/>
                  <a:pt x="5664572" y="154983"/>
                </a:cubicBezTo>
                <a:cubicBezTo>
                  <a:pt x="5643337" y="164084"/>
                  <a:pt x="5623814" y="176879"/>
                  <a:pt x="5602579" y="185980"/>
                </a:cubicBezTo>
                <a:cubicBezTo>
                  <a:pt x="5571457" y="199318"/>
                  <a:pt x="5525542" y="209114"/>
                  <a:pt x="5494091" y="216977"/>
                </a:cubicBezTo>
                <a:cubicBezTo>
                  <a:pt x="5420324" y="266154"/>
                  <a:pt x="5476586" y="236176"/>
                  <a:pt x="5385603" y="263471"/>
                </a:cubicBezTo>
                <a:cubicBezTo>
                  <a:pt x="5354308" y="272860"/>
                  <a:pt x="5292613" y="294468"/>
                  <a:pt x="5292613" y="294468"/>
                </a:cubicBezTo>
                <a:cubicBezTo>
                  <a:pt x="5218930" y="343590"/>
                  <a:pt x="5263792" y="319573"/>
                  <a:pt x="5153128" y="356461"/>
                </a:cubicBezTo>
                <a:lnTo>
                  <a:pt x="5106634" y="371960"/>
                </a:lnTo>
                <a:cubicBezTo>
                  <a:pt x="5091136" y="377126"/>
                  <a:pt x="5073732" y="378396"/>
                  <a:pt x="5060139" y="387458"/>
                </a:cubicBezTo>
                <a:cubicBezTo>
                  <a:pt x="5044641" y="397790"/>
                  <a:pt x="5031775" y="414188"/>
                  <a:pt x="5013644" y="418454"/>
                </a:cubicBezTo>
                <a:cubicBezTo>
                  <a:pt x="4942526" y="435188"/>
                  <a:pt x="4867546" y="431732"/>
                  <a:pt x="4796667" y="449451"/>
                </a:cubicBezTo>
                <a:lnTo>
                  <a:pt x="4734674" y="464949"/>
                </a:lnTo>
                <a:cubicBezTo>
                  <a:pt x="4714010" y="475281"/>
                  <a:pt x="4694132" y="487365"/>
                  <a:pt x="4672681" y="495946"/>
                </a:cubicBezTo>
                <a:cubicBezTo>
                  <a:pt x="4642345" y="508081"/>
                  <a:pt x="4610688" y="516611"/>
                  <a:pt x="4579691" y="526943"/>
                </a:cubicBezTo>
                <a:cubicBezTo>
                  <a:pt x="4512994" y="549175"/>
                  <a:pt x="4549037" y="538481"/>
                  <a:pt x="4471203" y="557939"/>
                </a:cubicBezTo>
                <a:cubicBezTo>
                  <a:pt x="4405101" y="602006"/>
                  <a:pt x="4382936" y="622336"/>
                  <a:pt x="4316220" y="650929"/>
                </a:cubicBezTo>
                <a:cubicBezTo>
                  <a:pt x="4265626" y="672612"/>
                  <a:pt x="4259137" y="660706"/>
                  <a:pt x="4207732" y="697424"/>
                </a:cubicBezTo>
                <a:cubicBezTo>
                  <a:pt x="4106152" y="769981"/>
                  <a:pt x="4214478" y="726173"/>
                  <a:pt x="4114742" y="759417"/>
                </a:cubicBezTo>
                <a:cubicBezTo>
                  <a:pt x="3999297" y="836381"/>
                  <a:pt x="4141092" y="737460"/>
                  <a:pt x="4021752" y="836909"/>
                </a:cubicBezTo>
                <a:cubicBezTo>
                  <a:pt x="4007443" y="848833"/>
                  <a:pt x="3989179" y="855530"/>
                  <a:pt x="3975257" y="867905"/>
                </a:cubicBezTo>
                <a:cubicBezTo>
                  <a:pt x="3942494" y="897028"/>
                  <a:pt x="3917336" y="934593"/>
                  <a:pt x="3882267" y="960895"/>
                </a:cubicBezTo>
                <a:cubicBezTo>
                  <a:pt x="3861603" y="976393"/>
                  <a:pt x="3839886" y="990580"/>
                  <a:pt x="3820274" y="1007390"/>
                </a:cubicBezTo>
                <a:cubicBezTo>
                  <a:pt x="3746397" y="1070713"/>
                  <a:pt x="3806371" y="1043021"/>
                  <a:pt x="3727284" y="1069383"/>
                </a:cubicBezTo>
                <a:cubicBezTo>
                  <a:pt x="3698089" y="1098578"/>
                  <a:pt x="3673131" y="1129615"/>
                  <a:pt x="3634295" y="1146875"/>
                </a:cubicBezTo>
                <a:cubicBezTo>
                  <a:pt x="3604438" y="1160145"/>
                  <a:pt x="3570529" y="1163259"/>
                  <a:pt x="3541305" y="1177871"/>
                </a:cubicBezTo>
                <a:cubicBezTo>
                  <a:pt x="3464699" y="1216174"/>
                  <a:pt x="3501229" y="1201562"/>
                  <a:pt x="3432817" y="1224366"/>
                </a:cubicBezTo>
                <a:cubicBezTo>
                  <a:pt x="3417319" y="1234698"/>
                  <a:pt x="3403443" y="1248026"/>
                  <a:pt x="3386322" y="1255363"/>
                </a:cubicBezTo>
                <a:cubicBezTo>
                  <a:pt x="3366744" y="1263754"/>
                  <a:pt x="3344687" y="1264597"/>
                  <a:pt x="3324328" y="1270861"/>
                </a:cubicBezTo>
                <a:cubicBezTo>
                  <a:pt x="3277486" y="1285274"/>
                  <a:pt x="3231339" y="1301858"/>
                  <a:pt x="3184844" y="1317356"/>
                </a:cubicBezTo>
                <a:lnTo>
                  <a:pt x="3091854" y="1348353"/>
                </a:lnTo>
                <a:cubicBezTo>
                  <a:pt x="3071190" y="1358685"/>
                  <a:pt x="3051312" y="1370769"/>
                  <a:pt x="3029861" y="1379349"/>
                </a:cubicBezTo>
                <a:cubicBezTo>
                  <a:pt x="2999525" y="1391484"/>
                  <a:pt x="2936871" y="1410346"/>
                  <a:pt x="2936871" y="1410346"/>
                </a:cubicBezTo>
                <a:cubicBezTo>
                  <a:pt x="2790952" y="1556265"/>
                  <a:pt x="3024941" y="1336138"/>
                  <a:pt x="2797386" y="1487838"/>
                </a:cubicBezTo>
                <a:cubicBezTo>
                  <a:pt x="2781888" y="1498170"/>
                  <a:pt x="2767912" y="1511269"/>
                  <a:pt x="2750891" y="1518834"/>
                </a:cubicBezTo>
                <a:cubicBezTo>
                  <a:pt x="2721034" y="1532104"/>
                  <a:pt x="2688898" y="1539499"/>
                  <a:pt x="2657901" y="1549831"/>
                </a:cubicBezTo>
                <a:lnTo>
                  <a:pt x="2611406" y="1565329"/>
                </a:lnTo>
                <a:cubicBezTo>
                  <a:pt x="2479967" y="1652955"/>
                  <a:pt x="2551741" y="1610660"/>
                  <a:pt x="2394430" y="1689315"/>
                </a:cubicBezTo>
                <a:cubicBezTo>
                  <a:pt x="2317821" y="1727619"/>
                  <a:pt x="2354358" y="1713005"/>
                  <a:pt x="2285942" y="1735810"/>
                </a:cubicBezTo>
                <a:cubicBezTo>
                  <a:pt x="2179359" y="1806866"/>
                  <a:pt x="2228294" y="1786024"/>
                  <a:pt x="2146457" y="1813302"/>
                </a:cubicBezTo>
                <a:cubicBezTo>
                  <a:pt x="2118164" y="1834522"/>
                  <a:pt x="2014372" y="1914158"/>
                  <a:pt x="1991474" y="1921790"/>
                </a:cubicBezTo>
                <a:lnTo>
                  <a:pt x="1944979" y="1937288"/>
                </a:lnTo>
                <a:cubicBezTo>
                  <a:pt x="1913982" y="1957953"/>
                  <a:pt x="1872654" y="1968285"/>
                  <a:pt x="1851989" y="1999282"/>
                </a:cubicBezTo>
                <a:cubicBezTo>
                  <a:pt x="1831325" y="2030278"/>
                  <a:pt x="1820992" y="2071607"/>
                  <a:pt x="1789996" y="2092271"/>
                </a:cubicBezTo>
                <a:cubicBezTo>
                  <a:pt x="1737422" y="2127321"/>
                  <a:pt x="1712504" y="2118102"/>
                  <a:pt x="1697006" y="2123268"/>
                </a:cubicBezTo>
                <a:close/>
              </a:path>
            </a:pathLst>
          </a:custGeom>
          <a:solidFill>
            <a:srgbClr val="FFE4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3C53E46F-4B3F-D741-BA49-F26BB84BD336}"/>
              </a:ext>
            </a:extLst>
          </p:cNvPr>
          <p:cNvSpPr txBox="1"/>
          <p:nvPr/>
        </p:nvSpPr>
        <p:spPr>
          <a:xfrm>
            <a:off x="332105" y="1311805"/>
            <a:ext cx="3029931" cy="584775"/>
          </a:xfrm>
          <a:prstGeom prst="rect">
            <a:avLst/>
          </a:prstGeom>
          <a:solidFill>
            <a:schemeClr val="accent1">
              <a:lumMod val="50000"/>
            </a:schemeClr>
          </a:solidFill>
        </p:spPr>
        <p:txBody>
          <a:bodyPr wrap="square" rtlCol="0">
            <a:spAutoFit/>
          </a:bodyPr>
          <a:lstStyle/>
          <a:p>
            <a:r>
              <a:rPr lang="en-US" sz="3200" dirty="0">
                <a:solidFill>
                  <a:schemeClr val="bg1"/>
                </a:solidFill>
              </a:rPr>
              <a:t>Propagation loss</a:t>
            </a:r>
          </a:p>
        </p:txBody>
      </p:sp>
    </p:spTree>
    <p:extLst>
      <p:ext uri="{BB962C8B-B14F-4D97-AF65-F5344CB8AC3E}">
        <p14:creationId xmlns:p14="http://schemas.microsoft.com/office/powerpoint/2010/main" val="26742443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amplitude information</a:t>
            </a:r>
          </a:p>
        </p:txBody>
      </p:sp>
      <p:pic>
        <p:nvPicPr>
          <p:cNvPr id="3" name="Picture 2">
            <a:extLst>
              <a:ext uri="{FF2B5EF4-FFF2-40B4-BE49-F238E27FC236}">
                <a16:creationId xmlns:a16="http://schemas.microsoft.com/office/drawing/2014/main" id="{641F1D97-7D4D-5D48-93D0-D2AEBA14ABAD}"/>
              </a:ext>
            </a:extLst>
          </p:cNvPr>
          <p:cNvPicPr>
            <a:picLocks noChangeAspect="1"/>
          </p:cNvPicPr>
          <p:nvPr/>
        </p:nvPicPr>
        <p:blipFill>
          <a:blip r:embed="rId3"/>
          <a:stretch>
            <a:fillRect/>
          </a:stretch>
        </p:blipFill>
        <p:spPr>
          <a:xfrm>
            <a:off x="0" y="0"/>
            <a:ext cx="9144000" cy="6858000"/>
          </a:xfrm>
          <a:prstGeom prst="rect">
            <a:avLst/>
          </a:prstGeom>
        </p:spPr>
      </p:pic>
      <p:pic>
        <p:nvPicPr>
          <p:cNvPr id="9" name="Picture 8">
            <a:extLst>
              <a:ext uri="{FF2B5EF4-FFF2-40B4-BE49-F238E27FC236}">
                <a16:creationId xmlns:a16="http://schemas.microsoft.com/office/drawing/2014/main" id="{A0FC295B-486F-9F4F-B0DD-737B62A9D18D}"/>
              </a:ext>
            </a:extLst>
          </p:cNvPr>
          <p:cNvPicPr>
            <a:picLocks noChangeAspect="1"/>
          </p:cNvPicPr>
          <p:nvPr/>
        </p:nvPicPr>
        <p:blipFill>
          <a:blip r:embed="rId4"/>
          <a:stretch>
            <a:fillRect/>
          </a:stretch>
        </p:blipFill>
        <p:spPr>
          <a:xfrm>
            <a:off x="332105" y="2130681"/>
            <a:ext cx="8479790" cy="4456430"/>
          </a:xfrm>
          <a:prstGeom prst="rect">
            <a:avLst/>
          </a:prstGeom>
        </p:spPr>
      </p:pic>
      <p:sp>
        <p:nvSpPr>
          <p:cNvPr id="5" name="TextBox 4">
            <a:extLst>
              <a:ext uri="{FF2B5EF4-FFF2-40B4-BE49-F238E27FC236}">
                <a16:creationId xmlns:a16="http://schemas.microsoft.com/office/drawing/2014/main" id="{EFD578F9-196E-FD42-8D80-2839BDC199C0}"/>
              </a:ext>
            </a:extLst>
          </p:cNvPr>
          <p:cNvSpPr txBox="1"/>
          <p:nvPr/>
        </p:nvSpPr>
        <p:spPr>
          <a:xfrm>
            <a:off x="332105" y="1311805"/>
            <a:ext cx="3029931" cy="584775"/>
          </a:xfrm>
          <a:prstGeom prst="rect">
            <a:avLst/>
          </a:prstGeom>
          <a:solidFill>
            <a:schemeClr val="accent1">
              <a:lumMod val="50000"/>
            </a:schemeClr>
          </a:solidFill>
        </p:spPr>
        <p:txBody>
          <a:bodyPr wrap="square" rtlCol="0">
            <a:spAutoFit/>
          </a:bodyPr>
          <a:lstStyle/>
          <a:p>
            <a:r>
              <a:rPr lang="en-US" sz="3200" dirty="0">
                <a:solidFill>
                  <a:schemeClr val="bg1"/>
                </a:solidFill>
              </a:rPr>
              <a:t>Propagation loss</a:t>
            </a:r>
          </a:p>
        </p:txBody>
      </p:sp>
    </p:spTree>
    <p:extLst>
      <p:ext uri="{BB962C8B-B14F-4D97-AF65-F5344CB8AC3E}">
        <p14:creationId xmlns:p14="http://schemas.microsoft.com/office/powerpoint/2010/main" val="125269241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 </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
        <p:nvSpPr>
          <p:cNvPr id="2" name="Rectangle 1">
            <a:extLst>
              <a:ext uri="{FF2B5EF4-FFF2-40B4-BE49-F238E27FC236}">
                <a16:creationId xmlns:a16="http://schemas.microsoft.com/office/drawing/2014/main" id="{8BBBF202-1C08-294A-8986-7E01A58C6F6E}"/>
              </a:ext>
            </a:extLst>
          </p:cNvPr>
          <p:cNvSpPr/>
          <p:nvPr/>
        </p:nvSpPr>
        <p:spPr>
          <a:xfrm>
            <a:off x="0" y="4779832"/>
            <a:ext cx="9144000" cy="2416650"/>
          </a:xfrm>
          <a:prstGeom prst="rect">
            <a:avLst/>
          </a:prstGeom>
          <a:solidFill>
            <a:schemeClr val="bg1">
              <a:alpha val="8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828011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246B0E65-A5A1-4F42-8D26-E7A5E3F7FC0F}"/>
              </a:ext>
            </a:extLst>
          </p:cNvPr>
          <p:cNvSpPr txBox="1"/>
          <p:nvPr/>
        </p:nvSpPr>
        <p:spPr>
          <a:xfrm>
            <a:off x="268446" y="413715"/>
            <a:ext cx="7372218"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Distance from the frequency information</a:t>
            </a:r>
          </a:p>
        </p:txBody>
      </p:sp>
      <p:sp>
        <p:nvSpPr>
          <p:cNvPr id="31" name="TextBox 30">
            <a:extLst>
              <a:ext uri="{FF2B5EF4-FFF2-40B4-BE49-F238E27FC236}">
                <a16:creationId xmlns:a16="http://schemas.microsoft.com/office/drawing/2014/main" id="{B37A146D-A5E9-0346-8F65-F1192D90B125}"/>
              </a:ext>
            </a:extLst>
          </p:cNvPr>
          <p:cNvSpPr txBox="1"/>
          <p:nvPr/>
        </p:nvSpPr>
        <p:spPr>
          <a:xfrm>
            <a:off x="1472368" y="2285081"/>
            <a:ext cx="6648744" cy="3046988"/>
          </a:xfrm>
          <a:prstGeom prst="rect">
            <a:avLst/>
          </a:prstGeom>
          <a:noFill/>
        </p:spPr>
        <p:txBody>
          <a:bodyPr wrap="square" rtlCol="0">
            <a:spAutoFit/>
          </a:bodyPr>
          <a:lstStyle>
            <a:defPPr>
              <a:defRPr lang="en-US"/>
            </a:defPPr>
            <a:lvl1pPr algn="ctr">
              <a:defRPr sz="2400"/>
            </a:lvl1pPr>
          </a:lstStyle>
          <a:p>
            <a:pPr algn="l"/>
            <a:r>
              <a:rPr lang="en-US" dirty="0"/>
              <a:t>Motion of the sound source and/or the observer changes the frequency of the observed signal.</a:t>
            </a:r>
          </a:p>
          <a:p>
            <a:pPr algn="l"/>
            <a:endParaRPr lang="en-US" dirty="0"/>
          </a:p>
          <a:p>
            <a:pPr algn="l"/>
            <a:r>
              <a:rPr lang="en-US" dirty="0"/>
              <a:t>The change depends on the velocity of the source/observer.</a:t>
            </a:r>
          </a:p>
          <a:p>
            <a:pPr algn="l"/>
            <a:endParaRPr lang="en-US" dirty="0"/>
          </a:p>
          <a:p>
            <a:pPr algn="l"/>
            <a:r>
              <a:rPr lang="en-US" dirty="0"/>
              <a:t>This phenomena is known as Doppler effect or Doppler shift.</a:t>
            </a:r>
          </a:p>
        </p:txBody>
      </p:sp>
    </p:spTree>
    <p:extLst>
      <p:ext uri="{BB962C8B-B14F-4D97-AF65-F5344CB8AC3E}">
        <p14:creationId xmlns:p14="http://schemas.microsoft.com/office/powerpoint/2010/main" val="26213536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pic>
        <p:nvPicPr>
          <p:cNvPr id="9" name="Picture 8">
            <a:extLst>
              <a:ext uri="{FF2B5EF4-FFF2-40B4-BE49-F238E27FC236}">
                <a16:creationId xmlns:a16="http://schemas.microsoft.com/office/drawing/2014/main" id="{4F613A7D-DF28-E94C-8B80-E542960A1903}"/>
              </a:ext>
            </a:extLst>
          </p:cNvPr>
          <p:cNvPicPr>
            <a:picLocks noChangeAspect="1"/>
          </p:cNvPicPr>
          <p:nvPr/>
        </p:nvPicPr>
        <p:blipFill>
          <a:blip r:embed="rId2"/>
          <a:stretch>
            <a:fillRect/>
          </a:stretch>
        </p:blipFill>
        <p:spPr>
          <a:xfrm>
            <a:off x="1299444" y="1792721"/>
            <a:ext cx="6545112" cy="3272556"/>
          </a:xfrm>
          <a:prstGeom prst="rect">
            <a:avLst/>
          </a:prstGeom>
        </p:spPr>
      </p:pic>
    </p:spTree>
    <p:extLst>
      <p:ext uri="{BB962C8B-B14F-4D97-AF65-F5344CB8AC3E}">
        <p14:creationId xmlns:p14="http://schemas.microsoft.com/office/powerpoint/2010/main" val="169325147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pic>
        <p:nvPicPr>
          <p:cNvPr id="7" name="Picture 6">
            <a:extLst>
              <a:ext uri="{FF2B5EF4-FFF2-40B4-BE49-F238E27FC236}">
                <a16:creationId xmlns:a16="http://schemas.microsoft.com/office/drawing/2014/main" id="{A65CA5ED-5FAB-0F40-97B2-72613D929A04}"/>
              </a:ext>
            </a:extLst>
          </p:cNvPr>
          <p:cNvPicPr>
            <a:picLocks noChangeAspect="1"/>
          </p:cNvPicPr>
          <p:nvPr/>
        </p:nvPicPr>
        <p:blipFill>
          <a:blip r:embed="rId2"/>
          <a:srcRect l="1785" t="2969" r="2000" b="1678"/>
          <a:stretch>
            <a:fillRect/>
          </a:stretch>
        </p:blipFill>
        <p:spPr>
          <a:xfrm>
            <a:off x="3056513" y="1924919"/>
            <a:ext cx="3050276" cy="3022980"/>
          </a:xfrm>
          <a:custGeom>
            <a:avLst/>
            <a:gdLst>
              <a:gd name="connsiteX0" fmla="*/ 1525138 w 3050276"/>
              <a:gd name="connsiteY0" fmla="*/ 0 h 3022980"/>
              <a:gd name="connsiteX1" fmla="*/ 3050276 w 3050276"/>
              <a:gd name="connsiteY1" fmla="*/ 1511490 h 3022980"/>
              <a:gd name="connsiteX2" fmla="*/ 1525138 w 3050276"/>
              <a:gd name="connsiteY2" fmla="*/ 3022980 h 3022980"/>
              <a:gd name="connsiteX3" fmla="*/ 0 w 3050276"/>
              <a:gd name="connsiteY3" fmla="*/ 1511490 h 3022980"/>
              <a:gd name="connsiteX4" fmla="*/ 1525138 w 3050276"/>
              <a:gd name="connsiteY4" fmla="*/ 0 h 30229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50276" h="3022980">
                <a:moveTo>
                  <a:pt x="1525138" y="0"/>
                </a:moveTo>
                <a:cubicBezTo>
                  <a:pt x="2367448" y="0"/>
                  <a:pt x="3050276" y="676717"/>
                  <a:pt x="3050276" y="1511490"/>
                </a:cubicBezTo>
                <a:cubicBezTo>
                  <a:pt x="3050276" y="2346263"/>
                  <a:pt x="2367448" y="3022980"/>
                  <a:pt x="1525138" y="3022980"/>
                </a:cubicBezTo>
                <a:cubicBezTo>
                  <a:pt x="682828" y="3022980"/>
                  <a:pt x="0" y="2346263"/>
                  <a:pt x="0" y="1511490"/>
                </a:cubicBezTo>
                <a:cubicBezTo>
                  <a:pt x="0" y="676717"/>
                  <a:pt x="682828" y="0"/>
                  <a:pt x="1525138" y="0"/>
                </a:cubicBezTo>
                <a:close/>
              </a:path>
            </a:pathLst>
          </a:custGeom>
        </p:spPr>
      </p:pic>
    </p:spTree>
    <p:extLst>
      <p:ext uri="{BB962C8B-B14F-4D97-AF65-F5344CB8AC3E}">
        <p14:creationId xmlns:p14="http://schemas.microsoft.com/office/powerpoint/2010/main" val="14217964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F0CAB9F7-1A8D-A444-AA7B-1E0ACEB441A5}"/>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ABC6AB62-366E-4940-B325-A3A3AA1CA26E}"/>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 name="Oval 3">
            <a:extLst>
              <a:ext uri="{FF2B5EF4-FFF2-40B4-BE49-F238E27FC236}">
                <a16:creationId xmlns:a16="http://schemas.microsoft.com/office/drawing/2014/main" id="{BF700BD3-1957-F649-BDBC-2E81A1789329}"/>
              </a:ext>
            </a:extLst>
          </p:cNvPr>
          <p:cNvSpPr/>
          <p:nvPr/>
        </p:nvSpPr>
        <p:spPr>
          <a:xfrm>
            <a:off x="4526279" y="3368040"/>
            <a:ext cx="117565" cy="11756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2404398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984145E6-83E2-4D4A-AE69-0BAA34C2360A}"/>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Tree>
    <p:extLst>
      <p:ext uri="{BB962C8B-B14F-4D97-AF65-F5344CB8AC3E}">
        <p14:creationId xmlns:p14="http://schemas.microsoft.com/office/powerpoint/2010/main" val="199859225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7D06C9B-797F-ED4C-94A2-7D6C4F937152}"/>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9B2A86A7-EE52-384E-82A1-20DAB9412BB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9" name="TextBox 8">
            <a:extLst>
              <a:ext uri="{FF2B5EF4-FFF2-40B4-BE49-F238E27FC236}">
                <a16:creationId xmlns:a16="http://schemas.microsoft.com/office/drawing/2014/main" id="{6CADA8E2-370D-204F-98FC-0C37193A8812}"/>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t1</a:t>
            </a:r>
          </a:p>
        </p:txBody>
      </p:sp>
    </p:spTree>
    <p:extLst>
      <p:ext uri="{BB962C8B-B14F-4D97-AF65-F5344CB8AC3E}">
        <p14:creationId xmlns:p14="http://schemas.microsoft.com/office/powerpoint/2010/main" val="36651234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CBEE871D-8855-424F-B119-B72EE82CFEEA}"/>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ED546713-9FB6-1C4F-8230-498903783246}"/>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8" name="TextBox 7">
            <a:extLst>
              <a:ext uri="{FF2B5EF4-FFF2-40B4-BE49-F238E27FC236}">
                <a16:creationId xmlns:a16="http://schemas.microsoft.com/office/drawing/2014/main" id="{9FD7D67B-AB9C-4048-86EB-AAE9F034015A}"/>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t2</a:t>
            </a:r>
          </a:p>
        </p:txBody>
      </p:sp>
    </p:spTree>
    <p:extLst>
      <p:ext uri="{BB962C8B-B14F-4D97-AF65-F5344CB8AC3E}">
        <p14:creationId xmlns:p14="http://schemas.microsoft.com/office/powerpoint/2010/main" val="1014983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A01C548-EEB5-9044-A9FF-0E6283C120DB}"/>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Accelerometer and Gyroscope Fusion</a:t>
            </a:r>
          </a:p>
        </p:txBody>
      </p:sp>
      <p:sp>
        <p:nvSpPr>
          <p:cNvPr id="7" name="TextBox 6">
            <a:extLst>
              <a:ext uri="{FF2B5EF4-FFF2-40B4-BE49-F238E27FC236}">
                <a16:creationId xmlns:a16="http://schemas.microsoft.com/office/drawing/2014/main" id="{036EB631-53A2-8840-8E7E-D38837C2F780}"/>
              </a:ext>
            </a:extLst>
          </p:cNvPr>
          <p:cNvSpPr txBox="1"/>
          <p:nvPr/>
        </p:nvSpPr>
        <p:spPr>
          <a:xfrm>
            <a:off x="148541" y="867273"/>
            <a:ext cx="4539574" cy="523220"/>
          </a:xfrm>
          <a:prstGeom prst="rect">
            <a:avLst/>
          </a:prstGeom>
          <a:noFill/>
        </p:spPr>
        <p:txBody>
          <a:bodyPr wrap="square" rtlCol="0">
            <a:spAutoFit/>
          </a:bodyPr>
          <a:lstStyle/>
          <a:p>
            <a:r>
              <a:rPr lang="en-US" sz="2800" dirty="0"/>
              <a:t>Complementary filter</a:t>
            </a:r>
            <a:endParaRPr lang="en-US" sz="2800" baseline="30000" dirty="0"/>
          </a:p>
        </p:txBody>
      </p:sp>
      <p:pic>
        <p:nvPicPr>
          <p:cNvPr id="12" name="Picture 11">
            <a:extLst>
              <a:ext uri="{FF2B5EF4-FFF2-40B4-BE49-F238E27FC236}">
                <a16:creationId xmlns:a16="http://schemas.microsoft.com/office/drawing/2014/main" id="{BB355331-D59B-7B41-BDDA-594B6A01E7CC}"/>
              </a:ext>
            </a:extLst>
          </p:cNvPr>
          <p:cNvPicPr>
            <a:picLocks noChangeAspect="1"/>
          </p:cNvPicPr>
          <p:nvPr/>
        </p:nvPicPr>
        <p:blipFill>
          <a:blip r:embed="rId2"/>
          <a:srcRect/>
          <a:stretch>
            <a:fillRect/>
          </a:stretch>
        </p:blipFill>
        <p:spPr>
          <a:xfrm>
            <a:off x="116114" y="1418482"/>
            <a:ext cx="9144001" cy="4987637"/>
          </a:xfrm>
          <a:custGeom>
            <a:avLst/>
            <a:gdLst>
              <a:gd name="connsiteX0" fmla="*/ 0 w 8312728"/>
              <a:gd name="connsiteY0" fmla="*/ 0 h 4534215"/>
              <a:gd name="connsiteX1" fmla="*/ 5801757 w 8312728"/>
              <a:gd name="connsiteY1" fmla="*/ 0 h 4534215"/>
              <a:gd name="connsiteX2" fmla="*/ 5801757 w 8312728"/>
              <a:gd name="connsiteY2" fmla="*/ 1083490 h 4534215"/>
              <a:gd name="connsiteX3" fmla="*/ 8312728 w 8312728"/>
              <a:gd name="connsiteY3" fmla="*/ 1083490 h 4534215"/>
              <a:gd name="connsiteX4" fmla="*/ 8312728 w 8312728"/>
              <a:gd name="connsiteY4" fmla="*/ 4534215 h 4534215"/>
              <a:gd name="connsiteX5" fmla="*/ 7465620 w 8312728"/>
              <a:gd name="connsiteY5" fmla="*/ 4534215 h 4534215"/>
              <a:gd name="connsiteX6" fmla="*/ 7465620 w 8312728"/>
              <a:gd name="connsiteY6" fmla="*/ 3638005 h 4534215"/>
              <a:gd name="connsiteX7" fmla="*/ 5796477 w 8312728"/>
              <a:gd name="connsiteY7" fmla="*/ 3638005 h 4534215"/>
              <a:gd name="connsiteX8" fmla="*/ 5796477 w 8312728"/>
              <a:gd name="connsiteY8" fmla="*/ 4534215 h 4534215"/>
              <a:gd name="connsiteX9" fmla="*/ 0 w 8312728"/>
              <a:gd name="connsiteY9" fmla="*/ 4534215 h 45342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312728" h="4534215">
                <a:moveTo>
                  <a:pt x="0" y="0"/>
                </a:moveTo>
                <a:lnTo>
                  <a:pt x="5801757" y="0"/>
                </a:lnTo>
                <a:lnTo>
                  <a:pt x="5801757" y="1083490"/>
                </a:lnTo>
                <a:lnTo>
                  <a:pt x="8312728" y="1083490"/>
                </a:lnTo>
                <a:lnTo>
                  <a:pt x="8312728" y="4534215"/>
                </a:lnTo>
                <a:lnTo>
                  <a:pt x="7465620" y="4534215"/>
                </a:lnTo>
                <a:lnTo>
                  <a:pt x="7465620" y="3638005"/>
                </a:lnTo>
                <a:lnTo>
                  <a:pt x="5796477" y="3638005"/>
                </a:lnTo>
                <a:lnTo>
                  <a:pt x="5796477" y="4534215"/>
                </a:lnTo>
                <a:lnTo>
                  <a:pt x="0" y="4534215"/>
                </a:lnTo>
                <a:close/>
              </a:path>
            </a:pathLst>
          </a:custGeom>
        </p:spPr>
      </p:pic>
      <p:sp>
        <p:nvSpPr>
          <p:cNvPr id="13" name="TextBox 12">
            <a:extLst>
              <a:ext uri="{FF2B5EF4-FFF2-40B4-BE49-F238E27FC236}">
                <a16:creationId xmlns:a16="http://schemas.microsoft.com/office/drawing/2014/main" id="{C7D59302-9D56-1D4E-A4FC-AE128A46A41C}"/>
              </a:ext>
            </a:extLst>
          </p:cNvPr>
          <p:cNvSpPr txBox="1"/>
          <p:nvPr/>
        </p:nvSpPr>
        <p:spPr>
          <a:xfrm>
            <a:off x="314036" y="2215189"/>
            <a:ext cx="4539574" cy="461665"/>
          </a:xfrm>
          <a:prstGeom prst="rect">
            <a:avLst/>
          </a:prstGeom>
          <a:noFill/>
        </p:spPr>
        <p:txBody>
          <a:bodyPr wrap="square" rtlCol="0">
            <a:spAutoFit/>
          </a:bodyPr>
          <a:lstStyle/>
          <a:p>
            <a:r>
              <a:rPr lang="en-US" sz="2400" dirty="0">
                <a:solidFill>
                  <a:schemeClr val="accent1">
                    <a:lumMod val="75000"/>
                  </a:schemeClr>
                </a:solidFill>
              </a:rPr>
              <a:t>Angle from gyro.</a:t>
            </a:r>
            <a:endParaRPr lang="en-US" sz="2400" baseline="30000" dirty="0">
              <a:solidFill>
                <a:schemeClr val="accent1">
                  <a:lumMod val="75000"/>
                </a:schemeClr>
              </a:solidFill>
            </a:endParaRPr>
          </a:p>
        </p:txBody>
      </p:sp>
      <p:sp>
        <p:nvSpPr>
          <p:cNvPr id="14" name="TextBox 13">
            <a:extLst>
              <a:ext uri="{FF2B5EF4-FFF2-40B4-BE49-F238E27FC236}">
                <a16:creationId xmlns:a16="http://schemas.microsoft.com/office/drawing/2014/main" id="{9150EB15-435F-C54F-A5E2-C9A860EE0682}"/>
              </a:ext>
            </a:extLst>
          </p:cNvPr>
          <p:cNvSpPr txBox="1"/>
          <p:nvPr/>
        </p:nvSpPr>
        <p:spPr>
          <a:xfrm>
            <a:off x="314036" y="4097092"/>
            <a:ext cx="4539574" cy="461665"/>
          </a:xfrm>
          <a:prstGeom prst="rect">
            <a:avLst/>
          </a:prstGeom>
          <a:noFill/>
        </p:spPr>
        <p:txBody>
          <a:bodyPr wrap="square" rtlCol="0">
            <a:spAutoFit/>
          </a:bodyPr>
          <a:lstStyle/>
          <a:p>
            <a:r>
              <a:rPr lang="en-US" sz="2400" dirty="0">
                <a:solidFill>
                  <a:schemeClr val="accent6">
                    <a:lumMod val="75000"/>
                  </a:schemeClr>
                </a:solidFill>
              </a:rPr>
              <a:t>Angle from accel.</a:t>
            </a:r>
            <a:endParaRPr lang="en-US" sz="2400" baseline="30000" dirty="0">
              <a:solidFill>
                <a:schemeClr val="accent6">
                  <a:lumMod val="75000"/>
                </a:schemeClr>
              </a:solidFill>
            </a:endParaRPr>
          </a:p>
        </p:txBody>
      </p:sp>
      <p:sp>
        <p:nvSpPr>
          <p:cNvPr id="16" name="TextBox 15">
            <a:extLst>
              <a:ext uri="{FF2B5EF4-FFF2-40B4-BE49-F238E27FC236}">
                <a16:creationId xmlns:a16="http://schemas.microsoft.com/office/drawing/2014/main" id="{DB459C0A-A485-F542-837C-60190FC56022}"/>
              </a:ext>
            </a:extLst>
          </p:cNvPr>
          <p:cNvSpPr txBox="1"/>
          <p:nvPr/>
        </p:nvSpPr>
        <p:spPr>
          <a:xfrm>
            <a:off x="778795" y="4700846"/>
            <a:ext cx="2578985" cy="856543"/>
          </a:xfrm>
          <a:prstGeom prst="rect">
            <a:avLst/>
          </a:prstGeom>
          <a:solidFill>
            <a:schemeClr val="bg1"/>
          </a:solidFill>
        </p:spPr>
        <p:txBody>
          <a:bodyPr wrap="square" rtlCol="0">
            <a:spAutoFit/>
          </a:bodyPr>
          <a:lstStyle/>
          <a:p>
            <a:pPr algn="ctr"/>
            <a:r>
              <a:rPr lang="en-US" sz="2000" dirty="0"/>
              <a:t>Angle from the gravity</a:t>
            </a:r>
          </a:p>
          <a:p>
            <a:pPr algn="ctr"/>
            <a:r>
              <a:rPr lang="en-US" sz="2000" dirty="0"/>
              <a:t>vector</a:t>
            </a:r>
          </a:p>
        </p:txBody>
      </p:sp>
    </p:spTree>
    <p:extLst>
      <p:ext uri="{BB962C8B-B14F-4D97-AF65-F5344CB8AC3E}">
        <p14:creationId xmlns:p14="http://schemas.microsoft.com/office/powerpoint/2010/main" val="650066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CBEE871D-8855-424F-B119-B72EE82CFEEA}"/>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FA007DC0-B966-EF48-9101-1F429A4A30D8}"/>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8" name="TextBox 7">
            <a:extLst>
              <a:ext uri="{FF2B5EF4-FFF2-40B4-BE49-F238E27FC236}">
                <a16:creationId xmlns:a16="http://schemas.microsoft.com/office/drawing/2014/main" id="{1DBF4B15-1C79-DD42-A928-837A74F657E7}"/>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t2</a:t>
            </a:r>
          </a:p>
        </p:txBody>
      </p:sp>
    </p:spTree>
    <p:extLst>
      <p:ext uri="{BB962C8B-B14F-4D97-AF65-F5344CB8AC3E}">
        <p14:creationId xmlns:p14="http://schemas.microsoft.com/office/powerpoint/2010/main" val="23794254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4" name="Oval 3">
            <a:extLst>
              <a:ext uri="{FF2B5EF4-FFF2-40B4-BE49-F238E27FC236}">
                <a16:creationId xmlns:a16="http://schemas.microsoft.com/office/drawing/2014/main" id="{BF700BD3-1957-F649-BDBC-2E81A1789329}"/>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8AA8E22A-EB8D-1340-9696-877BA7BCFC1C}"/>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8" name="TextBox 7">
            <a:extLst>
              <a:ext uri="{FF2B5EF4-FFF2-40B4-BE49-F238E27FC236}">
                <a16:creationId xmlns:a16="http://schemas.microsoft.com/office/drawing/2014/main" id="{43FBFAD0-4B64-6740-ADAC-F1EC79ABE7E7}"/>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t3</a:t>
            </a:r>
          </a:p>
        </p:txBody>
      </p:sp>
    </p:spTree>
    <p:extLst>
      <p:ext uri="{BB962C8B-B14F-4D97-AF65-F5344CB8AC3E}">
        <p14:creationId xmlns:p14="http://schemas.microsoft.com/office/powerpoint/2010/main" val="137568842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8" name="TextBox 7">
            <a:extLst>
              <a:ext uri="{FF2B5EF4-FFF2-40B4-BE49-F238E27FC236}">
                <a16:creationId xmlns:a16="http://schemas.microsoft.com/office/drawing/2014/main" id="{885ECDC3-0C51-4445-B2DF-38DAF37697CF}"/>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t3</a:t>
            </a:r>
          </a:p>
        </p:txBody>
      </p:sp>
    </p:spTree>
    <p:extLst>
      <p:ext uri="{BB962C8B-B14F-4D97-AF65-F5344CB8AC3E}">
        <p14:creationId xmlns:p14="http://schemas.microsoft.com/office/powerpoint/2010/main" val="77206427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Stationary source</a:t>
            </a:r>
          </a:p>
        </p:txBody>
      </p:sp>
      <p:sp>
        <p:nvSpPr>
          <p:cNvPr id="8" name="TextBox 7">
            <a:extLst>
              <a:ext uri="{FF2B5EF4-FFF2-40B4-BE49-F238E27FC236}">
                <a16:creationId xmlns:a16="http://schemas.microsoft.com/office/drawing/2014/main" id="{885ECDC3-0C51-4445-B2DF-38DAF37697CF}"/>
              </a:ext>
            </a:extLst>
          </p:cNvPr>
          <p:cNvSpPr txBox="1"/>
          <p:nvPr/>
        </p:nvSpPr>
        <p:spPr>
          <a:xfrm>
            <a:off x="0" y="5334000"/>
            <a:ext cx="9144000" cy="584775"/>
          </a:xfrm>
          <a:prstGeom prst="rect">
            <a:avLst/>
          </a:prstGeom>
          <a:solidFill>
            <a:schemeClr val="accent1">
              <a:lumMod val="50000"/>
            </a:schemeClr>
          </a:solidFill>
        </p:spPr>
        <p:txBody>
          <a:bodyPr wrap="square" rtlCol="0">
            <a:spAutoFit/>
          </a:bodyPr>
          <a:lstStyle>
            <a:defPPr>
              <a:defRPr lang="en-US"/>
            </a:defPPr>
            <a:lvl1pPr>
              <a:defRPr sz="3200">
                <a:solidFill>
                  <a:schemeClr val="bg1"/>
                </a:solidFill>
              </a:defRPr>
            </a:lvl1pPr>
          </a:lstStyle>
          <a:p>
            <a:pPr algn="ctr"/>
            <a:r>
              <a:rPr lang="en-US" dirty="0"/>
              <a:t>Time = t3</a:t>
            </a:r>
          </a:p>
        </p:txBody>
      </p:sp>
      <p:cxnSp>
        <p:nvCxnSpPr>
          <p:cNvPr id="12" name="Straight Connector 11">
            <a:extLst>
              <a:ext uri="{FF2B5EF4-FFF2-40B4-BE49-F238E27FC236}">
                <a16:creationId xmlns:a16="http://schemas.microsoft.com/office/drawing/2014/main" id="{138B8C81-5915-FA46-A45C-09D992A94FD8}"/>
              </a:ext>
            </a:extLst>
          </p:cNvPr>
          <p:cNvCxnSpPr>
            <a:cxnSpLocks/>
          </p:cNvCxnSpPr>
          <p:nvPr/>
        </p:nvCxnSpPr>
        <p:spPr>
          <a:xfrm flipH="1">
            <a:off x="5339399" y="3429000"/>
            <a:ext cx="543437" cy="0"/>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F0AA3891-21F4-C447-9668-A3DEDADD7369}"/>
              </a:ext>
            </a:extLst>
          </p:cNvPr>
          <p:cNvSpPr txBox="1"/>
          <p:nvPr/>
        </p:nvSpPr>
        <p:spPr>
          <a:xfrm>
            <a:off x="6096725" y="4233290"/>
            <a:ext cx="3086189" cy="523220"/>
          </a:xfrm>
          <a:prstGeom prst="rect">
            <a:avLst/>
          </a:prstGeom>
          <a:noFill/>
        </p:spPr>
        <p:txBody>
          <a:bodyPr wrap="square" rtlCol="0">
            <a:spAutoFit/>
          </a:bodyPr>
          <a:lstStyle/>
          <a:p>
            <a:pPr algn="ctr"/>
            <a:r>
              <a:rPr lang="en-US" sz="2000" dirty="0"/>
              <a:t>Wavelength = </a:t>
            </a:r>
            <a:r>
              <a:rPr lang="en-US" sz="2800" dirty="0" err="1"/>
              <a:t>λ</a:t>
            </a:r>
            <a:r>
              <a:rPr lang="en-US" sz="2800" dirty="0"/>
              <a:t> </a:t>
            </a:r>
            <a:r>
              <a:rPr lang="en-US" sz="2000" dirty="0"/>
              <a:t>meters</a:t>
            </a:r>
          </a:p>
        </p:txBody>
      </p:sp>
      <p:sp>
        <p:nvSpPr>
          <p:cNvPr id="14" name="Freeform 13">
            <a:extLst>
              <a:ext uri="{FF2B5EF4-FFF2-40B4-BE49-F238E27FC236}">
                <a16:creationId xmlns:a16="http://schemas.microsoft.com/office/drawing/2014/main" id="{403C59CE-9F46-D948-A55A-E54144154CE2}"/>
              </a:ext>
            </a:extLst>
          </p:cNvPr>
          <p:cNvSpPr/>
          <p:nvPr/>
        </p:nvSpPr>
        <p:spPr>
          <a:xfrm rot="5750195">
            <a:off x="6053183" y="3119603"/>
            <a:ext cx="585078" cy="1568736"/>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chemeClr val="tx1"/>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0553892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984145E6-83E2-4D4A-AE69-0BAA34C2360A}"/>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Tree>
    <p:extLst>
      <p:ext uri="{BB962C8B-B14F-4D97-AF65-F5344CB8AC3E}">
        <p14:creationId xmlns:p14="http://schemas.microsoft.com/office/powerpoint/2010/main" val="405875517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val 6">
            <a:extLst>
              <a:ext uri="{FF2B5EF4-FFF2-40B4-BE49-F238E27FC236}">
                <a16:creationId xmlns:a16="http://schemas.microsoft.com/office/drawing/2014/main" id="{07D06C9B-797F-ED4C-94A2-7D6C4F937152}"/>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7916283-5F32-B546-A783-96EC812AD958}"/>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FCD2EAE9-BADD-3447-8BAC-0A8278291EC9}"/>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t1</a:t>
            </a:r>
          </a:p>
        </p:txBody>
      </p:sp>
    </p:spTree>
    <p:extLst>
      <p:ext uri="{BB962C8B-B14F-4D97-AF65-F5344CB8AC3E}">
        <p14:creationId xmlns:p14="http://schemas.microsoft.com/office/powerpoint/2010/main" val="25139948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CBEE871D-8855-424F-B119-B72EE82CFEEA}"/>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AD9DEF-F699-5E46-BB30-BA3887184DC9}"/>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0451C9D9-F7F4-F54B-B598-926FD62C3974}"/>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t2</a:t>
            </a:r>
          </a:p>
        </p:txBody>
      </p:sp>
    </p:spTree>
    <p:extLst>
      <p:ext uri="{BB962C8B-B14F-4D97-AF65-F5344CB8AC3E}">
        <p14:creationId xmlns:p14="http://schemas.microsoft.com/office/powerpoint/2010/main" val="357290732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CBEE871D-8855-424F-B119-B72EE82CFEEA}"/>
              </a:ext>
            </a:extLst>
          </p:cNvPr>
          <p:cNvSpPr/>
          <p:nvPr/>
        </p:nvSpPr>
        <p:spPr>
          <a:xfrm>
            <a:off x="4735287"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39AD9DEF-F699-5E46-BB30-BA3887184DC9}"/>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0451C9D9-F7F4-F54B-B598-926FD62C3974}"/>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t2</a:t>
            </a:r>
          </a:p>
        </p:txBody>
      </p:sp>
    </p:spTree>
    <p:extLst>
      <p:ext uri="{BB962C8B-B14F-4D97-AF65-F5344CB8AC3E}">
        <p14:creationId xmlns:p14="http://schemas.microsoft.com/office/powerpoint/2010/main" val="40115318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539344" y="3172097"/>
            <a:ext cx="509451" cy="509451"/>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D3007EBD-2E6E-284A-B62E-A19CB6A31372}"/>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Oval 8">
            <a:extLst>
              <a:ext uri="{FF2B5EF4-FFF2-40B4-BE49-F238E27FC236}">
                <a16:creationId xmlns:a16="http://schemas.microsoft.com/office/drawing/2014/main" id="{FCFCB860-86A3-B948-A2E4-FCA6B96FA410}"/>
              </a:ext>
            </a:extLst>
          </p:cNvPr>
          <p:cNvSpPr/>
          <p:nvPr/>
        </p:nvSpPr>
        <p:spPr>
          <a:xfrm>
            <a:off x="4735287"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A6C6C015-EC90-C94C-A0E6-F9B37BBACE02}"/>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t2</a:t>
            </a:r>
          </a:p>
        </p:txBody>
      </p:sp>
    </p:spTree>
    <p:extLst>
      <p:ext uri="{BB962C8B-B14F-4D97-AF65-F5344CB8AC3E}">
        <p14:creationId xmlns:p14="http://schemas.microsoft.com/office/powerpoint/2010/main" val="106858232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5" name="Oval 4">
            <a:extLst>
              <a:ext uri="{FF2B5EF4-FFF2-40B4-BE49-F238E27FC236}">
                <a16:creationId xmlns:a16="http://schemas.microsoft.com/office/drawing/2014/main" id="{8601394A-FC93-014A-B56D-9EE9FB50BDC9}"/>
              </a:ext>
            </a:extLst>
          </p:cNvPr>
          <p:cNvSpPr/>
          <p:nvPr/>
        </p:nvSpPr>
        <p:spPr>
          <a:xfrm>
            <a:off x="4066903"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4A526C66-3073-F146-A0BF-D45FBB39DBE8}"/>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597F6E05-822C-7743-95A3-A26C1F3822AE}"/>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t3</a:t>
            </a:r>
          </a:p>
        </p:txBody>
      </p:sp>
      <p:sp>
        <p:nvSpPr>
          <p:cNvPr id="10" name="Oval 9">
            <a:extLst>
              <a:ext uri="{FF2B5EF4-FFF2-40B4-BE49-F238E27FC236}">
                <a16:creationId xmlns:a16="http://schemas.microsoft.com/office/drawing/2014/main" id="{2C999AA0-B1CE-1946-B5E9-C827E16B7E42}"/>
              </a:ext>
            </a:extLst>
          </p:cNvPr>
          <p:cNvSpPr/>
          <p:nvPr/>
        </p:nvSpPr>
        <p:spPr>
          <a:xfrm>
            <a:off x="4735287"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80006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C5E96-4733-0A41-B9F2-C86F7E700B7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Recap</a:t>
            </a:r>
          </a:p>
        </p:txBody>
      </p:sp>
      <p:sp>
        <p:nvSpPr>
          <p:cNvPr id="3" name="TextBox 2">
            <a:extLst>
              <a:ext uri="{FF2B5EF4-FFF2-40B4-BE49-F238E27FC236}">
                <a16:creationId xmlns:a16="http://schemas.microsoft.com/office/drawing/2014/main" id="{8098D585-7618-9E47-B4EE-CB1D290801E0}"/>
              </a:ext>
            </a:extLst>
          </p:cNvPr>
          <p:cNvSpPr txBox="1"/>
          <p:nvPr/>
        </p:nvSpPr>
        <p:spPr>
          <a:xfrm>
            <a:off x="635430" y="1357744"/>
            <a:ext cx="8322590" cy="1815882"/>
          </a:xfrm>
          <a:prstGeom prst="rect">
            <a:avLst/>
          </a:prstGeom>
          <a:noFill/>
        </p:spPr>
        <p:txBody>
          <a:bodyPr wrap="square" rtlCol="0">
            <a:spAutoFit/>
          </a:bodyPr>
          <a:lstStyle/>
          <a:p>
            <a:r>
              <a:rPr lang="en-US" sz="2800" dirty="0">
                <a:latin typeface="Abel"/>
                <a:cs typeface="Abel"/>
              </a:rPr>
              <a:t>We discussed the paper “I am a Smartphone and I can Tell my User’s Walking Direction”.</a:t>
            </a:r>
          </a:p>
          <a:p>
            <a:endParaRPr lang="en-US" sz="2800" dirty="0">
              <a:latin typeface="Abel"/>
              <a:cs typeface="Abel"/>
            </a:endParaRPr>
          </a:p>
          <a:p>
            <a:r>
              <a:rPr lang="en-US" sz="2800" dirty="0">
                <a:latin typeface="Abel"/>
                <a:cs typeface="Abel"/>
              </a:rPr>
              <a:t>What problem does this paper solve?</a:t>
            </a:r>
          </a:p>
        </p:txBody>
      </p:sp>
    </p:spTree>
    <p:extLst>
      <p:ext uri="{BB962C8B-B14F-4D97-AF65-F5344CB8AC3E}">
        <p14:creationId xmlns:p14="http://schemas.microsoft.com/office/powerpoint/2010/main" val="314075650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4" name="Oval 3">
            <a:extLst>
              <a:ext uri="{FF2B5EF4-FFF2-40B4-BE49-F238E27FC236}">
                <a16:creationId xmlns:a16="http://schemas.microsoft.com/office/drawing/2014/main" id="{BF700BD3-1957-F649-BDBC-2E81A1789329}"/>
              </a:ext>
            </a:extLst>
          </p:cNvPr>
          <p:cNvSpPr/>
          <p:nvPr/>
        </p:nvSpPr>
        <p:spPr>
          <a:xfrm>
            <a:off x="4944295"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4066903"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4A526C66-3073-F146-A0BF-D45FBB39DBE8}"/>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597F6E05-822C-7743-95A3-A26C1F3822AE}"/>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t3</a:t>
            </a:r>
          </a:p>
        </p:txBody>
      </p:sp>
    </p:spTree>
    <p:extLst>
      <p:ext uri="{BB962C8B-B14F-4D97-AF65-F5344CB8AC3E}">
        <p14:creationId xmlns:p14="http://schemas.microsoft.com/office/powerpoint/2010/main" val="381168324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748352"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944295"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4066903"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A8543A0-89B3-A647-AB52-EF5B519D7010}"/>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6AE409AB-C866-9A4E-ACB4-C7D08EDEBDF6}"/>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t3</a:t>
            </a:r>
          </a:p>
        </p:txBody>
      </p:sp>
    </p:spTree>
    <p:extLst>
      <p:ext uri="{BB962C8B-B14F-4D97-AF65-F5344CB8AC3E}">
        <p14:creationId xmlns:p14="http://schemas.microsoft.com/office/powerpoint/2010/main" val="137575578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748352"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944295"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4066903"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A8543A0-89B3-A647-AB52-EF5B519D7010}"/>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6AE409AB-C866-9A4E-ACB4-C7D08EDEBDF6}"/>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t3</a:t>
            </a:r>
          </a:p>
        </p:txBody>
      </p:sp>
      <p:cxnSp>
        <p:nvCxnSpPr>
          <p:cNvPr id="10" name="Straight Connector 9">
            <a:extLst>
              <a:ext uri="{FF2B5EF4-FFF2-40B4-BE49-F238E27FC236}">
                <a16:creationId xmlns:a16="http://schemas.microsoft.com/office/drawing/2014/main" id="{CDACBB62-2CE7-A04E-AD84-627CC1C5E29A}"/>
              </a:ext>
            </a:extLst>
          </p:cNvPr>
          <p:cNvCxnSpPr>
            <a:cxnSpLocks/>
          </p:cNvCxnSpPr>
          <p:nvPr/>
        </p:nvCxnSpPr>
        <p:spPr>
          <a:xfrm flipH="1">
            <a:off x="5530034" y="3429000"/>
            <a:ext cx="371175" cy="0"/>
          </a:xfrm>
          <a:prstGeom prst="line">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47BAD8-18A6-0045-96ED-0746F7259561}"/>
              </a:ext>
            </a:extLst>
          </p:cNvPr>
          <p:cNvSpPr txBox="1"/>
          <p:nvPr/>
        </p:nvSpPr>
        <p:spPr>
          <a:xfrm>
            <a:off x="6096725" y="4154912"/>
            <a:ext cx="3086189" cy="523220"/>
          </a:xfrm>
          <a:prstGeom prst="rect">
            <a:avLst/>
          </a:prstGeom>
          <a:noFill/>
        </p:spPr>
        <p:txBody>
          <a:bodyPr wrap="square" rtlCol="0">
            <a:spAutoFit/>
          </a:bodyPr>
          <a:lstStyle/>
          <a:p>
            <a:pPr algn="ctr"/>
            <a:r>
              <a:rPr lang="en-US" sz="2000" dirty="0"/>
              <a:t>Wavelength = </a:t>
            </a:r>
            <a:r>
              <a:rPr lang="en-US" sz="2800" dirty="0"/>
              <a:t>λ</a:t>
            </a:r>
            <a:r>
              <a:rPr lang="en-US" sz="2800" baseline="-25000" dirty="0"/>
              <a:t>1</a:t>
            </a:r>
            <a:r>
              <a:rPr lang="en-US" sz="2800" dirty="0"/>
              <a:t> </a:t>
            </a:r>
            <a:r>
              <a:rPr lang="en-US" sz="2000" dirty="0"/>
              <a:t>meters</a:t>
            </a:r>
          </a:p>
        </p:txBody>
      </p:sp>
      <p:sp>
        <p:nvSpPr>
          <p:cNvPr id="12" name="Freeform 11">
            <a:extLst>
              <a:ext uri="{FF2B5EF4-FFF2-40B4-BE49-F238E27FC236}">
                <a16:creationId xmlns:a16="http://schemas.microsoft.com/office/drawing/2014/main" id="{35AC3463-2A38-4544-83F3-785BBEF0EDC3}"/>
              </a:ext>
            </a:extLst>
          </p:cNvPr>
          <p:cNvSpPr/>
          <p:nvPr/>
        </p:nvSpPr>
        <p:spPr>
          <a:xfrm rot="5750195">
            <a:off x="6192267" y="3085087"/>
            <a:ext cx="585078" cy="1568736"/>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chemeClr val="tx1"/>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A28ADDC-561B-7D4F-9D77-7AC6F486A4C8}"/>
              </a:ext>
            </a:extLst>
          </p:cNvPr>
          <p:cNvCxnSpPr>
            <a:cxnSpLocks/>
          </p:cNvCxnSpPr>
          <p:nvPr/>
        </p:nvCxnSpPr>
        <p:spPr>
          <a:xfrm flipH="1">
            <a:off x="3289256" y="3444240"/>
            <a:ext cx="741693" cy="0"/>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D475F7-CAA3-6E46-AD81-9C0090B52D75}"/>
              </a:ext>
            </a:extLst>
          </p:cNvPr>
          <p:cNvSpPr txBox="1"/>
          <p:nvPr/>
        </p:nvSpPr>
        <p:spPr>
          <a:xfrm>
            <a:off x="216436" y="4166516"/>
            <a:ext cx="3086189" cy="523220"/>
          </a:xfrm>
          <a:prstGeom prst="rect">
            <a:avLst/>
          </a:prstGeom>
          <a:noFill/>
        </p:spPr>
        <p:txBody>
          <a:bodyPr wrap="square" rtlCol="0">
            <a:spAutoFit/>
          </a:bodyPr>
          <a:lstStyle/>
          <a:p>
            <a:pPr algn="ctr"/>
            <a:r>
              <a:rPr lang="en-US" sz="2000" dirty="0"/>
              <a:t>Wavelength = </a:t>
            </a:r>
            <a:r>
              <a:rPr lang="en-US" sz="2800" dirty="0"/>
              <a:t>λ</a:t>
            </a:r>
            <a:r>
              <a:rPr lang="en-US" sz="2800" baseline="-25000" dirty="0"/>
              <a:t>2</a:t>
            </a:r>
            <a:r>
              <a:rPr lang="en-US" sz="2800" dirty="0"/>
              <a:t> </a:t>
            </a:r>
            <a:r>
              <a:rPr lang="en-US" sz="2000" dirty="0"/>
              <a:t>meters</a:t>
            </a:r>
          </a:p>
        </p:txBody>
      </p:sp>
      <p:sp>
        <p:nvSpPr>
          <p:cNvPr id="15" name="Freeform 14">
            <a:extLst>
              <a:ext uri="{FF2B5EF4-FFF2-40B4-BE49-F238E27FC236}">
                <a16:creationId xmlns:a16="http://schemas.microsoft.com/office/drawing/2014/main" id="{13155699-E962-FD48-A1C6-FA5838EC5EC8}"/>
              </a:ext>
            </a:extLst>
          </p:cNvPr>
          <p:cNvSpPr/>
          <p:nvPr/>
        </p:nvSpPr>
        <p:spPr>
          <a:xfrm rot="5152968" flipV="1">
            <a:off x="2780859" y="3259857"/>
            <a:ext cx="585078" cy="1219194"/>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chemeClr val="tx1"/>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8BC3348-3D07-5647-940E-08A5FD8710C6}"/>
              </a:ext>
            </a:extLst>
          </p:cNvPr>
          <p:cNvSpPr txBox="1"/>
          <p:nvPr/>
        </p:nvSpPr>
        <p:spPr>
          <a:xfrm>
            <a:off x="182725" y="1812271"/>
            <a:ext cx="3683881" cy="523220"/>
          </a:xfrm>
          <a:prstGeom prst="rect">
            <a:avLst/>
          </a:prstGeom>
          <a:noFill/>
        </p:spPr>
        <p:txBody>
          <a:bodyPr wrap="square" rtlCol="0">
            <a:spAutoFit/>
          </a:bodyPr>
          <a:lstStyle/>
          <a:p>
            <a:pPr algn="ctr"/>
            <a:r>
              <a:rPr lang="en-US" sz="2000" dirty="0"/>
              <a:t>Actual wavelength = </a:t>
            </a:r>
            <a:r>
              <a:rPr lang="en-US" sz="2800" dirty="0" err="1"/>
              <a:t>λ</a:t>
            </a:r>
            <a:r>
              <a:rPr lang="en-US" sz="2800" dirty="0"/>
              <a:t> </a:t>
            </a:r>
            <a:r>
              <a:rPr lang="en-US" sz="2000" dirty="0"/>
              <a:t>meters</a:t>
            </a:r>
          </a:p>
        </p:txBody>
      </p:sp>
    </p:spTree>
    <p:extLst>
      <p:ext uri="{BB962C8B-B14F-4D97-AF65-F5344CB8AC3E}">
        <p14:creationId xmlns:p14="http://schemas.microsoft.com/office/powerpoint/2010/main" val="875593641"/>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748352"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944295"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4066903"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a:extLst>
              <a:ext uri="{FF2B5EF4-FFF2-40B4-BE49-F238E27FC236}">
                <a16:creationId xmlns:a16="http://schemas.microsoft.com/office/drawing/2014/main" id="{0A8543A0-89B3-A647-AB52-EF5B519D7010}"/>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9" name="TextBox 8">
            <a:extLst>
              <a:ext uri="{FF2B5EF4-FFF2-40B4-BE49-F238E27FC236}">
                <a16:creationId xmlns:a16="http://schemas.microsoft.com/office/drawing/2014/main" id="{6AE409AB-C866-9A4E-ACB4-C7D08EDEBDF6}"/>
              </a:ext>
            </a:extLst>
          </p:cNvPr>
          <p:cNvSpPr txBox="1"/>
          <p:nvPr/>
        </p:nvSpPr>
        <p:spPr>
          <a:xfrm>
            <a:off x="0" y="5334000"/>
            <a:ext cx="9144000" cy="584775"/>
          </a:xfrm>
          <a:prstGeom prst="rect">
            <a:avLst/>
          </a:prstGeom>
          <a:solidFill>
            <a:schemeClr val="accent2">
              <a:lumMod val="50000"/>
            </a:schemeClr>
          </a:solidFill>
        </p:spPr>
        <p:txBody>
          <a:bodyPr wrap="square" rtlCol="0">
            <a:spAutoFit/>
          </a:bodyPr>
          <a:lstStyle/>
          <a:p>
            <a:pPr algn="ctr"/>
            <a:r>
              <a:rPr lang="en-US" sz="3200" dirty="0">
                <a:solidFill>
                  <a:schemeClr val="bg1"/>
                </a:solidFill>
              </a:rPr>
              <a:t>Time = t3</a:t>
            </a:r>
          </a:p>
        </p:txBody>
      </p:sp>
      <p:cxnSp>
        <p:nvCxnSpPr>
          <p:cNvPr id="10" name="Straight Connector 9">
            <a:extLst>
              <a:ext uri="{FF2B5EF4-FFF2-40B4-BE49-F238E27FC236}">
                <a16:creationId xmlns:a16="http://schemas.microsoft.com/office/drawing/2014/main" id="{CDACBB62-2CE7-A04E-AD84-627CC1C5E29A}"/>
              </a:ext>
            </a:extLst>
          </p:cNvPr>
          <p:cNvCxnSpPr>
            <a:cxnSpLocks/>
          </p:cNvCxnSpPr>
          <p:nvPr/>
        </p:nvCxnSpPr>
        <p:spPr>
          <a:xfrm flipH="1">
            <a:off x="5530034" y="3429000"/>
            <a:ext cx="371175" cy="0"/>
          </a:xfrm>
          <a:prstGeom prst="line">
            <a:avLst/>
          </a:prstGeom>
          <a:ln w="317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CA47BAD8-18A6-0045-96ED-0746F7259561}"/>
              </a:ext>
            </a:extLst>
          </p:cNvPr>
          <p:cNvSpPr txBox="1"/>
          <p:nvPr/>
        </p:nvSpPr>
        <p:spPr>
          <a:xfrm>
            <a:off x="6096725" y="4154912"/>
            <a:ext cx="3086189" cy="523220"/>
          </a:xfrm>
          <a:prstGeom prst="rect">
            <a:avLst/>
          </a:prstGeom>
          <a:noFill/>
        </p:spPr>
        <p:txBody>
          <a:bodyPr wrap="square" rtlCol="0">
            <a:spAutoFit/>
          </a:bodyPr>
          <a:lstStyle/>
          <a:p>
            <a:pPr algn="ctr"/>
            <a:r>
              <a:rPr lang="en-US" sz="2000" dirty="0"/>
              <a:t>Wavelength = </a:t>
            </a:r>
            <a:r>
              <a:rPr lang="en-US" sz="2800" dirty="0"/>
              <a:t>λ</a:t>
            </a:r>
            <a:r>
              <a:rPr lang="en-US" sz="2800" baseline="-25000" dirty="0"/>
              <a:t>1</a:t>
            </a:r>
            <a:r>
              <a:rPr lang="en-US" sz="2800" dirty="0"/>
              <a:t> </a:t>
            </a:r>
            <a:r>
              <a:rPr lang="en-US" sz="2000" dirty="0"/>
              <a:t>meters</a:t>
            </a:r>
          </a:p>
        </p:txBody>
      </p:sp>
      <p:sp>
        <p:nvSpPr>
          <p:cNvPr id="12" name="Freeform 11">
            <a:extLst>
              <a:ext uri="{FF2B5EF4-FFF2-40B4-BE49-F238E27FC236}">
                <a16:creationId xmlns:a16="http://schemas.microsoft.com/office/drawing/2014/main" id="{35AC3463-2A38-4544-83F3-785BBEF0EDC3}"/>
              </a:ext>
            </a:extLst>
          </p:cNvPr>
          <p:cNvSpPr/>
          <p:nvPr/>
        </p:nvSpPr>
        <p:spPr>
          <a:xfrm rot="5750195">
            <a:off x="6192267" y="3085087"/>
            <a:ext cx="585078" cy="1568736"/>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chemeClr val="tx1"/>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AA28ADDC-561B-7D4F-9D77-7AC6F486A4C8}"/>
              </a:ext>
            </a:extLst>
          </p:cNvPr>
          <p:cNvCxnSpPr>
            <a:cxnSpLocks/>
          </p:cNvCxnSpPr>
          <p:nvPr/>
        </p:nvCxnSpPr>
        <p:spPr>
          <a:xfrm flipH="1">
            <a:off x="3289256" y="3444240"/>
            <a:ext cx="741693" cy="0"/>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5D475F7-CAA3-6E46-AD81-9C0090B52D75}"/>
              </a:ext>
            </a:extLst>
          </p:cNvPr>
          <p:cNvSpPr txBox="1"/>
          <p:nvPr/>
        </p:nvSpPr>
        <p:spPr>
          <a:xfrm>
            <a:off x="216436" y="4166516"/>
            <a:ext cx="3086189" cy="523220"/>
          </a:xfrm>
          <a:prstGeom prst="rect">
            <a:avLst/>
          </a:prstGeom>
          <a:noFill/>
        </p:spPr>
        <p:txBody>
          <a:bodyPr wrap="square" rtlCol="0">
            <a:spAutoFit/>
          </a:bodyPr>
          <a:lstStyle/>
          <a:p>
            <a:pPr algn="ctr"/>
            <a:r>
              <a:rPr lang="en-US" sz="2000" dirty="0"/>
              <a:t>Wavelength = </a:t>
            </a:r>
            <a:r>
              <a:rPr lang="en-US" sz="2800" dirty="0"/>
              <a:t>λ</a:t>
            </a:r>
            <a:r>
              <a:rPr lang="en-US" sz="2800" baseline="-25000" dirty="0"/>
              <a:t>2</a:t>
            </a:r>
            <a:r>
              <a:rPr lang="en-US" sz="2800" dirty="0"/>
              <a:t> </a:t>
            </a:r>
            <a:r>
              <a:rPr lang="en-US" sz="2000" dirty="0"/>
              <a:t>meters</a:t>
            </a:r>
          </a:p>
        </p:txBody>
      </p:sp>
      <p:sp>
        <p:nvSpPr>
          <p:cNvPr id="15" name="Freeform 14">
            <a:extLst>
              <a:ext uri="{FF2B5EF4-FFF2-40B4-BE49-F238E27FC236}">
                <a16:creationId xmlns:a16="http://schemas.microsoft.com/office/drawing/2014/main" id="{13155699-E962-FD48-A1C6-FA5838EC5EC8}"/>
              </a:ext>
            </a:extLst>
          </p:cNvPr>
          <p:cNvSpPr/>
          <p:nvPr/>
        </p:nvSpPr>
        <p:spPr>
          <a:xfrm rot="5152968" flipV="1">
            <a:off x="2780859" y="3259857"/>
            <a:ext cx="585078" cy="1219194"/>
          </a:xfrm>
          <a:custGeom>
            <a:avLst/>
            <a:gdLst>
              <a:gd name="connsiteX0" fmla="*/ 0 w 1841863"/>
              <a:gd name="connsiteY0" fmla="*/ 1567543 h 1567543"/>
              <a:gd name="connsiteX1" fmla="*/ 1410789 w 1841863"/>
              <a:gd name="connsiteY1" fmla="*/ 1214846 h 1567543"/>
              <a:gd name="connsiteX2" fmla="*/ 1841863 w 1841863"/>
              <a:gd name="connsiteY2" fmla="*/ 0 h 1567543"/>
            </a:gdLst>
            <a:ahLst/>
            <a:cxnLst>
              <a:cxn ang="0">
                <a:pos x="connsiteX0" y="connsiteY0"/>
              </a:cxn>
              <a:cxn ang="0">
                <a:pos x="connsiteX1" y="connsiteY1"/>
              </a:cxn>
              <a:cxn ang="0">
                <a:pos x="connsiteX2" y="connsiteY2"/>
              </a:cxn>
            </a:cxnLst>
            <a:rect l="l" t="t" r="r" b="b"/>
            <a:pathLst>
              <a:path w="1841863" h="1567543">
                <a:moveTo>
                  <a:pt x="0" y="1567543"/>
                </a:moveTo>
                <a:cubicBezTo>
                  <a:pt x="551906" y="1521823"/>
                  <a:pt x="1103812" y="1476103"/>
                  <a:pt x="1410789" y="1214846"/>
                </a:cubicBezTo>
                <a:cubicBezTo>
                  <a:pt x="1717766" y="953589"/>
                  <a:pt x="1779814" y="476794"/>
                  <a:pt x="1841863" y="0"/>
                </a:cubicBezTo>
              </a:path>
            </a:pathLst>
          </a:custGeom>
          <a:noFill/>
          <a:ln w="22225">
            <a:solidFill>
              <a:schemeClr val="tx1"/>
            </a:solidFill>
            <a:prstDash val="sysDot"/>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A8BC3348-3D07-5647-940E-08A5FD8710C6}"/>
              </a:ext>
            </a:extLst>
          </p:cNvPr>
          <p:cNvSpPr txBox="1"/>
          <p:nvPr/>
        </p:nvSpPr>
        <p:spPr>
          <a:xfrm>
            <a:off x="182725" y="1812271"/>
            <a:ext cx="3683881" cy="523220"/>
          </a:xfrm>
          <a:prstGeom prst="rect">
            <a:avLst/>
          </a:prstGeom>
          <a:noFill/>
        </p:spPr>
        <p:txBody>
          <a:bodyPr wrap="square" rtlCol="0">
            <a:spAutoFit/>
          </a:bodyPr>
          <a:lstStyle/>
          <a:p>
            <a:pPr algn="ctr"/>
            <a:r>
              <a:rPr lang="en-US" sz="2000" dirty="0"/>
              <a:t>Actual wavelength = </a:t>
            </a:r>
            <a:r>
              <a:rPr lang="en-US" sz="2800" dirty="0" err="1"/>
              <a:t>λ</a:t>
            </a:r>
            <a:r>
              <a:rPr lang="en-US" sz="2800" dirty="0"/>
              <a:t> </a:t>
            </a:r>
            <a:r>
              <a:rPr lang="en-US" sz="2000" dirty="0"/>
              <a:t>meters</a:t>
            </a:r>
          </a:p>
        </p:txBody>
      </p:sp>
      <p:sp>
        <p:nvSpPr>
          <p:cNvPr id="17" name="Oval 16">
            <a:extLst>
              <a:ext uri="{FF2B5EF4-FFF2-40B4-BE49-F238E27FC236}">
                <a16:creationId xmlns:a16="http://schemas.microsoft.com/office/drawing/2014/main" id="{E19564B0-7533-D541-84A0-8296F41A3827}"/>
              </a:ext>
            </a:extLst>
          </p:cNvPr>
          <p:cNvSpPr/>
          <p:nvPr/>
        </p:nvSpPr>
        <p:spPr>
          <a:xfrm>
            <a:off x="7277099" y="3375222"/>
            <a:ext cx="117565" cy="11756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6499B1CF-8708-BE44-9B8F-53C93E5FFE3B}"/>
              </a:ext>
            </a:extLst>
          </p:cNvPr>
          <p:cNvSpPr txBox="1"/>
          <p:nvPr/>
        </p:nvSpPr>
        <p:spPr>
          <a:xfrm>
            <a:off x="5851569" y="2975112"/>
            <a:ext cx="3086189" cy="400110"/>
          </a:xfrm>
          <a:prstGeom prst="rect">
            <a:avLst/>
          </a:prstGeom>
          <a:noFill/>
        </p:spPr>
        <p:txBody>
          <a:bodyPr wrap="square" rtlCol="0">
            <a:spAutoFit/>
          </a:bodyPr>
          <a:lstStyle/>
          <a:p>
            <a:pPr algn="ctr"/>
            <a:r>
              <a:rPr lang="en-US" sz="2000" dirty="0"/>
              <a:t>Observer</a:t>
            </a:r>
          </a:p>
        </p:txBody>
      </p:sp>
    </p:spTree>
    <p:extLst>
      <p:ext uri="{BB962C8B-B14F-4D97-AF65-F5344CB8AC3E}">
        <p14:creationId xmlns:p14="http://schemas.microsoft.com/office/powerpoint/2010/main" val="243064897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8" name="TextBox 7">
            <a:extLst>
              <a:ext uri="{FF2B5EF4-FFF2-40B4-BE49-F238E27FC236}">
                <a16:creationId xmlns:a16="http://schemas.microsoft.com/office/drawing/2014/main" id="{0A8543A0-89B3-A647-AB52-EF5B519D7010}"/>
              </a:ext>
            </a:extLst>
          </p:cNvPr>
          <p:cNvSpPr txBox="1"/>
          <p:nvPr/>
        </p:nvSpPr>
        <p:spPr>
          <a:xfrm>
            <a:off x="0" y="1066800"/>
            <a:ext cx="9144000" cy="584775"/>
          </a:xfrm>
          <a:prstGeom prst="rect">
            <a:avLst/>
          </a:prstGeom>
          <a:solidFill>
            <a:schemeClr val="accent2">
              <a:lumMod val="50000"/>
            </a:schemeClr>
          </a:solidFill>
        </p:spPr>
        <p:txBody>
          <a:bodyPr wrap="square" rtlCol="0">
            <a:spAutoFit/>
          </a:bodyPr>
          <a:lstStyle/>
          <a:p>
            <a:r>
              <a:rPr lang="en-US" sz="3200" dirty="0">
                <a:solidFill>
                  <a:schemeClr val="bg1"/>
                </a:solidFill>
              </a:rPr>
              <a:t>Simple wave model: Moving source</a:t>
            </a:r>
          </a:p>
        </p:txBody>
      </p:sp>
      <p:sp>
        <p:nvSpPr>
          <p:cNvPr id="18" name="TextBox 17">
            <a:extLst>
              <a:ext uri="{FF2B5EF4-FFF2-40B4-BE49-F238E27FC236}">
                <a16:creationId xmlns:a16="http://schemas.microsoft.com/office/drawing/2014/main" id="{E6068CEB-BB05-7B46-BAFA-D67774BD03E9}"/>
              </a:ext>
            </a:extLst>
          </p:cNvPr>
          <p:cNvSpPr txBox="1"/>
          <p:nvPr/>
        </p:nvSpPr>
        <p:spPr>
          <a:xfrm>
            <a:off x="201881" y="1881060"/>
            <a:ext cx="6999894" cy="523220"/>
          </a:xfrm>
          <a:prstGeom prst="rect">
            <a:avLst/>
          </a:prstGeom>
          <a:noFill/>
        </p:spPr>
        <p:txBody>
          <a:bodyPr wrap="square" rtlCol="0">
            <a:spAutoFit/>
          </a:bodyPr>
          <a:lstStyle/>
          <a:p>
            <a:r>
              <a:rPr lang="en-US" sz="2800" dirty="0"/>
              <a:t>Source moving towards the observer</a:t>
            </a:r>
            <a:endParaRPr lang="en-US" sz="2000" dirty="0"/>
          </a:p>
        </p:txBody>
      </p:sp>
      <p:pic>
        <p:nvPicPr>
          <p:cNvPr id="20" name="Picture 19">
            <a:extLst>
              <a:ext uri="{FF2B5EF4-FFF2-40B4-BE49-F238E27FC236}">
                <a16:creationId xmlns:a16="http://schemas.microsoft.com/office/drawing/2014/main" id="{12662666-33DE-6745-A47A-1300937E826D}"/>
              </a:ext>
            </a:extLst>
          </p:cNvPr>
          <p:cNvPicPr>
            <a:picLocks noChangeAspect="1"/>
          </p:cNvPicPr>
          <p:nvPr/>
        </p:nvPicPr>
        <p:blipFill>
          <a:blip r:embed="rId3"/>
          <a:stretch>
            <a:fillRect/>
          </a:stretch>
        </p:blipFill>
        <p:spPr>
          <a:xfrm>
            <a:off x="2360061" y="2621621"/>
            <a:ext cx="4423878" cy="3018646"/>
          </a:xfrm>
          <a:prstGeom prst="rect">
            <a:avLst/>
          </a:prstGeom>
        </p:spPr>
      </p:pic>
      <p:sp>
        <p:nvSpPr>
          <p:cNvPr id="6" name="TextBox 5">
            <a:extLst>
              <a:ext uri="{FF2B5EF4-FFF2-40B4-BE49-F238E27FC236}">
                <a16:creationId xmlns:a16="http://schemas.microsoft.com/office/drawing/2014/main" id="{26DF219F-F4F7-D045-8182-668825CF0405}"/>
              </a:ext>
            </a:extLst>
          </p:cNvPr>
          <p:cNvSpPr txBox="1"/>
          <p:nvPr/>
        </p:nvSpPr>
        <p:spPr>
          <a:xfrm>
            <a:off x="15902" y="5876615"/>
            <a:ext cx="9128098" cy="523220"/>
          </a:xfrm>
          <a:prstGeom prst="rect">
            <a:avLst/>
          </a:prstGeom>
          <a:noFill/>
        </p:spPr>
        <p:txBody>
          <a:bodyPr wrap="square" rtlCol="0">
            <a:spAutoFit/>
          </a:bodyPr>
          <a:lstStyle/>
          <a:p>
            <a:r>
              <a:rPr lang="en-US" sz="2800" i="1" dirty="0" err="1">
                <a:solidFill>
                  <a:schemeClr val="accent5">
                    <a:lumMod val="75000"/>
                  </a:schemeClr>
                </a:solidFill>
              </a:rPr>
              <a:t>v</a:t>
            </a:r>
            <a:r>
              <a:rPr lang="en-US" sz="2800" i="1" baseline="-25000" dirty="0" err="1">
                <a:solidFill>
                  <a:schemeClr val="accent5">
                    <a:lumMod val="75000"/>
                  </a:schemeClr>
                </a:solidFill>
              </a:rPr>
              <a:t>O</a:t>
            </a:r>
            <a:r>
              <a:rPr lang="en-US" sz="2800" i="1" baseline="-25000" dirty="0">
                <a:solidFill>
                  <a:schemeClr val="accent5">
                    <a:lumMod val="75000"/>
                  </a:schemeClr>
                </a:solidFill>
              </a:rPr>
              <a:t> </a:t>
            </a:r>
            <a:r>
              <a:rPr lang="en-US" sz="2800" i="1" dirty="0">
                <a:solidFill>
                  <a:schemeClr val="accent5">
                    <a:lumMod val="75000"/>
                  </a:schemeClr>
                </a:solidFill>
              </a:rPr>
              <a:t>, T</a:t>
            </a:r>
            <a:r>
              <a:rPr lang="en-US" sz="2800" i="1" baseline="-25000" dirty="0">
                <a:solidFill>
                  <a:schemeClr val="accent5">
                    <a:lumMod val="75000"/>
                  </a:schemeClr>
                </a:solidFill>
              </a:rPr>
              <a:t>O </a:t>
            </a:r>
            <a:r>
              <a:rPr lang="en-US" sz="2800" i="1" dirty="0">
                <a:solidFill>
                  <a:schemeClr val="accent5">
                    <a:lumMod val="75000"/>
                  </a:schemeClr>
                </a:solidFill>
              </a:rPr>
              <a:t>, </a:t>
            </a:r>
            <a:r>
              <a:rPr lang="en-US" sz="2800" i="1" dirty="0" err="1">
                <a:solidFill>
                  <a:schemeClr val="accent5">
                    <a:lumMod val="75000"/>
                  </a:schemeClr>
                </a:solidFill>
              </a:rPr>
              <a:t>f</a:t>
            </a:r>
            <a:r>
              <a:rPr lang="en-US" sz="2800" i="1" baseline="-25000" dirty="0" err="1">
                <a:solidFill>
                  <a:schemeClr val="accent5">
                    <a:lumMod val="75000"/>
                  </a:schemeClr>
                </a:solidFill>
              </a:rPr>
              <a:t>O</a:t>
            </a:r>
            <a:r>
              <a:rPr lang="en-US" sz="2800" dirty="0">
                <a:solidFill>
                  <a:schemeClr val="accent5">
                    <a:lumMod val="75000"/>
                  </a:schemeClr>
                </a:solidFill>
              </a:rPr>
              <a:t> = </a:t>
            </a:r>
            <a:r>
              <a:rPr lang="en-US" sz="2200" dirty="0">
                <a:solidFill>
                  <a:schemeClr val="accent5">
                    <a:lumMod val="75000"/>
                  </a:schemeClr>
                </a:solidFill>
              </a:rPr>
              <a:t>Velocity of the observer and observed period and frequency</a:t>
            </a:r>
          </a:p>
        </p:txBody>
      </p:sp>
      <p:sp>
        <p:nvSpPr>
          <p:cNvPr id="10" name="TextBox 9">
            <a:extLst>
              <a:ext uri="{FF2B5EF4-FFF2-40B4-BE49-F238E27FC236}">
                <a16:creationId xmlns:a16="http://schemas.microsoft.com/office/drawing/2014/main" id="{6C2AD817-F633-5941-9F8D-63EEAF64DB7F}"/>
              </a:ext>
            </a:extLst>
          </p:cNvPr>
          <p:cNvSpPr txBox="1"/>
          <p:nvPr/>
        </p:nvSpPr>
        <p:spPr>
          <a:xfrm>
            <a:off x="15902" y="6275851"/>
            <a:ext cx="9128098" cy="523220"/>
          </a:xfrm>
          <a:prstGeom prst="rect">
            <a:avLst/>
          </a:prstGeom>
          <a:noFill/>
        </p:spPr>
        <p:txBody>
          <a:bodyPr wrap="square" rtlCol="0">
            <a:spAutoFit/>
          </a:bodyPr>
          <a:lstStyle/>
          <a:p>
            <a:r>
              <a:rPr lang="en-US" sz="2800" i="1" dirty="0" err="1">
                <a:solidFill>
                  <a:schemeClr val="accent2">
                    <a:lumMod val="75000"/>
                  </a:schemeClr>
                </a:solidFill>
              </a:rPr>
              <a:t>v</a:t>
            </a:r>
            <a:r>
              <a:rPr lang="en-US" sz="2800" i="1" baseline="-25000" dirty="0" err="1">
                <a:solidFill>
                  <a:schemeClr val="accent2">
                    <a:lumMod val="75000"/>
                  </a:schemeClr>
                </a:solidFill>
              </a:rPr>
              <a:t>S</a:t>
            </a:r>
            <a:r>
              <a:rPr lang="en-US" sz="2800" i="1" baseline="-25000" dirty="0">
                <a:solidFill>
                  <a:schemeClr val="accent2">
                    <a:lumMod val="75000"/>
                  </a:schemeClr>
                </a:solidFill>
              </a:rPr>
              <a:t> </a:t>
            </a:r>
            <a:r>
              <a:rPr lang="en-US" sz="2800" i="1" dirty="0">
                <a:solidFill>
                  <a:schemeClr val="accent2">
                    <a:lumMod val="75000"/>
                  </a:schemeClr>
                </a:solidFill>
              </a:rPr>
              <a:t>, T</a:t>
            </a:r>
            <a:r>
              <a:rPr lang="en-US" sz="2800" i="1" baseline="-25000" dirty="0">
                <a:solidFill>
                  <a:schemeClr val="accent2">
                    <a:lumMod val="75000"/>
                  </a:schemeClr>
                </a:solidFill>
              </a:rPr>
              <a:t>S </a:t>
            </a:r>
            <a:r>
              <a:rPr lang="en-US" sz="2800" i="1" dirty="0">
                <a:solidFill>
                  <a:schemeClr val="accent2">
                    <a:lumMod val="75000"/>
                  </a:schemeClr>
                </a:solidFill>
              </a:rPr>
              <a:t>, </a:t>
            </a:r>
            <a:r>
              <a:rPr lang="en-US" sz="2800" i="1" dirty="0" err="1">
                <a:solidFill>
                  <a:schemeClr val="accent2">
                    <a:lumMod val="75000"/>
                  </a:schemeClr>
                </a:solidFill>
              </a:rPr>
              <a:t>f</a:t>
            </a:r>
            <a:r>
              <a:rPr lang="en-US" sz="2800" i="1" baseline="-25000" dirty="0" err="1">
                <a:solidFill>
                  <a:schemeClr val="accent2">
                    <a:lumMod val="75000"/>
                  </a:schemeClr>
                </a:solidFill>
              </a:rPr>
              <a:t>S</a:t>
            </a:r>
            <a:r>
              <a:rPr lang="en-US" sz="2800" dirty="0">
                <a:solidFill>
                  <a:schemeClr val="accent2">
                    <a:lumMod val="75000"/>
                  </a:schemeClr>
                </a:solidFill>
              </a:rPr>
              <a:t> = </a:t>
            </a:r>
            <a:r>
              <a:rPr lang="en-US" sz="2200" dirty="0">
                <a:solidFill>
                  <a:schemeClr val="accent2">
                    <a:lumMod val="75000"/>
                  </a:schemeClr>
                </a:solidFill>
              </a:rPr>
              <a:t>Velocity of the source and original period and frequency</a:t>
            </a:r>
          </a:p>
        </p:txBody>
      </p:sp>
      <p:sp>
        <p:nvSpPr>
          <p:cNvPr id="11" name="TextBox 10">
            <a:extLst>
              <a:ext uri="{FF2B5EF4-FFF2-40B4-BE49-F238E27FC236}">
                <a16:creationId xmlns:a16="http://schemas.microsoft.com/office/drawing/2014/main" id="{DCD73E17-222D-D74F-83F6-456D2A097453}"/>
              </a:ext>
            </a:extLst>
          </p:cNvPr>
          <p:cNvSpPr txBox="1"/>
          <p:nvPr/>
        </p:nvSpPr>
        <p:spPr>
          <a:xfrm>
            <a:off x="15902" y="5502641"/>
            <a:ext cx="9128098" cy="523220"/>
          </a:xfrm>
          <a:prstGeom prst="rect">
            <a:avLst/>
          </a:prstGeom>
          <a:noFill/>
        </p:spPr>
        <p:txBody>
          <a:bodyPr wrap="square" rtlCol="0">
            <a:spAutoFit/>
          </a:bodyPr>
          <a:lstStyle/>
          <a:p>
            <a:r>
              <a:rPr lang="en-US" sz="2800" i="1" dirty="0">
                <a:solidFill>
                  <a:schemeClr val="accent6">
                    <a:lumMod val="75000"/>
                  </a:schemeClr>
                </a:solidFill>
              </a:rPr>
              <a:t>v</a:t>
            </a:r>
            <a:r>
              <a:rPr lang="en-US" sz="2800" i="1" baseline="-25000" dirty="0">
                <a:solidFill>
                  <a:schemeClr val="accent6">
                    <a:lumMod val="75000"/>
                  </a:schemeClr>
                </a:solidFill>
              </a:rPr>
              <a:t> </a:t>
            </a:r>
            <a:r>
              <a:rPr lang="en-US" sz="2800" dirty="0">
                <a:solidFill>
                  <a:schemeClr val="accent6">
                    <a:lumMod val="75000"/>
                  </a:schemeClr>
                </a:solidFill>
              </a:rPr>
              <a:t>= </a:t>
            </a:r>
            <a:r>
              <a:rPr lang="en-US" sz="2200" dirty="0">
                <a:solidFill>
                  <a:schemeClr val="accent6">
                    <a:lumMod val="75000"/>
                  </a:schemeClr>
                </a:solidFill>
              </a:rPr>
              <a:t>Velocity of the signal (sound, light etc.)</a:t>
            </a:r>
          </a:p>
        </p:txBody>
      </p:sp>
    </p:spTree>
    <p:extLst>
      <p:ext uri="{BB962C8B-B14F-4D97-AF65-F5344CB8AC3E}">
        <p14:creationId xmlns:p14="http://schemas.microsoft.com/office/powerpoint/2010/main" val="40186212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3" name="Oval 2">
            <a:extLst>
              <a:ext uri="{FF2B5EF4-FFF2-40B4-BE49-F238E27FC236}">
                <a16:creationId xmlns:a16="http://schemas.microsoft.com/office/drawing/2014/main" id="{C5530AEA-DD8F-F849-AEDB-18F8F10FF365}"/>
              </a:ext>
            </a:extLst>
          </p:cNvPr>
          <p:cNvSpPr/>
          <p:nvPr/>
        </p:nvSpPr>
        <p:spPr>
          <a:xfrm>
            <a:off x="4330336" y="3172097"/>
            <a:ext cx="509451" cy="509451"/>
          </a:xfrm>
          <a:prstGeom prst="ellipse">
            <a:avLst/>
          </a:prstGeom>
          <a:noFill/>
          <a:ln w="41275">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Oval 3">
            <a:extLst>
              <a:ext uri="{FF2B5EF4-FFF2-40B4-BE49-F238E27FC236}">
                <a16:creationId xmlns:a16="http://schemas.microsoft.com/office/drawing/2014/main" id="{BF700BD3-1957-F649-BDBC-2E81A1789329}"/>
              </a:ext>
            </a:extLst>
          </p:cNvPr>
          <p:cNvSpPr/>
          <p:nvPr/>
        </p:nvSpPr>
        <p:spPr>
          <a:xfrm>
            <a:off x="4526279" y="3368040"/>
            <a:ext cx="117565" cy="117565"/>
          </a:xfrm>
          <a:prstGeom prst="ellipse">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a:extLst>
              <a:ext uri="{FF2B5EF4-FFF2-40B4-BE49-F238E27FC236}">
                <a16:creationId xmlns:a16="http://schemas.microsoft.com/office/drawing/2014/main" id="{8601394A-FC93-014A-B56D-9EE9FB50BDC9}"/>
              </a:ext>
            </a:extLst>
          </p:cNvPr>
          <p:cNvSpPr/>
          <p:nvPr/>
        </p:nvSpPr>
        <p:spPr>
          <a:xfrm>
            <a:off x="3857895" y="2699656"/>
            <a:ext cx="1454332" cy="1454332"/>
          </a:xfrm>
          <a:prstGeom prst="ellipse">
            <a:avLst/>
          </a:prstGeom>
          <a:noFill/>
          <a:ln w="412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 name="Oval 5">
            <a:extLst>
              <a:ext uri="{FF2B5EF4-FFF2-40B4-BE49-F238E27FC236}">
                <a16:creationId xmlns:a16="http://schemas.microsoft.com/office/drawing/2014/main" id="{2152663C-9CB3-1246-9233-BF161CD45518}"/>
              </a:ext>
            </a:extLst>
          </p:cNvPr>
          <p:cNvSpPr/>
          <p:nvPr/>
        </p:nvSpPr>
        <p:spPr>
          <a:xfrm>
            <a:off x="3296842" y="2138603"/>
            <a:ext cx="2576439" cy="2576439"/>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16" name="Oval 15">
            <a:extLst>
              <a:ext uri="{FF2B5EF4-FFF2-40B4-BE49-F238E27FC236}">
                <a16:creationId xmlns:a16="http://schemas.microsoft.com/office/drawing/2014/main" id="{0FE7F2FE-1D3E-BA4C-8A18-82357E171B48}"/>
              </a:ext>
            </a:extLst>
          </p:cNvPr>
          <p:cNvSpPr/>
          <p:nvPr/>
        </p:nvSpPr>
        <p:spPr>
          <a:xfrm>
            <a:off x="7277099" y="3375222"/>
            <a:ext cx="117565" cy="117565"/>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373F9A0F-9BB8-8E40-9E27-B875A7CB99AF}"/>
              </a:ext>
            </a:extLst>
          </p:cNvPr>
          <p:cNvCxnSpPr>
            <a:cxnSpLocks/>
          </p:cNvCxnSpPr>
          <p:nvPr/>
        </p:nvCxnSpPr>
        <p:spPr>
          <a:xfrm flipH="1">
            <a:off x="5535671" y="3429396"/>
            <a:ext cx="1620103" cy="0"/>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C8431481-92EB-F841-9237-572D8DE187F1}"/>
              </a:ext>
            </a:extLst>
          </p:cNvPr>
          <p:cNvSpPr txBox="1"/>
          <p:nvPr/>
        </p:nvSpPr>
        <p:spPr>
          <a:xfrm>
            <a:off x="5851569" y="2975112"/>
            <a:ext cx="3086189" cy="400110"/>
          </a:xfrm>
          <a:prstGeom prst="rect">
            <a:avLst/>
          </a:prstGeom>
          <a:noFill/>
        </p:spPr>
        <p:txBody>
          <a:bodyPr wrap="square" rtlCol="0">
            <a:spAutoFit/>
          </a:bodyPr>
          <a:lstStyle/>
          <a:p>
            <a:pPr algn="ctr"/>
            <a:r>
              <a:rPr lang="en-US" sz="2000" dirty="0"/>
              <a:t>Observer</a:t>
            </a:r>
          </a:p>
        </p:txBody>
      </p:sp>
    </p:spTree>
    <p:extLst>
      <p:ext uri="{BB962C8B-B14F-4D97-AF65-F5344CB8AC3E}">
        <p14:creationId xmlns:p14="http://schemas.microsoft.com/office/powerpoint/2010/main" val="197986136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8" name="Arc 7">
            <a:extLst>
              <a:ext uri="{FF2B5EF4-FFF2-40B4-BE49-F238E27FC236}">
                <a16:creationId xmlns:a16="http://schemas.microsoft.com/office/drawing/2014/main" id="{48F31070-D39B-A048-844A-319960691E06}"/>
              </a:ext>
            </a:extLst>
          </p:cNvPr>
          <p:cNvSpPr/>
          <p:nvPr/>
        </p:nvSpPr>
        <p:spPr>
          <a:xfrm rot="2500964">
            <a:off x="-1410344" y="1069381"/>
            <a:ext cx="5935851" cy="5935851"/>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3AE32E98-5A97-F04C-9E6D-D12882B4A2B0}"/>
              </a:ext>
            </a:extLst>
          </p:cNvPr>
          <p:cNvSpPr/>
          <p:nvPr/>
        </p:nvSpPr>
        <p:spPr>
          <a:xfrm rot="2500964">
            <a:off x="-2586173" y="1069382"/>
            <a:ext cx="5935851" cy="593585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CE606561-B32D-4C47-AD54-196A02FEBEC4}"/>
              </a:ext>
            </a:extLst>
          </p:cNvPr>
          <p:cNvSpPr/>
          <p:nvPr/>
        </p:nvSpPr>
        <p:spPr>
          <a:xfrm rot="2500964">
            <a:off x="-3902506" y="1069382"/>
            <a:ext cx="5935851" cy="5935851"/>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E91AE99F-8F39-014A-B812-E49D67E684E0}"/>
              </a:ext>
            </a:extLst>
          </p:cNvPr>
          <p:cNvSpPr/>
          <p:nvPr/>
        </p:nvSpPr>
        <p:spPr>
          <a:xfrm>
            <a:off x="5128774" y="3932718"/>
            <a:ext cx="304933" cy="33542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A3DDE78-8765-FD44-A2C5-50C6AB85A8FC}"/>
              </a:ext>
            </a:extLst>
          </p:cNvPr>
          <p:cNvCxnSpPr>
            <a:cxnSpLocks/>
          </p:cNvCxnSpPr>
          <p:nvPr/>
        </p:nvCxnSpPr>
        <p:spPr>
          <a:xfrm flipH="1">
            <a:off x="3394129" y="4095823"/>
            <a:ext cx="1459032" cy="0"/>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AFDDCF2-0276-9845-BB19-D1D114ADD878}"/>
              </a:ext>
            </a:extLst>
          </p:cNvPr>
          <p:cNvCxnSpPr>
            <a:cxnSpLocks/>
          </p:cNvCxnSpPr>
          <p:nvPr/>
        </p:nvCxnSpPr>
        <p:spPr>
          <a:xfrm flipH="1">
            <a:off x="2092271" y="4095823"/>
            <a:ext cx="1163397" cy="0"/>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E7CBD13B-5022-6B4F-ACB3-1A5EFC7D5C24}"/>
              </a:ext>
            </a:extLst>
          </p:cNvPr>
          <p:cNvSpPr txBox="1"/>
          <p:nvPr/>
        </p:nvSpPr>
        <p:spPr>
          <a:xfrm>
            <a:off x="3913179" y="3514086"/>
            <a:ext cx="418454" cy="523220"/>
          </a:xfrm>
          <a:prstGeom prst="rect">
            <a:avLst/>
          </a:prstGeom>
          <a:noFill/>
        </p:spPr>
        <p:txBody>
          <a:bodyPr wrap="square" rtlCol="0">
            <a:spAutoFit/>
          </a:bodyPr>
          <a:lstStyle/>
          <a:p>
            <a:r>
              <a:rPr lang="en-US" sz="2800" dirty="0"/>
              <a:t>t</a:t>
            </a:r>
          </a:p>
        </p:txBody>
      </p:sp>
      <p:sp>
        <p:nvSpPr>
          <p:cNvPr id="19" name="TextBox 18">
            <a:extLst>
              <a:ext uri="{FF2B5EF4-FFF2-40B4-BE49-F238E27FC236}">
                <a16:creationId xmlns:a16="http://schemas.microsoft.com/office/drawing/2014/main" id="{3FE958AD-D549-984E-ADCF-BF7FE23420A9}"/>
              </a:ext>
            </a:extLst>
          </p:cNvPr>
          <p:cNvSpPr txBox="1"/>
          <p:nvPr/>
        </p:nvSpPr>
        <p:spPr>
          <a:xfrm>
            <a:off x="2528123" y="3564974"/>
            <a:ext cx="418454" cy="523220"/>
          </a:xfrm>
          <a:prstGeom prst="rect">
            <a:avLst/>
          </a:prstGeom>
          <a:noFill/>
        </p:spPr>
        <p:txBody>
          <a:bodyPr wrap="square" rtlCol="0">
            <a:spAutoFit/>
          </a:bodyPr>
          <a:lstStyle/>
          <a:p>
            <a:r>
              <a:rPr lang="en-US" sz="2800" dirty="0"/>
              <a:t>t</a:t>
            </a:r>
          </a:p>
        </p:txBody>
      </p:sp>
      <p:sp>
        <p:nvSpPr>
          <p:cNvPr id="16" name="TextBox 15">
            <a:extLst>
              <a:ext uri="{FF2B5EF4-FFF2-40B4-BE49-F238E27FC236}">
                <a16:creationId xmlns:a16="http://schemas.microsoft.com/office/drawing/2014/main" id="{2C9CCFEB-2AF7-A642-874E-ED13EB9455F9}"/>
              </a:ext>
            </a:extLst>
          </p:cNvPr>
          <p:cNvSpPr txBox="1"/>
          <p:nvPr/>
        </p:nvSpPr>
        <p:spPr>
          <a:xfrm>
            <a:off x="4204735" y="3429000"/>
            <a:ext cx="3086189" cy="461665"/>
          </a:xfrm>
          <a:prstGeom prst="rect">
            <a:avLst/>
          </a:prstGeom>
          <a:noFill/>
        </p:spPr>
        <p:txBody>
          <a:bodyPr wrap="square" rtlCol="0">
            <a:spAutoFit/>
          </a:bodyPr>
          <a:lstStyle/>
          <a:p>
            <a:pPr algn="ctr"/>
            <a:r>
              <a:rPr lang="en-US" sz="2400" dirty="0"/>
              <a:t>Observer</a:t>
            </a:r>
          </a:p>
        </p:txBody>
      </p:sp>
    </p:spTree>
    <p:extLst>
      <p:ext uri="{BB962C8B-B14F-4D97-AF65-F5344CB8AC3E}">
        <p14:creationId xmlns:p14="http://schemas.microsoft.com/office/powerpoint/2010/main" val="67748418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8" name="Arc 7">
            <a:extLst>
              <a:ext uri="{FF2B5EF4-FFF2-40B4-BE49-F238E27FC236}">
                <a16:creationId xmlns:a16="http://schemas.microsoft.com/office/drawing/2014/main" id="{48F31070-D39B-A048-844A-319960691E06}"/>
              </a:ext>
            </a:extLst>
          </p:cNvPr>
          <p:cNvSpPr/>
          <p:nvPr/>
        </p:nvSpPr>
        <p:spPr>
          <a:xfrm rot="2500964">
            <a:off x="-1410344" y="1069381"/>
            <a:ext cx="5935851" cy="5935851"/>
          </a:xfrm>
          <a:prstGeom prst="arc">
            <a:avLst/>
          </a:prstGeom>
          <a:ln w="381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Arc 10">
            <a:extLst>
              <a:ext uri="{FF2B5EF4-FFF2-40B4-BE49-F238E27FC236}">
                <a16:creationId xmlns:a16="http://schemas.microsoft.com/office/drawing/2014/main" id="{3AE32E98-5A97-F04C-9E6D-D12882B4A2B0}"/>
              </a:ext>
            </a:extLst>
          </p:cNvPr>
          <p:cNvSpPr/>
          <p:nvPr/>
        </p:nvSpPr>
        <p:spPr>
          <a:xfrm rot="2500964">
            <a:off x="-2338207" y="1069382"/>
            <a:ext cx="5935851" cy="5935851"/>
          </a:xfrm>
          <a:prstGeom prst="arc">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Arc 11">
            <a:extLst>
              <a:ext uri="{FF2B5EF4-FFF2-40B4-BE49-F238E27FC236}">
                <a16:creationId xmlns:a16="http://schemas.microsoft.com/office/drawing/2014/main" id="{CE606561-B32D-4C47-AD54-196A02FEBEC4}"/>
              </a:ext>
            </a:extLst>
          </p:cNvPr>
          <p:cNvSpPr/>
          <p:nvPr/>
        </p:nvSpPr>
        <p:spPr>
          <a:xfrm rot="2500964">
            <a:off x="-3623529" y="1069382"/>
            <a:ext cx="5935851" cy="5935851"/>
          </a:xfrm>
          <a:prstGeom prst="arc">
            <a:avLst/>
          </a:prstGeom>
          <a:ln w="38100">
            <a:solidFill>
              <a:srgbClr val="0070C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Oval 12">
            <a:extLst>
              <a:ext uri="{FF2B5EF4-FFF2-40B4-BE49-F238E27FC236}">
                <a16:creationId xmlns:a16="http://schemas.microsoft.com/office/drawing/2014/main" id="{E91AE99F-8F39-014A-B812-E49D67E684E0}"/>
              </a:ext>
            </a:extLst>
          </p:cNvPr>
          <p:cNvSpPr/>
          <p:nvPr/>
        </p:nvSpPr>
        <p:spPr>
          <a:xfrm>
            <a:off x="5128774" y="3932718"/>
            <a:ext cx="304933" cy="335426"/>
          </a:xfrm>
          <a:prstGeom prst="ellipse">
            <a:avLst/>
          </a:prstGeom>
          <a:solidFill>
            <a:schemeClr val="bg1"/>
          </a:solid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1A3DDE78-8765-FD44-A2C5-50C6AB85A8FC}"/>
              </a:ext>
            </a:extLst>
          </p:cNvPr>
          <p:cNvCxnSpPr>
            <a:cxnSpLocks/>
          </p:cNvCxnSpPr>
          <p:nvPr/>
        </p:nvCxnSpPr>
        <p:spPr>
          <a:xfrm flipH="1">
            <a:off x="3657600" y="4095823"/>
            <a:ext cx="1195561" cy="0"/>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0" name="Arc 9">
            <a:extLst>
              <a:ext uri="{FF2B5EF4-FFF2-40B4-BE49-F238E27FC236}">
                <a16:creationId xmlns:a16="http://schemas.microsoft.com/office/drawing/2014/main" id="{A882A6DB-BE3B-2340-B5DC-2F9F6750621E}"/>
              </a:ext>
            </a:extLst>
          </p:cNvPr>
          <p:cNvSpPr/>
          <p:nvPr/>
        </p:nvSpPr>
        <p:spPr>
          <a:xfrm rot="2500964">
            <a:off x="-2586173" y="1069382"/>
            <a:ext cx="5935851" cy="5935851"/>
          </a:xfrm>
          <a:prstGeom prst="arc">
            <a:avLst/>
          </a:prstGeom>
          <a:ln w="38100">
            <a:solidFill>
              <a:srgbClr val="00B050">
                <a:alpha val="39000"/>
              </a:srgb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Arc 14">
            <a:extLst>
              <a:ext uri="{FF2B5EF4-FFF2-40B4-BE49-F238E27FC236}">
                <a16:creationId xmlns:a16="http://schemas.microsoft.com/office/drawing/2014/main" id="{6A140940-E21A-754D-BBFA-5B4817178E11}"/>
              </a:ext>
            </a:extLst>
          </p:cNvPr>
          <p:cNvSpPr/>
          <p:nvPr/>
        </p:nvSpPr>
        <p:spPr>
          <a:xfrm rot="2500964">
            <a:off x="-3902506" y="1069382"/>
            <a:ext cx="5935851" cy="5935851"/>
          </a:xfrm>
          <a:prstGeom prst="arc">
            <a:avLst/>
          </a:prstGeom>
          <a:ln w="38100">
            <a:solidFill>
              <a:schemeClr val="accent5">
                <a:lumMod val="75000"/>
                <a:alpha val="39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6" name="Straight Connector 15">
            <a:extLst>
              <a:ext uri="{FF2B5EF4-FFF2-40B4-BE49-F238E27FC236}">
                <a16:creationId xmlns:a16="http://schemas.microsoft.com/office/drawing/2014/main" id="{B1A31040-8FD3-5549-AA50-F7796D6931EC}"/>
              </a:ext>
            </a:extLst>
          </p:cNvPr>
          <p:cNvCxnSpPr>
            <a:cxnSpLocks/>
          </p:cNvCxnSpPr>
          <p:nvPr/>
        </p:nvCxnSpPr>
        <p:spPr>
          <a:xfrm flipH="1">
            <a:off x="2371239" y="4095823"/>
            <a:ext cx="1163397" cy="0"/>
          </a:xfrm>
          <a:prstGeom prst="line">
            <a:avLst/>
          </a:prstGeom>
          <a:ln w="44450">
            <a:solidFill>
              <a:schemeClr val="tx1"/>
            </a:solidFill>
            <a:prstDash val="solid"/>
            <a:headEnd type="none"/>
            <a:tailEnd type="arrow"/>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1E393E81-FC79-B940-A2A6-692D466D1894}"/>
              </a:ext>
            </a:extLst>
          </p:cNvPr>
          <p:cNvSpPr txBox="1"/>
          <p:nvPr/>
        </p:nvSpPr>
        <p:spPr>
          <a:xfrm>
            <a:off x="2683106" y="3564974"/>
            <a:ext cx="941300" cy="523220"/>
          </a:xfrm>
          <a:prstGeom prst="rect">
            <a:avLst/>
          </a:prstGeom>
          <a:noFill/>
        </p:spPr>
        <p:txBody>
          <a:bodyPr wrap="square" rtlCol="0">
            <a:spAutoFit/>
          </a:bodyPr>
          <a:lstStyle/>
          <a:p>
            <a:r>
              <a:rPr lang="en-US" sz="2800" dirty="0"/>
              <a:t>t’ &lt;t</a:t>
            </a:r>
          </a:p>
        </p:txBody>
      </p:sp>
      <p:sp>
        <p:nvSpPr>
          <p:cNvPr id="20" name="TextBox 19">
            <a:extLst>
              <a:ext uri="{FF2B5EF4-FFF2-40B4-BE49-F238E27FC236}">
                <a16:creationId xmlns:a16="http://schemas.microsoft.com/office/drawing/2014/main" id="{1FBB7197-7383-B649-91CE-01856F532E29}"/>
              </a:ext>
            </a:extLst>
          </p:cNvPr>
          <p:cNvSpPr txBox="1"/>
          <p:nvPr/>
        </p:nvSpPr>
        <p:spPr>
          <a:xfrm>
            <a:off x="3782611" y="3547695"/>
            <a:ext cx="941300" cy="523220"/>
          </a:xfrm>
          <a:prstGeom prst="rect">
            <a:avLst/>
          </a:prstGeom>
          <a:noFill/>
        </p:spPr>
        <p:txBody>
          <a:bodyPr wrap="square" rtlCol="0">
            <a:spAutoFit/>
          </a:bodyPr>
          <a:lstStyle/>
          <a:p>
            <a:r>
              <a:rPr lang="en-US" sz="2800" dirty="0"/>
              <a:t>t’ &lt;t</a:t>
            </a:r>
          </a:p>
        </p:txBody>
      </p:sp>
    </p:spTree>
    <p:extLst>
      <p:ext uri="{BB962C8B-B14F-4D97-AF65-F5344CB8AC3E}">
        <p14:creationId xmlns:p14="http://schemas.microsoft.com/office/powerpoint/2010/main" val="388325913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13" name="TextBox 12">
            <a:extLst>
              <a:ext uri="{FF2B5EF4-FFF2-40B4-BE49-F238E27FC236}">
                <a16:creationId xmlns:a16="http://schemas.microsoft.com/office/drawing/2014/main" id="{7A0BDB99-73D2-9C48-8AA9-CE31470494FB}"/>
              </a:ext>
            </a:extLst>
          </p:cNvPr>
          <p:cNvSpPr txBox="1"/>
          <p:nvPr/>
        </p:nvSpPr>
        <p:spPr>
          <a:xfrm>
            <a:off x="201881" y="1881060"/>
            <a:ext cx="7686756" cy="523220"/>
          </a:xfrm>
          <a:prstGeom prst="rect">
            <a:avLst/>
          </a:prstGeom>
          <a:noFill/>
        </p:spPr>
        <p:txBody>
          <a:bodyPr wrap="square" rtlCol="0">
            <a:spAutoFit/>
          </a:bodyPr>
          <a:lstStyle/>
          <a:p>
            <a:r>
              <a:rPr lang="en-US" sz="2800" dirty="0"/>
              <a:t>Observer moving towards the stationary source</a:t>
            </a:r>
            <a:endParaRPr lang="en-US" sz="2000" dirty="0"/>
          </a:p>
        </p:txBody>
      </p:sp>
      <p:pic>
        <p:nvPicPr>
          <p:cNvPr id="10" name="Picture 9">
            <a:extLst>
              <a:ext uri="{FF2B5EF4-FFF2-40B4-BE49-F238E27FC236}">
                <a16:creationId xmlns:a16="http://schemas.microsoft.com/office/drawing/2014/main" id="{8EAA1B55-E226-B04F-AA43-D47269ACBF6B}"/>
              </a:ext>
            </a:extLst>
          </p:cNvPr>
          <p:cNvPicPr>
            <a:picLocks noChangeAspect="1"/>
          </p:cNvPicPr>
          <p:nvPr/>
        </p:nvPicPr>
        <p:blipFill>
          <a:blip r:embed="rId2"/>
          <a:stretch>
            <a:fillRect/>
          </a:stretch>
        </p:blipFill>
        <p:spPr>
          <a:xfrm>
            <a:off x="1895554" y="2810763"/>
            <a:ext cx="5352893" cy="3539971"/>
          </a:xfrm>
          <a:prstGeom prst="rect">
            <a:avLst/>
          </a:prstGeom>
        </p:spPr>
      </p:pic>
      <p:sp>
        <p:nvSpPr>
          <p:cNvPr id="11" name="TextBox 10">
            <a:extLst>
              <a:ext uri="{FF2B5EF4-FFF2-40B4-BE49-F238E27FC236}">
                <a16:creationId xmlns:a16="http://schemas.microsoft.com/office/drawing/2014/main" id="{D6C445CA-3865-7746-9499-4D07DCDF476D}"/>
              </a:ext>
            </a:extLst>
          </p:cNvPr>
          <p:cNvSpPr txBox="1"/>
          <p:nvPr/>
        </p:nvSpPr>
        <p:spPr>
          <a:xfrm>
            <a:off x="4883582" y="2810763"/>
            <a:ext cx="439544" cy="707886"/>
          </a:xfrm>
          <a:prstGeom prst="rect">
            <a:avLst/>
          </a:prstGeom>
          <a:solidFill>
            <a:schemeClr val="bg1"/>
          </a:solidFill>
        </p:spPr>
        <p:txBody>
          <a:bodyPr wrap="none" rtlCol="0">
            <a:spAutoFit/>
          </a:bodyPr>
          <a:lstStyle/>
          <a:p>
            <a:r>
              <a:rPr lang="en-US" sz="4000" dirty="0"/>
              <a:t>+</a:t>
            </a:r>
          </a:p>
        </p:txBody>
      </p:sp>
      <p:sp>
        <p:nvSpPr>
          <p:cNvPr id="18" name="TextBox 17">
            <a:extLst>
              <a:ext uri="{FF2B5EF4-FFF2-40B4-BE49-F238E27FC236}">
                <a16:creationId xmlns:a16="http://schemas.microsoft.com/office/drawing/2014/main" id="{D8E2FE28-B8C8-2C4D-AD96-05CC122B8CF3}"/>
              </a:ext>
            </a:extLst>
          </p:cNvPr>
          <p:cNvSpPr txBox="1"/>
          <p:nvPr/>
        </p:nvSpPr>
        <p:spPr>
          <a:xfrm>
            <a:off x="4663810" y="4196989"/>
            <a:ext cx="439544" cy="643533"/>
          </a:xfrm>
          <a:prstGeom prst="rect">
            <a:avLst/>
          </a:prstGeom>
          <a:solidFill>
            <a:schemeClr val="bg1"/>
          </a:solidFill>
        </p:spPr>
        <p:txBody>
          <a:bodyPr wrap="none" rtlCol="0">
            <a:spAutoFit/>
          </a:bodyPr>
          <a:lstStyle/>
          <a:p>
            <a:r>
              <a:rPr lang="en-US" sz="4000" dirty="0"/>
              <a:t>+</a:t>
            </a:r>
          </a:p>
        </p:txBody>
      </p:sp>
      <p:sp>
        <p:nvSpPr>
          <p:cNvPr id="19" name="TextBox 18">
            <a:extLst>
              <a:ext uri="{FF2B5EF4-FFF2-40B4-BE49-F238E27FC236}">
                <a16:creationId xmlns:a16="http://schemas.microsoft.com/office/drawing/2014/main" id="{2863541D-028E-8F48-AFD0-D3EE331E4C86}"/>
              </a:ext>
            </a:extLst>
          </p:cNvPr>
          <p:cNvSpPr txBox="1"/>
          <p:nvPr/>
        </p:nvSpPr>
        <p:spPr>
          <a:xfrm>
            <a:off x="5134350" y="4952094"/>
            <a:ext cx="439544" cy="643533"/>
          </a:xfrm>
          <a:prstGeom prst="rect">
            <a:avLst/>
          </a:prstGeom>
          <a:solidFill>
            <a:schemeClr val="bg1"/>
          </a:solidFill>
        </p:spPr>
        <p:txBody>
          <a:bodyPr wrap="none" rtlCol="0">
            <a:spAutoFit/>
          </a:bodyPr>
          <a:lstStyle/>
          <a:p>
            <a:r>
              <a:rPr lang="en-US" sz="4000" dirty="0"/>
              <a:t>+</a:t>
            </a:r>
          </a:p>
        </p:txBody>
      </p:sp>
      <p:sp>
        <p:nvSpPr>
          <p:cNvPr id="20" name="TextBox 19">
            <a:extLst>
              <a:ext uri="{FF2B5EF4-FFF2-40B4-BE49-F238E27FC236}">
                <a16:creationId xmlns:a16="http://schemas.microsoft.com/office/drawing/2014/main" id="{111AF398-1D1E-2341-A60F-AF9F2BB42996}"/>
              </a:ext>
            </a:extLst>
          </p:cNvPr>
          <p:cNvSpPr txBox="1"/>
          <p:nvPr/>
        </p:nvSpPr>
        <p:spPr>
          <a:xfrm>
            <a:off x="4679308" y="3350214"/>
            <a:ext cx="439544" cy="643533"/>
          </a:xfrm>
          <a:prstGeom prst="rect">
            <a:avLst/>
          </a:prstGeom>
          <a:solidFill>
            <a:schemeClr val="bg1"/>
          </a:solidFill>
        </p:spPr>
        <p:txBody>
          <a:bodyPr wrap="none" rtlCol="0">
            <a:spAutoFit/>
          </a:bodyPr>
          <a:lstStyle/>
          <a:p>
            <a:r>
              <a:rPr lang="en-US" sz="4000" dirty="0"/>
              <a:t>+</a:t>
            </a:r>
          </a:p>
        </p:txBody>
      </p:sp>
      <p:sp>
        <p:nvSpPr>
          <p:cNvPr id="12" name="TextBox 11">
            <a:extLst>
              <a:ext uri="{FF2B5EF4-FFF2-40B4-BE49-F238E27FC236}">
                <a16:creationId xmlns:a16="http://schemas.microsoft.com/office/drawing/2014/main" id="{A32B9316-82DF-E04E-911A-B27F705C8F4F}"/>
              </a:ext>
            </a:extLst>
          </p:cNvPr>
          <p:cNvSpPr txBox="1"/>
          <p:nvPr/>
        </p:nvSpPr>
        <p:spPr>
          <a:xfrm>
            <a:off x="15902" y="5861117"/>
            <a:ext cx="9128098" cy="523220"/>
          </a:xfrm>
          <a:prstGeom prst="rect">
            <a:avLst/>
          </a:prstGeom>
          <a:noFill/>
        </p:spPr>
        <p:txBody>
          <a:bodyPr wrap="square" rtlCol="0">
            <a:spAutoFit/>
          </a:bodyPr>
          <a:lstStyle/>
          <a:p>
            <a:r>
              <a:rPr lang="en-US" sz="2800" i="1" dirty="0" err="1">
                <a:solidFill>
                  <a:schemeClr val="accent5">
                    <a:lumMod val="75000"/>
                  </a:schemeClr>
                </a:solidFill>
              </a:rPr>
              <a:t>v</a:t>
            </a:r>
            <a:r>
              <a:rPr lang="en-US" sz="2800" i="1" baseline="-25000" dirty="0" err="1">
                <a:solidFill>
                  <a:schemeClr val="accent5">
                    <a:lumMod val="75000"/>
                  </a:schemeClr>
                </a:solidFill>
              </a:rPr>
              <a:t>O</a:t>
            </a:r>
            <a:r>
              <a:rPr lang="en-US" sz="2800" i="1" baseline="-25000" dirty="0">
                <a:solidFill>
                  <a:schemeClr val="accent5">
                    <a:lumMod val="75000"/>
                  </a:schemeClr>
                </a:solidFill>
              </a:rPr>
              <a:t> </a:t>
            </a:r>
            <a:r>
              <a:rPr lang="en-US" sz="2800" i="1" dirty="0">
                <a:solidFill>
                  <a:schemeClr val="accent5">
                    <a:lumMod val="75000"/>
                  </a:schemeClr>
                </a:solidFill>
              </a:rPr>
              <a:t>, T</a:t>
            </a:r>
            <a:r>
              <a:rPr lang="en-US" sz="2800" i="1" baseline="-25000" dirty="0">
                <a:solidFill>
                  <a:schemeClr val="accent5">
                    <a:lumMod val="75000"/>
                  </a:schemeClr>
                </a:solidFill>
              </a:rPr>
              <a:t>O </a:t>
            </a:r>
            <a:r>
              <a:rPr lang="en-US" sz="2800" i="1" dirty="0">
                <a:solidFill>
                  <a:schemeClr val="accent5">
                    <a:lumMod val="75000"/>
                  </a:schemeClr>
                </a:solidFill>
              </a:rPr>
              <a:t>, </a:t>
            </a:r>
            <a:r>
              <a:rPr lang="en-US" sz="2800" i="1" dirty="0" err="1">
                <a:solidFill>
                  <a:schemeClr val="accent5">
                    <a:lumMod val="75000"/>
                  </a:schemeClr>
                </a:solidFill>
              </a:rPr>
              <a:t>f</a:t>
            </a:r>
            <a:r>
              <a:rPr lang="en-US" sz="2800" i="1" baseline="-25000" dirty="0" err="1">
                <a:solidFill>
                  <a:schemeClr val="accent5">
                    <a:lumMod val="75000"/>
                  </a:schemeClr>
                </a:solidFill>
              </a:rPr>
              <a:t>O</a:t>
            </a:r>
            <a:r>
              <a:rPr lang="en-US" sz="2800" dirty="0">
                <a:solidFill>
                  <a:schemeClr val="accent5">
                    <a:lumMod val="75000"/>
                  </a:schemeClr>
                </a:solidFill>
              </a:rPr>
              <a:t> = </a:t>
            </a:r>
            <a:r>
              <a:rPr lang="en-US" sz="2200" dirty="0">
                <a:solidFill>
                  <a:schemeClr val="accent5">
                    <a:lumMod val="75000"/>
                  </a:schemeClr>
                </a:solidFill>
              </a:rPr>
              <a:t>Velocity of the observer and observed period and frequency</a:t>
            </a:r>
          </a:p>
        </p:txBody>
      </p:sp>
      <p:sp>
        <p:nvSpPr>
          <p:cNvPr id="14" name="TextBox 13">
            <a:extLst>
              <a:ext uri="{FF2B5EF4-FFF2-40B4-BE49-F238E27FC236}">
                <a16:creationId xmlns:a16="http://schemas.microsoft.com/office/drawing/2014/main" id="{0190E4B2-89FC-0646-8071-F7697FEDE2AC}"/>
              </a:ext>
            </a:extLst>
          </p:cNvPr>
          <p:cNvSpPr txBox="1"/>
          <p:nvPr/>
        </p:nvSpPr>
        <p:spPr>
          <a:xfrm>
            <a:off x="15902" y="6384337"/>
            <a:ext cx="9128098" cy="523220"/>
          </a:xfrm>
          <a:prstGeom prst="rect">
            <a:avLst/>
          </a:prstGeom>
          <a:noFill/>
        </p:spPr>
        <p:txBody>
          <a:bodyPr wrap="square" rtlCol="0">
            <a:spAutoFit/>
          </a:bodyPr>
          <a:lstStyle/>
          <a:p>
            <a:r>
              <a:rPr lang="en-US" sz="2800" i="1" dirty="0" err="1">
                <a:solidFill>
                  <a:schemeClr val="accent2">
                    <a:lumMod val="75000"/>
                  </a:schemeClr>
                </a:solidFill>
              </a:rPr>
              <a:t>v</a:t>
            </a:r>
            <a:r>
              <a:rPr lang="en-US" sz="2800" i="1" baseline="-25000" dirty="0" err="1">
                <a:solidFill>
                  <a:schemeClr val="accent2">
                    <a:lumMod val="75000"/>
                  </a:schemeClr>
                </a:solidFill>
              </a:rPr>
              <a:t>S</a:t>
            </a:r>
            <a:r>
              <a:rPr lang="en-US" sz="2800" i="1" baseline="-25000" dirty="0">
                <a:solidFill>
                  <a:schemeClr val="accent2">
                    <a:lumMod val="75000"/>
                  </a:schemeClr>
                </a:solidFill>
              </a:rPr>
              <a:t> </a:t>
            </a:r>
            <a:r>
              <a:rPr lang="en-US" sz="2800" i="1" dirty="0">
                <a:solidFill>
                  <a:schemeClr val="accent2">
                    <a:lumMod val="75000"/>
                  </a:schemeClr>
                </a:solidFill>
              </a:rPr>
              <a:t>, T</a:t>
            </a:r>
            <a:r>
              <a:rPr lang="en-US" sz="2800" i="1" baseline="-25000" dirty="0">
                <a:solidFill>
                  <a:schemeClr val="accent2">
                    <a:lumMod val="75000"/>
                  </a:schemeClr>
                </a:solidFill>
              </a:rPr>
              <a:t>S </a:t>
            </a:r>
            <a:r>
              <a:rPr lang="en-US" sz="2800" i="1" dirty="0">
                <a:solidFill>
                  <a:schemeClr val="accent2">
                    <a:lumMod val="75000"/>
                  </a:schemeClr>
                </a:solidFill>
              </a:rPr>
              <a:t>, </a:t>
            </a:r>
            <a:r>
              <a:rPr lang="en-US" sz="2800" i="1" dirty="0" err="1">
                <a:solidFill>
                  <a:schemeClr val="accent2">
                    <a:lumMod val="75000"/>
                  </a:schemeClr>
                </a:solidFill>
              </a:rPr>
              <a:t>f</a:t>
            </a:r>
            <a:r>
              <a:rPr lang="en-US" sz="2800" i="1" baseline="-25000" dirty="0" err="1">
                <a:solidFill>
                  <a:schemeClr val="accent2">
                    <a:lumMod val="75000"/>
                  </a:schemeClr>
                </a:solidFill>
              </a:rPr>
              <a:t>S</a:t>
            </a:r>
            <a:r>
              <a:rPr lang="en-US" sz="2800" dirty="0">
                <a:solidFill>
                  <a:schemeClr val="accent2">
                    <a:lumMod val="75000"/>
                  </a:schemeClr>
                </a:solidFill>
              </a:rPr>
              <a:t> = </a:t>
            </a:r>
            <a:r>
              <a:rPr lang="en-US" sz="2200" dirty="0">
                <a:solidFill>
                  <a:schemeClr val="accent2">
                    <a:lumMod val="75000"/>
                  </a:schemeClr>
                </a:solidFill>
              </a:rPr>
              <a:t>Velocity of the source and original period and frequency</a:t>
            </a:r>
          </a:p>
        </p:txBody>
      </p:sp>
    </p:spTree>
    <p:extLst>
      <p:ext uri="{BB962C8B-B14F-4D97-AF65-F5344CB8AC3E}">
        <p14:creationId xmlns:p14="http://schemas.microsoft.com/office/powerpoint/2010/main" val="3847210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13" name="TextBox 12">
            <a:extLst>
              <a:ext uri="{FF2B5EF4-FFF2-40B4-BE49-F238E27FC236}">
                <a16:creationId xmlns:a16="http://schemas.microsoft.com/office/drawing/2014/main" id="{7A0BDB99-73D2-9C48-8AA9-CE31470494FB}"/>
              </a:ext>
            </a:extLst>
          </p:cNvPr>
          <p:cNvSpPr txBox="1"/>
          <p:nvPr/>
        </p:nvSpPr>
        <p:spPr>
          <a:xfrm>
            <a:off x="201881" y="1881060"/>
            <a:ext cx="7686756" cy="523220"/>
          </a:xfrm>
          <a:prstGeom prst="rect">
            <a:avLst/>
          </a:prstGeom>
          <a:noFill/>
        </p:spPr>
        <p:txBody>
          <a:bodyPr wrap="square" rtlCol="0">
            <a:spAutoFit/>
          </a:bodyPr>
          <a:lstStyle/>
          <a:p>
            <a:r>
              <a:rPr lang="en-US" sz="2800" dirty="0"/>
              <a:t>Observer moving towards the stationary source</a:t>
            </a:r>
            <a:endParaRPr lang="en-US" sz="2000" dirty="0"/>
          </a:p>
        </p:txBody>
      </p:sp>
      <p:pic>
        <p:nvPicPr>
          <p:cNvPr id="10" name="Picture 9">
            <a:extLst>
              <a:ext uri="{FF2B5EF4-FFF2-40B4-BE49-F238E27FC236}">
                <a16:creationId xmlns:a16="http://schemas.microsoft.com/office/drawing/2014/main" id="{8EAA1B55-E226-B04F-AA43-D47269ACBF6B}"/>
              </a:ext>
            </a:extLst>
          </p:cNvPr>
          <p:cNvPicPr>
            <a:picLocks noChangeAspect="1"/>
          </p:cNvPicPr>
          <p:nvPr/>
        </p:nvPicPr>
        <p:blipFill>
          <a:blip r:embed="rId2"/>
          <a:stretch>
            <a:fillRect/>
          </a:stretch>
        </p:blipFill>
        <p:spPr>
          <a:xfrm>
            <a:off x="1895554" y="2810763"/>
            <a:ext cx="5352893" cy="3539971"/>
          </a:xfrm>
          <a:prstGeom prst="rect">
            <a:avLst/>
          </a:prstGeom>
        </p:spPr>
      </p:pic>
      <p:sp>
        <p:nvSpPr>
          <p:cNvPr id="11" name="TextBox 10">
            <a:extLst>
              <a:ext uri="{FF2B5EF4-FFF2-40B4-BE49-F238E27FC236}">
                <a16:creationId xmlns:a16="http://schemas.microsoft.com/office/drawing/2014/main" id="{D6C445CA-3865-7746-9499-4D07DCDF476D}"/>
              </a:ext>
            </a:extLst>
          </p:cNvPr>
          <p:cNvSpPr txBox="1"/>
          <p:nvPr/>
        </p:nvSpPr>
        <p:spPr>
          <a:xfrm>
            <a:off x="4883582" y="2810763"/>
            <a:ext cx="439544" cy="707886"/>
          </a:xfrm>
          <a:prstGeom prst="rect">
            <a:avLst/>
          </a:prstGeom>
          <a:solidFill>
            <a:schemeClr val="bg1"/>
          </a:solidFill>
        </p:spPr>
        <p:txBody>
          <a:bodyPr wrap="none" rtlCol="0">
            <a:spAutoFit/>
          </a:bodyPr>
          <a:lstStyle/>
          <a:p>
            <a:r>
              <a:rPr lang="en-US" sz="4000" dirty="0"/>
              <a:t>+</a:t>
            </a:r>
          </a:p>
        </p:txBody>
      </p:sp>
      <p:sp>
        <p:nvSpPr>
          <p:cNvPr id="18" name="TextBox 17">
            <a:extLst>
              <a:ext uri="{FF2B5EF4-FFF2-40B4-BE49-F238E27FC236}">
                <a16:creationId xmlns:a16="http://schemas.microsoft.com/office/drawing/2014/main" id="{D8E2FE28-B8C8-2C4D-AD96-05CC122B8CF3}"/>
              </a:ext>
            </a:extLst>
          </p:cNvPr>
          <p:cNvSpPr txBox="1"/>
          <p:nvPr/>
        </p:nvSpPr>
        <p:spPr>
          <a:xfrm>
            <a:off x="4663810" y="4196989"/>
            <a:ext cx="439544" cy="643533"/>
          </a:xfrm>
          <a:prstGeom prst="rect">
            <a:avLst/>
          </a:prstGeom>
          <a:solidFill>
            <a:schemeClr val="bg1"/>
          </a:solidFill>
        </p:spPr>
        <p:txBody>
          <a:bodyPr wrap="none" rtlCol="0">
            <a:spAutoFit/>
          </a:bodyPr>
          <a:lstStyle/>
          <a:p>
            <a:r>
              <a:rPr lang="en-US" sz="4000" dirty="0"/>
              <a:t>+</a:t>
            </a:r>
          </a:p>
        </p:txBody>
      </p:sp>
      <p:sp>
        <p:nvSpPr>
          <p:cNvPr id="19" name="TextBox 18">
            <a:extLst>
              <a:ext uri="{FF2B5EF4-FFF2-40B4-BE49-F238E27FC236}">
                <a16:creationId xmlns:a16="http://schemas.microsoft.com/office/drawing/2014/main" id="{2863541D-028E-8F48-AFD0-D3EE331E4C86}"/>
              </a:ext>
            </a:extLst>
          </p:cNvPr>
          <p:cNvSpPr txBox="1"/>
          <p:nvPr/>
        </p:nvSpPr>
        <p:spPr>
          <a:xfrm>
            <a:off x="5134350" y="4952094"/>
            <a:ext cx="439544" cy="643533"/>
          </a:xfrm>
          <a:prstGeom prst="rect">
            <a:avLst/>
          </a:prstGeom>
          <a:solidFill>
            <a:schemeClr val="bg1"/>
          </a:solidFill>
        </p:spPr>
        <p:txBody>
          <a:bodyPr wrap="none" rtlCol="0">
            <a:spAutoFit/>
          </a:bodyPr>
          <a:lstStyle/>
          <a:p>
            <a:r>
              <a:rPr lang="en-US" sz="4000" dirty="0"/>
              <a:t>+</a:t>
            </a:r>
          </a:p>
        </p:txBody>
      </p:sp>
      <p:sp>
        <p:nvSpPr>
          <p:cNvPr id="20" name="TextBox 19">
            <a:extLst>
              <a:ext uri="{FF2B5EF4-FFF2-40B4-BE49-F238E27FC236}">
                <a16:creationId xmlns:a16="http://schemas.microsoft.com/office/drawing/2014/main" id="{111AF398-1D1E-2341-A60F-AF9F2BB42996}"/>
              </a:ext>
            </a:extLst>
          </p:cNvPr>
          <p:cNvSpPr txBox="1"/>
          <p:nvPr/>
        </p:nvSpPr>
        <p:spPr>
          <a:xfrm>
            <a:off x="4679308" y="3350214"/>
            <a:ext cx="439544" cy="643533"/>
          </a:xfrm>
          <a:prstGeom prst="rect">
            <a:avLst/>
          </a:prstGeom>
          <a:solidFill>
            <a:schemeClr val="bg1"/>
          </a:solidFill>
        </p:spPr>
        <p:txBody>
          <a:bodyPr wrap="none" rtlCol="0">
            <a:spAutoFit/>
          </a:bodyPr>
          <a:lstStyle/>
          <a:p>
            <a:r>
              <a:rPr lang="en-US" sz="4000" dirty="0"/>
              <a:t>+</a:t>
            </a:r>
          </a:p>
        </p:txBody>
      </p:sp>
      <p:sp>
        <p:nvSpPr>
          <p:cNvPr id="12" name="TextBox 11">
            <a:extLst>
              <a:ext uri="{FF2B5EF4-FFF2-40B4-BE49-F238E27FC236}">
                <a16:creationId xmlns:a16="http://schemas.microsoft.com/office/drawing/2014/main" id="{A32B9316-82DF-E04E-911A-B27F705C8F4F}"/>
              </a:ext>
            </a:extLst>
          </p:cNvPr>
          <p:cNvSpPr txBox="1"/>
          <p:nvPr/>
        </p:nvSpPr>
        <p:spPr>
          <a:xfrm>
            <a:off x="15902" y="5861117"/>
            <a:ext cx="9128098" cy="523220"/>
          </a:xfrm>
          <a:prstGeom prst="rect">
            <a:avLst/>
          </a:prstGeom>
          <a:noFill/>
        </p:spPr>
        <p:txBody>
          <a:bodyPr wrap="square" rtlCol="0">
            <a:spAutoFit/>
          </a:bodyPr>
          <a:lstStyle/>
          <a:p>
            <a:r>
              <a:rPr lang="en-US" sz="2800" i="1" dirty="0" err="1">
                <a:solidFill>
                  <a:schemeClr val="accent5">
                    <a:lumMod val="75000"/>
                  </a:schemeClr>
                </a:solidFill>
              </a:rPr>
              <a:t>v</a:t>
            </a:r>
            <a:r>
              <a:rPr lang="en-US" sz="2800" i="1" baseline="-25000" dirty="0" err="1">
                <a:solidFill>
                  <a:schemeClr val="accent5">
                    <a:lumMod val="75000"/>
                  </a:schemeClr>
                </a:solidFill>
              </a:rPr>
              <a:t>O</a:t>
            </a:r>
            <a:r>
              <a:rPr lang="en-US" sz="2800" i="1" baseline="-25000" dirty="0">
                <a:solidFill>
                  <a:schemeClr val="accent5">
                    <a:lumMod val="75000"/>
                  </a:schemeClr>
                </a:solidFill>
              </a:rPr>
              <a:t> </a:t>
            </a:r>
            <a:r>
              <a:rPr lang="en-US" sz="2800" i="1" dirty="0">
                <a:solidFill>
                  <a:schemeClr val="accent5">
                    <a:lumMod val="75000"/>
                  </a:schemeClr>
                </a:solidFill>
              </a:rPr>
              <a:t>, T</a:t>
            </a:r>
            <a:r>
              <a:rPr lang="en-US" sz="2800" i="1" baseline="-25000" dirty="0">
                <a:solidFill>
                  <a:schemeClr val="accent5">
                    <a:lumMod val="75000"/>
                  </a:schemeClr>
                </a:solidFill>
              </a:rPr>
              <a:t>O </a:t>
            </a:r>
            <a:r>
              <a:rPr lang="en-US" sz="2800" i="1" dirty="0">
                <a:solidFill>
                  <a:schemeClr val="accent5">
                    <a:lumMod val="75000"/>
                  </a:schemeClr>
                </a:solidFill>
              </a:rPr>
              <a:t>, </a:t>
            </a:r>
            <a:r>
              <a:rPr lang="en-US" sz="2800" i="1" dirty="0" err="1">
                <a:solidFill>
                  <a:schemeClr val="accent5">
                    <a:lumMod val="75000"/>
                  </a:schemeClr>
                </a:solidFill>
              </a:rPr>
              <a:t>f</a:t>
            </a:r>
            <a:r>
              <a:rPr lang="en-US" sz="2800" i="1" baseline="-25000" dirty="0" err="1">
                <a:solidFill>
                  <a:schemeClr val="accent5">
                    <a:lumMod val="75000"/>
                  </a:schemeClr>
                </a:solidFill>
              </a:rPr>
              <a:t>O</a:t>
            </a:r>
            <a:r>
              <a:rPr lang="en-US" sz="2800" dirty="0">
                <a:solidFill>
                  <a:schemeClr val="accent5">
                    <a:lumMod val="75000"/>
                  </a:schemeClr>
                </a:solidFill>
              </a:rPr>
              <a:t> = </a:t>
            </a:r>
            <a:r>
              <a:rPr lang="en-US" sz="2200" dirty="0">
                <a:solidFill>
                  <a:schemeClr val="accent5">
                    <a:lumMod val="75000"/>
                  </a:schemeClr>
                </a:solidFill>
              </a:rPr>
              <a:t>Velocity of the observer and observed period and frequency</a:t>
            </a:r>
          </a:p>
        </p:txBody>
      </p:sp>
      <p:sp>
        <p:nvSpPr>
          <p:cNvPr id="14" name="TextBox 13">
            <a:extLst>
              <a:ext uri="{FF2B5EF4-FFF2-40B4-BE49-F238E27FC236}">
                <a16:creationId xmlns:a16="http://schemas.microsoft.com/office/drawing/2014/main" id="{0190E4B2-89FC-0646-8071-F7697FEDE2AC}"/>
              </a:ext>
            </a:extLst>
          </p:cNvPr>
          <p:cNvSpPr txBox="1"/>
          <p:nvPr/>
        </p:nvSpPr>
        <p:spPr>
          <a:xfrm>
            <a:off x="15902" y="6384337"/>
            <a:ext cx="9128098" cy="523220"/>
          </a:xfrm>
          <a:prstGeom prst="rect">
            <a:avLst/>
          </a:prstGeom>
          <a:noFill/>
        </p:spPr>
        <p:txBody>
          <a:bodyPr wrap="square" rtlCol="0">
            <a:spAutoFit/>
          </a:bodyPr>
          <a:lstStyle/>
          <a:p>
            <a:r>
              <a:rPr lang="en-US" sz="2800" i="1" dirty="0" err="1">
                <a:solidFill>
                  <a:schemeClr val="accent2">
                    <a:lumMod val="75000"/>
                  </a:schemeClr>
                </a:solidFill>
              </a:rPr>
              <a:t>v</a:t>
            </a:r>
            <a:r>
              <a:rPr lang="en-US" sz="2800" i="1" baseline="-25000" dirty="0" err="1">
                <a:solidFill>
                  <a:schemeClr val="accent2">
                    <a:lumMod val="75000"/>
                  </a:schemeClr>
                </a:solidFill>
              </a:rPr>
              <a:t>S</a:t>
            </a:r>
            <a:r>
              <a:rPr lang="en-US" sz="2800" i="1" baseline="-25000" dirty="0">
                <a:solidFill>
                  <a:schemeClr val="accent2">
                    <a:lumMod val="75000"/>
                  </a:schemeClr>
                </a:solidFill>
              </a:rPr>
              <a:t> </a:t>
            </a:r>
            <a:r>
              <a:rPr lang="en-US" sz="2800" i="1" dirty="0">
                <a:solidFill>
                  <a:schemeClr val="accent2">
                    <a:lumMod val="75000"/>
                  </a:schemeClr>
                </a:solidFill>
              </a:rPr>
              <a:t>, T</a:t>
            </a:r>
            <a:r>
              <a:rPr lang="en-US" sz="2800" i="1" baseline="-25000" dirty="0">
                <a:solidFill>
                  <a:schemeClr val="accent2">
                    <a:lumMod val="75000"/>
                  </a:schemeClr>
                </a:solidFill>
              </a:rPr>
              <a:t>S </a:t>
            </a:r>
            <a:r>
              <a:rPr lang="en-US" sz="2800" i="1" dirty="0">
                <a:solidFill>
                  <a:schemeClr val="accent2">
                    <a:lumMod val="75000"/>
                  </a:schemeClr>
                </a:solidFill>
              </a:rPr>
              <a:t>, </a:t>
            </a:r>
            <a:r>
              <a:rPr lang="en-US" sz="2800" i="1" dirty="0" err="1">
                <a:solidFill>
                  <a:schemeClr val="accent2">
                    <a:lumMod val="75000"/>
                  </a:schemeClr>
                </a:solidFill>
              </a:rPr>
              <a:t>f</a:t>
            </a:r>
            <a:r>
              <a:rPr lang="en-US" sz="2800" i="1" baseline="-25000" dirty="0" err="1">
                <a:solidFill>
                  <a:schemeClr val="accent2">
                    <a:lumMod val="75000"/>
                  </a:schemeClr>
                </a:solidFill>
              </a:rPr>
              <a:t>S</a:t>
            </a:r>
            <a:r>
              <a:rPr lang="en-US" sz="2800" dirty="0">
                <a:solidFill>
                  <a:schemeClr val="accent2">
                    <a:lumMod val="75000"/>
                  </a:schemeClr>
                </a:solidFill>
              </a:rPr>
              <a:t> = </a:t>
            </a:r>
            <a:r>
              <a:rPr lang="en-US" sz="2200" dirty="0">
                <a:solidFill>
                  <a:schemeClr val="accent2">
                    <a:lumMod val="75000"/>
                  </a:schemeClr>
                </a:solidFill>
              </a:rPr>
              <a:t>Velocity of the source and original period and frequency</a:t>
            </a:r>
          </a:p>
        </p:txBody>
      </p:sp>
      <p:sp>
        <p:nvSpPr>
          <p:cNvPr id="15" name="TextBox 14">
            <a:extLst>
              <a:ext uri="{FF2B5EF4-FFF2-40B4-BE49-F238E27FC236}">
                <a16:creationId xmlns:a16="http://schemas.microsoft.com/office/drawing/2014/main" id="{9A0AAF4D-8DBB-0E49-8FCA-056AE9A9A3B9}"/>
              </a:ext>
            </a:extLst>
          </p:cNvPr>
          <p:cNvSpPr txBox="1"/>
          <p:nvPr/>
        </p:nvSpPr>
        <p:spPr>
          <a:xfrm>
            <a:off x="0" y="3218206"/>
            <a:ext cx="9144000" cy="707886"/>
          </a:xfrm>
          <a:prstGeom prst="rect">
            <a:avLst/>
          </a:prstGeom>
          <a:solidFill>
            <a:schemeClr val="accent2">
              <a:lumMod val="75000"/>
            </a:schemeClr>
          </a:solidFill>
        </p:spPr>
        <p:txBody>
          <a:bodyPr wrap="square" rtlCol="0">
            <a:spAutoFit/>
          </a:bodyPr>
          <a:lstStyle/>
          <a:p>
            <a:pPr algn="ctr"/>
            <a:r>
              <a:rPr lang="en-US" sz="4000" dirty="0">
                <a:solidFill>
                  <a:schemeClr val="bg1"/>
                </a:solidFill>
              </a:rPr>
              <a:t>Doppler shift, </a:t>
            </a:r>
            <a:r>
              <a:rPr lang="en-US" sz="4000" dirty="0" err="1">
                <a:solidFill>
                  <a:schemeClr val="bg1"/>
                </a:solidFill>
              </a:rPr>
              <a:t>Δf</a:t>
            </a:r>
            <a:r>
              <a:rPr lang="en-US" sz="4000" dirty="0">
                <a:solidFill>
                  <a:schemeClr val="bg1"/>
                </a:solidFill>
              </a:rPr>
              <a:t> = </a:t>
            </a:r>
            <a:r>
              <a:rPr lang="en-US" sz="4000" dirty="0" err="1">
                <a:solidFill>
                  <a:schemeClr val="bg1"/>
                </a:solidFill>
              </a:rPr>
              <a:t>f</a:t>
            </a:r>
            <a:r>
              <a:rPr lang="en-US" sz="4000" baseline="-25000" dirty="0" err="1">
                <a:solidFill>
                  <a:schemeClr val="bg1"/>
                </a:solidFill>
              </a:rPr>
              <a:t>O</a:t>
            </a:r>
            <a:r>
              <a:rPr lang="en-US" sz="4000" dirty="0" err="1">
                <a:solidFill>
                  <a:schemeClr val="bg1"/>
                </a:solidFill>
              </a:rPr>
              <a:t>-f</a:t>
            </a:r>
            <a:r>
              <a:rPr lang="en-US" sz="4000" baseline="-25000" dirty="0" err="1">
                <a:solidFill>
                  <a:schemeClr val="bg1"/>
                </a:solidFill>
              </a:rPr>
              <a:t>S</a:t>
            </a:r>
            <a:r>
              <a:rPr lang="en-US" sz="4000" dirty="0">
                <a:solidFill>
                  <a:schemeClr val="bg1"/>
                </a:solidFill>
              </a:rPr>
              <a:t> = </a:t>
            </a:r>
            <a:r>
              <a:rPr lang="en-US" sz="4000" dirty="0" err="1">
                <a:solidFill>
                  <a:schemeClr val="bg1"/>
                </a:solidFill>
              </a:rPr>
              <a:t>f</a:t>
            </a:r>
            <a:r>
              <a:rPr lang="en-US" sz="4000" baseline="-25000" dirty="0" err="1">
                <a:solidFill>
                  <a:schemeClr val="bg1"/>
                </a:solidFill>
              </a:rPr>
              <a:t>S</a:t>
            </a:r>
            <a:r>
              <a:rPr lang="en-US" sz="4000" dirty="0">
                <a:solidFill>
                  <a:schemeClr val="bg1"/>
                </a:solidFill>
              </a:rPr>
              <a:t> (</a:t>
            </a:r>
            <a:r>
              <a:rPr lang="en-US" sz="4000" dirty="0" err="1">
                <a:solidFill>
                  <a:schemeClr val="bg1"/>
                </a:solidFill>
              </a:rPr>
              <a:t>v</a:t>
            </a:r>
            <a:r>
              <a:rPr lang="en-US" sz="4000" baseline="-25000" dirty="0" err="1">
                <a:solidFill>
                  <a:schemeClr val="bg1"/>
                </a:solidFill>
              </a:rPr>
              <a:t>O</a:t>
            </a:r>
            <a:r>
              <a:rPr lang="en-US" sz="4000" dirty="0">
                <a:solidFill>
                  <a:schemeClr val="bg1"/>
                </a:solidFill>
              </a:rPr>
              <a:t>/v)</a:t>
            </a:r>
          </a:p>
        </p:txBody>
      </p:sp>
      <p:sp>
        <p:nvSpPr>
          <p:cNvPr id="16" name="TextBox 15">
            <a:extLst>
              <a:ext uri="{FF2B5EF4-FFF2-40B4-BE49-F238E27FC236}">
                <a16:creationId xmlns:a16="http://schemas.microsoft.com/office/drawing/2014/main" id="{27546BA6-7551-6D4A-A5A4-FAC2B2420AB4}"/>
              </a:ext>
            </a:extLst>
          </p:cNvPr>
          <p:cNvSpPr txBox="1"/>
          <p:nvPr/>
        </p:nvSpPr>
        <p:spPr>
          <a:xfrm>
            <a:off x="15902" y="4701328"/>
            <a:ext cx="9144000" cy="584775"/>
          </a:xfrm>
          <a:prstGeom prst="rect">
            <a:avLst/>
          </a:prstGeom>
          <a:solidFill>
            <a:schemeClr val="accent2">
              <a:lumMod val="75000"/>
            </a:schemeClr>
          </a:solidFill>
        </p:spPr>
        <p:txBody>
          <a:bodyPr wrap="square" rtlCol="0">
            <a:spAutoFit/>
          </a:bodyPr>
          <a:lstStyle/>
          <a:p>
            <a:pPr algn="ctr"/>
            <a:r>
              <a:rPr lang="en-US" sz="3200" dirty="0">
                <a:solidFill>
                  <a:schemeClr val="bg1"/>
                </a:solidFill>
              </a:rPr>
              <a:t>Effects of signal’s velocity and frequency</a:t>
            </a:r>
          </a:p>
        </p:txBody>
      </p:sp>
    </p:spTree>
    <p:extLst>
      <p:ext uri="{BB962C8B-B14F-4D97-AF65-F5344CB8AC3E}">
        <p14:creationId xmlns:p14="http://schemas.microsoft.com/office/powerpoint/2010/main" val="7146299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walk_1_allClean.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8422" y="441241"/>
            <a:ext cx="3263900" cy="5765800"/>
          </a:xfrm>
          <a:prstGeom prst="rect">
            <a:avLst/>
          </a:prstGeom>
        </p:spPr>
      </p:pic>
      <p:pic>
        <p:nvPicPr>
          <p:cNvPr id="8" name="Picture 7" descr="walk_3_allClean.jp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52436" y="519639"/>
            <a:ext cx="2794000" cy="5765800"/>
          </a:xfrm>
          <a:prstGeom prst="rect">
            <a:avLst/>
          </a:prstGeom>
        </p:spPr>
      </p:pic>
      <p:sp>
        <p:nvSpPr>
          <p:cNvPr id="6" name="Right Arrow 5"/>
          <p:cNvSpPr/>
          <p:nvPr/>
        </p:nvSpPr>
        <p:spPr>
          <a:xfrm>
            <a:off x="3520040" y="2010089"/>
            <a:ext cx="2330455" cy="1024190"/>
          </a:xfrm>
          <a:prstGeom prst="rightArrow">
            <a:avLst/>
          </a:prstGeom>
          <a:gradFill flip="none" rotWithShape="1">
            <a:gsLst>
              <a:gs pos="59000">
                <a:schemeClr val="tx2">
                  <a:lumMod val="60000"/>
                  <a:lumOff val="40000"/>
                </a:schemeClr>
              </a:gs>
              <a:gs pos="3000">
                <a:srgbClr val="FFFFFF"/>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extBox 6"/>
          <p:cNvSpPr txBox="1"/>
          <p:nvPr/>
        </p:nvSpPr>
        <p:spPr>
          <a:xfrm>
            <a:off x="3901383" y="1055982"/>
            <a:ext cx="1735053" cy="954107"/>
          </a:xfrm>
          <a:prstGeom prst="rect">
            <a:avLst/>
          </a:prstGeom>
          <a:noFill/>
        </p:spPr>
        <p:txBody>
          <a:bodyPr wrap="square" rtlCol="0">
            <a:spAutoFit/>
          </a:bodyPr>
          <a:lstStyle/>
          <a:p>
            <a:r>
              <a:rPr lang="en-US" sz="2800" dirty="0">
                <a:solidFill>
                  <a:schemeClr val="tx2">
                    <a:lumMod val="60000"/>
                    <a:lumOff val="40000"/>
                  </a:schemeClr>
                </a:solidFill>
                <a:latin typeface="Abel"/>
                <a:cs typeface="Abel"/>
              </a:rPr>
              <a:t>Walking Direction</a:t>
            </a:r>
          </a:p>
        </p:txBody>
      </p:sp>
      <p:sp>
        <p:nvSpPr>
          <p:cNvPr id="2" name="Slide Number Placeholder 1"/>
          <p:cNvSpPr>
            <a:spLocks noGrp="1"/>
          </p:cNvSpPr>
          <p:nvPr>
            <p:ph type="sldNum" sz="quarter" idx="12"/>
          </p:nvPr>
        </p:nvSpPr>
        <p:spPr/>
        <p:txBody>
          <a:bodyPr/>
          <a:lstStyle/>
          <a:p>
            <a:fld id="{4BEC1500-998D-864B-88E2-D66FD55DDA02}" type="slidenum">
              <a:rPr lang="en-US" smtClean="0"/>
              <a:t>7</a:t>
            </a:fld>
            <a:endParaRPr lang="en-US"/>
          </a:p>
        </p:txBody>
      </p:sp>
      <p:cxnSp>
        <p:nvCxnSpPr>
          <p:cNvPr id="31" name="Straight Connector 30"/>
          <p:cNvCxnSpPr/>
          <p:nvPr/>
        </p:nvCxnSpPr>
        <p:spPr>
          <a:xfrm flipV="1">
            <a:off x="3520040" y="4974806"/>
            <a:ext cx="1242690" cy="17642"/>
          </a:xfrm>
          <a:prstGeom prst="line">
            <a:avLst/>
          </a:prstGeom>
          <a:ln w="57150" cmpd="sng">
            <a:solidFill>
              <a:schemeClr val="accent2">
                <a:lumMod val="75000"/>
              </a:schemeClr>
            </a:solidFill>
            <a:headEnd type="oval" w="sm" len="sm"/>
            <a:tailEnd type="stealth" w="lg" len="lg"/>
          </a:ln>
          <a:effectLst/>
        </p:spPr>
        <p:style>
          <a:lnRef idx="2">
            <a:schemeClr val="accent1"/>
          </a:lnRef>
          <a:fillRef idx="0">
            <a:schemeClr val="accent1"/>
          </a:fillRef>
          <a:effectRef idx="1">
            <a:schemeClr val="accent1"/>
          </a:effectRef>
          <a:fontRef idx="minor">
            <a:schemeClr val="tx1"/>
          </a:fontRef>
        </p:style>
      </p:cxnSp>
      <p:cxnSp>
        <p:nvCxnSpPr>
          <p:cNvPr id="32" name="Straight Connector 31"/>
          <p:cNvCxnSpPr/>
          <p:nvPr/>
        </p:nvCxnSpPr>
        <p:spPr>
          <a:xfrm flipV="1">
            <a:off x="3496040" y="3610080"/>
            <a:ext cx="1242690" cy="17642"/>
          </a:xfrm>
          <a:prstGeom prst="line">
            <a:avLst/>
          </a:prstGeom>
          <a:ln w="57150" cmpd="sng">
            <a:solidFill>
              <a:schemeClr val="accent2">
                <a:lumMod val="75000"/>
              </a:schemeClr>
            </a:solidFill>
            <a:headEnd type="oval" w="sm" len="sm"/>
            <a:tailEnd type="stealth" w="lg" len="lg"/>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4084909" y="3694463"/>
            <a:ext cx="1065895" cy="523220"/>
          </a:xfrm>
          <a:prstGeom prst="rect">
            <a:avLst/>
          </a:prstGeom>
          <a:noFill/>
        </p:spPr>
        <p:txBody>
          <a:bodyPr wrap="square" rtlCol="0">
            <a:spAutoFit/>
          </a:bodyPr>
          <a:lstStyle/>
          <a:p>
            <a:r>
              <a:rPr lang="en-US" sz="2800" dirty="0">
                <a:solidFill>
                  <a:schemeClr val="accent2">
                    <a:lumMod val="75000"/>
                  </a:schemeClr>
                </a:solidFill>
                <a:latin typeface="Abel"/>
                <a:cs typeface="Abel"/>
              </a:rPr>
              <a:t>Force</a:t>
            </a:r>
          </a:p>
        </p:txBody>
      </p:sp>
      <p:sp>
        <p:nvSpPr>
          <p:cNvPr id="34" name="TextBox 33"/>
          <p:cNvSpPr txBox="1"/>
          <p:nvPr/>
        </p:nvSpPr>
        <p:spPr>
          <a:xfrm>
            <a:off x="4096189" y="4975887"/>
            <a:ext cx="1065895" cy="523220"/>
          </a:xfrm>
          <a:prstGeom prst="rect">
            <a:avLst/>
          </a:prstGeom>
          <a:noFill/>
        </p:spPr>
        <p:txBody>
          <a:bodyPr wrap="square" rtlCol="0">
            <a:spAutoFit/>
          </a:bodyPr>
          <a:lstStyle/>
          <a:p>
            <a:r>
              <a:rPr lang="en-US" sz="2800" dirty="0">
                <a:solidFill>
                  <a:schemeClr val="accent2">
                    <a:lumMod val="75000"/>
                  </a:schemeClr>
                </a:solidFill>
                <a:latin typeface="Abel"/>
                <a:cs typeface="Abel"/>
              </a:rPr>
              <a:t>Force</a:t>
            </a:r>
          </a:p>
        </p:txBody>
      </p:sp>
    </p:spTree>
    <p:extLst>
      <p:ext uri="{BB962C8B-B14F-4D97-AF65-F5344CB8AC3E}">
        <p14:creationId xmlns:p14="http://schemas.microsoft.com/office/powerpoint/2010/main" val="176712154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7" name="TextBox 6">
            <a:extLst>
              <a:ext uri="{FF2B5EF4-FFF2-40B4-BE49-F238E27FC236}">
                <a16:creationId xmlns:a16="http://schemas.microsoft.com/office/drawing/2014/main" id="{BDAFBBA9-5562-2E48-94D8-26B9D33C7F5E}"/>
              </a:ext>
            </a:extLst>
          </p:cNvPr>
          <p:cNvSpPr txBox="1"/>
          <p:nvPr/>
        </p:nvSpPr>
        <p:spPr>
          <a:xfrm>
            <a:off x="0" y="1066800"/>
            <a:ext cx="9144000" cy="584775"/>
          </a:xfrm>
          <a:prstGeom prst="rect">
            <a:avLst/>
          </a:prstGeom>
          <a:solidFill>
            <a:schemeClr val="accent1">
              <a:lumMod val="50000"/>
            </a:schemeClr>
          </a:solidFill>
        </p:spPr>
        <p:txBody>
          <a:bodyPr wrap="square" rtlCol="0">
            <a:spAutoFit/>
          </a:bodyPr>
          <a:lstStyle/>
          <a:p>
            <a:r>
              <a:rPr lang="en-US" sz="3200" dirty="0">
                <a:solidFill>
                  <a:schemeClr val="bg1"/>
                </a:solidFill>
              </a:rPr>
              <a:t>Simple wave model: Moving observer</a:t>
            </a:r>
          </a:p>
        </p:txBody>
      </p:sp>
      <p:sp>
        <p:nvSpPr>
          <p:cNvPr id="13" name="TextBox 12">
            <a:extLst>
              <a:ext uri="{FF2B5EF4-FFF2-40B4-BE49-F238E27FC236}">
                <a16:creationId xmlns:a16="http://schemas.microsoft.com/office/drawing/2014/main" id="{7A0BDB99-73D2-9C48-8AA9-CE31470494FB}"/>
              </a:ext>
            </a:extLst>
          </p:cNvPr>
          <p:cNvSpPr txBox="1"/>
          <p:nvPr/>
        </p:nvSpPr>
        <p:spPr>
          <a:xfrm>
            <a:off x="201881" y="2191026"/>
            <a:ext cx="7686756" cy="523220"/>
          </a:xfrm>
          <a:prstGeom prst="rect">
            <a:avLst/>
          </a:prstGeom>
          <a:noFill/>
        </p:spPr>
        <p:txBody>
          <a:bodyPr wrap="square" rtlCol="0">
            <a:spAutoFit/>
          </a:bodyPr>
          <a:lstStyle/>
          <a:p>
            <a:r>
              <a:rPr lang="en-US" sz="2800" dirty="0"/>
              <a:t>Both the source and the observer are moving</a:t>
            </a:r>
            <a:endParaRPr lang="en-US" sz="2000" dirty="0"/>
          </a:p>
        </p:txBody>
      </p:sp>
      <p:pic>
        <p:nvPicPr>
          <p:cNvPr id="4" name="Picture 3">
            <a:extLst>
              <a:ext uri="{FF2B5EF4-FFF2-40B4-BE49-F238E27FC236}">
                <a16:creationId xmlns:a16="http://schemas.microsoft.com/office/drawing/2014/main" id="{E8990FB7-B81D-2043-83BB-53A0F76B8FD3}"/>
              </a:ext>
            </a:extLst>
          </p:cNvPr>
          <p:cNvPicPr>
            <a:picLocks noChangeAspect="1"/>
          </p:cNvPicPr>
          <p:nvPr/>
        </p:nvPicPr>
        <p:blipFill>
          <a:blip r:embed="rId3"/>
          <a:stretch>
            <a:fillRect/>
          </a:stretch>
        </p:blipFill>
        <p:spPr>
          <a:xfrm>
            <a:off x="2375654" y="3021954"/>
            <a:ext cx="4330700" cy="1651000"/>
          </a:xfrm>
          <a:prstGeom prst="rect">
            <a:avLst/>
          </a:prstGeom>
        </p:spPr>
      </p:pic>
      <p:sp>
        <p:nvSpPr>
          <p:cNvPr id="12" name="TextBox 11">
            <a:extLst>
              <a:ext uri="{FF2B5EF4-FFF2-40B4-BE49-F238E27FC236}">
                <a16:creationId xmlns:a16="http://schemas.microsoft.com/office/drawing/2014/main" id="{10305621-6693-544B-B565-EB89EB10ECD0}"/>
              </a:ext>
            </a:extLst>
          </p:cNvPr>
          <p:cNvSpPr txBox="1"/>
          <p:nvPr/>
        </p:nvSpPr>
        <p:spPr>
          <a:xfrm>
            <a:off x="15902" y="5768128"/>
            <a:ext cx="9128098" cy="523220"/>
          </a:xfrm>
          <a:prstGeom prst="rect">
            <a:avLst/>
          </a:prstGeom>
          <a:noFill/>
        </p:spPr>
        <p:txBody>
          <a:bodyPr wrap="square" rtlCol="0">
            <a:spAutoFit/>
          </a:bodyPr>
          <a:lstStyle/>
          <a:p>
            <a:r>
              <a:rPr lang="en-US" sz="2800" i="1" dirty="0" err="1">
                <a:solidFill>
                  <a:schemeClr val="accent5">
                    <a:lumMod val="75000"/>
                  </a:schemeClr>
                </a:solidFill>
              </a:rPr>
              <a:t>v</a:t>
            </a:r>
            <a:r>
              <a:rPr lang="en-US" sz="2800" i="1" baseline="-25000" dirty="0" err="1">
                <a:solidFill>
                  <a:schemeClr val="accent5">
                    <a:lumMod val="75000"/>
                  </a:schemeClr>
                </a:solidFill>
              </a:rPr>
              <a:t>O</a:t>
            </a:r>
            <a:r>
              <a:rPr lang="en-US" sz="2800" i="1" baseline="-25000" dirty="0">
                <a:solidFill>
                  <a:schemeClr val="accent5">
                    <a:lumMod val="75000"/>
                  </a:schemeClr>
                </a:solidFill>
              </a:rPr>
              <a:t> </a:t>
            </a:r>
            <a:r>
              <a:rPr lang="en-US" sz="2800" i="1" dirty="0">
                <a:solidFill>
                  <a:schemeClr val="accent5">
                    <a:lumMod val="75000"/>
                  </a:schemeClr>
                </a:solidFill>
              </a:rPr>
              <a:t>, T</a:t>
            </a:r>
            <a:r>
              <a:rPr lang="en-US" sz="2800" i="1" baseline="-25000" dirty="0">
                <a:solidFill>
                  <a:schemeClr val="accent5">
                    <a:lumMod val="75000"/>
                  </a:schemeClr>
                </a:solidFill>
              </a:rPr>
              <a:t>O </a:t>
            </a:r>
            <a:r>
              <a:rPr lang="en-US" sz="2800" i="1" dirty="0">
                <a:solidFill>
                  <a:schemeClr val="accent5">
                    <a:lumMod val="75000"/>
                  </a:schemeClr>
                </a:solidFill>
              </a:rPr>
              <a:t>, </a:t>
            </a:r>
            <a:r>
              <a:rPr lang="en-US" sz="2800" i="1" dirty="0" err="1">
                <a:solidFill>
                  <a:schemeClr val="accent5">
                    <a:lumMod val="75000"/>
                  </a:schemeClr>
                </a:solidFill>
              </a:rPr>
              <a:t>f</a:t>
            </a:r>
            <a:r>
              <a:rPr lang="en-US" sz="2800" i="1" baseline="-25000" dirty="0" err="1">
                <a:solidFill>
                  <a:schemeClr val="accent5">
                    <a:lumMod val="75000"/>
                  </a:schemeClr>
                </a:solidFill>
              </a:rPr>
              <a:t>O</a:t>
            </a:r>
            <a:r>
              <a:rPr lang="en-US" sz="2800" dirty="0">
                <a:solidFill>
                  <a:schemeClr val="accent5">
                    <a:lumMod val="75000"/>
                  </a:schemeClr>
                </a:solidFill>
              </a:rPr>
              <a:t> = </a:t>
            </a:r>
            <a:r>
              <a:rPr lang="en-US" sz="2200" dirty="0">
                <a:solidFill>
                  <a:schemeClr val="accent5">
                    <a:lumMod val="75000"/>
                  </a:schemeClr>
                </a:solidFill>
              </a:rPr>
              <a:t>Velocity of the observer and observed period and frequency</a:t>
            </a:r>
          </a:p>
        </p:txBody>
      </p:sp>
      <p:sp>
        <p:nvSpPr>
          <p:cNvPr id="14" name="TextBox 13">
            <a:extLst>
              <a:ext uri="{FF2B5EF4-FFF2-40B4-BE49-F238E27FC236}">
                <a16:creationId xmlns:a16="http://schemas.microsoft.com/office/drawing/2014/main" id="{FB40F96D-59FD-8D4D-9679-11D65F54D14A}"/>
              </a:ext>
            </a:extLst>
          </p:cNvPr>
          <p:cNvSpPr txBox="1"/>
          <p:nvPr/>
        </p:nvSpPr>
        <p:spPr>
          <a:xfrm>
            <a:off x="15902" y="6291348"/>
            <a:ext cx="9128098" cy="523220"/>
          </a:xfrm>
          <a:prstGeom prst="rect">
            <a:avLst/>
          </a:prstGeom>
          <a:noFill/>
        </p:spPr>
        <p:txBody>
          <a:bodyPr wrap="square" rtlCol="0">
            <a:spAutoFit/>
          </a:bodyPr>
          <a:lstStyle/>
          <a:p>
            <a:r>
              <a:rPr lang="en-US" sz="2800" i="1" dirty="0" err="1">
                <a:solidFill>
                  <a:schemeClr val="accent2">
                    <a:lumMod val="75000"/>
                  </a:schemeClr>
                </a:solidFill>
              </a:rPr>
              <a:t>v</a:t>
            </a:r>
            <a:r>
              <a:rPr lang="en-US" sz="2800" i="1" baseline="-25000" dirty="0" err="1">
                <a:solidFill>
                  <a:schemeClr val="accent2">
                    <a:lumMod val="75000"/>
                  </a:schemeClr>
                </a:solidFill>
              </a:rPr>
              <a:t>S</a:t>
            </a:r>
            <a:r>
              <a:rPr lang="en-US" sz="2800" i="1" baseline="-25000" dirty="0">
                <a:solidFill>
                  <a:schemeClr val="accent2">
                    <a:lumMod val="75000"/>
                  </a:schemeClr>
                </a:solidFill>
              </a:rPr>
              <a:t> </a:t>
            </a:r>
            <a:r>
              <a:rPr lang="en-US" sz="2800" i="1" dirty="0">
                <a:solidFill>
                  <a:schemeClr val="accent2">
                    <a:lumMod val="75000"/>
                  </a:schemeClr>
                </a:solidFill>
              </a:rPr>
              <a:t>, T</a:t>
            </a:r>
            <a:r>
              <a:rPr lang="en-US" sz="2800" i="1" baseline="-25000" dirty="0">
                <a:solidFill>
                  <a:schemeClr val="accent2">
                    <a:lumMod val="75000"/>
                  </a:schemeClr>
                </a:solidFill>
              </a:rPr>
              <a:t>S </a:t>
            </a:r>
            <a:r>
              <a:rPr lang="en-US" sz="2800" i="1" dirty="0">
                <a:solidFill>
                  <a:schemeClr val="accent2">
                    <a:lumMod val="75000"/>
                  </a:schemeClr>
                </a:solidFill>
              </a:rPr>
              <a:t>, </a:t>
            </a:r>
            <a:r>
              <a:rPr lang="en-US" sz="2800" i="1" dirty="0" err="1">
                <a:solidFill>
                  <a:schemeClr val="accent2">
                    <a:lumMod val="75000"/>
                  </a:schemeClr>
                </a:solidFill>
              </a:rPr>
              <a:t>f</a:t>
            </a:r>
            <a:r>
              <a:rPr lang="en-US" sz="2800" i="1" baseline="-25000" dirty="0" err="1">
                <a:solidFill>
                  <a:schemeClr val="accent2">
                    <a:lumMod val="75000"/>
                  </a:schemeClr>
                </a:solidFill>
              </a:rPr>
              <a:t>S</a:t>
            </a:r>
            <a:r>
              <a:rPr lang="en-US" sz="2800" dirty="0">
                <a:solidFill>
                  <a:schemeClr val="accent2">
                    <a:lumMod val="75000"/>
                  </a:schemeClr>
                </a:solidFill>
              </a:rPr>
              <a:t> = </a:t>
            </a:r>
            <a:r>
              <a:rPr lang="en-US" sz="2200" dirty="0">
                <a:solidFill>
                  <a:schemeClr val="accent2">
                    <a:lumMod val="75000"/>
                  </a:schemeClr>
                </a:solidFill>
              </a:rPr>
              <a:t>Velocity of the source and original period and frequency</a:t>
            </a:r>
          </a:p>
        </p:txBody>
      </p:sp>
    </p:spTree>
    <p:extLst>
      <p:ext uri="{BB962C8B-B14F-4D97-AF65-F5344CB8AC3E}">
        <p14:creationId xmlns:p14="http://schemas.microsoft.com/office/powerpoint/2010/main" val="277896835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Doppler effect</a:t>
            </a:r>
          </a:p>
        </p:txBody>
      </p:sp>
      <p:sp>
        <p:nvSpPr>
          <p:cNvPr id="8" name="TextBox 7">
            <a:extLst>
              <a:ext uri="{FF2B5EF4-FFF2-40B4-BE49-F238E27FC236}">
                <a16:creationId xmlns:a16="http://schemas.microsoft.com/office/drawing/2014/main" id="{759A5E19-1CE9-B947-9E5A-E3AACC4F5882}"/>
              </a:ext>
            </a:extLst>
          </p:cNvPr>
          <p:cNvSpPr txBox="1"/>
          <p:nvPr/>
        </p:nvSpPr>
        <p:spPr>
          <a:xfrm>
            <a:off x="0" y="3128218"/>
            <a:ext cx="9144000" cy="707886"/>
          </a:xfrm>
          <a:prstGeom prst="rect">
            <a:avLst/>
          </a:prstGeom>
          <a:solidFill>
            <a:schemeClr val="accent1">
              <a:lumMod val="50000"/>
            </a:schemeClr>
          </a:solidFill>
        </p:spPr>
        <p:txBody>
          <a:bodyPr wrap="square" rtlCol="0">
            <a:spAutoFit/>
          </a:bodyPr>
          <a:lstStyle/>
          <a:p>
            <a:pPr algn="ctr"/>
            <a:r>
              <a:rPr lang="en-US" sz="4000" dirty="0">
                <a:solidFill>
                  <a:schemeClr val="bg1"/>
                </a:solidFill>
              </a:rPr>
              <a:t>Demo</a:t>
            </a:r>
          </a:p>
        </p:txBody>
      </p:sp>
    </p:spTree>
    <p:extLst>
      <p:ext uri="{BB962C8B-B14F-4D97-AF65-F5344CB8AC3E}">
        <p14:creationId xmlns:p14="http://schemas.microsoft.com/office/powerpoint/2010/main" val="323759432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Triangulation</a:t>
            </a:r>
          </a:p>
        </p:txBody>
      </p:sp>
      <p:sp>
        <p:nvSpPr>
          <p:cNvPr id="3" name="Oval 2">
            <a:extLst>
              <a:ext uri="{FF2B5EF4-FFF2-40B4-BE49-F238E27FC236}">
                <a16:creationId xmlns:a16="http://schemas.microsoft.com/office/drawing/2014/main" id="{C96C0DE3-8EFF-0C42-B31C-AE63EE4851AF}"/>
              </a:ext>
            </a:extLst>
          </p:cNvPr>
          <p:cNvSpPr/>
          <p:nvPr/>
        </p:nvSpPr>
        <p:spPr>
          <a:xfrm rot="5400000">
            <a:off x="1456841" y="1553059"/>
            <a:ext cx="3828082" cy="38280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84C40AE-06B1-4343-A397-E206D1F160BC}"/>
              </a:ext>
            </a:extLst>
          </p:cNvPr>
          <p:cNvSpPr/>
          <p:nvPr/>
        </p:nvSpPr>
        <p:spPr>
          <a:xfrm>
            <a:off x="3254645" y="3350863"/>
            <a:ext cx="232474" cy="232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113520-FB59-5A40-94E3-0C4BE8018F05}"/>
              </a:ext>
            </a:extLst>
          </p:cNvPr>
          <p:cNvSpPr/>
          <p:nvPr/>
        </p:nvSpPr>
        <p:spPr>
          <a:xfrm>
            <a:off x="4832889" y="4402164"/>
            <a:ext cx="232474" cy="23247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52AA55D-CAF2-2446-81E8-10AD52E09605}"/>
              </a:ext>
            </a:extLst>
          </p:cNvPr>
          <p:cNvGrpSpPr/>
          <p:nvPr/>
        </p:nvGrpSpPr>
        <p:grpSpPr>
          <a:xfrm>
            <a:off x="3502619" y="3472322"/>
            <a:ext cx="1314772" cy="945340"/>
            <a:chOff x="3502619" y="3472322"/>
            <a:chExt cx="1314772" cy="945340"/>
          </a:xfrm>
        </p:grpSpPr>
        <p:cxnSp>
          <p:nvCxnSpPr>
            <p:cNvPr id="10" name="Straight Connector 9">
              <a:extLst>
                <a:ext uri="{FF2B5EF4-FFF2-40B4-BE49-F238E27FC236}">
                  <a16:creationId xmlns:a16="http://schemas.microsoft.com/office/drawing/2014/main" id="{7FFF000E-623A-124F-8B6A-333C8A8C9888}"/>
                </a:ext>
              </a:extLst>
            </p:cNvPr>
            <p:cNvCxnSpPr>
              <a:cxnSpLocks/>
            </p:cNvCxnSpPr>
            <p:nvPr/>
          </p:nvCxnSpPr>
          <p:spPr>
            <a:xfrm flipH="1" flipV="1">
              <a:off x="3502619" y="3567840"/>
              <a:ext cx="1314772" cy="849822"/>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B01DDF-B4F8-AB49-A15B-8C9A242615B2}"/>
                </a:ext>
              </a:extLst>
            </p:cNvPr>
            <p:cNvSpPr txBox="1"/>
            <p:nvPr/>
          </p:nvSpPr>
          <p:spPr>
            <a:xfrm>
              <a:off x="3981775" y="3472322"/>
              <a:ext cx="560522" cy="584775"/>
            </a:xfrm>
            <a:prstGeom prst="rect">
              <a:avLst/>
            </a:prstGeom>
            <a:noFill/>
          </p:spPr>
          <p:txBody>
            <a:bodyPr wrap="square" rtlCol="0">
              <a:spAutoFit/>
            </a:bodyPr>
            <a:lstStyle/>
            <a:p>
              <a:pPr algn="ctr"/>
              <a:r>
                <a:rPr lang="en-US" sz="3200" dirty="0"/>
                <a:t>d</a:t>
              </a:r>
            </a:p>
          </p:txBody>
        </p:sp>
      </p:grpSp>
      <p:sp>
        <p:nvSpPr>
          <p:cNvPr id="14" name="TextBox 13">
            <a:extLst>
              <a:ext uri="{FF2B5EF4-FFF2-40B4-BE49-F238E27FC236}">
                <a16:creationId xmlns:a16="http://schemas.microsoft.com/office/drawing/2014/main" id="{33BD6255-F4A5-3A4D-9BFE-0BEEBD800C7F}"/>
              </a:ext>
            </a:extLst>
          </p:cNvPr>
          <p:cNvSpPr txBox="1"/>
          <p:nvPr/>
        </p:nvSpPr>
        <p:spPr>
          <a:xfrm>
            <a:off x="2667004" y="2718329"/>
            <a:ext cx="1314771" cy="584775"/>
          </a:xfrm>
          <a:prstGeom prst="rect">
            <a:avLst/>
          </a:prstGeom>
          <a:noFill/>
        </p:spPr>
        <p:txBody>
          <a:bodyPr wrap="square" rtlCol="0">
            <a:spAutoFit/>
          </a:bodyPr>
          <a:lstStyle/>
          <a:p>
            <a:pPr algn="ctr"/>
            <a:r>
              <a:rPr lang="en-US" sz="3200" dirty="0"/>
              <a:t>base1</a:t>
            </a:r>
          </a:p>
        </p:txBody>
      </p:sp>
      <p:sp>
        <p:nvSpPr>
          <p:cNvPr id="15" name="TextBox 14">
            <a:extLst>
              <a:ext uri="{FF2B5EF4-FFF2-40B4-BE49-F238E27FC236}">
                <a16:creationId xmlns:a16="http://schemas.microsoft.com/office/drawing/2014/main" id="{7261A892-9DC6-9640-8F95-9DA94519224F}"/>
              </a:ext>
            </a:extLst>
          </p:cNvPr>
          <p:cNvSpPr txBox="1"/>
          <p:nvPr/>
        </p:nvSpPr>
        <p:spPr>
          <a:xfrm>
            <a:off x="4755399" y="4634638"/>
            <a:ext cx="1800386" cy="584775"/>
          </a:xfrm>
          <a:prstGeom prst="rect">
            <a:avLst/>
          </a:prstGeom>
          <a:noFill/>
        </p:spPr>
        <p:txBody>
          <a:bodyPr wrap="square" rtlCol="0">
            <a:spAutoFit/>
          </a:bodyPr>
          <a:lstStyle/>
          <a:p>
            <a:pPr algn="ctr"/>
            <a:r>
              <a:rPr lang="en-US" sz="3200" dirty="0"/>
              <a:t>observer</a:t>
            </a:r>
          </a:p>
        </p:txBody>
      </p:sp>
    </p:spTree>
    <p:extLst>
      <p:ext uri="{BB962C8B-B14F-4D97-AF65-F5344CB8AC3E}">
        <p14:creationId xmlns:p14="http://schemas.microsoft.com/office/powerpoint/2010/main" val="493451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heel(1)">
                                      <p:cBhvr>
                                        <p:cTn id="11"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E3920FE-C212-8A45-8471-710349AD61AF}"/>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Triangulation</a:t>
            </a:r>
          </a:p>
        </p:txBody>
      </p:sp>
      <p:sp>
        <p:nvSpPr>
          <p:cNvPr id="3" name="Oval 2">
            <a:extLst>
              <a:ext uri="{FF2B5EF4-FFF2-40B4-BE49-F238E27FC236}">
                <a16:creationId xmlns:a16="http://schemas.microsoft.com/office/drawing/2014/main" id="{C96C0DE3-8EFF-0C42-B31C-AE63EE4851AF}"/>
              </a:ext>
            </a:extLst>
          </p:cNvPr>
          <p:cNvSpPr/>
          <p:nvPr/>
        </p:nvSpPr>
        <p:spPr>
          <a:xfrm rot="5400000">
            <a:off x="1456841" y="1553059"/>
            <a:ext cx="3828082" cy="382808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484C40AE-06B1-4343-A397-E206D1F160BC}"/>
              </a:ext>
            </a:extLst>
          </p:cNvPr>
          <p:cNvSpPr/>
          <p:nvPr/>
        </p:nvSpPr>
        <p:spPr>
          <a:xfrm>
            <a:off x="3254645" y="3350863"/>
            <a:ext cx="232474" cy="232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B52AA55D-CAF2-2446-81E8-10AD52E09605}"/>
              </a:ext>
            </a:extLst>
          </p:cNvPr>
          <p:cNvGrpSpPr/>
          <p:nvPr/>
        </p:nvGrpSpPr>
        <p:grpSpPr>
          <a:xfrm>
            <a:off x="3502619" y="3472322"/>
            <a:ext cx="1314772" cy="945340"/>
            <a:chOff x="3502619" y="3472322"/>
            <a:chExt cx="1314772" cy="945340"/>
          </a:xfrm>
        </p:grpSpPr>
        <p:cxnSp>
          <p:nvCxnSpPr>
            <p:cNvPr id="10" name="Straight Connector 9">
              <a:extLst>
                <a:ext uri="{FF2B5EF4-FFF2-40B4-BE49-F238E27FC236}">
                  <a16:creationId xmlns:a16="http://schemas.microsoft.com/office/drawing/2014/main" id="{7FFF000E-623A-124F-8B6A-333C8A8C9888}"/>
                </a:ext>
              </a:extLst>
            </p:cNvPr>
            <p:cNvCxnSpPr>
              <a:cxnSpLocks/>
            </p:cNvCxnSpPr>
            <p:nvPr/>
          </p:nvCxnSpPr>
          <p:spPr>
            <a:xfrm flipH="1" flipV="1">
              <a:off x="3502619" y="3567840"/>
              <a:ext cx="1314772" cy="849822"/>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1FB01DDF-B4F8-AB49-A15B-8C9A242615B2}"/>
                </a:ext>
              </a:extLst>
            </p:cNvPr>
            <p:cNvSpPr txBox="1"/>
            <p:nvPr/>
          </p:nvSpPr>
          <p:spPr>
            <a:xfrm>
              <a:off x="3981775" y="3472322"/>
              <a:ext cx="560522" cy="584775"/>
            </a:xfrm>
            <a:prstGeom prst="rect">
              <a:avLst/>
            </a:prstGeom>
            <a:noFill/>
          </p:spPr>
          <p:txBody>
            <a:bodyPr wrap="square" rtlCol="0">
              <a:spAutoFit/>
            </a:bodyPr>
            <a:lstStyle/>
            <a:p>
              <a:pPr algn="ctr"/>
              <a:r>
                <a:rPr lang="en-US" sz="3200" dirty="0"/>
                <a:t>d</a:t>
              </a:r>
            </a:p>
          </p:txBody>
        </p:sp>
      </p:grpSp>
      <p:sp>
        <p:nvSpPr>
          <p:cNvPr id="14" name="TextBox 13">
            <a:extLst>
              <a:ext uri="{FF2B5EF4-FFF2-40B4-BE49-F238E27FC236}">
                <a16:creationId xmlns:a16="http://schemas.microsoft.com/office/drawing/2014/main" id="{33BD6255-F4A5-3A4D-9BFE-0BEEBD800C7F}"/>
              </a:ext>
            </a:extLst>
          </p:cNvPr>
          <p:cNvSpPr txBox="1"/>
          <p:nvPr/>
        </p:nvSpPr>
        <p:spPr>
          <a:xfrm>
            <a:off x="2667004" y="2718329"/>
            <a:ext cx="1314771" cy="584775"/>
          </a:xfrm>
          <a:prstGeom prst="rect">
            <a:avLst/>
          </a:prstGeom>
          <a:noFill/>
        </p:spPr>
        <p:txBody>
          <a:bodyPr wrap="square" rtlCol="0">
            <a:spAutoFit/>
          </a:bodyPr>
          <a:lstStyle/>
          <a:p>
            <a:pPr algn="ctr"/>
            <a:r>
              <a:rPr lang="en-US" sz="3200" dirty="0"/>
              <a:t>base1</a:t>
            </a:r>
          </a:p>
        </p:txBody>
      </p:sp>
      <p:sp>
        <p:nvSpPr>
          <p:cNvPr id="15" name="TextBox 14">
            <a:extLst>
              <a:ext uri="{FF2B5EF4-FFF2-40B4-BE49-F238E27FC236}">
                <a16:creationId xmlns:a16="http://schemas.microsoft.com/office/drawing/2014/main" id="{7261A892-9DC6-9640-8F95-9DA94519224F}"/>
              </a:ext>
            </a:extLst>
          </p:cNvPr>
          <p:cNvSpPr txBox="1"/>
          <p:nvPr/>
        </p:nvSpPr>
        <p:spPr>
          <a:xfrm>
            <a:off x="4755399" y="4634638"/>
            <a:ext cx="1800386" cy="584775"/>
          </a:xfrm>
          <a:prstGeom prst="rect">
            <a:avLst/>
          </a:prstGeom>
          <a:noFill/>
        </p:spPr>
        <p:txBody>
          <a:bodyPr wrap="square" rtlCol="0">
            <a:spAutoFit/>
          </a:bodyPr>
          <a:lstStyle/>
          <a:p>
            <a:pPr algn="ctr"/>
            <a:r>
              <a:rPr lang="en-US" sz="3200" dirty="0"/>
              <a:t>observer</a:t>
            </a:r>
          </a:p>
        </p:txBody>
      </p:sp>
      <p:sp>
        <p:nvSpPr>
          <p:cNvPr id="11" name="Oval 10">
            <a:extLst>
              <a:ext uri="{FF2B5EF4-FFF2-40B4-BE49-F238E27FC236}">
                <a16:creationId xmlns:a16="http://schemas.microsoft.com/office/drawing/2014/main" id="{8BE9D959-0446-AB4E-A1A5-25333A385278}"/>
              </a:ext>
            </a:extLst>
          </p:cNvPr>
          <p:cNvSpPr/>
          <p:nvPr/>
        </p:nvSpPr>
        <p:spPr>
          <a:xfrm>
            <a:off x="6091773" y="3648472"/>
            <a:ext cx="232474" cy="23247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00309819-3FC6-2E45-83DD-2A0413237D1C}"/>
              </a:ext>
            </a:extLst>
          </p:cNvPr>
          <p:cNvSpPr txBox="1"/>
          <p:nvPr/>
        </p:nvSpPr>
        <p:spPr>
          <a:xfrm>
            <a:off x="5655592" y="3047041"/>
            <a:ext cx="1314771" cy="584775"/>
          </a:xfrm>
          <a:prstGeom prst="rect">
            <a:avLst/>
          </a:prstGeom>
          <a:noFill/>
        </p:spPr>
        <p:txBody>
          <a:bodyPr wrap="square" rtlCol="0">
            <a:spAutoFit/>
          </a:bodyPr>
          <a:lstStyle/>
          <a:p>
            <a:pPr algn="ctr"/>
            <a:r>
              <a:rPr lang="en-US" sz="3200" dirty="0"/>
              <a:t>base2</a:t>
            </a:r>
          </a:p>
        </p:txBody>
      </p:sp>
      <p:sp>
        <p:nvSpPr>
          <p:cNvPr id="17" name="Oval 16">
            <a:extLst>
              <a:ext uri="{FF2B5EF4-FFF2-40B4-BE49-F238E27FC236}">
                <a16:creationId xmlns:a16="http://schemas.microsoft.com/office/drawing/2014/main" id="{68D4247C-32DD-9542-A78C-450F59078F59}"/>
              </a:ext>
            </a:extLst>
          </p:cNvPr>
          <p:cNvSpPr/>
          <p:nvPr/>
        </p:nvSpPr>
        <p:spPr>
          <a:xfrm rot="5400000">
            <a:off x="4719951" y="2326662"/>
            <a:ext cx="2876095" cy="2876095"/>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15DDFC17-EE86-C747-A87D-BB6FA9F172D3}"/>
              </a:ext>
            </a:extLst>
          </p:cNvPr>
          <p:cNvGrpSpPr/>
          <p:nvPr/>
        </p:nvGrpSpPr>
        <p:grpSpPr>
          <a:xfrm>
            <a:off x="5142853" y="3888593"/>
            <a:ext cx="948920" cy="734960"/>
            <a:chOff x="2553699" y="3567840"/>
            <a:chExt cx="948920" cy="734960"/>
          </a:xfrm>
        </p:grpSpPr>
        <p:cxnSp>
          <p:nvCxnSpPr>
            <p:cNvPr id="19" name="Straight Connector 18">
              <a:extLst>
                <a:ext uri="{FF2B5EF4-FFF2-40B4-BE49-F238E27FC236}">
                  <a16:creationId xmlns:a16="http://schemas.microsoft.com/office/drawing/2014/main" id="{C8827BB7-C607-564F-847B-AB19207011A8}"/>
                </a:ext>
              </a:extLst>
            </p:cNvPr>
            <p:cNvCxnSpPr>
              <a:cxnSpLocks/>
            </p:cNvCxnSpPr>
            <p:nvPr/>
          </p:nvCxnSpPr>
          <p:spPr>
            <a:xfrm flipV="1">
              <a:off x="2553699" y="3567840"/>
              <a:ext cx="948920" cy="584317"/>
            </a:xfrm>
            <a:prstGeom prst="line">
              <a:avLst/>
            </a:prstGeom>
            <a:ln w="44450">
              <a:solidFill>
                <a:schemeClr val="tx1"/>
              </a:solidFill>
              <a:prstDash val="solid"/>
              <a:headEnd type="arrow"/>
              <a:tailEnd type="arrow"/>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837F9A96-A6F2-3B4C-8839-2108ED013A3A}"/>
                </a:ext>
              </a:extLst>
            </p:cNvPr>
            <p:cNvSpPr txBox="1"/>
            <p:nvPr/>
          </p:nvSpPr>
          <p:spPr>
            <a:xfrm>
              <a:off x="2919919" y="3718025"/>
              <a:ext cx="560522" cy="584775"/>
            </a:xfrm>
            <a:prstGeom prst="rect">
              <a:avLst/>
            </a:prstGeom>
            <a:noFill/>
          </p:spPr>
          <p:txBody>
            <a:bodyPr wrap="square" rtlCol="0">
              <a:spAutoFit/>
            </a:bodyPr>
            <a:lstStyle/>
            <a:p>
              <a:pPr algn="ctr"/>
              <a:r>
                <a:rPr lang="en-US" sz="3200" dirty="0"/>
                <a:t>d’</a:t>
              </a:r>
            </a:p>
          </p:txBody>
        </p:sp>
      </p:grpSp>
      <p:sp>
        <p:nvSpPr>
          <p:cNvPr id="21" name="Oval 20">
            <a:extLst>
              <a:ext uri="{FF2B5EF4-FFF2-40B4-BE49-F238E27FC236}">
                <a16:creationId xmlns:a16="http://schemas.microsoft.com/office/drawing/2014/main" id="{92924307-9C75-1C4C-AE03-4C9438381495}"/>
              </a:ext>
            </a:extLst>
          </p:cNvPr>
          <p:cNvSpPr/>
          <p:nvPr/>
        </p:nvSpPr>
        <p:spPr>
          <a:xfrm>
            <a:off x="4997631" y="2627766"/>
            <a:ext cx="232474" cy="232474"/>
          </a:xfrm>
          <a:prstGeom prst="ellipse">
            <a:avLst/>
          </a:prstGeom>
          <a:pattFill prst="dkUpDiag">
            <a:fgClr>
              <a:schemeClr val="accent2">
                <a:lumMod val="75000"/>
              </a:schemeClr>
            </a:fgClr>
            <a:bgClr>
              <a:schemeClr val="bg1"/>
            </a:bgClr>
          </a:patt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31113520-FB59-5A40-94E3-0C4BE8018F05}"/>
              </a:ext>
            </a:extLst>
          </p:cNvPr>
          <p:cNvSpPr/>
          <p:nvPr/>
        </p:nvSpPr>
        <p:spPr>
          <a:xfrm>
            <a:off x="4832889" y="4402164"/>
            <a:ext cx="232474" cy="232474"/>
          </a:xfrm>
          <a:prstGeom prst="ellipse">
            <a:avLst/>
          </a:prstGeom>
          <a:solidFill>
            <a:schemeClr val="accent2">
              <a:lumMod val="75000"/>
            </a:schemeClr>
          </a:solid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236478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1" presetClass="entr" presetSubtype="1" fill="hold" grpId="0" nodeType="click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heel(1)">
                                      <p:cBhvr>
                                        <p:cTn id="11" dur="2000"/>
                                        <p:tgtEl>
                                          <p:spTgt spid="17"/>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1"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b="1" dirty="0"/>
              <a:t>Turning a Mobile Device into a Mouse in the Air</a:t>
            </a:r>
          </a:p>
        </p:txBody>
      </p:sp>
      <p:sp>
        <p:nvSpPr>
          <p:cNvPr id="3" name="Subtitle 2"/>
          <p:cNvSpPr>
            <a:spLocks noGrp="1"/>
          </p:cNvSpPr>
          <p:nvPr>
            <p:ph type="subTitle" idx="1"/>
          </p:nvPr>
        </p:nvSpPr>
        <p:spPr>
          <a:xfrm>
            <a:off x="1143000" y="3558780"/>
            <a:ext cx="6858000" cy="2314972"/>
          </a:xfrm>
        </p:spPr>
        <p:txBody>
          <a:bodyPr/>
          <a:lstStyle/>
          <a:p>
            <a:r>
              <a:rPr lang="en-US" b="1" u="sng" dirty="0">
                <a:solidFill>
                  <a:schemeClr val="accent1"/>
                </a:solidFill>
              </a:rPr>
              <a:t>Sangki Yun,</a:t>
            </a:r>
            <a:r>
              <a:rPr lang="en-US" b="1" dirty="0">
                <a:solidFill>
                  <a:schemeClr val="accent1"/>
                </a:solidFill>
              </a:rPr>
              <a:t> Yi-Chao Chen and Lili </a:t>
            </a:r>
            <a:r>
              <a:rPr lang="en-US" b="1" dirty="0" err="1">
                <a:solidFill>
                  <a:schemeClr val="accent1"/>
                </a:solidFill>
              </a:rPr>
              <a:t>Qiu</a:t>
            </a:r>
            <a:endParaRPr lang="en-US" b="1" dirty="0">
              <a:solidFill>
                <a:schemeClr val="accent1"/>
              </a:solidFill>
            </a:endParaRPr>
          </a:p>
          <a:p>
            <a:r>
              <a:rPr lang="en-US" b="1" dirty="0">
                <a:solidFill>
                  <a:schemeClr val="accent1"/>
                </a:solidFill>
              </a:rPr>
              <a:t>Department of Computer Science</a:t>
            </a:r>
          </a:p>
          <a:p>
            <a:r>
              <a:rPr lang="en-US" b="1" dirty="0">
                <a:solidFill>
                  <a:schemeClr val="accent1"/>
                </a:solidFill>
              </a:rPr>
              <a:t>The University of Texas at Austin</a:t>
            </a:r>
          </a:p>
          <a:p>
            <a:r>
              <a:rPr lang="en-US" dirty="0">
                <a:solidFill>
                  <a:schemeClr val="accent1"/>
                </a:solidFill>
              </a:rPr>
              <a:t>ACM </a:t>
            </a:r>
            <a:r>
              <a:rPr lang="en-US" dirty="0" err="1">
                <a:solidFill>
                  <a:schemeClr val="accent1"/>
                </a:solidFill>
              </a:rPr>
              <a:t>MobiSys</a:t>
            </a:r>
            <a:r>
              <a:rPr lang="en-US" dirty="0">
                <a:solidFill>
                  <a:schemeClr val="accent1"/>
                </a:solidFill>
              </a:rPr>
              <a:t> 2015, Florence, Italy</a:t>
            </a:r>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74</a:t>
            </a:fld>
            <a:endParaRPr lang="en-US"/>
          </a:p>
        </p:txBody>
      </p:sp>
      <p:sp>
        <p:nvSpPr>
          <p:cNvPr id="5" name="TextBox 4">
            <a:extLst>
              <a:ext uri="{FF2B5EF4-FFF2-40B4-BE49-F238E27FC236}">
                <a16:creationId xmlns:a16="http://schemas.microsoft.com/office/drawing/2014/main" id="{3ED8338B-9AEF-A84C-BAD4-3850D615AAC4}"/>
              </a:ext>
            </a:extLst>
          </p:cNvPr>
          <p:cNvSpPr txBox="1"/>
          <p:nvPr/>
        </p:nvSpPr>
        <p:spPr>
          <a:xfrm>
            <a:off x="0" y="575852"/>
            <a:ext cx="9144000" cy="707886"/>
          </a:xfrm>
          <a:prstGeom prst="rect">
            <a:avLst/>
          </a:prstGeom>
          <a:solidFill>
            <a:schemeClr val="accent1">
              <a:lumMod val="50000"/>
            </a:schemeClr>
          </a:solidFill>
        </p:spPr>
        <p:txBody>
          <a:bodyPr wrap="square" rtlCol="0">
            <a:spAutoFit/>
          </a:bodyPr>
          <a:lstStyle/>
          <a:p>
            <a:pPr algn="ctr"/>
            <a:r>
              <a:rPr lang="en-US" sz="4000" dirty="0">
                <a:solidFill>
                  <a:schemeClr val="bg1"/>
                </a:solidFill>
              </a:rPr>
              <a:t>Case study</a:t>
            </a:r>
          </a:p>
        </p:txBody>
      </p:sp>
    </p:spTree>
    <p:extLst>
      <p:ext uri="{BB962C8B-B14F-4D97-AF65-F5344CB8AC3E}">
        <p14:creationId xmlns:p14="http://schemas.microsoft.com/office/powerpoint/2010/main" val="1067319051"/>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Era of Smart Devices</a:t>
            </a:r>
          </a:p>
        </p:txBody>
      </p:sp>
      <p:pic>
        <p:nvPicPr>
          <p:cNvPr id="13" name="Picture 6" descr="http://www.dappz.com/images/Remote-Control-for-Samsung-LN40C530-tv.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1282" y="4415434"/>
            <a:ext cx="1285875"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0" descr="https://voice-buyer.appspot.com/static/images/swipe_forward.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348149" y="4415434"/>
            <a:ext cx="1376172" cy="102870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2" descr="http://ssl-product-images.www8-hp.com/digmedialib/prodimg/lowres/c04343542.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38751" y="3708847"/>
            <a:ext cx="1935581" cy="145253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http://api.sonymobile.com/files/smartwatch-prodbeauty-1240x840-fc1ddef2d3923f25ab7b4b292eeaab5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6384" y="5218224"/>
            <a:ext cx="2188265" cy="1482373"/>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2"/>
          </p:nvPr>
        </p:nvSpPr>
        <p:spPr/>
        <p:txBody>
          <a:bodyPr/>
          <a:lstStyle/>
          <a:p>
            <a:fld id="{6046C4E9-6070-4511-A1E7-F763F4F93923}" type="slidenum">
              <a:rPr lang="en-US" smtClean="0"/>
              <a:t>75</a:t>
            </a:fld>
            <a:endParaRPr lang="en-US"/>
          </a:p>
        </p:txBody>
      </p:sp>
      <p:pic>
        <p:nvPicPr>
          <p:cNvPr id="4114" name="Picture 18" descr="http://news.cpamerica.org/images/Smartphone.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884649" y="5346138"/>
            <a:ext cx="1371569" cy="137058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3dfocus.co.uk/wp-content/uploads/2013/04/LG-Smart-TV-Font-Screen-U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2080" y="4349273"/>
            <a:ext cx="1915869" cy="197716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76104" y="3666891"/>
            <a:ext cx="3292312" cy="746358"/>
          </a:xfrm>
          <a:prstGeom prst="rect">
            <a:avLst/>
          </a:prstGeom>
          <a:noFill/>
        </p:spPr>
        <p:txBody>
          <a:bodyPr wrap="none" lIns="68580" tIns="34290" rIns="68580" bIns="34290">
            <a:spAutoFit/>
          </a:bodyPr>
          <a:lstStyle/>
          <a:p>
            <a:pPr algn="ctr"/>
            <a:r>
              <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Smart </a:t>
            </a:r>
            <a:r>
              <a:rPr lang="en-US" sz="40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rPr>
              <a:t>Devices</a:t>
            </a:r>
            <a:endParaRPr lang="en-US" sz="44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pic>
        <p:nvPicPr>
          <p:cNvPr id="6" name="Picture 5"/>
          <p:cNvPicPr>
            <a:picLocks noChangeAspect="1"/>
          </p:cNvPicPr>
          <p:nvPr/>
        </p:nvPicPr>
        <p:blipFill>
          <a:blip r:embed="rId9"/>
          <a:stretch>
            <a:fillRect/>
          </a:stretch>
        </p:blipFill>
        <p:spPr>
          <a:xfrm>
            <a:off x="279957" y="2143695"/>
            <a:ext cx="2047875" cy="1228725"/>
          </a:xfrm>
          <a:prstGeom prst="rect">
            <a:avLst/>
          </a:prstGeom>
        </p:spPr>
      </p:pic>
      <p:pic>
        <p:nvPicPr>
          <p:cNvPr id="7" name="Picture 4" descr="https://d3nevzfk7ii3be.cloudfront.net/igi/AUyYoTvgxKMq5kC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501051" y="2088631"/>
            <a:ext cx="201168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www4.pcmag.com/media/images/423989-google-glass.jpg?thumb=y"/>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4325333" y="2665209"/>
            <a:ext cx="1828800" cy="10308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7423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2.77778E-7 2.59259E-6 L 0.31667 -0.075 " pathEditMode="relative" rAng="0" ptsTypes="AA">
                                      <p:cBhvr>
                                        <p:cTn id="6" dur="2000" fill="hold"/>
                                        <p:tgtEl>
                                          <p:spTgt spid="1030"/>
                                        </p:tgtEl>
                                        <p:attrNameLst>
                                          <p:attrName>ppt_x</p:attrName>
                                          <p:attrName>ppt_y</p:attrName>
                                        </p:attrNameLst>
                                      </p:cBhvr>
                                      <p:rCtr x="15833" y="-3750"/>
                                    </p:animMotion>
                                  </p:childTnLst>
                                </p:cTn>
                              </p:par>
                              <p:par>
                                <p:cTn id="7" presetID="42" presetClass="path" presetSubtype="0" accel="50000" decel="50000" fill="hold" nodeType="withEffect">
                                  <p:stCondLst>
                                    <p:cond delay="0"/>
                                  </p:stCondLst>
                                  <p:childTnLst>
                                    <p:animMotion origin="layout" path="M 1.11111E-6 -7.40741E-7 L 0.07344 -0.38958 " pathEditMode="relative" rAng="0" ptsTypes="AA">
                                      <p:cBhvr>
                                        <p:cTn id="8" dur="2000" fill="hold"/>
                                        <p:tgtEl>
                                          <p:spTgt spid="1028"/>
                                        </p:tgtEl>
                                        <p:attrNameLst>
                                          <p:attrName>ppt_x</p:attrName>
                                          <p:attrName>ppt_y</p:attrName>
                                        </p:attrNameLst>
                                      </p:cBhvr>
                                      <p:rCtr x="3663" y="-19491"/>
                                    </p:animMotion>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Our goal</a:t>
            </a:r>
          </a:p>
        </p:txBody>
      </p:sp>
      <p:sp>
        <p:nvSpPr>
          <p:cNvPr id="3" name="Content Placeholder 2"/>
          <p:cNvSpPr>
            <a:spLocks noGrp="1"/>
          </p:cNvSpPr>
          <p:nvPr>
            <p:ph idx="1"/>
          </p:nvPr>
        </p:nvSpPr>
        <p:spPr>
          <a:xfrm>
            <a:off x="628650" y="1529288"/>
            <a:ext cx="8413750" cy="4351338"/>
          </a:xfrm>
        </p:spPr>
        <p:txBody>
          <a:bodyPr/>
          <a:lstStyle/>
          <a:p>
            <a:r>
              <a:rPr lang="en-US" dirty="0"/>
              <a:t>Controlling smart devices using </a:t>
            </a:r>
            <a:r>
              <a:rPr lang="en-US" b="1" dirty="0">
                <a:solidFill>
                  <a:srgbClr val="FF0000"/>
                </a:solidFill>
              </a:rPr>
              <a:t>existing</a:t>
            </a:r>
            <a:r>
              <a:rPr lang="en-US" dirty="0"/>
              <a:t> mobile devices</a:t>
            </a:r>
          </a:p>
          <a:p>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76</a:t>
            </a:fld>
            <a:endParaRPr lang="en-US"/>
          </a:p>
        </p:txBody>
      </p:sp>
      <p:pic>
        <p:nvPicPr>
          <p:cNvPr id="5" name="Picture 12" descr="http://ssl-product-images.www8-hp.com/digmedialib/prodimg/lowres/c0434354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8751" y="3683445"/>
            <a:ext cx="1935581" cy="145253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6" descr="http://api.sonymobile.com/files/smartwatch-prodbeauty-1240x840-fc1ddef2d3923f25ab7b4b292eeaab50.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6384" y="5218223"/>
            <a:ext cx="2188265" cy="14823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8" descr="http://news.cpamerica.org/images/Smartphone.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84649" y="5346137"/>
            <a:ext cx="1371569" cy="137058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5"/>
          <a:stretch>
            <a:fillRect/>
          </a:stretch>
        </p:blipFill>
        <p:spPr>
          <a:xfrm>
            <a:off x="279957" y="2101359"/>
            <a:ext cx="2047875" cy="1228725"/>
          </a:xfrm>
          <a:prstGeom prst="rect">
            <a:avLst/>
          </a:prstGeom>
        </p:spPr>
      </p:pic>
      <p:pic>
        <p:nvPicPr>
          <p:cNvPr id="9" name="Picture 4" descr="https://d3nevzfk7ii3be.cloudfront.net/igi/AUyYoTvgxKMq5kC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501051" y="1970097"/>
            <a:ext cx="2011680" cy="150876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http://www4.pcmag.com/media/images/423989-google-glass.jpg?thumb=y"/>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325333" y="2682142"/>
            <a:ext cx="1828800" cy="103086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http://www.3dfocus.co.uk/wp-content/uploads/2013/04/LG-Smart-TV-Font-Screen-UK.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542080" y="4349272"/>
            <a:ext cx="1915869" cy="1977161"/>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463119" y="5907513"/>
            <a:ext cx="8217762" cy="52322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rtlCol="0">
            <a:spAutoFit/>
          </a:bodyPr>
          <a:lstStyle/>
          <a:p>
            <a:r>
              <a:rPr lang="en-US" sz="2800" dirty="0"/>
              <a:t>How to enable precise mobile device position tracking?</a:t>
            </a:r>
          </a:p>
        </p:txBody>
      </p:sp>
    </p:spTree>
    <p:extLst>
      <p:ext uri="{BB962C8B-B14F-4D97-AF65-F5344CB8AC3E}">
        <p14:creationId xmlns:p14="http://schemas.microsoft.com/office/powerpoint/2010/main" val="2909194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4.07407E-6 L -0.01181 -0.20092 " pathEditMode="relative" rAng="0" ptsTypes="AA">
                                      <p:cBhvr>
                                        <p:cTn id="6" dur="2000" fill="hold"/>
                                        <p:tgtEl>
                                          <p:spTgt spid="5"/>
                                        </p:tgtEl>
                                        <p:attrNameLst>
                                          <p:attrName>ppt_x</p:attrName>
                                          <p:attrName>ppt_y</p:attrName>
                                        </p:attrNameLst>
                                      </p:cBhvr>
                                      <p:rCtr x="-590" y="-10046"/>
                                    </p:animMotion>
                                  </p:childTnLst>
                                </p:cTn>
                              </p:par>
                              <p:par>
                                <p:cTn id="7" presetID="42" presetClass="path" presetSubtype="0" accel="50000" decel="50000" fill="hold" nodeType="withEffect">
                                  <p:stCondLst>
                                    <p:cond delay="0"/>
                                  </p:stCondLst>
                                  <p:childTnLst>
                                    <p:animMotion origin="layout" path="M -4.72222E-6 -4.81481E-6 L 0.17292 -0.02314 " pathEditMode="relative" rAng="0" ptsTypes="AA">
                                      <p:cBhvr>
                                        <p:cTn id="8" dur="2000" fill="hold"/>
                                        <p:tgtEl>
                                          <p:spTgt spid="8"/>
                                        </p:tgtEl>
                                        <p:attrNameLst>
                                          <p:attrName>ppt_x</p:attrName>
                                          <p:attrName>ppt_y</p:attrName>
                                        </p:attrNameLst>
                                      </p:cBhvr>
                                      <p:rCtr x="8646" y="-1157"/>
                                    </p:animMotion>
                                  </p:childTnLst>
                                </p:cTn>
                              </p:par>
                              <p:par>
                                <p:cTn id="9" presetID="42" presetClass="path" presetSubtype="0" accel="50000" decel="50000" fill="hold" nodeType="withEffect">
                                  <p:stCondLst>
                                    <p:cond delay="0"/>
                                  </p:stCondLst>
                                  <p:childTnLst>
                                    <p:animMotion origin="layout" path="M 3.05556E-6 -2.22222E-6 L 0.19566 0.00209 " pathEditMode="relative" rAng="0" ptsTypes="AA">
                                      <p:cBhvr>
                                        <p:cTn id="10" dur="2000" fill="hold"/>
                                        <p:tgtEl>
                                          <p:spTgt spid="9"/>
                                        </p:tgtEl>
                                        <p:attrNameLst>
                                          <p:attrName>ppt_x</p:attrName>
                                          <p:attrName>ppt_y</p:attrName>
                                        </p:attrNameLst>
                                      </p:cBhvr>
                                      <p:rCtr x="9774" y="93"/>
                                    </p:animMotion>
                                  </p:childTnLst>
                                </p:cTn>
                              </p:par>
                              <p:par>
                                <p:cTn id="11" presetID="42" presetClass="path" presetSubtype="0" accel="50000" decel="50000" fill="hold" nodeType="withEffect">
                                  <p:stCondLst>
                                    <p:cond delay="0"/>
                                  </p:stCondLst>
                                  <p:childTnLst>
                                    <p:animMotion origin="layout" path="M -2.77778E-7 -3.7037E-6 L 0.11233 0.10348 " pathEditMode="relative" rAng="0" ptsTypes="AA">
                                      <p:cBhvr>
                                        <p:cTn id="12" dur="2000" fill="hold"/>
                                        <p:tgtEl>
                                          <p:spTgt spid="10"/>
                                        </p:tgtEl>
                                        <p:attrNameLst>
                                          <p:attrName>ppt_x</p:attrName>
                                          <p:attrName>ppt_y</p:attrName>
                                        </p:attrNameLst>
                                      </p:cBhvr>
                                      <p:rCtr x="5608" y="5162"/>
                                    </p:animMotion>
                                  </p:childTnLst>
                                </p:cTn>
                              </p:par>
                              <p:par>
                                <p:cTn id="13" presetID="42" presetClass="path" presetSubtype="0" accel="50000" decel="50000" fill="hold" nodeType="withEffect">
                                  <p:stCondLst>
                                    <p:cond delay="0"/>
                                  </p:stCondLst>
                                  <p:childTnLst>
                                    <p:animMotion origin="layout" path="M 1.11111E-6 -7.40741E-7 L 0.29635 -0.34977 " pathEditMode="relative" rAng="0" ptsTypes="AA">
                                      <p:cBhvr>
                                        <p:cTn id="14" dur="2000" fill="hold"/>
                                        <p:tgtEl>
                                          <p:spTgt spid="11"/>
                                        </p:tgtEl>
                                        <p:attrNameLst>
                                          <p:attrName>ppt_x</p:attrName>
                                          <p:attrName>ppt_y</p:attrName>
                                        </p:attrNameLst>
                                      </p:cBhvr>
                                      <p:rCtr x="14809" y="-17500"/>
                                    </p:animMotion>
                                  </p:childTnLst>
                                </p:cTn>
                              </p:par>
                              <p:par>
                                <p:cTn id="15" presetID="42" presetClass="path" presetSubtype="0" accel="50000" decel="50000" fill="hold" nodeType="withEffect">
                                  <p:stCondLst>
                                    <p:cond delay="0"/>
                                  </p:stCondLst>
                                  <p:childTnLst>
                                    <p:animMotion origin="layout" path="M -3.33333E-6 -1.48148E-6 L 0.14028 -0.00116 " pathEditMode="relative" rAng="0" ptsTypes="AA">
                                      <p:cBhvr>
                                        <p:cTn id="16" dur="2000" fill="hold"/>
                                        <p:tgtEl>
                                          <p:spTgt spid="6"/>
                                        </p:tgtEl>
                                        <p:attrNameLst>
                                          <p:attrName>ppt_x</p:attrName>
                                          <p:attrName>ppt_y</p:attrName>
                                        </p:attrNameLst>
                                      </p:cBhvr>
                                      <p:rCtr x="7014" y="-69"/>
                                    </p:animMotion>
                                  </p:childTnLst>
                                </p:cTn>
                              </p:par>
                              <p:par>
                                <p:cTn id="17" presetID="42" presetClass="path" presetSubtype="0" accel="50000" decel="50000" fill="hold" nodeType="withEffect">
                                  <p:stCondLst>
                                    <p:cond delay="0"/>
                                  </p:stCondLst>
                                  <p:childTnLst>
                                    <p:animMotion origin="layout" path="M -1.38889E-6 1.85185E-6 L 0.25625 -0.01273 " pathEditMode="relative" rAng="0" ptsTypes="AA">
                                      <p:cBhvr>
                                        <p:cTn id="18" dur="2000" fill="hold"/>
                                        <p:tgtEl>
                                          <p:spTgt spid="7"/>
                                        </p:tgtEl>
                                        <p:attrNameLst>
                                          <p:attrName>ppt_x</p:attrName>
                                          <p:attrName>ppt_y</p:attrName>
                                        </p:attrNameLst>
                                      </p:cBhvr>
                                      <p:rCtr x="12812" y="-648"/>
                                    </p:animMotion>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Possible solutions</a:t>
            </a:r>
          </a:p>
        </p:txBody>
      </p:sp>
      <p:grpSp>
        <p:nvGrpSpPr>
          <p:cNvPr id="5" name="Group 4"/>
          <p:cNvGrpSpPr>
            <a:grpSpLocks noChangeAspect="1"/>
          </p:cNvGrpSpPr>
          <p:nvPr/>
        </p:nvGrpSpPr>
        <p:grpSpPr>
          <a:xfrm>
            <a:off x="409427" y="5134568"/>
            <a:ext cx="5203973" cy="1586908"/>
            <a:chOff x="795668" y="4483098"/>
            <a:chExt cx="6276159" cy="1913863"/>
          </a:xfrm>
        </p:grpSpPr>
        <p:pic>
          <p:nvPicPr>
            <p:cNvPr id="4" name="Picture 10" descr="C:\temp\download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668" y="4649124"/>
              <a:ext cx="2743200" cy="1666875"/>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http://hardwarebg.com/wp-content/uploads/2012/04/LG_Magic_Remote_Sideways_Right.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944680" y="4568161"/>
              <a:ext cx="1610600" cy="1828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http://cdn1.expertreviews.co.uk/sites/expertreviews/files/4/47/samsung_h6400_4.jpg?itok=kcxYKxew"/>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18869" y="4483098"/>
              <a:ext cx="852958" cy="1828800"/>
            </a:xfrm>
            <a:prstGeom prst="rect">
              <a:avLst/>
            </a:prstGeom>
            <a:noFill/>
            <a:extLst>
              <a:ext uri="{909E8E84-426E-40DD-AFC4-6F175D3DCCD1}">
                <a14:hiddenFill xmlns:a14="http://schemas.microsoft.com/office/drawing/2010/main">
                  <a:solidFill>
                    <a:srgbClr val="FFFFFF"/>
                  </a:solidFill>
                </a14:hiddenFill>
              </a:ext>
            </a:extLst>
          </p:spPr>
        </p:pic>
      </p:grpSp>
      <p:pic>
        <p:nvPicPr>
          <p:cNvPr id="7" name="Picture 2" descr="http://ecx.images-amazon.com/images/I/41Oo06p15cL.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57950" y="5030861"/>
            <a:ext cx="1645920" cy="1645920"/>
          </a:xfrm>
          <a:prstGeom prst="rect">
            <a:avLst/>
          </a:prstGeom>
          <a:noFill/>
          <a:extLst>
            <a:ext uri="{909E8E84-426E-40DD-AFC4-6F175D3DCCD1}">
              <a14:hiddenFill xmlns:a14="http://schemas.microsoft.com/office/drawing/2010/main">
                <a:solidFill>
                  <a:srgbClr val="FFFFFF"/>
                </a:solidFill>
              </a14:hiddenFill>
            </a:ext>
          </a:extLst>
        </p:spPr>
      </p:pic>
      <p:sp>
        <p:nvSpPr>
          <p:cNvPr id="6" name="Slide Number Placeholder 5"/>
          <p:cNvSpPr>
            <a:spLocks noGrp="1"/>
          </p:cNvSpPr>
          <p:nvPr>
            <p:ph type="sldNum" sz="quarter" idx="12"/>
          </p:nvPr>
        </p:nvSpPr>
        <p:spPr/>
        <p:txBody>
          <a:bodyPr/>
          <a:lstStyle/>
          <a:p>
            <a:fld id="{6046C4E9-6070-4511-A1E7-F763F4F93923}" type="slidenum">
              <a:rPr lang="en-US" smtClean="0"/>
              <a:t>77</a:t>
            </a:fld>
            <a:endParaRPr lang="en-US"/>
          </a:p>
        </p:txBody>
      </p:sp>
      <p:sp>
        <p:nvSpPr>
          <p:cNvPr id="3" name="Content Placeholder 2"/>
          <p:cNvSpPr>
            <a:spLocks noGrp="1"/>
          </p:cNvSpPr>
          <p:nvPr>
            <p:ph idx="1"/>
          </p:nvPr>
        </p:nvSpPr>
        <p:spPr/>
        <p:txBody>
          <a:bodyPr>
            <a:normAutofit/>
          </a:bodyPr>
          <a:lstStyle/>
          <a:p>
            <a:r>
              <a:rPr lang="en-US" dirty="0" err="1"/>
              <a:t>WiFi</a:t>
            </a:r>
            <a:r>
              <a:rPr lang="en-US" dirty="0"/>
              <a:t> signal based device localization – sub-meter level accuracy</a:t>
            </a:r>
          </a:p>
          <a:p>
            <a:r>
              <a:rPr lang="en-US" dirty="0"/>
              <a:t>Accelerometer based device tracking – not feasible due to large error</a:t>
            </a:r>
          </a:p>
          <a:p>
            <a:r>
              <a:rPr lang="en-US" dirty="0"/>
              <a:t>Gyroscope – track the rotational movement of the device</a:t>
            </a:r>
          </a:p>
        </p:txBody>
      </p:sp>
    </p:spTree>
    <p:extLst>
      <p:ext uri="{BB962C8B-B14F-4D97-AF65-F5344CB8AC3E}">
        <p14:creationId xmlns:p14="http://schemas.microsoft.com/office/powerpoint/2010/main" val="3560372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그룹 3"/>
          <p:cNvGrpSpPr>
            <a:grpSpLocks noChangeAspect="1"/>
          </p:cNvGrpSpPr>
          <p:nvPr/>
        </p:nvGrpSpPr>
        <p:grpSpPr>
          <a:xfrm>
            <a:off x="4457846" y="4495801"/>
            <a:ext cx="4451839" cy="2225676"/>
            <a:chOff x="15898" y="76200"/>
            <a:chExt cx="3489302" cy="1634273"/>
          </a:xfrm>
        </p:grpSpPr>
        <p:pic>
          <p:nvPicPr>
            <p:cNvPr id="16" name="Picture 5" descr="C:\temp\smartTv.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98" y="76200"/>
              <a:ext cx="1798230" cy="1524000"/>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그룹 5"/>
            <p:cNvGrpSpPr/>
            <p:nvPr/>
          </p:nvGrpSpPr>
          <p:grpSpPr>
            <a:xfrm>
              <a:off x="199439" y="1066800"/>
              <a:ext cx="486361" cy="643673"/>
              <a:chOff x="37288" y="911039"/>
              <a:chExt cx="486361" cy="643673"/>
            </a:xfrm>
          </p:grpSpPr>
          <p:sp>
            <p:nvSpPr>
              <p:cNvPr id="23" name="원호 11"/>
              <p:cNvSpPr/>
              <p:nvPr/>
            </p:nvSpPr>
            <p:spPr>
              <a:xfrm rot="3310108">
                <a:off x="28468" y="1147953"/>
                <a:ext cx="304800" cy="22860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4" name="원호 12"/>
              <p:cNvSpPr/>
              <p:nvPr/>
            </p:nvSpPr>
            <p:spPr>
              <a:xfrm rot="3310108">
                <a:off x="-36717" y="1051196"/>
                <a:ext cx="511369" cy="36336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5" name="원호 13"/>
              <p:cNvSpPr/>
              <p:nvPr/>
            </p:nvSpPr>
            <p:spPr>
              <a:xfrm rot="3310108">
                <a:off x="-26669" y="1004394"/>
                <a:ext cx="643673" cy="456963"/>
              </a:xfrm>
              <a:prstGeom prst="arc">
                <a:avLst>
                  <a:gd name="adj1" fmla="val 15602212"/>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grpSp>
        <p:grpSp>
          <p:nvGrpSpPr>
            <p:cNvPr id="18" name="그룹 6"/>
            <p:cNvGrpSpPr/>
            <p:nvPr/>
          </p:nvGrpSpPr>
          <p:grpSpPr>
            <a:xfrm>
              <a:off x="1266239" y="990600"/>
              <a:ext cx="486361" cy="643673"/>
              <a:chOff x="37288" y="911039"/>
              <a:chExt cx="486361" cy="643673"/>
            </a:xfrm>
          </p:grpSpPr>
          <p:sp>
            <p:nvSpPr>
              <p:cNvPr id="20" name="원호 8"/>
              <p:cNvSpPr/>
              <p:nvPr/>
            </p:nvSpPr>
            <p:spPr>
              <a:xfrm rot="3310108">
                <a:off x="28468" y="1147953"/>
                <a:ext cx="304800" cy="22860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1" name="원호 9"/>
              <p:cNvSpPr/>
              <p:nvPr/>
            </p:nvSpPr>
            <p:spPr>
              <a:xfrm rot="3310108">
                <a:off x="-36717" y="1051196"/>
                <a:ext cx="511369" cy="363360"/>
              </a:xfrm>
              <a:prstGeom prst="arc">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sp>
            <p:nvSpPr>
              <p:cNvPr id="22" name="원호 10"/>
              <p:cNvSpPr/>
              <p:nvPr/>
            </p:nvSpPr>
            <p:spPr>
              <a:xfrm rot="3310108">
                <a:off x="-26669" y="1004394"/>
                <a:ext cx="643673" cy="456963"/>
              </a:xfrm>
              <a:prstGeom prst="arc">
                <a:avLst>
                  <a:gd name="adj1" fmla="val 15602212"/>
                  <a:gd name="adj2" fmla="val 0"/>
                </a:avLst>
              </a:prstGeom>
              <a:ln w="28575"/>
            </p:spPr>
            <p:style>
              <a:lnRef idx="1">
                <a:schemeClr val="dk1"/>
              </a:lnRef>
              <a:fillRef idx="0">
                <a:schemeClr val="dk1"/>
              </a:fillRef>
              <a:effectRef idx="0">
                <a:schemeClr val="dk1"/>
              </a:effectRef>
              <a:fontRef idx="minor">
                <a:schemeClr val="tx1"/>
              </a:fontRef>
            </p:style>
            <p:txBody>
              <a:bodyPr rtlCol="0" anchor="ctr"/>
              <a:lstStyle/>
              <a:p>
                <a:pPr algn="ctr"/>
                <a:endParaRPr lang="en-US" sz="1350"/>
              </a:p>
            </p:txBody>
          </p:sp>
        </p:grpSp>
        <p:pic>
          <p:nvPicPr>
            <p:cNvPr id="19" name="Picture 6" descr="C:\temp\tnav-touch-phones.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72100"/>
            <a:stretch/>
          </p:blipFill>
          <p:spPr bwMode="auto">
            <a:xfrm>
              <a:off x="2733687" y="685800"/>
              <a:ext cx="771513" cy="462913"/>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itle 1"/>
          <p:cNvSpPr>
            <a:spLocks noGrp="1"/>
          </p:cNvSpPr>
          <p:nvPr>
            <p:ph type="title"/>
          </p:nvPr>
        </p:nvSpPr>
        <p:spPr/>
        <p:txBody>
          <a:bodyPr/>
          <a:lstStyle/>
          <a:p>
            <a:r>
              <a:rPr lang="en-US" dirty="0"/>
              <a:t>Our Approach</a:t>
            </a:r>
          </a:p>
        </p:txBody>
      </p:sp>
      <p:sp>
        <p:nvSpPr>
          <p:cNvPr id="3" name="Content Placeholder 2"/>
          <p:cNvSpPr>
            <a:spLocks noGrp="1"/>
          </p:cNvSpPr>
          <p:nvPr>
            <p:ph idx="1"/>
          </p:nvPr>
        </p:nvSpPr>
        <p:spPr>
          <a:xfrm>
            <a:off x="628650" y="1825625"/>
            <a:ext cx="8332470" cy="4351338"/>
          </a:xfrm>
        </p:spPr>
        <p:txBody>
          <a:bodyPr/>
          <a:lstStyle/>
          <a:p>
            <a:r>
              <a:rPr lang="en-US" dirty="0"/>
              <a:t>Audio based movement tracking using Doppler effect</a:t>
            </a:r>
          </a:p>
          <a:p>
            <a:endParaRPr lang="en-US" dirty="0"/>
          </a:p>
          <a:p>
            <a:r>
              <a:rPr lang="en-US" dirty="0"/>
              <a:t>Speakers emit audio signals in </a:t>
            </a:r>
            <a:r>
              <a:rPr lang="en-US" b="1" dirty="0">
                <a:solidFill>
                  <a:srgbClr val="FF0000"/>
                </a:solidFill>
              </a:rPr>
              <a:t>inaudible</a:t>
            </a:r>
            <a:r>
              <a:rPr lang="en-US" dirty="0"/>
              <a:t> frequencies</a:t>
            </a:r>
          </a:p>
          <a:p>
            <a:endParaRPr lang="en-US" dirty="0"/>
          </a:p>
          <a:p>
            <a:r>
              <a:rPr lang="en-US" dirty="0"/>
              <a:t>The device position is tracked by the Doppler shift of the recorded audio signal</a:t>
            </a:r>
          </a:p>
          <a:p>
            <a:endParaRPr lang="en-US" dirty="0"/>
          </a:p>
          <a:p>
            <a:pPr lvl="1"/>
            <a:endParaRPr lang="en-US" dirty="0"/>
          </a:p>
        </p:txBody>
      </p:sp>
      <p:sp>
        <p:nvSpPr>
          <p:cNvPr id="4" name="Slide Number Placeholder 3"/>
          <p:cNvSpPr>
            <a:spLocks noGrp="1"/>
          </p:cNvSpPr>
          <p:nvPr>
            <p:ph type="sldNum" sz="quarter" idx="12"/>
          </p:nvPr>
        </p:nvSpPr>
        <p:spPr/>
        <p:txBody>
          <a:bodyPr/>
          <a:lstStyle/>
          <a:p>
            <a:fld id="{6046C4E9-6070-4511-A1E7-F763F4F93923}" type="slidenum">
              <a:rPr lang="en-US" smtClean="0"/>
              <a:t>78</a:t>
            </a:fld>
            <a:endParaRPr lang="en-US"/>
          </a:p>
        </p:txBody>
      </p:sp>
    </p:spTree>
    <p:extLst>
      <p:ext uri="{BB962C8B-B14F-4D97-AF65-F5344CB8AC3E}">
        <p14:creationId xmlns:p14="http://schemas.microsoft.com/office/powerpoint/2010/main" val="160838728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not accelerometer?</a:t>
            </a:r>
          </a:p>
        </p:txBody>
      </p:sp>
      <p:sp>
        <p:nvSpPr>
          <p:cNvPr id="3" name="Content Placeholder 2"/>
          <p:cNvSpPr>
            <a:spLocks noGrp="1"/>
          </p:cNvSpPr>
          <p:nvPr>
            <p:ph idx="1"/>
          </p:nvPr>
        </p:nvSpPr>
        <p:spPr>
          <a:xfrm>
            <a:off x="628649" y="1825625"/>
            <a:ext cx="8413751" cy="4351338"/>
          </a:xfrm>
        </p:spPr>
        <p:txBody>
          <a:bodyPr/>
          <a:lstStyle/>
          <a:p>
            <a:r>
              <a:rPr lang="en-US" altLang="ko-KR" dirty="0"/>
              <a:t>Small hand vibration causes non-negligible error</a:t>
            </a:r>
            <a:endParaRPr lang="en-US" altLang="ko-KR" sz="3200" dirty="0"/>
          </a:p>
          <a:p>
            <a:r>
              <a:rPr lang="en-US" altLang="ko-KR" dirty="0"/>
              <a:t>Track the device position by double integration of the acceleration </a:t>
            </a:r>
          </a:p>
          <a:p>
            <a:pPr lvl="1"/>
            <a:r>
              <a:rPr lang="en-US" altLang="ko-KR" dirty="0"/>
              <a:t>Quick error accumulation</a:t>
            </a:r>
          </a:p>
        </p:txBody>
      </p:sp>
      <p:sp>
        <p:nvSpPr>
          <p:cNvPr id="4" name="Slide Number Placeholder 3"/>
          <p:cNvSpPr>
            <a:spLocks noGrp="1"/>
          </p:cNvSpPr>
          <p:nvPr>
            <p:ph type="sldNum" sz="quarter" idx="12"/>
          </p:nvPr>
        </p:nvSpPr>
        <p:spPr/>
        <p:txBody>
          <a:bodyPr/>
          <a:lstStyle/>
          <a:p>
            <a:fld id="{6046C4E9-6070-4511-A1E7-F763F4F93923}" type="slidenum">
              <a:rPr lang="en-US" smtClean="0"/>
              <a:t>79</a:t>
            </a:fld>
            <a:endParaRPr lang="en-US"/>
          </a:p>
        </p:txBody>
      </p:sp>
      <p:sp>
        <p:nvSpPr>
          <p:cNvPr id="6" name="TextBox 5"/>
          <p:cNvSpPr txBox="1"/>
          <p:nvPr/>
        </p:nvSpPr>
        <p:spPr>
          <a:xfrm>
            <a:off x="1226242" y="6113518"/>
            <a:ext cx="2366225" cy="369332"/>
          </a:xfrm>
          <a:prstGeom prst="rect">
            <a:avLst/>
          </a:prstGeom>
          <a:noFill/>
        </p:spPr>
        <p:txBody>
          <a:bodyPr wrap="none" rtlCol="0">
            <a:spAutoFit/>
          </a:bodyPr>
          <a:lstStyle/>
          <a:p>
            <a:r>
              <a:rPr lang="en-US" b="1" dirty="0"/>
              <a:t>Measured acceleration</a:t>
            </a:r>
          </a:p>
        </p:txBody>
      </p:sp>
      <p:sp>
        <p:nvSpPr>
          <p:cNvPr id="8" name="TextBox 7"/>
          <p:cNvSpPr txBox="1"/>
          <p:nvPr/>
        </p:nvSpPr>
        <p:spPr>
          <a:xfrm>
            <a:off x="5478158" y="5970200"/>
            <a:ext cx="2704651" cy="707886"/>
          </a:xfrm>
          <a:prstGeom prst="rect">
            <a:avLst/>
          </a:prstGeom>
          <a:noFill/>
        </p:spPr>
        <p:txBody>
          <a:bodyPr wrap="none" rtlCol="0">
            <a:spAutoFit/>
          </a:bodyPr>
          <a:lstStyle/>
          <a:p>
            <a:r>
              <a:rPr lang="en-US" sz="2000" b="1" dirty="0"/>
              <a:t>Movement estimated </a:t>
            </a:r>
            <a:br>
              <a:rPr lang="en-US" sz="2000" b="1" dirty="0"/>
            </a:br>
            <a:r>
              <a:rPr lang="en-US" sz="2000" b="1" dirty="0"/>
              <a:t>from the accelerometer</a:t>
            </a:r>
          </a:p>
        </p:txBody>
      </p:sp>
      <p:pic>
        <p:nvPicPr>
          <p:cNvPr id="14" name="Picture 13"/>
          <p:cNvPicPr>
            <a:picLocks noChangeAspect="1"/>
          </p:cNvPicPr>
          <p:nvPr/>
        </p:nvPicPr>
        <p:blipFill>
          <a:blip r:embed="rId2"/>
          <a:stretch>
            <a:fillRect/>
          </a:stretch>
        </p:blipFill>
        <p:spPr>
          <a:xfrm>
            <a:off x="152935" y="4007637"/>
            <a:ext cx="4114800" cy="2063546"/>
          </a:xfrm>
          <a:prstGeom prst="rect">
            <a:avLst/>
          </a:prstGeom>
        </p:spPr>
      </p:pic>
      <p:pic>
        <p:nvPicPr>
          <p:cNvPr id="7" name="Picture 6"/>
          <p:cNvPicPr>
            <a:picLocks noChangeAspect="1"/>
          </p:cNvPicPr>
          <p:nvPr/>
        </p:nvPicPr>
        <p:blipFill>
          <a:blip r:embed="rId3"/>
          <a:stretch>
            <a:fillRect/>
          </a:stretch>
        </p:blipFill>
        <p:spPr>
          <a:xfrm>
            <a:off x="4597667" y="4005707"/>
            <a:ext cx="4114800" cy="2067406"/>
          </a:xfrm>
          <a:prstGeom prst="rect">
            <a:avLst/>
          </a:prstGeom>
        </p:spPr>
      </p:pic>
      <p:grpSp>
        <p:nvGrpSpPr>
          <p:cNvPr id="13" name="Group 12"/>
          <p:cNvGrpSpPr/>
          <p:nvPr/>
        </p:nvGrpSpPr>
        <p:grpSpPr>
          <a:xfrm>
            <a:off x="1252042" y="5527860"/>
            <a:ext cx="4514667" cy="154904"/>
            <a:chOff x="1252042" y="5527860"/>
            <a:chExt cx="4514667" cy="154904"/>
          </a:xfrm>
        </p:grpSpPr>
        <p:sp>
          <p:nvSpPr>
            <p:cNvPr id="12" name="Oval 11"/>
            <p:cNvSpPr/>
            <p:nvPr/>
          </p:nvSpPr>
          <p:spPr>
            <a:xfrm>
              <a:off x="5629549" y="5545604"/>
              <a:ext cx="137160" cy="13716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1252042" y="5527860"/>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19" name="Group 18"/>
          <p:cNvGrpSpPr/>
          <p:nvPr/>
        </p:nvGrpSpPr>
        <p:grpSpPr>
          <a:xfrm>
            <a:off x="2830475" y="5527858"/>
            <a:ext cx="4558211" cy="154904"/>
            <a:chOff x="2830475" y="5527858"/>
            <a:chExt cx="4558211" cy="154904"/>
          </a:xfrm>
        </p:grpSpPr>
        <p:sp>
          <p:nvSpPr>
            <p:cNvPr id="17" name="Oval 16"/>
            <p:cNvSpPr/>
            <p:nvPr/>
          </p:nvSpPr>
          <p:spPr>
            <a:xfrm>
              <a:off x="7251526" y="5545602"/>
              <a:ext cx="137160" cy="13716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8" name="Oval 17"/>
            <p:cNvSpPr/>
            <p:nvPr/>
          </p:nvSpPr>
          <p:spPr>
            <a:xfrm>
              <a:off x="2830475" y="5527858"/>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Tree>
    <p:extLst>
      <p:ext uri="{BB962C8B-B14F-4D97-AF65-F5344CB8AC3E}">
        <p14:creationId xmlns:p14="http://schemas.microsoft.com/office/powerpoint/2010/main" val="1589208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C76C5E96-4733-0A41-B9F2-C86F7E700B7D}"/>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Recap</a:t>
            </a:r>
          </a:p>
        </p:txBody>
      </p:sp>
      <p:sp>
        <p:nvSpPr>
          <p:cNvPr id="3" name="TextBox 2">
            <a:extLst>
              <a:ext uri="{FF2B5EF4-FFF2-40B4-BE49-F238E27FC236}">
                <a16:creationId xmlns:a16="http://schemas.microsoft.com/office/drawing/2014/main" id="{8098D585-7618-9E47-B4EE-CB1D290801E0}"/>
              </a:ext>
            </a:extLst>
          </p:cNvPr>
          <p:cNvSpPr txBox="1"/>
          <p:nvPr/>
        </p:nvSpPr>
        <p:spPr>
          <a:xfrm>
            <a:off x="155629" y="1388741"/>
            <a:ext cx="8771395" cy="954107"/>
          </a:xfrm>
          <a:prstGeom prst="rect">
            <a:avLst/>
          </a:prstGeom>
          <a:noFill/>
        </p:spPr>
        <p:txBody>
          <a:bodyPr wrap="square" rtlCol="0">
            <a:spAutoFit/>
          </a:bodyPr>
          <a:lstStyle/>
          <a:p>
            <a:r>
              <a:rPr lang="en-US" sz="2800" dirty="0">
                <a:latin typeface="Abel"/>
                <a:cs typeface="Abel"/>
              </a:rPr>
              <a:t>If a 10 kHz sound wave propagates at the speed of 343m/s, what will be the speed of a 20 kHz sound wave?</a:t>
            </a:r>
          </a:p>
        </p:txBody>
      </p:sp>
    </p:spTree>
    <p:extLst>
      <p:ext uri="{BB962C8B-B14F-4D97-AF65-F5344CB8AC3E}">
        <p14:creationId xmlns:p14="http://schemas.microsoft.com/office/powerpoint/2010/main" val="613132622"/>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4" name="Picture 6" descr="http://www.school-for-champions.com/science/images/sound_doppler_effect.gif"/>
          <p:cNvPicPr>
            <a:picLocks noChangeAspect="1" noChangeArrowheads="1"/>
          </p:cNvPicPr>
          <p:nvPr/>
        </p:nvPicPr>
        <p:blipFill rotWithShape="1">
          <a:blip r:embed="rId3">
            <a:extLst>
              <a:ext uri="{28A0092B-C50C-407E-A947-70E740481C1C}">
                <a14:useLocalDpi xmlns:a14="http://schemas.microsoft.com/office/drawing/2010/main" val="0"/>
              </a:ext>
            </a:extLst>
          </a:blip>
          <a:srcRect l="23757" r="23717"/>
          <a:stretch/>
        </p:blipFill>
        <p:spPr bwMode="auto">
          <a:xfrm>
            <a:off x="4879786" y="4021367"/>
            <a:ext cx="2751667" cy="2638426"/>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a:t>Doppler Effect</a:t>
            </a:r>
          </a:p>
        </p:txBody>
      </p:sp>
      <p:sp>
        <p:nvSpPr>
          <p:cNvPr id="3" name="Content Placeholder 2"/>
          <p:cNvSpPr>
            <a:spLocks noGrp="1"/>
          </p:cNvSpPr>
          <p:nvPr>
            <p:ph idx="1"/>
          </p:nvPr>
        </p:nvSpPr>
        <p:spPr/>
        <p:txBody>
          <a:bodyPr/>
          <a:lstStyle/>
          <a:p>
            <a:r>
              <a:rPr lang="en-US" dirty="0"/>
              <a:t>Doppler shift – change in the frequency due to the movement of the sender or the receiver</a:t>
            </a:r>
          </a:p>
        </p:txBody>
      </p:sp>
      <mc:AlternateContent xmlns:mc="http://schemas.openxmlformats.org/markup-compatibility/2006" xmlns:a14="http://schemas.microsoft.com/office/drawing/2010/main">
        <mc:Choice Requires="a14">
          <p:sp>
            <p:nvSpPr>
              <p:cNvPr id="4" name="TextBox 3"/>
              <p:cNvSpPr txBox="1"/>
              <p:nvPr/>
            </p:nvSpPr>
            <p:spPr>
              <a:xfrm>
                <a:off x="814207" y="2909397"/>
                <a:ext cx="3639260" cy="649601"/>
              </a:xfrm>
              <a:prstGeom prst="rect">
                <a:avLst/>
              </a:prstGeom>
              <a:noFill/>
            </p:spPr>
            <p:txBody>
              <a:bodyPr wrap="square" rtlCol="0">
                <a:spAutoFit/>
              </a:bodyPr>
              <a:lstStyle/>
              <a:p>
                <a14:m>
                  <m:oMath xmlns:m="http://schemas.openxmlformats.org/officeDocument/2006/math">
                    <m:sSup>
                      <m:sSupPr>
                        <m:ctrlPr>
                          <a:rPr lang="en-US" sz="2400" i="1" smtClean="0">
                            <a:latin typeface="Cambria Math" panose="02040503050406030204" pitchFamily="18" charset="0"/>
                          </a:rPr>
                        </m:ctrlPr>
                      </m:sSupPr>
                      <m:e>
                        <m:r>
                          <a:rPr lang="en-US" sz="2400" i="1">
                            <a:latin typeface="Cambria Math"/>
                          </a:rPr>
                          <m:t>𝐹</m:t>
                        </m:r>
                      </m:e>
                      <m:sup>
                        <m:r>
                          <a:rPr lang="en-US" sz="2400" i="1">
                            <a:latin typeface="Cambria Math"/>
                          </a:rPr>
                          <m:t>𝑠</m:t>
                        </m:r>
                      </m:sup>
                    </m:sSup>
                    <m:r>
                      <a:rPr lang="en-US" sz="2400" i="1">
                        <a:latin typeface="Cambria Math"/>
                      </a:rPr>
                      <m:t>=</m:t>
                    </m:r>
                    <m:f>
                      <m:fPr>
                        <m:ctrlPr>
                          <a:rPr lang="en-US" sz="2400" i="1">
                            <a:latin typeface="Cambria Math" panose="02040503050406030204" pitchFamily="18" charset="0"/>
                          </a:rPr>
                        </m:ctrlPr>
                      </m:fPr>
                      <m:num>
                        <m:r>
                          <a:rPr lang="en-US" sz="2400" i="1">
                            <a:latin typeface="Cambria Math"/>
                          </a:rPr>
                          <m:t>𝑣</m:t>
                        </m:r>
                      </m:num>
                      <m:den>
                        <m:sSub>
                          <m:sSubPr>
                            <m:ctrlPr>
                              <a:rPr lang="en-US" sz="2400" i="1" smtClean="0">
                                <a:latin typeface="Cambria Math" panose="02040503050406030204" pitchFamily="18" charset="0"/>
                              </a:rPr>
                            </m:ctrlPr>
                          </m:sSubPr>
                          <m:e>
                            <m:r>
                              <a:rPr lang="en-US" sz="2400" b="0" i="1" smtClean="0">
                                <a:latin typeface="Cambria Math" panose="02040503050406030204" pitchFamily="18" charset="0"/>
                              </a:rPr>
                              <m:t>𝑉</m:t>
                            </m:r>
                          </m:e>
                          <m:sub>
                            <m:r>
                              <a:rPr lang="en-US" sz="2400" b="0" i="1" smtClean="0">
                                <a:latin typeface="Cambria Math" panose="02040503050406030204" pitchFamily="18" charset="0"/>
                              </a:rPr>
                              <m:t>𝑠</m:t>
                            </m:r>
                          </m:sub>
                        </m:sSub>
                      </m:den>
                    </m:f>
                    <m:r>
                      <a:rPr lang="en-US" sz="2400" i="1">
                        <a:latin typeface="Cambria Math"/>
                      </a:rPr>
                      <m:t>𝐹</m:t>
                    </m:r>
                  </m:oMath>
                </a14:m>
                <a:r>
                  <a:rPr lang="en-US" sz="2400" dirty="0"/>
                  <a:t>  --&gt;   </a:t>
                </a:r>
                <a14:m>
                  <m:oMath xmlns:m="http://schemas.openxmlformats.org/officeDocument/2006/math">
                    <m:r>
                      <a:rPr lang="en-US" sz="2400" i="1">
                        <a:latin typeface="Cambria Math"/>
                      </a:rPr>
                      <m:t>𝑣</m:t>
                    </m:r>
                    <m:r>
                      <a:rPr lang="en-US" sz="2400" i="1">
                        <a:latin typeface="Cambria Math"/>
                      </a:rPr>
                      <m:t>=</m:t>
                    </m:r>
                    <m:f>
                      <m:fPr>
                        <m:ctrlPr>
                          <a:rPr lang="en-US" sz="2400" i="1">
                            <a:latin typeface="Cambria Math" panose="02040503050406030204" pitchFamily="18" charset="0"/>
                          </a:rPr>
                        </m:ctrlPr>
                      </m:fPr>
                      <m:num>
                        <m:sSup>
                          <m:sSupPr>
                            <m:ctrlPr>
                              <a:rPr lang="en-US" sz="2400" i="1">
                                <a:latin typeface="Cambria Math" panose="02040503050406030204" pitchFamily="18" charset="0"/>
                              </a:rPr>
                            </m:ctrlPr>
                          </m:sSupPr>
                          <m:e>
                            <m:r>
                              <a:rPr lang="en-US" sz="2400" i="1">
                                <a:latin typeface="Cambria Math"/>
                              </a:rPr>
                              <m:t>𝐹</m:t>
                            </m:r>
                          </m:e>
                          <m:sup>
                            <m:r>
                              <a:rPr lang="en-US" sz="2400" i="1">
                                <a:latin typeface="Cambria Math"/>
                              </a:rPr>
                              <m:t>𝑠</m:t>
                            </m:r>
                          </m:sup>
                        </m:sSup>
                      </m:num>
                      <m:den>
                        <m:r>
                          <a:rPr lang="en-US" sz="2400" i="1">
                            <a:latin typeface="Cambria Math"/>
                          </a:rPr>
                          <m:t>𝐹</m:t>
                        </m:r>
                      </m:den>
                    </m:f>
                    <m:sSub>
                      <m:sSubPr>
                        <m:ctrlPr>
                          <a:rPr lang="en-US" sz="2400" i="1">
                            <a:latin typeface="Cambria Math" panose="02040503050406030204" pitchFamily="18" charset="0"/>
                          </a:rPr>
                        </m:ctrlPr>
                      </m:sSubPr>
                      <m:e>
                        <m:r>
                          <a:rPr lang="en-US" sz="2400" i="1">
                            <a:latin typeface="Cambria Math" panose="02040503050406030204" pitchFamily="18" charset="0"/>
                          </a:rPr>
                          <m:t>𝑉</m:t>
                        </m:r>
                      </m:e>
                      <m:sub>
                        <m:r>
                          <a:rPr lang="en-US" sz="2400" i="1">
                            <a:latin typeface="Cambria Math" panose="02040503050406030204" pitchFamily="18" charset="0"/>
                          </a:rPr>
                          <m:t>𝑠</m:t>
                        </m:r>
                      </m:sub>
                    </m:sSub>
                  </m:oMath>
                </a14:m>
                <a:endParaRPr lang="en-US" sz="2400" dirty="0"/>
              </a:p>
            </p:txBody>
          </p:sp>
        </mc:Choice>
        <mc:Fallback xmlns="">
          <p:sp>
            <p:nvSpPr>
              <p:cNvPr id="4" name="TextBox 3"/>
              <p:cNvSpPr txBox="1">
                <a:spLocks noRot="1" noChangeAspect="1" noMove="1" noResize="1" noEditPoints="1" noAdjustHandles="1" noChangeArrowheads="1" noChangeShapeType="1" noTextEdit="1"/>
              </p:cNvSpPr>
              <p:nvPr/>
            </p:nvSpPr>
            <p:spPr>
              <a:xfrm>
                <a:off x="814207" y="2909397"/>
                <a:ext cx="3639260" cy="649601"/>
              </a:xfrm>
              <a:prstGeom prst="rect">
                <a:avLst/>
              </a:prstGeom>
              <a:blipFill rotWithShape="0">
                <a:blip r:embed="rId4"/>
                <a:stretch>
                  <a:fillRect b="-3738"/>
                </a:stretch>
              </a:blipFill>
            </p:spPr>
            <p:txBody>
              <a:bodyPr/>
              <a:lstStyle/>
              <a:p>
                <a:r>
                  <a:rPr lang="en-US">
                    <a:noFill/>
                  </a:rPr>
                  <a:t> </a:t>
                </a:r>
              </a:p>
            </p:txBody>
          </p:sp>
        </mc:Fallback>
      </mc:AlternateContent>
      <p:sp>
        <p:nvSpPr>
          <p:cNvPr id="5" name="Slide Number Placeholder 4"/>
          <p:cNvSpPr>
            <a:spLocks noGrp="1"/>
          </p:cNvSpPr>
          <p:nvPr>
            <p:ph type="sldNum" sz="quarter" idx="12"/>
          </p:nvPr>
        </p:nvSpPr>
        <p:spPr/>
        <p:txBody>
          <a:bodyPr/>
          <a:lstStyle/>
          <a:p>
            <a:fld id="{6046C4E9-6070-4511-A1E7-F763F4F93923}" type="slidenum">
              <a:rPr lang="en-US" smtClean="0"/>
              <a:t>80</a:t>
            </a:fld>
            <a:endParaRPr lang="en-US" dirty="0"/>
          </a:p>
        </p:txBody>
      </p:sp>
      <p:sp>
        <p:nvSpPr>
          <p:cNvPr id="6" name="Oval 5"/>
          <p:cNvSpPr/>
          <p:nvPr/>
        </p:nvSpPr>
        <p:spPr>
          <a:xfrm>
            <a:off x="4548021" y="5274660"/>
            <a:ext cx="137160" cy="137160"/>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824769" y="5469077"/>
            <a:ext cx="1257395" cy="707886"/>
          </a:xfrm>
          <a:prstGeom prst="rect">
            <a:avLst/>
          </a:prstGeom>
          <a:noFill/>
        </p:spPr>
        <p:txBody>
          <a:bodyPr wrap="none" rtlCol="0">
            <a:spAutoFit/>
          </a:bodyPr>
          <a:lstStyle/>
          <a:p>
            <a:r>
              <a:rPr lang="en-US" sz="2000" b="1" dirty="0">
                <a:solidFill>
                  <a:schemeClr val="accent2"/>
                </a:solidFill>
              </a:rPr>
              <a:t>Lower </a:t>
            </a:r>
          </a:p>
          <a:p>
            <a:r>
              <a:rPr lang="en-US" sz="2000" b="1" dirty="0">
                <a:solidFill>
                  <a:schemeClr val="accent2"/>
                </a:solidFill>
              </a:rPr>
              <a:t>frequency</a:t>
            </a:r>
          </a:p>
        </p:txBody>
      </p:sp>
      <p:sp>
        <p:nvSpPr>
          <p:cNvPr id="11" name="Oval 10"/>
          <p:cNvSpPr/>
          <p:nvPr/>
        </p:nvSpPr>
        <p:spPr>
          <a:xfrm>
            <a:off x="7868534" y="5274660"/>
            <a:ext cx="137160" cy="148158"/>
          </a:xfrm>
          <a:prstGeom prst="ellipse">
            <a:avLst/>
          </a:prstGeom>
          <a:solidFill>
            <a:srgbClr val="FF0000"/>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7715111" y="5394549"/>
            <a:ext cx="1257395" cy="707886"/>
          </a:xfrm>
          <a:prstGeom prst="rect">
            <a:avLst/>
          </a:prstGeom>
          <a:noFill/>
        </p:spPr>
        <p:txBody>
          <a:bodyPr wrap="none" rtlCol="0">
            <a:spAutoFit/>
          </a:bodyPr>
          <a:lstStyle/>
          <a:p>
            <a:r>
              <a:rPr lang="en-US" sz="2000" b="1" dirty="0">
                <a:solidFill>
                  <a:schemeClr val="accent2"/>
                </a:solidFill>
              </a:rPr>
              <a:t>Higher</a:t>
            </a:r>
          </a:p>
          <a:p>
            <a:r>
              <a:rPr lang="en-US" sz="2000" b="1" dirty="0">
                <a:solidFill>
                  <a:schemeClr val="accent2"/>
                </a:solidFill>
              </a:rPr>
              <a:t>frequency</a:t>
            </a:r>
          </a:p>
        </p:txBody>
      </p:sp>
      <mc:AlternateContent xmlns:mc="http://schemas.openxmlformats.org/markup-compatibility/2006" xmlns:a14="http://schemas.microsoft.com/office/drawing/2010/main">
        <mc:Choice Requires="a14">
          <p:sp>
            <p:nvSpPr>
              <p:cNvPr id="7" name="Rectangle 6"/>
              <p:cNvSpPr/>
              <p:nvPr/>
            </p:nvSpPr>
            <p:spPr>
              <a:xfrm>
                <a:off x="814207" y="3552560"/>
                <a:ext cx="4472828" cy="1130246"/>
              </a:xfrm>
              <a:prstGeom prst="rect">
                <a:avLst/>
              </a:prstGeom>
            </p:spPr>
            <p:txBody>
              <a:bodyPr wrap="none">
                <a:spAutoFit/>
              </a:bodyPr>
              <a:lstStyle/>
              <a:p>
                <a14:m>
                  <m:oMath xmlns:m="http://schemas.openxmlformats.org/officeDocument/2006/math">
                    <m:sSup>
                      <m:sSupPr>
                        <m:ctrlPr>
                          <a:rPr lang="en-US" sz="2200" i="1">
                            <a:latin typeface="Cambria Math" panose="02040503050406030204" pitchFamily="18" charset="0"/>
                          </a:rPr>
                        </m:ctrlPr>
                      </m:sSupPr>
                      <m:e>
                        <m:r>
                          <a:rPr lang="en-US" sz="2200" i="1">
                            <a:latin typeface="Cambria Math"/>
                          </a:rPr>
                          <m:t>𝐹</m:t>
                        </m:r>
                      </m:e>
                      <m:sup>
                        <m:r>
                          <a:rPr lang="en-US" sz="2200" i="1">
                            <a:latin typeface="Cambria Math"/>
                          </a:rPr>
                          <m:t>𝑠</m:t>
                        </m:r>
                      </m:sup>
                    </m:sSup>
                  </m:oMath>
                </a14:m>
                <a:r>
                  <a:rPr lang="en-US" sz="2200" dirty="0"/>
                  <a:t>: Doppler shift</a:t>
                </a:r>
              </a:p>
              <a:p>
                <a14:m>
                  <m:oMath xmlns:m="http://schemas.openxmlformats.org/officeDocument/2006/math">
                    <m:sSub>
                      <m:sSubPr>
                        <m:ctrlPr>
                          <a:rPr lang="en-US" sz="2000" i="1">
                            <a:latin typeface="Cambria Math" panose="02040503050406030204" pitchFamily="18" charset="0"/>
                          </a:rPr>
                        </m:ctrlPr>
                      </m:sSubPr>
                      <m:e>
                        <m:r>
                          <a:rPr lang="en-US" sz="2000" i="1">
                            <a:latin typeface="Cambria Math" panose="02040503050406030204" pitchFamily="18" charset="0"/>
                          </a:rPr>
                          <m:t>𝑉</m:t>
                        </m:r>
                      </m:e>
                      <m:sub>
                        <m:r>
                          <a:rPr lang="en-US" sz="2000" i="1">
                            <a:latin typeface="Cambria Math" panose="02040503050406030204" pitchFamily="18" charset="0"/>
                          </a:rPr>
                          <m:t>𝑠</m:t>
                        </m:r>
                      </m:sub>
                    </m:sSub>
                  </m:oMath>
                </a14:m>
                <a:r>
                  <a:rPr lang="en-US" sz="2200" dirty="0"/>
                  <a:t>: propagation speed of the medium</a:t>
                </a:r>
              </a:p>
              <a:p>
                <a14:m>
                  <m:oMath xmlns:m="http://schemas.openxmlformats.org/officeDocument/2006/math">
                    <m:r>
                      <a:rPr lang="en-US" sz="2200" i="1">
                        <a:latin typeface="Cambria Math"/>
                      </a:rPr>
                      <m:t>𝐹</m:t>
                    </m:r>
                    <m:r>
                      <a:rPr lang="en-US" sz="2200" i="1">
                        <a:latin typeface="Cambria Math"/>
                      </a:rPr>
                      <m:t> </m:t>
                    </m:r>
                  </m:oMath>
                </a14:m>
                <a:r>
                  <a:rPr lang="en-US" sz="2200" dirty="0"/>
                  <a:t>: frequency of the wave</a:t>
                </a:r>
              </a:p>
            </p:txBody>
          </p:sp>
        </mc:Choice>
        <mc:Fallback xmlns="">
          <p:sp>
            <p:nvSpPr>
              <p:cNvPr id="7" name="Rectangle 6"/>
              <p:cNvSpPr>
                <a:spLocks noRot="1" noChangeAspect="1" noMove="1" noResize="1" noEditPoints="1" noAdjustHandles="1" noChangeArrowheads="1" noChangeShapeType="1" noTextEdit="1"/>
              </p:cNvSpPr>
              <p:nvPr/>
            </p:nvSpPr>
            <p:spPr>
              <a:xfrm>
                <a:off x="814207" y="3552560"/>
                <a:ext cx="4472828" cy="1130246"/>
              </a:xfrm>
              <a:prstGeom prst="rect">
                <a:avLst/>
              </a:prstGeom>
              <a:blipFill rotWithShape="0">
                <a:blip r:embed="rId5"/>
                <a:stretch>
                  <a:fillRect l="-136" t="-3784" r="-136" b="-8108"/>
                </a:stretch>
              </a:blipFill>
            </p:spPr>
            <p:txBody>
              <a:bodyPr/>
              <a:lstStyle/>
              <a:p>
                <a:r>
                  <a:rPr lang="en-US">
                    <a:noFill/>
                  </a:rPr>
                  <a:t> </a:t>
                </a:r>
              </a:p>
            </p:txBody>
          </p:sp>
        </mc:Fallback>
      </mc:AlternateContent>
    </p:spTree>
    <p:extLst>
      <p:ext uri="{BB962C8B-B14F-4D97-AF65-F5344CB8AC3E}">
        <p14:creationId xmlns:p14="http://schemas.microsoft.com/office/powerpoint/2010/main" val="419847765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Doppler based device tracking</a:t>
            </a:r>
          </a:p>
        </p:txBody>
      </p:sp>
      <p:sp>
        <p:nvSpPr>
          <p:cNvPr id="3" name="Content Placeholder 2"/>
          <p:cNvSpPr>
            <a:spLocks noGrp="1"/>
          </p:cNvSpPr>
          <p:nvPr>
            <p:ph idx="1"/>
          </p:nvPr>
        </p:nvSpPr>
        <p:spPr/>
        <p:txBody>
          <a:bodyPr/>
          <a:lstStyle/>
          <a:p>
            <a:r>
              <a:rPr lang="en-US" dirty="0"/>
              <a:t>From the measured Doppler shift, we can get the velocity and the moving distance of the device</a:t>
            </a:r>
          </a:p>
        </p:txBody>
      </p:sp>
      <p:sp>
        <p:nvSpPr>
          <p:cNvPr id="14" name="Slide Number Placeholder 13"/>
          <p:cNvSpPr>
            <a:spLocks noGrp="1"/>
          </p:cNvSpPr>
          <p:nvPr>
            <p:ph type="sldNum" sz="quarter" idx="12"/>
          </p:nvPr>
        </p:nvSpPr>
        <p:spPr/>
        <p:txBody>
          <a:bodyPr/>
          <a:lstStyle/>
          <a:p>
            <a:fld id="{6046C4E9-6070-4511-A1E7-F763F4F93923}" type="slidenum">
              <a:rPr lang="en-US" smtClean="0"/>
              <a:t>81</a:t>
            </a:fld>
            <a:endParaRPr lang="en-US" dirty="0"/>
          </a:p>
        </p:txBody>
      </p:sp>
      <p:sp>
        <p:nvSpPr>
          <p:cNvPr id="10" name="TextBox 9"/>
          <p:cNvSpPr txBox="1"/>
          <p:nvPr/>
        </p:nvSpPr>
        <p:spPr>
          <a:xfrm>
            <a:off x="980663" y="5546624"/>
            <a:ext cx="2709716" cy="400110"/>
          </a:xfrm>
          <a:prstGeom prst="rect">
            <a:avLst/>
          </a:prstGeom>
          <a:noFill/>
        </p:spPr>
        <p:txBody>
          <a:bodyPr wrap="none" rtlCol="0">
            <a:spAutoFit/>
          </a:bodyPr>
          <a:lstStyle/>
          <a:p>
            <a:r>
              <a:rPr lang="en-US" sz="2000" b="1" dirty="0"/>
              <a:t>Measured Doppler shift</a:t>
            </a:r>
          </a:p>
        </p:txBody>
      </p:sp>
      <p:sp>
        <p:nvSpPr>
          <p:cNvPr id="11" name="TextBox 10"/>
          <p:cNvSpPr txBox="1"/>
          <p:nvPr/>
        </p:nvSpPr>
        <p:spPr>
          <a:xfrm>
            <a:off x="5429542" y="5507587"/>
            <a:ext cx="2538387" cy="707886"/>
          </a:xfrm>
          <a:prstGeom prst="rect">
            <a:avLst/>
          </a:prstGeom>
          <a:noFill/>
        </p:spPr>
        <p:txBody>
          <a:bodyPr wrap="none" rtlCol="0">
            <a:spAutoFit/>
          </a:bodyPr>
          <a:lstStyle/>
          <a:p>
            <a:r>
              <a:rPr lang="en-US" sz="2000" b="1" dirty="0"/>
              <a:t>Movement estimated </a:t>
            </a:r>
          </a:p>
          <a:p>
            <a:r>
              <a:rPr lang="en-US" sz="2000" b="1" dirty="0"/>
              <a:t>from Doppler shift</a:t>
            </a:r>
          </a:p>
        </p:txBody>
      </p:sp>
      <p:pic>
        <p:nvPicPr>
          <p:cNvPr id="12" name="Picture 11"/>
          <p:cNvPicPr>
            <a:picLocks noChangeAspect="1"/>
          </p:cNvPicPr>
          <p:nvPr/>
        </p:nvPicPr>
        <p:blipFill>
          <a:blip r:embed="rId3"/>
          <a:stretch>
            <a:fillRect/>
          </a:stretch>
        </p:blipFill>
        <p:spPr>
          <a:xfrm>
            <a:off x="4493683" y="3452915"/>
            <a:ext cx="4114800" cy="2063546"/>
          </a:xfrm>
          <a:prstGeom prst="rect">
            <a:avLst/>
          </a:prstGeom>
        </p:spPr>
      </p:pic>
      <p:pic>
        <p:nvPicPr>
          <p:cNvPr id="5" name="Picture 4"/>
          <p:cNvPicPr>
            <a:picLocks noChangeAspect="1"/>
          </p:cNvPicPr>
          <p:nvPr/>
        </p:nvPicPr>
        <p:blipFill>
          <a:blip r:embed="rId4"/>
          <a:stretch>
            <a:fillRect/>
          </a:stretch>
        </p:blipFill>
        <p:spPr>
          <a:xfrm>
            <a:off x="171450" y="3452915"/>
            <a:ext cx="4114800" cy="2063546"/>
          </a:xfrm>
          <a:prstGeom prst="rect">
            <a:avLst/>
          </a:prstGeom>
        </p:spPr>
      </p:pic>
      <p:grpSp>
        <p:nvGrpSpPr>
          <p:cNvPr id="9" name="Group 8"/>
          <p:cNvGrpSpPr/>
          <p:nvPr/>
        </p:nvGrpSpPr>
        <p:grpSpPr>
          <a:xfrm>
            <a:off x="1295586" y="4983570"/>
            <a:ext cx="4514667" cy="154904"/>
            <a:chOff x="1252042" y="5527860"/>
            <a:chExt cx="4514667" cy="154904"/>
          </a:xfrm>
        </p:grpSpPr>
        <p:sp>
          <p:nvSpPr>
            <p:cNvPr id="13" name="Oval 12"/>
            <p:cNvSpPr/>
            <p:nvPr/>
          </p:nvSpPr>
          <p:spPr>
            <a:xfrm>
              <a:off x="5629549" y="5545604"/>
              <a:ext cx="137160" cy="13716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Oval 14"/>
            <p:cNvSpPr/>
            <p:nvPr/>
          </p:nvSpPr>
          <p:spPr>
            <a:xfrm>
              <a:off x="1252042" y="5527860"/>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grpSp>
        <p:nvGrpSpPr>
          <p:cNvPr id="4" name="Group 3"/>
          <p:cNvGrpSpPr/>
          <p:nvPr/>
        </p:nvGrpSpPr>
        <p:grpSpPr>
          <a:xfrm>
            <a:off x="2623645" y="4950913"/>
            <a:ext cx="4471123" cy="165790"/>
            <a:chOff x="2623645" y="4950913"/>
            <a:chExt cx="4471123" cy="165790"/>
          </a:xfrm>
        </p:grpSpPr>
        <p:sp>
          <p:nvSpPr>
            <p:cNvPr id="17" name="Oval 16"/>
            <p:cNvSpPr/>
            <p:nvPr/>
          </p:nvSpPr>
          <p:spPr>
            <a:xfrm>
              <a:off x="6957608" y="4979543"/>
              <a:ext cx="137160" cy="137160"/>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
          <p:nvSpPr>
            <p:cNvPr id="18" name="Oval 17"/>
            <p:cNvSpPr/>
            <p:nvPr/>
          </p:nvSpPr>
          <p:spPr>
            <a:xfrm>
              <a:off x="2623645" y="4950913"/>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US" dirty="0"/>
                <a:t>`</a:t>
              </a:r>
            </a:p>
          </p:txBody>
        </p:sp>
      </p:grpSp>
    </p:spTree>
    <p:extLst>
      <p:ext uri="{BB962C8B-B14F-4D97-AF65-F5344CB8AC3E}">
        <p14:creationId xmlns:p14="http://schemas.microsoft.com/office/powerpoint/2010/main" val="2527287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28649" y="1825625"/>
            <a:ext cx="8422217" cy="4351338"/>
          </a:xfrm>
        </p:spPr>
        <p:txBody>
          <a:bodyPr/>
          <a:lstStyle/>
          <a:p>
            <a:r>
              <a:rPr lang="en-US" sz="3200" dirty="0"/>
              <a:t>Accurate estimation of the Doppler shift</a:t>
            </a:r>
          </a:p>
          <a:p>
            <a:r>
              <a:rPr lang="en-US" sz="3200" dirty="0"/>
              <a:t>Locate the device </a:t>
            </a:r>
            <a:br>
              <a:rPr lang="en-US" sz="3200" dirty="0"/>
            </a:br>
            <a:r>
              <a:rPr lang="en-US" dirty="0"/>
              <a:t>(Assume speaker distance &amp; initial position known)</a:t>
            </a:r>
            <a:endParaRPr lang="en-US" sz="3200" dirty="0"/>
          </a:p>
          <a:p>
            <a:r>
              <a:rPr lang="en-US" sz="3200" dirty="0"/>
              <a:t>Finding the distance between speakers</a:t>
            </a:r>
          </a:p>
        </p:txBody>
      </p:sp>
      <p:sp>
        <p:nvSpPr>
          <p:cNvPr id="4" name="Slide Number Placeholder 3"/>
          <p:cNvSpPr>
            <a:spLocks noGrp="1"/>
          </p:cNvSpPr>
          <p:nvPr>
            <p:ph type="sldNum" sz="quarter" idx="12"/>
          </p:nvPr>
        </p:nvSpPr>
        <p:spPr/>
        <p:txBody>
          <a:bodyPr/>
          <a:lstStyle/>
          <a:p>
            <a:fld id="{6046C4E9-6070-4511-A1E7-F763F4F93923}" type="slidenum">
              <a:rPr lang="en-US" smtClean="0"/>
              <a:t>82</a:t>
            </a:fld>
            <a:endParaRPr lang="en-US"/>
          </a:p>
        </p:txBody>
      </p:sp>
    </p:spTree>
    <p:extLst>
      <p:ext uri="{BB962C8B-B14F-4D97-AF65-F5344CB8AC3E}">
        <p14:creationId xmlns:p14="http://schemas.microsoft.com/office/powerpoint/2010/main" val="218165225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28649" y="1825625"/>
            <a:ext cx="8422217" cy="4351338"/>
          </a:xfrm>
        </p:spPr>
        <p:txBody>
          <a:bodyPr/>
          <a:lstStyle/>
          <a:p>
            <a:r>
              <a:rPr lang="en-US" sz="3200" dirty="0">
                <a:solidFill>
                  <a:schemeClr val="accent2">
                    <a:lumMod val="75000"/>
                  </a:schemeClr>
                </a:solidFill>
              </a:rPr>
              <a:t>Accurate estimation of the Doppler shift</a:t>
            </a:r>
          </a:p>
          <a:p>
            <a:r>
              <a:rPr lang="en-US" sz="3200" dirty="0"/>
              <a:t>Locate the device </a:t>
            </a:r>
            <a:br>
              <a:rPr lang="en-US" sz="3200" dirty="0"/>
            </a:br>
            <a:r>
              <a:rPr lang="en-US" dirty="0"/>
              <a:t>(Assume speaker distance &amp; initial position known)</a:t>
            </a:r>
            <a:endParaRPr lang="en-US" sz="3200" dirty="0"/>
          </a:p>
          <a:p>
            <a:r>
              <a:rPr lang="en-US" sz="3200" dirty="0"/>
              <a:t>Finding the distance between speakers</a:t>
            </a:r>
          </a:p>
        </p:txBody>
      </p:sp>
      <p:sp>
        <p:nvSpPr>
          <p:cNvPr id="4" name="Slide Number Placeholder 3"/>
          <p:cNvSpPr>
            <a:spLocks noGrp="1"/>
          </p:cNvSpPr>
          <p:nvPr>
            <p:ph type="sldNum" sz="quarter" idx="12"/>
          </p:nvPr>
        </p:nvSpPr>
        <p:spPr/>
        <p:txBody>
          <a:bodyPr/>
          <a:lstStyle/>
          <a:p>
            <a:fld id="{6046C4E9-6070-4511-A1E7-F763F4F93923}" type="slidenum">
              <a:rPr lang="en-US" smtClean="0"/>
              <a:t>83</a:t>
            </a:fld>
            <a:endParaRPr lang="en-US"/>
          </a:p>
        </p:txBody>
      </p:sp>
    </p:spTree>
    <p:extLst>
      <p:ext uri="{BB962C8B-B14F-4D97-AF65-F5344CB8AC3E}">
        <p14:creationId xmlns:p14="http://schemas.microsoft.com/office/powerpoint/2010/main" val="354519095"/>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Doppler shift estimation</a:t>
            </a:r>
          </a:p>
        </p:txBody>
      </p:sp>
      <p:sp>
        <p:nvSpPr>
          <p:cNvPr id="3" name="Content Placeholder 2"/>
          <p:cNvSpPr>
            <a:spLocks noGrp="1"/>
          </p:cNvSpPr>
          <p:nvPr>
            <p:ph idx="1"/>
          </p:nvPr>
        </p:nvSpPr>
        <p:spPr/>
        <p:txBody>
          <a:bodyPr>
            <a:normAutofit/>
          </a:bodyPr>
          <a:lstStyle/>
          <a:p>
            <a:r>
              <a:rPr lang="en-US" sz="2400" dirty="0"/>
              <a:t>Frequency domain analysis by Short-term Fourier Transform (</a:t>
            </a:r>
            <a:r>
              <a:rPr lang="en-US" sz="2400" dirty="0" err="1"/>
              <a:t>STFT</a:t>
            </a:r>
            <a:r>
              <a:rPr lang="en-US" sz="2400" dirty="0"/>
              <a:t>)</a:t>
            </a:r>
          </a:p>
          <a:p>
            <a:endParaRPr lang="en-US" sz="2400" dirty="0"/>
          </a:p>
          <a:p>
            <a:r>
              <a:rPr lang="en-US" sz="2400" dirty="0"/>
              <a:t>Detect the Doppler shift by finding the peak frequency with maximum magnitude</a:t>
            </a:r>
            <a:endParaRPr lang="en-US" sz="3600" dirty="0"/>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0471" y="3915181"/>
            <a:ext cx="4114800" cy="2057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Slide Number Placeholder 5"/>
          <p:cNvSpPr>
            <a:spLocks noGrp="1"/>
          </p:cNvSpPr>
          <p:nvPr>
            <p:ph type="sldNum" sz="quarter" idx="12"/>
          </p:nvPr>
        </p:nvSpPr>
        <p:spPr/>
        <p:txBody>
          <a:bodyPr/>
          <a:lstStyle/>
          <a:p>
            <a:fld id="{6046C4E9-6070-4511-A1E7-F763F4F93923}" type="slidenum">
              <a:rPr lang="en-US" smtClean="0"/>
              <a:t>84</a:t>
            </a:fld>
            <a:endParaRPr lang="en-US"/>
          </a:p>
        </p:txBody>
      </p:sp>
      <p:sp>
        <p:nvSpPr>
          <p:cNvPr id="8" name="TextBox 7"/>
          <p:cNvSpPr txBox="1"/>
          <p:nvPr/>
        </p:nvSpPr>
        <p:spPr>
          <a:xfrm>
            <a:off x="552773" y="6028144"/>
            <a:ext cx="3561424" cy="400110"/>
          </a:xfrm>
          <a:prstGeom prst="rect">
            <a:avLst/>
          </a:prstGeom>
          <a:noFill/>
        </p:spPr>
        <p:txBody>
          <a:bodyPr wrap="none" rtlCol="0">
            <a:spAutoFit/>
          </a:bodyPr>
          <a:lstStyle/>
          <a:p>
            <a:r>
              <a:rPr lang="en-US" sz="2000" b="1" dirty="0"/>
              <a:t>Spectrogram of the audio signal</a:t>
            </a:r>
          </a:p>
        </p:txBody>
      </p:sp>
      <p:sp>
        <p:nvSpPr>
          <p:cNvPr id="9" name="TextBox 8"/>
          <p:cNvSpPr txBox="1"/>
          <p:nvPr/>
        </p:nvSpPr>
        <p:spPr>
          <a:xfrm>
            <a:off x="4470019" y="6026028"/>
            <a:ext cx="4661661" cy="400110"/>
          </a:xfrm>
          <a:prstGeom prst="rect">
            <a:avLst/>
          </a:prstGeom>
          <a:noFill/>
        </p:spPr>
        <p:txBody>
          <a:bodyPr wrap="none" rtlCol="0">
            <a:spAutoFit/>
          </a:bodyPr>
          <a:lstStyle/>
          <a:p>
            <a:r>
              <a:rPr lang="en-US" sz="2000" b="1" dirty="0"/>
              <a:t>Doppler shift estimated by peak detection</a:t>
            </a:r>
          </a:p>
        </p:txBody>
      </p:sp>
      <p:pic>
        <p:nvPicPr>
          <p:cNvPr id="5" name="Picture 4"/>
          <p:cNvPicPr>
            <a:picLocks noChangeAspect="1"/>
          </p:cNvPicPr>
          <p:nvPr/>
        </p:nvPicPr>
        <p:blipFill>
          <a:blip r:embed="rId4"/>
          <a:stretch>
            <a:fillRect/>
          </a:stretch>
        </p:blipFill>
        <p:spPr>
          <a:xfrm>
            <a:off x="4648729" y="4001294"/>
            <a:ext cx="4114800" cy="2063546"/>
          </a:xfrm>
          <a:prstGeom prst="rect">
            <a:avLst/>
          </a:prstGeom>
        </p:spPr>
      </p:pic>
    </p:spTree>
    <p:extLst>
      <p:ext uri="{BB962C8B-B14F-4D97-AF65-F5344CB8AC3E}">
        <p14:creationId xmlns:p14="http://schemas.microsoft.com/office/powerpoint/2010/main" val="186783638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Improving the frequency shift estimation accuracy</a:t>
            </a:r>
          </a:p>
        </p:txBody>
      </p:sp>
      <p:sp>
        <p:nvSpPr>
          <p:cNvPr id="3" name="Content Placeholder 2"/>
          <p:cNvSpPr>
            <a:spLocks noGrp="1"/>
          </p:cNvSpPr>
          <p:nvPr>
            <p:ph idx="1"/>
          </p:nvPr>
        </p:nvSpPr>
        <p:spPr/>
        <p:txBody>
          <a:bodyPr>
            <a:normAutofit/>
          </a:bodyPr>
          <a:lstStyle/>
          <a:p>
            <a:r>
              <a:rPr lang="en-US" dirty="0"/>
              <a:t>Utilize larger spectrum </a:t>
            </a:r>
          </a:p>
          <a:p>
            <a:pPr lvl="1"/>
            <a:r>
              <a:rPr lang="en-US" sz="2800" dirty="0"/>
              <a:t>Send multiple audio tones in 200 Hz interval</a:t>
            </a:r>
          </a:p>
          <a:p>
            <a:r>
              <a:rPr lang="en-US" dirty="0"/>
              <a:t>Outlier removal </a:t>
            </a:r>
          </a:p>
          <a:p>
            <a:pPr lvl="1"/>
            <a:r>
              <a:rPr lang="en-US" sz="2800" dirty="0"/>
              <a:t>Doppler shift change larger than 10 Hz</a:t>
            </a:r>
          </a:p>
          <a:p>
            <a:r>
              <a:rPr lang="en-US" dirty="0"/>
              <a:t>Maximal Ratio Combining</a:t>
            </a:r>
          </a:p>
        </p:txBody>
      </p:sp>
      <p:sp>
        <p:nvSpPr>
          <p:cNvPr id="5" name="TextBox 4"/>
          <p:cNvSpPr txBox="1"/>
          <p:nvPr/>
        </p:nvSpPr>
        <p:spPr>
          <a:xfrm>
            <a:off x="561240" y="6231938"/>
            <a:ext cx="4096058" cy="400110"/>
          </a:xfrm>
          <a:prstGeom prst="rect">
            <a:avLst/>
          </a:prstGeom>
          <a:noFill/>
        </p:spPr>
        <p:txBody>
          <a:bodyPr wrap="none" rtlCol="0">
            <a:spAutoFit/>
          </a:bodyPr>
          <a:lstStyle/>
          <a:p>
            <a:r>
              <a:rPr lang="en-US" sz="2000" b="1" dirty="0"/>
              <a:t>Doppler shift from multiple channels</a:t>
            </a:r>
          </a:p>
        </p:txBody>
      </p:sp>
      <p:sp>
        <p:nvSpPr>
          <p:cNvPr id="9" name="TextBox 8"/>
          <p:cNvSpPr txBox="1"/>
          <p:nvPr/>
        </p:nvSpPr>
        <p:spPr>
          <a:xfrm>
            <a:off x="5286804" y="6235938"/>
            <a:ext cx="2921313" cy="400110"/>
          </a:xfrm>
          <a:prstGeom prst="rect">
            <a:avLst/>
          </a:prstGeom>
          <a:noFill/>
        </p:spPr>
        <p:txBody>
          <a:bodyPr wrap="none" rtlCol="0">
            <a:spAutoFit/>
          </a:bodyPr>
          <a:lstStyle/>
          <a:p>
            <a:r>
              <a:rPr lang="en-US" sz="2000" b="1" dirty="0"/>
              <a:t>MRC with outlier removal</a:t>
            </a:r>
          </a:p>
        </p:txBody>
      </p:sp>
      <p:sp>
        <p:nvSpPr>
          <p:cNvPr id="10" name="Slide Number Placeholder 9"/>
          <p:cNvSpPr>
            <a:spLocks noGrp="1"/>
          </p:cNvSpPr>
          <p:nvPr>
            <p:ph type="sldNum" sz="quarter" idx="12"/>
          </p:nvPr>
        </p:nvSpPr>
        <p:spPr/>
        <p:txBody>
          <a:bodyPr/>
          <a:lstStyle/>
          <a:p>
            <a:fld id="{6046C4E9-6070-4511-A1E7-F763F4F93923}" type="slidenum">
              <a:rPr lang="en-US" smtClean="0"/>
              <a:t>85</a:t>
            </a:fld>
            <a:endParaRPr lang="en-US"/>
          </a:p>
        </p:txBody>
      </p:sp>
      <p:pic>
        <p:nvPicPr>
          <p:cNvPr id="11" name="Picture 10"/>
          <p:cNvPicPr>
            <a:picLocks noChangeAspect="1"/>
          </p:cNvPicPr>
          <p:nvPr/>
        </p:nvPicPr>
        <p:blipFill>
          <a:blip r:embed="rId3"/>
          <a:stretch>
            <a:fillRect/>
          </a:stretch>
        </p:blipFill>
        <p:spPr>
          <a:xfrm>
            <a:off x="457200" y="4248353"/>
            <a:ext cx="4114800" cy="2063546"/>
          </a:xfrm>
          <a:prstGeom prst="rect">
            <a:avLst/>
          </a:prstGeom>
        </p:spPr>
      </p:pic>
      <p:pic>
        <p:nvPicPr>
          <p:cNvPr id="7" name="Picture 6"/>
          <p:cNvPicPr>
            <a:picLocks noChangeAspect="1"/>
          </p:cNvPicPr>
          <p:nvPr/>
        </p:nvPicPr>
        <p:blipFill>
          <a:blip r:embed="rId4"/>
          <a:stretch>
            <a:fillRect/>
          </a:stretch>
        </p:blipFill>
        <p:spPr>
          <a:xfrm>
            <a:off x="4676040" y="4248353"/>
            <a:ext cx="4114800" cy="2063546"/>
          </a:xfrm>
          <a:prstGeom prst="rect">
            <a:avLst/>
          </a:prstGeom>
        </p:spPr>
      </p:pic>
    </p:spTree>
    <p:extLst>
      <p:ext uri="{BB962C8B-B14F-4D97-AF65-F5344CB8AC3E}">
        <p14:creationId xmlns:p14="http://schemas.microsoft.com/office/powerpoint/2010/main" val="255599928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28649" y="1825625"/>
            <a:ext cx="8422217" cy="4351338"/>
          </a:xfrm>
        </p:spPr>
        <p:txBody>
          <a:bodyPr/>
          <a:lstStyle/>
          <a:p>
            <a:r>
              <a:rPr lang="en-US" sz="3200" dirty="0"/>
              <a:t>Accurate estimation of the Doppler shift</a:t>
            </a:r>
          </a:p>
          <a:p>
            <a:r>
              <a:rPr lang="en-US" sz="3200" dirty="0">
                <a:solidFill>
                  <a:schemeClr val="accent2">
                    <a:lumMod val="75000"/>
                  </a:schemeClr>
                </a:solidFill>
              </a:rPr>
              <a:t>Locate the device </a:t>
            </a:r>
            <a:br>
              <a:rPr lang="en-US" sz="3200" dirty="0">
                <a:solidFill>
                  <a:schemeClr val="accent2">
                    <a:lumMod val="75000"/>
                  </a:schemeClr>
                </a:solidFill>
              </a:rPr>
            </a:br>
            <a:r>
              <a:rPr lang="en-US" dirty="0">
                <a:solidFill>
                  <a:schemeClr val="accent2">
                    <a:lumMod val="75000"/>
                  </a:schemeClr>
                </a:solidFill>
              </a:rPr>
              <a:t>(Assume speaker distance &amp; initial position known)</a:t>
            </a:r>
            <a:endParaRPr lang="en-US" sz="3200" dirty="0">
              <a:solidFill>
                <a:schemeClr val="accent2">
                  <a:lumMod val="75000"/>
                </a:schemeClr>
              </a:solidFill>
            </a:endParaRPr>
          </a:p>
          <a:p>
            <a:r>
              <a:rPr lang="en-US" sz="3200" dirty="0"/>
              <a:t>Finding the distance between speakers</a:t>
            </a:r>
          </a:p>
        </p:txBody>
      </p:sp>
      <p:sp>
        <p:nvSpPr>
          <p:cNvPr id="4" name="Slide Number Placeholder 3"/>
          <p:cNvSpPr>
            <a:spLocks noGrp="1"/>
          </p:cNvSpPr>
          <p:nvPr>
            <p:ph type="sldNum" sz="quarter" idx="12"/>
          </p:nvPr>
        </p:nvSpPr>
        <p:spPr/>
        <p:txBody>
          <a:bodyPr/>
          <a:lstStyle/>
          <a:p>
            <a:fld id="{6046C4E9-6070-4511-A1E7-F763F4F93923}" type="slidenum">
              <a:rPr lang="en-US" smtClean="0"/>
              <a:t>86</a:t>
            </a:fld>
            <a:endParaRPr lang="en-US"/>
          </a:p>
        </p:txBody>
      </p:sp>
    </p:spTree>
    <p:extLst>
      <p:ext uri="{BB962C8B-B14F-4D97-AF65-F5344CB8AC3E}">
        <p14:creationId xmlns:p14="http://schemas.microsoft.com/office/powerpoint/2010/main" val="222749514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the device position - 1</a:t>
            </a:r>
          </a:p>
        </p:txBody>
      </p:sp>
      <p:sp>
        <p:nvSpPr>
          <p:cNvPr id="3" name="Content Placeholder 2"/>
          <p:cNvSpPr>
            <a:spLocks noGrp="1"/>
          </p:cNvSpPr>
          <p:nvPr>
            <p:ph idx="1"/>
          </p:nvPr>
        </p:nvSpPr>
        <p:spPr/>
        <p:txBody>
          <a:bodyPr/>
          <a:lstStyle/>
          <a:p>
            <a:r>
              <a:rPr lang="en-US" dirty="0"/>
              <a:t>Assumptions</a:t>
            </a:r>
          </a:p>
          <a:p>
            <a:pPr lvl="1"/>
            <a:r>
              <a:rPr lang="en-US" dirty="0"/>
              <a:t>The distance between speakers is known</a:t>
            </a:r>
          </a:p>
          <a:p>
            <a:pPr lvl="1"/>
            <a:r>
              <a:rPr lang="en-US" dirty="0"/>
              <a:t>The initial device position is known</a:t>
            </a:r>
          </a:p>
          <a:p>
            <a:r>
              <a:rPr lang="en-US" dirty="0"/>
              <a:t>Measure Doppler shift from two speakers</a:t>
            </a:r>
          </a:p>
          <a:p>
            <a:r>
              <a:rPr lang="en-US" dirty="0"/>
              <a:t>Using the previous position and Doppler, update new distance from speakers</a:t>
            </a:r>
          </a:p>
        </p:txBody>
      </p:sp>
      <mc:AlternateContent xmlns:mc="http://schemas.openxmlformats.org/markup-compatibility/2006" xmlns:a14="http://schemas.microsoft.com/office/drawing/2010/main">
        <mc:Choice Requires="a14">
          <p:sp>
            <p:nvSpPr>
              <p:cNvPr id="4" name="TextBox 3"/>
              <p:cNvSpPr txBox="1"/>
              <p:nvPr/>
            </p:nvSpPr>
            <p:spPr>
              <a:xfrm>
                <a:off x="1276405" y="4545459"/>
                <a:ext cx="2984215" cy="784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a:rPr>
                            <m:t>𝐷</m:t>
                          </m:r>
                        </m:e>
                        <m:sub>
                          <m:r>
                            <a:rPr lang="en-US" sz="2000" i="1">
                              <a:latin typeface="Cambria Math"/>
                            </a:rPr>
                            <m:t>𝑖</m:t>
                          </m:r>
                          <m:r>
                            <a:rPr lang="en-US" sz="2000" i="1">
                              <a:latin typeface="Cambria Math"/>
                            </a:rPr>
                            <m:t>,1</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𝑖</m:t>
                          </m:r>
                          <m:r>
                            <a:rPr lang="en-US" sz="2000" i="1">
                              <a:latin typeface="Cambria Math"/>
                            </a:rPr>
                            <m:t>−1,1</m:t>
                          </m:r>
                        </m:sub>
                      </m:sSub>
                      <m:r>
                        <a:rPr lang="en-US" sz="2000" i="1" smtClean="0">
                          <a:latin typeface="Cambria Math"/>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a:rPr>
                                    <m:t>𝐹</m:t>
                                  </m:r>
                                </m:e>
                                <m:sub>
                                  <m:r>
                                    <a:rPr lang="en-US" sz="2000" i="1">
                                      <a:latin typeface="Cambria Math"/>
                                    </a:rPr>
                                    <m:t>𝑖</m:t>
                                  </m:r>
                                  <m:r>
                                    <a:rPr lang="en-US" sz="2000" i="1">
                                      <a:latin typeface="Cambria Math"/>
                                    </a:rPr>
                                    <m:t>,1</m:t>
                                  </m:r>
                                </m:sub>
                                <m:sup>
                                  <m:r>
                                    <a:rPr lang="en-US" sz="2000" i="1">
                                      <a:latin typeface="Cambria Math" panose="02040503050406030204" pitchFamily="18" charset="0"/>
                                    </a:rPr>
                                    <m:t>𝑠</m:t>
                                  </m:r>
                                </m:sup>
                              </m:sSubSup>
                            </m:num>
                            <m:den>
                              <m:sSub>
                                <m:sSubPr>
                                  <m:ctrlPr>
                                    <a:rPr lang="en-US" sz="2000" i="1">
                                      <a:latin typeface="Cambria Math" panose="02040503050406030204" pitchFamily="18" charset="0"/>
                                    </a:rPr>
                                  </m:ctrlPr>
                                </m:sSubPr>
                                <m:e>
                                  <m:r>
                                    <a:rPr lang="en-US" sz="2000" i="1">
                                      <a:latin typeface="Cambria Math"/>
                                    </a:rPr>
                                    <m:t>𝐹</m:t>
                                  </m:r>
                                </m:e>
                                <m:sub>
                                  <m:r>
                                    <a:rPr lang="en-US" sz="2000" i="1">
                                      <a:latin typeface="Cambria Math"/>
                                    </a:rPr>
                                    <m:t>1</m:t>
                                  </m:r>
                                </m:sub>
                              </m:sSub>
                            </m:den>
                          </m:f>
                          <m:r>
                            <a:rPr lang="en-US" sz="2000" i="1">
                              <a:latin typeface="Cambria Math"/>
                            </a:rPr>
                            <m:t>𝑐</m:t>
                          </m:r>
                        </m:e>
                      </m:d>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𝑠</m:t>
                          </m:r>
                        </m:sub>
                      </m:sSub>
                    </m:oMath>
                  </m:oMathPara>
                </a14:m>
                <a:endParaRPr lang="en-US" sz="2000" dirty="0"/>
              </a:p>
            </p:txBody>
          </p:sp>
        </mc:Choice>
        <mc:Fallback xmlns="">
          <p:sp>
            <p:nvSpPr>
              <p:cNvPr id="4" name="TextBox 3"/>
              <p:cNvSpPr txBox="1">
                <a:spLocks noRot="1" noChangeAspect="1" noMove="1" noResize="1" noEditPoints="1" noAdjustHandles="1" noChangeArrowheads="1" noChangeShapeType="1" noTextEdit="1"/>
              </p:cNvSpPr>
              <p:nvPr/>
            </p:nvSpPr>
            <p:spPr>
              <a:xfrm>
                <a:off x="1276405" y="4545459"/>
                <a:ext cx="2984215" cy="784830"/>
              </a:xfrm>
              <a:prstGeom prst="rect">
                <a:avLst/>
              </a:prstGeom>
              <a:blipFill rotWithShape="0">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5" name="TextBox 4"/>
              <p:cNvSpPr txBox="1"/>
              <p:nvPr/>
            </p:nvSpPr>
            <p:spPr>
              <a:xfrm>
                <a:off x="4865481" y="4543185"/>
                <a:ext cx="2984215" cy="784830"/>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rPr>
                          </m:ctrlPr>
                        </m:sSubPr>
                        <m:e>
                          <m:r>
                            <a:rPr lang="en-US" sz="2000" i="1">
                              <a:latin typeface="Cambria Math"/>
                            </a:rPr>
                            <m:t>𝐷</m:t>
                          </m:r>
                        </m:e>
                        <m:sub>
                          <m:r>
                            <a:rPr lang="en-US" sz="2000" i="1">
                              <a:latin typeface="Cambria Math"/>
                            </a:rPr>
                            <m:t>𝑖</m:t>
                          </m:r>
                          <m:r>
                            <a:rPr lang="en-US" sz="2000" i="1">
                              <a:latin typeface="Cambria Math"/>
                            </a:rPr>
                            <m:t>,2</m:t>
                          </m:r>
                        </m:sub>
                      </m:sSub>
                      <m:r>
                        <a:rPr lang="en-US" sz="2000" i="1">
                          <a:latin typeface="Cambria Math"/>
                        </a:rPr>
                        <m:t>=</m:t>
                      </m:r>
                      <m:sSub>
                        <m:sSubPr>
                          <m:ctrlPr>
                            <a:rPr lang="en-US" sz="2000" i="1">
                              <a:latin typeface="Cambria Math" panose="02040503050406030204" pitchFamily="18" charset="0"/>
                            </a:rPr>
                          </m:ctrlPr>
                        </m:sSubPr>
                        <m:e>
                          <m:r>
                            <a:rPr lang="en-US" sz="2000" i="1">
                              <a:latin typeface="Cambria Math"/>
                            </a:rPr>
                            <m:t>𝐷</m:t>
                          </m:r>
                        </m:e>
                        <m:sub>
                          <m:r>
                            <a:rPr lang="en-US" sz="2000" i="1">
                              <a:latin typeface="Cambria Math"/>
                            </a:rPr>
                            <m:t>𝑖</m:t>
                          </m:r>
                          <m:r>
                            <a:rPr lang="en-US" sz="2000" i="1">
                              <a:latin typeface="Cambria Math"/>
                            </a:rPr>
                            <m:t>−1,2</m:t>
                          </m:r>
                        </m:sub>
                      </m:sSub>
                      <m:r>
                        <a:rPr lang="en-US" sz="2000" i="1" smtClean="0">
                          <a:latin typeface="Cambria Math"/>
                        </a:rPr>
                        <m:t>+</m:t>
                      </m:r>
                      <m:d>
                        <m:dPr>
                          <m:ctrlPr>
                            <a:rPr lang="en-US" sz="2000" i="1">
                              <a:latin typeface="Cambria Math" panose="02040503050406030204" pitchFamily="18" charset="0"/>
                            </a:rPr>
                          </m:ctrlPr>
                        </m:dPr>
                        <m:e>
                          <m:f>
                            <m:fPr>
                              <m:ctrlPr>
                                <a:rPr lang="en-US" sz="2000" i="1">
                                  <a:latin typeface="Cambria Math" panose="02040503050406030204" pitchFamily="18" charset="0"/>
                                </a:rPr>
                              </m:ctrlPr>
                            </m:fPr>
                            <m:num>
                              <m:sSubSup>
                                <m:sSubSupPr>
                                  <m:ctrlPr>
                                    <a:rPr lang="en-US" sz="2000" i="1">
                                      <a:latin typeface="Cambria Math" panose="02040503050406030204" pitchFamily="18" charset="0"/>
                                    </a:rPr>
                                  </m:ctrlPr>
                                </m:sSubSupPr>
                                <m:e>
                                  <m:r>
                                    <a:rPr lang="en-US" sz="2000" i="1">
                                      <a:latin typeface="Cambria Math"/>
                                    </a:rPr>
                                    <m:t>𝐹</m:t>
                                  </m:r>
                                </m:e>
                                <m:sub>
                                  <m:r>
                                    <a:rPr lang="en-US" sz="2000" i="1">
                                      <a:latin typeface="Cambria Math"/>
                                    </a:rPr>
                                    <m:t>𝑖</m:t>
                                  </m:r>
                                  <m:r>
                                    <a:rPr lang="en-US" sz="2000" i="1">
                                      <a:latin typeface="Cambria Math"/>
                                    </a:rPr>
                                    <m:t>,2</m:t>
                                  </m:r>
                                </m:sub>
                                <m:sup>
                                  <m:r>
                                    <a:rPr lang="en-US" sz="2000" i="1">
                                      <a:latin typeface="Cambria Math" panose="02040503050406030204" pitchFamily="18" charset="0"/>
                                    </a:rPr>
                                    <m:t>𝑠</m:t>
                                  </m:r>
                                </m:sup>
                              </m:sSubSup>
                            </m:num>
                            <m:den>
                              <m:sSub>
                                <m:sSubPr>
                                  <m:ctrlPr>
                                    <a:rPr lang="en-US" sz="2000" i="1">
                                      <a:latin typeface="Cambria Math" panose="02040503050406030204" pitchFamily="18" charset="0"/>
                                    </a:rPr>
                                  </m:ctrlPr>
                                </m:sSubPr>
                                <m:e>
                                  <m:r>
                                    <a:rPr lang="en-US" sz="2000" i="1">
                                      <a:latin typeface="Cambria Math"/>
                                    </a:rPr>
                                    <m:t>𝐹</m:t>
                                  </m:r>
                                </m:e>
                                <m:sub>
                                  <m:r>
                                    <a:rPr lang="en-US" sz="2000" i="1">
                                      <a:latin typeface="Cambria Math"/>
                                    </a:rPr>
                                    <m:t>2</m:t>
                                  </m:r>
                                </m:sub>
                              </m:sSub>
                            </m:den>
                          </m:f>
                          <m:r>
                            <a:rPr lang="en-US" sz="2000" i="1">
                              <a:latin typeface="Cambria Math"/>
                            </a:rPr>
                            <m:t>𝑐</m:t>
                          </m:r>
                        </m:e>
                      </m:d>
                      <m:sSub>
                        <m:sSubPr>
                          <m:ctrlPr>
                            <a:rPr lang="en-US" sz="2000" i="1">
                              <a:latin typeface="Cambria Math" panose="02040503050406030204" pitchFamily="18" charset="0"/>
                            </a:rPr>
                          </m:ctrlPr>
                        </m:sSubPr>
                        <m:e>
                          <m:r>
                            <a:rPr lang="en-US" sz="2000" i="1">
                              <a:latin typeface="Cambria Math"/>
                            </a:rPr>
                            <m:t>𝑡</m:t>
                          </m:r>
                        </m:e>
                        <m:sub>
                          <m:r>
                            <a:rPr lang="en-US" sz="2000" i="1">
                              <a:latin typeface="Cambria Math"/>
                            </a:rPr>
                            <m:t>𝑠</m:t>
                          </m:r>
                        </m:sub>
                      </m:sSub>
                    </m:oMath>
                  </m:oMathPara>
                </a14:m>
                <a:endParaRPr lang="en-US" sz="2000" dirty="0"/>
              </a:p>
            </p:txBody>
          </p:sp>
        </mc:Choice>
        <mc:Fallback xmlns="">
          <p:sp>
            <p:nvSpPr>
              <p:cNvPr id="5" name="TextBox 4"/>
              <p:cNvSpPr txBox="1">
                <a:spLocks noRot="1" noChangeAspect="1" noMove="1" noResize="1" noEditPoints="1" noAdjustHandles="1" noChangeArrowheads="1" noChangeShapeType="1" noTextEdit="1"/>
              </p:cNvSpPr>
              <p:nvPr/>
            </p:nvSpPr>
            <p:spPr>
              <a:xfrm>
                <a:off x="4865481" y="4543185"/>
                <a:ext cx="2984215" cy="784830"/>
              </a:xfrm>
              <a:prstGeom prst="rect">
                <a:avLst/>
              </a:prstGeom>
              <a:blipFill rotWithShape="0">
                <a:blip r:embed="rId4"/>
                <a:stretch>
                  <a:fillRect/>
                </a:stretch>
              </a:blipFill>
            </p:spPr>
            <p:txBody>
              <a:bodyPr/>
              <a:lstStyle/>
              <a:p>
                <a:r>
                  <a:rPr lang="en-US">
                    <a:noFill/>
                  </a:rPr>
                  <a:t> </a:t>
                </a:r>
              </a:p>
            </p:txBody>
          </p:sp>
        </mc:Fallback>
      </mc:AlternateContent>
      <p:cxnSp>
        <p:nvCxnSpPr>
          <p:cNvPr id="6" name="Straight Arrow Connector 5"/>
          <p:cNvCxnSpPr/>
          <p:nvPr/>
        </p:nvCxnSpPr>
        <p:spPr>
          <a:xfrm flipV="1">
            <a:off x="1153617" y="5168505"/>
            <a:ext cx="392356" cy="469560"/>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93699" y="5594490"/>
            <a:ext cx="1605119" cy="584775"/>
          </a:xfrm>
          <a:prstGeom prst="rect">
            <a:avLst/>
          </a:prstGeom>
          <a:noFill/>
        </p:spPr>
        <p:txBody>
          <a:bodyPr wrap="none" rtlCol="0">
            <a:spAutoFit/>
          </a:bodyPr>
          <a:lstStyle/>
          <a:p>
            <a:r>
              <a:rPr lang="en-US" sz="1600" dirty="0">
                <a:solidFill>
                  <a:srgbClr val="FF0000"/>
                </a:solidFill>
              </a:rPr>
              <a:t>Current distance </a:t>
            </a:r>
          </a:p>
          <a:p>
            <a:r>
              <a:rPr lang="en-US" sz="1600" dirty="0">
                <a:solidFill>
                  <a:srgbClr val="FF0000"/>
                </a:solidFill>
              </a:rPr>
              <a:t>from speaker 1</a:t>
            </a:r>
          </a:p>
        </p:txBody>
      </p:sp>
      <p:cxnSp>
        <p:nvCxnSpPr>
          <p:cNvPr id="9" name="Straight Arrow Connector 8"/>
          <p:cNvCxnSpPr/>
          <p:nvPr/>
        </p:nvCxnSpPr>
        <p:spPr>
          <a:xfrm flipH="1" flipV="1">
            <a:off x="2367021" y="5260905"/>
            <a:ext cx="27217" cy="504228"/>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1698818" y="5798103"/>
            <a:ext cx="1682961" cy="584775"/>
          </a:xfrm>
          <a:prstGeom prst="rect">
            <a:avLst/>
          </a:prstGeom>
          <a:noFill/>
        </p:spPr>
        <p:txBody>
          <a:bodyPr wrap="none" rtlCol="0">
            <a:spAutoFit/>
          </a:bodyPr>
          <a:lstStyle/>
          <a:p>
            <a:r>
              <a:rPr lang="en-US" sz="1600" dirty="0">
                <a:solidFill>
                  <a:srgbClr val="FF0000"/>
                </a:solidFill>
              </a:rPr>
              <a:t>Previous distance </a:t>
            </a:r>
          </a:p>
          <a:p>
            <a:r>
              <a:rPr lang="en-US" sz="1600" dirty="0">
                <a:solidFill>
                  <a:srgbClr val="FF0000"/>
                </a:solidFill>
              </a:rPr>
              <a:t>from speaker 1</a:t>
            </a:r>
          </a:p>
        </p:txBody>
      </p:sp>
      <p:cxnSp>
        <p:nvCxnSpPr>
          <p:cNvPr id="12" name="Straight Arrow Connector 11"/>
          <p:cNvCxnSpPr/>
          <p:nvPr/>
        </p:nvCxnSpPr>
        <p:spPr>
          <a:xfrm flipH="1" flipV="1">
            <a:off x="3586232" y="5339581"/>
            <a:ext cx="257542" cy="547296"/>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655120" y="5884575"/>
            <a:ext cx="2085699" cy="584775"/>
          </a:xfrm>
          <a:prstGeom prst="rect">
            <a:avLst/>
          </a:prstGeom>
          <a:noFill/>
        </p:spPr>
        <p:txBody>
          <a:bodyPr wrap="none" rtlCol="0">
            <a:spAutoFit/>
          </a:bodyPr>
          <a:lstStyle/>
          <a:p>
            <a:r>
              <a:rPr lang="en-US" sz="1600" dirty="0">
                <a:solidFill>
                  <a:srgbClr val="FF0000"/>
                </a:solidFill>
              </a:rPr>
              <a:t>Change of the distance</a:t>
            </a:r>
          </a:p>
          <a:p>
            <a:r>
              <a:rPr lang="en-US" sz="1600" dirty="0">
                <a:solidFill>
                  <a:srgbClr val="FF0000"/>
                </a:solidFill>
              </a:rPr>
              <a:t>tracked by Doppler</a:t>
            </a:r>
          </a:p>
        </p:txBody>
      </p:sp>
      <p:sp>
        <p:nvSpPr>
          <p:cNvPr id="7" name="Slide Number Placeholder 6"/>
          <p:cNvSpPr>
            <a:spLocks noGrp="1"/>
          </p:cNvSpPr>
          <p:nvPr>
            <p:ph type="sldNum" sz="quarter" idx="12"/>
          </p:nvPr>
        </p:nvSpPr>
        <p:spPr/>
        <p:txBody>
          <a:bodyPr/>
          <a:lstStyle/>
          <a:p>
            <a:fld id="{6046C4E9-6070-4511-A1E7-F763F4F93923}" type="slidenum">
              <a:rPr lang="en-US" smtClean="0"/>
              <a:t>87</a:t>
            </a:fld>
            <a:endParaRPr lang="en-US"/>
          </a:p>
        </p:txBody>
      </p:sp>
      <p:cxnSp>
        <p:nvCxnSpPr>
          <p:cNvPr id="14" name="Straight Arrow Connector 13"/>
          <p:cNvCxnSpPr>
            <a:stCxn id="15" idx="1"/>
          </p:cNvCxnSpPr>
          <p:nvPr/>
        </p:nvCxnSpPr>
        <p:spPr>
          <a:xfrm flipH="1" flipV="1">
            <a:off x="4048227" y="5079047"/>
            <a:ext cx="1560517" cy="603249"/>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5608744" y="5513019"/>
            <a:ext cx="2771822" cy="338554"/>
          </a:xfrm>
          <a:prstGeom prst="rect">
            <a:avLst/>
          </a:prstGeom>
          <a:noFill/>
        </p:spPr>
        <p:txBody>
          <a:bodyPr wrap="square" rtlCol="0">
            <a:spAutoFit/>
          </a:bodyPr>
          <a:lstStyle/>
          <a:p>
            <a:r>
              <a:rPr lang="en-US" sz="1600" dirty="0">
                <a:solidFill>
                  <a:srgbClr val="FF0000"/>
                </a:solidFill>
              </a:rPr>
              <a:t>Doppler sampling interval</a:t>
            </a:r>
          </a:p>
        </p:txBody>
      </p:sp>
    </p:spTree>
    <p:extLst>
      <p:ext uri="{BB962C8B-B14F-4D97-AF65-F5344CB8AC3E}">
        <p14:creationId xmlns:p14="http://schemas.microsoft.com/office/powerpoint/2010/main" val="51188781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Tracking the device position - 2</a:t>
            </a:r>
          </a:p>
        </p:txBody>
      </p:sp>
      <p:sp>
        <p:nvSpPr>
          <p:cNvPr id="3" name="Content Placeholder 2"/>
          <p:cNvSpPr>
            <a:spLocks noGrp="1"/>
          </p:cNvSpPr>
          <p:nvPr>
            <p:ph idx="1"/>
          </p:nvPr>
        </p:nvSpPr>
        <p:spPr/>
        <p:txBody>
          <a:bodyPr/>
          <a:lstStyle/>
          <a:p>
            <a:r>
              <a:rPr lang="en-US" dirty="0"/>
              <a:t>Having the distance from two speakers, finding the position is finding the intersection of two circles</a:t>
            </a:r>
          </a:p>
          <a:p>
            <a:endParaRPr lang="en-US" dirty="0"/>
          </a:p>
        </p:txBody>
      </p:sp>
      <p:grpSp>
        <p:nvGrpSpPr>
          <p:cNvPr id="7" name="그룹 85"/>
          <p:cNvGrpSpPr/>
          <p:nvPr/>
        </p:nvGrpSpPr>
        <p:grpSpPr>
          <a:xfrm>
            <a:off x="3023381" y="3111123"/>
            <a:ext cx="216739" cy="467859"/>
            <a:chOff x="990600" y="609600"/>
            <a:chExt cx="457200" cy="914400"/>
          </a:xfrm>
          <a:effectLst/>
        </p:grpSpPr>
        <p:sp>
          <p:nvSpPr>
            <p:cNvPr id="41" name="직사각형 119"/>
            <p:cNvSpPr/>
            <p:nvPr/>
          </p:nvSpPr>
          <p:spPr>
            <a:xfrm>
              <a:off x="990600" y="609600"/>
              <a:ext cx="457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42" name="직선 연결선 120"/>
            <p:cNvCxnSpPr/>
            <p:nvPr/>
          </p:nvCxnSpPr>
          <p:spPr>
            <a:xfrm>
              <a:off x="1143000" y="12192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3" name="직선 연결선 121"/>
            <p:cNvCxnSpPr/>
            <p:nvPr/>
          </p:nvCxnSpPr>
          <p:spPr>
            <a:xfrm>
              <a:off x="1279585" y="12192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4" name="직선 연결선 122"/>
            <p:cNvCxnSpPr/>
            <p:nvPr/>
          </p:nvCxnSpPr>
          <p:spPr>
            <a:xfrm flipH="1">
              <a:off x="1028700" y="1524000"/>
              <a:ext cx="38100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8" name="타원 86"/>
          <p:cNvSpPr/>
          <p:nvPr/>
        </p:nvSpPr>
        <p:spPr>
          <a:xfrm>
            <a:off x="4652746" y="5480934"/>
            <a:ext cx="82296" cy="822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grpSp>
        <p:nvGrpSpPr>
          <p:cNvPr id="9" name="그룹 87"/>
          <p:cNvGrpSpPr/>
          <p:nvPr/>
        </p:nvGrpSpPr>
        <p:grpSpPr>
          <a:xfrm>
            <a:off x="6121342" y="3111123"/>
            <a:ext cx="216739" cy="467859"/>
            <a:chOff x="990600" y="609600"/>
            <a:chExt cx="457200" cy="914400"/>
          </a:xfrm>
          <a:effectLst/>
        </p:grpSpPr>
        <p:sp>
          <p:nvSpPr>
            <p:cNvPr id="37" name="직사각형 115"/>
            <p:cNvSpPr/>
            <p:nvPr/>
          </p:nvSpPr>
          <p:spPr>
            <a:xfrm>
              <a:off x="990600" y="609600"/>
              <a:ext cx="457200" cy="60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500"/>
            </a:p>
          </p:txBody>
        </p:sp>
        <p:cxnSp>
          <p:nvCxnSpPr>
            <p:cNvPr id="38" name="직선 연결선 116"/>
            <p:cNvCxnSpPr/>
            <p:nvPr/>
          </p:nvCxnSpPr>
          <p:spPr>
            <a:xfrm>
              <a:off x="1143000" y="12192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직선 연결선 117"/>
            <p:cNvCxnSpPr/>
            <p:nvPr/>
          </p:nvCxnSpPr>
          <p:spPr>
            <a:xfrm>
              <a:off x="1279585" y="1219200"/>
              <a:ext cx="0" cy="304800"/>
            </a:xfrm>
            <a:prstGeom prst="line">
              <a:avLst/>
            </a:prstGeom>
          </p:spPr>
          <p:style>
            <a:lnRef idx="2">
              <a:schemeClr val="accent1"/>
            </a:lnRef>
            <a:fillRef idx="0">
              <a:schemeClr val="accent1"/>
            </a:fillRef>
            <a:effectRef idx="1">
              <a:schemeClr val="accent1"/>
            </a:effectRef>
            <a:fontRef idx="minor">
              <a:schemeClr val="tx1"/>
            </a:fontRef>
          </p:style>
        </p:cxnSp>
        <p:cxnSp>
          <p:nvCxnSpPr>
            <p:cNvPr id="40" name="직선 연결선 118"/>
            <p:cNvCxnSpPr/>
            <p:nvPr/>
          </p:nvCxnSpPr>
          <p:spPr>
            <a:xfrm flipH="1">
              <a:off x="1028700" y="1524000"/>
              <a:ext cx="381000" cy="0"/>
            </a:xfrm>
            <a:prstGeom prst="line">
              <a:avLst/>
            </a:prstGeom>
          </p:spPr>
          <p:style>
            <a:lnRef idx="2">
              <a:schemeClr val="accent1"/>
            </a:lnRef>
            <a:fillRef idx="0">
              <a:schemeClr val="accent1"/>
            </a:fillRef>
            <a:effectRef idx="1">
              <a:schemeClr val="accent1"/>
            </a:effectRef>
            <a:fontRef idx="minor">
              <a:schemeClr val="tx1"/>
            </a:fontRef>
          </p:style>
        </p:cxnSp>
      </p:grpSp>
      <mc:AlternateContent xmlns:mc="http://schemas.openxmlformats.org/markup-compatibility/2006" xmlns:a14="http://schemas.microsoft.com/office/drawing/2010/main">
        <mc:Choice Requires="a14">
          <p:sp>
            <p:nvSpPr>
              <p:cNvPr id="10" name="TextBox 9"/>
              <p:cNvSpPr txBox="1"/>
              <p:nvPr/>
            </p:nvSpPr>
            <p:spPr>
              <a:xfrm>
                <a:off x="4364273" y="5522082"/>
                <a:ext cx="86914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𝒙</m:t>
                          </m:r>
                        </m:e>
                        <m:sub>
                          <m:r>
                            <a:rPr lang="en-US" sz="1500" b="1" i="1">
                              <a:latin typeface="Cambria Math"/>
                            </a:rPr>
                            <m:t>𝟎</m:t>
                          </m:r>
                        </m:sub>
                      </m:sSub>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𝒚</m:t>
                          </m:r>
                        </m:e>
                        <m:sub>
                          <m:r>
                            <a:rPr lang="en-US" sz="1500" b="1" i="1">
                              <a:latin typeface="Cambria Math"/>
                            </a:rPr>
                            <m:t>𝟎</m:t>
                          </m:r>
                        </m:sub>
                      </m:sSub>
                      <m:r>
                        <a:rPr lang="en-US" sz="1500" b="1" i="1">
                          <a:latin typeface="Cambria Math"/>
                        </a:rPr>
                        <m:t>)</m:t>
                      </m:r>
                    </m:oMath>
                  </m:oMathPara>
                </a14:m>
                <a:endParaRPr lang="en-US" sz="1500" b="1" dirty="0"/>
              </a:p>
            </p:txBody>
          </p:sp>
        </mc:Choice>
        <mc:Fallback xmlns="">
          <p:sp>
            <p:nvSpPr>
              <p:cNvPr id="10" name="TextBox 9"/>
              <p:cNvSpPr txBox="1">
                <a:spLocks noRot="1" noChangeAspect="1" noMove="1" noResize="1" noEditPoints="1" noAdjustHandles="1" noChangeArrowheads="1" noChangeShapeType="1" noTextEdit="1"/>
              </p:cNvSpPr>
              <p:nvPr/>
            </p:nvSpPr>
            <p:spPr>
              <a:xfrm>
                <a:off x="4364273" y="5522082"/>
                <a:ext cx="869149" cy="323165"/>
              </a:xfrm>
              <a:prstGeom prst="rect">
                <a:avLst/>
              </a:prstGeom>
              <a:blipFill rotWithShape="0">
                <a:blip r:embed="rId3"/>
                <a:stretch>
                  <a:fillRect b="-9434"/>
                </a:stretch>
              </a:blipFill>
            </p:spPr>
            <p:txBody>
              <a:bodyPr/>
              <a:lstStyle/>
              <a:p>
                <a:r>
                  <a:rPr lang="en-US">
                    <a:noFill/>
                  </a:rPr>
                  <a:t> </a:t>
                </a:r>
              </a:p>
            </p:txBody>
          </p:sp>
        </mc:Fallback>
      </mc:AlternateContent>
      <p:grpSp>
        <p:nvGrpSpPr>
          <p:cNvPr id="47" name="Group 46"/>
          <p:cNvGrpSpPr/>
          <p:nvPr/>
        </p:nvGrpSpPr>
        <p:grpSpPr>
          <a:xfrm>
            <a:off x="4452131" y="5122032"/>
            <a:ext cx="212667" cy="370954"/>
            <a:chOff x="4452131" y="5122032"/>
            <a:chExt cx="212667" cy="370954"/>
          </a:xfrm>
        </p:grpSpPr>
        <p:sp>
          <p:nvSpPr>
            <p:cNvPr id="11" name="타원 89"/>
            <p:cNvSpPr/>
            <p:nvPr/>
          </p:nvSpPr>
          <p:spPr>
            <a:xfrm>
              <a:off x="4452131" y="5122032"/>
              <a:ext cx="82296" cy="822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cxnSp>
          <p:nvCxnSpPr>
            <p:cNvPr id="16" name="직선 화살표 연결선 94"/>
            <p:cNvCxnSpPr>
              <a:stCxn id="8" idx="1"/>
              <a:endCxn id="11" idx="4"/>
            </p:cNvCxnSpPr>
            <p:nvPr/>
          </p:nvCxnSpPr>
          <p:spPr>
            <a:xfrm flipH="1" flipV="1">
              <a:off x="4493279" y="5204328"/>
              <a:ext cx="171519" cy="28865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grpSp>
      <p:grpSp>
        <p:nvGrpSpPr>
          <p:cNvPr id="49" name="Group 48"/>
          <p:cNvGrpSpPr/>
          <p:nvPr/>
        </p:nvGrpSpPr>
        <p:grpSpPr>
          <a:xfrm>
            <a:off x="628651" y="857251"/>
            <a:ext cx="6988497" cy="5029975"/>
            <a:chOff x="628651" y="857251"/>
            <a:chExt cx="6988497" cy="5029975"/>
          </a:xfrm>
        </p:grpSpPr>
        <p:sp>
          <p:nvSpPr>
            <p:cNvPr id="5" name="막힌 원호 83"/>
            <p:cNvSpPr/>
            <p:nvPr/>
          </p:nvSpPr>
          <p:spPr>
            <a:xfrm rot="11432510">
              <a:off x="4188148" y="2458226"/>
              <a:ext cx="3429000" cy="3429000"/>
            </a:xfrm>
            <a:prstGeom prst="blockArc">
              <a:avLst>
                <a:gd name="adj1" fmla="val 16791100"/>
                <a:gd name="adj2" fmla="val 1242058"/>
                <a:gd name="adj3" fmla="val 0"/>
              </a:avLst>
            </a:prstGeom>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p:sp>
          <p:nvSpPr>
            <p:cNvPr id="6" name="막힌 원호 84"/>
            <p:cNvSpPr/>
            <p:nvPr/>
          </p:nvSpPr>
          <p:spPr>
            <a:xfrm rot="4385558">
              <a:off x="628651" y="857251"/>
              <a:ext cx="4800600" cy="4800600"/>
            </a:xfrm>
            <a:prstGeom prst="blockArc">
              <a:avLst>
                <a:gd name="adj1" fmla="val 17791577"/>
                <a:gd name="adj2" fmla="val 833841"/>
                <a:gd name="adj3" fmla="val 0"/>
              </a:avLst>
            </a:prstGeom>
            <a:ln w="1270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solidFill>
                  <a:schemeClr val="tx1"/>
                </a:solidFill>
              </a:endParaRPr>
            </a:p>
          </p:txBody>
        </p:sp>
        <mc:AlternateContent xmlns:mc="http://schemas.openxmlformats.org/markup-compatibility/2006" xmlns:a14="http://schemas.microsoft.com/office/drawing/2010/main">
          <mc:Choice Requires="a14">
            <p:sp>
              <p:nvSpPr>
                <p:cNvPr id="20" name="TextBox 19"/>
                <p:cNvSpPr txBox="1"/>
                <p:nvPr/>
              </p:nvSpPr>
              <p:spPr>
                <a:xfrm>
                  <a:off x="4482294" y="5030711"/>
                  <a:ext cx="86914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𝒙</m:t>
                            </m:r>
                          </m:e>
                          <m:sub>
                            <m:r>
                              <a:rPr lang="en-US" sz="1500" b="1" i="1">
                                <a:latin typeface="Cambria Math"/>
                              </a:rPr>
                              <m:t>𝟏</m:t>
                            </m:r>
                          </m:sub>
                        </m:sSub>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𝒚</m:t>
                            </m:r>
                          </m:e>
                          <m:sub>
                            <m:r>
                              <a:rPr lang="en-US" sz="1500" b="1" i="1">
                                <a:latin typeface="Cambria Math"/>
                              </a:rPr>
                              <m:t>𝟏</m:t>
                            </m:r>
                          </m:sub>
                        </m:sSub>
                        <m:r>
                          <a:rPr lang="en-US" sz="1500" b="1" i="1">
                            <a:latin typeface="Cambria Math"/>
                          </a:rPr>
                          <m:t>)</m:t>
                        </m:r>
                      </m:oMath>
                    </m:oMathPara>
                  </a14:m>
                  <a:endParaRPr lang="en-US" sz="1500" b="1" dirty="0"/>
                </a:p>
              </p:txBody>
            </p:sp>
          </mc:Choice>
          <mc:Fallback xmlns="">
            <p:sp>
              <p:nvSpPr>
                <p:cNvPr id="20" name="TextBox 19"/>
                <p:cNvSpPr txBox="1">
                  <a:spLocks noRot="1" noChangeAspect="1" noMove="1" noResize="1" noEditPoints="1" noAdjustHandles="1" noChangeArrowheads="1" noChangeShapeType="1" noTextEdit="1"/>
                </p:cNvSpPr>
                <p:nvPr/>
              </p:nvSpPr>
              <p:spPr>
                <a:xfrm>
                  <a:off x="4482294" y="5030711"/>
                  <a:ext cx="869149" cy="323165"/>
                </a:xfrm>
                <a:prstGeom prst="rect">
                  <a:avLst/>
                </a:prstGeom>
                <a:blipFill rotWithShape="0">
                  <a:blip r:embed="rId4"/>
                  <a:stretch>
                    <a:fillRect b="-11321"/>
                  </a:stretch>
                </a:blipFill>
              </p:spPr>
              <p:txBody>
                <a:bodyPr/>
                <a:lstStyle/>
                <a:p>
                  <a:r>
                    <a:rPr lang="en-US">
                      <a:noFill/>
                    </a:rPr>
                    <a:t> </a:t>
                  </a:r>
                </a:p>
              </p:txBody>
            </p:sp>
          </mc:Fallback>
        </mc:AlternateContent>
      </p:grpSp>
      <p:grpSp>
        <p:nvGrpSpPr>
          <p:cNvPr id="48" name="Group 47"/>
          <p:cNvGrpSpPr/>
          <p:nvPr/>
        </p:nvGrpSpPr>
        <p:grpSpPr>
          <a:xfrm>
            <a:off x="3131750" y="3578982"/>
            <a:ext cx="3097962" cy="1555102"/>
            <a:chOff x="3131750" y="3578982"/>
            <a:chExt cx="3097962" cy="1555102"/>
          </a:xfrm>
        </p:grpSpPr>
        <p:cxnSp>
          <p:nvCxnSpPr>
            <p:cNvPr id="12" name="직선 연결선 90"/>
            <p:cNvCxnSpPr>
              <a:endCxn id="11" idx="1"/>
            </p:cNvCxnSpPr>
            <p:nvPr/>
          </p:nvCxnSpPr>
          <p:spPr>
            <a:xfrm>
              <a:off x="3131750" y="3578982"/>
              <a:ext cx="1332433" cy="155510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3" name="TextBox 12"/>
                <p:cNvSpPr txBox="1"/>
                <p:nvPr/>
              </p:nvSpPr>
              <p:spPr>
                <a:xfrm>
                  <a:off x="3597990" y="4455985"/>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𝟏</m:t>
                            </m:r>
                            <m:r>
                              <a:rPr lang="en-US" sz="1500" b="1" i="1">
                                <a:latin typeface="Cambria Math"/>
                              </a:rPr>
                              <m:t>,</m:t>
                            </m:r>
                            <m:r>
                              <a:rPr lang="en-US" sz="1500" b="1" i="1">
                                <a:latin typeface="Cambria Math"/>
                              </a:rPr>
                              <m:t>𝟏</m:t>
                            </m:r>
                          </m:sub>
                        </m:sSub>
                      </m:oMath>
                    </m:oMathPara>
                  </a14:m>
                  <a:endParaRPr lang="en-US" sz="1500" b="1" dirty="0"/>
                </a:p>
              </p:txBody>
            </p:sp>
          </mc:Choice>
          <mc:Fallback xmlns="">
            <p:sp>
              <p:nvSpPr>
                <p:cNvPr id="13" name="TextBox 12"/>
                <p:cNvSpPr txBox="1">
                  <a:spLocks noRot="1" noChangeAspect="1" noMove="1" noResize="1" noEditPoints="1" noAdjustHandles="1" noChangeArrowheads="1" noChangeShapeType="1" noTextEdit="1"/>
                </p:cNvSpPr>
                <p:nvPr/>
              </p:nvSpPr>
              <p:spPr>
                <a:xfrm>
                  <a:off x="3597990" y="4455985"/>
                  <a:ext cx="477567" cy="273088"/>
                </a:xfrm>
                <a:prstGeom prst="rect">
                  <a:avLst/>
                </a:prstGeom>
                <a:blipFill rotWithShape="0">
                  <a:blip r:embed="rId5"/>
                  <a:stretch>
                    <a:fillRect/>
                  </a:stretch>
                </a:blipFill>
              </p:spPr>
              <p:txBody>
                <a:bodyPr/>
                <a:lstStyle/>
                <a:p>
                  <a:r>
                    <a:rPr lang="en-US">
                      <a:noFill/>
                    </a:rPr>
                    <a:t> </a:t>
                  </a:r>
                </a:p>
              </p:txBody>
            </p:sp>
          </mc:Fallback>
        </mc:AlternateContent>
        <p:cxnSp>
          <p:nvCxnSpPr>
            <p:cNvPr id="14" name="직선 연결선 92"/>
            <p:cNvCxnSpPr>
              <a:endCxn id="11" idx="7"/>
            </p:cNvCxnSpPr>
            <p:nvPr/>
          </p:nvCxnSpPr>
          <p:spPr>
            <a:xfrm flipH="1">
              <a:off x="4522375" y="3578982"/>
              <a:ext cx="1707337" cy="1555102"/>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5" name="TextBox 14"/>
                <p:cNvSpPr txBox="1"/>
                <p:nvPr/>
              </p:nvSpPr>
              <p:spPr>
                <a:xfrm>
                  <a:off x="4944194" y="4636610"/>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𝟏</m:t>
                            </m:r>
                            <m:r>
                              <a:rPr lang="en-US" sz="1500" b="1" i="1">
                                <a:latin typeface="Cambria Math"/>
                              </a:rPr>
                              <m:t>,</m:t>
                            </m:r>
                            <m:r>
                              <a:rPr lang="en-US" sz="1500" b="1" i="1">
                                <a:latin typeface="Cambria Math"/>
                              </a:rPr>
                              <m:t>𝟐</m:t>
                            </m:r>
                          </m:sub>
                        </m:sSub>
                      </m:oMath>
                    </m:oMathPara>
                  </a14:m>
                  <a:endParaRPr lang="en-US" sz="1500" b="1" dirty="0"/>
                </a:p>
              </p:txBody>
            </p:sp>
          </mc:Choice>
          <mc:Fallback xmlns="">
            <p:sp>
              <p:nvSpPr>
                <p:cNvPr id="15" name="TextBox 14"/>
                <p:cNvSpPr txBox="1">
                  <a:spLocks noRot="1" noChangeAspect="1" noMove="1" noResize="1" noEditPoints="1" noAdjustHandles="1" noChangeArrowheads="1" noChangeShapeType="1" noTextEdit="1"/>
                </p:cNvSpPr>
                <p:nvPr/>
              </p:nvSpPr>
              <p:spPr>
                <a:xfrm>
                  <a:off x="4944194" y="4636610"/>
                  <a:ext cx="477567" cy="273088"/>
                </a:xfrm>
                <a:prstGeom prst="rect">
                  <a:avLst/>
                </a:prstGeom>
                <a:blipFill rotWithShape="0">
                  <a:blip r:embed="rId6"/>
                  <a:stretch>
                    <a:fillRect/>
                  </a:stretch>
                </a:blipFill>
              </p:spPr>
              <p:txBody>
                <a:bodyPr/>
                <a:lstStyle/>
                <a:p>
                  <a:r>
                    <a:rPr lang="en-US">
                      <a:noFill/>
                    </a:rPr>
                    <a:t> </a:t>
                  </a:r>
                </a:p>
              </p:txBody>
            </p:sp>
          </mc:Fallback>
        </mc:AlternateContent>
      </p:grpSp>
      <mc:AlternateContent xmlns:mc="http://schemas.openxmlformats.org/markup-compatibility/2006" xmlns:a14="http://schemas.microsoft.com/office/drawing/2010/main">
        <mc:Choice Requires="a14">
          <p:sp>
            <p:nvSpPr>
              <p:cNvPr id="35" name="TextBox 34"/>
              <p:cNvSpPr txBox="1"/>
              <p:nvPr/>
            </p:nvSpPr>
            <p:spPr>
              <a:xfrm>
                <a:off x="2791420" y="2803133"/>
                <a:ext cx="691215"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r>
                        <a:rPr lang="en-US" sz="1500" b="1" i="1">
                          <a:latin typeface="Cambria Math"/>
                        </a:rPr>
                        <m:t>𝟎</m:t>
                      </m:r>
                      <m:r>
                        <a:rPr lang="en-US" sz="1500" b="1" i="1">
                          <a:latin typeface="Cambria Math"/>
                        </a:rPr>
                        <m:t>,</m:t>
                      </m:r>
                      <m:r>
                        <a:rPr lang="en-US" sz="1500" b="1" i="1">
                          <a:latin typeface="Cambria Math"/>
                        </a:rPr>
                        <m:t>𝟎</m:t>
                      </m:r>
                      <m:r>
                        <a:rPr lang="en-US" sz="1500" b="1" i="1">
                          <a:latin typeface="Cambria Math"/>
                        </a:rPr>
                        <m:t>)</m:t>
                      </m:r>
                    </m:oMath>
                  </m:oMathPara>
                </a14:m>
                <a:endParaRPr lang="en-US" sz="1500" b="1" dirty="0"/>
              </a:p>
            </p:txBody>
          </p:sp>
        </mc:Choice>
        <mc:Fallback xmlns="">
          <p:sp>
            <p:nvSpPr>
              <p:cNvPr id="35" name="TextBox 34"/>
              <p:cNvSpPr txBox="1">
                <a:spLocks noRot="1" noChangeAspect="1" noMove="1" noResize="1" noEditPoints="1" noAdjustHandles="1" noChangeArrowheads="1" noChangeShapeType="1" noTextEdit="1"/>
              </p:cNvSpPr>
              <p:nvPr/>
            </p:nvSpPr>
            <p:spPr>
              <a:xfrm>
                <a:off x="2791420" y="2803133"/>
                <a:ext cx="691215" cy="323165"/>
              </a:xfrm>
              <a:prstGeom prst="rect">
                <a:avLst/>
              </a:prstGeom>
              <a:blipFill rotWithShape="0">
                <a:blip r:embed="rId7"/>
                <a:stretch>
                  <a:fillRect b="-943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6" name="TextBox 35"/>
              <p:cNvSpPr txBox="1"/>
              <p:nvPr/>
            </p:nvSpPr>
            <p:spPr>
              <a:xfrm>
                <a:off x="5900102" y="2805176"/>
                <a:ext cx="72006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r>
                        <a:rPr lang="en-US" sz="1500" b="1" i="1">
                          <a:latin typeface="Cambria Math"/>
                        </a:rPr>
                        <m:t>𝑫</m:t>
                      </m:r>
                      <m:r>
                        <a:rPr lang="en-US" sz="1500" b="1" i="1">
                          <a:latin typeface="Cambria Math"/>
                        </a:rPr>
                        <m:t>,</m:t>
                      </m:r>
                      <m:r>
                        <a:rPr lang="en-US" sz="1500" b="1" i="1">
                          <a:latin typeface="Cambria Math"/>
                        </a:rPr>
                        <m:t>𝟎</m:t>
                      </m:r>
                      <m:r>
                        <a:rPr lang="en-US" sz="1500" b="1" i="1">
                          <a:latin typeface="Cambria Math"/>
                        </a:rPr>
                        <m:t>)</m:t>
                      </m:r>
                    </m:oMath>
                  </m:oMathPara>
                </a14:m>
                <a:endParaRPr lang="en-US" sz="1500" b="1" dirty="0"/>
              </a:p>
            </p:txBody>
          </p:sp>
        </mc:Choice>
        <mc:Fallback xmlns="">
          <p:sp>
            <p:nvSpPr>
              <p:cNvPr id="36" name="TextBox 35"/>
              <p:cNvSpPr txBox="1">
                <a:spLocks noRot="1" noChangeAspect="1" noMove="1" noResize="1" noEditPoints="1" noAdjustHandles="1" noChangeArrowheads="1" noChangeShapeType="1" noTextEdit="1"/>
              </p:cNvSpPr>
              <p:nvPr/>
            </p:nvSpPr>
            <p:spPr>
              <a:xfrm>
                <a:off x="5900102" y="2805176"/>
                <a:ext cx="720069" cy="323165"/>
              </a:xfrm>
              <a:prstGeom prst="rect">
                <a:avLst/>
              </a:prstGeom>
              <a:blipFill rotWithShape="0">
                <a:blip r:embed="rId8"/>
                <a:stretch>
                  <a:fillRect b="-11321"/>
                </a:stretch>
              </a:blipFill>
            </p:spPr>
            <p:txBody>
              <a:bodyPr/>
              <a:lstStyle/>
              <a:p>
                <a:r>
                  <a:rPr lang="en-US">
                    <a:noFill/>
                  </a:rPr>
                  <a:t> </a:t>
                </a:r>
              </a:p>
            </p:txBody>
          </p:sp>
        </mc:Fallback>
      </mc:AlternateContent>
      <p:grpSp>
        <p:nvGrpSpPr>
          <p:cNvPr id="89" name="Group 88"/>
          <p:cNvGrpSpPr/>
          <p:nvPr/>
        </p:nvGrpSpPr>
        <p:grpSpPr>
          <a:xfrm>
            <a:off x="3131750" y="3515525"/>
            <a:ext cx="3097962" cy="1606508"/>
            <a:chOff x="3131750" y="3515525"/>
            <a:chExt cx="3097962" cy="1606508"/>
          </a:xfrm>
        </p:grpSpPr>
        <p:cxnSp>
          <p:nvCxnSpPr>
            <p:cNvPr id="90" name="직선 화살표 연결선 95"/>
            <p:cNvCxnSpPr>
              <a:endCxn id="97" idx="3"/>
            </p:cNvCxnSpPr>
            <p:nvPr/>
          </p:nvCxnSpPr>
          <p:spPr>
            <a:xfrm flipV="1">
              <a:off x="4493279" y="4792227"/>
              <a:ext cx="160931" cy="3298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1" name="직선 연결선 96"/>
            <p:cNvCxnSpPr>
              <a:endCxn id="97" idx="1"/>
            </p:cNvCxnSpPr>
            <p:nvPr/>
          </p:nvCxnSpPr>
          <p:spPr>
            <a:xfrm>
              <a:off x="3137688" y="3579786"/>
              <a:ext cx="1516523" cy="115424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92" name="직선 연결선 97"/>
            <p:cNvCxnSpPr>
              <a:endCxn id="97" idx="7"/>
            </p:cNvCxnSpPr>
            <p:nvPr/>
          </p:nvCxnSpPr>
          <p:spPr>
            <a:xfrm flipH="1">
              <a:off x="4712403" y="3579786"/>
              <a:ext cx="1517309" cy="1154249"/>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3" name="TextBox 92"/>
                <p:cNvSpPr txBox="1"/>
                <p:nvPr/>
              </p:nvSpPr>
              <p:spPr>
                <a:xfrm>
                  <a:off x="3988400" y="4554070"/>
                  <a:ext cx="86914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𝒙</m:t>
                            </m:r>
                          </m:e>
                          <m:sub>
                            <m:r>
                              <a:rPr lang="en-US" sz="1500" b="1" i="1">
                                <a:latin typeface="Cambria Math"/>
                              </a:rPr>
                              <m:t>𝟐</m:t>
                            </m:r>
                          </m:sub>
                        </m:sSub>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𝒚</m:t>
                            </m:r>
                          </m:e>
                          <m:sub>
                            <m:r>
                              <a:rPr lang="en-US" sz="1500" b="1" i="1">
                                <a:latin typeface="Cambria Math"/>
                              </a:rPr>
                              <m:t>𝟐</m:t>
                            </m:r>
                          </m:sub>
                        </m:sSub>
                        <m:r>
                          <a:rPr lang="en-US" sz="1500" b="1" i="1">
                            <a:latin typeface="Cambria Math"/>
                          </a:rPr>
                          <m:t>)</m:t>
                        </m:r>
                      </m:oMath>
                    </m:oMathPara>
                  </a14:m>
                  <a:endParaRPr lang="en-US" sz="1500" b="1" dirty="0"/>
                </a:p>
              </p:txBody>
            </p:sp>
          </mc:Choice>
          <mc:Fallback xmlns="">
            <p:sp>
              <p:nvSpPr>
                <p:cNvPr id="93" name="TextBox 92"/>
                <p:cNvSpPr txBox="1">
                  <a:spLocks noRot="1" noChangeAspect="1" noMove="1" noResize="1" noEditPoints="1" noAdjustHandles="1" noChangeArrowheads="1" noChangeShapeType="1" noTextEdit="1"/>
                </p:cNvSpPr>
                <p:nvPr/>
              </p:nvSpPr>
              <p:spPr>
                <a:xfrm>
                  <a:off x="3988400" y="4554070"/>
                  <a:ext cx="869149" cy="323165"/>
                </a:xfrm>
                <a:prstGeom prst="rect">
                  <a:avLst/>
                </a:prstGeom>
                <a:blipFill rotWithShape="0">
                  <a:blip r:embed="rId9"/>
                  <a:stretch>
                    <a:fillRect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4" name="TextBox 93"/>
                <p:cNvSpPr txBox="1"/>
                <p:nvPr/>
              </p:nvSpPr>
              <p:spPr>
                <a:xfrm>
                  <a:off x="5065024" y="3901642"/>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𝟐</m:t>
                            </m:r>
                            <m:r>
                              <a:rPr lang="en-US" sz="1500" b="1" i="1">
                                <a:latin typeface="Cambria Math"/>
                              </a:rPr>
                              <m:t>,</m:t>
                            </m:r>
                            <m:r>
                              <a:rPr lang="en-US" sz="1500" b="1" i="1">
                                <a:latin typeface="Cambria Math"/>
                              </a:rPr>
                              <m:t>𝟐</m:t>
                            </m:r>
                          </m:sub>
                        </m:sSub>
                      </m:oMath>
                    </m:oMathPara>
                  </a14:m>
                  <a:endParaRPr lang="en-US" sz="1500" b="1" dirty="0"/>
                </a:p>
              </p:txBody>
            </p:sp>
          </mc:Choice>
          <mc:Fallback xmlns="">
            <p:sp>
              <p:nvSpPr>
                <p:cNvPr id="94" name="TextBox 93"/>
                <p:cNvSpPr txBox="1">
                  <a:spLocks noRot="1" noChangeAspect="1" noMove="1" noResize="1" noEditPoints="1" noAdjustHandles="1" noChangeArrowheads="1" noChangeShapeType="1" noTextEdit="1"/>
                </p:cNvSpPr>
                <p:nvPr/>
              </p:nvSpPr>
              <p:spPr>
                <a:xfrm>
                  <a:off x="5065024" y="3901642"/>
                  <a:ext cx="575799" cy="333233"/>
                </a:xfrm>
                <a:prstGeom prst="rect">
                  <a:avLst/>
                </a:prstGeom>
                <a:blipFill rotWithShape="0">
                  <a:blip r:embed="rId10"/>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5" name="TextBox 94"/>
                <p:cNvSpPr txBox="1"/>
                <p:nvPr/>
              </p:nvSpPr>
              <p:spPr>
                <a:xfrm>
                  <a:off x="3756806" y="4195833"/>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𝟐</m:t>
                            </m:r>
                            <m:r>
                              <a:rPr lang="en-US" sz="1500" b="1" i="1">
                                <a:latin typeface="Cambria Math"/>
                              </a:rPr>
                              <m:t>,</m:t>
                            </m:r>
                            <m:r>
                              <a:rPr lang="en-US" sz="1500" b="1" i="1">
                                <a:latin typeface="Cambria Math"/>
                              </a:rPr>
                              <m:t>𝟏</m:t>
                            </m:r>
                          </m:sub>
                        </m:sSub>
                      </m:oMath>
                    </m:oMathPara>
                  </a14:m>
                  <a:endParaRPr lang="en-US" sz="1500" b="1" dirty="0"/>
                </a:p>
              </p:txBody>
            </p:sp>
          </mc:Choice>
          <mc:Fallback xmlns="">
            <p:sp>
              <p:nvSpPr>
                <p:cNvPr id="95" name="TextBox 94"/>
                <p:cNvSpPr txBox="1">
                  <a:spLocks noRot="1" noChangeAspect="1" noMove="1" noResize="1" noEditPoints="1" noAdjustHandles="1" noChangeArrowheads="1" noChangeShapeType="1" noTextEdit="1"/>
                </p:cNvSpPr>
                <p:nvPr/>
              </p:nvSpPr>
              <p:spPr>
                <a:xfrm>
                  <a:off x="3756806" y="4195833"/>
                  <a:ext cx="477567" cy="273088"/>
                </a:xfrm>
                <a:prstGeom prst="rect">
                  <a:avLst/>
                </a:prstGeom>
                <a:blipFill rotWithShape="0">
                  <a:blip r:embed="rId11"/>
                  <a:stretch>
                    <a:fillRect/>
                  </a:stretch>
                </a:blipFill>
              </p:spPr>
              <p:txBody>
                <a:bodyPr/>
                <a:lstStyle/>
                <a:p>
                  <a:r>
                    <a:rPr lang="en-US">
                      <a:noFill/>
                    </a:rPr>
                    <a:t> </a:t>
                  </a:r>
                </a:p>
              </p:txBody>
            </p:sp>
          </mc:Fallback>
        </mc:AlternateContent>
        <p:sp>
          <p:nvSpPr>
            <p:cNvPr id="96" name="타원 100"/>
            <p:cNvSpPr/>
            <p:nvPr/>
          </p:nvSpPr>
          <p:spPr>
            <a:xfrm>
              <a:off x="4509281" y="4264782"/>
              <a:ext cx="82296" cy="822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sp>
          <p:nvSpPr>
            <p:cNvPr id="97" name="타원 102"/>
            <p:cNvSpPr/>
            <p:nvPr/>
          </p:nvSpPr>
          <p:spPr>
            <a:xfrm>
              <a:off x="4642158" y="4721982"/>
              <a:ext cx="82296" cy="822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cxnSp>
          <p:nvCxnSpPr>
            <p:cNvPr id="98" name="직선 화살표 연결선 101"/>
            <p:cNvCxnSpPr>
              <a:stCxn id="97" idx="0"/>
              <a:endCxn id="96" idx="4"/>
            </p:cNvCxnSpPr>
            <p:nvPr/>
          </p:nvCxnSpPr>
          <p:spPr>
            <a:xfrm flipH="1" flipV="1">
              <a:off x="4550429" y="4347078"/>
              <a:ext cx="132878" cy="374904"/>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9" name="직선 연결선 103"/>
            <p:cNvCxnSpPr>
              <a:endCxn id="96" idx="6"/>
            </p:cNvCxnSpPr>
            <p:nvPr/>
          </p:nvCxnSpPr>
          <p:spPr>
            <a:xfrm flipH="1">
              <a:off x="4591577" y="3579786"/>
              <a:ext cx="1638134" cy="72614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100" name="직선 연결선 104"/>
            <p:cNvCxnSpPr>
              <a:endCxn id="96" idx="2"/>
            </p:cNvCxnSpPr>
            <p:nvPr/>
          </p:nvCxnSpPr>
          <p:spPr>
            <a:xfrm>
              <a:off x="3131750" y="3579786"/>
              <a:ext cx="1377531" cy="726145"/>
            </a:xfrm>
            <a:prstGeom prst="line">
              <a:avLst/>
            </a:prstGeom>
            <a:ln w="1905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101" name="타원 105"/>
            <p:cNvSpPr/>
            <p:nvPr/>
          </p:nvSpPr>
          <p:spPr>
            <a:xfrm>
              <a:off x="4683306" y="3979032"/>
              <a:ext cx="82296" cy="82296"/>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1500"/>
            </a:p>
          </p:txBody>
        </p:sp>
        <p:cxnSp>
          <p:nvCxnSpPr>
            <p:cNvPr id="102" name="직선 화살표 연결선 106"/>
            <p:cNvCxnSpPr>
              <a:stCxn id="96" idx="0"/>
              <a:endCxn id="101" idx="3"/>
            </p:cNvCxnSpPr>
            <p:nvPr/>
          </p:nvCxnSpPr>
          <p:spPr>
            <a:xfrm flipV="1">
              <a:off x="4550429" y="4049277"/>
              <a:ext cx="144929" cy="215506"/>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3" name="TextBox 102"/>
                <p:cNvSpPr txBox="1"/>
                <p:nvPr/>
              </p:nvSpPr>
              <p:spPr>
                <a:xfrm>
                  <a:off x="4373122" y="3678132"/>
                  <a:ext cx="86914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𝒙</m:t>
                            </m:r>
                          </m:e>
                          <m:sub>
                            <m:r>
                              <a:rPr lang="en-US" sz="1500" b="1" i="1">
                                <a:latin typeface="Cambria Math"/>
                              </a:rPr>
                              <m:t>𝟒</m:t>
                            </m:r>
                          </m:sub>
                        </m:sSub>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𝒚</m:t>
                            </m:r>
                          </m:e>
                          <m:sub>
                            <m:r>
                              <a:rPr lang="en-US" sz="1500" b="1" i="1">
                                <a:latin typeface="Cambria Math"/>
                              </a:rPr>
                              <m:t>𝟒</m:t>
                            </m:r>
                          </m:sub>
                        </m:sSub>
                        <m:r>
                          <a:rPr lang="en-US" sz="1500" b="1" i="1">
                            <a:latin typeface="Cambria Math"/>
                          </a:rPr>
                          <m:t>)</m:t>
                        </m:r>
                      </m:oMath>
                    </m:oMathPara>
                  </a14:m>
                  <a:endParaRPr lang="en-US" sz="1500" b="1" dirty="0"/>
                </a:p>
              </p:txBody>
            </p:sp>
          </mc:Choice>
          <mc:Fallback xmlns="">
            <p:sp>
              <p:nvSpPr>
                <p:cNvPr id="103" name="TextBox 102"/>
                <p:cNvSpPr txBox="1">
                  <a:spLocks noRot="1" noChangeAspect="1" noMove="1" noResize="1" noEditPoints="1" noAdjustHandles="1" noChangeArrowheads="1" noChangeShapeType="1" noTextEdit="1"/>
                </p:cNvSpPr>
                <p:nvPr/>
              </p:nvSpPr>
              <p:spPr>
                <a:xfrm>
                  <a:off x="4373122" y="3678132"/>
                  <a:ext cx="869149" cy="323165"/>
                </a:xfrm>
                <a:prstGeom prst="rect">
                  <a:avLst/>
                </a:prstGeom>
                <a:blipFill rotWithShape="0">
                  <a:blip r:embed="rId12"/>
                  <a:stretch>
                    <a:fillRect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4" name="TextBox 103"/>
                <p:cNvSpPr txBox="1"/>
                <p:nvPr/>
              </p:nvSpPr>
              <p:spPr>
                <a:xfrm>
                  <a:off x="4503949" y="4207713"/>
                  <a:ext cx="869149" cy="3231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𝒙</m:t>
                            </m:r>
                          </m:e>
                          <m:sub>
                            <m:r>
                              <a:rPr lang="en-US" sz="1500" b="1" i="1">
                                <a:latin typeface="Cambria Math"/>
                              </a:rPr>
                              <m:t>𝟑</m:t>
                            </m:r>
                          </m:sub>
                        </m:sSub>
                        <m:r>
                          <a:rPr lang="en-US" sz="1500" b="1" i="1">
                            <a:latin typeface="Cambria Math"/>
                          </a:rPr>
                          <m:t>,</m:t>
                        </m:r>
                        <m:sSub>
                          <m:sSubPr>
                            <m:ctrlPr>
                              <a:rPr lang="en-US" sz="1500" b="1" i="1">
                                <a:latin typeface="Cambria Math" panose="02040503050406030204" pitchFamily="18" charset="0"/>
                              </a:rPr>
                            </m:ctrlPr>
                          </m:sSubPr>
                          <m:e>
                            <m:r>
                              <a:rPr lang="en-US" sz="1500" b="1" i="1">
                                <a:latin typeface="Cambria Math"/>
                              </a:rPr>
                              <m:t>𝒚</m:t>
                            </m:r>
                          </m:e>
                          <m:sub>
                            <m:r>
                              <a:rPr lang="en-US" sz="1500" b="1" i="1">
                                <a:latin typeface="Cambria Math"/>
                              </a:rPr>
                              <m:t>𝟑</m:t>
                            </m:r>
                          </m:sub>
                        </m:sSub>
                        <m:r>
                          <a:rPr lang="en-US" sz="1500" b="1" i="1">
                            <a:latin typeface="Cambria Math"/>
                          </a:rPr>
                          <m:t>)</m:t>
                        </m:r>
                      </m:oMath>
                    </m:oMathPara>
                  </a14:m>
                  <a:endParaRPr lang="en-US" sz="1500" b="1" dirty="0"/>
                </a:p>
              </p:txBody>
            </p:sp>
          </mc:Choice>
          <mc:Fallback xmlns="">
            <p:sp>
              <p:nvSpPr>
                <p:cNvPr id="104" name="TextBox 103"/>
                <p:cNvSpPr txBox="1">
                  <a:spLocks noRot="1" noChangeAspect="1" noMove="1" noResize="1" noEditPoints="1" noAdjustHandles="1" noChangeArrowheads="1" noChangeShapeType="1" noTextEdit="1"/>
                </p:cNvSpPr>
                <p:nvPr/>
              </p:nvSpPr>
              <p:spPr>
                <a:xfrm>
                  <a:off x="4503949" y="4207713"/>
                  <a:ext cx="869149" cy="323165"/>
                </a:xfrm>
                <a:prstGeom prst="rect">
                  <a:avLst/>
                </a:prstGeom>
                <a:blipFill rotWithShape="0">
                  <a:blip r:embed="rId13"/>
                  <a:stretch>
                    <a:fillRect b="-11321"/>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5" name="TextBox 104"/>
                <p:cNvSpPr txBox="1"/>
                <p:nvPr/>
              </p:nvSpPr>
              <p:spPr>
                <a:xfrm>
                  <a:off x="3620265" y="3685248"/>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𝟑</m:t>
                            </m:r>
                            <m:r>
                              <a:rPr lang="en-US" sz="1500" b="1" i="1">
                                <a:latin typeface="Cambria Math"/>
                              </a:rPr>
                              <m:t>,</m:t>
                            </m:r>
                            <m:r>
                              <a:rPr lang="en-US" sz="1500" b="1" i="1">
                                <a:latin typeface="Cambria Math"/>
                              </a:rPr>
                              <m:t>𝟏</m:t>
                            </m:r>
                          </m:sub>
                        </m:sSub>
                      </m:oMath>
                    </m:oMathPara>
                  </a14:m>
                  <a:endParaRPr lang="en-US" sz="1500" b="1" dirty="0"/>
                </a:p>
              </p:txBody>
            </p:sp>
          </mc:Choice>
          <mc:Fallback xmlns="">
            <p:sp>
              <p:nvSpPr>
                <p:cNvPr id="105" name="TextBox 104"/>
                <p:cNvSpPr txBox="1">
                  <a:spLocks noRot="1" noChangeAspect="1" noMove="1" noResize="1" noEditPoints="1" noAdjustHandles="1" noChangeArrowheads="1" noChangeShapeType="1" noTextEdit="1"/>
                </p:cNvSpPr>
                <p:nvPr/>
              </p:nvSpPr>
              <p:spPr>
                <a:xfrm>
                  <a:off x="3620265" y="3685248"/>
                  <a:ext cx="477567" cy="273088"/>
                </a:xfrm>
                <a:prstGeom prst="rect">
                  <a:avLst/>
                </a:prstGeom>
                <a:blipFill rotWithShape="0">
                  <a:blip r:embed="rId1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6" name="TextBox 105"/>
                <p:cNvSpPr txBox="1"/>
                <p:nvPr/>
              </p:nvSpPr>
              <p:spPr>
                <a:xfrm>
                  <a:off x="5347468" y="3515525"/>
                  <a:ext cx="575799" cy="333233"/>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1500" b="1" i="1">
                                <a:latin typeface="Cambria Math" panose="02040503050406030204" pitchFamily="18" charset="0"/>
                              </a:rPr>
                            </m:ctrlPr>
                          </m:sSubPr>
                          <m:e>
                            <m:r>
                              <a:rPr lang="en-US" sz="1500" b="1" i="1">
                                <a:latin typeface="Cambria Math"/>
                              </a:rPr>
                              <m:t>𝑫</m:t>
                            </m:r>
                          </m:e>
                          <m:sub>
                            <m:r>
                              <a:rPr lang="en-US" sz="1500" b="1" i="1">
                                <a:latin typeface="Cambria Math"/>
                              </a:rPr>
                              <m:t>𝟑</m:t>
                            </m:r>
                            <m:r>
                              <a:rPr lang="en-US" sz="1500" b="1" i="1">
                                <a:latin typeface="Cambria Math"/>
                              </a:rPr>
                              <m:t>,</m:t>
                            </m:r>
                            <m:r>
                              <a:rPr lang="en-US" sz="1500" b="1" i="1">
                                <a:latin typeface="Cambria Math"/>
                              </a:rPr>
                              <m:t>𝟐</m:t>
                            </m:r>
                          </m:sub>
                        </m:sSub>
                      </m:oMath>
                    </m:oMathPara>
                  </a14:m>
                  <a:endParaRPr lang="en-US" sz="1500" b="1" dirty="0"/>
                </a:p>
              </p:txBody>
            </p:sp>
          </mc:Choice>
          <mc:Fallback xmlns="">
            <p:sp>
              <p:nvSpPr>
                <p:cNvPr id="106" name="TextBox 105"/>
                <p:cNvSpPr txBox="1">
                  <a:spLocks noRot="1" noChangeAspect="1" noMove="1" noResize="1" noEditPoints="1" noAdjustHandles="1" noChangeArrowheads="1" noChangeShapeType="1" noTextEdit="1"/>
                </p:cNvSpPr>
                <p:nvPr/>
              </p:nvSpPr>
              <p:spPr>
                <a:xfrm>
                  <a:off x="5347468" y="3515525"/>
                  <a:ext cx="575799" cy="333233"/>
                </a:xfrm>
                <a:prstGeom prst="rect">
                  <a:avLst/>
                </a:prstGeom>
                <a:blipFill rotWithShape="0">
                  <a:blip r:embed="rId15"/>
                  <a:stretch>
                    <a:fillRect/>
                  </a:stretch>
                </a:blipFill>
              </p:spPr>
              <p:txBody>
                <a:bodyPr/>
                <a:lstStyle/>
                <a:p>
                  <a:r>
                    <a:rPr lang="en-US">
                      <a:noFill/>
                    </a:rPr>
                    <a:t> </a:t>
                  </a:r>
                </a:p>
              </p:txBody>
            </p:sp>
          </mc:Fallback>
        </mc:AlternateContent>
      </p:grpSp>
      <p:sp>
        <p:nvSpPr>
          <p:cNvPr id="4" name="Slide Number Placeholder 3"/>
          <p:cNvSpPr>
            <a:spLocks noGrp="1"/>
          </p:cNvSpPr>
          <p:nvPr>
            <p:ph type="sldNum" sz="quarter" idx="12"/>
          </p:nvPr>
        </p:nvSpPr>
        <p:spPr/>
        <p:txBody>
          <a:bodyPr/>
          <a:lstStyle/>
          <a:p>
            <a:fld id="{6046C4E9-6070-4511-A1E7-F763F4F93923}" type="slidenum">
              <a:rPr lang="en-US" smtClean="0"/>
              <a:t>88</a:t>
            </a:fld>
            <a:endParaRPr lang="en-US" dirty="0"/>
          </a:p>
        </p:txBody>
      </p:sp>
    </p:spTree>
    <p:extLst>
      <p:ext uri="{BB962C8B-B14F-4D97-AF65-F5344CB8AC3E}">
        <p14:creationId xmlns:p14="http://schemas.microsoft.com/office/powerpoint/2010/main" val="771663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Outline</a:t>
            </a:r>
          </a:p>
        </p:txBody>
      </p:sp>
      <p:sp>
        <p:nvSpPr>
          <p:cNvPr id="3" name="Content Placeholder 2"/>
          <p:cNvSpPr>
            <a:spLocks noGrp="1"/>
          </p:cNvSpPr>
          <p:nvPr>
            <p:ph idx="1"/>
          </p:nvPr>
        </p:nvSpPr>
        <p:spPr>
          <a:xfrm>
            <a:off x="628649" y="1825625"/>
            <a:ext cx="8422217" cy="4351338"/>
          </a:xfrm>
        </p:spPr>
        <p:txBody>
          <a:bodyPr/>
          <a:lstStyle/>
          <a:p>
            <a:r>
              <a:rPr lang="en-US" sz="3200" dirty="0"/>
              <a:t>Accurate estimation of the Doppler shift</a:t>
            </a:r>
          </a:p>
          <a:p>
            <a:r>
              <a:rPr lang="en-US" sz="3200" dirty="0"/>
              <a:t>Locate the device </a:t>
            </a:r>
            <a:br>
              <a:rPr lang="en-US" sz="3200" dirty="0"/>
            </a:br>
            <a:r>
              <a:rPr lang="en-US" dirty="0"/>
              <a:t>(Assume speaker distance &amp; initial position known)</a:t>
            </a:r>
            <a:endParaRPr lang="en-US" sz="3200" dirty="0"/>
          </a:p>
          <a:p>
            <a:r>
              <a:rPr lang="en-US" sz="3200" dirty="0">
                <a:solidFill>
                  <a:schemeClr val="accent2">
                    <a:lumMod val="75000"/>
                  </a:schemeClr>
                </a:solidFill>
              </a:rPr>
              <a:t>Finding the distance between speakers</a:t>
            </a:r>
          </a:p>
        </p:txBody>
      </p:sp>
      <p:sp>
        <p:nvSpPr>
          <p:cNvPr id="4" name="Slide Number Placeholder 3"/>
          <p:cNvSpPr>
            <a:spLocks noGrp="1"/>
          </p:cNvSpPr>
          <p:nvPr>
            <p:ph type="sldNum" sz="quarter" idx="12"/>
          </p:nvPr>
        </p:nvSpPr>
        <p:spPr/>
        <p:txBody>
          <a:bodyPr/>
          <a:lstStyle/>
          <a:p>
            <a:fld id="{6046C4E9-6070-4511-A1E7-F763F4F93923}" type="slidenum">
              <a:rPr lang="en-US" smtClean="0"/>
              <a:t>89</a:t>
            </a:fld>
            <a:endParaRPr lang="en-US"/>
          </a:p>
        </p:txBody>
      </p:sp>
    </p:spTree>
    <p:extLst>
      <p:ext uri="{BB962C8B-B14F-4D97-AF65-F5344CB8AC3E}">
        <p14:creationId xmlns:p14="http://schemas.microsoft.com/office/powerpoint/2010/main" val="6615027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a:extLst>
              <a:ext uri="{FF2B5EF4-FFF2-40B4-BE49-F238E27FC236}">
                <a16:creationId xmlns:a16="http://schemas.microsoft.com/office/drawing/2014/main" id="{BA49B191-2DBC-4343-99D3-34FD2EBEFC50}"/>
              </a:ext>
            </a:extLst>
          </p:cNvPr>
          <p:cNvSpPr txBox="1"/>
          <p:nvPr/>
        </p:nvSpPr>
        <p:spPr>
          <a:xfrm>
            <a:off x="0" y="0"/>
            <a:ext cx="9144000" cy="584775"/>
          </a:xfrm>
          <a:prstGeom prst="rect">
            <a:avLst/>
          </a:prstGeom>
          <a:solidFill>
            <a:schemeClr val="bg1">
              <a:lumMod val="50000"/>
            </a:schemeClr>
          </a:solidFill>
        </p:spPr>
        <p:txBody>
          <a:bodyPr wrap="square" rtlCol="0">
            <a:spAutoFit/>
          </a:bodyPr>
          <a:lstStyle/>
          <a:p>
            <a:r>
              <a:rPr lang="en-US" sz="3200" dirty="0">
                <a:solidFill>
                  <a:schemeClr val="bg1"/>
                </a:solidFill>
              </a:rPr>
              <a:t>Time and space</a:t>
            </a:r>
          </a:p>
        </p:txBody>
      </p:sp>
      <p:sp>
        <p:nvSpPr>
          <p:cNvPr id="30" name="TextBox 29">
            <a:extLst>
              <a:ext uri="{FF2B5EF4-FFF2-40B4-BE49-F238E27FC236}">
                <a16:creationId xmlns:a16="http://schemas.microsoft.com/office/drawing/2014/main" id="{8A1BF094-082E-D248-B048-26293FC94AFE}"/>
              </a:ext>
            </a:extLst>
          </p:cNvPr>
          <p:cNvSpPr txBox="1"/>
          <p:nvPr/>
        </p:nvSpPr>
        <p:spPr>
          <a:xfrm>
            <a:off x="1414997" y="1324667"/>
            <a:ext cx="6064537" cy="1077218"/>
          </a:xfrm>
          <a:prstGeom prst="rect">
            <a:avLst/>
          </a:prstGeom>
          <a:noFill/>
        </p:spPr>
        <p:txBody>
          <a:bodyPr wrap="square" rtlCol="0">
            <a:spAutoFit/>
          </a:bodyPr>
          <a:lstStyle/>
          <a:p>
            <a:pPr algn="ctr"/>
            <a:r>
              <a:rPr lang="en-US" sz="3200" dirty="0"/>
              <a:t>Cycles per sec = frequency = </a:t>
            </a:r>
            <a:r>
              <a:rPr lang="en-US" sz="3200" i="1" dirty="0"/>
              <a:t>f</a:t>
            </a:r>
            <a:r>
              <a:rPr lang="en-US" sz="3200" dirty="0"/>
              <a:t> Hz</a:t>
            </a:r>
          </a:p>
        </p:txBody>
      </p:sp>
      <p:sp>
        <p:nvSpPr>
          <p:cNvPr id="31" name="TextBox 30">
            <a:extLst>
              <a:ext uri="{FF2B5EF4-FFF2-40B4-BE49-F238E27FC236}">
                <a16:creationId xmlns:a16="http://schemas.microsoft.com/office/drawing/2014/main" id="{3C583505-08AB-7243-A0D8-C90A66727947}"/>
              </a:ext>
            </a:extLst>
          </p:cNvPr>
          <p:cNvSpPr txBox="1"/>
          <p:nvPr/>
        </p:nvSpPr>
        <p:spPr>
          <a:xfrm>
            <a:off x="-42005" y="3534329"/>
            <a:ext cx="9669635" cy="1077218"/>
          </a:xfrm>
          <a:prstGeom prst="rect">
            <a:avLst/>
          </a:prstGeom>
          <a:noFill/>
        </p:spPr>
        <p:txBody>
          <a:bodyPr wrap="square" rtlCol="0">
            <a:spAutoFit/>
          </a:bodyPr>
          <a:lstStyle/>
          <a:p>
            <a:pPr algn="ctr"/>
            <a:r>
              <a:rPr lang="en-US" sz="3200" dirty="0"/>
              <a:t>Distance per second = speed = C meters/sec</a:t>
            </a:r>
          </a:p>
        </p:txBody>
      </p:sp>
      <p:sp>
        <p:nvSpPr>
          <p:cNvPr id="32" name="TextBox 31">
            <a:extLst>
              <a:ext uri="{FF2B5EF4-FFF2-40B4-BE49-F238E27FC236}">
                <a16:creationId xmlns:a16="http://schemas.microsoft.com/office/drawing/2014/main" id="{9D78A522-A5C0-AE4B-B4FA-9F5AAC444B23}"/>
              </a:ext>
            </a:extLst>
          </p:cNvPr>
          <p:cNvSpPr txBox="1"/>
          <p:nvPr/>
        </p:nvSpPr>
        <p:spPr>
          <a:xfrm>
            <a:off x="182704" y="2429498"/>
            <a:ext cx="8346242" cy="1077218"/>
          </a:xfrm>
          <a:prstGeom prst="rect">
            <a:avLst/>
          </a:prstGeom>
          <a:noFill/>
        </p:spPr>
        <p:txBody>
          <a:bodyPr wrap="square" rtlCol="0">
            <a:spAutoFit/>
          </a:bodyPr>
          <a:lstStyle/>
          <a:p>
            <a:pPr algn="ctr"/>
            <a:r>
              <a:rPr lang="en-US" sz="3200" dirty="0"/>
              <a:t>Distance per cycle = wavelength = </a:t>
            </a:r>
            <a:r>
              <a:rPr lang="en-US" sz="3200" dirty="0" err="1"/>
              <a:t>λ</a:t>
            </a:r>
            <a:r>
              <a:rPr lang="en-US" sz="3200" dirty="0"/>
              <a:t> meters</a:t>
            </a:r>
          </a:p>
        </p:txBody>
      </p:sp>
      <p:sp>
        <p:nvSpPr>
          <p:cNvPr id="34" name="TextBox 33">
            <a:extLst>
              <a:ext uri="{FF2B5EF4-FFF2-40B4-BE49-F238E27FC236}">
                <a16:creationId xmlns:a16="http://schemas.microsoft.com/office/drawing/2014/main" id="{8078F25B-C335-1F4B-9525-C0B120DBA198}"/>
              </a:ext>
            </a:extLst>
          </p:cNvPr>
          <p:cNvSpPr txBox="1"/>
          <p:nvPr/>
        </p:nvSpPr>
        <p:spPr>
          <a:xfrm>
            <a:off x="-68130" y="4639160"/>
            <a:ext cx="9669635" cy="584775"/>
          </a:xfrm>
          <a:prstGeom prst="rect">
            <a:avLst/>
          </a:prstGeom>
          <a:noFill/>
        </p:spPr>
        <p:txBody>
          <a:bodyPr wrap="square" rtlCol="0">
            <a:spAutoFit/>
          </a:bodyPr>
          <a:lstStyle/>
          <a:p>
            <a:pPr algn="ctr"/>
            <a:r>
              <a:rPr lang="en-US" sz="3200" dirty="0"/>
              <a:t>C =</a:t>
            </a:r>
            <a:r>
              <a:rPr lang="en-US" sz="3200" i="1" dirty="0"/>
              <a:t> f .</a:t>
            </a:r>
            <a:r>
              <a:rPr lang="en-US" sz="3200" dirty="0"/>
              <a:t> </a:t>
            </a:r>
            <a:r>
              <a:rPr lang="en-US" sz="3200" dirty="0" err="1"/>
              <a:t>λ</a:t>
            </a:r>
            <a:endParaRPr lang="en-US" sz="3200" dirty="0"/>
          </a:p>
        </p:txBody>
      </p:sp>
    </p:spTree>
    <p:extLst>
      <p:ext uri="{BB962C8B-B14F-4D97-AF65-F5344CB8AC3E}">
        <p14:creationId xmlns:p14="http://schemas.microsoft.com/office/powerpoint/2010/main" val="380767582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Finding the distance between speakers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628649" y="1825625"/>
                <a:ext cx="8117417" cy="4351338"/>
              </a:xfrm>
            </p:spPr>
            <p:txBody>
              <a:bodyPr>
                <a:normAutofit/>
              </a:bodyPr>
              <a:lstStyle/>
              <a:p>
                <a:r>
                  <a:rPr lang="en-US" sz="2400" dirty="0"/>
                  <a:t>Calibration to find the exact speaker distance using Doppler</a:t>
                </a:r>
              </a:p>
              <a:p>
                <a:r>
                  <a:rPr lang="en-US" sz="2400" dirty="0"/>
                  <a:t>Moves the device from left to right</a:t>
                </a:r>
              </a:p>
              <a:p>
                <a:pPr lvl="1"/>
                <a:r>
                  <a:rPr lang="en-US" sz="2000" dirty="0"/>
                  <a:t>T</a:t>
                </a:r>
                <a:r>
                  <a:rPr lang="en-US" sz="2000" baseline="-25000" dirty="0"/>
                  <a:t>1</a:t>
                </a:r>
                <a:r>
                  <a:rPr lang="en-US" sz="2000" dirty="0"/>
                  <a:t>: </a:t>
                </a:r>
                <a14:m>
                  <m:oMath xmlns:m="http://schemas.openxmlformats.org/officeDocument/2006/math">
                    <m:sSubSup>
                      <m:sSubSupPr>
                        <m:ctrlPr>
                          <a:rPr lang="en-US" altLang="ko-KR" sz="2000" i="1">
                            <a:latin typeface="Cambria Math" panose="02040503050406030204" pitchFamily="18" charset="0"/>
                          </a:rPr>
                        </m:ctrlPr>
                      </m:sSubSupPr>
                      <m:e>
                        <m:r>
                          <a:rPr lang="en-US" altLang="ko-KR" sz="2000" i="1">
                            <a:latin typeface="Cambria Math"/>
                          </a:rPr>
                          <m:t>𝐹</m:t>
                        </m:r>
                      </m:e>
                      <m:sub>
                        <m:r>
                          <a:rPr lang="en-US" altLang="ko-KR" sz="2000" i="1">
                            <a:latin typeface="Cambria Math"/>
                          </a:rPr>
                          <m:t>𝑠</m:t>
                        </m:r>
                      </m:sub>
                      <m:sup>
                        <m:r>
                          <a:rPr lang="en-US" altLang="ko-KR" sz="2000" i="1">
                            <a:latin typeface="Cambria Math"/>
                          </a:rPr>
                          <m:t>1</m:t>
                        </m:r>
                      </m:sup>
                    </m:sSubSup>
                  </m:oMath>
                </a14:m>
                <a:r>
                  <a:rPr lang="en-US" sz="2000" dirty="0"/>
                  <a:t> changes from positive to negative</a:t>
                </a:r>
              </a:p>
              <a:p>
                <a:pPr lvl="1"/>
                <a:r>
                  <a:rPr lang="en-US" altLang="ko-KR" sz="2000" dirty="0"/>
                  <a:t>T</a:t>
                </a:r>
                <a:r>
                  <a:rPr lang="en-US" altLang="ko-KR" sz="2000" baseline="-25000" dirty="0"/>
                  <a:t>2</a:t>
                </a:r>
                <a:r>
                  <a:rPr lang="en-US" altLang="ko-KR" sz="2000" dirty="0"/>
                  <a:t>: </a:t>
                </a:r>
                <a14:m>
                  <m:oMath xmlns:m="http://schemas.openxmlformats.org/officeDocument/2006/math">
                    <m:sSubSup>
                      <m:sSubSupPr>
                        <m:ctrlPr>
                          <a:rPr lang="en-US" altLang="ko-KR" sz="2000" i="1">
                            <a:latin typeface="Cambria Math" panose="02040503050406030204" pitchFamily="18" charset="0"/>
                          </a:rPr>
                        </m:ctrlPr>
                      </m:sSubSupPr>
                      <m:e>
                        <m:r>
                          <a:rPr lang="en-US" altLang="ko-KR" sz="2000" i="1">
                            <a:latin typeface="Cambria Math"/>
                          </a:rPr>
                          <m:t>𝐹</m:t>
                        </m:r>
                      </m:e>
                      <m:sub>
                        <m:r>
                          <a:rPr lang="en-US" altLang="ko-KR" sz="2000" i="1">
                            <a:latin typeface="Cambria Math"/>
                          </a:rPr>
                          <m:t>𝑠</m:t>
                        </m:r>
                      </m:sub>
                      <m:sup>
                        <m:r>
                          <a:rPr lang="en-US" altLang="ko-KR" sz="2000" i="1">
                            <a:latin typeface="Cambria Math"/>
                          </a:rPr>
                          <m:t>2</m:t>
                        </m:r>
                      </m:sup>
                    </m:sSubSup>
                  </m:oMath>
                </a14:m>
                <a:r>
                  <a:rPr lang="en-US" altLang="ko-KR" sz="2000" dirty="0"/>
                  <a:t> changes from positive to negative</a:t>
                </a:r>
                <a:endParaRPr lang="en-US" sz="2000" dirty="0"/>
              </a:p>
              <a:p>
                <a:r>
                  <a:rPr lang="en-US" sz="2400" dirty="0"/>
                  <a:t>Measure the distance using Doppler shift between </a:t>
                </a:r>
                <a:r>
                  <a:rPr lang="en-US" sz="2400" dirty="0" err="1"/>
                  <a:t>T</a:t>
                </a:r>
                <a:r>
                  <a:rPr lang="en-US" sz="2400" baseline="-25000" dirty="0" err="1"/>
                  <a:t>1</a:t>
                </a:r>
                <a:r>
                  <a:rPr lang="en-US" sz="2400" dirty="0"/>
                  <a:t> and </a:t>
                </a:r>
                <a:r>
                  <a:rPr lang="en-US" sz="2400" dirty="0" err="1"/>
                  <a:t>T</a:t>
                </a:r>
                <a:r>
                  <a:rPr lang="en-US" sz="2400" baseline="-25000" dirty="0" err="1"/>
                  <a:t>2</a:t>
                </a:r>
                <a:endParaRPr lang="en-US" sz="2400" baseline="-250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628649" y="1825625"/>
                <a:ext cx="8117417" cy="4351338"/>
              </a:xfrm>
              <a:blipFill rotWithShape="0">
                <a:blip r:embed="rId3"/>
                <a:stretch>
                  <a:fillRect l="-976" t="-1961"/>
                </a:stretch>
              </a:blipFill>
            </p:spPr>
            <p:txBody>
              <a:bodyPr/>
              <a:lstStyle/>
              <a:p>
                <a:r>
                  <a:rPr lang="en-US">
                    <a:noFill/>
                  </a:rPr>
                  <a:t> </a:t>
                </a:r>
              </a:p>
            </p:txBody>
          </p:sp>
        </mc:Fallback>
      </mc:AlternateContent>
      <p:pic>
        <p:nvPicPr>
          <p:cNvPr id="5" name="Picture 4" descr="C:\temp\tv_top.jpe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5625" b="36459"/>
          <a:stretch/>
        </p:blipFill>
        <p:spPr bwMode="auto">
          <a:xfrm>
            <a:off x="698817" y="4206619"/>
            <a:ext cx="3210955" cy="672294"/>
          </a:xfrm>
          <a:prstGeom prst="rect">
            <a:avLst/>
          </a:prstGeom>
          <a:noFill/>
          <a:extLst>
            <a:ext uri="{909E8E84-426E-40DD-AFC4-6F175D3DCCD1}">
              <a14:hiddenFill xmlns:a14="http://schemas.microsoft.com/office/drawing/2010/main">
                <a:solidFill>
                  <a:srgbClr val="FFFFFF"/>
                </a:solidFill>
              </a14:hiddenFill>
            </a:ext>
          </a:extLst>
        </p:spPr>
      </p:pic>
      <p:grpSp>
        <p:nvGrpSpPr>
          <p:cNvPr id="34" name="Group 33"/>
          <p:cNvGrpSpPr/>
          <p:nvPr/>
        </p:nvGrpSpPr>
        <p:grpSpPr>
          <a:xfrm>
            <a:off x="453929" y="5546266"/>
            <a:ext cx="3864071" cy="587599"/>
            <a:chOff x="453929" y="5546266"/>
            <a:chExt cx="3864071" cy="587599"/>
          </a:xfrm>
        </p:grpSpPr>
        <p:cxnSp>
          <p:nvCxnSpPr>
            <p:cNvPr id="11" name="직선 화살표 연결선 9"/>
            <p:cNvCxnSpPr/>
            <p:nvPr/>
          </p:nvCxnSpPr>
          <p:spPr>
            <a:xfrm flipV="1">
              <a:off x="453929" y="5583918"/>
              <a:ext cx="3864071" cy="0"/>
            </a:xfrm>
            <a:prstGeom prst="straightConnector1">
              <a:avLst/>
            </a:prstGeom>
            <a:ln w="28575">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직선 화살표 연결선 12"/>
            <p:cNvCxnSpPr/>
            <p:nvPr/>
          </p:nvCxnSpPr>
          <p:spPr>
            <a:xfrm flipV="1">
              <a:off x="914784" y="5546266"/>
              <a:ext cx="0" cy="10358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7" name="TextBox 16"/>
                <p:cNvSpPr txBox="1"/>
                <p:nvPr/>
              </p:nvSpPr>
              <p:spPr>
                <a:xfrm>
                  <a:off x="710030" y="5672200"/>
                  <a:ext cx="538737"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1</m:t>
                            </m:r>
                          </m:sub>
                        </m:sSub>
                      </m:oMath>
                    </m:oMathPara>
                  </a14:m>
                  <a:endParaRPr lang="en-US" sz="2400" dirty="0"/>
                </a:p>
              </p:txBody>
            </p:sp>
          </mc:Choice>
          <mc:Fallback xmlns="">
            <p:sp>
              <p:nvSpPr>
                <p:cNvPr id="17" name="TextBox 16"/>
                <p:cNvSpPr txBox="1">
                  <a:spLocks noRot="1" noChangeAspect="1" noMove="1" noResize="1" noEditPoints="1" noAdjustHandles="1" noChangeArrowheads="1" noChangeShapeType="1" noTextEdit="1"/>
                </p:cNvSpPr>
                <p:nvPr/>
              </p:nvSpPr>
              <p:spPr>
                <a:xfrm>
                  <a:off x="710030" y="5672200"/>
                  <a:ext cx="538737" cy="461665"/>
                </a:xfrm>
                <a:prstGeom prst="rect">
                  <a:avLst/>
                </a:prstGeom>
                <a:blipFill rotWithShape="0">
                  <a:blip r:embed="rId5"/>
                  <a:stretch>
                    <a:fillRect b="-1316"/>
                  </a:stretch>
                </a:blipFill>
              </p:spPr>
              <p:txBody>
                <a:bodyPr/>
                <a:lstStyle/>
                <a:p>
                  <a:r>
                    <a:rPr lang="en-US">
                      <a:noFill/>
                    </a:rPr>
                    <a:t> </a:t>
                  </a:r>
                </a:p>
              </p:txBody>
            </p:sp>
          </mc:Fallback>
        </mc:AlternateContent>
      </p:grpSp>
      <p:grpSp>
        <p:nvGrpSpPr>
          <p:cNvPr id="36" name="Group 35"/>
          <p:cNvGrpSpPr/>
          <p:nvPr/>
        </p:nvGrpSpPr>
        <p:grpSpPr>
          <a:xfrm>
            <a:off x="3529745" y="5545274"/>
            <a:ext cx="545855" cy="594013"/>
            <a:chOff x="3529745" y="5545274"/>
            <a:chExt cx="545855" cy="594013"/>
          </a:xfrm>
        </p:grpSpPr>
        <p:cxnSp>
          <p:nvCxnSpPr>
            <p:cNvPr id="15" name="직선 화살표 연결선 13"/>
            <p:cNvCxnSpPr/>
            <p:nvPr/>
          </p:nvCxnSpPr>
          <p:spPr>
            <a:xfrm flipV="1">
              <a:off x="3760837" y="5545274"/>
              <a:ext cx="0" cy="103589"/>
            </a:xfrm>
            <a:prstGeom prst="straightConnector1">
              <a:avLst/>
            </a:prstGeom>
            <a:ln w="28575">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8" name="TextBox 17"/>
                <p:cNvSpPr txBox="1"/>
                <p:nvPr/>
              </p:nvSpPr>
              <p:spPr>
                <a:xfrm>
                  <a:off x="3529745" y="5677622"/>
                  <a:ext cx="545855" cy="461665"/>
                </a:xfrm>
                <a:prstGeom prst="rect">
                  <a:avLst/>
                </a:prstGeom>
                <a:noFill/>
              </p:spPr>
              <p:txBody>
                <a:bodyPr wrap="none" rtlCol="0">
                  <a:spAutoFit/>
                </a:bodyPr>
                <a:lstStyle/>
                <a:p>
                  <a:pPr/>
                  <a14:m>
                    <m:oMathPara xmlns:m="http://schemas.openxmlformats.org/officeDocument/2006/math">
                      <m:oMathParaPr>
                        <m:jc m:val="centerGroup"/>
                      </m:oMathParaPr>
                      <m:oMath xmlns:m="http://schemas.openxmlformats.org/officeDocument/2006/math">
                        <m:sSub>
                          <m:sSubPr>
                            <m:ctrlPr>
                              <a:rPr lang="en-US" sz="2400" i="1">
                                <a:latin typeface="Cambria Math" panose="02040503050406030204" pitchFamily="18" charset="0"/>
                              </a:rPr>
                            </m:ctrlPr>
                          </m:sSubPr>
                          <m:e>
                            <m:r>
                              <a:rPr lang="en-US" sz="2400" i="1">
                                <a:latin typeface="Cambria Math"/>
                              </a:rPr>
                              <m:t>𝑇</m:t>
                            </m:r>
                          </m:e>
                          <m:sub>
                            <m:r>
                              <a:rPr lang="en-US" sz="2400" i="1">
                                <a:latin typeface="Cambria Math"/>
                              </a:rPr>
                              <m:t>2</m:t>
                            </m:r>
                          </m:sub>
                        </m:sSub>
                      </m:oMath>
                    </m:oMathPara>
                  </a14:m>
                  <a:endParaRPr lang="en-US" sz="2400" dirty="0"/>
                </a:p>
              </p:txBody>
            </p:sp>
          </mc:Choice>
          <mc:Fallback xmlns="">
            <p:sp>
              <p:nvSpPr>
                <p:cNvPr id="18" name="TextBox 17"/>
                <p:cNvSpPr txBox="1">
                  <a:spLocks noRot="1" noChangeAspect="1" noMove="1" noResize="1" noEditPoints="1" noAdjustHandles="1" noChangeArrowheads="1" noChangeShapeType="1" noTextEdit="1"/>
                </p:cNvSpPr>
                <p:nvPr/>
              </p:nvSpPr>
              <p:spPr>
                <a:xfrm>
                  <a:off x="3529745" y="5677622"/>
                  <a:ext cx="545855" cy="461665"/>
                </a:xfrm>
                <a:prstGeom prst="rect">
                  <a:avLst/>
                </a:prstGeom>
                <a:blipFill rotWithShape="0">
                  <a:blip r:embed="rId6"/>
                  <a:stretch>
                    <a:fillRect b="-1316"/>
                  </a:stretch>
                </a:blipFill>
              </p:spPr>
              <p:txBody>
                <a:bodyPr/>
                <a:lstStyle/>
                <a:p>
                  <a:r>
                    <a:rPr lang="en-US">
                      <a:noFill/>
                    </a:rPr>
                    <a:t> </a:t>
                  </a:r>
                </a:p>
              </p:txBody>
            </p:sp>
          </mc:Fallback>
        </mc:AlternateContent>
      </p:grpSp>
      <p:pic>
        <p:nvPicPr>
          <p:cNvPr id="24" name="Picture 6" descr="C:\temp\tnav-touch-phones.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100"/>
          <a:stretch/>
        </p:blipFill>
        <p:spPr bwMode="auto">
          <a:xfrm rot="5400000">
            <a:off x="-58137" y="5016591"/>
            <a:ext cx="640080" cy="384052"/>
          </a:xfrm>
          <a:prstGeom prst="rect">
            <a:avLst/>
          </a:prstGeom>
          <a:noFill/>
          <a:extLst>
            <a:ext uri="{909E8E84-426E-40DD-AFC4-6F175D3DCCD1}">
              <a14:hiddenFill xmlns:a14="http://schemas.microsoft.com/office/drawing/2010/main">
                <a:solidFill>
                  <a:srgbClr val="FFFFFF"/>
                </a:solidFill>
              </a14:hiddenFill>
            </a:ext>
          </a:extLst>
        </p:spPr>
      </p:pic>
      <p:sp>
        <p:nvSpPr>
          <p:cNvPr id="4" name="Slide Number Placeholder 3"/>
          <p:cNvSpPr>
            <a:spLocks noGrp="1"/>
          </p:cNvSpPr>
          <p:nvPr>
            <p:ph type="sldNum" sz="quarter" idx="12"/>
          </p:nvPr>
        </p:nvSpPr>
        <p:spPr/>
        <p:txBody>
          <a:bodyPr/>
          <a:lstStyle/>
          <a:p>
            <a:fld id="{6046C4E9-6070-4511-A1E7-F763F4F93923}" type="slidenum">
              <a:rPr lang="en-US" smtClean="0"/>
              <a:t>90</a:t>
            </a:fld>
            <a:endParaRPr lang="en-US"/>
          </a:p>
        </p:txBody>
      </p:sp>
      <p:pic>
        <p:nvPicPr>
          <p:cNvPr id="10" name="Picture 9"/>
          <p:cNvPicPr>
            <a:picLocks noChangeAspect="1"/>
          </p:cNvPicPr>
          <p:nvPr/>
        </p:nvPicPr>
        <p:blipFill>
          <a:blip r:embed="rId8"/>
          <a:stretch>
            <a:fillRect/>
          </a:stretch>
        </p:blipFill>
        <p:spPr>
          <a:xfrm>
            <a:off x="4640705" y="4206619"/>
            <a:ext cx="4572000" cy="2292829"/>
          </a:xfrm>
          <a:prstGeom prst="rect">
            <a:avLst/>
          </a:prstGeom>
        </p:spPr>
      </p:pic>
      <p:sp>
        <p:nvSpPr>
          <p:cNvPr id="12" name="Oval 11"/>
          <p:cNvSpPr/>
          <p:nvPr/>
        </p:nvSpPr>
        <p:spPr>
          <a:xfrm>
            <a:off x="779510" y="4517369"/>
            <a:ext cx="258550" cy="23706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3647499" y="4549907"/>
            <a:ext cx="258550" cy="237066"/>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cxnSp>
        <p:nvCxnSpPr>
          <p:cNvPr id="29" name="Straight Arrow Connector 28"/>
          <p:cNvCxnSpPr/>
          <p:nvPr/>
        </p:nvCxnSpPr>
        <p:spPr>
          <a:xfrm>
            <a:off x="531916" y="4288984"/>
            <a:ext cx="297234" cy="25378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98361" y="3921859"/>
            <a:ext cx="1203919" cy="400110"/>
          </a:xfrm>
          <a:prstGeom prst="rect">
            <a:avLst/>
          </a:prstGeom>
          <a:noFill/>
        </p:spPr>
        <p:txBody>
          <a:bodyPr wrap="none" rtlCol="0">
            <a:spAutoFit/>
          </a:bodyPr>
          <a:lstStyle/>
          <a:p>
            <a:r>
              <a:rPr lang="en-US" sz="2000" dirty="0">
                <a:solidFill>
                  <a:srgbClr val="FF0000"/>
                </a:solidFill>
              </a:rPr>
              <a:t>Speaker 1</a:t>
            </a:r>
          </a:p>
        </p:txBody>
      </p:sp>
      <p:cxnSp>
        <p:nvCxnSpPr>
          <p:cNvPr id="31" name="Straight Arrow Connector 30"/>
          <p:cNvCxnSpPr/>
          <p:nvPr/>
        </p:nvCxnSpPr>
        <p:spPr>
          <a:xfrm>
            <a:off x="3481924" y="4263587"/>
            <a:ext cx="297234" cy="253782"/>
          </a:xfrm>
          <a:prstGeom prst="straightConnector1">
            <a:avLst/>
          </a:prstGeom>
          <a:ln w="1905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p:cNvSpPr txBox="1"/>
          <p:nvPr/>
        </p:nvSpPr>
        <p:spPr>
          <a:xfrm>
            <a:off x="3007705" y="3913856"/>
            <a:ext cx="1203919" cy="400110"/>
          </a:xfrm>
          <a:prstGeom prst="rect">
            <a:avLst/>
          </a:prstGeom>
          <a:noFill/>
        </p:spPr>
        <p:txBody>
          <a:bodyPr wrap="none" rtlCol="0">
            <a:spAutoFit/>
          </a:bodyPr>
          <a:lstStyle/>
          <a:p>
            <a:r>
              <a:rPr lang="en-US" sz="2000" dirty="0">
                <a:solidFill>
                  <a:srgbClr val="FF0000"/>
                </a:solidFill>
              </a:rPr>
              <a:t>Speaker 2</a:t>
            </a:r>
          </a:p>
        </p:txBody>
      </p:sp>
      <p:pic>
        <p:nvPicPr>
          <p:cNvPr id="33" name="Picture 6" descr="C:\temp\tnav-touch-phones.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100"/>
          <a:stretch/>
        </p:blipFill>
        <p:spPr bwMode="auto">
          <a:xfrm rot="5400000">
            <a:off x="630377" y="5025538"/>
            <a:ext cx="640080" cy="384052"/>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6" descr="C:\temp\tnav-touch-phones.pn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t="72100"/>
          <a:stretch/>
        </p:blipFill>
        <p:spPr bwMode="auto">
          <a:xfrm rot="5400000">
            <a:off x="3481650" y="5039389"/>
            <a:ext cx="640080" cy="384052"/>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p:cNvSpPr/>
          <p:nvPr/>
        </p:nvSpPr>
        <p:spPr>
          <a:xfrm>
            <a:off x="6490096" y="4363964"/>
            <a:ext cx="1806872" cy="164253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393398" y="4900489"/>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7" name="Oval 26"/>
          <p:cNvSpPr/>
          <p:nvPr/>
        </p:nvSpPr>
        <p:spPr>
          <a:xfrm>
            <a:off x="8211309" y="4900487"/>
            <a:ext cx="150876" cy="150876"/>
          </a:xfrm>
          <a:prstGeom prst="ellipse">
            <a:avLst/>
          </a:prstGeom>
          <a:noFill/>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dirty="0"/>
          </a:p>
        </p:txBody>
      </p:sp>
    </p:spTree>
    <p:extLst>
      <p:ext uri="{BB962C8B-B14F-4D97-AF65-F5344CB8AC3E}">
        <p14:creationId xmlns:p14="http://schemas.microsoft.com/office/powerpoint/2010/main" val="406456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4.16667E-6 -7.40741E-7 L 0.44913 -0.00023 " pathEditMode="relative" rAng="0" ptsTypes="AA">
                                      <p:cBhvr>
                                        <p:cTn id="6" dur="2000" fill="hold"/>
                                        <p:tgtEl>
                                          <p:spTgt spid="24"/>
                                        </p:tgtEl>
                                        <p:attrNameLst>
                                          <p:attrName>ppt_x</p:attrName>
                                          <p:attrName>ppt_y</p:attrName>
                                        </p:attrNameLst>
                                      </p:cBhvr>
                                      <p:rCtr x="22448" y="-23"/>
                                    </p:animMotion>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24"/>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5"/>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6"/>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33"/>
                                        </p:tgtEl>
                                        <p:attrNameLst>
                                          <p:attrName>style.visibility</p:attrName>
                                        </p:attrNameLst>
                                      </p:cBhvr>
                                      <p:to>
                                        <p:strVal val="hidden"/>
                                      </p:to>
                                    </p:set>
                                  </p:childTnLst>
                                </p:cTn>
                              </p:par>
                              <p:par>
                                <p:cTn id="31" presetID="1" presetClass="entr" presetSubtype="0"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26" grpId="0" animBg="1"/>
      <p:bldP spid="27" grpId="0"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Drawing evaluation</a:t>
            </a:r>
          </a:p>
        </p:txBody>
      </p:sp>
      <p:sp>
        <p:nvSpPr>
          <p:cNvPr id="3" name="Content Placeholder 2"/>
          <p:cNvSpPr>
            <a:spLocks noGrp="1"/>
          </p:cNvSpPr>
          <p:nvPr>
            <p:ph idx="1"/>
          </p:nvPr>
        </p:nvSpPr>
        <p:spPr>
          <a:xfrm>
            <a:off x="628650" y="1825625"/>
            <a:ext cx="5289550" cy="4351338"/>
          </a:xfrm>
        </p:spPr>
        <p:txBody>
          <a:bodyPr/>
          <a:lstStyle/>
          <a:p>
            <a:r>
              <a:rPr lang="en-US" dirty="0"/>
              <a:t>Drawing error</a:t>
            </a:r>
          </a:p>
          <a:p>
            <a:pPr lvl="1"/>
            <a:r>
              <a:rPr lang="en-US" dirty="0"/>
              <a:t>The distance between original shape and the drawn image</a:t>
            </a:r>
          </a:p>
          <a:p>
            <a:endParaRPr lang="en-US" dirty="0"/>
          </a:p>
        </p:txBody>
      </p:sp>
      <p:sp>
        <p:nvSpPr>
          <p:cNvPr id="4" name="TextBox 3"/>
          <p:cNvSpPr txBox="1"/>
          <p:nvPr/>
        </p:nvSpPr>
        <p:spPr>
          <a:xfrm>
            <a:off x="3967459" y="5545049"/>
            <a:ext cx="1228221" cy="400110"/>
          </a:xfrm>
          <a:prstGeom prst="rect">
            <a:avLst/>
          </a:prstGeom>
          <a:noFill/>
        </p:spPr>
        <p:txBody>
          <a:bodyPr wrap="none" rtlCol="0">
            <a:spAutoFit/>
          </a:bodyPr>
          <a:lstStyle/>
          <a:p>
            <a:r>
              <a:rPr lang="en-US" sz="2000" b="1" dirty="0" err="1"/>
              <a:t>AAMouse</a:t>
            </a:r>
            <a:endParaRPr lang="en-US" sz="2000" b="1" dirty="0"/>
          </a:p>
        </p:txBody>
      </p:sp>
      <p:sp>
        <p:nvSpPr>
          <p:cNvPr id="5" name="TextBox 4"/>
          <p:cNvSpPr txBox="1"/>
          <p:nvPr/>
        </p:nvSpPr>
        <p:spPr>
          <a:xfrm>
            <a:off x="937441" y="5523195"/>
            <a:ext cx="998158" cy="400110"/>
          </a:xfrm>
          <a:prstGeom prst="rect">
            <a:avLst/>
          </a:prstGeom>
          <a:noFill/>
        </p:spPr>
        <p:txBody>
          <a:bodyPr wrap="none" rtlCol="0">
            <a:spAutoFit/>
          </a:bodyPr>
          <a:lstStyle/>
          <a:p>
            <a:r>
              <a:rPr lang="en-US" sz="2000" b="1" dirty="0"/>
              <a:t>Camera</a:t>
            </a:r>
          </a:p>
        </p:txBody>
      </p:sp>
      <p:sp>
        <p:nvSpPr>
          <p:cNvPr id="6" name="TextBox 5"/>
          <p:cNvSpPr txBox="1"/>
          <p:nvPr/>
        </p:nvSpPr>
        <p:spPr>
          <a:xfrm>
            <a:off x="6906365" y="5523195"/>
            <a:ext cx="1306576" cy="400110"/>
          </a:xfrm>
          <a:prstGeom prst="rect">
            <a:avLst/>
          </a:prstGeom>
          <a:noFill/>
        </p:spPr>
        <p:txBody>
          <a:bodyPr wrap="none" rtlCol="0">
            <a:spAutoFit/>
          </a:bodyPr>
          <a:lstStyle/>
          <a:p>
            <a:r>
              <a:rPr lang="en-US" sz="2000" b="1" dirty="0"/>
              <a:t>Gyroscope</a:t>
            </a:r>
          </a:p>
        </p:txBody>
      </p:sp>
      <p:sp>
        <p:nvSpPr>
          <p:cNvPr id="14" name="TextBox 13"/>
          <p:cNvSpPr txBox="1"/>
          <p:nvPr/>
        </p:nvSpPr>
        <p:spPr>
          <a:xfrm>
            <a:off x="1994514" y="5968828"/>
            <a:ext cx="5174109" cy="400110"/>
          </a:xfrm>
          <a:prstGeom prst="rect">
            <a:avLst/>
          </a:prstGeom>
          <a:noFill/>
        </p:spPr>
        <p:txBody>
          <a:bodyPr wrap="none" rtlCol="0">
            <a:spAutoFit/>
          </a:bodyPr>
          <a:lstStyle/>
          <a:p>
            <a:r>
              <a:rPr lang="en-US" altLang="ko-KR" sz="2000" b="1" dirty="0"/>
              <a:t>Samples from the 80</a:t>
            </a:r>
            <a:r>
              <a:rPr lang="en-US" altLang="ko-KR" sz="2000" b="1" baseline="30000" dirty="0"/>
              <a:t>th</a:t>
            </a:r>
            <a:r>
              <a:rPr lang="en-US" altLang="ko-KR" sz="2000" b="1" dirty="0"/>
              <a:t> percentile drawing error</a:t>
            </a:r>
            <a:endParaRPr lang="ko-KR" altLang="en-US" sz="2000" b="1" dirty="0"/>
          </a:p>
        </p:txBody>
      </p:sp>
      <p:sp>
        <p:nvSpPr>
          <p:cNvPr id="15" name="Slide Number Placeholder 14"/>
          <p:cNvSpPr>
            <a:spLocks noGrp="1"/>
          </p:cNvSpPr>
          <p:nvPr>
            <p:ph type="sldNum" sz="quarter" idx="12"/>
          </p:nvPr>
        </p:nvSpPr>
        <p:spPr/>
        <p:txBody>
          <a:bodyPr/>
          <a:lstStyle/>
          <a:p>
            <a:fld id="{6046C4E9-6070-4511-A1E7-F763F4F93923}" type="slidenum">
              <a:rPr lang="en-US" smtClean="0"/>
              <a:t>91</a:t>
            </a:fld>
            <a:endParaRPr lang="en-US"/>
          </a:p>
        </p:txBody>
      </p:sp>
      <p:pic>
        <p:nvPicPr>
          <p:cNvPr id="16" name="Picture 15"/>
          <p:cNvPicPr>
            <a:picLocks noChangeAspect="1"/>
          </p:cNvPicPr>
          <p:nvPr/>
        </p:nvPicPr>
        <p:blipFill>
          <a:blip r:embed="rId2"/>
          <a:stretch>
            <a:fillRect/>
          </a:stretch>
        </p:blipFill>
        <p:spPr>
          <a:xfrm>
            <a:off x="43797" y="4151595"/>
            <a:ext cx="1463040" cy="1463760"/>
          </a:xfrm>
          <a:prstGeom prst="rect">
            <a:avLst/>
          </a:prstGeom>
        </p:spPr>
      </p:pic>
      <p:pic>
        <p:nvPicPr>
          <p:cNvPr id="17" name="Picture 16"/>
          <p:cNvPicPr>
            <a:picLocks noChangeAspect="1"/>
          </p:cNvPicPr>
          <p:nvPr/>
        </p:nvPicPr>
        <p:blipFill>
          <a:blip r:embed="rId3"/>
          <a:stretch>
            <a:fillRect/>
          </a:stretch>
        </p:blipFill>
        <p:spPr>
          <a:xfrm>
            <a:off x="6053463" y="4151595"/>
            <a:ext cx="1463040" cy="1463760"/>
          </a:xfrm>
          <a:prstGeom prst="rect">
            <a:avLst/>
          </a:prstGeom>
        </p:spPr>
      </p:pic>
      <p:pic>
        <p:nvPicPr>
          <p:cNvPr id="18" name="Picture 17"/>
          <p:cNvPicPr>
            <a:picLocks noChangeAspect="1"/>
          </p:cNvPicPr>
          <p:nvPr/>
        </p:nvPicPr>
        <p:blipFill>
          <a:blip r:embed="rId4"/>
          <a:stretch>
            <a:fillRect/>
          </a:stretch>
        </p:blipFill>
        <p:spPr>
          <a:xfrm>
            <a:off x="2975648" y="4150933"/>
            <a:ext cx="1463040" cy="1463760"/>
          </a:xfrm>
          <a:prstGeom prst="rect">
            <a:avLst/>
          </a:prstGeom>
        </p:spPr>
      </p:pic>
      <p:pic>
        <p:nvPicPr>
          <p:cNvPr id="19" name="Picture 18"/>
          <p:cNvPicPr>
            <a:picLocks noChangeAspect="1"/>
          </p:cNvPicPr>
          <p:nvPr/>
        </p:nvPicPr>
        <p:blipFill>
          <a:blip r:embed="rId5"/>
          <a:stretch>
            <a:fillRect/>
          </a:stretch>
        </p:blipFill>
        <p:spPr>
          <a:xfrm>
            <a:off x="1399066" y="4150933"/>
            <a:ext cx="1463040" cy="1463760"/>
          </a:xfrm>
          <a:prstGeom prst="rect">
            <a:avLst/>
          </a:prstGeom>
        </p:spPr>
      </p:pic>
      <p:pic>
        <p:nvPicPr>
          <p:cNvPr id="20" name="Picture 19"/>
          <p:cNvPicPr>
            <a:picLocks noChangeAspect="1"/>
          </p:cNvPicPr>
          <p:nvPr/>
        </p:nvPicPr>
        <p:blipFill>
          <a:blip r:embed="rId6"/>
          <a:stretch>
            <a:fillRect/>
          </a:stretch>
        </p:blipFill>
        <p:spPr>
          <a:xfrm>
            <a:off x="4507460" y="4150933"/>
            <a:ext cx="1463040" cy="1463760"/>
          </a:xfrm>
          <a:prstGeom prst="rect">
            <a:avLst/>
          </a:prstGeom>
        </p:spPr>
      </p:pic>
      <p:pic>
        <p:nvPicPr>
          <p:cNvPr id="21" name="Picture 20"/>
          <p:cNvPicPr>
            <a:picLocks noChangeAspect="1"/>
          </p:cNvPicPr>
          <p:nvPr/>
        </p:nvPicPr>
        <p:blipFill>
          <a:blip r:embed="rId7"/>
          <a:stretch>
            <a:fillRect/>
          </a:stretch>
        </p:blipFill>
        <p:spPr>
          <a:xfrm>
            <a:off x="7559652" y="4150933"/>
            <a:ext cx="1463040" cy="1463760"/>
          </a:xfrm>
          <a:prstGeom prst="rect">
            <a:avLst/>
          </a:prstGeom>
        </p:spPr>
      </p:pic>
      <p:pic>
        <p:nvPicPr>
          <p:cNvPr id="7" name="Picture 6"/>
          <p:cNvPicPr>
            <a:picLocks noChangeAspect="1"/>
          </p:cNvPicPr>
          <p:nvPr/>
        </p:nvPicPr>
        <p:blipFill>
          <a:blip r:embed="rId8"/>
          <a:stretch>
            <a:fillRect/>
          </a:stretch>
        </p:blipFill>
        <p:spPr>
          <a:xfrm>
            <a:off x="5029200" y="1956506"/>
            <a:ext cx="4114800" cy="2063546"/>
          </a:xfrm>
          <a:prstGeom prst="rect">
            <a:avLst/>
          </a:prstGeom>
        </p:spPr>
      </p:pic>
    </p:spTree>
    <p:extLst>
      <p:ext uri="{BB962C8B-B14F-4D97-AF65-F5344CB8AC3E}">
        <p14:creationId xmlns:p14="http://schemas.microsoft.com/office/powerpoint/2010/main" val="137410667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8E730D5-F57E-F34E-B804-C4D2EA9951DA}"/>
              </a:ext>
            </a:extLst>
          </p:cNvPr>
          <p:cNvSpPr txBox="1"/>
          <p:nvPr/>
        </p:nvSpPr>
        <p:spPr>
          <a:xfrm>
            <a:off x="371959" y="247977"/>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1. Distance from the speed information</a:t>
            </a:r>
          </a:p>
        </p:txBody>
      </p:sp>
      <p:sp>
        <p:nvSpPr>
          <p:cNvPr id="5" name="TextBox 4">
            <a:extLst>
              <a:ext uri="{FF2B5EF4-FFF2-40B4-BE49-F238E27FC236}">
                <a16:creationId xmlns:a16="http://schemas.microsoft.com/office/drawing/2014/main" id="{8F293567-4AB4-0E42-A475-B45907C754B8}"/>
              </a:ext>
            </a:extLst>
          </p:cNvPr>
          <p:cNvSpPr txBox="1"/>
          <p:nvPr/>
        </p:nvSpPr>
        <p:spPr>
          <a:xfrm>
            <a:off x="387457" y="182622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2. Distance from the amplitude information</a:t>
            </a:r>
          </a:p>
        </p:txBody>
      </p:sp>
      <p:sp>
        <p:nvSpPr>
          <p:cNvPr id="6" name="TextBox 5">
            <a:extLst>
              <a:ext uri="{FF2B5EF4-FFF2-40B4-BE49-F238E27FC236}">
                <a16:creationId xmlns:a16="http://schemas.microsoft.com/office/drawing/2014/main" id="{718F0A56-71C7-E04C-8401-1233F0F24F65}"/>
              </a:ext>
            </a:extLst>
          </p:cNvPr>
          <p:cNvSpPr txBox="1"/>
          <p:nvPr/>
        </p:nvSpPr>
        <p:spPr>
          <a:xfrm>
            <a:off x="371959" y="72124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Techniques</a:t>
            </a:r>
          </a:p>
        </p:txBody>
      </p:sp>
      <p:sp>
        <p:nvSpPr>
          <p:cNvPr id="7" name="TextBox 6">
            <a:extLst>
              <a:ext uri="{FF2B5EF4-FFF2-40B4-BE49-F238E27FC236}">
                <a16:creationId xmlns:a16="http://schemas.microsoft.com/office/drawing/2014/main" id="{AC19EEE9-1E7B-D74B-8689-2C132E19E99E}"/>
              </a:ext>
            </a:extLst>
          </p:cNvPr>
          <p:cNvSpPr txBox="1"/>
          <p:nvPr/>
        </p:nvSpPr>
        <p:spPr>
          <a:xfrm>
            <a:off x="387457" y="1154475"/>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Signal detection</a:t>
            </a:r>
          </a:p>
        </p:txBody>
      </p:sp>
      <p:sp>
        <p:nvSpPr>
          <p:cNvPr id="8" name="TextBox 7">
            <a:extLst>
              <a:ext uri="{FF2B5EF4-FFF2-40B4-BE49-F238E27FC236}">
                <a16:creationId xmlns:a16="http://schemas.microsoft.com/office/drawing/2014/main" id="{C9CB145A-6026-9743-B9D6-EEBD56DF5522}"/>
              </a:ext>
            </a:extLst>
          </p:cNvPr>
          <p:cNvSpPr txBox="1"/>
          <p:nvPr/>
        </p:nvSpPr>
        <p:spPr>
          <a:xfrm>
            <a:off x="387457" y="227195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Absorption</a:t>
            </a:r>
          </a:p>
        </p:txBody>
      </p:sp>
      <p:sp>
        <p:nvSpPr>
          <p:cNvPr id="9" name="TextBox 8">
            <a:extLst>
              <a:ext uri="{FF2B5EF4-FFF2-40B4-BE49-F238E27FC236}">
                <a16:creationId xmlns:a16="http://schemas.microsoft.com/office/drawing/2014/main" id="{DF9F336A-A94D-BD47-901B-7F9ABF0244D8}"/>
              </a:ext>
            </a:extLst>
          </p:cNvPr>
          <p:cNvSpPr txBox="1"/>
          <p:nvPr/>
        </p:nvSpPr>
        <p:spPr>
          <a:xfrm>
            <a:off x="402955" y="2689684"/>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Propagation loss </a:t>
            </a:r>
          </a:p>
        </p:txBody>
      </p:sp>
      <p:sp>
        <p:nvSpPr>
          <p:cNvPr id="10" name="TextBox 9">
            <a:extLst>
              <a:ext uri="{FF2B5EF4-FFF2-40B4-BE49-F238E27FC236}">
                <a16:creationId xmlns:a16="http://schemas.microsoft.com/office/drawing/2014/main" id="{3002C852-CFC8-4D4E-8858-C290DD8D4677}"/>
              </a:ext>
            </a:extLst>
          </p:cNvPr>
          <p:cNvSpPr txBox="1"/>
          <p:nvPr/>
        </p:nvSpPr>
        <p:spPr>
          <a:xfrm>
            <a:off x="402955" y="3330434"/>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3. Distance from the frequency information</a:t>
            </a:r>
          </a:p>
        </p:txBody>
      </p:sp>
      <p:sp>
        <p:nvSpPr>
          <p:cNvPr id="11" name="TextBox 10">
            <a:extLst>
              <a:ext uri="{FF2B5EF4-FFF2-40B4-BE49-F238E27FC236}">
                <a16:creationId xmlns:a16="http://schemas.microsoft.com/office/drawing/2014/main" id="{33C10854-CFD4-3D40-A168-39C53BC0489B}"/>
              </a:ext>
            </a:extLst>
          </p:cNvPr>
          <p:cNvSpPr txBox="1"/>
          <p:nvPr/>
        </p:nvSpPr>
        <p:spPr>
          <a:xfrm>
            <a:off x="402955" y="3807160"/>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Doppler effect</a:t>
            </a:r>
          </a:p>
        </p:txBody>
      </p:sp>
      <p:sp>
        <p:nvSpPr>
          <p:cNvPr id="12" name="TextBox 11">
            <a:extLst>
              <a:ext uri="{FF2B5EF4-FFF2-40B4-BE49-F238E27FC236}">
                <a16:creationId xmlns:a16="http://schemas.microsoft.com/office/drawing/2014/main" id="{62603885-6C41-0340-8310-EC5AF435B235}"/>
              </a:ext>
            </a:extLst>
          </p:cNvPr>
          <p:cNvSpPr txBox="1"/>
          <p:nvPr/>
        </p:nvSpPr>
        <p:spPr>
          <a:xfrm>
            <a:off x="418453" y="4240388"/>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A case study (Doppler + Triangulation)</a:t>
            </a:r>
          </a:p>
        </p:txBody>
      </p:sp>
      <p:sp>
        <p:nvSpPr>
          <p:cNvPr id="14" name="TextBox 13">
            <a:extLst>
              <a:ext uri="{FF2B5EF4-FFF2-40B4-BE49-F238E27FC236}">
                <a16:creationId xmlns:a16="http://schemas.microsoft.com/office/drawing/2014/main" id="{E3E23884-8BBB-A340-9358-0ED1D3619318}"/>
              </a:ext>
            </a:extLst>
          </p:cNvPr>
          <p:cNvSpPr txBox="1"/>
          <p:nvPr/>
        </p:nvSpPr>
        <p:spPr>
          <a:xfrm>
            <a:off x="402955" y="4935226"/>
            <a:ext cx="8214102" cy="523220"/>
          </a:xfrm>
          <a:prstGeom prst="rect">
            <a:avLst/>
          </a:prstGeom>
          <a:solidFill>
            <a:schemeClr val="accent2">
              <a:lumMod val="75000"/>
            </a:schemeClr>
          </a:solidFill>
        </p:spPr>
        <p:txBody>
          <a:bodyPr wrap="square" rtlCol="0">
            <a:spAutoFit/>
          </a:bodyPr>
          <a:lstStyle/>
          <a:p>
            <a:r>
              <a:rPr lang="en-US" sz="2800" dirty="0">
                <a:solidFill>
                  <a:schemeClr val="bg1"/>
                </a:solidFill>
                <a:latin typeface="Avenir Book" panose="02000503020000020003" pitchFamily="2" charset="0"/>
              </a:rPr>
              <a:t>4. Distance from the phase information</a:t>
            </a:r>
          </a:p>
        </p:txBody>
      </p:sp>
      <p:sp>
        <p:nvSpPr>
          <p:cNvPr id="15" name="TextBox 14">
            <a:extLst>
              <a:ext uri="{FF2B5EF4-FFF2-40B4-BE49-F238E27FC236}">
                <a16:creationId xmlns:a16="http://schemas.microsoft.com/office/drawing/2014/main" id="{E8644CDE-34F4-8242-A2DF-B1E6365B2A01}"/>
              </a:ext>
            </a:extLst>
          </p:cNvPr>
          <p:cNvSpPr txBox="1"/>
          <p:nvPr/>
        </p:nvSpPr>
        <p:spPr>
          <a:xfrm>
            <a:off x="402955" y="5411952"/>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a. Overview</a:t>
            </a:r>
          </a:p>
        </p:txBody>
      </p:sp>
      <p:sp>
        <p:nvSpPr>
          <p:cNvPr id="16" name="TextBox 15">
            <a:extLst>
              <a:ext uri="{FF2B5EF4-FFF2-40B4-BE49-F238E27FC236}">
                <a16:creationId xmlns:a16="http://schemas.microsoft.com/office/drawing/2014/main" id="{F2E0C3A3-A7BF-F74D-B82D-F176E5F46E75}"/>
              </a:ext>
            </a:extLst>
          </p:cNvPr>
          <p:cNvSpPr txBox="1"/>
          <p:nvPr/>
        </p:nvSpPr>
        <p:spPr>
          <a:xfrm>
            <a:off x="418453" y="5798686"/>
            <a:ext cx="8322592"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b. Impulse function, Impulse response, Convolution</a:t>
            </a:r>
          </a:p>
        </p:txBody>
      </p:sp>
      <p:sp>
        <p:nvSpPr>
          <p:cNvPr id="18" name="TextBox 17">
            <a:extLst>
              <a:ext uri="{FF2B5EF4-FFF2-40B4-BE49-F238E27FC236}">
                <a16:creationId xmlns:a16="http://schemas.microsoft.com/office/drawing/2014/main" id="{A4286A4A-63D7-714D-9C58-146A8C4008E2}"/>
              </a:ext>
            </a:extLst>
          </p:cNvPr>
          <p:cNvSpPr txBox="1"/>
          <p:nvPr/>
        </p:nvSpPr>
        <p:spPr>
          <a:xfrm>
            <a:off x="418453" y="6210117"/>
            <a:ext cx="7594170" cy="523220"/>
          </a:xfrm>
          <a:prstGeom prst="rect">
            <a:avLst/>
          </a:prstGeom>
          <a:noFill/>
          <a:ln>
            <a:noFill/>
          </a:ln>
        </p:spPr>
        <p:txBody>
          <a:bodyPr wrap="square" rtlCol="0">
            <a:spAutoFit/>
          </a:bodyPr>
          <a:lstStyle/>
          <a:p>
            <a:r>
              <a:rPr lang="en-US" sz="2800" dirty="0">
                <a:solidFill>
                  <a:schemeClr val="accent2">
                    <a:lumMod val="75000"/>
                  </a:schemeClr>
                </a:solidFill>
                <a:latin typeface="Avenir Book" panose="02000503020000020003" pitchFamily="2" charset="0"/>
              </a:rPr>
              <a:t>		</a:t>
            </a:r>
            <a:r>
              <a:rPr lang="en-US" sz="2400" dirty="0">
                <a:solidFill>
                  <a:schemeClr val="accent2">
                    <a:lumMod val="75000"/>
                  </a:schemeClr>
                </a:solidFill>
                <a:latin typeface="Avenir Book" panose="02000503020000020003" pitchFamily="2" charset="0"/>
              </a:rPr>
              <a:t>c. A case study</a:t>
            </a:r>
          </a:p>
        </p:txBody>
      </p:sp>
    </p:spTree>
    <p:extLst>
      <p:ext uri="{BB962C8B-B14F-4D97-AF65-F5344CB8AC3E}">
        <p14:creationId xmlns:p14="http://schemas.microsoft.com/office/powerpoint/2010/main" val="29240415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AAD639B-B97B-BB4C-BF1F-73D7BA19E5EA}"/>
              </a:ext>
            </a:extLst>
          </p:cNvPr>
          <p:cNvSpPr txBox="1"/>
          <p:nvPr/>
        </p:nvSpPr>
        <p:spPr>
          <a:xfrm>
            <a:off x="-38100" y="3174712"/>
            <a:ext cx="9144000" cy="584775"/>
          </a:xfrm>
          <a:prstGeom prst="rect">
            <a:avLst/>
          </a:prstGeom>
          <a:solidFill>
            <a:schemeClr val="accent1">
              <a:lumMod val="50000"/>
            </a:schemeClr>
          </a:solidFill>
        </p:spPr>
        <p:txBody>
          <a:bodyPr wrap="square" rtlCol="0">
            <a:spAutoFit/>
          </a:bodyPr>
          <a:lstStyle/>
          <a:p>
            <a:pPr algn="ctr"/>
            <a:r>
              <a:rPr lang="en-US" sz="3200" dirty="0">
                <a:solidFill>
                  <a:schemeClr val="bg1"/>
                </a:solidFill>
              </a:rPr>
              <a:t>To be continued…</a:t>
            </a:r>
          </a:p>
        </p:txBody>
      </p:sp>
    </p:spTree>
    <p:extLst>
      <p:ext uri="{BB962C8B-B14F-4D97-AF65-F5344CB8AC3E}">
        <p14:creationId xmlns:p14="http://schemas.microsoft.com/office/powerpoint/2010/main" val="10882684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4542</TotalTime>
  <Words>3485</Words>
  <Application>Microsoft Macintosh PowerPoint</Application>
  <PresentationFormat>On-screen Show (4:3)</PresentationFormat>
  <Paragraphs>613</Paragraphs>
  <Slides>93</Slides>
  <Notes>21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93</vt:i4>
      </vt:variant>
    </vt:vector>
  </HeadingPairs>
  <TitlesOfParts>
    <vt:vector size="101" baseType="lpstr">
      <vt:lpstr>Abel</vt:lpstr>
      <vt:lpstr>Arial</vt:lpstr>
      <vt:lpstr>Avenir Book</vt:lpstr>
      <vt:lpstr>Calibri</vt:lpstr>
      <vt:lpstr>Calibri Light</vt:lpstr>
      <vt:lpstr>Cambria Math</vt:lpstr>
      <vt:lpstr>Lucida Bright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Turning a Mobile Device into a Mouse in the Air</vt:lpstr>
      <vt:lpstr>Era of Smart Devices</vt:lpstr>
      <vt:lpstr>Our goal</vt:lpstr>
      <vt:lpstr>Possible solutions</vt:lpstr>
      <vt:lpstr>Our Approach</vt:lpstr>
      <vt:lpstr>Why not accelerometer?</vt:lpstr>
      <vt:lpstr>Doppler Effect</vt:lpstr>
      <vt:lpstr>Doppler based device tracking</vt:lpstr>
      <vt:lpstr>Outline</vt:lpstr>
      <vt:lpstr>Outline</vt:lpstr>
      <vt:lpstr>Doppler shift estimation</vt:lpstr>
      <vt:lpstr>Improving the frequency shift estimation accuracy</vt:lpstr>
      <vt:lpstr>Outline</vt:lpstr>
      <vt:lpstr>Tracking the device position - 1</vt:lpstr>
      <vt:lpstr>Tracking the device position - 2</vt:lpstr>
      <vt:lpstr>Outline</vt:lpstr>
      <vt:lpstr>Finding the distance between speakers</vt:lpstr>
      <vt:lpstr>Drawing evaluation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Nirupam Roy</dc:creator>
  <cp:lastModifiedBy>Nirupam Roy</cp:lastModifiedBy>
  <cp:revision>398</cp:revision>
  <dcterms:created xsi:type="dcterms:W3CDTF">2019-02-13T16:19:48Z</dcterms:created>
  <dcterms:modified xsi:type="dcterms:W3CDTF">2019-02-19T21:30:12Z</dcterms:modified>
</cp:coreProperties>
</file>