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745" r:id="rId2"/>
    <p:sldId id="781" r:id="rId3"/>
    <p:sldId id="789" r:id="rId4"/>
    <p:sldId id="791" r:id="rId5"/>
    <p:sldId id="790" r:id="rId6"/>
    <p:sldId id="787" r:id="rId7"/>
    <p:sldId id="782" r:id="rId8"/>
    <p:sldId id="748" r:id="rId9"/>
    <p:sldId id="750" r:id="rId10"/>
    <p:sldId id="751" r:id="rId11"/>
    <p:sldId id="752" r:id="rId12"/>
    <p:sldId id="754" r:id="rId13"/>
    <p:sldId id="755" r:id="rId14"/>
    <p:sldId id="757" r:id="rId15"/>
    <p:sldId id="761" r:id="rId16"/>
    <p:sldId id="759" r:id="rId17"/>
    <p:sldId id="758" r:id="rId18"/>
    <p:sldId id="764" r:id="rId19"/>
    <p:sldId id="762" r:id="rId20"/>
    <p:sldId id="765" r:id="rId21"/>
    <p:sldId id="766" r:id="rId22"/>
    <p:sldId id="767" r:id="rId23"/>
    <p:sldId id="769" r:id="rId24"/>
    <p:sldId id="768" r:id="rId25"/>
    <p:sldId id="770" r:id="rId26"/>
    <p:sldId id="771" r:id="rId27"/>
    <p:sldId id="792" r:id="rId28"/>
    <p:sldId id="793" r:id="rId29"/>
    <p:sldId id="772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4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49"/>
    <p:restoredTop sz="81329"/>
  </p:normalViewPr>
  <p:slideViewPr>
    <p:cSldViewPr snapToGrid="0" snapToObjects="1" showGuides="1">
      <p:cViewPr varScale="1">
        <p:scale>
          <a:sx n="83" d="100"/>
          <a:sy n="83" d="100"/>
        </p:scale>
        <p:origin x="1408" y="192"/>
      </p:cViewPr>
      <p:guideLst>
        <p:guide orient="horz" pos="2136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C2804FE-524B-1740-88E7-08E54D6B9F9A}" type="datetimeFigureOut">
              <a:rPr lang="en-US" smtClean="0"/>
              <a:t>2/21/19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11AF78-9C63-2C46-9D2F-C9E877191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749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729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85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18801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666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12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240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2/21/19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159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2/21/19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082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2/21/19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19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90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2F2CAD-3A65-C24F-8C6E-53483CFF24C0}" type="datetimeFigureOut">
              <a:rPr lang="en-US" smtClean="0"/>
              <a:t>2/21/19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42002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2F2CAD-3A65-C24F-8C6E-53483CFF24C0}" type="datetimeFigureOut">
              <a:rPr lang="en-US" smtClean="0"/>
              <a:t>2/21/19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08DE9A-9F1E-E241-AE61-67432D23D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0600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8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6.tiff"/><Relationship Id="rId4" Type="http://schemas.openxmlformats.org/officeDocument/2006/relationships/image" Target="../media/image8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16.tiff"/><Relationship Id="rId4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7.png"/><Relationship Id="rId7" Type="http://schemas.openxmlformats.org/officeDocument/2006/relationships/image" Target="../media/image88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2.png"/><Relationship Id="rId4" Type="http://schemas.openxmlformats.org/officeDocument/2006/relationships/image" Target="../media/image16.tif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7.png"/><Relationship Id="rId7" Type="http://schemas.openxmlformats.org/officeDocument/2006/relationships/image" Target="../media/image88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2.png"/><Relationship Id="rId4" Type="http://schemas.openxmlformats.org/officeDocument/2006/relationships/image" Target="../media/image16.tiff"/><Relationship Id="rId9" Type="http://schemas.openxmlformats.org/officeDocument/2006/relationships/image" Target="../media/image9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7.png"/><Relationship Id="rId7" Type="http://schemas.openxmlformats.org/officeDocument/2006/relationships/image" Target="../media/image88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png"/><Relationship Id="rId5" Type="http://schemas.openxmlformats.org/officeDocument/2006/relationships/image" Target="../media/image92.png"/><Relationship Id="rId4" Type="http://schemas.openxmlformats.org/officeDocument/2006/relationships/image" Target="../media/image16.tiff"/><Relationship Id="rId9" Type="http://schemas.openxmlformats.org/officeDocument/2006/relationships/image" Target="../media/image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png"/><Relationship Id="rId5" Type="http://schemas.openxmlformats.org/officeDocument/2006/relationships/image" Target="../media/image16.tiff"/><Relationship Id="rId4" Type="http://schemas.openxmlformats.org/officeDocument/2006/relationships/image" Target="../media/image15.tif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tiff"/><Relationship Id="rId5" Type="http://schemas.openxmlformats.org/officeDocument/2006/relationships/image" Target="../media/image2.gif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gif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0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5" Type="http://schemas.openxmlformats.org/officeDocument/2006/relationships/image" Target="../media/image6.tiff"/><Relationship Id="rId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7" Type="http://schemas.openxmlformats.org/officeDocument/2006/relationships/image" Target="../media/image10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tiff"/><Relationship Id="rId5" Type="http://schemas.openxmlformats.org/officeDocument/2006/relationships/image" Target="../media/image8.tiff"/><Relationship Id="rId4" Type="http://schemas.openxmlformats.org/officeDocument/2006/relationships/image" Target="../media/image7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2.png"/><Relationship Id="rId4" Type="http://schemas.openxmlformats.org/officeDocument/2006/relationships/image" Target="../media/image1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1B48243-B1B9-1D4E-96CA-EF21A57879F2}"/>
              </a:ext>
            </a:extLst>
          </p:cNvPr>
          <p:cNvSpPr txBox="1"/>
          <p:nvPr/>
        </p:nvSpPr>
        <p:spPr>
          <a:xfrm>
            <a:off x="24022" y="519672"/>
            <a:ext cx="9111790" cy="16927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3.3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Direction/Angle of Arrival (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DoA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, </a:t>
            </a:r>
            <a:r>
              <a:rPr lang="en-US" sz="3600" b="1" dirty="0" err="1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AoA</a:t>
            </a:r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)</a:t>
            </a:r>
          </a:p>
          <a:p>
            <a:pPr algn="ctr"/>
            <a:r>
              <a:rPr lang="en-US" sz="32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(Beamforming and Phased Array)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AAAAF43-A211-FA43-9ECD-BD7ECAB7B7B5}"/>
              </a:ext>
            </a:extLst>
          </p:cNvPr>
          <p:cNvSpPr txBox="1"/>
          <p:nvPr/>
        </p:nvSpPr>
        <p:spPr>
          <a:xfrm>
            <a:off x="2483164" y="2326918"/>
            <a:ext cx="418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CMSC 818W : Spring 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187DE64-F4A8-E345-B743-9A4B9B5ED1E5}"/>
              </a:ext>
            </a:extLst>
          </p:cNvPr>
          <p:cNvSpPr txBox="1"/>
          <p:nvPr/>
        </p:nvSpPr>
        <p:spPr>
          <a:xfrm>
            <a:off x="3446531" y="4090226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Nirupam Roy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F00F32-58EB-5F47-96BB-3CEA307473DC}"/>
              </a:ext>
            </a:extLst>
          </p:cNvPr>
          <p:cNvSpPr txBox="1"/>
          <p:nvPr/>
        </p:nvSpPr>
        <p:spPr>
          <a:xfrm>
            <a:off x="3143609" y="2962180"/>
            <a:ext cx="2874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200" b="1" dirty="0">
                <a:latin typeface="Lucida Bright" panose="02040602050505020304" pitchFamily="18" charset="77"/>
              </a:rPr>
              <a:t>CSI 2118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B99063-0931-C448-A59B-CAB01B51A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0318" y="5322543"/>
            <a:ext cx="3204916" cy="1113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7B26BE-F2FA-4E40-AE66-CEFE84E4BC72}"/>
              </a:ext>
            </a:extLst>
          </p:cNvPr>
          <p:cNvSpPr txBox="1"/>
          <p:nvPr/>
        </p:nvSpPr>
        <p:spPr>
          <a:xfrm>
            <a:off x="3458389" y="4551891"/>
            <a:ext cx="2243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Feb. 21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st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4656797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BA8B4DC-598B-754F-ADA4-C8CC125A2A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125" y="634201"/>
            <a:ext cx="4338041" cy="3253531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426A0C-5777-684F-90B0-99525D9181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000" y="3603000"/>
            <a:ext cx="4330132" cy="32475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DA323B0-6A84-A148-91B5-DD898CDA02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3324" y="3739844"/>
            <a:ext cx="4156364" cy="3117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FD513B-C960-5C41-BD27-A6E614DC24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3000" y="634201"/>
            <a:ext cx="4023360" cy="301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1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202933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182090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5004804" y="3937702"/>
                <a:ext cx="258788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+2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𝑑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𝜆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804" y="3937702"/>
                <a:ext cx="2587888" cy="369332"/>
              </a:xfrm>
              <a:prstGeom prst="rect">
                <a:avLst/>
              </a:prstGeom>
              <a:blipFill>
                <a:blip r:embed="rId4"/>
                <a:stretch>
                  <a:fillRect l="-1942" t="-3226" r="-2913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471458" y="3197473"/>
            <a:ext cx="664272" cy="740229"/>
            <a:chOff x="3471458" y="3197473"/>
            <a:chExt cx="664272" cy="740229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471458" y="3197473"/>
              <a:ext cx="664272" cy="369687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651304" y="3568370"/>
                  <a:ext cx="256609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651304" y="3568370"/>
                  <a:ext cx="256609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33333" r="-14286" b="-3226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3716540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F8C17F-2EC0-4D4C-A4AE-C493036D5D49}"/>
              </a:ext>
            </a:extLst>
          </p:cNvPr>
          <p:cNvGrpSpPr/>
          <p:nvPr/>
        </p:nvGrpSpPr>
        <p:grpSpPr>
          <a:xfrm>
            <a:off x="4074746" y="2228878"/>
            <a:ext cx="3633004" cy="1572063"/>
            <a:chOff x="899346" y="1290862"/>
            <a:chExt cx="2481391" cy="887388"/>
          </a:xfrm>
        </p:grpSpPr>
        <p:sp>
          <p:nvSpPr>
            <p:cNvPr id="19" name="Freeform 18">
              <a:extLst>
                <a:ext uri="{FF2B5EF4-FFF2-40B4-BE49-F238E27FC236}">
                  <a16:creationId xmlns:a16="http://schemas.microsoft.com/office/drawing/2014/main" id="{F2C77798-1E2C-A648-B5CB-ADA689FB3663}"/>
                </a:ext>
              </a:extLst>
            </p:cNvPr>
            <p:cNvSpPr/>
            <p:nvPr/>
          </p:nvSpPr>
          <p:spPr>
            <a:xfrm>
              <a:off x="899346" y="1290862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0" name="Freeform 19">
              <a:extLst>
                <a:ext uri="{FF2B5EF4-FFF2-40B4-BE49-F238E27FC236}">
                  <a16:creationId xmlns:a16="http://schemas.microsoft.com/office/drawing/2014/main" id="{59939826-7CFA-4B4E-8A11-A2D78F0988CE}"/>
                </a:ext>
              </a:extLst>
            </p:cNvPr>
            <p:cNvSpPr/>
            <p:nvPr/>
          </p:nvSpPr>
          <p:spPr>
            <a:xfrm>
              <a:off x="2139103" y="1305546"/>
              <a:ext cx="1241634" cy="872704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/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4B13FBB5-A9BA-3E4B-BF0E-3F2C7AA0BF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1743" y="1748993"/>
                <a:ext cx="1366849" cy="369332"/>
              </a:xfrm>
              <a:prstGeom prst="rect">
                <a:avLst/>
              </a:prstGeom>
              <a:blipFill>
                <a:blip r:embed="rId3"/>
                <a:stretch>
                  <a:fillRect l="-3636" t="-6452" r="-5455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7A7C6614-2776-5A45-A47E-90A8B2B21C67}"/>
              </a:ext>
            </a:extLst>
          </p:cNvPr>
          <p:cNvGrpSpPr/>
          <p:nvPr/>
        </p:nvGrpSpPr>
        <p:grpSpPr>
          <a:xfrm flipH="1">
            <a:off x="424927" y="2216489"/>
            <a:ext cx="3633004" cy="1572063"/>
            <a:chOff x="4227146" y="2381278"/>
            <a:chExt cx="3633004" cy="1572063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00CDCC36-0ED3-9246-85CD-100C23451760}"/>
                </a:ext>
              </a:extLst>
            </p:cNvPr>
            <p:cNvSpPr/>
            <p:nvPr/>
          </p:nvSpPr>
          <p:spPr>
            <a:xfrm>
              <a:off x="4227146" y="2381278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90CD669D-06EF-AB43-94BA-88C052BCB6AE}"/>
                </a:ext>
              </a:extLst>
            </p:cNvPr>
            <p:cNvSpPr/>
            <p:nvPr/>
          </p:nvSpPr>
          <p:spPr>
            <a:xfrm>
              <a:off x="6042274" y="2407292"/>
              <a:ext cx="1817876" cy="1546049"/>
            </a:xfrm>
            <a:custGeom>
              <a:avLst/>
              <a:gdLst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0 h 12192"/>
                <a:gd name="connsiteX1" fmla="*/ 1438656 w 2889504"/>
                <a:gd name="connsiteY1" fmla="*/ 12192 h 12192"/>
                <a:gd name="connsiteX2" fmla="*/ 2889504 w 2889504"/>
                <a:gd name="connsiteY2" fmla="*/ 12192 h 12192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414103"/>
                <a:gd name="connsiteX1" fmla="*/ 1438656 w 2889504"/>
                <a:gd name="connsiteY1" fmla="*/ 208194 h 414103"/>
                <a:gd name="connsiteX2" fmla="*/ 2889504 w 2889504"/>
                <a:gd name="connsiteY2" fmla="*/ 208194 h 414103"/>
                <a:gd name="connsiteX0" fmla="*/ 0 w 2889504"/>
                <a:gd name="connsiteY0" fmla="*/ 196002 h 656758"/>
                <a:gd name="connsiteX1" fmla="*/ 1438656 w 2889504"/>
                <a:gd name="connsiteY1" fmla="*/ 208194 h 656758"/>
                <a:gd name="connsiteX2" fmla="*/ 2889504 w 2889504"/>
                <a:gd name="connsiteY2" fmla="*/ 208194 h 656758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196002 h 661760"/>
                <a:gd name="connsiteX1" fmla="*/ 1438656 w 2889504"/>
                <a:gd name="connsiteY1" fmla="*/ 208194 h 661760"/>
                <a:gd name="connsiteX2" fmla="*/ 2889504 w 2889504"/>
                <a:gd name="connsiteY2" fmla="*/ 208194 h 661760"/>
                <a:gd name="connsiteX0" fmla="*/ 0 w 2889504"/>
                <a:gd name="connsiteY0" fmla="*/ 406946 h 872704"/>
                <a:gd name="connsiteX1" fmla="*/ 1438656 w 2889504"/>
                <a:gd name="connsiteY1" fmla="*/ 419138 h 872704"/>
                <a:gd name="connsiteX2" fmla="*/ 2889504 w 2889504"/>
                <a:gd name="connsiteY2" fmla="*/ 419138 h 8727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889504" h="872704">
                  <a:moveTo>
                    <a:pt x="0" y="406946"/>
                  </a:moveTo>
                  <a:cubicBezTo>
                    <a:pt x="589280" y="-222974"/>
                    <a:pt x="1089152" y="-44158"/>
                    <a:pt x="1438656" y="419138"/>
                  </a:cubicBezTo>
                  <a:cubicBezTo>
                    <a:pt x="1788160" y="882434"/>
                    <a:pt x="2320544" y="1150658"/>
                    <a:pt x="2889504" y="419138"/>
                  </a:cubicBezTo>
                </a:path>
              </a:pathLst>
            </a:custGeom>
            <a:ln w="28575" cmpd="sng">
              <a:solidFill>
                <a:srgbClr val="31859C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198658E4-1408-2345-AB4A-1B043095F932}"/>
              </a:ext>
            </a:extLst>
          </p:cNvPr>
          <p:cNvGrpSpPr/>
          <p:nvPr/>
        </p:nvGrpSpPr>
        <p:grpSpPr>
          <a:xfrm>
            <a:off x="-507555" y="2219488"/>
            <a:ext cx="7282823" cy="1584452"/>
            <a:chOff x="-182090" y="2203990"/>
            <a:chExt cx="7282823" cy="1584452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5E91A9D-A086-1147-A682-C50CAA3FE27B}"/>
                </a:ext>
              </a:extLst>
            </p:cNvPr>
            <p:cNvGrpSpPr/>
            <p:nvPr/>
          </p:nvGrpSpPr>
          <p:grpSpPr>
            <a:xfrm>
              <a:off x="3467729" y="2216379"/>
              <a:ext cx="3633004" cy="1572063"/>
              <a:chOff x="899346" y="1290862"/>
              <a:chExt cx="2481391" cy="887388"/>
            </a:xfrm>
          </p:grpSpPr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7E74126F-8ECB-A34B-A17C-50E3746D53EF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353CBB56-C3BD-FF47-9DF8-B1F520F96E6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D5AD08F0-C644-4C41-8E55-948B16120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300896" y="2757639"/>
              <a:ext cx="393022" cy="393022"/>
            </a:xfrm>
            <a:prstGeom prst="rect">
              <a:avLst/>
            </a:prstGeom>
          </p:spPr>
        </p:pic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D565897-4CBF-A64A-B6F9-54F356D64DFA}"/>
                </a:ext>
              </a:extLst>
            </p:cNvPr>
            <p:cNvGrpSpPr/>
            <p:nvPr/>
          </p:nvGrpSpPr>
          <p:grpSpPr>
            <a:xfrm flipH="1">
              <a:off x="-182090" y="2203990"/>
              <a:ext cx="3633004" cy="1572063"/>
              <a:chOff x="4227146" y="2381278"/>
              <a:chExt cx="3633004" cy="1572063"/>
            </a:xfrm>
          </p:grpSpPr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FED5276D-5256-2E45-AC19-1B1E79637DA6}"/>
                  </a:ext>
                </a:extLst>
              </p:cNvPr>
              <p:cNvSpPr/>
              <p:nvPr/>
            </p:nvSpPr>
            <p:spPr>
              <a:xfrm>
                <a:off x="4227146" y="2381278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784C3C16-4839-134F-9A8B-F35476B18E8B}"/>
                  </a:ext>
                </a:extLst>
              </p:cNvPr>
              <p:cNvSpPr/>
              <p:nvPr/>
            </p:nvSpPr>
            <p:spPr>
              <a:xfrm>
                <a:off x="6042274" y="2407292"/>
                <a:ext cx="1817876" cy="1546049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blipFill>
                <a:blip r:embed="rId4"/>
                <a:stretch>
                  <a:fillRect l="-7179" t="-6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168677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5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344B62-C7DA-2E4F-96DC-B2203A2E002D}"/>
              </a:ext>
            </a:extLst>
          </p:cNvPr>
          <p:cNvGrpSpPr/>
          <p:nvPr/>
        </p:nvGrpSpPr>
        <p:grpSpPr>
          <a:xfrm>
            <a:off x="1168100" y="3812583"/>
            <a:ext cx="8338579" cy="2227345"/>
            <a:chOff x="1168100" y="3812583"/>
            <a:chExt cx="8338579" cy="2227345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25AFDEC-2F80-2542-A4A7-9ED6B35DA3FD}"/>
                </a:ext>
              </a:extLst>
            </p:cNvPr>
            <p:cNvSpPr/>
            <p:nvPr/>
          </p:nvSpPr>
          <p:spPr>
            <a:xfrm>
              <a:off x="6803756" y="3812583"/>
              <a:ext cx="974467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9D4F789-3E35-0142-BB29-1471E9A5691A}"/>
                </a:ext>
              </a:extLst>
            </p:cNvPr>
            <p:cNvSpPr/>
            <p:nvPr/>
          </p:nvSpPr>
          <p:spPr>
            <a:xfrm rot="20518828" flipH="1">
              <a:off x="2024862" y="4159168"/>
              <a:ext cx="2065839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94215B-6430-8E48-9B21-AFE272CF4D3A}"/>
                </a:ext>
              </a:extLst>
            </p:cNvPr>
            <p:cNvSpPr txBox="1"/>
            <p:nvPr/>
          </p:nvSpPr>
          <p:spPr>
            <a:xfrm>
              <a:off x="1168100" y="5578263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58AE7E-E8EC-024E-AC11-BAF283A6D154}"/>
                </a:ext>
              </a:extLst>
            </p:cNvPr>
            <p:cNvSpPr txBox="1"/>
            <p:nvPr/>
          </p:nvSpPr>
          <p:spPr>
            <a:xfrm>
              <a:off x="6538108" y="5126439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6846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20868C39-7798-0949-A481-85E06C18F58C}"/>
              </a:ext>
            </a:extLst>
          </p:cNvPr>
          <p:cNvSpPr/>
          <p:nvPr/>
        </p:nvSpPr>
        <p:spPr>
          <a:xfrm>
            <a:off x="3137898" y="1665730"/>
            <a:ext cx="941817" cy="1290463"/>
          </a:xfrm>
          <a:custGeom>
            <a:avLst/>
            <a:gdLst>
              <a:gd name="connsiteX0" fmla="*/ 0 w 929898"/>
              <a:gd name="connsiteY0" fmla="*/ 712935 h 728433"/>
              <a:gd name="connsiteX1" fmla="*/ 418454 w 929898"/>
              <a:gd name="connsiteY1" fmla="*/ 13 h 728433"/>
              <a:gd name="connsiteX2" fmla="*/ 929898 w 929898"/>
              <a:gd name="connsiteY2" fmla="*/ 728433 h 72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9898" h="728433">
                <a:moveTo>
                  <a:pt x="0" y="712935"/>
                </a:moveTo>
                <a:cubicBezTo>
                  <a:pt x="131735" y="355182"/>
                  <a:pt x="263471" y="-2570"/>
                  <a:pt x="418454" y="13"/>
                </a:cubicBezTo>
                <a:cubicBezTo>
                  <a:pt x="573437" y="2596"/>
                  <a:pt x="751667" y="365514"/>
                  <a:pt x="929898" y="728433"/>
                </a:cubicBezTo>
              </a:path>
            </a:pathLst>
          </a:custGeom>
          <a:noFill/>
          <a:ln w="476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31" y="2773137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blipFill>
                <a:blip r:embed="rId3"/>
                <a:stretch>
                  <a:fillRect l="-7179" t="-6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168677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344B62-C7DA-2E4F-96DC-B2203A2E002D}"/>
              </a:ext>
            </a:extLst>
          </p:cNvPr>
          <p:cNvGrpSpPr/>
          <p:nvPr/>
        </p:nvGrpSpPr>
        <p:grpSpPr>
          <a:xfrm>
            <a:off x="1168100" y="3812583"/>
            <a:ext cx="8338579" cy="2966009"/>
            <a:chOff x="1168100" y="3812583"/>
            <a:chExt cx="8338579" cy="296600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25AFDEC-2F80-2542-A4A7-9ED6B35DA3FD}"/>
                </a:ext>
              </a:extLst>
            </p:cNvPr>
            <p:cNvSpPr/>
            <p:nvPr/>
          </p:nvSpPr>
          <p:spPr>
            <a:xfrm>
              <a:off x="6803756" y="3812583"/>
              <a:ext cx="974467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9D4F789-3E35-0142-BB29-1471E9A5691A}"/>
                </a:ext>
              </a:extLst>
            </p:cNvPr>
            <p:cNvSpPr/>
            <p:nvPr/>
          </p:nvSpPr>
          <p:spPr>
            <a:xfrm rot="20518828" flipH="1">
              <a:off x="2024862" y="4159168"/>
              <a:ext cx="2065839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94215B-6430-8E48-9B21-AFE272CF4D3A}"/>
                </a:ext>
              </a:extLst>
            </p:cNvPr>
            <p:cNvSpPr txBox="1"/>
            <p:nvPr/>
          </p:nvSpPr>
          <p:spPr>
            <a:xfrm>
              <a:off x="1168100" y="5578263"/>
              <a:ext cx="29685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</a:t>
              </a:r>
            </a:p>
            <a:p>
              <a:pPr algn="ctr"/>
              <a:r>
                <a:rPr lang="en-US" sz="2400" dirty="0"/>
                <a:t>(perfect destructive interference)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58AE7E-E8EC-024E-AC11-BAF283A6D154}"/>
                </a:ext>
              </a:extLst>
            </p:cNvPr>
            <p:cNvSpPr txBox="1"/>
            <p:nvPr/>
          </p:nvSpPr>
          <p:spPr>
            <a:xfrm>
              <a:off x="6538108" y="5126439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71BA6D8-A6C2-7442-A1DB-D1EDBD757BF3}"/>
              </a:ext>
            </a:extLst>
          </p:cNvPr>
          <p:cNvSpPr txBox="1"/>
          <p:nvPr/>
        </p:nvSpPr>
        <p:spPr>
          <a:xfrm>
            <a:off x="4667328" y="845475"/>
            <a:ext cx="2230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Signal amplified</a:t>
            </a:r>
          </a:p>
          <a:p>
            <a:pPr algn="ctr"/>
            <a:r>
              <a:rPr lang="en-US" sz="2400" dirty="0"/>
              <a:t>(perfect constructive interference)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8BA0E57-DD10-0E48-A1A6-3B3D7057683A}"/>
              </a:ext>
            </a:extLst>
          </p:cNvPr>
          <p:cNvSpPr/>
          <p:nvPr/>
        </p:nvSpPr>
        <p:spPr>
          <a:xfrm>
            <a:off x="3586413" y="1100380"/>
            <a:ext cx="1156067" cy="461664"/>
          </a:xfrm>
          <a:custGeom>
            <a:avLst/>
            <a:gdLst>
              <a:gd name="connsiteX0" fmla="*/ 1156067 w 1156067"/>
              <a:gd name="connsiteY0" fmla="*/ 0 h 309967"/>
              <a:gd name="connsiteX1" fmla="*/ 148677 w 1156067"/>
              <a:gd name="connsiteY1" fmla="*/ 30997 h 309967"/>
              <a:gd name="connsiteX2" fmla="*/ 24691 w 1156067"/>
              <a:gd name="connsiteY2" fmla="*/ 309967 h 30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6067" h="309967">
                <a:moveTo>
                  <a:pt x="1156067" y="0"/>
                </a:moveTo>
                <a:lnTo>
                  <a:pt x="148677" y="30997"/>
                </a:lnTo>
                <a:cubicBezTo>
                  <a:pt x="-39885" y="82658"/>
                  <a:pt x="-7597" y="196312"/>
                  <a:pt x="24691" y="309967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54872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20868C39-7798-0949-A481-85E06C18F58C}"/>
              </a:ext>
            </a:extLst>
          </p:cNvPr>
          <p:cNvSpPr/>
          <p:nvPr/>
        </p:nvSpPr>
        <p:spPr>
          <a:xfrm>
            <a:off x="3137898" y="1665730"/>
            <a:ext cx="941817" cy="1290463"/>
          </a:xfrm>
          <a:custGeom>
            <a:avLst/>
            <a:gdLst>
              <a:gd name="connsiteX0" fmla="*/ 0 w 929898"/>
              <a:gd name="connsiteY0" fmla="*/ 712935 h 728433"/>
              <a:gd name="connsiteX1" fmla="*/ 418454 w 929898"/>
              <a:gd name="connsiteY1" fmla="*/ 13 h 728433"/>
              <a:gd name="connsiteX2" fmla="*/ 929898 w 929898"/>
              <a:gd name="connsiteY2" fmla="*/ 728433 h 72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9898" h="728433">
                <a:moveTo>
                  <a:pt x="0" y="712935"/>
                </a:moveTo>
                <a:cubicBezTo>
                  <a:pt x="131735" y="355182"/>
                  <a:pt x="263471" y="-2570"/>
                  <a:pt x="418454" y="13"/>
                </a:cubicBezTo>
                <a:cubicBezTo>
                  <a:pt x="573437" y="2596"/>
                  <a:pt x="751667" y="365514"/>
                  <a:pt x="929898" y="728433"/>
                </a:cubicBezTo>
              </a:path>
            </a:pathLst>
          </a:custGeom>
          <a:noFill/>
          <a:ln w="476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31" y="2773137"/>
            <a:ext cx="393022" cy="39302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/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2400" b="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−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D907A2A-DF39-8646-A848-283B7BFF82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5930" y="4143125"/>
                <a:ext cx="2466124" cy="1817101"/>
              </a:xfrm>
              <a:prstGeom prst="rect">
                <a:avLst/>
              </a:prstGeom>
              <a:blipFill>
                <a:blip r:embed="rId3"/>
                <a:stretch>
                  <a:fillRect l="-7179" t="-69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168677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4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02344B62-C7DA-2E4F-96DC-B2203A2E002D}"/>
              </a:ext>
            </a:extLst>
          </p:cNvPr>
          <p:cNvGrpSpPr/>
          <p:nvPr/>
        </p:nvGrpSpPr>
        <p:grpSpPr>
          <a:xfrm>
            <a:off x="1168100" y="3812583"/>
            <a:ext cx="8338579" cy="2966009"/>
            <a:chOff x="1168100" y="3812583"/>
            <a:chExt cx="8338579" cy="2966009"/>
          </a:xfrm>
        </p:grpSpPr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825AFDEC-2F80-2542-A4A7-9ED6B35DA3FD}"/>
                </a:ext>
              </a:extLst>
            </p:cNvPr>
            <p:cNvSpPr/>
            <p:nvPr/>
          </p:nvSpPr>
          <p:spPr>
            <a:xfrm>
              <a:off x="6803756" y="3812583"/>
              <a:ext cx="974467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1" name="Freeform 30">
              <a:extLst>
                <a:ext uri="{FF2B5EF4-FFF2-40B4-BE49-F238E27FC236}">
                  <a16:creationId xmlns:a16="http://schemas.microsoft.com/office/drawing/2014/main" id="{49D4F789-3E35-0142-BB29-1471E9A5691A}"/>
                </a:ext>
              </a:extLst>
            </p:cNvPr>
            <p:cNvSpPr/>
            <p:nvPr/>
          </p:nvSpPr>
          <p:spPr>
            <a:xfrm rot="20518828" flipH="1">
              <a:off x="2024862" y="4159168"/>
              <a:ext cx="2065839" cy="1363851"/>
            </a:xfrm>
            <a:custGeom>
              <a:avLst/>
              <a:gdLst>
                <a:gd name="connsiteX0" fmla="*/ 0 w 974467"/>
                <a:gd name="connsiteY0" fmla="*/ 1363851 h 1363851"/>
                <a:gd name="connsiteX1" fmla="*/ 929898 w 974467"/>
                <a:gd name="connsiteY1" fmla="*/ 1007390 h 1363851"/>
                <a:gd name="connsiteX2" fmla="*/ 836908 w 974467"/>
                <a:gd name="connsiteY2" fmla="*/ 0 h 1363851"/>
                <a:gd name="connsiteX3" fmla="*/ 836908 w 974467"/>
                <a:gd name="connsiteY3" fmla="*/ 0 h 13638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974467" h="1363851">
                  <a:moveTo>
                    <a:pt x="0" y="1363851"/>
                  </a:moveTo>
                  <a:cubicBezTo>
                    <a:pt x="395206" y="1299274"/>
                    <a:pt x="790413" y="1234698"/>
                    <a:pt x="929898" y="1007390"/>
                  </a:cubicBezTo>
                  <a:cubicBezTo>
                    <a:pt x="1069383" y="780082"/>
                    <a:pt x="836908" y="0"/>
                    <a:pt x="836908" y="0"/>
                  </a:cubicBezTo>
                  <a:lnTo>
                    <a:pt x="836908" y="0"/>
                  </a:lnTo>
                </a:path>
              </a:pathLst>
            </a:custGeom>
            <a:ln w="53975">
              <a:solidFill>
                <a:srgbClr val="FF0000"/>
              </a:solidFill>
              <a:prstDash val="sysDot"/>
              <a:headEnd type="non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F94215B-6430-8E48-9B21-AFE272CF4D3A}"/>
                </a:ext>
              </a:extLst>
            </p:cNvPr>
            <p:cNvSpPr txBox="1"/>
            <p:nvPr/>
          </p:nvSpPr>
          <p:spPr>
            <a:xfrm>
              <a:off x="1168100" y="5578263"/>
              <a:ext cx="29685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</a:t>
              </a:r>
            </a:p>
            <a:p>
              <a:pPr algn="ctr"/>
              <a:r>
                <a:rPr lang="en-US" sz="2400" dirty="0"/>
                <a:t>(perfect destructive interference) 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BC58AE7E-E8EC-024E-AC11-BAF283A6D154}"/>
                </a:ext>
              </a:extLst>
            </p:cNvPr>
            <p:cNvSpPr txBox="1"/>
            <p:nvPr/>
          </p:nvSpPr>
          <p:spPr>
            <a:xfrm>
              <a:off x="6538108" y="5126439"/>
              <a:ext cx="29685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Signal nullified 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71BA6D8-A6C2-7442-A1DB-D1EDBD757BF3}"/>
              </a:ext>
            </a:extLst>
          </p:cNvPr>
          <p:cNvSpPr txBox="1"/>
          <p:nvPr/>
        </p:nvSpPr>
        <p:spPr>
          <a:xfrm>
            <a:off x="4667328" y="845475"/>
            <a:ext cx="22303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Signal amplified</a:t>
            </a:r>
          </a:p>
          <a:p>
            <a:pPr algn="ctr"/>
            <a:r>
              <a:rPr lang="en-US" sz="2400" dirty="0"/>
              <a:t>(perfect constructive interference)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8BA0E57-DD10-0E48-A1A6-3B3D7057683A}"/>
              </a:ext>
            </a:extLst>
          </p:cNvPr>
          <p:cNvSpPr/>
          <p:nvPr/>
        </p:nvSpPr>
        <p:spPr>
          <a:xfrm>
            <a:off x="3586413" y="1100380"/>
            <a:ext cx="1156067" cy="461664"/>
          </a:xfrm>
          <a:custGeom>
            <a:avLst/>
            <a:gdLst>
              <a:gd name="connsiteX0" fmla="*/ 1156067 w 1156067"/>
              <a:gd name="connsiteY0" fmla="*/ 0 h 309967"/>
              <a:gd name="connsiteX1" fmla="*/ 148677 w 1156067"/>
              <a:gd name="connsiteY1" fmla="*/ 30997 h 309967"/>
              <a:gd name="connsiteX2" fmla="*/ 24691 w 1156067"/>
              <a:gd name="connsiteY2" fmla="*/ 309967 h 30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6067" h="309967">
                <a:moveTo>
                  <a:pt x="1156067" y="0"/>
                </a:moveTo>
                <a:lnTo>
                  <a:pt x="148677" y="30997"/>
                </a:lnTo>
                <a:cubicBezTo>
                  <a:pt x="-39885" y="82658"/>
                  <a:pt x="-7597" y="196312"/>
                  <a:pt x="24691" y="309967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3FCA0E0-0AD5-2445-9DCD-23CF96BB13D8}"/>
              </a:ext>
            </a:extLst>
          </p:cNvPr>
          <p:cNvSpPr/>
          <p:nvPr/>
        </p:nvSpPr>
        <p:spPr>
          <a:xfrm>
            <a:off x="0" y="525317"/>
            <a:ext cx="3908378" cy="52322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Beamforming in 1D space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D1E363E-6209-1E4A-9D4B-1580CBB6EBC3}"/>
              </a:ext>
            </a:extLst>
          </p:cNvPr>
          <p:cNvSpPr/>
          <p:nvPr/>
        </p:nvSpPr>
        <p:spPr>
          <a:xfrm>
            <a:off x="4533900" y="1336347"/>
            <a:ext cx="4592283" cy="2246769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txBody>
          <a:bodyPr wrap="non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</a:rPr>
              <a:t>Controlling spatial signal gain</a:t>
            </a:r>
          </a:p>
          <a:p>
            <a:r>
              <a:rPr lang="en-US" sz="2800" dirty="0">
                <a:solidFill>
                  <a:schemeClr val="bg1"/>
                </a:solidFill>
              </a:rPr>
              <a:t>using multiple signal sources.</a:t>
            </a:r>
          </a:p>
          <a:p>
            <a:r>
              <a:rPr lang="en-US" sz="2800" dirty="0">
                <a:solidFill>
                  <a:schemeClr val="bg1"/>
                </a:solidFill>
              </a:rPr>
              <a:t>Depends on distance between</a:t>
            </a:r>
          </a:p>
          <a:p>
            <a:r>
              <a:rPr lang="en-US" sz="2800" dirty="0">
                <a:solidFill>
                  <a:schemeClr val="bg1"/>
                </a:solidFill>
              </a:rPr>
              <a:t>the elements and signal</a:t>
            </a:r>
          </a:p>
          <a:p>
            <a:r>
              <a:rPr lang="en-US" sz="2800" dirty="0">
                <a:solidFill>
                  <a:schemeClr val="bg1"/>
                </a:solidFill>
              </a:rPr>
              <a:t>wavelength.</a:t>
            </a:r>
          </a:p>
        </p:txBody>
      </p:sp>
    </p:spTree>
    <p:extLst>
      <p:ext uri="{BB962C8B-B14F-4D97-AF65-F5344CB8AC3E}">
        <p14:creationId xmlns:p14="http://schemas.microsoft.com/office/powerpoint/2010/main" val="440989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>
            <a:extLst>
              <a:ext uri="{FF2B5EF4-FFF2-40B4-BE49-F238E27FC236}">
                <a16:creationId xmlns:a16="http://schemas.microsoft.com/office/drawing/2014/main" id="{679F1CD4-E52D-D046-A855-E6AEBB46E13C}"/>
              </a:ext>
            </a:extLst>
          </p:cNvPr>
          <p:cNvSpPr/>
          <p:nvPr/>
        </p:nvSpPr>
        <p:spPr>
          <a:xfrm>
            <a:off x="3137898" y="1665730"/>
            <a:ext cx="941817" cy="1290463"/>
          </a:xfrm>
          <a:custGeom>
            <a:avLst/>
            <a:gdLst>
              <a:gd name="connsiteX0" fmla="*/ 0 w 929898"/>
              <a:gd name="connsiteY0" fmla="*/ 712935 h 728433"/>
              <a:gd name="connsiteX1" fmla="*/ 418454 w 929898"/>
              <a:gd name="connsiteY1" fmla="*/ 13 h 728433"/>
              <a:gd name="connsiteX2" fmla="*/ 929898 w 929898"/>
              <a:gd name="connsiteY2" fmla="*/ 728433 h 72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9898" h="728433">
                <a:moveTo>
                  <a:pt x="0" y="712935"/>
                </a:moveTo>
                <a:cubicBezTo>
                  <a:pt x="131735" y="355182"/>
                  <a:pt x="263471" y="-2570"/>
                  <a:pt x="418454" y="13"/>
                </a:cubicBezTo>
                <a:cubicBezTo>
                  <a:pt x="573437" y="2596"/>
                  <a:pt x="751667" y="365514"/>
                  <a:pt x="929898" y="728433"/>
                </a:cubicBezTo>
              </a:path>
            </a:pathLst>
          </a:custGeom>
          <a:noFill/>
          <a:ln w="476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1D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31" y="2773137"/>
            <a:ext cx="393022" cy="3930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25812" y="3168677"/>
            <a:ext cx="942829" cy="825487"/>
            <a:chOff x="3172802" y="3122301"/>
            <a:chExt cx="942829" cy="825487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515911" y="3578456"/>
                  <a:ext cx="256609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5911" y="3578456"/>
                  <a:ext cx="256609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22727" r="-18182" b="-3125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C62E94-24F6-AD45-B09D-9D669DF6602F}"/>
                  </a:ext>
                </a:extLst>
              </p:cNvPr>
              <p:cNvSpPr txBox="1"/>
              <p:nvPr/>
            </p:nvSpPr>
            <p:spPr>
              <a:xfrm>
                <a:off x="4057930" y="5348523"/>
                <a:ext cx="2676033" cy="993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Constant phase difference of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𝜋</m:t>
                        </m:r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den>
                    </m:f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DC62E94-24F6-AD45-B09D-9D669DF660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7930" y="5348523"/>
                <a:ext cx="2676033" cy="993605"/>
              </a:xfrm>
              <a:prstGeom prst="rect">
                <a:avLst/>
              </a:prstGeom>
              <a:blipFill>
                <a:blip r:embed="rId4"/>
                <a:stretch>
                  <a:fillRect t="-3797" b="-5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Freeform 13">
            <a:extLst>
              <a:ext uri="{FF2B5EF4-FFF2-40B4-BE49-F238E27FC236}">
                <a16:creationId xmlns:a16="http://schemas.microsoft.com/office/drawing/2014/main" id="{9576219F-CF5A-B949-A349-024992805C81}"/>
              </a:ext>
            </a:extLst>
          </p:cNvPr>
          <p:cNvSpPr/>
          <p:nvPr/>
        </p:nvSpPr>
        <p:spPr>
          <a:xfrm rot="3245936">
            <a:off x="749190" y="4076010"/>
            <a:ext cx="3768419" cy="789239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1FD6493B-9A48-8F42-A4BE-1A445BA77048}"/>
              </a:ext>
            </a:extLst>
          </p:cNvPr>
          <p:cNvSpPr/>
          <p:nvPr/>
        </p:nvSpPr>
        <p:spPr>
          <a:xfrm rot="7903409">
            <a:off x="5967600" y="4053489"/>
            <a:ext cx="2621966" cy="527074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94B1B3B-0C46-C344-A4CE-98C5871C355E}"/>
              </a:ext>
            </a:extLst>
          </p:cNvPr>
          <p:cNvSpPr txBox="1"/>
          <p:nvPr/>
        </p:nvSpPr>
        <p:spPr>
          <a:xfrm>
            <a:off x="4667328" y="845475"/>
            <a:ext cx="223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Signal amplified</a:t>
            </a: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3C62059E-88DF-6D48-BE61-281666B2025E}"/>
              </a:ext>
            </a:extLst>
          </p:cNvPr>
          <p:cNvSpPr/>
          <p:nvPr/>
        </p:nvSpPr>
        <p:spPr>
          <a:xfrm>
            <a:off x="3586413" y="1100380"/>
            <a:ext cx="1156067" cy="461664"/>
          </a:xfrm>
          <a:custGeom>
            <a:avLst/>
            <a:gdLst>
              <a:gd name="connsiteX0" fmla="*/ 1156067 w 1156067"/>
              <a:gd name="connsiteY0" fmla="*/ 0 h 309967"/>
              <a:gd name="connsiteX1" fmla="*/ 148677 w 1156067"/>
              <a:gd name="connsiteY1" fmla="*/ 30997 h 309967"/>
              <a:gd name="connsiteX2" fmla="*/ 24691 w 1156067"/>
              <a:gd name="connsiteY2" fmla="*/ 309967 h 30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6067" h="309967">
                <a:moveTo>
                  <a:pt x="1156067" y="0"/>
                </a:moveTo>
                <a:lnTo>
                  <a:pt x="148677" y="30997"/>
                </a:lnTo>
                <a:cubicBezTo>
                  <a:pt x="-39885" y="82658"/>
                  <a:pt x="-7597" y="196312"/>
                  <a:pt x="24691" y="309967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793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20868C39-7798-0949-A481-85E06C18F58C}"/>
              </a:ext>
            </a:extLst>
          </p:cNvPr>
          <p:cNvSpPr/>
          <p:nvPr/>
        </p:nvSpPr>
        <p:spPr>
          <a:xfrm>
            <a:off x="3137898" y="1665730"/>
            <a:ext cx="941817" cy="1290463"/>
          </a:xfrm>
          <a:custGeom>
            <a:avLst/>
            <a:gdLst>
              <a:gd name="connsiteX0" fmla="*/ 0 w 929898"/>
              <a:gd name="connsiteY0" fmla="*/ 712935 h 728433"/>
              <a:gd name="connsiteX1" fmla="*/ 418454 w 929898"/>
              <a:gd name="connsiteY1" fmla="*/ 13 h 728433"/>
              <a:gd name="connsiteX2" fmla="*/ 929898 w 929898"/>
              <a:gd name="connsiteY2" fmla="*/ 728433 h 72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9898" h="728433">
                <a:moveTo>
                  <a:pt x="0" y="712935"/>
                </a:moveTo>
                <a:cubicBezTo>
                  <a:pt x="131735" y="355182"/>
                  <a:pt x="263471" y="-2570"/>
                  <a:pt x="418454" y="13"/>
                </a:cubicBezTo>
                <a:cubicBezTo>
                  <a:pt x="573437" y="2596"/>
                  <a:pt x="751667" y="365514"/>
                  <a:pt x="929898" y="728433"/>
                </a:cubicBezTo>
              </a:path>
            </a:pathLst>
          </a:custGeom>
          <a:noFill/>
          <a:ln w="476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Array gain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31" y="2773137"/>
            <a:ext cx="393022" cy="3930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168677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71BA6D8-A6C2-7442-A1DB-D1EDBD757BF3}"/>
              </a:ext>
            </a:extLst>
          </p:cNvPr>
          <p:cNvSpPr txBox="1"/>
          <p:nvPr/>
        </p:nvSpPr>
        <p:spPr>
          <a:xfrm>
            <a:off x="4667328" y="845475"/>
            <a:ext cx="223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Signal amplified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8BA0E57-DD10-0E48-A1A6-3B3D7057683A}"/>
              </a:ext>
            </a:extLst>
          </p:cNvPr>
          <p:cNvSpPr/>
          <p:nvPr/>
        </p:nvSpPr>
        <p:spPr>
          <a:xfrm>
            <a:off x="3586413" y="1100380"/>
            <a:ext cx="1156067" cy="461664"/>
          </a:xfrm>
          <a:custGeom>
            <a:avLst/>
            <a:gdLst>
              <a:gd name="connsiteX0" fmla="*/ 1156067 w 1156067"/>
              <a:gd name="connsiteY0" fmla="*/ 0 h 309967"/>
              <a:gd name="connsiteX1" fmla="*/ 148677 w 1156067"/>
              <a:gd name="connsiteY1" fmla="*/ 30997 h 309967"/>
              <a:gd name="connsiteX2" fmla="*/ 24691 w 1156067"/>
              <a:gd name="connsiteY2" fmla="*/ 309967 h 30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6067" h="309967">
                <a:moveTo>
                  <a:pt x="1156067" y="0"/>
                </a:moveTo>
                <a:lnTo>
                  <a:pt x="148677" y="30997"/>
                </a:lnTo>
                <a:cubicBezTo>
                  <a:pt x="-39885" y="82658"/>
                  <a:pt x="-7597" y="196312"/>
                  <a:pt x="24691" y="309967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997C7F-DF20-B145-92B8-01EAEE9B88A7}"/>
              </a:ext>
            </a:extLst>
          </p:cNvPr>
          <p:cNvCxnSpPr>
            <a:cxnSpLocks/>
          </p:cNvCxnSpPr>
          <p:nvPr/>
        </p:nvCxnSpPr>
        <p:spPr>
          <a:xfrm>
            <a:off x="4136671" y="6469441"/>
            <a:ext cx="4481635" cy="0"/>
          </a:xfrm>
          <a:prstGeom prst="line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4E8706-7606-264D-B654-EF980DF924D8}"/>
              </a:ext>
            </a:extLst>
          </p:cNvPr>
          <p:cNvCxnSpPr>
            <a:cxnSpLocks/>
          </p:cNvCxnSpPr>
          <p:nvPr/>
        </p:nvCxnSpPr>
        <p:spPr>
          <a:xfrm flipH="1">
            <a:off x="218225" y="6466683"/>
            <a:ext cx="3918445" cy="0"/>
          </a:xfrm>
          <a:prstGeom prst="line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C4C312F-8F28-C14C-A9D5-A2344078D50B}"/>
              </a:ext>
            </a:extLst>
          </p:cNvPr>
          <p:cNvSpPr/>
          <p:nvPr/>
        </p:nvSpPr>
        <p:spPr>
          <a:xfrm>
            <a:off x="3122400" y="5074552"/>
            <a:ext cx="1078364" cy="1394300"/>
          </a:xfrm>
          <a:prstGeom prst="rect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7C65B7-EB97-1F46-AEBD-51BE3EB51F42}"/>
              </a:ext>
            </a:extLst>
          </p:cNvPr>
          <p:cNvCxnSpPr>
            <a:cxnSpLocks/>
          </p:cNvCxnSpPr>
          <p:nvPr/>
        </p:nvCxnSpPr>
        <p:spPr>
          <a:xfrm flipV="1">
            <a:off x="3675012" y="4725042"/>
            <a:ext cx="1" cy="1089434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D84F816-26E5-AD40-A044-13A948721DCE}"/>
              </a:ext>
            </a:extLst>
          </p:cNvPr>
          <p:cNvSpPr txBox="1"/>
          <p:nvPr/>
        </p:nvSpPr>
        <p:spPr>
          <a:xfrm>
            <a:off x="240887" y="4537232"/>
            <a:ext cx="1936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Plotting the ‘gain’ of the array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B64E16-C2C5-9B4A-906D-F767A6A38FEB}"/>
                  </a:ext>
                </a:extLst>
              </p:cNvPr>
              <p:cNvSpPr txBox="1"/>
              <p:nvPr/>
            </p:nvSpPr>
            <p:spPr>
              <a:xfrm>
                <a:off x="2420420" y="5834127"/>
                <a:ext cx="655179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B64E16-C2C5-9B4A-906D-F767A6A38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420" y="5834127"/>
                <a:ext cx="655179" cy="307777"/>
              </a:xfrm>
              <a:prstGeom prst="rect">
                <a:avLst/>
              </a:prstGeom>
              <a:blipFill>
                <a:blip r:embed="rId4"/>
                <a:stretch>
                  <a:fillRect l="-1923" r="-7692" b="-2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F49F631-F1CC-174E-B636-24A318097E2B}"/>
                  </a:ext>
                </a:extLst>
              </p:cNvPr>
              <p:cNvSpPr txBox="1"/>
              <p:nvPr/>
            </p:nvSpPr>
            <p:spPr>
              <a:xfrm>
                <a:off x="4277342" y="5838204"/>
                <a:ext cx="462819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F49F631-F1CC-174E-B636-24A318097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342" y="5838204"/>
                <a:ext cx="462819" cy="307777"/>
              </a:xfrm>
              <a:prstGeom prst="rect">
                <a:avLst/>
              </a:prstGeom>
              <a:blipFill>
                <a:blip r:embed="rId5"/>
                <a:stretch>
                  <a:fillRect l="-10811" r="-10811" b="-3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E14F561-997A-0546-8414-B71720089F13}"/>
                  </a:ext>
                </a:extLst>
              </p:cNvPr>
              <p:cNvSpPr txBox="1"/>
              <p:nvPr/>
            </p:nvSpPr>
            <p:spPr>
              <a:xfrm>
                <a:off x="3591243" y="5844923"/>
                <a:ext cx="2003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E14F561-997A-0546-8414-B71720089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1243" y="5844923"/>
                <a:ext cx="200375" cy="307777"/>
              </a:xfrm>
              <a:prstGeom prst="rect">
                <a:avLst/>
              </a:prstGeom>
              <a:blipFill>
                <a:blip r:embed="rId6"/>
                <a:stretch>
                  <a:fillRect l="-23529" r="-17647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957CC443-D2CE-4348-B389-061222043B54}"/>
              </a:ext>
            </a:extLst>
          </p:cNvPr>
          <p:cNvSpPr txBox="1"/>
          <p:nvPr/>
        </p:nvSpPr>
        <p:spPr>
          <a:xfrm>
            <a:off x="6230319" y="4970758"/>
            <a:ext cx="2511639" cy="91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Distance from the center of the array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F14D61-915B-4849-812D-82BFB6B6A15A}"/>
              </a:ext>
            </a:extLst>
          </p:cNvPr>
          <p:cNvSpPr txBox="1"/>
          <p:nvPr/>
        </p:nvSpPr>
        <p:spPr>
          <a:xfrm>
            <a:off x="5110586" y="3977180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Power gain due to the array structure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3E123BE4-4BBE-D247-B9DA-8E16A3497B2E}"/>
              </a:ext>
            </a:extLst>
          </p:cNvPr>
          <p:cNvSpPr/>
          <p:nvPr/>
        </p:nvSpPr>
        <p:spPr>
          <a:xfrm rot="408772">
            <a:off x="4321151" y="4715675"/>
            <a:ext cx="1162563" cy="555080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8C9737A-2996-504E-9A1D-91E3EBD6726B}"/>
              </a:ext>
            </a:extLst>
          </p:cNvPr>
          <p:cNvCxnSpPr>
            <a:cxnSpLocks/>
          </p:cNvCxnSpPr>
          <p:nvPr/>
        </p:nvCxnSpPr>
        <p:spPr>
          <a:xfrm>
            <a:off x="4300935" y="577576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3548B96-EB5B-B349-94ED-3F2A1BCFDF96}"/>
              </a:ext>
            </a:extLst>
          </p:cNvPr>
          <p:cNvCxnSpPr>
            <a:cxnSpLocks/>
          </p:cNvCxnSpPr>
          <p:nvPr/>
        </p:nvCxnSpPr>
        <p:spPr>
          <a:xfrm flipH="1">
            <a:off x="382489" y="5788507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9D3F7CD-288A-1046-8F56-DAB91A0F9C00}"/>
              </a:ext>
            </a:extLst>
          </p:cNvPr>
          <p:cNvSpPr/>
          <p:nvPr/>
        </p:nvSpPr>
        <p:spPr>
          <a:xfrm>
            <a:off x="3137899" y="6307810"/>
            <a:ext cx="1045572" cy="212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182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>
            <a:extLst>
              <a:ext uri="{FF2B5EF4-FFF2-40B4-BE49-F238E27FC236}">
                <a16:creationId xmlns:a16="http://schemas.microsoft.com/office/drawing/2014/main" id="{20868C39-7798-0949-A481-85E06C18F58C}"/>
              </a:ext>
            </a:extLst>
          </p:cNvPr>
          <p:cNvSpPr/>
          <p:nvPr/>
        </p:nvSpPr>
        <p:spPr>
          <a:xfrm>
            <a:off x="3137898" y="1665730"/>
            <a:ext cx="941817" cy="1290463"/>
          </a:xfrm>
          <a:custGeom>
            <a:avLst/>
            <a:gdLst>
              <a:gd name="connsiteX0" fmla="*/ 0 w 929898"/>
              <a:gd name="connsiteY0" fmla="*/ 712935 h 728433"/>
              <a:gd name="connsiteX1" fmla="*/ 418454 w 929898"/>
              <a:gd name="connsiteY1" fmla="*/ 13 h 728433"/>
              <a:gd name="connsiteX2" fmla="*/ 929898 w 929898"/>
              <a:gd name="connsiteY2" fmla="*/ 728433 h 7284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29898" h="728433">
                <a:moveTo>
                  <a:pt x="0" y="712935"/>
                </a:moveTo>
                <a:cubicBezTo>
                  <a:pt x="131735" y="355182"/>
                  <a:pt x="263471" y="-2570"/>
                  <a:pt x="418454" y="13"/>
                </a:cubicBezTo>
                <a:cubicBezTo>
                  <a:pt x="573437" y="2596"/>
                  <a:pt x="751667" y="365514"/>
                  <a:pt x="929898" y="728433"/>
                </a:cubicBezTo>
              </a:path>
            </a:pathLst>
          </a:custGeom>
          <a:noFill/>
          <a:ln w="47625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Array gain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57931" y="296940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7913" y="2770138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39485" y="2966649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5431" y="2773137"/>
            <a:ext cx="393022" cy="39302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9DCC3AA-B7C6-5D4A-BDD2-488A4AADA62F}"/>
              </a:ext>
            </a:extLst>
          </p:cNvPr>
          <p:cNvGrpSpPr/>
          <p:nvPr/>
        </p:nvGrpSpPr>
        <p:grpSpPr>
          <a:xfrm>
            <a:off x="3104343" y="3168677"/>
            <a:ext cx="1141338" cy="846138"/>
            <a:chOff x="3151333" y="3122301"/>
            <a:chExt cx="1141338" cy="846138"/>
          </a:xfrm>
        </p:grpSpPr>
        <p:sp>
          <p:nvSpPr>
            <p:cNvPr id="25" name="Freeform 24">
              <a:extLst>
                <a:ext uri="{FF2B5EF4-FFF2-40B4-BE49-F238E27FC236}">
                  <a16:creationId xmlns:a16="http://schemas.microsoft.com/office/drawing/2014/main" id="{4D0D241D-E883-F64D-B72A-B0E8DEFF2DE9}"/>
                </a:ext>
              </a:extLst>
            </p:cNvPr>
            <p:cNvSpPr/>
            <p:nvPr/>
          </p:nvSpPr>
          <p:spPr>
            <a:xfrm rot="12495348">
              <a:off x="3172802" y="3122301"/>
              <a:ext cx="942829" cy="524712"/>
            </a:xfrm>
            <a:custGeom>
              <a:avLst/>
              <a:gdLst>
                <a:gd name="connsiteX0" fmla="*/ 705395 w 705395"/>
                <a:gd name="connsiteY0" fmla="*/ 0 h 574766"/>
                <a:gd name="connsiteX1" fmla="*/ 0 w 705395"/>
                <a:gd name="connsiteY1" fmla="*/ 574766 h 57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705395" h="574766">
                  <a:moveTo>
                    <a:pt x="705395" y="0"/>
                  </a:moveTo>
                  <a:lnTo>
                    <a:pt x="0" y="574766"/>
                  </a:lnTo>
                </a:path>
              </a:pathLst>
            </a:custGeom>
            <a:ln w="53975">
              <a:solidFill>
                <a:schemeClr val="tx1"/>
              </a:solidFill>
              <a:prstDash val="sysDot"/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/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/2</m:t>
                        </m:r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D06F1BCC-4977-0D40-A92F-7A3A5D36CB3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151333" y="3599107"/>
                  <a:ext cx="1141338" cy="369332"/>
                </a:xfrm>
                <a:prstGeom prst="rect">
                  <a:avLst/>
                </a:prstGeom>
                <a:blipFill>
                  <a:blip r:embed="rId3"/>
                  <a:stretch>
                    <a:fillRect l="-5435" r="-4348" b="-29032"/>
                  </a:stretch>
                </a:blipFill>
                <a:ln>
                  <a:solidFill>
                    <a:schemeClr val="tx1"/>
                  </a:solidFill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71BA6D8-A6C2-7442-A1DB-D1EDBD757BF3}"/>
              </a:ext>
            </a:extLst>
          </p:cNvPr>
          <p:cNvSpPr txBox="1"/>
          <p:nvPr/>
        </p:nvSpPr>
        <p:spPr>
          <a:xfrm>
            <a:off x="4667328" y="845475"/>
            <a:ext cx="22303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Signal amplified</a:t>
            </a:r>
          </a:p>
        </p:txBody>
      </p:sp>
      <p:sp>
        <p:nvSpPr>
          <p:cNvPr id="10" name="Freeform 9">
            <a:extLst>
              <a:ext uri="{FF2B5EF4-FFF2-40B4-BE49-F238E27FC236}">
                <a16:creationId xmlns:a16="http://schemas.microsoft.com/office/drawing/2014/main" id="{78BA0E57-DD10-0E48-A1A6-3B3D7057683A}"/>
              </a:ext>
            </a:extLst>
          </p:cNvPr>
          <p:cNvSpPr/>
          <p:nvPr/>
        </p:nvSpPr>
        <p:spPr>
          <a:xfrm>
            <a:off x="3586413" y="1100380"/>
            <a:ext cx="1156067" cy="461664"/>
          </a:xfrm>
          <a:custGeom>
            <a:avLst/>
            <a:gdLst>
              <a:gd name="connsiteX0" fmla="*/ 1156067 w 1156067"/>
              <a:gd name="connsiteY0" fmla="*/ 0 h 309967"/>
              <a:gd name="connsiteX1" fmla="*/ 148677 w 1156067"/>
              <a:gd name="connsiteY1" fmla="*/ 30997 h 309967"/>
              <a:gd name="connsiteX2" fmla="*/ 24691 w 1156067"/>
              <a:gd name="connsiteY2" fmla="*/ 309967 h 309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156067" h="309967">
                <a:moveTo>
                  <a:pt x="1156067" y="0"/>
                </a:moveTo>
                <a:lnTo>
                  <a:pt x="148677" y="30997"/>
                </a:lnTo>
                <a:cubicBezTo>
                  <a:pt x="-39885" y="82658"/>
                  <a:pt x="-7597" y="196312"/>
                  <a:pt x="24691" y="309967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A997C7F-DF20-B145-92B8-01EAEE9B88A7}"/>
              </a:ext>
            </a:extLst>
          </p:cNvPr>
          <p:cNvCxnSpPr>
            <a:cxnSpLocks/>
          </p:cNvCxnSpPr>
          <p:nvPr/>
        </p:nvCxnSpPr>
        <p:spPr>
          <a:xfrm>
            <a:off x="4136671" y="6469441"/>
            <a:ext cx="4481635" cy="0"/>
          </a:xfrm>
          <a:prstGeom prst="line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84E8706-7606-264D-B654-EF980DF924D8}"/>
              </a:ext>
            </a:extLst>
          </p:cNvPr>
          <p:cNvCxnSpPr>
            <a:cxnSpLocks/>
          </p:cNvCxnSpPr>
          <p:nvPr/>
        </p:nvCxnSpPr>
        <p:spPr>
          <a:xfrm flipH="1">
            <a:off x="218225" y="6466683"/>
            <a:ext cx="3918445" cy="0"/>
          </a:xfrm>
          <a:prstGeom prst="line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9C4C312F-8F28-C14C-A9D5-A2344078D50B}"/>
              </a:ext>
            </a:extLst>
          </p:cNvPr>
          <p:cNvSpPr/>
          <p:nvPr/>
        </p:nvSpPr>
        <p:spPr>
          <a:xfrm>
            <a:off x="3122400" y="5074552"/>
            <a:ext cx="1078364" cy="1394300"/>
          </a:xfrm>
          <a:prstGeom prst="rect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27C65B7-EB97-1F46-AEBD-51BE3EB51F42}"/>
              </a:ext>
            </a:extLst>
          </p:cNvPr>
          <p:cNvCxnSpPr>
            <a:cxnSpLocks/>
          </p:cNvCxnSpPr>
          <p:nvPr/>
        </p:nvCxnSpPr>
        <p:spPr>
          <a:xfrm flipV="1">
            <a:off x="3675012" y="4725042"/>
            <a:ext cx="1" cy="1089434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ED84F816-26E5-AD40-A044-13A948721DCE}"/>
              </a:ext>
            </a:extLst>
          </p:cNvPr>
          <p:cNvSpPr txBox="1"/>
          <p:nvPr/>
        </p:nvSpPr>
        <p:spPr>
          <a:xfrm>
            <a:off x="240887" y="4537232"/>
            <a:ext cx="1936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Plotting the ‘gain’ of the array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B64E16-C2C5-9B4A-906D-F767A6A38FEB}"/>
                  </a:ext>
                </a:extLst>
              </p:cNvPr>
              <p:cNvSpPr txBox="1"/>
              <p:nvPr/>
            </p:nvSpPr>
            <p:spPr>
              <a:xfrm>
                <a:off x="2420420" y="5834127"/>
                <a:ext cx="655179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2B64E16-C2C5-9B4A-906D-F767A6A38F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20420" y="5834127"/>
                <a:ext cx="655179" cy="307777"/>
              </a:xfrm>
              <a:prstGeom prst="rect">
                <a:avLst/>
              </a:prstGeom>
              <a:blipFill>
                <a:blip r:embed="rId4"/>
                <a:stretch>
                  <a:fillRect l="-1923" r="-7692" b="-2692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F49F631-F1CC-174E-B636-24A318097E2B}"/>
                  </a:ext>
                </a:extLst>
              </p:cNvPr>
              <p:cNvSpPr txBox="1"/>
              <p:nvPr/>
            </p:nvSpPr>
            <p:spPr>
              <a:xfrm>
                <a:off x="4277342" y="5838204"/>
                <a:ext cx="462819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/4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CF49F631-F1CC-174E-B636-24A318097E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7342" y="5838204"/>
                <a:ext cx="462819" cy="307777"/>
              </a:xfrm>
              <a:prstGeom prst="rect">
                <a:avLst/>
              </a:prstGeom>
              <a:blipFill>
                <a:blip r:embed="rId5"/>
                <a:stretch>
                  <a:fillRect l="-10811" r="-10811" b="-32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E14F561-997A-0546-8414-B71720089F13}"/>
                  </a:ext>
                </a:extLst>
              </p:cNvPr>
              <p:cNvSpPr txBox="1"/>
              <p:nvPr/>
            </p:nvSpPr>
            <p:spPr>
              <a:xfrm>
                <a:off x="3591243" y="5844923"/>
                <a:ext cx="200375" cy="30777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3E14F561-997A-0546-8414-B71720089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1243" y="5844923"/>
                <a:ext cx="200375" cy="307777"/>
              </a:xfrm>
              <a:prstGeom prst="rect">
                <a:avLst/>
              </a:prstGeom>
              <a:blipFill>
                <a:blip r:embed="rId6"/>
                <a:stretch>
                  <a:fillRect l="-23529" r="-17647" b="-4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TextBox 37">
            <a:extLst>
              <a:ext uri="{FF2B5EF4-FFF2-40B4-BE49-F238E27FC236}">
                <a16:creationId xmlns:a16="http://schemas.microsoft.com/office/drawing/2014/main" id="{957CC443-D2CE-4348-B389-061222043B54}"/>
              </a:ext>
            </a:extLst>
          </p:cNvPr>
          <p:cNvSpPr txBox="1"/>
          <p:nvPr/>
        </p:nvSpPr>
        <p:spPr>
          <a:xfrm>
            <a:off x="6230319" y="4970758"/>
            <a:ext cx="2511639" cy="9140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Distance from the center of the array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1F14D61-915B-4849-812D-82BFB6B6A15A}"/>
              </a:ext>
            </a:extLst>
          </p:cNvPr>
          <p:cNvSpPr txBox="1"/>
          <p:nvPr/>
        </p:nvSpPr>
        <p:spPr>
          <a:xfrm>
            <a:off x="5110586" y="3977180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Power gain due to the array structure</a:t>
            </a:r>
          </a:p>
        </p:txBody>
      </p:sp>
      <p:sp>
        <p:nvSpPr>
          <p:cNvPr id="40" name="Freeform 39">
            <a:extLst>
              <a:ext uri="{FF2B5EF4-FFF2-40B4-BE49-F238E27FC236}">
                <a16:creationId xmlns:a16="http://schemas.microsoft.com/office/drawing/2014/main" id="{3E123BE4-4BBE-D247-B9DA-8E16A3497B2E}"/>
              </a:ext>
            </a:extLst>
          </p:cNvPr>
          <p:cNvSpPr/>
          <p:nvPr/>
        </p:nvSpPr>
        <p:spPr>
          <a:xfrm rot="408772">
            <a:off x="4321151" y="4715675"/>
            <a:ext cx="1162563" cy="555080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E8C9737A-2996-504E-9A1D-91E3EBD6726B}"/>
              </a:ext>
            </a:extLst>
          </p:cNvPr>
          <p:cNvCxnSpPr>
            <a:cxnSpLocks/>
          </p:cNvCxnSpPr>
          <p:nvPr/>
        </p:nvCxnSpPr>
        <p:spPr>
          <a:xfrm>
            <a:off x="4300935" y="5775767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3548B96-EB5B-B349-94ED-3F2A1BCFDF96}"/>
              </a:ext>
            </a:extLst>
          </p:cNvPr>
          <p:cNvCxnSpPr>
            <a:cxnSpLocks/>
          </p:cNvCxnSpPr>
          <p:nvPr/>
        </p:nvCxnSpPr>
        <p:spPr>
          <a:xfrm flipH="1">
            <a:off x="382489" y="5788507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D9D3F7CD-288A-1046-8F56-DAB91A0F9C00}"/>
              </a:ext>
            </a:extLst>
          </p:cNvPr>
          <p:cNvSpPr/>
          <p:nvPr/>
        </p:nvSpPr>
        <p:spPr>
          <a:xfrm>
            <a:off x="3137899" y="6307810"/>
            <a:ext cx="1045572" cy="2124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B4B3D33-19E6-074D-AA96-BEC69E8764C4}"/>
              </a:ext>
            </a:extLst>
          </p:cNvPr>
          <p:cNvSpPr/>
          <p:nvPr/>
        </p:nvSpPr>
        <p:spPr>
          <a:xfrm>
            <a:off x="-466" y="1980249"/>
            <a:ext cx="9143999" cy="954107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Find out the array gain when the separation between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</a:rPr>
              <a:t>the elements is </a:t>
            </a:r>
            <a:r>
              <a:rPr lang="en-US" sz="2800" dirty="0" err="1">
                <a:solidFill>
                  <a:schemeClr val="bg1"/>
                </a:solidFill>
              </a:rPr>
              <a:t>λ</a:t>
            </a:r>
            <a:r>
              <a:rPr lang="en-US" sz="2800" dirty="0">
                <a:solidFill>
                  <a:schemeClr val="bg1"/>
                </a:solidFill>
              </a:rPr>
              <a:t>/4</a:t>
            </a:r>
          </a:p>
        </p:txBody>
      </p:sp>
    </p:spTree>
    <p:extLst>
      <p:ext uri="{BB962C8B-B14F-4D97-AF65-F5344CB8AC3E}">
        <p14:creationId xmlns:p14="http://schemas.microsoft.com/office/powerpoint/2010/main" val="25258686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>
            <a:extLst>
              <a:ext uri="{FF2B5EF4-FFF2-40B4-BE49-F238E27FC236}">
                <a16:creationId xmlns:a16="http://schemas.microsoft.com/office/drawing/2014/main" id="{B36C455E-6700-D14A-A522-BCBF717677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1485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07B7F-2E85-F94E-B38F-D67A326E0EA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85" t="2969" r="2000" b="1678"/>
          <a:stretch>
            <a:fillRect/>
          </a:stretch>
        </p:blipFill>
        <p:spPr>
          <a:xfrm>
            <a:off x="3025517" y="1909421"/>
            <a:ext cx="3050276" cy="3022980"/>
          </a:xfrm>
          <a:custGeom>
            <a:avLst/>
            <a:gdLst>
              <a:gd name="connsiteX0" fmla="*/ 1525138 w 3050276"/>
              <a:gd name="connsiteY0" fmla="*/ 0 h 3022980"/>
              <a:gd name="connsiteX1" fmla="*/ 3050276 w 3050276"/>
              <a:gd name="connsiteY1" fmla="*/ 1511490 h 3022980"/>
              <a:gd name="connsiteX2" fmla="*/ 1525138 w 3050276"/>
              <a:gd name="connsiteY2" fmla="*/ 3022980 h 3022980"/>
              <a:gd name="connsiteX3" fmla="*/ 0 w 3050276"/>
              <a:gd name="connsiteY3" fmla="*/ 1511490 h 3022980"/>
              <a:gd name="connsiteX4" fmla="*/ 1525138 w 3050276"/>
              <a:gd name="connsiteY4" fmla="*/ 0 h 3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276" h="3022980">
                <a:moveTo>
                  <a:pt x="1525138" y="0"/>
                </a:moveTo>
                <a:cubicBezTo>
                  <a:pt x="2367448" y="0"/>
                  <a:pt x="3050276" y="676717"/>
                  <a:pt x="3050276" y="1511490"/>
                </a:cubicBezTo>
                <a:cubicBezTo>
                  <a:pt x="3050276" y="2346263"/>
                  <a:pt x="2367448" y="3022980"/>
                  <a:pt x="1525138" y="3022980"/>
                </a:cubicBezTo>
                <a:cubicBezTo>
                  <a:pt x="682828" y="3022980"/>
                  <a:pt x="0" y="2346263"/>
                  <a:pt x="0" y="1511490"/>
                </a:cubicBezTo>
                <a:cubicBezTo>
                  <a:pt x="0" y="676717"/>
                  <a:pt x="682828" y="0"/>
                  <a:pt x="1525138" y="0"/>
                </a:cubicBezTo>
                <a:close/>
              </a:path>
            </a:pathLst>
          </a:cu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1ED85CC-917F-6E4B-BFA5-648E57269156}"/>
              </a:ext>
            </a:extLst>
          </p:cNvPr>
          <p:cNvCxnSpPr>
            <a:cxnSpLocks/>
          </p:cNvCxnSpPr>
          <p:nvPr/>
        </p:nvCxnSpPr>
        <p:spPr>
          <a:xfrm flipV="1">
            <a:off x="4664989" y="2162660"/>
            <a:ext cx="1883697" cy="118174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ABFA8F3-0B0F-EA4C-864E-387113D18A80}"/>
              </a:ext>
            </a:extLst>
          </p:cNvPr>
          <p:cNvCxnSpPr>
            <a:cxnSpLocks/>
          </p:cNvCxnSpPr>
          <p:nvPr/>
        </p:nvCxnSpPr>
        <p:spPr>
          <a:xfrm>
            <a:off x="4693403" y="3503618"/>
            <a:ext cx="1762294" cy="1211928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AC85008-66ED-7F4D-9784-BDA354986EB1}"/>
              </a:ext>
            </a:extLst>
          </p:cNvPr>
          <p:cNvCxnSpPr>
            <a:cxnSpLocks/>
          </p:cNvCxnSpPr>
          <p:nvPr/>
        </p:nvCxnSpPr>
        <p:spPr>
          <a:xfrm flipH="1">
            <a:off x="2836190" y="3503618"/>
            <a:ext cx="1614408" cy="1511661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4274B50-0A50-0E44-8DA1-81230BB57F3E}"/>
              </a:ext>
            </a:extLst>
          </p:cNvPr>
          <p:cNvCxnSpPr>
            <a:cxnSpLocks/>
          </p:cNvCxnSpPr>
          <p:nvPr/>
        </p:nvCxnSpPr>
        <p:spPr>
          <a:xfrm flipH="1" flipV="1">
            <a:off x="2991555" y="1909421"/>
            <a:ext cx="1459043" cy="1442375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A760128-9CDB-144C-969F-B2428CEE9518}"/>
              </a:ext>
            </a:extLst>
          </p:cNvPr>
          <p:cNvSpPr txBox="1"/>
          <p:nvPr/>
        </p:nvSpPr>
        <p:spPr>
          <a:xfrm>
            <a:off x="3280745" y="1078424"/>
            <a:ext cx="26244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Omni-directional</a:t>
            </a:r>
          </a:p>
        </p:txBody>
      </p:sp>
    </p:spTree>
    <p:extLst>
      <p:ext uri="{BB962C8B-B14F-4D97-AF65-F5344CB8AC3E}">
        <p14:creationId xmlns:p14="http://schemas.microsoft.com/office/powerpoint/2010/main" val="388218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Arc 3">
            <a:extLst>
              <a:ext uri="{FF2B5EF4-FFF2-40B4-BE49-F238E27FC236}">
                <a16:creationId xmlns:a16="http://schemas.microsoft.com/office/drawing/2014/main" id="{1375D347-D4FE-C949-8ACC-464E3F4215C3}"/>
              </a:ext>
            </a:extLst>
          </p:cNvPr>
          <p:cNvSpPr/>
          <p:nvPr/>
        </p:nvSpPr>
        <p:spPr>
          <a:xfrm rot="1517297">
            <a:off x="3714238" y="2957224"/>
            <a:ext cx="1892792" cy="1892792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/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blipFill>
                <a:blip r:embed="rId4"/>
                <a:stretch>
                  <a:fillRect l="-40909" r="-31818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770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Arc 3">
            <a:extLst>
              <a:ext uri="{FF2B5EF4-FFF2-40B4-BE49-F238E27FC236}">
                <a16:creationId xmlns:a16="http://schemas.microsoft.com/office/drawing/2014/main" id="{1375D347-D4FE-C949-8ACC-464E3F4215C3}"/>
              </a:ext>
            </a:extLst>
          </p:cNvPr>
          <p:cNvSpPr/>
          <p:nvPr/>
        </p:nvSpPr>
        <p:spPr>
          <a:xfrm rot="1517297">
            <a:off x="3714238" y="2957224"/>
            <a:ext cx="1892792" cy="1892792"/>
          </a:xfrm>
          <a:prstGeom prst="arc">
            <a:avLst/>
          </a:prstGeom>
          <a:ln w="349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/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blipFill>
                <a:blip r:embed="rId4"/>
                <a:stretch>
                  <a:fillRect l="-40909" r="-31818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1123037"/>
            <a:ext cx="3891013" cy="3164043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171435"/>
            <a:ext cx="2004885" cy="3112571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6" name="Freeform 5">
            <a:extLst>
              <a:ext uri="{FF2B5EF4-FFF2-40B4-BE49-F238E27FC236}">
                <a16:creationId xmlns:a16="http://schemas.microsoft.com/office/drawing/2014/main" id="{1607F3CB-AEE6-FB42-BC96-F0075E63C256}"/>
              </a:ext>
            </a:extLst>
          </p:cNvPr>
          <p:cNvSpPr/>
          <p:nvPr/>
        </p:nvSpPr>
        <p:spPr>
          <a:xfrm>
            <a:off x="3192651" y="1237245"/>
            <a:ext cx="2603715" cy="1583447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0" name="Freeform 19">
            <a:extLst>
              <a:ext uri="{FF2B5EF4-FFF2-40B4-BE49-F238E27FC236}">
                <a16:creationId xmlns:a16="http://schemas.microsoft.com/office/drawing/2014/main" id="{1A68332C-FB48-734E-B5C2-C47EAE0794AF}"/>
              </a:ext>
            </a:extLst>
          </p:cNvPr>
          <p:cNvSpPr/>
          <p:nvPr/>
        </p:nvSpPr>
        <p:spPr>
          <a:xfrm rot="2921079">
            <a:off x="2286383" y="1956423"/>
            <a:ext cx="2182677" cy="1160117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Phase difference between these two paths</a:t>
            </a:r>
          </a:p>
        </p:txBody>
      </p:sp>
    </p:spTree>
    <p:extLst>
      <p:ext uri="{BB962C8B-B14F-4D97-AF65-F5344CB8AC3E}">
        <p14:creationId xmlns:p14="http://schemas.microsoft.com/office/powerpoint/2010/main" val="2917330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2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Arc 3">
            <a:extLst>
              <a:ext uri="{FF2B5EF4-FFF2-40B4-BE49-F238E27FC236}">
                <a16:creationId xmlns:a16="http://schemas.microsoft.com/office/drawing/2014/main" id="{1375D347-D4FE-C949-8ACC-464E3F4215C3}"/>
              </a:ext>
            </a:extLst>
          </p:cNvPr>
          <p:cNvSpPr/>
          <p:nvPr/>
        </p:nvSpPr>
        <p:spPr>
          <a:xfrm rot="1517297">
            <a:off x="3714238" y="2957224"/>
            <a:ext cx="1892792" cy="1892792"/>
          </a:xfrm>
          <a:prstGeom prst="arc">
            <a:avLst/>
          </a:prstGeom>
          <a:ln w="349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/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blipFill>
                <a:blip r:embed="rId4"/>
                <a:stretch>
                  <a:fillRect l="-40909" r="-31818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2861657" y="3271847"/>
                <a:ext cx="234038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657" y="3271847"/>
                <a:ext cx="234038" cy="430887"/>
              </a:xfrm>
              <a:prstGeom prst="rect">
                <a:avLst/>
              </a:prstGeom>
              <a:blipFill>
                <a:blip r:embed="rId6"/>
                <a:stretch>
                  <a:fillRect l="-30000" r="-30000" b="-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37609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Arc 3">
            <a:extLst>
              <a:ext uri="{FF2B5EF4-FFF2-40B4-BE49-F238E27FC236}">
                <a16:creationId xmlns:a16="http://schemas.microsoft.com/office/drawing/2014/main" id="{1375D347-D4FE-C949-8ACC-464E3F4215C3}"/>
              </a:ext>
            </a:extLst>
          </p:cNvPr>
          <p:cNvSpPr/>
          <p:nvPr/>
        </p:nvSpPr>
        <p:spPr>
          <a:xfrm rot="1517297">
            <a:off x="3714238" y="2957224"/>
            <a:ext cx="1892792" cy="1892792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/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blipFill>
                <a:blip r:embed="rId4"/>
                <a:stretch>
                  <a:fillRect l="-40909" r="-31818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2861657" y="3271847"/>
                <a:ext cx="234038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?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1657" y="3271847"/>
                <a:ext cx="234038" cy="430887"/>
              </a:xfrm>
              <a:prstGeom prst="rect">
                <a:avLst/>
              </a:prstGeom>
              <a:blipFill>
                <a:blip r:embed="rId6"/>
                <a:stretch>
                  <a:fillRect l="-30000" r="-30000" b="-2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8DD23815-1DD9-C844-81F4-76914819AF4A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1569C4-EDEF-6E43-BCAE-09214717AF13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C1569C4-EDEF-6E43-BCAE-09214717AF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1E8B434-D470-C84E-859A-F4E548058FE5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2247608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97663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97663" cy="430887"/>
              </a:xfrm>
              <a:prstGeom prst="rect">
                <a:avLst/>
              </a:prstGeom>
              <a:blipFill>
                <a:blip r:embed="rId5"/>
                <a:stretch>
                  <a:fillRect l="-9709" t="-22857" r="-15534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6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B8682524-1F1E-274B-8B6B-2FED4365AE12}"/>
              </a:ext>
            </a:extLst>
          </p:cNvPr>
          <p:cNvSpPr/>
          <p:nvPr/>
        </p:nvSpPr>
        <p:spPr>
          <a:xfrm rot="1517297">
            <a:off x="3714238" y="2957224"/>
            <a:ext cx="1892792" cy="1892792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3C6815E-E474-3A45-891F-BCF84427A6EA}"/>
                  </a:ext>
                </a:extLst>
              </p:cNvPr>
              <p:cNvSpPr txBox="1"/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3C6815E-E474-3A45-891F-BCF84427A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40909" r="-31818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/>
              <p:nvPr/>
            </p:nvSpPr>
            <p:spPr>
              <a:xfrm>
                <a:off x="3667191" y="5624906"/>
                <a:ext cx="5374228" cy="12913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b="0" dirty="0"/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𝑐𝑜𝑠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                                                   +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191" y="5624906"/>
                <a:ext cx="5374228" cy="1291379"/>
              </a:xfrm>
              <a:prstGeom prst="rect">
                <a:avLst/>
              </a:prstGeom>
              <a:blipFill>
                <a:blip r:embed="rId8"/>
                <a:stretch>
                  <a:fillRect l="-3302" t="-19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854511" y="3193353"/>
            <a:ext cx="2730895" cy="1843758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250034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97663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97663" cy="430887"/>
              </a:xfrm>
              <a:prstGeom prst="rect">
                <a:avLst/>
              </a:prstGeom>
              <a:blipFill>
                <a:blip r:embed="rId5"/>
                <a:stretch>
                  <a:fillRect l="-9709" t="-22857" r="-15534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6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B8682524-1F1E-274B-8B6B-2FED4365AE12}"/>
              </a:ext>
            </a:extLst>
          </p:cNvPr>
          <p:cNvSpPr/>
          <p:nvPr/>
        </p:nvSpPr>
        <p:spPr>
          <a:xfrm rot="1517297">
            <a:off x="3714238" y="2957224"/>
            <a:ext cx="1892792" cy="1892792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3C6815E-E474-3A45-891F-BCF84427A6EA}"/>
                  </a:ext>
                </a:extLst>
              </p:cNvPr>
              <p:cNvSpPr txBox="1"/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3C6815E-E474-3A45-891F-BCF84427A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40909" r="-31818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/>
              <p:nvPr/>
            </p:nvSpPr>
            <p:spPr>
              <a:xfrm>
                <a:off x="3667191" y="5624906"/>
                <a:ext cx="5374228" cy="12913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b="0" dirty="0"/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𝑐𝑜𝑠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                                                   +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191" y="5624906"/>
                <a:ext cx="5374228" cy="1291379"/>
              </a:xfrm>
              <a:prstGeom prst="rect">
                <a:avLst/>
              </a:prstGeom>
              <a:blipFill>
                <a:blip r:embed="rId8"/>
                <a:stretch>
                  <a:fillRect l="-3302" t="-19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854511" y="3193353"/>
            <a:ext cx="2730895" cy="1843758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1FE29A6-8212-8747-8FF9-DAA58C0E1FB4}"/>
                  </a:ext>
                </a:extLst>
              </p:cNvPr>
              <p:cNvSpPr/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</a:rPr>
                  <a:t>Parameters: d,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 (or </a:t>
                </a:r>
                <a:r>
                  <a:rPr lang="en-US" sz="3600" i="1" dirty="0">
                    <a:solidFill>
                      <a:schemeClr val="bg1"/>
                    </a:solidFill>
                  </a:rPr>
                  <a:t>f</a:t>
                </a:r>
                <a:r>
                  <a:rPr lang="en-US" sz="3600" dirty="0">
                    <a:solidFill>
                      <a:schemeClr val="bg1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01FE29A6-8212-8747-8FF9-DAA58C0E1F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blipFill>
                <a:blip r:embed="rId9"/>
                <a:stretch>
                  <a:fillRect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484786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C065618-ADB9-5247-AD56-D7D91910841A}"/>
              </a:ext>
            </a:extLst>
          </p:cNvPr>
          <p:cNvSpPr/>
          <p:nvPr/>
        </p:nvSpPr>
        <p:spPr>
          <a:xfrm rot="12066866">
            <a:off x="2915083" y="3183122"/>
            <a:ext cx="484250" cy="1071581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rgbClr val="FF0000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/>
              <p:nvPr/>
            </p:nvSpPr>
            <p:spPr>
              <a:xfrm>
                <a:off x="1834439" y="3226109"/>
                <a:ext cx="1297663" cy="43088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800" b="0" i="1" smtClean="0">
                        <a:latin typeface="Cambria Math" panose="02040503050406030204" pitchFamily="18" charset="0"/>
                      </a:rPr>
                      <m:t>𝑐𝑜𝑠</m:t>
                    </m:r>
                  </m:oMath>
                </a14:m>
                <a:r>
                  <a:rPr lang="en-US" sz="2800" dirty="0"/>
                  <a:t>(</a:t>
                </a:r>
                <a14:m>
                  <m:oMath xmlns:m="http://schemas.openxmlformats.org/officeDocument/2006/math">
                    <m:r>
                      <a:rPr lang="en-US" sz="280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2800" dirty="0"/>
                  <a:t>)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7AE876C-7856-BB41-8160-CC4265F508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4439" y="3226109"/>
                <a:ext cx="1297663" cy="430887"/>
              </a:xfrm>
              <a:prstGeom prst="rect">
                <a:avLst/>
              </a:prstGeom>
              <a:blipFill>
                <a:blip r:embed="rId5"/>
                <a:stretch>
                  <a:fillRect l="-9709" t="-22857" r="-15534" b="-45714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Arc 18">
            <a:extLst>
              <a:ext uri="{FF2B5EF4-FFF2-40B4-BE49-F238E27FC236}">
                <a16:creationId xmlns:a16="http://schemas.microsoft.com/office/drawing/2014/main" id="{FE147A71-690A-4140-A753-59690DBCBFE8}"/>
              </a:ext>
            </a:extLst>
          </p:cNvPr>
          <p:cNvSpPr/>
          <p:nvPr/>
        </p:nvSpPr>
        <p:spPr>
          <a:xfrm rot="1937319">
            <a:off x="2877776" y="3689913"/>
            <a:ext cx="795161" cy="795161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/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81F4FD37-F8EA-084A-BF2A-D0E4F38B8EC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42208" y="3764671"/>
                <a:ext cx="285526" cy="369332"/>
              </a:xfrm>
              <a:prstGeom prst="rect">
                <a:avLst/>
              </a:prstGeom>
              <a:blipFill>
                <a:blip r:embed="rId6"/>
                <a:stretch>
                  <a:fillRect l="-34783" r="-30435" b="-2903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6C23A4-ECA3-2647-AEFC-450A68B60972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8" name="Arc 27">
            <a:extLst>
              <a:ext uri="{FF2B5EF4-FFF2-40B4-BE49-F238E27FC236}">
                <a16:creationId xmlns:a16="http://schemas.microsoft.com/office/drawing/2014/main" id="{B8682524-1F1E-274B-8B6B-2FED4365AE12}"/>
              </a:ext>
            </a:extLst>
          </p:cNvPr>
          <p:cNvSpPr/>
          <p:nvPr/>
        </p:nvSpPr>
        <p:spPr>
          <a:xfrm rot="1517297">
            <a:off x="3714238" y="2957224"/>
            <a:ext cx="1892792" cy="1892792"/>
          </a:xfrm>
          <a:prstGeom prst="arc">
            <a:avLst/>
          </a:prstGeom>
          <a:ln w="34925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3C6815E-E474-3A45-891F-BCF84427A6EA}"/>
                  </a:ext>
                </a:extLst>
              </p:cNvPr>
              <p:cNvSpPr txBox="1"/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E3C6815E-E474-3A45-891F-BCF84427A6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blipFill>
                <a:blip r:embed="rId7"/>
                <a:stretch>
                  <a:fillRect l="-40909" r="-31818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/>
              <p:nvPr/>
            </p:nvSpPr>
            <p:spPr>
              <a:xfrm>
                <a:off x="3667191" y="5624906"/>
                <a:ext cx="5374228" cy="129137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sz="2400" b="0" dirty="0"/>
                  <a:t>Combined signal =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𝜋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𝑑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𝑐𝑜𝑠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𝜙</m:t>
                                </m:r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)</m:t>
                                </m:r>
                              </m:num>
                              <m:den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𝜆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r>
                  <a:rPr lang="en-US" sz="2400" dirty="0"/>
                  <a:t>                                                   +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a:rPr lang="en-US" sz="2400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sz="240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𝑓𝑡</m:t>
                            </m:r>
                          </m:e>
                        </m:d>
                      </m:e>
                    </m:func>
                  </m:oMath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39EEBA0-8D3A-4F4A-BA95-62BA1C4B20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67191" y="5624906"/>
                <a:ext cx="5374228" cy="1291379"/>
              </a:xfrm>
              <a:prstGeom prst="rect">
                <a:avLst/>
              </a:prstGeom>
              <a:blipFill>
                <a:blip r:embed="rId8"/>
                <a:stretch>
                  <a:fillRect l="-3302" t="-194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Freeform 32">
            <a:extLst>
              <a:ext uri="{FF2B5EF4-FFF2-40B4-BE49-F238E27FC236}">
                <a16:creationId xmlns:a16="http://schemas.microsoft.com/office/drawing/2014/main" id="{D7EC19E6-38AB-824A-9B3F-7E410E852DFF}"/>
              </a:ext>
            </a:extLst>
          </p:cNvPr>
          <p:cNvSpPr/>
          <p:nvPr/>
        </p:nvSpPr>
        <p:spPr>
          <a:xfrm rot="2065378">
            <a:off x="4854511" y="3193353"/>
            <a:ext cx="2730895" cy="1843758"/>
          </a:xfrm>
          <a:custGeom>
            <a:avLst/>
            <a:gdLst>
              <a:gd name="connsiteX0" fmla="*/ 2603715 w 2603715"/>
              <a:gd name="connsiteY0" fmla="*/ 1583447 h 1583447"/>
              <a:gd name="connsiteX1" fmla="*/ 1766807 w 2603715"/>
              <a:gd name="connsiteY1" fmla="*/ 250592 h 1583447"/>
              <a:gd name="connsiteX2" fmla="*/ 0 w 2603715"/>
              <a:gd name="connsiteY2" fmla="*/ 2619 h 1583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603715" h="1583447">
                <a:moveTo>
                  <a:pt x="2603715" y="1583447"/>
                </a:moveTo>
                <a:cubicBezTo>
                  <a:pt x="2402237" y="1048755"/>
                  <a:pt x="2200760" y="514063"/>
                  <a:pt x="1766807" y="250592"/>
                </a:cubicBezTo>
                <a:cubicBezTo>
                  <a:pt x="1332854" y="-12879"/>
                  <a:pt x="666427" y="-5130"/>
                  <a:pt x="0" y="2619"/>
                </a:cubicBezTo>
              </a:path>
            </a:pathLst>
          </a:custGeom>
          <a:ln w="53975">
            <a:solidFill>
              <a:srgbClr val="FF0000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41A383E-0DBC-1743-92A4-40879BBF9EB3}"/>
              </a:ext>
            </a:extLst>
          </p:cNvPr>
          <p:cNvSpPr txBox="1"/>
          <p:nvPr/>
        </p:nvSpPr>
        <p:spPr>
          <a:xfrm>
            <a:off x="6263669" y="2995276"/>
            <a:ext cx="26760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Along this line</a:t>
            </a: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45B9379-4EC4-3449-9853-A5C980210663}"/>
              </a:ext>
            </a:extLst>
          </p:cNvPr>
          <p:cNvCxnSpPr>
            <a:cxnSpLocks/>
          </p:cNvCxnSpPr>
          <p:nvPr/>
        </p:nvCxnSpPr>
        <p:spPr>
          <a:xfrm flipV="1">
            <a:off x="3836603" y="1126145"/>
            <a:ext cx="2993798" cy="3195551"/>
          </a:xfrm>
          <a:prstGeom prst="line">
            <a:avLst/>
          </a:prstGeom>
          <a:noFill/>
          <a:ln w="47625" cmpd="sng">
            <a:solidFill>
              <a:srgbClr val="FF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DD47720-6020-1D4E-8218-4DA4D6C0DB80}"/>
                  </a:ext>
                </a:extLst>
              </p:cNvPr>
              <p:cNvSpPr/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solidFill>
                <a:schemeClr val="accent2">
                  <a:lumMod val="75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3600" dirty="0">
                    <a:solidFill>
                      <a:schemeClr val="bg1"/>
                    </a:solidFill>
                  </a:rPr>
                  <a:t>Parameters: d,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, </a:t>
                </a:r>
                <a14:m>
                  <m:oMath xmlns:m="http://schemas.openxmlformats.org/officeDocument/2006/math">
                    <m:r>
                      <a:rPr lang="en-US" sz="3600" i="1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sz="3600" dirty="0">
                    <a:solidFill>
                      <a:schemeClr val="bg1"/>
                    </a:solidFill>
                  </a:rPr>
                  <a:t> (or </a:t>
                </a:r>
                <a:r>
                  <a:rPr lang="en-US" sz="3600" i="1" dirty="0">
                    <a:solidFill>
                      <a:schemeClr val="bg1"/>
                    </a:solidFill>
                  </a:rPr>
                  <a:t>f</a:t>
                </a:r>
                <a:r>
                  <a:rPr lang="en-US" sz="3600" dirty="0">
                    <a:solidFill>
                      <a:schemeClr val="bg1"/>
                    </a:solidFill>
                  </a:rPr>
                  <a:t>) </a:t>
                </a: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3DD47720-6020-1D4E-8218-4DA4D6C0DB8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" y="956093"/>
                <a:ext cx="9143999" cy="646331"/>
              </a:xfrm>
              <a:prstGeom prst="rect">
                <a:avLst/>
              </a:prstGeom>
              <a:blipFill>
                <a:blip r:embed="rId9"/>
                <a:stretch>
                  <a:fillRect t="-13462" b="-3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id="{743734BF-2CE4-2E46-8041-F1058F8AEBD8}"/>
              </a:ext>
            </a:extLst>
          </p:cNvPr>
          <p:cNvSpPr/>
          <p:nvPr/>
        </p:nvSpPr>
        <p:spPr>
          <a:xfrm>
            <a:off x="0" y="1759919"/>
            <a:ext cx="9143999" cy="1200329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Does the gain depend on the distance from the array?</a:t>
            </a:r>
          </a:p>
        </p:txBody>
      </p:sp>
    </p:spTree>
    <p:extLst>
      <p:ext uri="{BB962C8B-B14F-4D97-AF65-F5344CB8AC3E}">
        <p14:creationId xmlns:p14="http://schemas.microsoft.com/office/powerpoint/2010/main" val="23004565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0F6E168D-976D-B441-B17E-FEDD4D828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9104" y="4087494"/>
            <a:ext cx="393022" cy="393022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5AD08F0-C644-4C41-8E55-948B16120C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1448" y="4090493"/>
            <a:ext cx="393022" cy="393022"/>
          </a:xfrm>
          <a:prstGeom prst="rect">
            <a:avLst/>
          </a:prstGeom>
        </p:spPr>
      </p:pic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3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Arc 3">
            <a:extLst>
              <a:ext uri="{FF2B5EF4-FFF2-40B4-BE49-F238E27FC236}">
                <a16:creationId xmlns:a16="http://schemas.microsoft.com/office/drawing/2014/main" id="{1375D347-D4FE-C949-8ACC-464E3F4215C3}"/>
              </a:ext>
            </a:extLst>
          </p:cNvPr>
          <p:cNvSpPr/>
          <p:nvPr/>
        </p:nvSpPr>
        <p:spPr>
          <a:xfrm rot="1517297">
            <a:off x="3714238" y="2957224"/>
            <a:ext cx="1892792" cy="1892792"/>
          </a:xfrm>
          <a:prstGeom prst="arc">
            <a:avLst/>
          </a:prstGeom>
          <a:ln w="349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/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blipFill>
                <a:blip r:embed="rId4"/>
                <a:stretch>
                  <a:fillRect l="-40909" r="-31818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7564" y="737978"/>
            <a:ext cx="538604" cy="53860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31002759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6FAE989-1554-4D4A-AA4A-E66F710EC271}"/>
              </a:ext>
            </a:extLst>
          </p:cNvPr>
          <p:cNvCxnSpPr>
            <a:cxnSpLocks/>
          </p:cNvCxnSpPr>
          <p:nvPr/>
        </p:nvCxnSpPr>
        <p:spPr>
          <a:xfrm>
            <a:off x="4088927" y="4295931"/>
            <a:ext cx="448163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41F21C2-CD07-CF42-925E-38F798FCD6EB}"/>
              </a:ext>
            </a:extLst>
          </p:cNvPr>
          <p:cNvCxnSpPr>
            <a:cxnSpLocks/>
          </p:cNvCxnSpPr>
          <p:nvPr/>
        </p:nvCxnSpPr>
        <p:spPr>
          <a:xfrm flipH="1">
            <a:off x="170482" y="4295931"/>
            <a:ext cx="3918445" cy="0"/>
          </a:xfrm>
          <a:prstGeom prst="line">
            <a:avLst/>
          </a:prstGeom>
          <a:noFill/>
          <a:ln w="38100" cmpd="sng">
            <a:solidFill>
              <a:srgbClr val="000000"/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5" name="Freeform 24">
            <a:extLst>
              <a:ext uri="{FF2B5EF4-FFF2-40B4-BE49-F238E27FC236}">
                <a16:creationId xmlns:a16="http://schemas.microsoft.com/office/drawing/2014/main" id="{4D0D241D-E883-F64D-B72A-B0E8DEFF2DE9}"/>
              </a:ext>
            </a:extLst>
          </p:cNvPr>
          <p:cNvSpPr/>
          <p:nvPr/>
        </p:nvSpPr>
        <p:spPr>
          <a:xfrm rot="12066866">
            <a:off x="3190980" y="4468249"/>
            <a:ext cx="1561637" cy="625967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/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𝑑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06F1BCC-4977-0D40-A92F-7A3A5D36CB3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1513" y="4978931"/>
                <a:ext cx="256609" cy="369332"/>
              </a:xfrm>
              <a:prstGeom prst="rect">
                <a:avLst/>
              </a:prstGeom>
              <a:blipFill>
                <a:blip r:embed="rId2"/>
                <a:stretch>
                  <a:fillRect l="-22727" r="-18182" b="-322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61F1669-3E43-0F4E-A2A3-3D450EB3C4E1}"/>
              </a:ext>
            </a:extLst>
          </p:cNvPr>
          <p:cNvCxnSpPr>
            <a:cxnSpLocks/>
          </p:cNvCxnSpPr>
          <p:nvPr/>
        </p:nvCxnSpPr>
        <p:spPr>
          <a:xfrm flipV="1">
            <a:off x="3871513" y="1123037"/>
            <a:ext cx="2993798" cy="3195551"/>
          </a:xfrm>
          <a:prstGeom prst="line">
            <a:avLst/>
          </a:prstGeom>
          <a:noFill/>
          <a:ln w="38100" cmpd="sng">
            <a:solidFill>
              <a:schemeClr val="bg1">
                <a:lumMod val="85000"/>
              </a:schemeClr>
            </a:solidFill>
            <a:headEnd type="none"/>
            <a:tailEnd type="arrow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4" name="Arc 3">
            <a:extLst>
              <a:ext uri="{FF2B5EF4-FFF2-40B4-BE49-F238E27FC236}">
                <a16:creationId xmlns:a16="http://schemas.microsoft.com/office/drawing/2014/main" id="{1375D347-D4FE-C949-8ACC-464E3F4215C3}"/>
              </a:ext>
            </a:extLst>
          </p:cNvPr>
          <p:cNvSpPr/>
          <p:nvPr/>
        </p:nvSpPr>
        <p:spPr>
          <a:xfrm rot="1517297">
            <a:off x="3714238" y="2957224"/>
            <a:ext cx="1892792" cy="1892792"/>
          </a:xfrm>
          <a:prstGeom prst="arc">
            <a:avLst/>
          </a:prstGeom>
          <a:ln w="34925">
            <a:solidFill>
              <a:schemeClr val="bg1">
                <a:lumMod val="85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/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solidFill>
                            <a:schemeClr val="bg1">
                              <a:lumMod val="85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𝜙</m:t>
                      </m:r>
                    </m:oMath>
                  </m:oMathPara>
                </a14:m>
                <a:endParaRPr lang="en-US" sz="2400" dirty="0">
                  <a:solidFill>
                    <a:schemeClr val="bg1">
                      <a:lumMod val="8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7CD4A6D-95E8-8C4B-B18D-4B0F54953C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3674" y="3429000"/>
                <a:ext cx="285526" cy="369332"/>
              </a:xfrm>
              <a:prstGeom prst="rect">
                <a:avLst/>
              </a:prstGeom>
              <a:blipFill>
                <a:blip r:embed="rId3"/>
                <a:stretch>
                  <a:fillRect l="-40909" r="-31818" b="-30000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896A54ED-9B77-E643-B247-854F0C7697E4}"/>
              </a:ext>
            </a:extLst>
          </p:cNvPr>
          <p:cNvCxnSpPr>
            <a:cxnSpLocks/>
          </p:cNvCxnSpPr>
          <p:nvPr/>
        </p:nvCxnSpPr>
        <p:spPr>
          <a:xfrm flipV="1">
            <a:off x="2974298" y="821746"/>
            <a:ext cx="3380007" cy="3465335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5BCAA4-6BEF-BE4C-BB2C-80529283F9C9}"/>
              </a:ext>
            </a:extLst>
          </p:cNvPr>
          <p:cNvCxnSpPr>
            <a:cxnSpLocks/>
          </p:cNvCxnSpPr>
          <p:nvPr/>
        </p:nvCxnSpPr>
        <p:spPr>
          <a:xfrm flipV="1">
            <a:off x="4812942" y="1503521"/>
            <a:ext cx="2409268" cy="2780486"/>
          </a:xfrm>
          <a:prstGeom prst="line">
            <a:avLst/>
          </a:prstGeom>
          <a:noFill/>
          <a:ln w="38100" cmpd="sng">
            <a:solidFill>
              <a:schemeClr val="tx1"/>
            </a:solidFill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800EBA93-F815-0F42-9021-CE672CF32F4F}"/>
              </a:ext>
            </a:extLst>
          </p:cNvPr>
          <p:cNvSpPr txBox="1"/>
          <p:nvPr/>
        </p:nvSpPr>
        <p:spPr>
          <a:xfrm>
            <a:off x="397313" y="821746"/>
            <a:ext cx="26760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Approximation for ‘far field’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5211112F-56B3-7B4E-BA34-0827B8822A7A}"/>
              </a:ext>
            </a:extLst>
          </p:cNvPr>
          <p:cNvCxnSpPr>
            <a:cxnSpLocks/>
          </p:cNvCxnSpPr>
          <p:nvPr/>
        </p:nvCxnSpPr>
        <p:spPr>
          <a:xfrm flipH="1" flipV="1">
            <a:off x="2838314" y="2554413"/>
            <a:ext cx="2686653" cy="2313139"/>
          </a:xfrm>
          <a:prstGeom prst="line">
            <a:avLst/>
          </a:prstGeom>
          <a:noFill/>
          <a:ln w="38100" cmpd="sng">
            <a:solidFill>
              <a:schemeClr val="accent6">
                <a:lumMod val="50000"/>
              </a:schemeClr>
            </a:solidFill>
            <a:prstDash val="sysDot"/>
            <a:headEnd type="none"/>
            <a:tailEnd type="none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66A63E46-E6DC-1445-A1DC-E7463024DF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52572">
            <a:off x="6950976" y="670439"/>
            <a:ext cx="475556" cy="475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5C65CF-2D13-8148-8111-D1FF649662C8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78066" y="3881028"/>
            <a:ext cx="592464" cy="59246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B53735D0-B8F1-DB4D-B1C8-51C84236E67E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571064" y="3860340"/>
            <a:ext cx="592464" cy="592464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E72B4FED-74BC-5B45-BEB4-5DF436B9C847}"/>
              </a:ext>
            </a:extLst>
          </p:cNvPr>
          <p:cNvGrpSpPr/>
          <p:nvPr/>
        </p:nvGrpSpPr>
        <p:grpSpPr>
          <a:xfrm>
            <a:off x="2927804" y="4631746"/>
            <a:ext cx="1935703" cy="1709637"/>
            <a:chOff x="2927804" y="4631746"/>
            <a:chExt cx="1935703" cy="17096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B126EC8-9A85-F54E-8F0C-1EE60B9B5313}"/>
                </a:ext>
              </a:extLst>
            </p:cNvPr>
            <p:cNvSpPr txBox="1"/>
            <p:nvPr/>
          </p:nvSpPr>
          <p:spPr>
            <a:xfrm>
              <a:off x="3673098" y="5571942"/>
              <a:ext cx="72063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+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92CF43-F7DF-F24E-B6FE-373243C1E283}"/>
                </a:ext>
              </a:extLst>
            </p:cNvPr>
            <p:cNvGrpSpPr/>
            <p:nvPr/>
          </p:nvGrpSpPr>
          <p:grpSpPr>
            <a:xfrm>
              <a:off x="2927804" y="4631746"/>
              <a:ext cx="1935703" cy="1536579"/>
              <a:chOff x="2927804" y="4631746"/>
              <a:chExt cx="1935703" cy="1536579"/>
            </a:xfrm>
          </p:grpSpPr>
          <p:sp>
            <p:nvSpPr>
              <p:cNvPr id="2" name="Oval 1">
                <a:extLst>
                  <a:ext uri="{FF2B5EF4-FFF2-40B4-BE49-F238E27FC236}">
                    <a16:creationId xmlns:a16="http://schemas.microsoft.com/office/drawing/2014/main" id="{AB460B2A-5926-EC49-96C5-786412B1DD0F}"/>
                  </a:ext>
                </a:extLst>
              </p:cNvPr>
              <p:cNvSpPr/>
              <p:nvPr/>
            </p:nvSpPr>
            <p:spPr>
              <a:xfrm>
                <a:off x="3673098" y="5780868"/>
                <a:ext cx="415829" cy="387457"/>
              </a:xfrm>
              <a:prstGeom prst="ellipse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Elbow Connector 5">
                <a:extLst>
                  <a:ext uri="{FF2B5EF4-FFF2-40B4-BE49-F238E27FC236}">
                    <a16:creationId xmlns:a16="http://schemas.microsoft.com/office/drawing/2014/main" id="{1F5C84C2-06CF-5C49-AEF4-792B06228D03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 flipH="1">
                <a:off x="2608120" y="4953677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Elbow Connector 25">
                <a:extLst>
                  <a:ext uri="{FF2B5EF4-FFF2-40B4-BE49-F238E27FC236}">
                    <a16:creationId xmlns:a16="http://schemas.microsoft.com/office/drawing/2014/main" id="{14A4A1C6-E070-C947-A6E1-6CABF26B3B7F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3845023" y="4951430"/>
                <a:ext cx="1338168" cy="698800"/>
              </a:xfrm>
              <a:prstGeom prst="bentConnector2">
                <a:avLst/>
              </a:prstGeom>
              <a:ln w="28575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4EE3D03-6767-5B4C-8053-CE748845C484}"/>
              </a:ext>
            </a:extLst>
          </p:cNvPr>
          <p:cNvGrpSpPr/>
          <p:nvPr/>
        </p:nvGrpSpPr>
        <p:grpSpPr>
          <a:xfrm>
            <a:off x="3907431" y="6062123"/>
            <a:ext cx="5160573" cy="1076192"/>
            <a:chOff x="3907431" y="6062123"/>
            <a:chExt cx="5160573" cy="107619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0F21570-8801-7D43-B259-5898A38EA2B3}"/>
                    </a:ext>
                  </a:extLst>
                </p:cNvPr>
                <p:cNvSpPr txBox="1"/>
                <p:nvPr/>
              </p:nvSpPr>
              <p:spPr>
                <a:xfrm>
                  <a:off x="4586393" y="6062123"/>
                  <a:ext cx="4481611" cy="107619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txBody>
                <a:bodyPr wrap="none" lIns="0" tIns="0" rIns="0" bIns="0" rtlCol="0">
                  <a:spAutoFit/>
                </a:bodyPr>
                <a:lstStyle/>
                <a:p>
                  <a:r>
                    <a:rPr lang="en-US" sz="2000" b="0" dirty="0"/>
                    <a:t>Combined signal =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𝑐𝑜𝑠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𝜙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𝜆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a14:m>
                  <a:endParaRPr lang="en-US" sz="2000" dirty="0"/>
                </a:p>
                <a:p>
                  <a:r>
                    <a:rPr lang="en-US" sz="2000" dirty="0"/>
                    <a:t>                                                   +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0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𝑓𝑡</m:t>
                              </m:r>
                            </m:e>
                          </m:d>
                        </m:e>
                      </m:func>
                    </m:oMath>
                  </a14:m>
                  <a:endParaRPr lang="en-US" sz="2000" dirty="0"/>
                </a:p>
                <a:p>
                  <a:endParaRPr lang="en-US" sz="2000" dirty="0"/>
                </a:p>
              </p:txBody>
            </p:sp>
          </mc:Choice>
          <mc:Fallback xmlns="">
            <p:sp>
              <p:nvSpPr>
                <p:cNvPr id="27" name="TextBox 26">
                  <a:extLst>
                    <a:ext uri="{FF2B5EF4-FFF2-40B4-BE49-F238E27FC236}">
                      <a16:creationId xmlns:a16="http://schemas.microsoft.com/office/drawing/2014/main" id="{20F21570-8801-7D43-B259-5898A38EA2B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86393" y="6062123"/>
                  <a:ext cx="4481611" cy="1076192"/>
                </a:xfrm>
                <a:prstGeom prst="rect">
                  <a:avLst/>
                </a:prstGeom>
                <a:blipFill>
                  <a:blip r:embed="rId6"/>
                  <a:stretch>
                    <a:fillRect l="-3390" t="-232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8" name="Elbow Connector 27">
              <a:extLst>
                <a:ext uri="{FF2B5EF4-FFF2-40B4-BE49-F238E27FC236}">
                  <a16:creationId xmlns:a16="http://schemas.microsoft.com/office/drawing/2014/main" id="{7D880600-F219-BD46-BC4B-CEC216E88060}"/>
                </a:ext>
              </a:extLst>
            </p:cNvPr>
            <p:cNvCxnSpPr>
              <a:cxnSpLocks/>
            </p:cNvCxnSpPr>
            <p:nvPr/>
          </p:nvCxnSpPr>
          <p:spPr>
            <a:xfrm>
              <a:off x="3907431" y="6164276"/>
              <a:ext cx="678962" cy="284814"/>
            </a:xfrm>
            <a:prstGeom prst="bentConnector3">
              <a:avLst>
                <a:gd name="adj1" fmla="val -218"/>
              </a:avLst>
            </a:prstGeom>
            <a:ln w="28575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999617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Box 47">
            <a:extLst>
              <a:ext uri="{FF2B5EF4-FFF2-40B4-BE49-F238E27FC236}">
                <a16:creationId xmlns:a16="http://schemas.microsoft.com/office/drawing/2014/main" id="{BE1A5A26-68B3-5141-A96D-36CBB69D3774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Beamforming in 2D space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E5200F-BA34-6D4D-B258-A4BC7D80C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175" y="1360009"/>
            <a:ext cx="4464668" cy="413798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361642C4-7C5F-D043-838B-BB2D4DF769BB}"/>
              </a:ext>
            </a:extLst>
          </p:cNvPr>
          <p:cNvSpPr txBox="1"/>
          <p:nvPr/>
        </p:nvSpPr>
        <p:spPr>
          <a:xfrm>
            <a:off x="2588219" y="5857727"/>
            <a:ext cx="39417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Directional gain of an array</a:t>
            </a:r>
          </a:p>
        </p:txBody>
      </p:sp>
    </p:spTree>
    <p:extLst>
      <p:ext uri="{BB962C8B-B14F-4D97-AF65-F5344CB8AC3E}">
        <p14:creationId xmlns:p14="http://schemas.microsoft.com/office/powerpoint/2010/main" val="29050681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06ADBA-9ABD-404F-89DA-3D0258AEF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t="4398" r="11699" b="5249"/>
          <a:stretch/>
        </p:blipFill>
        <p:spPr>
          <a:xfrm>
            <a:off x="5780867" y="1053885"/>
            <a:ext cx="2867187" cy="2443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60BFA-C916-0145-944F-45BAA2925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8902" y="4822203"/>
            <a:ext cx="1962606" cy="15093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F50B69-860C-AE40-B56E-8322F71704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228" y="510233"/>
            <a:ext cx="3525408" cy="1983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07B7F-2E85-F94E-B38F-D67A326E0E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785" t="2969" r="2000" b="1678"/>
          <a:stretch>
            <a:fillRect/>
          </a:stretch>
        </p:blipFill>
        <p:spPr>
          <a:xfrm>
            <a:off x="3025517" y="1909421"/>
            <a:ext cx="3050276" cy="3022980"/>
          </a:xfrm>
          <a:custGeom>
            <a:avLst/>
            <a:gdLst>
              <a:gd name="connsiteX0" fmla="*/ 1525138 w 3050276"/>
              <a:gd name="connsiteY0" fmla="*/ 0 h 3022980"/>
              <a:gd name="connsiteX1" fmla="*/ 3050276 w 3050276"/>
              <a:gd name="connsiteY1" fmla="*/ 1511490 h 3022980"/>
              <a:gd name="connsiteX2" fmla="*/ 1525138 w 3050276"/>
              <a:gd name="connsiteY2" fmla="*/ 3022980 h 3022980"/>
              <a:gd name="connsiteX3" fmla="*/ 0 w 3050276"/>
              <a:gd name="connsiteY3" fmla="*/ 1511490 h 3022980"/>
              <a:gd name="connsiteX4" fmla="*/ 1525138 w 3050276"/>
              <a:gd name="connsiteY4" fmla="*/ 0 h 3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276" h="3022980">
                <a:moveTo>
                  <a:pt x="1525138" y="0"/>
                </a:moveTo>
                <a:cubicBezTo>
                  <a:pt x="2367448" y="0"/>
                  <a:pt x="3050276" y="676717"/>
                  <a:pt x="3050276" y="1511490"/>
                </a:cubicBezTo>
                <a:cubicBezTo>
                  <a:pt x="3050276" y="2346263"/>
                  <a:pt x="2367448" y="3022980"/>
                  <a:pt x="1525138" y="3022980"/>
                </a:cubicBezTo>
                <a:cubicBezTo>
                  <a:pt x="682828" y="3022980"/>
                  <a:pt x="0" y="2346263"/>
                  <a:pt x="0" y="1511490"/>
                </a:cubicBezTo>
                <a:cubicBezTo>
                  <a:pt x="0" y="676717"/>
                  <a:pt x="682828" y="0"/>
                  <a:pt x="152513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A52C3A-8E3E-1147-BDC7-E3A6F5F4E4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99802" y="4120444"/>
            <a:ext cx="1859407" cy="185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697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8506ADBA-9ABD-404F-89DA-3D0258AEF0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669" t="4398" r="11699" b="5249"/>
          <a:stretch/>
        </p:blipFill>
        <p:spPr>
          <a:xfrm>
            <a:off x="5780867" y="1053885"/>
            <a:ext cx="2867187" cy="24436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DC60BFA-C916-0145-944F-45BAA292518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5938902" y="4822203"/>
            <a:ext cx="1962606" cy="150938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F50B69-860C-AE40-B56E-8322F71704C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827228" y="510233"/>
            <a:ext cx="3525408" cy="19830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A52C3A-8E3E-1147-BDC7-E3A6F5F4E46C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199802" y="4120444"/>
            <a:ext cx="1859407" cy="18594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C514F07-34CB-864A-907A-F913426AAA2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4891" t="8887" r="2011" b="46444"/>
          <a:stretch>
            <a:fillRect/>
          </a:stretch>
        </p:blipFill>
        <p:spPr>
          <a:xfrm>
            <a:off x="4392084" y="2097047"/>
            <a:ext cx="1683363" cy="1416125"/>
          </a:xfrm>
          <a:custGeom>
            <a:avLst/>
            <a:gdLst>
              <a:gd name="connsiteX0" fmla="*/ 894174 w 1683363"/>
              <a:gd name="connsiteY0" fmla="*/ 0 h 1416125"/>
              <a:gd name="connsiteX1" fmla="*/ 1011291 w 1683363"/>
              <a:gd name="connsiteY1" fmla="*/ 70514 h 1416125"/>
              <a:gd name="connsiteX2" fmla="*/ 1675836 w 1683363"/>
              <a:gd name="connsiteY2" fmla="*/ 1169324 h 1416125"/>
              <a:gd name="connsiteX3" fmla="*/ 1683363 w 1683363"/>
              <a:gd name="connsiteY3" fmla="*/ 1317041 h 1416125"/>
              <a:gd name="connsiteX4" fmla="*/ 0 w 1683363"/>
              <a:gd name="connsiteY4" fmla="*/ 1416125 h 141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3363" h="1416125">
                <a:moveTo>
                  <a:pt x="894174" y="0"/>
                </a:moveTo>
                <a:lnTo>
                  <a:pt x="1011291" y="70514"/>
                </a:lnTo>
                <a:cubicBezTo>
                  <a:pt x="1376412" y="314977"/>
                  <a:pt x="1628975" y="712017"/>
                  <a:pt x="1675836" y="1169324"/>
                </a:cubicBezTo>
                <a:lnTo>
                  <a:pt x="1683363" y="1317041"/>
                </a:lnTo>
                <a:lnTo>
                  <a:pt x="0" y="1416125"/>
                </a:lnTo>
                <a:close/>
              </a:path>
            </a:pathLst>
          </a:cu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EAF19C1-0904-5E47-818A-C2B9FF66E49F}"/>
              </a:ext>
            </a:extLst>
          </p:cNvPr>
          <p:cNvCxnSpPr>
            <a:cxnSpLocks/>
          </p:cNvCxnSpPr>
          <p:nvPr/>
        </p:nvCxnSpPr>
        <p:spPr>
          <a:xfrm flipV="1">
            <a:off x="4572000" y="2209154"/>
            <a:ext cx="1883697" cy="118174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2840231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1BD364F-B007-034D-BC26-53B9B3A84F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4891" y="838926"/>
            <a:ext cx="1990001" cy="1492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C88E9D-7B1D-6A4F-89A9-3121C66CA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0304" y="4786482"/>
            <a:ext cx="2103642" cy="19304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207B7F-2E85-F94E-B38F-D67A326E0E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85" t="2969" r="2000" b="1678"/>
          <a:stretch>
            <a:fillRect/>
          </a:stretch>
        </p:blipFill>
        <p:spPr>
          <a:xfrm>
            <a:off x="3025517" y="1909421"/>
            <a:ext cx="3050276" cy="3022980"/>
          </a:xfrm>
          <a:custGeom>
            <a:avLst/>
            <a:gdLst>
              <a:gd name="connsiteX0" fmla="*/ 1525138 w 3050276"/>
              <a:gd name="connsiteY0" fmla="*/ 0 h 3022980"/>
              <a:gd name="connsiteX1" fmla="*/ 3050276 w 3050276"/>
              <a:gd name="connsiteY1" fmla="*/ 1511490 h 3022980"/>
              <a:gd name="connsiteX2" fmla="*/ 1525138 w 3050276"/>
              <a:gd name="connsiteY2" fmla="*/ 3022980 h 3022980"/>
              <a:gd name="connsiteX3" fmla="*/ 0 w 3050276"/>
              <a:gd name="connsiteY3" fmla="*/ 1511490 h 3022980"/>
              <a:gd name="connsiteX4" fmla="*/ 1525138 w 3050276"/>
              <a:gd name="connsiteY4" fmla="*/ 0 h 3022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50276" h="3022980">
                <a:moveTo>
                  <a:pt x="1525138" y="0"/>
                </a:moveTo>
                <a:cubicBezTo>
                  <a:pt x="2367448" y="0"/>
                  <a:pt x="3050276" y="676717"/>
                  <a:pt x="3050276" y="1511490"/>
                </a:cubicBezTo>
                <a:cubicBezTo>
                  <a:pt x="3050276" y="2346263"/>
                  <a:pt x="2367448" y="3022980"/>
                  <a:pt x="1525138" y="3022980"/>
                </a:cubicBezTo>
                <a:cubicBezTo>
                  <a:pt x="682828" y="3022980"/>
                  <a:pt x="0" y="2346263"/>
                  <a:pt x="0" y="1511490"/>
                </a:cubicBezTo>
                <a:cubicBezTo>
                  <a:pt x="0" y="676717"/>
                  <a:pt x="682828" y="0"/>
                  <a:pt x="1525138" y="0"/>
                </a:cubicBezTo>
                <a:close/>
              </a:path>
            </a:pathLst>
          </a:cu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5A52C3A-8E3E-1147-BDC7-E3A6F5F4E4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2758" y="2927075"/>
            <a:ext cx="1859407" cy="18594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1F49C13-173F-7F47-80A6-45CA514540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2434298">
            <a:off x="5928285" y="4797162"/>
            <a:ext cx="1492500" cy="1492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CA3A79F-C9F0-9B46-907A-5C790C7291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010909" y="1071859"/>
            <a:ext cx="3237293" cy="1521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770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9196C85-46B0-554C-B16D-8D42E886CCA7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692758" y="2927075"/>
            <a:ext cx="1859407" cy="18594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Spatial filtering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A5ED34-866C-B047-B736-983895F9AEC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891" t="8887" r="2011" b="46444"/>
          <a:stretch>
            <a:fillRect/>
          </a:stretch>
        </p:blipFill>
        <p:spPr>
          <a:xfrm>
            <a:off x="4392084" y="2097047"/>
            <a:ext cx="1683363" cy="1416125"/>
          </a:xfrm>
          <a:custGeom>
            <a:avLst/>
            <a:gdLst>
              <a:gd name="connsiteX0" fmla="*/ 894174 w 1683363"/>
              <a:gd name="connsiteY0" fmla="*/ 0 h 1416125"/>
              <a:gd name="connsiteX1" fmla="*/ 1011291 w 1683363"/>
              <a:gd name="connsiteY1" fmla="*/ 70514 h 1416125"/>
              <a:gd name="connsiteX2" fmla="*/ 1675836 w 1683363"/>
              <a:gd name="connsiteY2" fmla="*/ 1169324 h 1416125"/>
              <a:gd name="connsiteX3" fmla="*/ 1683363 w 1683363"/>
              <a:gd name="connsiteY3" fmla="*/ 1317041 h 1416125"/>
              <a:gd name="connsiteX4" fmla="*/ 0 w 1683363"/>
              <a:gd name="connsiteY4" fmla="*/ 1416125 h 1416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83363" h="1416125">
                <a:moveTo>
                  <a:pt x="894174" y="0"/>
                </a:moveTo>
                <a:lnTo>
                  <a:pt x="1011291" y="70514"/>
                </a:lnTo>
                <a:cubicBezTo>
                  <a:pt x="1376412" y="314977"/>
                  <a:pt x="1628975" y="712017"/>
                  <a:pt x="1675836" y="1169324"/>
                </a:cubicBezTo>
                <a:lnTo>
                  <a:pt x="1683363" y="1317041"/>
                </a:lnTo>
                <a:lnTo>
                  <a:pt x="0" y="1416125"/>
                </a:ln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BFF7673-A52E-624F-A466-EE86A305BDFC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2164891" y="838926"/>
            <a:ext cx="1990001" cy="14925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BDBB7C5-07A6-9140-A7DB-7ADF040D3665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2420304" y="4786482"/>
            <a:ext cx="2103642" cy="19304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7A1461C-98EC-DD41-8FD7-D85A9321EC1C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 rot="12434298">
            <a:off x="5928285" y="4797162"/>
            <a:ext cx="1492500" cy="1492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8597DAC-090E-5342-A5BE-84B0CF419B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6010909" y="1071859"/>
            <a:ext cx="3237293" cy="152133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1495C35C-54CF-7047-9C4D-64772736B21F}"/>
              </a:ext>
            </a:extLst>
          </p:cNvPr>
          <p:cNvCxnSpPr>
            <a:cxnSpLocks/>
          </p:cNvCxnSpPr>
          <p:nvPr/>
        </p:nvCxnSpPr>
        <p:spPr>
          <a:xfrm flipV="1">
            <a:off x="4572000" y="2331426"/>
            <a:ext cx="1883697" cy="1181746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9320F7E4-FA8B-4B4D-909E-A637935EF6D4}"/>
              </a:ext>
            </a:extLst>
          </p:cNvPr>
          <p:cNvCxnSpPr>
            <a:cxnSpLocks/>
          </p:cNvCxnSpPr>
          <p:nvPr/>
        </p:nvCxnSpPr>
        <p:spPr>
          <a:xfrm flipH="1">
            <a:off x="4866468" y="2097047"/>
            <a:ext cx="1589229" cy="1033611"/>
          </a:xfrm>
          <a:prstGeom prst="straightConnector1">
            <a:avLst/>
          </a:prstGeom>
          <a:solidFill>
            <a:schemeClr val="accent6">
              <a:lumMod val="60000"/>
              <a:lumOff val="40000"/>
            </a:schemeClr>
          </a:solidFill>
          <a:ln w="47625">
            <a:solidFill>
              <a:srgbClr val="FF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167914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9FA5019-9DD6-6748-BEB7-D4DE495C18AC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Applications of spatial filtering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887B4C-FA7D-2143-8AE9-36FA080BF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695" y="965488"/>
            <a:ext cx="2819138" cy="281913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1A50B6-CDBF-3B40-8B3C-0D67724B5B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488" y="3924083"/>
            <a:ext cx="4127500" cy="27804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889733C-6E59-F24B-AE20-8E8CC2F7B6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775" y="3924083"/>
            <a:ext cx="4265744" cy="278049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689EC0-8382-6940-A44A-65A25C2137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6797" y="752963"/>
            <a:ext cx="3584409" cy="268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51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42D92A41-7614-B04E-B03C-959C9E0805C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68106C-3159-174F-9410-BE17F216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6" y="2586523"/>
            <a:ext cx="842477" cy="84247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48412DD-5084-BA40-A9DD-AA7C99824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5" y="1164410"/>
            <a:ext cx="842477" cy="842477"/>
          </a:xfrm>
          <a:prstGeom prst="rect">
            <a:avLst/>
          </a:prstGeom>
        </p:spPr>
      </p:pic>
      <p:sp>
        <p:nvSpPr>
          <p:cNvPr id="49" name="Freeform 48">
            <a:extLst>
              <a:ext uri="{FF2B5EF4-FFF2-40B4-BE49-F238E27FC236}">
                <a16:creationId xmlns:a16="http://schemas.microsoft.com/office/drawing/2014/main" id="{B0BE68FF-456E-8648-A8A9-02D20F3C3C3C}"/>
              </a:ext>
            </a:extLst>
          </p:cNvPr>
          <p:cNvSpPr/>
          <p:nvPr/>
        </p:nvSpPr>
        <p:spPr>
          <a:xfrm rot="13102834">
            <a:off x="1795416" y="1320504"/>
            <a:ext cx="1485354" cy="808829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AE663-811E-AD4B-8EBC-584F22CBBCC7}"/>
              </a:ext>
            </a:extLst>
          </p:cNvPr>
          <p:cNvGrpSpPr/>
          <p:nvPr/>
        </p:nvGrpSpPr>
        <p:grpSpPr>
          <a:xfrm>
            <a:off x="3371375" y="1227100"/>
            <a:ext cx="3218673" cy="1350521"/>
            <a:chOff x="268446" y="2094145"/>
            <a:chExt cx="3218673" cy="1350521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248B34B-5C61-F941-B9DE-04D6C2E55362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9FF6FD5-8B0B-9545-B5C5-CACF771B98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33911F4-FD19-0E44-8E97-B978D149B817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5336413-F42B-B444-90EB-A744A00F0E0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4442620-BEDC-294B-A9A0-09BCE6B3FB96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195E3B81-A542-D141-9B4F-A6014402B67E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881C4620-022F-ED49-9E01-C582E22BA18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DB0D2D9-2996-6347-AD75-18022019DA60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48ACAB8-E762-5141-9859-76AE8E0A465D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24AA77F-1E41-5143-8A5D-8408388141F1}"/>
              </a:ext>
            </a:extLst>
          </p:cNvPr>
          <p:cNvGrpSpPr/>
          <p:nvPr/>
        </p:nvGrpSpPr>
        <p:grpSpPr>
          <a:xfrm>
            <a:off x="3371375" y="2713497"/>
            <a:ext cx="3218673" cy="1350521"/>
            <a:chOff x="268446" y="2094145"/>
            <a:chExt cx="3218673" cy="135052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E12D192-02F8-4E46-A636-FE1C2AA67686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5A9CE56-C562-B844-99F6-893F555C0D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C038666-5D10-F445-AF50-0DB8244A27A9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7288B9-16E3-284E-9FE7-D625482C2B1B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D6ADB09-0898-594A-907E-CF99456D1B77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8AFBD6D7-90E3-D347-849A-3C9A3EEE3A01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7346A7B2-CB19-B44F-A208-10B17831C44B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5E61C1-303F-5F4D-8B7A-62D97FFE7FAA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1DE1829-5795-564D-A428-4D141E2054E2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Freeform 71">
            <a:extLst>
              <a:ext uri="{FF2B5EF4-FFF2-40B4-BE49-F238E27FC236}">
                <a16:creationId xmlns:a16="http://schemas.microsoft.com/office/drawing/2014/main" id="{531C5421-246D-A64E-B286-8FDFD34F4130}"/>
              </a:ext>
            </a:extLst>
          </p:cNvPr>
          <p:cNvSpPr/>
          <p:nvPr/>
        </p:nvSpPr>
        <p:spPr>
          <a:xfrm rot="13102834">
            <a:off x="1879744" y="2570743"/>
            <a:ext cx="1310534" cy="990558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6817AC-D04C-804D-B1D5-ED50A4E0AB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6223" y="2347883"/>
            <a:ext cx="788569" cy="788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3BCB7C7-255C-3B47-904D-B8B0C1AAF392}"/>
                  </a:ext>
                </a:extLst>
              </p:cNvPr>
              <p:cNvSpPr txBox="1"/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TextBox 72">
                <a:extLst>
                  <a:ext uri="{FF2B5EF4-FFF2-40B4-BE49-F238E27FC236}">
                    <a16:creationId xmlns:a16="http://schemas.microsoft.com/office/drawing/2014/main" id="{B3BCB7C7-255C-3B47-904D-B8B0C1AAF3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blipFill>
                <a:blip r:embed="rId4"/>
                <a:stretch>
                  <a:fillRect l="-926" t="-3226" r="-1852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BCCAC31-4E23-5F47-8B03-A5ADFCF03F42}"/>
                  </a:ext>
                </a:extLst>
              </p:cNvPr>
              <p:cNvSpPr txBox="1"/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4" name="TextBox 73">
                <a:extLst>
                  <a:ext uri="{FF2B5EF4-FFF2-40B4-BE49-F238E27FC236}">
                    <a16:creationId xmlns:a16="http://schemas.microsoft.com/office/drawing/2014/main" id="{FBCCAC31-4E23-5F47-8B03-A5ADFCF03F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blipFill>
                <a:blip r:embed="rId5"/>
                <a:stretch>
                  <a:fillRect l="-1896" t="-6452" r="-3318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83353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42D92A41-7614-B04E-B03C-959C9E0805C5}"/>
              </a:ext>
            </a:extLst>
          </p:cNvPr>
          <p:cNvSpPr txBox="1"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Superimposition of sinusoids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68106C-3159-174F-9410-BE17F216D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6" y="2586523"/>
            <a:ext cx="842477" cy="842477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F48412DD-5084-BA40-A9DD-AA7C99824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635" y="1164410"/>
            <a:ext cx="842477" cy="842477"/>
          </a:xfrm>
          <a:prstGeom prst="rect">
            <a:avLst/>
          </a:prstGeom>
        </p:spPr>
      </p:pic>
      <p:sp>
        <p:nvSpPr>
          <p:cNvPr id="49" name="Freeform 48">
            <a:extLst>
              <a:ext uri="{FF2B5EF4-FFF2-40B4-BE49-F238E27FC236}">
                <a16:creationId xmlns:a16="http://schemas.microsoft.com/office/drawing/2014/main" id="{B0BE68FF-456E-8648-A8A9-02D20F3C3C3C}"/>
              </a:ext>
            </a:extLst>
          </p:cNvPr>
          <p:cNvSpPr/>
          <p:nvPr/>
        </p:nvSpPr>
        <p:spPr>
          <a:xfrm rot="13102834">
            <a:off x="1795416" y="1320504"/>
            <a:ext cx="1485354" cy="808829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D36AE663-811E-AD4B-8EBC-584F22CBBCC7}"/>
              </a:ext>
            </a:extLst>
          </p:cNvPr>
          <p:cNvGrpSpPr/>
          <p:nvPr/>
        </p:nvGrpSpPr>
        <p:grpSpPr>
          <a:xfrm>
            <a:off x="3371375" y="1227100"/>
            <a:ext cx="3218673" cy="1350521"/>
            <a:chOff x="268446" y="2094145"/>
            <a:chExt cx="3218673" cy="1350521"/>
          </a:xfrm>
        </p:grpSpPr>
        <p:cxnSp>
          <p:nvCxnSpPr>
            <p:cNvPr id="51" name="Straight Connector 50">
              <a:extLst>
                <a:ext uri="{FF2B5EF4-FFF2-40B4-BE49-F238E27FC236}">
                  <a16:creationId xmlns:a16="http://schemas.microsoft.com/office/drawing/2014/main" id="{B248B34B-5C61-F941-B9DE-04D6C2E55362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9FF6FD5-8B0B-9545-B5C5-CACF771B98B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433911F4-FD19-0E44-8E97-B978D149B817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05336413-F42B-B444-90EB-A744A00F0E0E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4442620-BEDC-294B-A9A0-09BCE6B3FB96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58" name="Freeform 57">
                <a:extLst>
                  <a:ext uri="{FF2B5EF4-FFF2-40B4-BE49-F238E27FC236}">
                    <a16:creationId xmlns:a16="http://schemas.microsoft.com/office/drawing/2014/main" id="{195E3B81-A542-D141-9B4F-A6014402B67E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59" name="Freeform 58">
                <a:extLst>
                  <a:ext uri="{FF2B5EF4-FFF2-40B4-BE49-F238E27FC236}">
                    <a16:creationId xmlns:a16="http://schemas.microsoft.com/office/drawing/2014/main" id="{881C4620-022F-ED49-9E01-C582E22BA184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rgbClr val="31859C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DB0D2D9-2996-6347-AD75-18022019DA60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F48ACAB8-E762-5141-9859-76AE8E0A465D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E87CB59-DF2B-6249-AB28-A597B7CC8287}"/>
                  </a:ext>
                </a:extLst>
              </p:cNvPr>
              <p:cNvSpPr txBox="1"/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E87CB59-DF2B-6249-AB28-A597B7CC828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7422" y="927787"/>
                <a:ext cx="2721964" cy="369332"/>
              </a:xfrm>
              <a:prstGeom prst="rect">
                <a:avLst/>
              </a:prstGeom>
              <a:blipFill>
                <a:blip r:embed="rId3"/>
                <a:stretch>
                  <a:fillRect l="-926" t="-3226" r="-1852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224AA77F-1E41-5143-8A5D-8408388141F1}"/>
              </a:ext>
            </a:extLst>
          </p:cNvPr>
          <p:cNvGrpSpPr/>
          <p:nvPr/>
        </p:nvGrpSpPr>
        <p:grpSpPr>
          <a:xfrm>
            <a:off x="3371375" y="2713497"/>
            <a:ext cx="3218673" cy="1350521"/>
            <a:chOff x="268446" y="2094145"/>
            <a:chExt cx="3218673" cy="1350521"/>
          </a:xfrm>
        </p:grpSpPr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CE12D192-02F8-4E46-A636-FE1C2AA67686}"/>
                </a:ext>
              </a:extLst>
            </p:cNvPr>
            <p:cNvCxnSpPr>
              <a:cxnSpLocks/>
            </p:cNvCxnSpPr>
            <p:nvPr/>
          </p:nvCxnSpPr>
          <p:spPr>
            <a:xfrm>
              <a:off x="689735" y="2876584"/>
              <a:ext cx="2797384" cy="0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65A9CE56-C562-B844-99F6-893F555C0DF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92668" y="2094145"/>
              <a:ext cx="0" cy="1350521"/>
            </a:xfrm>
            <a:prstGeom prst="line">
              <a:avLst/>
            </a:prstGeom>
            <a:noFill/>
            <a:ln w="38100" cmpd="sng">
              <a:solidFill>
                <a:srgbClr val="000000"/>
              </a:solidFill>
              <a:headEnd type="none"/>
              <a:tailEnd type="arrow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cxn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4C038666-5D10-F445-AF50-0DB8244A27A9}"/>
                </a:ext>
              </a:extLst>
            </p:cNvPr>
            <p:cNvSpPr txBox="1"/>
            <p:nvPr/>
          </p:nvSpPr>
          <p:spPr>
            <a:xfrm rot="16200000">
              <a:off x="-163876" y="2555139"/>
              <a:ext cx="126475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Amplitude</a:t>
              </a: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307288B9-16E3-284E-9FE7-D625482C2B1B}"/>
                </a:ext>
              </a:extLst>
            </p:cNvPr>
            <p:cNvCxnSpPr/>
            <p:nvPr/>
          </p:nvCxnSpPr>
          <p:spPr>
            <a:xfrm>
              <a:off x="2057567" y="2755980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D6ADB09-0898-594A-907E-CF99456D1B77}"/>
                </a:ext>
              </a:extLst>
            </p:cNvPr>
            <p:cNvGrpSpPr/>
            <p:nvPr/>
          </p:nvGrpSpPr>
          <p:grpSpPr>
            <a:xfrm>
              <a:off x="710715" y="2254039"/>
              <a:ext cx="2481391" cy="1181114"/>
              <a:chOff x="899346" y="1290862"/>
              <a:chExt cx="2481391" cy="887388"/>
            </a:xfrm>
          </p:grpSpPr>
          <p:sp>
            <p:nvSpPr>
              <p:cNvPr id="70" name="Freeform 69">
                <a:extLst>
                  <a:ext uri="{FF2B5EF4-FFF2-40B4-BE49-F238E27FC236}">
                    <a16:creationId xmlns:a16="http://schemas.microsoft.com/office/drawing/2014/main" id="{8AFBD6D7-90E3-D347-849A-3C9A3EEE3A01}"/>
                  </a:ext>
                </a:extLst>
              </p:cNvPr>
              <p:cNvSpPr/>
              <p:nvPr/>
            </p:nvSpPr>
            <p:spPr>
              <a:xfrm>
                <a:off x="899346" y="1290862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71" name="Freeform 70">
                <a:extLst>
                  <a:ext uri="{FF2B5EF4-FFF2-40B4-BE49-F238E27FC236}">
                    <a16:creationId xmlns:a16="http://schemas.microsoft.com/office/drawing/2014/main" id="{7346A7B2-CB19-B44F-A208-10B17831C44B}"/>
                  </a:ext>
                </a:extLst>
              </p:cNvPr>
              <p:cNvSpPr/>
              <p:nvPr/>
            </p:nvSpPr>
            <p:spPr>
              <a:xfrm>
                <a:off x="2139103" y="1305546"/>
                <a:ext cx="1241634" cy="872704"/>
              </a:xfrm>
              <a:custGeom>
                <a:avLst/>
                <a:gdLst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0 h 12192"/>
                  <a:gd name="connsiteX1" fmla="*/ 1438656 w 2889504"/>
                  <a:gd name="connsiteY1" fmla="*/ 12192 h 12192"/>
                  <a:gd name="connsiteX2" fmla="*/ 2889504 w 2889504"/>
                  <a:gd name="connsiteY2" fmla="*/ 12192 h 12192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414103"/>
                  <a:gd name="connsiteX1" fmla="*/ 1438656 w 2889504"/>
                  <a:gd name="connsiteY1" fmla="*/ 208194 h 414103"/>
                  <a:gd name="connsiteX2" fmla="*/ 2889504 w 2889504"/>
                  <a:gd name="connsiteY2" fmla="*/ 208194 h 414103"/>
                  <a:gd name="connsiteX0" fmla="*/ 0 w 2889504"/>
                  <a:gd name="connsiteY0" fmla="*/ 196002 h 656758"/>
                  <a:gd name="connsiteX1" fmla="*/ 1438656 w 2889504"/>
                  <a:gd name="connsiteY1" fmla="*/ 208194 h 656758"/>
                  <a:gd name="connsiteX2" fmla="*/ 2889504 w 2889504"/>
                  <a:gd name="connsiteY2" fmla="*/ 208194 h 656758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196002 h 661760"/>
                  <a:gd name="connsiteX1" fmla="*/ 1438656 w 2889504"/>
                  <a:gd name="connsiteY1" fmla="*/ 208194 h 661760"/>
                  <a:gd name="connsiteX2" fmla="*/ 2889504 w 2889504"/>
                  <a:gd name="connsiteY2" fmla="*/ 208194 h 661760"/>
                  <a:gd name="connsiteX0" fmla="*/ 0 w 2889504"/>
                  <a:gd name="connsiteY0" fmla="*/ 406946 h 872704"/>
                  <a:gd name="connsiteX1" fmla="*/ 1438656 w 2889504"/>
                  <a:gd name="connsiteY1" fmla="*/ 419138 h 872704"/>
                  <a:gd name="connsiteX2" fmla="*/ 2889504 w 2889504"/>
                  <a:gd name="connsiteY2" fmla="*/ 419138 h 87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889504" h="872704">
                    <a:moveTo>
                      <a:pt x="0" y="406946"/>
                    </a:moveTo>
                    <a:cubicBezTo>
                      <a:pt x="589280" y="-222974"/>
                      <a:pt x="1089152" y="-44158"/>
                      <a:pt x="1438656" y="419138"/>
                    </a:cubicBezTo>
                    <a:cubicBezTo>
                      <a:pt x="1788160" y="882434"/>
                      <a:pt x="2320544" y="1150658"/>
                      <a:pt x="2889504" y="419138"/>
                    </a:cubicBezTo>
                  </a:path>
                </a:pathLst>
              </a:custGeom>
              <a:ln w="28575" cmpd="sng">
                <a:solidFill>
                  <a:schemeClr val="accent2">
                    <a:lumMod val="75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FC5E61C1-303F-5F4D-8B7A-62D97FFE7FAA}"/>
                </a:ext>
              </a:extLst>
            </p:cNvPr>
            <p:cNvCxnSpPr/>
            <p:nvPr/>
          </p:nvCxnSpPr>
          <p:spPr>
            <a:xfrm>
              <a:off x="1311066" y="2755979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51DE1829-5795-564D-A428-4D141E2054E2}"/>
                </a:ext>
              </a:extLst>
            </p:cNvPr>
            <p:cNvCxnSpPr/>
            <p:nvPr/>
          </p:nvCxnSpPr>
          <p:spPr>
            <a:xfrm>
              <a:off x="2752698" y="2759756"/>
              <a:ext cx="0" cy="23569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" name="Freeform 71">
            <a:extLst>
              <a:ext uri="{FF2B5EF4-FFF2-40B4-BE49-F238E27FC236}">
                <a16:creationId xmlns:a16="http://schemas.microsoft.com/office/drawing/2014/main" id="{531C5421-246D-A64E-B286-8FDFD34F4130}"/>
              </a:ext>
            </a:extLst>
          </p:cNvPr>
          <p:cNvSpPr/>
          <p:nvPr/>
        </p:nvSpPr>
        <p:spPr>
          <a:xfrm rot="13102834">
            <a:off x="1879744" y="2570743"/>
            <a:ext cx="1310534" cy="990558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66817AC-D04C-804D-B1D5-ED50A4E0AB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6223" y="2347883"/>
            <a:ext cx="788569" cy="78856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BBCCD1-1870-EC40-8054-64E2D058D657}"/>
                  </a:ext>
                </a:extLst>
              </p:cNvPr>
              <p:cNvSpPr txBox="1"/>
              <p:nvPr/>
            </p:nvSpPr>
            <p:spPr>
              <a:xfrm>
                <a:off x="2535011" y="5371017"/>
                <a:ext cx="6338809" cy="738664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lIns="0" tIns="0" rIns="0" bIns="0" rtlCol="0">
                <a:spAutoFit/>
              </a:bodyPr>
              <a:lstStyle/>
              <a:p>
                <a:pPr algn="r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Received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signal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baseline="-2500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 .</m:t>
                    </m:r>
                    <m:func>
                      <m:func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400" b="0" i="0" smtClean="0">
                            <a:latin typeface="Cambria Math" panose="020405030504060302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𝑓</m:t>
                            </m:r>
                            <m:r>
                              <a:rPr lang="en-US" sz="2400" b="0" i="1" baseline="-2500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𝑡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𝚹</m:t>
                            </m:r>
                            <m:r>
                              <a:rPr lang="en-US" sz="2400" b="0" i="1" baseline="-25000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d>
                      </m:e>
                    </m:func>
                    <m:r>
                      <a:rPr lang="en-US" sz="2400" b="0" i="0" baseline="-2500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+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A</m:t>
                    </m:r>
                    <m:r>
                      <a:rPr lang="en-US" sz="2400" b="0" i="0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>
                        <a:latin typeface="Cambria Math" panose="02040503050406030204" pitchFamily="18" charset="0"/>
                      </a:rPr>
                      <m:t> . </m:t>
                    </m:r>
                    <m:r>
                      <m:rPr>
                        <m:sty m:val="p"/>
                      </m:rPr>
                      <a:rPr lang="en-US" sz="2400">
                        <a:latin typeface="Cambria Math" panose="02040503050406030204" pitchFamily="18" charset="0"/>
                      </a:rPr>
                      <m:t>sin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⁡(2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𝜋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𝑓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𝚹</m:t>
                    </m:r>
                    <m:r>
                      <a:rPr lang="en-US" sz="2400" b="0" i="1" baseline="-2500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5BBCCD1-1870-EC40-8054-64E2D058D6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35011" y="5371017"/>
                <a:ext cx="6338809" cy="738664"/>
              </a:xfrm>
              <a:prstGeom prst="rect">
                <a:avLst/>
              </a:prstGeom>
              <a:blipFill>
                <a:blip r:embed="rId5"/>
                <a:stretch>
                  <a:fillRect t="-3333" r="-1796" b="-15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Freeform 30">
            <a:extLst>
              <a:ext uri="{FF2B5EF4-FFF2-40B4-BE49-F238E27FC236}">
                <a16:creationId xmlns:a16="http://schemas.microsoft.com/office/drawing/2014/main" id="{4F493EF0-01EB-554D-AC7F-DDE2483EE2A7}"/>
              </a:ext>
            </a:extLst>
          </p:cNvPr>
          <p:cNvSpPr/>
          <p:nvPr/>
        </p:nvSpPr>
        <p:spPr>
          <a:xfrm rot="13102834" flipV="1">
            <a:off x="6522579" y="3345692"/>
            <a:ext cx="882403" cy="1814893"/>
          </a:xfrm>
          <a:custGeom>
            <a:avLst/>
            <a:gdLst>
              <a:gd name="connsiteX0" fmla="*/ 705395 w 705395"/>
              <a:gd name="connsiteY0" fmla="*/ 0 h 574766"/>
              <a:gd name="connsiteX1" fmla="*/ 0 w 705395"/>
              <a:gd name="connsiteY1" fmla="*/ 574766 h 57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705395" h="574766">
                <a:moveTo>
                  <a:pt x="705395" y="0"/>
                </a:moveTo>
                <a:lnTo>
                  <a:pt x="0" y="574766"/>
                </a:lnTo>
              </a:path>
            </a:pathLst>
          </a:custGeom>
          <a:ln w="53975">
            <a:solidFill>
              <a:schemeClr val="tx1"/>
            </a:solidFill>
            <a:prstDash val="sysDot"/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243F82A-6311-BD47-9F00-4B261780A667}"/>
                  </a:ext>
                </a:extLst>
              </p:cNvPr>
              <p:cNvSpPr txBox="1"/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2400" b="0" i="0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.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⁡(2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𝑡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𝚹</m:t>
                      </m:r>
                      <m:r>
                        <a:rPr lang="en-US" sz="2400" b="0" i="1" baseline="-25000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2243F82A-6311-BD47-9F00-4B261780A6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68084" y="4175122"/>
                <a:ext cx="2665858" cy="369332"/>
              </a:xfrm>
              <a:prstGeom prst="rect">
                <a:avLst/>
              </a:prstGeom>
              <a:blipFill>
                <a:blip r:embed="rId6"/>
                <a:stretch>
                  <a:fillRect l="-1896" t="-6452" r="-3318" b="-32258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449631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5798</TotalTime>
  <Words>580</Words>
  <Application>Microsoft Macintosh PowerPoint</Application>
  <PresentationFormat>On-screen Show (4:3)</PresentationFormat>
  <Paragraphs>154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5" baseType="lpstr">
      <vt:lpstr>Arial</vt:lpstr>
      <vt:lpstr>Calibri</vt:lpstr>
      <vt:lpstr>Calibri Light</vt:lpstr>
      <vt:lpstr>Cambria Math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526</cp:revision>
  <dcterms:created xsi:type="dcterms:W3CDTF">2019-02-13T16:19:48Z</dcterms:created>
  <dcterms:modified xsi:type="dcterms:W3CDTF">2019-02-22T04:31:01Z</dcterms:modified>
</cp:coreProperties>
</file>