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745" r:id="rId2"/>
    <p:sldId id="730" r:id="rId3"/>
    <p:sldId id="762" r:id="rId4"/>
    <p:sldId id="765" r:id="rId5"/>
    <p:sldId id="766" r:id="rId6"/>
    <p:sldId id="767" r:id="rId7"/>
    <p:sldId id="768" r:id="rId8"/>
    <p:sldId id="770" r:id="rId9"/>
    <p:sldId id="771" r:id="rId10"/>
    <p:sldId id="792" r:id="rId11"/>
    <p:sldId id="793" r:id="rId12"/>
    <p:sldId id="772" r:id="rId13"/>
    <p:sldId id="1433" r:id="rId14"/>
    <p:sldId id="773" r:id="rId15"/>
    <p:sldId id="774" r:id="rId16"/>
    <p:sldId id="775" r:id="rId17"/>
    <p:sldId id="776" r:id="rId18"/>
    <p:sldId id="777" r:id="rId19"/>
    <p:sldId id="803" r:id="rId20"/>
    <p:sldId id="778" r:id="rId21"/>
    <p:sldId id="800" r:id="rId22"/>
    <p:sldId id="799" r:id="rId23"/>
    <p:sldId id="794" r:id="rId24"/>
    <p:sldId id="795" r:id="rId25"/>
    <p:sldId id="796" r:id="rId26"/>
    <p:sldId id="779" r:id="rId27"/>
    <p:sldId id="801" r:id="rId28"/>
    <p:sldId id="802" r:id="rId29"/>
    <p:sldId id="79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5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22"/>
    <p:restoredTop sz="81329"/>
  </p:normalViewPr>
  <p:slideViewPr>
    <p:cSldViewPr snapToGrid="0" snapToObjects="1" showGuides="1">
      <p:cViewPr varScale="1">
        <p:scale>
          <a:sx n="83" d="100"/>
          <a:sy n="83" d="100"/>
        </p:scale>
        <p:origin x="1400" y="192"/>
      </p:cViewPr>
      <p:guideLst>
        <p:guide pos="285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52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86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22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2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14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93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2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98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70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0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0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52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FBBE-4424-A14B-9413-41A1328AE5FC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B588C-2EF3-CE4E-A115-7F793FDD41F9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35242-0F09-FB4D-884F-627C0309CCDE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8F97-3A35-7F49-8C82-9693ABCE23DE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6FE48-5C1D-AB4A-BB19-31B1C30A3660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C8784-50AE-CC45-8E33-7C0D6210F750}" type="datetime1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20576-9164-164D-8BB1-40B996EE3E08}" type="datetime1">
              <a:rPr lang="en-US" smtClean="0"/>
              <a:t>3/5/19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D8D2-B2F3-B140-94A8-78843456BC6A}" type="datetime1">
              <a:rPr lang="en-US" smtClean="0"/>
              <a:t>3/5/19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B3B8-688C-F044-A79A-33A83BE5F6B5}" type="datetime1">
              <a:rPr lang="en-US" smtClean="0"/>
              <a:t>3/5/19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2912-8280-B647-9126-5F6F3C113D07}" type="datetime1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5F29-FFCB-4848-A196-4B1FCD74F3A0}" type="datetime1">
              <a:rPr lang="en-US" smtClean="0"/>
              <a:t>3/5/19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11B19-49F9-3246-A71C-D614562495DB}" type="datetime1">
              <a:rPr lang="en-US" smtClean="0"/>
              <a:t>3/5/19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.tiff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4.png"/><Relationship Id="rId3" Type="http://schemas.openxmlformats.org/officeDocument/2006/relationships/image" Target="../media/image2.tiff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02.png"/><Relationship Id="rId5" Type="http://schemas.openxmlformats.org/officeDocument/2006/relationships/image" Target="../media/image99.png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3.png"/><Relationship Id="rId3" Type="http://schemas.openxmlformats.org/officeDocument/2006/relationships/image" Target="../media/image97.png"/><Relationship Id="rId7" Type="http://schemas.openxmlformats.org/officeDocument/2006/relationships/image" Target="../media/image79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5" Type="http://schemas.openxmlformats.org/officeDocument/2006/relationships/image" Target="../media/image107.png"/><Relationship Id="rId10" Type="http://schemas.openxmlformats.org/officeDocument/2006/relationships/image" Target="../media/image106.png"/><Relationship Id="rId4" Type="http://schemas.openxmlformats.org/officeDocument/2006/relationships/image" Target="../media/image2.tiff"/><Relationship Id="rId9" Type="http://schemas.openxmlformats.org/officeDocument/2006/relationships/image" Target="../media/image105.png"/><Relationship Id="rId1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6.png"/><Relationship Id="rId18" Type="http://schemas.openxmlformats.org/officeDocument/2006/relationships/image" Target="../media/image5.jp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5" Type="http://schemas.openxmlformats.org/officeDocument/2006/relationships/image" Target="../media/image118.png"/><Relationship Id="rId10" Type="http://schemas.openxmlformats.org/officeDocument/2006/relationships/image" Target="../media/image106.png"/><Relationship Id="rId4" Type="http://schemas.openxmlformats.org/officeDocument/2006/relationships/image" Target="../media/image2.tiff"/><Relationship Id="rId9" Type="http://schemas.openxmlformats.org/officeDocument/2006/relationships/image" Target="../media/image113.png"/><Relationship Id="rId14" Type="http://schemas.openxmlformats.org/officeDocument/2006/relationships/image" Target="../media/image1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4" Type="http://schemas.openxmlformats.org/officeDocument/2006/relationships/image" Target="../media/image3.tiff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2.png"/><Relationship Id="rId4" Type="http://schemas.openxmlformats.org/officeDocument/2006/relationships/image" Target="../media/image3.tiff"/><Relationship Id="rId9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2.png"/><Relationship Id="rId4" Type="http://schemas.openxmlformats.org/officeDocument/2006/relationships/image" Target="../media/image3.tiff"/><Relationship Id="rId9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48243-B1B9-1D4E-96CA-EF21A57879F2}"/>
              </a:ext>
            </a:extLst>
          </p:cNvPr>
          <p:cNvSpPr txBox="1"/>
          <p:nvPr/>
        </p:nvSpPr>
        <p:spPr>
          <a:xfrm>
            <a:off x="24022" y="519672"/>
            <a:ext cx="911179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3.3 (Part 2)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Direction/Angle of Arrival (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DoA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AoA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)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(Beamforming and Phased Array)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AAF43-A211-FA43-9ECD-BD7ECAB7B7B5}"/>
              </a:ext>
            </a:extLst>
          </p:cNvPr>
          <p:cNvSpPr txBox="1"/>
          <p:nvPr/>
        </p:nvSpPr>
        <p:spPr>
          <a:xfrm>
            <a:off x="2483164" y="2326918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CMSC 818W : Spring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7DE64-F4A8-E345-B743-9A4B9B5ED1E5}"/>
              </a:ext>
            </a:extLst>
          </p:cNvPr>
          <p:cNvSpPr txBox="1"/>
          <p:nvPr/>
        </p:nvSpPr>
        <p:spPr>
          <a:xfrm>
            <a:off x="3446531" y="4090226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00F32-58EB-5F47-96BB-3CEA307473DC}"/>
              </a:ext>
            </a:extLst>
          </p:cNvPr>
          <p:cNvSpPr txBox="1"/>
          <p:nvPr/>
        </p:nvSpPr>
        <p:spPr>
          <a:xfrm>
            <a:off x="3143609" y="2962180"/>
            <a:ext cx="2874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CSI 2118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99063-0931-C448-A59B-CAB01B51A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18" y="5322543"/>
            <a:ext cx="3204916" cy="1113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B26BE-F2FA-4E40-AE66-CEFE84E4BC72}"/>
              </a:ext>
            </a:extLst>
          </p:cNvPr>
          <p:cNvSpPr txBox="1"/>
          <p:nvPr/>
        </p:nvSpPr>
        <p:spPr>
          <a:xfrm>
            <a:off x="3458389" y="4551891"/>
            <a:ext cx="224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Feb. 26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th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7A5F9-BD2B-C74C-BF47-EF25E44D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9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1375D347-D4FE-C949-8ACC-464E3F4215C3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4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986E7C-F36E-0C45-99D7-2AA2504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75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1375D347-D4FE-C949-8ACC-464E3F4215C3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3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5160573" cy="1076192"/>
            <a:chOff x="3907431" y="6062123"/>
            <a:chExt cx="5160573" cy="10761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0F21570-8801-7D43-B259-5898A38EA2B3}"/>
                    </a:ext>
                  </a:extLst>
                </p:cNvPr>
                <p:cNvSpPr txBox="1"/>
                <p:nvPr/>
              </p:nvSpPr>
              <p:spPr>
                <a:xfrm>
                  <a:off x="4586393" y="6062123"/>
                  <a:ext cx="4481611" cy="1076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b="0" dirty="0"/>
                    <a:t>Combined signal =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a14:m>
                  <a:endParaRPr lang="en-US" sz="2000" dirty="0"/>
                </a:p>
                <a:p>
                  <a:r>
                    <a:rPr lang="en-US" sz="2000" dirty="0"/>
                    <a:t>                                                   +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a14:m>
                  <a:endParaRPr lang="en-US" sz="2000" dirty="0"/>
                </a:p>
                <a:p>
                  <a:endParaRPr lang="en-US" sz="2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0F21570-8801-7D43-B259-5898A38EA2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6393" y="6062123"/>
                  <a:ext cx="4481611" cy="1076192"/>
                </a:xfrm>
                <a:prstGeom prst="rect">
                  <a:avLst/>
                </a:prstGeom>
                <a:blipFill>
                  <a:blip r:embed="rId6"/>
                  <a:stretch>
                    <a:fillRect l="-3390" t="-232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EAE89-00C2-7A4A-8859-5944C854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5200F-BA34-6D4D-B258-A4BC7D80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75" y="1360009"/>
            <a:ext cx="4464668" cy="41379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1642C4-7C5F-D043-838B-BB2D4DF769BB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Directional gain of an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079C7-9175-A447-A692-AA910B1D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68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1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43" y="4105991"/>
            <a:ext cx="393022" cy="3930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8DD23815-1DD9-C844-81F4-76914819AF4A}"/>
              </a:ext>
            </a:extLst>
          </p:cNvPr>
          <p:cNvSpPr/>
          <p:nvPr/>
        </p:nvSpPr>
        <p:spPr>
          <a:xfrm rot="1937319">
            <a:off x="1141971" y="3705411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/>
              <p:nvPr/>
            </p:nvSpPr>
            <p:spPr>
              <a:xfrm>
                <a:off x="2006403" y="3780169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403" y="3780169"/>
                <a:ext cx="285526" cy="369332"/>
              </a:xfrm>
              <a:prstGeom prst="rect">
                <a:avLst/>
              </a:prstGeom>
              <a:blipFill>
                <a:blip r:embed="rId4"/>
                <a:stretch>
                  <a:fillRect l="-34783" r="-30435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7C81AE0-0F53-5E47-8C80-ED319D35C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96" y="4105991"/>
            <a:ext cx="393022" cy="39302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FF9E8111-E0B3-114D-ACF2-8108940D6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24" y="4105991"/>
            <a:ext cx="393022" cy="393022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B7DE7502-F3EF-2E41-ACCF-6393B0F8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52" y="4105991"/>
            <a:ext cx="393022" cy="39302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97663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97663" cy="430887"/>
              </a:xfrm>
              <a:prstGeom prst="rect">
                <a:avLst/>
              </a:prstGeom>
              <a:blipFill>
                <a:blip r:embed="rId5"/>
                <a:stretch>
                  <a:fillRect l="-8738" t="-22857" r="-15534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E791B-C6B6-644B-9B89-5D349960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9" grpId="0" animBg="1"/>
      <p:bldP spid="20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8DD23815-1DD9-C844-81F4-76914819AF4A}"/>
              </a:ext>
            </a:extLst>
          </p:cNvPr>
          <p:cNvSpPr/>
          <p:nvPr/>
        </p:nvSpPr>
        <p:spPr>
          <a:xfrm rot="1937319">
            <a:off x="1141971" y="3705411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/>
              <p:nvPr/>
            </p:nvSpPr>
            <p:spPr>
              <a:xfrm>
                <a:off x="2006403" y="3780169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403" y="3780169"/>
                <a:ext cx="285526" cy="369332"/>
              </a:xfrm>
              <a:prstGeom prst="rect">
                <a:avLst/>
              </a:prstGeom>
              <a:blipFill>
                <a:blip r:embed="rId4"/>
                <a:stretch>
                  <a:fillRect l="-34783" r="-30435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97663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97663" cy="430887"/>
              </a:xfrm>
              <a:prstGeom prst="rect">
                <a:avLst/>
              </a:prstGeom>
              <a:blipFill>
                <a:blip r:embed="rId5"/>
                <a:stretch>
                  <a:fillRect l="-8738" t="-22857" r="-15534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96435" cy="430887"/>
              </a:xfrm>
              <a:prstGeom prst="rect">
                <a:avLst/>
              </a:prstGeom>
              <a:blipFill>
                <a:blip r:embed="rId8"/>
                <a:stretch>
                  <a:fillRect l="-8403" t="-26471" r="-1260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96435" cy="430887"/>
              </a:xfrm>
              <a:prstGeom prst="rect">
                <a:avLst/>
              </a:prstGeom>
              <a:blipFill>
                <a:blip r:embed="rId9"/>
                <a:stretch>
                  <a:fillRect l="-7563" t="-22857" r="-13445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75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8DD23815-1DD9-C844-81F4-76914819AF4A}"/>
              </a:ext>
            </a:extLst>
          </p:cNvPr>
          <p:cNvSpPr/>
          <p:nvPr/>
        </p:nvSpPr>
        <p:spPr>
          <a:xfrm rot="1937319">
            <a:off x="1141971" y="3705411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/>
              <p:nvPr/>
            </p:nvSpPr>
            <p:spPr>
              <a:xfrm>
                <a:off x="2006403" y="3780169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403" y="3780169"/>
                <a:ext cx="285526" cy="369332"/>
              </a:xfrm>
              <a:prstGeom prst="rect">
                <a:avLst/>
              </a:prstGeom>
              <a:blipFill>
                <a:blip r:embed="rId5"/>
                <a:stretch>
                  <a:fillRect l="-34783" r="-30435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97663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97663" cy="430887"/>
              </a:xfrm>
              <a:prstGeom prst="rect">
                <a:avLst/>
              </a:prstGeom>
              <a:blipFill>
                <a:blip r:embed="rId6"/>
                <a:stretch>
                  <a:fillRect l="-8738" t="-22857" r="-15534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96435" cy="430887"/>
              </a:xfrm>
              <a:prstGeom prst="rect">
                <a:avLst/>
              </a:prstGeom>
              <a:blipFill>
                <a:blip r:embed="rId9"/>
                <a:stretch>
                  <a:fillRect l="-8403" t="-26471" r="-1260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2857" r="-13445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Path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43464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434641" cy="430887"/>
              </a:xfrm>
              <a:prstGeom prst="rect">
                <a:avLst/>
              </a:prstGeom>
              <a:blipFill>
                <a:blip r:embed="rId15"/>
                <a:stretch>
                  <a:fillRect t="-23529" r="-7772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311484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 2Π/</a:t>
                </a:r>
                <a:r>
                  <a:rPr lang="en-US" sz="2800" dirty="0" err="1"/>
                  <a:t>λ</a:t>
                </a:r>
                <a:endParaRPr lang="en-US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311484" cy="430887"/>
              </a:xfrm>
              <a:prstGeom prst="rect">
                <a:avLst/>
              </a:prstGeom>
              <a:blipFill>
                <a:blip r:embed="rId16"/>
                <a:stretch>
                  <a:fillRect t="-22857" r="-305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A0A630-BAE7-A640-B529-CFADBADB4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1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255128" y="-1797465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8DD23815-1DD9-C844-81F4-76914819AF4A}"/>
              </a:ext>
            </a:extLst>
          </p:cNvPr>
          <p:cNvSpPr/>
          <p:nvPr/>
        </p:nvSpPr>
        <p:spPr>
          <a:xfrm rot="1937319">
            <a:off x="1281456" y="1070702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/>
              <p:nvPr/>
            </p:nvSpPr>
            <p:spPr>
              <a:xfrm>
                <a:off x="2145888" y="114546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888" y="1145460"/>
                <a:ext cx="285526" cy="369332"/>
              </a:xfrm>
              <a:prstGeom prst="rect">
                <a:avLst/>
              </a:prstGeom>
              <a:blipFill>
                <a:blip r:embed="rId5"/>
                <a:stretch>
                  <a:fillRect l="-34783" r="-30435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3067981" y="-1797465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819409" y="-1797465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570837" y="-1797465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97663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97663" cy="430887"/>
              </a:xfrm>
              <a:prstGeom prst="rect">
                <a:avLst/>
              </a:prstGeom>
              <a:blipFill>
                <a:blip r:embed="rId6"/>
                <a:stretch>
                  <a:fillRect l="-9709" t="-26471" r="-15534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96435" cy="430887"/>
              </a:xfrm>
              <a:prstGeom prst="rect">
                <a:avLst/>
              </a:prstGeom>
              <a:blipFill>
                <a:blip r:embed="rId9"/>
                <a:stretch>
                  <a:fillRect l="-8403" t="-25714" r="-1260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Path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43464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434641" cy="430887"/>
              </a:xfrm>
              <a:prstGeom prst="rect">
                <a:avLst/>
              </a:prstGeom>
              <a:blipFill>
                <a:blip r:embed="rId15"/>
                <a:stretch>
                  <a:fillRect t="-26471" r="-7772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311484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 2Π/</a:t>
                </a:r>
                <a:r>
                  <a:rPr lang="en-US" sz="2800" dirty="0" err="1"/>
                  <a:t>λ</a:t>
                </a:r>
                <a:endParaRPr lang="en-US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311484" cy="430887"/>
              </a:xfrm>
              <a:prstGeom prst="rect">
                <a:avLst/>
              </a:prstGeom>
              <a:blipFill>
                <a:blip r:embed="rId16"/>
                <a:stretch>
                  <a:fillRect t="-22857" r="-305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3D8352C-A788-804D-A9B5-2C582D64B4BB}"/>
                  </a:ext>
                </a:extLst>
              </p:cNvPr>
              <p:cNvSpPr txBox="1"/>
              <p:nvPr/>
            </p:nvSpPr>
            <p:spPr>
              <a:xfrm>
                <a:off x="2596866" y="3902315"/>
                <a:ext cx="141013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3D8352C-A788-804D-A9B5-2C582D64B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866" y="3902315"/>
                <a:ext cx="1410130" cy="369332"/>
              </a:xfrm>
              <a:prstGeom prst="rect">
                <a:avLst/>
              </a:prstGeom>
              <a:blipFill>
                <a:blip r:embed="rId17"/>
                <a:stretch>
                  <a:fillRect l="-1786" t="-3333" r="-6250" b="-4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Original signal: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Combined signal: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BAAF2-F609-A048-8C6A-AA57B6C275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88650" y="4268087"/>
            <a:ext cx="5677705" cy="27101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4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4E13AE-F41C-8D46-A58F-8837E3F349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 recap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F883CF-22CB-3447-8DE1-72D9C87A1315}"/>
              </a:ext>
            </a:extLst>
          </p:cNvPr>
          <p:cNvSpPr txBox="1"/>
          <p:nvPr/>
        </p:nvSpPr>
        <p:spPr>
          <a:xfrm>
            <a:off x="1427135" y="4185619"/>
            <a:ext cx="710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Z = </a:t>
            </a:r>
            <a:r>
              <a:rPr lang="en-US" sz="2800" dirty="0"/>
              <a:t>r (</a:t>
            </a:r>
            <a:r>
              <a:rPr lang="en-US" sz="2400" dirty="0"/>
              <a:t>cos(𝚹) + j sin(𝚹)</a:t>
            </a:r>
            <a:r>
              <a:rPr lang="en-US" sz="2800" dirty="0"/>
              <a:t>),     </a:t>
            </a:r>
            <a:r>
              <a:rPr lang="en-US" sz="2800" dirty="0" err="1"/>
              <a:t>e</a:t>
            </a:r>
            <a:r>
              <a:rPr lang="en-US" sz="2800" baseline="30000" dirty="0" err="1"/>
              <a:t>j</a:t>
            </a:r>
            <a:r>
              <a:rPr lang="en-US" sz="2800" baseline="30000" dirty="0"/>
              <a:t> 𝚹 </a:t>
            </a:r>
            <a:r>
              <a:rPr lang="en-US" sz="2800" dirty="0"/>
              <a:t>= cos(𝚹) + j sin(𝚹)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58120-1B79-484F-883E-BE5C1E2EC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026" y="584775"/>
            <a:ext cx="3865748" cy="3348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78B016-94A0-3D42-8D11-600EB10D77E0}"/>
              </a:ext>
            </a:extLst>
          </p:cNvPr>
          <p:cNvSpPr txBox="1"/>
          <p:nvPr/>
        </p:nvSpPr>
        <p:spPr>
          <a:xfrm>
            <a:off x="1651861" y="4961183"/>
            <a:ext cx="568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Re{Z} = x = </a:t>
            </a:r>
            <a:r>
              <a:rPr lang="en-US" sz="2800" dirty="0"/>
              <a:t>r </a:t>
            </a:r>
            <a:r>
              <a:rPr lang="en-US" sz="2400" dirty="0"/>
              <a:t>cos(𝚹),      </a:t>
            </a:r>
            <a:r>
              <a:rPr lang="en-US" sz="2400" dirty="0" err="1"/>
              <a:t>Im</a:t>
            </a:r>
            <a:r>
              <a:rPr lang="en-US" sz="2400" dirty="0"/>
              <a:t>{Z} = y = </a:t>
            </a:r>
            <a:r>
              <a:rPr lang="en-US" sz="2800" dirty="0"/>
              <a:t>r</a:t>
            </a:r>
            <a:r>
              <a:rPr lang="en-US" sz="2400" dirty="0"/>
              <a:t> sin(𝚹)</a:t>
            </a: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37BF3-0EB1-984D-9D74-A9BC8E6B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77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4E13AE-F41C-8D46-A58F-8837E3F349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 recap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F883CF-22CB-3447-8DE1-72D9C87A1315}"/>
              </a:ext>
            </a:extLst>
          </p:cNvPr>
          <p:cNvSpPr txBox="1"/>
          <p:nvPr/>
        </p:nvSpPr>
        <p:spPr>
          <a:xfrm>
            <a:off x="1427135" y="4185619"/>
            <a:ext cx="710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Z = </a:t>
            </a:r>
            <a:r>
              <a:rPr lang="en-US" sz="2800" dirty="0"/>
              <a:t>r (</a:t>
            </a:r>
            <a:r>
              <a:rPr lang="en-US" sz="2400" dirty="0"/>
              <a:t>cos(𝚹) + j sin(𝚹)</a:t>
            </a:r>
            <a:r>
              <a:rPr lang="en-US" sz="2800" dirty="0"/>
              <a:t>),     </a:t>
            </a:r>
            <a:r>
              <a:rPr lang="en-US" sz="2800" dirty="0" err="1"/>
              <a:t>e</a:t>
            </a:r>
            <a:r>
              <a:rPr lang="en-US" sz="2800" baseline="30000" dirty="0" err="1"/>
              <a:t>j</a:t>
            </a:r>
            <a:r>
              <a:rPr lang="en-US" sz="2800" baseline="30000" dirty="0"/>
              <a:t> 𝚹 </a:t>
            </a:r>
            <a:r>
              <a:rPr lang="en-US" sz="2800" dirty="0"/>
              <a:t>= cos(𝚹) + j sin(𝚹)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58120-1B79-484F-883E-BE5C1E2EC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026" y="584775"/>
            <a:ext cx="3865748" cy="3348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78B016-94A0-3D42-8D11-600EB10D77E0}"/>
              </a:ext>
            </a:extLst>
          </p:cNvPr>
          <p:cNvSpPr txBox="1"/>
          <p:nvPr/>
        </p:nvSpPr>
        <p:spPr>
          <a:xfrm>
            <a:off x="1651861" y="4961183"/>
            <a:ext cx="568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Re{Z} = x = </a:t>
            </a:r>
            <a:r>
              <a:rPr lang="en-US" sz="2800" dirty="0"/>
              <a:t>r </a:t>
            </a:r>
            <a:r>
              <a:rPr lang="en-US" sz="2400" dirty="0"/>
              <a:t>cos(𝚹),      </a:t>
            </a:r>
            <a:r>
              <a:rPr lang="en-US" sz="2400" dirty="0" err="1"/>
              <a:t>Imag</a:t>
            </a:r>
            <a:r>
              <a:rPr lang="en-US" sz="2400" dirty="0"/>
              <a:t>(Z) = y = </a:t>
            </a:r>
            <a:r>
              <a:rPr lang="en-US" sz="2800" dirty="0"/>
              <a:t>r</a:t>
            </a:r>
            <a:r>
              <a:rPr lang="en-US" sz="2400" dirty="0"/>
              <a:t> sin(𝚹)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B5E1E-642D-E248-8172-C15E0D38F6B4}"/>
              </a:ext>
            </a:extLst>
          </p:cNvPr>
          <p:cNvSpPr txBox="1"/>
          <p:nvPr/>
        </p:nvSpPr>
        <p:spPr>
          <a:xfrm>
            <a:off x="1003838" y="6011615"/>
            <a:ext cx="710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Re{</a:t>
            </a:r>
            <a:r>
              <a:rPr lang="en-US" sz="2800" dirty="0" err="1"/>
              <a:t>e</a:t>
            </a:r>
            <a:r>
              <a:rPr lang="en-US" sz="2800" baseline="30000" dirty="0" err="1"/>
              <a:t>j</a:t>
            </a:r>
            <a:r>
              <a:rPr lang="en-US" sz="2800" baseline="30000" dirty="0"/>
              <a:t> 𝚹</a:t>
            </a:r>
            <a:r>
              <a:rPr lang="en-US" sz="2800" dirty="0"/>
              <a:t>}</a:t>
            </a:r>
            <a:r>
              <a:rPr lang="en-US" sz="2800" baseline="30000" dirty="0"/>
              <a:t> </a:t>
            </a:r>
            <a:r>
              <a:rPr lang="en-US" sz="2800" dirty="0"/>
              <a:t>= cos(𝚹)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602A8-54A6-1048-95E0-036EDAD3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7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1" y="286927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Project ideas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DE404-4F07-1F4B-BBB8-F54A2CE09B5C}"/>
              </a:ext>
            </a:extLst>
          </p:cNvPr>
          <p:cNvSpPr txBox="1"/>
          <p:nvPr/>
        </p:nvSpPr>
        <p:spPr>
          <a:xfrm>
            <a:off x="313634" y="1375766"/>
            <a:ext cx="8830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1. Smartphone “walking stick” for visually impaired persons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5208D-0BC4-CC49-8CA6-46FD79CB8F70}"/>
              </a:ext>
            </a:extLst>
          </p:cNvPr>
          <p:cNvSpPr txBox="1"/>
          <p:nvPr/>
        </p:nvSpPr>
        <p:spPr>
          <a:xfrm>
            <a:off x="313634" y="2039111"/>
            <a:ext cx="6411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2. Locate an intruder by tracking footsteps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98826-7B0F-9741-8EF8-E0F5B1704E2A}"/>
              </a:ext>
            </a:extLst>
          </p:cNvPr>
          <p:cNvSpPr txBox="1"/>
          <p:nvPr/>
        </p:nvSpPr>
        <p:spPr>
          <a:xfrm>
            <a:off x="313634" y="2702456"/>
            <a:ext cx="8628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3. Parametric speaker for directional sound projection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A1E215-8862-1A46-B458-696372F5A58E}"/>
              </a:ext>
            </a:extLst>
          </p:cNvPr>
          <p:cNvSpPr txBox="1"/>
          <p:nvPr/>
        </p:nvSpPr>
        <p:spPr>
          <a:xfrm>
            <a:off x="313634" y="3365801"/>
            <a:ext cx="8628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4. Head mounted microphone array for augmenting user’s acoustic environment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4F5A0-9895-BA49-BFEE-400F1862DD85}"/>
              </a:ext>
            </a:extLst>
          </p:cNvPr>
          <p:cNvSpPr txBox="1"/>
          <p:nvPr/>
        </p:nvSpPr>
        <p:spPr>
          <a:xfrm>
            <a:off x="313634" y="4553021"/>
            <a:ext cx="8628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5. Using smartphone camera to detect cardiac wave and use it for authentication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60951-3DF9-5543-871B-56F1316036A8}"/>
              </a:ext>
            </a:extLst>
          </p:cNvPr>
          <p:cNvSpPr txBox="1"/>
          <p:nvPr/>
        </p:nvSpPr>
        <p:spPr>
          <a:xfrm>
            <a:off x="313634" y="5554266"/>
            <a:ext cx="8628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6. Voice liveness detection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D049B-CB28-7F44-B6AA-C2B743689A55}"/>
              </a:ext>
            </a:extLst>
          </p:cNvPr>
          <p:cNvSpPr txBox="1"/>
          <p:nvPr/>
        </p:nvSpPr>
        <p:spPr>
          <a:xfrm>
            <a:off x="313634" y="6155620"/>
            <a:ext cx="8628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7. Using brainwave as password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C14E8E-3051-8A4C-9E4B-8656D6F16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72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5506AE-9F6F-7546-BEFF-314E94F9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956" y="792176"/>
            <a:ext cx="6727888" cy="6234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040D45-9A3B-2147-A173-436586D8D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895"/>
          <a:stretch/>
        </p:blipFill>
        <p:spPr>
          <a:xfrm>
            <a:off x="1169956" y="4215539"/>
            <a:ext cx="6727888" cy="21886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469E27-6CD0-7741-BF59-4D893E48AE15}"/>
              </a:ext>
            </a:extLst>
          </p:cNvPr>
          <p:cNvSpPr/>
          <p:nvPr/>
        </p:nvSpPr>
        <p:spPr>
          <a:xfrm>
            <a:off x="263471" y="3390900"/>
            <a:ext cx="7392692" cy="363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03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5506AE-9F6F-7546-BEFF-314E94F9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956" y="792176"/>
            <a:ext cx="6727888" cy="6234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040D45-9A3B-2147-A173-436586D8D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895"/>
          <a:stretch/>
        </p:blipFill>
        <p:spPr>
          <a:xfrm>
            <a:off x="1169956" y="4215539"/>
            <a:ext cx="6727888" cy="21886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469E27-6CD0-7741-BF59-4D893E48AE15}"/>
              </a:ext>
            </a:extLst>
          </p:cNvPr>
          <p:cNvSpPr/>
          <p:nvPr/>
        </p:nvSpPr>
        <p:spPr>
          <a:xfrm>
            <a:off x="263471" y="4165812"/>
            <a:ext cx="7392692" cy="363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6600AD-39AC-3C46-8D60-C806ED7D4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75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5506AE-9F6F-7546-BEFF-314E94F9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956" y="792176"/>
            <a:ext cx="6727888" cy="6234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B3F478-3B51-0E43-81ED-6282EB77EE69}"/>
              </a:ext>
            </a:extLst>
          </p:cNvPr>
          <p:cNvGrpSpPr/>
          <p:nvPr/>
        </p:nvGrpSpPr>
        <p:grpSpPr>
          <a:xfrm>
            <a:off x="1169956" y="4215539"/>
            <a:ext cx="6727888" cy="2188667"/>
            <a:chOff x="1169956" y="4215539"/>
            <a:chExt cx="6727888" cy="21886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040D45-9A3B-2147-A173-436586D8D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895"/>
            <a:stretch/>
          </p:blipFill>
          <p:spPr>
            <a:xfrm>
              <a:off x="1169956" y="4215539"/>
              <a:ext cx="6727888" cy="218866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B1B550-746E-FC4E-9C71-5A858FE9CF32}"/>
                </a:ext>
              </a:extLst>
            </p:cNvPr>
            <p:cNvSpPr/>
            <p:nvPr/>
          </p:nvSpPr>
          <p:spPr>
            <a:xfrm>
              <a:off x="5005952" y="4959457"/>
              <a:ext cx="278969" cy="20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E4A754-356B-3B43-9098-236D94D49525}"/>
                </a:ext>
              </a:extLst>
            </p:cNvPr>
            <p:cNvSpPr/>
            <p:nvPr/>
          </p:nvSpPr>
          <p:spPr>
            <a:xfrm>
              <a:off x="5062546" y="5477883"/>
              <a:ext cx="253608" cy="58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3E9E46-4072-F14D-A347-73384245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D99A74-A86E-7241-8DF6-AB5CCD68B35C}"/>
              </a:ext>
            </a:extLst>
          </p:cNvPr>
          <p:cNvSpPr txBox="1"/>
          <p:nvPr/>
        </p:nvSpPr>
        <p:spPr>
          <a:xfrm>
            <a:off x="2324746" y="5114441"/>
            <a:ext cx="3874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4212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91" y="794249"/>
            <a:ext cx="6303818" cy="57034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29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D754-207A-284A-8FEC-763C344F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2" y="675409"/>
            <a:ext cx="6003636" cy="5507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6E6A3-517E-1147-8690-511D67193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75440" y="4167986"/>
            <a:ext cx="393022" cy="39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7FDF6-5697-B545-8367-3F289313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66305" y="4167986"/>
            <a:ext cx="393022" cy="393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80772B-D0BA-9B41-99A5-D0AF33763CC9}"/>
              </a:ext>
            </a:extLst>
          </p:cNvPr>
          <p:cNvCxnSpPr>
            <a:cxnSpLocks/>
          </p:cNvCxnSpPr>
          <p:nvPr/>
        </p:nvCxnSpPr>
        <p:spPr>
          <a:xfrm>
            <a:off x="-237731" y="4404421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EDC9FD1-9DB4-FC4A-9F1E-FFAF014A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13984" y="4187989"/>
            <a:ext cx="393022" cy="393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30B62-BE0C-9C49-90BB-B6A82D24A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04849" y="4187989"/>
            <a:ext cx="393022" cy="393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1B441-3AD9-B84B-B68F-3918DC0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C188D-36FC-2841-A87B-7315178D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98" y="724761"/>
            <a:ext cx="5791200" cy="6121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8636F-785F-CD4F-8CAA-F089A92D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39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Angle-of-Arrival (</a:t>
            </a:r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) or Direction-of-Arrival (</a:t>
            </a:r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F19F3-B31B-D94C-8B7D-A6551CCE2CBA}"/>
              </a:ext>
            </a:extLst>
          </p:cNvPr>
          <p:cNvSpPr txBox="1"/>
          <p:nvPr/>
        </p:nvSpPr>
        <p:spPr>
          <a:xfrm>
            <a:off x="158449" y="851140"/>
            <a:ext cx="590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59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Angle-of-Arrival (</a:t>
            </a:r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) or Direction-of-Arrival (</a:t>
            </a:r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/>
              <p:nvPr/>
            </p:nvSpPr>
            <p:spPr>
              <a:xfrm>
                <a:off x="3786918" y="5633461"/>
                <a:ext cx="343523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 dirty="0"/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(𝚹</a:t>
                </a:r>
                <a:r>
                  <a:rPr lang="en-US" sz="2800" baseline="-25000" dirty="0"/>
                  <a:t>s</a:t>
                </a:r>
                <a:r>
                  <a:rPr lang="en-US" sz="2800" dirty="0"/>
                  <a:t>) 2Π/</a:t>
                </a:r>
                <a:r>
                  <a:rPr lang="en-US" sz="2800" dirty="0" err="1"/>
                  <a:t>λ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18" y="5633461"/>
                <a:ext cx="3435236" cy="430887"/>
              </a:xfrm>
              <a:prstGeom prst="rect">
                <a:avLst/>
              </a:prstGeom>
              <a:blipFill>
                <a:blip r:embed="rId4"/>
                <a:stretch>
                  <a:fillRect l="-6250" t="-29412" r="-5147" b="-441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79A95C5C-FE96-064A-B0DF-19521D87D9CE}"/>
              </a:ext>
            </a:extLst>
          </p:cNvPr>
          <p:cNvSpPr/>
          <p:nvPr/>
        </p:nvSpPr>
        <p:spPr>
          <a:xfrm rot="12066866" flipH="1">
            <a:off x="3661995" y="5015729"/>
            <a:ext cx="811242" cy="48799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024A9-44F2-9C44-A26F-F8613DD0C99B}"/>
              </a:ext>
            </a:extLst>
          </p:cNvPr>
          <p:cNvSpPr txBox="1"/>
          <p:nvPr/>
        </p:nvSpPr>
        <p:spPr>
          <a:xfrm>
            <a:off x="174529" y="5633461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Add addition phase: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807879-B58B-794B-A81E-135B5B958C66}"/>
              </a:ext>
            </a:extLst>
          </p:cNvPr>
          <p:cNvSpPr txBox="1"/>
          <p:nvPr/>
        </p:nvSpPr>
        <p:spPr>
          <a:xfrm>
            <a:off x="158449" y="851140"/>
            <a:ext cx="590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79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Angle-of-Arrival (</a:t>
            </a:r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) or Direction-of-Arrival (</a:t>
            </a:r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C932D-3869-7444-BD63-23971412D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9" b="26518"/>
          <a:stretch/>
        </p:blipFill>
        <p:spPr>
          <a:xfrm>
            <a:off x="759417" y="584775"/>
            <a:ext cx="8214102" cy="4405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FC8899-6A08-9546-BD94-C88A8ACD5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9" t="52587"/>
          <a:stretch/>
        </p:blipFill>
        <p:spPr>
          <a:xfrm>
            <a:off x="929898" y="2293750"/>
            <a:ext cx="8214102" cy="28426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27D5A-D354-944F-A19D-F153B5CFB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62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7353C-7602-744B-882F-7FC69C34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24" y="422970"/>
            <a:ext cx="8181391" cy="6136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Angle-of-Arrival (</a:t>
            </a:r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) or Direction-of-Arrival (</a:t>
            </a:r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C2646-B0C6-5847-AE22-4BE6578D3067}"/>
              </a:ext>
            </a:extLst>
          </p:cNvPr>
          <p:cNvSpPr txBox="1"/>
          <p:nvPr/>
        </p:nvSpPr>
        <p:spPr>
          <a:xfrm>
            <a:off x="0" y="595797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Number of elements - 30, wave length - 10cm, distance between elements - 6.5 cm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72B4E-C541-134F-8B73-614FDC75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1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B36C455E-6700-D14A-A522-BCBF71767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F87889-D7FE-EA4D-A227-F517F6CB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48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1375D347-D4FE-C949-8ACC-464E3F4215C3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4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04F203-D8D2-824C-9362-EFB213A6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70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1375D347-D4FE-C949-8ACC-464E3F4215C3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4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1123037"/>
            <a:ext cx="3891013" cy="3164043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171435"/>
            <a:ext cx="2004885" cy="3112571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1607F3CB-AEE6-FB42-BC96-F0075E63C256}"/>
              </a:ext>
            </a:extLst>
          </p:cNvPr>
          <p:cNvSpPr/>
          <p:nvPr/>
        </p:nvSpPr>
        <p:spPr>
          <a:xfrm>
            <a:off x="3192651" y="1237245"/>
            <a:ext cx="2603715" cy="158344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A68332C-FB48-734E-B5C2-C47EAE0794AF}"/>
              </a:ext>
            </a:extLst>
          </p:cNvPr>
          <p:cNvSpPr/>
          <p:nvPr/>
        </p:nvSpPr>
        <p:spPr>
          <a:xfrm rot="2921079">
            <a:off x="2286383" y="1956423"/>
            <a:ext cx="2182677" cy="116011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between these two paths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48B937-33BB-E14F-942D-48E5BE3D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1375D347-D4FE-C949-8ACC-464E3F4215C3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4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730284" y="3271847"/>
                <a:ext cx="136960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𝑑𝑐𝑜𝑠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284" y="3271847"/>
                <a:ext cx="1369606" cy="430887"/>
              </a:xfrm>
              <a:prstGeom prst="rect">
                <a:avLst/>
              </a:prstGeom>
              <a:blipFill>
                <a:blip r:embed="rId6"/>
                <a:stretch>
                  <a:fillRect l="-5505" t="-2857" r="-8257" b="-2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84EE2A-02F2-5242-A3B4-8EF39E01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0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6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B8682524-1F1E-274B-8B6B-2FED4365AE12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C6815E-E474-3A45-891F-BCF84427A6EA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C6815E-E474-3A45-891F-BCF84427A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3667191" y="5624906"/>
                <a:ext cx="5374228" cy="1291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dirty="0"/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                                                   +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91" y="5624906"/>
                <a:ext cx="5374228" cy="1291379"/>
              </a:xfrm>
              <a:prstGeom prst="rect">
                <a:avLst/>
              </a:prstGeom>
              <a:blipFill>
                <a:blip r:embed="rId8"/>
                <a:stretch>
                  <a:fillRect l="-3302" t="-19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854511" y="3193353"/>
            <a:ext cx="2730895" cy="1843758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092B5C2-61F7-D545-88E6-EB531C61BB7D}"/>
                  </a:ext>
                </a:extLst>
              </p:cNvPr>
              <p:cNvSpPr txBox="1"/>
              <p:nvPr/>
            </p:nvSpPr>
            <p:spPr>
              <a:xfrm>
                <a:off x="1730284" y="3271847"/>
                <a:ext cx="136960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𝑑𝑐𝑜𝑠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092B5C2-61F7-D545-88E6-EB531C61B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284" y="3271847"/>
                <a:ext cx="1369606" cy="430887"/>
              </a:xfrm>
              <a:prstGeom prst="rect">
                <a:avLst/>
              </a:prstGeom>
              <a:blipFill>
                <a:blip r:embed="rId9"/>
                <a:stretch>
                  <a:fillRect l="-5505" t="-2857" r="-8257" b="-2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E15DBB-9B62-FD48-9C64-790F3CFF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97663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97663" cy="430887"/>
              </a:xfrm>
              <a:prstGeom prst="rect">
                <a:avLst/>
              </a:prstGeom>
              <a:blipFill>
                <a:blip r:embed="rId5"/>
                <a:stretch>
                  <a:fillRect l="-9709" t="-22857" r="-15534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6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B8682524-1F1E-274B-8B6B-2FED4365AE12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C6815E-E474-3A45-891F-BCF84427A6EA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C6815E-E474-3A45-891F-BCF84427A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3667191" y="5624906"/>
                <a:ext cx="5374228" cy="1291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dirty="0"/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                                                   +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91" y="5624906"/>
                <a:ext cx="5374228" cy="1291379"/>
              </a:xfrm>
              <a:prstGeom prst="rect">
                <a:avLst/>
              </a:prstGeom>
              <a:blipFill>
                <a:blip r:embed="rId8"/>
                <a:stretch>
                  <a:fillRect l="-3302" t="-19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854511" y="3193353"/>
            <a:ext cx="2730895" cy="1843758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1FE29A6-8212-8747-8FF9-DAA58C0E1FB4}"/>
                  </a:ext>
                </a:extLst>
              </p:cNvPr>
              <p:cNvSpPr/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Parameters: d,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(or </a:t>
                </a:r>
                <a:r>
                  <a:rPr lang="en-US" sz="3600" i="1" dirty="0">
                    <a:solidFill>
                      <a:schemeClr val="bg1"/>
                    </a:solidFill>
                  </a:rPr>
                  <a:t>f</a:t>
                </a:r>
                <a:r>
                  <a:rPr lang="en-US" sz="3600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1FE29A6-8212-8747-8FF9-DAA58C0E1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blipFill>
                <a:blip r:embed="rId9"/>
                <a:stretch>
                  <a:fillRect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075C7F-600F-2F4D-A267-6C48DA9D9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78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97663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97663" cy="430887"/>
              </a:xfrm>
              <a:prstGeom prst="rect">
                <a:avLst/>
              </a:prstGeom>
              <a:blipFill>
                <a:blip r:embed="rId5"/>
                <a:stretch>
                  <a:fillRect l="-9709" t="-22857" r="-15534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6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B8682524-1F1E-274B-8B6B-2FED4365AE12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C6815E-E474-3A45-891F-BCF84427A6EA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C6815E-E474-3A45-891F-BCF84427A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3667191" y="5624906"/>
                <a:ext cx="5374228" cy="1291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dirty="0"/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                                                   +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91" y="5624906"/>
                <a:ext cx="5374228" cy="1291379"/>
              </a:xfrm>
              <a:prstGeom prst="rect">
                <a:avLst/>
              </a:prstGeom>
              <a:blipFill>
                <a:blip r:embed="rId8"/>
                <a:stretch>
                  <a:fillRect l="-3302" t="-19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854511" y="3193353"/>
            <a:ext cx="2730895" cy="1843758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DD47720-6020-1D4E-8218-4DA4D6C0DB80}"/>
                  </a:ext>
                </a:extLst>
              </p:cNvPr>
              <p:cNvSpPr/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Parameters: d,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(or </a:t>
                </a:r>
                <a:r>
                  <a:rPr lang="en-US" sz="3600" i="1" dirty="0">
                    <a:solidFill>
                      <a:schemeClr val="bg1"/>
                    </a:solidFill>
                  </a:rPr>
                  <a:t>f</a:t>
                </a:r>
                <a:r>
                  <a:rPr lang="en-US" sz="3600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DD47720-6020-1D4E-8218-4DA4D6C0DB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blipFill>
                <a:blip r:embed="rId9"/>
                <a:stretch>
                  <a:fillRect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743734BF-2CE4-2E46-8041-F1058F8AEBD8}"/>
              </a:ext>
            </a:extLst>
          </p:cNvPr>
          <p:cNvSpPr/>
          <p:nvPr/>
        </p:nvSpPr>
        <p:spPr>
          <a:xfrm>
            <a:off x="0" y="1759919"/>
            <a:ext cx="914399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Does the gain depend on the distance from the array?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3FC794-7475-4644-A2A4-B68F878B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6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7220</TotalTime>
  <Words>974</Words>
  <Application>Microsoft Macintosh PowerPoint</Application>
  <PresentationFormat>On-screen Show (4:3)</PresentationFormat>
  <Paragraphs>213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689</cp:revision>
  <dcterms:created xsi:type="dcterms:W3CDTF">2019-02-13T16:19:48Z</dcterms:created>
  <dcterms:modified xsi:type="dcterms:W3CDTF">2019-03-06T01:29:46Z</dcterms:modified>
</cp:coreProperties>
</file>