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65"/>
  </p:notesMasterIdLst>
  <p:handoutMasterIdLst>
    <p:handoutMasterId r:id="rId66"/>
  </p:handoutMasterIdLst>
  <p:sldIdLst>
    <p:sldId id="592" r:id="rId5"/>
    <p:sldId id="408" r:id="rId6"/>
    <p:sldId id="454" r:id="rId7"/>
    <p:sldId id="456" r:id="rId8"/>
    <p:sldId id="301" r:id="rId9"/>
    <p:sldId id="635" r:id="rId10"/>
    <p:sldId id="636" r:id="rId11"/>
    <p:sldId id="637" r:id="rId12"/>
    <p:sldId id="638" r:id="rId13"/>
    <p:sldId id="641" r:id="rId14"/>
    <p:sldId id="642" r:id="rId15"/>
    <p:sldId id="643" r:id="rId16"/>
    <p:sldId id="644" r:id="rId17"/>
    <p:sldId id="645" r:id="rId18"/>
    <p:sldId id="639" r:id="rId19"/>
    <p:sldId id="640" r:id="rId20"/>
    <p:sldId id="598" r:id="rId21"/>
    <p:sldId id="599" r:id="rId22"/>
    <p:sldId id="422" r:id="rId23"/>
    <p:sldId id="486" r:id="rId24"/>
    <p:sldId id="487" r:id="rId25"/>
    <p:sldId id="488" r:id="rId26"/>
    <p:sldId id="491" r:id="rId27"/>
    <p:sldId id="492" r:id="rId28"/>
    <p:sldId id="493" r:id="rId29"/>
    <p:sldId id="630" r:id="rId30"/>
    <p:sldId id="631" r:id="rId31"/>
    <p:sldId id="634" r:id="rId32"/>
    <p:sldId id="632" r:id="rId33"/>
    <p:sldId id="585" r:id="rId34"/>
    <p:sldId id="633" r:id="rId35"/>
    <p:sldId id="545" r:id="rId36"/>
    <p:sldId id="548" r:id="rId37"/>
    <p:sldId id="589" r:id="rId38"/>
    <p:sldId id="609" r:id="rId39"/>
    <p:sldId id="587" r:id="rId40"/>
    <p:sldId id="611" r:id="rId41"/>
    <p:sldId id="627" r:id="rId42"/>
    <p:sldId id="586" r:id="rId43"/>
    <p:sldId id="559" r:id="rId44"/>
    <p:sldId id="606" r:id="rId45"/>
    <p:sldId id="563" r:id="rId46"/>
    <p:sldId id="600" r:id="rId47"/>
    <p:sldId id="601" r:id="rId48"/>
    <p:sldId id="605" r:id="rId49"/>
    <p:sldId id="617" r:id="rId50"/>
    <p:sldId id="571" r:id="rId51"/>
    <p:sldId id="623" r:id="rId52"/>
    <p:sldId id="574" r:id="rId53"/>
    <p:sldId id="575" r:id="rId54"/>
    <p:sldId id="625" r:id="rId55"/>
    <p:sldId id="608" r:id="rId56"/>
    <p:sldId id="607" r:id="rId57"/>
    <p:sldId id="646" r:id="rId58"/>
    <p:sldId id="579" r:id="rId59"/>
    <p:sldId id="580" r:id="rId60"/>
    <p:sldId id="581" r:id="rId61"/>
    <p:sldId id="628" r:id="rId62"/>
    <p:sldId id="614" r:id="rId63"/>
    <p:sldId id="629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FF91"/>
    <a:srgbClr val="FFB80D"/>
    <a:srgbClr val="FF1C2C"/>
    <a:srgbClr val="8C6B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0" autoAdjust="0"/>
    <p:restoredTop sz="94066" autoAdjust="0"/>
  </p:normalViewPr>
  <p:slideViewPr>
    <p:cSldViewPr snapToGrid="0">
      <p:cViewPr varScale="1">
        <p:scale>
          <a:sx n="98" d="100"/>
          <a:sy n="98" d="100"/>
        </p:scale>
        <p:origin x="17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14568"/>
    </p:cViewPr>
  </p:sorter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4" Type="http://schemas.openxmlformats.org/officeDocument/2006/relationships/image" Target="../media/image8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7557E-9ED4-446B-A16E-4F76691A219B}" type="datetimeFigureOut">
              <a:rPr lang="en-US" smtClean="0"/>
              <a:pPr/>
              <a:t>3/7/19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8621E-25C1-4CA7-930D-DC13C2D14E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87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ADDB2-4796-471A-A167-F74FF4F101A0}" type="datetimeFigureOut">
              <a:rPr lang="en-US" smtClean="0"/>
              <a:pPr/>
              <a:t>3/7/19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13DB1-4355-43FD-A628-763862640E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65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87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1E0E4-014F-42AF-A388-BEB9D8A0F2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2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1E0E4-014F-42AF-A388-BEB9D8A0F2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1E0E4-014F-42AF-A388-BEB9D8A0F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7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42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1E0E4-014F-42AF-A388-BEB9D8A0F2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82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65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41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4A8A83-29EF-452D-BBE7-0EDE4E14C9D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9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4A8A83-29EF-452D-BBE7-0EDE4E14C9D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9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4A8A83-29EF-452D-BBE7-0EDE4E14C9D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9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4A8A83-29EF-452D-BBE7-0EDE4E14C9D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16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4A8A83-29EF-452D-BBE7-0EDE4E14C9D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9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4A8A83-29EF-452D-BBE7-0EDE4E14C9D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9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1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33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4A8A83-29EF-452D-BBE7-0EDE4E14C9D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1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4A8A83-29EF-452D-BBE7-0EDE4E14C9D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84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4A8A83-29EF-452D-BBE7-0EDE4E14C9D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277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563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046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4A8A83-29EF-452D-BBE7-0EDE4E14C9D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2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Drone</a:t>
            </a:r>
            <a:r>
              <a:rPr lang="en-US" baseline="0" dirty="0"/>
              <a:t> accidents are very common .. Severely </a:t>
            </a:r>
            <a:r>
              <a:rPr lang="en-US" baseline="0" dirty="0" err="1"/>
              <a:t>threateninig</a:t>
            </a:r>
            <a:r>
              <a:rPr lang="en-US" baseline="0" dirty="0"/>
              <a:t> life and property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961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can model orientation as states that evolve in time and by using the two different perspectives, we can derive suitable transition and emission models as follows 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61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174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788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150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567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567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94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477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1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97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1E0E4-014F-42AF-A388-BEB9D8A0F2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089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223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17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014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857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916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962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940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972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1E0E4-014F-42AF-A388-BEB9D8A0F260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92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2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5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92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91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1E0E4-014F-42AF-A388-BEB9D8A0F2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19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2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8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21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1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6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12" y="2130227"/>
            <a:ext cx="7772576" cy="14704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424" y="3886399"/>
            <a:ext cx="6401153" cy="1752203"/>
          </a:xfrm>
        </p:spPr>
        <p:txBody>
          <a:bodyPr/>
          <a:lstStyle>
            <a:lvl1pPr marL="0" indent="0" algn="ctr">
              <a:buNone/>
              <a:defRPr/>
            </a:lvl1pPr>
            <a:lvl2pPr marL="127010" indent="0" algn="ctr">
              <a:buNone/>
              <a:defRPr/>
            </a:lvl2pPr>
            <a:lvl3pPr marL="254020" indent="0" algn="ctr">
              <a:buNone/>
              <a:defRPr/>
            </a:lvl3pPr>
            <a:lvl4pPr marL="381030" indent="0" algn="ctr">
              <a:buNone/>
              <a:defRPr/>
            </a:lvl4pPr>
            <a:lvl5pPr marL="508041" indent="0" algn="ctr">
              <a:buNone/>
              <a:defRPr/>
            </a:lvl5pPr>
            <a:lvl6pPr marL="635051" indent="0" algn="ctr">
              <a:buNone/>
              <a:defRPr/>
            </a:lvl6pPr>
            <a:lvl7pPr marL="762061" indent="0" algn="ctr">
              <a:buNone/>
              <a:defRPr/>
            </a:lvl7pPr>
            <a:lvl8pPr marL="889071" indent="0" algn="ctr">
              <a:buNone/>
              <a:defRPr/>
            </a:lvl8pPr>
            <a:lvl9pPr marL="101608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47A7C-ACD6-4A30-9DAC-481AC52A2D0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14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6F4D7-A9E4-4A9F-A2AE-CF7924A482A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514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801"/>
            <a:ext cx="7772576" cy="1362273"/>
          </a:xfrm>
        </p:spPr>
        <p:txBody>
          <a:bodyPr anchor="t"/>
          <a:lstStyle>
            <a:lvl1pPr algn="l">
              <a:defRPr sz="111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613"/>
            <a:ext cx="7772576" cy="1500188"/>
          </a:xfrm>
        </p:spPr>
        <p:txBody>
          <a:bodyPr anchor="b"/>
          <a:lstStyle>
            <a:lvl1pPr marL="0" indent="0">
              <a:buNone/>
              <a:defRPr sz="556"/>
            </a:lvl1pPr>
            <a:lvl2pPr marL="127010" indent="0">
              <a:buNone/>
              <a:defRPr sz="500"/>
            </a:lvl2pPr>
            <a:lvl3pPr marL="254020" indent="0">
              <a:buNone/>
              <a:defRPr sz="444"/>
            </a:lvl3pPr>
            <a:lvl4pPr marL="381030" indent="0">
              <a:buNone/>
              <a:defRPr sz="389"/>
            </a:lvl4pPr>
            <a:lvl5pPr marL="508041" indent="0">
              <a:buNone/>
              <a:defRPr sz="389"/>
            </a:lvl5pPr>
            <a:lvl6pPr marL="635051" indent="0">
              <a:buNone/>
              <a:defRPr sz="389"/>
            </a:lvl6pPr>
            <a:lvl7pPr marL="762061" indent="0">
              <a:buNone/>
              <a:defRPr sz="389"/>
            </a:lvl7pPr>
            <a:lvl8pPr marL="889071" indent="0">
              <a:buNone/>
              <a:defRPr sz="389"/>
            </a:lvl8pPr>
            <a:lvl9pPr marL="1016081" indent="0">
              <a:buNone/>
              <a:defRPr sz="3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5CD4F-7AE1-4BD9-906A-D3F93917170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62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88" y="1295301"/>
            <a:ext cx="4093545" cy="5211961"/>
          </a:xfrm>
        </p:spPr>
        <p:txBody>
          <a:bodyPr/>
          <a:lstStyle>
            <a:lvl1pPr>
              <a:defRPr sz="778"/>
            </a:lvl1pPr>
            <a:lvl2pPr>
              <a:defRPr sz="667"/>
            </a:lvl2pPr>
            <a:lvl3pPr>
              <a:defRPr sz="556"/>
            </a:lvl3pPr>
            <a:lvl4pPr>
              <a:defRPr sz="500"/>
            </a:lvl4pPr>
            <a:lvl5pPr>
              <a:defRPr sz="500"/>
            </a:lvl5pPr>
            <a:lvl6pPr>
              <a:defRPr sz="500"/>
            </a:lvl6pPr>
            <a:lvl7pPr>
              <a:defRPr sz="500"/>
            </a:lvl7pPr>
            <a:lvl8pPr>
              <a:defRPr sz="500"/>
            </a:lvl8pPr>
            <a:lvl9pPr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3167" y="1295301"/>
            <a:ext cx="4093986" cy="5211961"/>
          </a:xfrm>
        </p:spPr>
        <p:txBody>
          <a:bodyPr/>
          <a:lstStyle>
            <a:lvl1pPr>
              <a:defRPr sz="778"/>
            </a:lvl1pPr>
            <a:lvl2pPr>
              <a:defRPr sz="667"/>
            </a:lvl2pPr>
            <a:lvl3pPr>
              <a:defRPr sz="556"/>
            </a:lvl3pPr>
            <a:lvl4pPr>
              <a:defRPr sz="500"/>
            </a:lvl4pPr>
            <a:lvl5pPr>
              <a:defRPr sz="500"/>
            </a:lvl5pPr>
            <a:lvl6pPr>
              <a:defRPr sz="500"/>
            </a:lvl6pPr>
            <a:lvl7pPr>
              <a:defRPr sz="500"/>
            </a:lvl7pPr>
            <a:lvl8pPr>
              <a:defRPr sz="500"/>
            </a:lvl8pPr>
            <a:lvl9pPr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FA7AB-07FD-411A-AB56-0E3899FD8D8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10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8" y="274836"/>
            <a:ext cx="822942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88" y="1534914"/>
            <a:ext cx="4040188" cy="639961"/>
          </a:xfrm>
        </p:spPr>
        <p:txBody>
          <a:bodyPr anchor="b"/>
          <a:lstStyle>
            <a:lvl1pPr marL="0" indent="0">
              <a:buNone/>
              <a:defRPr sz="667" b="1"/>
            </a:lvl1pPr>
            <a:lvl2pPr marL="127010" indent="0">
              <a:buNone/>
              <a:defRPr sz="556" b="1"/>
            </a:lvl2pPr>
            <a:lvl3pPr marL="254020" indent="0">
              <a:buNone/>
              <a:defRPr sz="500" b="1"/>
            </a:lvl3pPr>
            <a:lvl4pPr marL="381030" indent="0">
              <a:buNone/>
              <a:defRPr sz="444" b="1"/>
            </a:lvl4pPr>
            <a:lvl5pPr marL="508041" indent="0">
              <a:buNone/>
              <a:defRPr sz="444" b="1"/>
            </a:lvl5pPr>
            <a:lvl6pPr marL="635051" indent="0">
              <a:buNone/>
              <a:defRPr sz="444" b="1"/>
            </a:lvl6pPr>
            <a:lvl7pPr marL="762061" indent="0">
              <a:buNone/>
              <a:defRPr sz="444" b="1"/>
            </a:lvl7pPr>
            <a:lvl8pPr marL="889071" indent="0">
              <a:buNone/>
              <a:defRPr sz="444" b="1"/>
            </a:lvl8pPr>
            <a:lvl9pPr marL="1016081" indent="0">
              <a:buNone/>
              <a:defRPr sz="4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88" y="2174875"/>
            <a:ext cx="4040188" cy="3951387"/>
          </a:xfrm>
        </p:spPr>
        <p:txBody>
          <a:bodyPr/>
          <a:lstStyle>
            <a:lvl1pPr>
              <a:defRPr sz="667"/>
            </a:lvl1pPr>
            <a:lvl2pPr>
              <a:defRPr sz="556"/>
            </a:lvl2pPr>
            <a:lvl3pPr>
              <a:defRPr sz="500"/>
            </a:lvl3pPr>
            <a:lvl4pPr>
              <a:defRPr sz="444"/>
            </a:lvl4pPr>
            <a:lvl5pPr>
              <a:defRPr sz="444"/>
            </a:lvl5pPr>
            <a:lvl6pPr>
              <a:defRPr sz="444"/>
            </a:lvl6pPr>
            <a:lvl7pPr>
              <a:defRPr sz="444"/>
            </a:lvl7pPr>
            <a:lvl8pPr>
              <a:defRPr sz="444"/>
            </a:lvl8pPr>
            <a:lvl9pPr>
              <a:defRPr sz="4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01" y="1534914"/>
            <a:ext cx="4041511" cy="639961"/>
          </a:xfrm>
        </p:spPr>
        <p:txBody>
          <a:bodyPr anchor="b"/>
          <a:lstStyle>
            <a:lvl1pPr marL="0" indent="0">
              <a:buNone/>
              <a:defRPr sz="667" b="1"/>
            </a:lvl1pPr>
            <a:lvl2pPr marL="127010" indent="0">
              <a:buNone/>
              <a:defRPr sz="556" b="1"/>
            </a:lvl2pPr>
            <a:lvl3pPr marL="254020" indent="0">
              <a:buNone/>
              <a:defRPr sz="500" b="1"/>
            </a:lvl3pPr>
            <a:lvl4pPr marL="381030" indent="0">
              <a:buNone/>
              <a:defRPr sz="444" b="1"/>
            </a:lvl4pPr>
            <a:lvl5pPr marL="508041" indent="0">
              <a:buNone/>
              <a:defRPr sz="444" b="1"/>
            </a:lvl5pPr>
            <a:lvl6pPr marL="635051" indent="0">
              <a:buNone/>
              <a:defRPr sz="444" b="1"/>
            </a:lvl6pPr>
            <a:lvl7pPr marL="762061" indent="0">
              <a:buNone/>
              <a:defRPr sz="444" b="1"/>
            </a:lvl7pPr>
            <a:lvl8pPr marL="889071" indent="0">
              <a:buNone/>
              <a:defRPr sz="444" b="1"/>
            </a:lvl8pPr>
            <a:lvl9pPr marL="1016081" indent="0">
              <a:buNone/>
              <a:defRPr sz="4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01" y="2174875"/>
            <a:ext cx="4041511" cy="3951387"/>
          </a:xfrm>
        </p:spPr>
        <p:txBody>
          <a:bodyPr/>
          <a:lstStyle>
            <a:lvl1pPr>
              <a:defRPr sz="667"/>
            </a:lvl1pPr>
            <a:lvl2pPr>
              <a:defRPr sz="556"/>
            </a:lvl2pPr>
            <a:lvl3pPr>
              <a:defRPr sz="500"/>
            </a:lvl3pPr>
            <a:lvl4pPr>
              <a:defRPr sz="444"/>
            </a:lvl4pPr>
            <a:lvl5pPr>
              <a:defRPr sz="444"/>
            </a:lvl5pPr>
            <a:lvl6pPr>
              <a:defRPr sz="444"/>
            </a:lvl6pPr>
            <a:lvl7pPr>
              <a:defRPr sz="444"/>
            </a:lvl7pPr>
            <a:lvl8pPr>
              <a:defRPr sz="444"/>
            </a:lvl8pPr>
            <a:lvl9pPr>
              <a:defRPr sz="4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7774B-A517-47DC-A3C3-AF7234A133C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66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B8963-1CA1-4794-84C0-CF4B2C26903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396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B3F2D-62C8-4B24-8FB1-7F12049C909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94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8" y="272852"/>
            <a:ext cx="3008313" cy="1162348"/>
          </a:xfrm>
        </p:spPr>
        <p:txBody>
          <a:bodyPr anchor="b"/>
          <a:lstStyle>
            <a:lvl1pPr algn="l">
              <a:defRPr sz="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962" y="272852"/>
            <a:ext cx="5111750" cy="5853410"/>
          </a:xfrm>
        </p:spPr>
        <p:txBody>
          <a:bodyPr/>
          <a:lstStyle>
            <a:lvl1pPr>
              <a:defRPr sz="889"/>
            </a:lvl1pPr>
            <a:lvl2pPr>
              <a:defRPr sz="778"/>
            </a:lvl2pPr>
            <a:lvl3pPr>
              <a:defRPr sz="667"/>
            </a:lvl3pPr>
            <a:lvl4pPr>
              <a:defRPr sz="556"/>
            </a:lvl4pPr>
            <a:lvl5pPr>
              <a:defRPr sz="556"/>
            </a:lvl5pPr>
            <a:lvl6pPr>
              <a:defRPr sz="556"/>
            </a:lvl6pPr>
            <a:lvl7pPr>
              <a:defRPr sz="556"/>
            </a:lvl7pPr>
            <a:lvl8pPr>
              <a:defRPr sz="556"/>
            </a:lvl8pPr>
            <a:lvl9pPr>
              <a:defRPr sz="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88" y="1435199"/>
            <a:ext cx="3008313" cy="4691063"/>
          </a:xfrm>
        </p:spPr>
        <p:txBody>
          <a:bodyPr/>
          <a:lstStyle>
            <a:lvl1pPr marL="0" indent="0">
              <a:buNone/>
              <a:defRPr sz="389"/>
            </a:lvl1pPr>
            <a:lvl2pPr marL="127010" indent="0">
              <a:buNone/>
              <a:defRPr sz="333"/>
            </a:lvl2pPr>
            <a:lvl3pPr marL="254020" indent="0">
              <a:buNone/>
              <a:defRPr sz="278"/>
            </a:lvl3pPr>
            <a:lvl4pPr marL="381030" indent="0">
              <a:buNone/>
              <a:defRPr sz="250"/>
            </a:lvl4pPr>
            <a:lvl5pPr marL="508041" indent="0">
              <a:buNone/>
              <a:defRPr sz="250"/>
            </a:lvl5pPr>
            <a:lvl6pPr marL="635051" indent="0">
              <a:buNone/>
              <a:defRPr sz="250"/>
            </a:lvl6pPr>
            <a:lvl7pPr marL="762061" indent="0">
              <a:buNone/>
              <a:defRPr sz="250"/>
            </a:lvl7pPr>
            <a:lvl8pPr marL="889071" indent="0">
              <a:buNone/>
              <a:defRPr sz="250"/>
            </a:lvl8pPr>
            <a:lvl9pPr marL="1016081" indent="0">
              <a:buNone/>
              <a:defRPr sz="2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CF194-BEF3-4C92-BE64-F30C7493C85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68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700"/>
            <a:ext cx="5486576" cy="566539"/>
          </a:xfrm>
        </p:spPr>
        <p:txBody>
          <a:bodyPr anchor="b"/>
          <a:lstStyle>
            <a:lvl1pPr algn="l">
              <a:defRPr sz="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676"/>
            <a:ext cx="5486576" cy="4115098"/>
          </a:xfrm>
        </p:spPr>
        <p:txBody>
          <a:bodyPr/>
          <a:lstStyle>
            <a:lvl1pPr marL="0" indent="0">
              <a:buNone/>
              <a:defRPr sz="889"/>
            </a:lvl1pPr>
            <a:lvl2pPr marL="127010" indent="0">
              <a:buNone/>
              <a:defRPr sz="778"/>
            </a:lvl2pPr>
            <a:lvl3pPr marL="254020" indent="0">
              <a:buNone/>
              <a:defRPr sz="667"/>
            </a:lvl3pPr>
            <a:lvl4pPr marL="381030" indent="0">
              <a:buNone/>
              <a:defRPr sz="556"/>
            </a:lvl4pPr>
            <a:lvl5pPr marL="508041" indent="0">
              <a:buNone/>
              <a:defRPr sz="556"/>
            </a:lvl5pPr>
            <a:lvl6pPr marL="635051" indent="0">
              <a:buNone/>
              <a:defRPr sz="556"/>
            </a:lvl6pPr>
            <a:lvl7pPr marL="762061" indent="0">
              <a:buNone/>
              <a:defRPr sz="556"/>
            </a:lvl7pPr>
            <a:lvl8pPr marL="889071" indent="0">
              <a:buNone/>
              <a:defRPr sz="556"/>
            </a:lvl8pPr>
            <a:lvl9pPr marL="1016081" indent="0">
              <a:buNone/>
              <a:defRPr sz="55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238"/>
            <a:ext cx="5486576" cy="805160"/>
          </a:xfrm>
        </p:spPr>
        <p:txBody>
          <a:bodyPr/>
          <a:lstStyle>
            <a:lvl1pPr marL="0" indent="0">
              <a:buNone/>
              <a:defRPr sz="389"/>
            </a:lvl1pPr>
            <a:lvl2pPr marL="127010" indent="0">
              <a:buNone/>
              <a:defRPr sz="333"/>
            </a:lvl2pPr>
            <a:lvl3pPr marL="254020" indent="0">
              <a:buNone/>
              <a:defRPr sz="278"/>
            </a:lvl3pPr>
            <a:lvl4pPr marL="381030" indent="0">
              <a:buNone/>
              <a:defRPr sz="250"/>
            </a:lvl4pPr>
            <a:lvl5pPr marL="508041" indent="0">
              <a:buNone/>
              <a:defRPr sz="250"/>
            </a:lvl5pPr>
            <a:lvl6pPr marL="635051" indent="0">
              <a:buNone/>
              <a:defRPr sz="250"/>
            </a:lvl6pPr>
            <a:lvl7pPr marL="762061" indent="0">
              <a:buNone/>
              <a:defRPr sz="250"/>
            </a:lvl7pPr>
            <a:lvl8pPr marL="889071" indent="0">
              <a:buNone/>
              <a:defRPr sz="250"/>
            </a:lvl8pPr>
            <a:lvl9pPr marL="1016081" indent="0">
              <a:buNone/>
              <a:defRPr sz="2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78655-6B8F-496D-95D1-CE1B5E22FC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53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D84DD-EFC3-4627-A32C-CA5B00BAE1E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95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018" y="152301"/>
            <a:ext cx="2057135" cy="63549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88" y="152301"/>
            <a:ext cx="6130396" cy="63549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05869-1031-41DF-A65E-9F3139BD891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189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33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134"/>
            </a:lvl1pPr>
            <a:lvl2pPr marL="406433" indent="0" algn="ctr">
              <a:buNone/>
              <a:defRPr sz="1778"/>
            </a:lvl2pPr>
            <a:lvl3pPr marL="812865" indent="0" algn="ctr">
              <a:buNone/>
              <a:defRPr sz="1600"/>
            </a:lvl3pPr>
            <a:lvl4pPr marL="1219298" indent="0" algn="ctr">
              <a:buNone/>
              <a:defRPr sz="1422"/>
            </a:lvl4pPr>
            <a:lvl5pPr marL="1625730" indent="0" algn="ctr">
              <a:buNone/>
              <a:defRPr sz="1422"/>
            </a:lvl5pPr>
            <a:lvl6pPr marL="2032163" indent="0" algn="ctr">
              <a:buNone/>
              <a:defRPr sz="1422"/>
            </a:lvl6pPr>
            <a:lvl7pPr marL="2438595" indent="0" algn="ctr">
              <a:buNone/>
              <a:defRPr sz="1422"/>
            </a:lvl7pPr>
            <a:lvl8pPr marL="2845028" indent="0" algn="ctr">
              <a:buNone/>
              <a:defRPr sz="1422"/>
            </a:lvl8pPr>
            <a:lvl9pPr marL="3251460" indent="0" algn="ctr">
              <a:buNone/>
              <a:defRPr sz="142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3308BF28-DC45-4603-9E24-6A41EF754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34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572A2A7-F496-4C1D-903A-5CBAC5D32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580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33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134">
                <a:solidFill>
                  <a:schemeClr val="tx1"/>
                </a:solidFill>
              </a:defRPr>
            </a:lvl1pPr>
            <a:lvl2pPr marL="406433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2pPr>
            <a:lvl3pPr marL="8128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19298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4pPr>
            <a:lvl5pPr marL="162573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5pPr>
            <a:lvl6pPr marL="2032163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6pPr>
            <a:lvl7pPr marL="2438595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7pPr>
            <a:lvl8pPr marL="2845028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8pPr>
            <a:lvl9pPr marL="325146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27D95BF8-2F18-4A35-AA18-05A79CBEC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13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2D03D83E-B617-4F23-8A0C-6B3455956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05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134" b="1"/>
            </a:lvl1pPr>
            <a:lvl2pPr marL="406433" indent="0">
              <a:buNone/>
              <a:defRPr sz="1778" b="1"/>
            </a:lvl2pPr>
            <a:lvl3pPr marL="812865" indent="0">
              <a:buNone/>
              <a:defRPr sz="1600" b="1"/>
            </a:lvl3pPr>
            <a:lvl4pPr marL="1219298" indent="0">
              <a:buNone/>
              <a:defRPr sz="1422" b="1"/>
            </a:lvl4pPr>
            <a:lvl5pPr marL="1625730" indent="0">
              <a:buNone/>
              <a:defRPr sz="1422" b="1"/>
            </a:lvl5pPr>
            <a:lvl6pPr marL="2032163" indent="0">
              <a:buNone/>
              <a:defRPr sz="1422" b="1"/>
            </a:lvl6pPr>
            <a:lvl7pPr marL="2438595" indent="0">
              <a:buNone/>
              <a:defRPr sz="1422" b="1"/>
            </a:lvl7pPr>
            <a:lvl8pPr marL="2845028" indent="0">
              <a:buNone/>
              <a:defRPr sz="1422" b="1"/>
            </a:lvl8pPr>
            <a:lvl9pPr marL="3251460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134" b="1"/>
            </a:lvl1pPr>
            <a:lvl2pPr marL="406433" indent="0">
              <a:buNone/>
              <a:defRPr sz="1778" b="1"/>
            </a:lvl2pPr>
            <a:lvl3pPr marL="812865" indent="0">
              <a:buNone/>
              <a:defRPr sz="1600" b="1"/>
            </a:lvl3pPr>
            <a:lvl4pPr marL="1219298" indent="0">
              <a:buNone/>
              <a:defRPr sz="1422" b="1"/>
            </a:lvl4pPr>
            <a:lvl5pPr marL="1625730" indent="0">
              <a:buNone/>
              <a:defRPr sz="1422" b="1"/>
            </a:lvl5pPr>
            <a:lvl6pPr marL="2032163" indent="0">
              <a:buNone/>
              <a:defRPr sz="1422" b="1"/>
            </a:lvl6pPr>
            <a:lvl7pPr marL="2438595" indent="0">
              <a:buNone/>
              <a:defRPr sz="1422" b="1"/>
            </a:lvl7pPr>
            <a:lvl8pPr marL="2845028" indent="0">
              <a:buNone/>
              <a:defRPr sz="1422" b="1"/>
            </a:lvl8pPr>
            <a:lvl9pPr marL="3251460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A7BA422-3419-4923-89D8-1EA96B824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97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2499DD2F-4366-43D6-92D3-D38094EF7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15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B1BA4B81-4A49-4888-9D01-A4FC7250B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76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448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84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845"/>
            </a:lvl1pPr>
            <a:lvl2pPr>
              <a:defRPr sz="2489"/>
            </a:lvl2pPr>
            <a:lvl3pPr>
              <a:defRPr sz="2134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422"/>
            </a:lvl1pPr>
            <a:lvl2pPr marL="406433" indent="0">
              <a:buNone/>
              <a:defRPr sz="1245"/>
            </a:lvl2pPr>
            <a:lvl3pPr marL="812865" indent="0">
              <a:buNone/>
              <a:defRPr sz="1067"/>
            </a:lvl3pPr>
            <a:lvl4pPr marL="1219298" indent="0">
              <a:buNone/>
              <a:defRPr sz="889"/>
            </a:lvl4pPr>
            <a:lvl5pPr marL="1625730" indent="0">
              <a:buNone/>
              <a:defRPr sz="889"/>
            </a:lvl5pPr>
            <a:lvl6pPr marL="2032163" indent="0">
              <a:buNone/>
              <a:defRPr sz="889"/>
            </a:lvl6pPr>
            <a:lvl7pPr marL="2438595" indent="0">
              <a:buNone/>
              <a:defRPr sz="889"/>
            </a:lvl7pPr>
            <a:lvl8pPr marL="2845028" indent="0">
              <a:buNone/>
              <a:defRPr sz="889"/>
            </a:lvl8pPr>
            <a:lvl9pPr marL="3251460" indent="0">
              <a:buNone/>
              <a:defRPr sz="8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84A1D8A-FCE4-4027-AA69-AAA4DB4E0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81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84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845"/>
            </a:lvl1pPr>
            <a:lvl2pPr marL="406433" indent="0">
              <a:buNone/>
              <a:defRPr sz="2489"/>
            </a:lvl2pPr>
            <a:lvl3pPr marL="812865" indent="0">
              <a:buNone/>
              <a:defRPr sz="2134"/>
            </a:lvl3pPr>
            <a:lvl4pPr marL="1219298" indent="0">
              <a:buNone/>
              <a:defRPr sz="1778"/>
            </a:lvl4pPr>
            <a:lvl5pPr marL="1625730" indent="0">
              <a:buNone/>
              <a:defRPr sz="1778"/>
            </a:lvl5pPr>
            <a:lvl6pPr marL="2032163" indent="0">
              <a:buNone/>
              <a:defRPr sz="1778"/>
            </a:lvl6pPr>
            <a:lvl7pPr marL="2438595" indent="0">
              <a:buNone/>
              <a:defRPr sz="1778"/>
            </a:lvl7pPr>
            <a:lvl8pPr marL="2845028" indent="0">
              <a:buNone/>
              <a:defRPr sz="1778"/>
            </a:lvl8pPr>
            <a:lvl9pPr marL="3251460" indent="0">
              <a:buNone/>
              <a:defRPr sz="1778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422"/>
            </a:lvl1pPr>
            <a:lvl2pPr marL="406433" indent="0">
              <a:buNone/>
              <a:defRPr sz="1245"/>
            </a:lvl2pPr>
            <a:lvl3pPr marL="812865" indent="0">
              <a:buNone/>
              <a:defRPr sz="1067"/>
            </a:lvl3pPr>
            <a:lvl4pPr marL="1219298" indent="0">
              <a:buNone/>
              <a:defRPr sz="889"/>
            </a:lvl4pPr>
            <a:lvl5pPr marL="1625730" indent="0">
              <a:buNone/>
              <a:defRPr sz="889"/>
            </a:lvl5pPr>
            <a:lvl6pPr marL="2032163" indent="0">
              <a:buNone/>
              <a:defRPr sz="889"/>
            </a:lvl6pPr>
            <a:lvl7pPr marL="2438595" indent="0">
              <a:buNone/>
              <a:defRPr sz="889"/>
            </a:lvl7pPr>
            <a:lvl8pPr marL="2845028" indent="0">
              <a:buNone/>
              <a:defRPr sz="889"/>
            </a:lvl8pPr>
            <a:lvl9pPr marL="3251460" indent="0">
              <a:buNone/>
              <a:defRPr sz="8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CEC3A28-5D74-4E28-BA37-CF50F5D32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03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59EB643-3F0C-47A0-AFAD-F4A7E07F8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99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99E16986-9A93-4CE7-925B-DD3A6B087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12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B064-10E2-41A2-AE67-FAC7611F5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9363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B064-10E2-41A2-AE67-FAC7611F5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B064-10E2-41A2-AE67-FAC7611F5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B064-10E2-41A2-AE67-FAC7611F5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B064-10E2-41A2-AE67-FAC7611F5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B064-10E2-41A2-AE67-FAC7611F5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595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B064-10E2-41A2-AE67-FAC7611F5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B064-10E2-41A2-AE67-FAC7611F5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B064-10E2-41A2-AE67-FAC7611F5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B064-10E2-41A2-AE67-FAC7611F5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B064-10E2-41A2-AE67-FAC7611F5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39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90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47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32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8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4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89" y="152301"/>
            <a:ext cx="822986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13312" tIns="156661" rIns="313312" bIns="1566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89" y="1295301"/>
            <a:ext cx="8229864" cy="521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13312" tIns="156661" rIns="313312" bIns="156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89" y="6245324"/>
            <a:ext cx="2133864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313312" tIns="156661" rIns="313312" bIns="15666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89" y="6245324"/>
            <a:ext cx="2895864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313312" tIns="156661" rIns="313312" bIns="15666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89" y="6245324"/>
            <a:ext cx="2133864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313312" tIns="156661" rIns="313312" bIns="15666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A7A8C3-7F6D-4FCF-B79F-AFE33677D65B}" type="slidenum"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99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870990" rtl="0" eaLnBrk="0" fontAlgn="base" hangingPunct="0">
        <a:spcBef>
          <a:spcPct val="0"/>
        </a:spcBef>
        <a:spcAft>
          <a:spcPct val="0"/>
        </a:spcAft>
        <a:defRPr sz="3056">
          <a:solidFill>
            <a:srgbClr val="CC0000"/>
          </a:solidFill>
          <a:latin typeface="+mj-lt"/>
          <a:ea typeface="+mj-ea"/>
          <a:cs typeface="+mj-cs"/>
        </a:defRPr>
      </a:lvl1pPr>
      <a:lvl2pPr algn="l" defTabSz="870990" rtl="0" eaLnBrk="0" fontAlgn="base" hangingPunct="0">
        <a:spcBef>
          <a:spcPct val="0"/>
        </a:spcBef>
        <a:spcAft>
          <a:spcPct val="0"/>
        </a:spcAft>
        <a:defRPr sz="3056">
          <a:solidFill>
            <a:srgbClr val="CC0000"/>
          </a:solidFill>
          <a:latin typeface="Times New Roman" pitchFamily="18" charset="0"/>
        </a:defRPr>
      </a:lvl2pPr>
      <a:lvl3pPr algn="l" defTabSz="870990" rtl="0" eaLnBrk="0" fontAlgn="base" hangingPunct="0">
        <a:spcBef>
          <a:spcPct val="0"/>
        </a:spcBef>
        <a:spcAft>
          <a:spcPct val="0"/>
        </a:spcAft>
        <a:defRPr sz="3056">
          <a:solidFill>
            <a:srgbClr val="CC0000"/>
          </a:solidFill>
          <a:latin typeface="Times New Roman" pitchFamily="18" charset="0"/>
        </a:defRPr>
      </a:lvl3pPr>
      <a:lvl4pPr algn="l" defTabSz="870990" rtl="0" eaLnBrk="0" fontAlgn="base" hangingPunct="0">
        <a:spcBef>
          <a:spcPct val="0"/>
        </a:spcBef>
        <a:spcAft>
          <a:spcPct val="0"/>
        </a:spcAft>
        <a:defRPr sz="3056">
          <a:solidFill>
            <a:srgbClr val="CC0000"/>
          </a:solidFill>
          <a:latin typeface="Times New Roman" pitchFamily="18" charset="0"/>
        </a:defRPr>
      </a:lvl4pPr>
      <a:lvl5pPr algn="l" defTabSz="870990" rtl="0" eaLnBrk="0" fontAlgn="base" hangingPunct="0">
        <a:spcBef>
          <a:spcPct val="0"/>
        </a:spcBef>
        <a:spcAft>
          <a:spcPct val="0"/>
        </a:spcAft>
        <a:defRPr sz="3056">
          <a:solidFill>
            <a:srgbClr val="CC0000"/>
          </a:solidFill>
          <a:latin typeface="Times New Roman" pitchFamily="18" charset="0"/>
        </a:defRPr>
      </a:lvl5pPr>
      <a:lvl6pPr marL="127010" algn="l" defTabSz="870990" rtl="0" fontAlgn="base">
        <a:spcBef>
          <a:spcPct val="0"/>
        </a:spcBef>
        <a:spcAft>
          <a:spcPct val="0"/>
        </a:spcAft>
        <a:defRPr sz="3056">
          <a:solidFill>
            <a:srgbClr val="CC0000"/>
          </a:solidFill>
          <a:latin typeface="Times New Roman" pitchFamily="18" charset="0"/>
        </a:defRPr>
      </a:lvl6pPr>
      <a:lvl7pPr marL="254020" algn="l" defTabSz="870990" rtl="0" fontAlgn="base">
        <a:spcBef>
          <a:spcPct val="0"/>
        </a:spcBef>
        <a:spcAft>
          <a:spcPct val="0"/>
        </a:spcAft>
        <a:defRPr sz="3056">
          <a:solidFill>
            <a:srgbClr val="CC0000"/>
          </a:solidFill>
          <a:latin typeface="Times New Roman" pitchFamily="18" charset="0"/>
        </a:defRPr>
      </a:lvl7pPr>
      <a:lvl8pPr marL="381030" algn="l" defTabSz="870990" rtl="0" fontAlgn="base">
        <a:spcBef>
          <a:spcPct val="0"/>
        </a:spcBef>
        <a:spcAft>
          <a:spcPct val="0"/>
        </a:spcAft>
        <a:defRPr sz="3056">
          <a:solidFill>
            <a:srgbClr val="CC0000"/>
          </a:solidFill>
          <a:latin typeface="Times New Roman" pitchFamily="18" charset="0"/>
        </a:defRPr>
      </a:lvl8pPr>
      <a:lvl9pPr marL="508041" algn="l" defTabSz="870990" rtl="0" fontAlgn="base">
        <a:spcBef>
          <a:spcPct val="0"/>
        </a:spcBef>
        <a:spcAft>
          <a:spcPct val="0"/>
        </a:spcAft>
        <a:defRPr sz="3056">
          <a:solidFill>
            <a:srgbClr val="CC0000"/>
          </a:solidFill>
          <a:latin typeface="Times New Roman" pitchFamily="18" charset="0"/>
        </a:defRPr>
      </a:lvl9pPr>
    </p:titleStyle>
    <p:bodyStyle>
      <a:lvl1pPr marL="326787" indent="-326787" algn="l" defTabSz="87099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q"/>
        <a:defRPr sz="2667">
          <a:solidFill>
            <a:schemeClr val="tx1"/>
          </a:solidFill>
          <a:latin typeface="+mn-lt"/>
          <a:ea typeface="+mn-ea"/>
          <a:cs typeface="+mn-cs"/>
        </a:defRPr>
      </a:lvl1pPr>
      <a:lvl2pPr marL="707817" indent="-272543" algn="l" defTabSz="87099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278">
          <a:solidFill>
            <a:srgbClr val="0000FF"/>
          </a:solidFill>
          <a:latin typeface="+mn-lt"/>
        </a:defRPr>
      </a:lvl2pPr>
      <a:lvl3pPr marL="1088848" indent="-217858" algn="l" defTabSz="870990" rtl="0" eaLnBrk="0" fontAlgn="base" hangingPunct="0">
        <a:spcBef>
          <a:spcPct val="20000"/>
        </a:spcBef>
        <a:spcAft>
          <a:spcPct val="0"/>
        </a:spcAft>
        <a:buChar char="•"/>
        <a:defRPr sz="1917">
          <a:solidFill>
            <a:srgbClr val="008000"/>
          </a:solidFill>
          <a:latin typeface="+mn-lt"/>
        </a:defRPr>
      </a:lvl3pPr>
      <a:lvl4pPr marL="1524122" indent="-217858" algn="l" defTabSz="870990" rtl="0" eaLnBrk="0" fontAlgn="base" hangingPunct="0">
        <a:spcBef>
          <a:spcPct val="20000"/>
        </a:spcBef>
        <a:spcAft>
          <a:spcPct val="0"/>
        </a:spcAft>
        <a:buChar char="–"/>
        <a:defRPr sz="1917">
          <a:solidFill>
            <a:schemeClr val="tx1"/>
          </a:solidFill>
          <a:latin typeface="Gungsuh" pitchFamily="18" charset="-127"/>
        </a:defRPr>
      </a:lvl4pPr>
      <a:lvl5pPr marL="1958955" indent="-216976" algn="l" defTabSz="870990" rtl="0" eaLnBrk="0" fontAlgn="base" hangingPunct="0">
        <a:spcBef>
          <a:spcPct val="20000"/>
        </a:spcBef>
        <a:spcAft>
          <a:spcPct val="0"/>
        </a:spcAft>
        <a:buChar char="»"/>
        <a:defRPr sz="1917">
          <a:solidFill>
            <a:schemeClr val="tx1"/>
          </a:solidFill>
          <a:latin typeface="Gungsuh" pitchFamily="18" charset="-127"/>
        </a:defRPr>
      </a:lvl5pPr>
      <a:lvl6pPr marL="2085965" indent="-216976" algn="l" defTabSz="870990" rtl="0" fontAlgn="base">
        <a:spcBef>
          <a:spcPct val="20000"/>
        </a:spcBef>
        <a:spcAft>
          <a:spcPct val="0"/>
        </a:spcAft>
        <a:buChar char="»"/>
        <a:defRPr sz="1917">
          <a:solidFill>
            <a:schemeClr val="tx1"/>
          </a:solidFill>
          <a:latin typeface="Gungsuh" pitchFamily="18" charset="-127"/>
        </a:defRPr>
      </a:lvl6pPr>
      <a:lvl7pPr marL="2212976" indent="-216976" algn="l" defTabSz="870990" rtl="0" fontAlgn="base">
        <a:spcBef>
          <a:spcPct val="20000"/>
        </a:spcBef>
        <a:spcAft>
          <a:spcPct val="0"/>
        </a:spcAft>
        <a:buChar char="»"/>
        <a:defRPr sz="1917">
          <a:solidFill>
            <a:schemeClr val="tx1"/>
          </a:solidFill>
          <a:latin typeface="Gungsuh" pitchFamily="18" charset="-127"/>
        </a:defRPr>
      </a:lvl7pPr>
      <a:lvl8pPr marL="2339986" indent="-216976" algn="l" defTabSz="870990" rtl="0" fontAlgn="base">
        <a:spcBef>
          <a:spcPct val="20000"/>
        </a:spcBef>
        <a:spcAft>
          <a:spcPct val="0"/>
        </a:spcAft>
        <a:buChar char="»"/>
        <a:defRPr sz="1917">
          <a:solidFill>
            <a:schemeClr val="tx1"/>
          </a:solidFill>
          <a:latin typeface="Gungsuh" pitchFamily="18" charset="-127"/>
        </a:defRPr>
      </a:lvl8pPr>
      <a:lvl9pPr marL="2466996" indent="-216976" algn="l" defTabSz="870990" rtl="0" fontAlgn="base">
        <a:spcBef>
          <a:spcPct val="20000"/>
        </a:spcBef>
        <a:spcAft>
          <a:spcPct val="0"/>
        </a:spcAft>
        <a:buChar char="»"/>
        <a:defRPr sz="1917">
          <a:solidFill>
            <a:schemeClr val="tx1"/>
          </a:solidFill>
          <a:latin typeface="Gungsuh" pitchFamily="18" charset="-127"/>
        </a:defRPr>
      </a:lvl9pPr>
    </p:bodyStyle>
    <p:otherStyle>
      <a:defPPr>
        <a:defRPr lang="en-US"/>
      </a:defPPr>
      <a:lvl1pPr marL="0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1pPr>
      <a:lvl2pPr marL="127010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2pPr>
      <a:lvl3pPr marL="254020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30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4pPr>
      <a:lvl5pPr marL="508041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5pPr>
      <a:lvl6pPr marL="635051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6pPr>
      <a:lvl7pPr marL="762061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7pPr>
      <a:lvl8pPr marL="889071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8pPr>
      <a:lvl9pPr marL="1016081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27" y="365125"/>
            <a:ext cx="78863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27" y="1825625"/>
            <a:ext cx="7886347" cy="4351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26" y="6356449"/>
            <a:ext cx="20571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67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038" y="6356449"/>
            <a:ext cx="30859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8039" y="6356449"/>
            <a:ext cx="2057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67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E1205BC5-33C7-49D8-93E7-B4EFDE974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9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812777" rtl="0" fontAlgn="base">
        <a:lnSpc>
          <a:spcPct val="90000"/>
        </a:lnSpc>
        <a:spcBef>
          <a:spcPct val="0"/>
        </a:spcBef>
        <a:spcAft>
          <a:spcPct val="0"/>
        </a:spcAft>
        <a:defRPr sz="3889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12777" rtl="0" fontAlgn="base">
        <a:lnSpc>
          <a:spcPct val="90000"/>
        </a:lnSpc>
        <a:spcBef>
          <a:spcPct val="0"/>
        </a:spcBef>
        <a:spcAft>
          <a:spcPct val="0"/>
        </a:spcAft>
        <a:defRPr sz="3889">
          <a:solidFill>
            <a:schemeClr val="tx1"/>
          </a:solidFill>
          <a:latin typeface="Calibri Light" panose="020F0302020204030204" pitchFamily="34" charset="0"/>
        </a:defRPr>
      </a:lvl2pPr>
      <a:lvl3pPr algn="l" defTabSz="812777" rtl="0" fontAlgn="base">
        <a:lnSpc>
          <a:spcPct val="90000"/>
        </a:lnSpc>
        <a:spcBef>
          <a:spcPct val="0"/>
        </a:spcBef>
        <a:spcAft>
          <a:spcPct val="0"/>
        </a:spcAft>
        <a:defRPr sz="3889">
          <a:solidFill>
            <a:schemeClr val="tx1"/>
          </a:solidFill>
          <a:latin typeface="Calibri Light" panose="020F0302020204030204" pitchFamily="34" charset="0"/>
        </a:defRPr>
      </a:lvl3pPr>
      <a:lvl4pPr algn="l" defTabSz="812777" rtl="0" fontAlgn="base">
        <a:lnSpc>
          <a:spcPct val="90000"/>
        </a:lnSpc>
        <a:spcBef>
          <a:spcPct val="0"/>
        </a:spcBef>
        <a:spcAft>
          <a:spcPct val="0"/>
        </a:spcAft>
        <a:defRPr sz="3889">
          <a:solidFill>
            <a:schemeClr val="tx1"/>
          </a:solidFill>
          <a:latin typeface="Calibri Light" panose="020F0302020204030204" pitchFamily="34" charset="0"/>
        </a:defRPr>
      </a:lvl4pPr>
      <a:lvl5pPr algn="l" defTabSz="812777" rtl="0" fontAlgn="base">
        <a:lnSpc>
          <a:spcPct val="90000"/>
        </a:lnSpc>
        <a:spcBef>
          <a:spcPct val="0"/>
        </a:spcBef>
        <a:spcAft>
          <a:spcPct val="0"/>
        </a:spcAft>
        <a:defRPr sz="3889">
          <a:solidFill>
            <a:schemeClr val="tx1"/>
          </a:solidFill>
          <a:latin typeface="Calibri Light" panose="020F0302020204030204" pitchFamily="34" charset="0"/>
        </a:defRPr>
      </a:lvl5pPr>
      <a:lvl6pPr marL="127010" algn="l" defTabSz="812777" rtl="0" fontAlgn="base">
        <a:lnSpc>
          <a:spcPct val="90000"/>
        </a:lnSpc>
        <a:spcBef>
          <a:spcPct val="0"/>
        </a:spcBef>
        <a:spcAft>
          <a:spcPct val="0"/>
        </a:spcAft>
        <a:defRPr sz="3889">
          <a:solidFill>
            <a:schemeClr val="tx1"/>
          </a:solidFill>
          <a:latin typeface="Calibri Light" panose="020F0302020204030204" pitchFamily="34" charset="0"/>
        </a:defRPr>
      </a:lvl6pPr>
      <a:lvl7pPr marL="254020" algn="l" defTabSz="812777" rtl="0" fontAlgn="base">
        <a:lnSpc>
          <a:spcPct val="90000"/>
        </a:lnSpc>
        <a:spcBef>
          <a:spcPct val="0"/>
        </a:spcBef>
        <a:spcAft>
          <a:spcPct val="0"/>
        </a:spcAft>
        <a:defRPr sz="3889">
          <a:solidFill>
            <a:schemeClr val="tx1"/>
          </a:solidFill>
          <a:latin typeface="Calibri Light" panose="020F0302020204030204" pitchFamily="34" charset="0"/>
        </a:defRPr>
      </a:lvl7pPr>
      <a:lvl8pPr marL="381030" algn="l" defTabSz="812777" rtl="0" fontAlgn="base">
        <a:lnSpc>
          <a:spcPct val="90000"/>
        </a:lnSpc>
        <a:spcBef>
          <a:spcPct val="0"/>
        </a:spcBef>
        <a:spcAft>
          <a:spcPct val="0"/>
        </a:spcAft>
        <a:defRPr sz="3889">
          <a:solidFill>
            <a:schemeClr val="tx1"/>
          </a:solidFill>
          <a:latin typeface="Calibri Light" panose="020F0302020204030204" pitchFamily="34" charset="0"/>
        </a:defRPr>
      </a:lvl8pPr>
      <a:lvl9pPr marL="508041" algn="l" defTabSz="812777" rtl="0" fontAlgn="base">
        <a:lnSpc>
          <a:spcPct val="90000"/>
        </a:lnSpc>
        <a:spcBef>
          <a:spcPct val="0"/>
        </a:spcBef>
        <a:spcAft>
          <a:spcPct val="0"/>
        </a:spcAft>
        <a:defRPr sz="3889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2863" indent="-202863" algn="l" defTabSz="812777" rtl="0" fontAlgn="base">
        <a:lnSpc>
          <a:spcPct val="90000"/>
        </a:lnSpc>
        <a:spcBef>
          <a:spcPts val="889"/>
        </a:spcBef>
        <a:spcAft>
          <a:spcPct val="0"/>
        </a:spcAft>
        <a:buFont typeface="Arial" panose="020B0604020202020204" pitchFamily="34" charset="0"/>
        <a:buChar char="•"/>
        <a:defRPr sz="2472" kern="1200">
          <a:solidFill>
            <a:schemeClr val="tx1"/>
          </a:solidFill>
          <a:latin typeface="+mn-lt"/>
          <a:ea typeface="+mn-ea"/>
          <a:cs typeface="+mn-cs"/>
        </a:defRPr>
      </a:lvl1pPr>
      <a:lvl2pPr marL="609472" indent="-202863" algn="l" defTabSz="812777" rtl="0" fontAlgn="base">
        <a:lnSpc>
          <a:spcPct val="90000"/>
        </a:lnSpc>
        <a:spcBef>
          <a:spcPts val="444"/>
        </a:spcBef>
        <a:spcAft>
          <a:spcPct val="0"/>
        </a:spcAft>
        <a:buFont typeface="Arial" panose="020B0604020202020204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2pPr>
      <a:lvl3pPr marL="1016081" indent="-202863" algn="l" defTabSz="812777" rtl="0" fontAlgn="base">
        <a:lnSpc>
          <a:spcPct val="90000"/>
        </a:lnSpc>
        <a:spcBef>
          <a:spcPts val="444"/>
        </a:spcBef>
        <a:spcAft>
          <a:spcPct val="0"/>
        </a:spcAft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422249" indent="-202863" algn="l" defTabSz="812777" rtl="0" fontAlgn="base">
        <a:lnSpc>
          <a:spcPct val="90000"/>
        </a:lnSpc>
        <a:spcBef>
          <a:spcPts val="444"/>
        </a:spcBef>
        <a:spcAft>
          <a:spcPct val="0"/>
        </a:spcAft>
        <a:buFont typeface="Arial" panose="020B0604020202020204" pitchFamily="34" charset="0"/>
        <a:buChar char="•"/>
        <a:defRPr sz="1583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8" indent="-202863" algn="l" defTabSz="812777" rtl="0" fontAlgn="base">
        <a:lnSpc>
          <a:spcPct val="90000"/>
        </a:lnSpc>
        <a:spcBef>
          <a:spcPts val="444"/>
        </a:spcBef>
        <a:spcAft>
          <a:spcPct val="0"/>
        </a:spcAft>
        <a:buFont typeface="Arial" panose="020B0604020202020204" pitchFamily="34" charset="0"/>
        <a:buChar char="•"/>
        <a:defRPr sz="1583" kern="1200">
          <a:solidFill>
            <a:schemeClr val="tx1"/>
          </a:solidFill>
          <a:latin typeface="+mn-lt"/>
          <a:ea typeface="+mn-ea"/>
          <a:cs typeface="+mn-cs"/>
        </a:defRPr>
      </a:lvl5pPr>
      <a:lvl6pPr marL="2235379" indent="-203216" algn="l" defTabSz="81286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41811" indent="-203216" algn="l" defTabSz="81286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48244" indent="-203216" algn="l" defTabSz="81286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676" indent="-203216" algn="l" defTabSz="81286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8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33" algn="l" defTabSz="8128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65" algn="l" defTabSz="8128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98" algn="l" defTabSz="8128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730" algn="l" defTabSz="8128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163" algn="l" defTabSz="8128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595" algn="l" defTabSz="8128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5028" algn="l" defTabSz="8128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460" algn="l" defTabSz="8128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72DB064-10E2-41A2-AE67-FAC7611F5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8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Lucida Bright" panose="020406020505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ucida Bright" panose="020406020505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ucida Bright" panose="020406020505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ucida Bright" panose="020406020505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ucida Bright" panose="020406020505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ucida Bright" panose="020406020505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oleObject" Target="../embeddings/oleObject6.bin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0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6.wmf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9.png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png"/><Relationship Id="rId11" Type="http://schemas.openxmlformats.org/officeDocument/2006/relationships/image" Target="../media/image35.wmf"/><Relationship Id="rId5" Type="http://schemas.openxmlformats.org/officeDocument/2006/relationships/image" Target="../media/image25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42.wmf"/><Relationship Id="rId10" Type="http://schemas.openxmlformats.org/officeDocument/2006/relationships/image" Target="../media/image40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gif"/><Relationship Id="rId7" Type="http://schemas.openxmlformats.org/officeDocument/2006/relationships/image" Target="../media/image4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25.png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3" Type="http://schemas.openxmlformats.org/officeDocument/2006/relationships/image" Target="../media/image43.gif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4.xml"/><Relationship Id="rId15" Type="http://schemas.openxmlformats.org/officeDocument/2006/relationships/image" Target="../media/image55.png"/><Relationship Id="rId4" Type="http://schemas.openxmlformats.org/officeDocument/2006/relationships/image" Target="../media/image25.pn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pn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png"/><Relationship Id="rId3" Type="http://schemas.openxmlformats.org/officeDocument/2006/relationships/image" Target="../media/image43.gif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25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52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.png"/><Relationship Id="rId5" Type="http://schemas.openxmlformats.org/officeDocument/2006/relationships/image" Target="../media/image77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63.jpe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4.png"/><Relationship Id="rId3" Type="http://schemas.openxmlformats.org/officeDocument/2006/relationships/image" Target="../media/image63.jpeg"/><Relationship Id="rId7" Type="http://schemas.openxmlformats.org/officeDocument/2006/relationships/image" Target="../media/image87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6.png"/><Relationship Id="rId11" Type="http://schemas.openxmlformats.org/officeDocument/2006/relationships/image" Target="../media/image93.png"/><Relationship Id="rId5" Type="http://schemas.openxmlformats.org/officeDocument/2006/relationships/image" Target="../media/image85.png"/><Relationship Id="rId10" Type="http://schemas.openxmlformats.org/officeDocument/2006/relationships/image" Target="../media/image91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82.wmf"/><Relationship Id="rId12" Type="http://schemas.openxmlformats.org/officeDocument/2006/relationships/image" Target="../media/image84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81.wmf"/><Relationship Id="rId10" Type="http://schemas.openxmlformats.org/officeDocument/2006/relationships/image" Target="../media/image83.wmf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2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8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8582" y="1728582"/>
            <a:ext cx="751757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GPS, Differential GPS, and Applications </a:t>
            </a:r>
          </a:p>
          <a:p>
            <a:pPr algn="ctr"/>
            <a:r>
              <a:rPr lang="en-US" sz="3600" dirty="0">
                <a:solidFill>
                  <a:prstClr val="black"/>
                </a:solidFill>
              </a:rPr>
              <a:t>to Drones</a:t>
            </a:r>
          </a:p>
          <a:p>
            <a:pPr algn="ctr"/>
            <a:endParaRPr lang="en-US" sz="3600" dirty="0">
              <a:solidFill>
                <a:prstClr val="black"/>
              </a:solidFill>
            </a:endParaRPr>
          </a:p>
          <a:p>
            <a:pPr algn="ctr"/>
            <a:endParaRPr lang="en-US" sz="3600" dirty="0">
              <a:solidFill>
                <a:prstClr val="black"/>
              </a:solidFill>
            </a:endParaRPr>
          </a:p>
          <a:p>
            <a:pPr algn="ctr"/>
            <a:endParaRPr lang="en-US" sz="3600" dirty="0">
              <a:solidFill>
                <a:prstClr val="black"/>
              </a:solidFill>
            </a:endParaRPr>
          </a:p>
          <a:p>
            <a:pPr algn="ctr"/>
            <a:endParaRPr lang="en-US" sz="3600" dirty="0">
              <a:solidFill>
                <a:prstClr val="black"/>
              </a:solidFill>
            </a:endParaRPr>
          </a:p>
          <a:p>
            <a:pPr algn="ctr"/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13505">
            <a:off x="5695229" y="2977140"/>
            <a:ext cx="2857674" cy="16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80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665"/>
            <a:ext cx="9144000" cy="691566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6F4D7-A9E4-4A9F-A2AE-CF7924A482A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5" t="9584" r="31481" b="35896"/>
          <a:stretch/>
        </p:blipFill>
        <p:spPr>
          <a:xfrm>
            <a:off x="1967834" y="1791855"/>
            <a:ext cx="5107215" cy="3318878"/>
          </a:xfr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74954"/>
            <a:ext cx="9144000" cy="79363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dirty="0">
                <a:solidFill>
                  <a:srgbClr val="E7E6E6"/>
                </a:solidFill>
                <a:latin typeface="Lucida Bright"/>
                <a:cs typeface="Lucida Bright"/>
              </a:rPr>
              <a:t>Use multiple GPS to compute 3D orientation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686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665"/>
            <a:ext cx="9144000" cy="69156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12"/>
            <a:ext cx="9144000" cy="513897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6F4D7-A9E4-4A9F-A2AE-CF7924A482A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-74954"/>
            <a:ext cx="9144000" cy="79363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dirty="0">
                <a:solidFill>
                  <a:srgbClr val="E7E6E6"/>
                </a:solidFill>
                <a:latin typeface="Lucida Bright"/>
                <a:cs typeface="Lucida Bright"/>
              </a:rPr>
              <a:t>Use multiple GPS to compute 3D orientation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890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665"/>
            <a:ext cx="9144000" cy="6915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12"/>
            <a:ext cx="9144000" cy="513897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6F4D7-A9E4-4A9F-A2AE-CF7924A482A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74954"/>
            <a:ext cx="9144000" cy="79363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dirty="0">
                <a:solidFill>
                  <a:srgbClr val="E7E6E6"/>
                </a:solidFill>
                <a:latin typeface="Lucida Bright"/>
                <a:cs typeface="Lucida Bright"/>
              </a:rPr>
              <a:t>Use multiple GPS to compute 3D orientation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812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665"/>
            <a:ext cx="9144000" cy="69156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12"/>
            <a:ext cx="9144000" cy="513897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6F4D7-A9E4-4A9F-A2AE-CF7924A482A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74954"/>
            <a:ext cx="9144000" cy="79363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dirty="0">
                <a:solidFill>
                  <a:srgbClr val="E7E6E6"/>
                </a:solidFill>
                <a:latin typeface="Lucida Bright"/>
                <a:cs typeface="Lucida Bright"/>
              </a:rPr>
              <a:t>Use multiple GPS to compute 3D orientation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75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665"/>
            <a:ext cx="9144000" cy="69156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12"/>
            <a:ext cx="9144000" cy="513897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6F4D7-A9E4-4A9F-A2AE-CF7924A482A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-74954"/>
            <a:ext cx="9144000" cy="79363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dirty="0">
                <a:solidFill>
                  <a:srgbClr val="E7E6E6"/>
                </a:solidFill>
                <a:latin typeface="Lucida Bright"/>
                <a:cs typeface="Lucida Bright"/>
              </a:rPr>
              <a:t>Use multiple GPS to compute 3D orientation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8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665"/>
            <a:ext cx="9144000" cy="6915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12"/>
            <a:ext cx="9144000" cy="5138976"/>
          </a:xfrm>
          <a:prstGeom prst="rect">
            <a:avLst/>
          </a:prstGeom>
        </p:spPr>
      </p:pic>
      <p:grpSp>
        <p:nvGrpSpPr>
          <p:cNvPr id="2" name="Group 28"/>
          <p:cNvGrpSpPr/>
          <p:nvPr/>
        </p:nvGrpSpPr>
        <p:grpSpPr>
          <a:xfrm>
            <a:off x="3165987" y="2182761"/>
            <a:ext cx="1504336" cy="1907864"/>
            <a:chOff x="3165987" y="2182761"/>
            <a:chExt cx="1504336" cy="1907864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V="1">
              <a:off x="3618270" y="2182761"/>
              <a:ext cx="678426" cy="49161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3165987" y="3175820"/>
              <a:ext cx="186813" cy="65876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V="1">
              <a:off x="3446206" y="3618271"/>
              <a:ext cx="722671" cy="47235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4572000" y="2340077"/>
              <a:ext cx="98323" cy="61943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3342966" y="2340077"/>
              <a:ext cx="1106130" cy="165754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 flipV="1">
              <a:off x="3618270" y="2959510"/>
              <a:ext cx="678426" cy="21631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6F4D7-A9E4-4A9F-A2AE-CF7924A482A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-49160"/>
            <a:ext cx="9144000" cy="5917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999373" y="858753"/>
            <a:ext cx="3611419" cy="646331"/>
          </a:xfrm>
          <a:prstGeom prst="rect">
            <a:avLst/>
          </a:prstGeom>
          <a:solidFill>
            <a:srgbClr val="CDFF91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ucida Bright" panose="02040602050505020304" pitchFamily="18" charset="0"/>
              </a:rPr>
              <a:t>Translate Relative Positions into 3D Orientation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3618269" y="1577451"/>
            <a:ext cx="373628" cy="8511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-74954"/>
            <a:ext cx="9144000" cy="79363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dirty="0">
                <a:solidFill>
                  <a:srgbClr val="E7E6E6"/>
                </a:solidFill>
                <a:latin typeface="Lucida Bright"/>
                <a:cs typeface="Lucida Bright"/>
              </a:rPr>
              <a:t>Use multiple GPS to compute 3D orientation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54423" y="4861582"/>
            <a:ext cx="9562678" cy="147316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Lucida Bright"/>
                <a:cs typeface="Lucida Bright"/>
              </a:rPr>
              <a:t>To match IMU accuracy (~2 deg.)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latin typeface="Lucida Bright"/>
                <a:cs typeface="Lucida Bright"/>
              </a:rPr>
              <a:t>Relative vector estimates have to be ~2cm</a:t>
            </a:r>
          </a:p>
        </p:txBody>
      </p:sp>
    </p:spTree>
    <p:extLst>
      <p:ext uri="{BB962C8B-B14F-4D97-AF65-F5344CB8AC3E}">
        <p14:creationId xmlns:p14="http://schemas.microsoft.com/office/powerpoint/2010/main" val="59072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665"/>
            <a:ext cx="9144000" cy="691566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6F4D7-A9E4-4A9F-A2AE-CF7924A482A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11306" r="42647" b="24641"/>
          <a:stretch/>
        </p:blipFill>
        <p:spPr>
          <a:xfrm>
            <a:off x="6727730" y="1290917"/>
            <a:ext cx="2649071" cy="329453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98435" y="2034844"/>
            <a:ext cx="1504336" cy="1907864"/>
            <a:chOff x="3165987" y="2182761"/>
            <a:chExt cx="1504336" cy="1907864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V="1">
              <a:off x="3618270" y="2182761"/>
              <a:ext cx="678426" cy="49161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3165987" y="3175820"/>
              <a:ext cx="186813" cy="65876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V="1">
              <a:off x="3446206" y="3618271"/>
              <a:ext cx="722671" cy="47235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V="1">
              <a:off x="4572000" y="2340077"/>
              <a:ext cx="98323" cy="61943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V="1">
              <a:off x="3342966" y="2340077"/>
              <a:ext cx="1106130" cy="165754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H="1" flipV="1">
              <a:off x="3618270" y="2959510"/>
              <a:ext cx="678426" cy="21631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7" name="TextBox 16"/>
          <p:cNvSpPr txBox="1"/>
          <p:nvPr/>
        </p:nvSpPr>
        <p:spPr>
          <a:xfrm>
            <a:off x="-209339" y="712835"/>
            <a:ext cx="9562678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Lucida Bright"/>
                <a:cs typeface="Lucida Bright"/>
              </a:rPr>
              <a:t>To match IMU, we require </a:t>
            </a:r>
            <a:r>
              <a:rPr lang="en-US" sz="2400" b="1" dirty="0">
                <a:solidFill>
                  <a:srgbClr val="FF0000"/>
                </a:solidFill>
                <a:latin typeface="Lucida Bright"/>
                <a:cs typeface="Lucida Bright"/>
              </a:rPr>
              <a:t>&lt;2cm error</a:t>
            </a:r>
            <a:r>
              <a:rPr lang="en-US" sz="2400" b="1" dirty="0">
                <a:latin typeface="Lucida Bright"/>
                <a:cs typeface="Lucida Bright"/>
              </a:rPr>
              <a:t> for </a:t>
            </a:r>
            <a:r>
              <a:rPr lang="en-US" sz="2400" b="1" dirty="0">
                <a:solidFill>
                  <a:srgbClr val="FF0000"/>
                </a:solidFill>
                <a:latin typeface="Lucida Bright"/>
                <a:cs typeface="Lucida Bright"/>
              </a:rPr>
              <a:t>each 3D vector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" y="1530903"/>
            <a:ext cx="6760557" cy="461665"/>
          </a:xfrm>
          <a:prstGeom prst="rect">
            <a:avLst/>
          </a:prstGeom>
          <a:solidFill>
            <a:srgbClr val="FFD579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/>
                <a:cs typeface="Lucida Bright"/>
              </a:rPr>
              <a:t>      Basic GPS </a:t>
            </a:r>
            <a:r>
              <a:rPr lang="en-US" sz="2400" dirty="0">
                <a:latin typeface="Lucida Bright"/>
                <a:cs typeface="Lucida Bright"/>
                <a:sym typeface="Wingdings" panose="05000000000000000000" pitchFamily="2" charset="2"/>
              </a:rPr>
              <a:t> 3m absolute position error </a:t>
            </a:r>
            <a:endParaRPr lang="en-US" sz="2400" dirty="0">
              <a:latin typeface="Lucida Bright"/>
              <a:cs typeface="Lucida Br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659222"/>
            <a:ext cx="6760556" cy="1200329"/>
          </a:xfrm>
          <a:prstGeom prst="rect">
            <a:avLst/>
          </a:prstGeom>
          <a:solidFill>
            <a:srgbClr val="D5FC79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/>
                <a:cs typeface="Lucida Bright"/>
              </a:rPr>
              <a:t>Opportunity: </a:t>
            </a:r>
          </a:p>
          <a:p>
            <a:pPr algn="ctr"/>
            <a:r>
              <a:rPr lang="en-US" sz="2400" dirty="0">
                <a:latin typeface="Lucida Bright"/>
                <a:cs typeface="Lucida Bright"/>
              </a:rPr>
              <a:t>We do not care about absolute location </a:t>
            </a:r>
            <a:r>
              <a:rPr lang="is-IS" sz="2400" dirty="0">
                <a:latin typeface="Lucida Bright"/>
                <a:cs typeface="Lucida Bright"/>
              </a:rPr>
              <a:t>…</a:t>
            </a:r>
          </a:p>
          <a:p>
            <a:pPr algn="ctr"/>
            <a:r>
              <a:rPr lang="en-US" sz="2400" dirty="0">
                <a:latin typeface="Lucida Bright"/>
                <a:cs typeface="Lucida Bright"/>
              </a:rPr>
              <a:t>we only need relative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13358" y="4248933"/>
            <a:ext cx="6773914" cy="461665"/>
          </a:xfrm>
          <a:prstGeom prst="rect">
            <a:avLst/>
          </a:prstGeom>
          <a:solidFill>
            <a:srgbClr val="FFD579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/>
                <a:cs typeface="Lucida Bright"/>
              </a:rPr>
              <a:t>Differential GPS </a:t>
            </a:r>
            <a:r>
              <a:rPr lang="en-US" sz="2400" dirty="0">
                <a:latin typeface="Lucida Bright"/>
                <a:cs typeface="Lucida Bright"/>
                <a:sym typeface="Wingdings" panose="05000000000000000000" pitchFamily="2" charset="2"/>
              </a:rPr>
              <a:t> relative </a:t>
            </a:r>
            <a:r>
              <a:rPr lang="en-US" sz="2400" dirty="0">
                <a:latin typeface="Lucida Bright"/>
                <a:cs typeface="Lucida Bright"/>
                <a:sym typeface="Wingdings"/>
              </a:rPr>
              <a:t></a:t>
            </a:r>
            <a:r>
              <a:rPr lang="en-US" sz="2400" dirty="0">
                <a:latin typeface="Lucida Bright"/>
                <a:cs typeface="Lucida Bright"/>
                <a:sym typeface="Wingdings" panose="05000000000000000000" pitchFamily="2" charset="2"/>
              </a:rPr>
              <a:t>15cm error</a:t>
            </a:r>
            <a:endParaRPr lang="en-US" sz="2400" dirty="0">
              <a:latin typeface="Lucida Bright"/>
              <a:cs typeface="Lucida Br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13358" y="5600096"/>
            <a:ext cx="6760556" cy="1200329"/>
          </a:xfrm>
          <a:prstGeom prst="rect">
            <a:avLst/>
          </a:prstGeom>
          <a:solidFill>
            <a:srgbClr val="D5FC79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/>
                <a:cs typeface="Lucida Bright"/>
              </a:rPr>
              <a:t>We bring additional </a:t>
            </a:r>
            <a:r>
              <a:rPr lang="en-US" sz="2400" dirty="0" err="1">
                <a:latin typeface="Lucida Bright"/>
                <a:cs typeface="Lucida Bright"/>
              </a:rPr>
              <a:t>spatio</a:t>
            </a:r>
            <a:r>
              <a:rPr lang="en-US" sz="2400" dirty="0">
                <a:latin typeface="Lucida Bright"/>
                <a:cs typeface="Lucida Bright"/>
              </a:rPr>
              <a:t>-temporal information fusion techniques </a:t>
            </a:r>
            <a:r>
              <a:rPr lang="is-IS" sz="2400" dirty="0">
                <a:latin typeface="Lucida Bright"/>
                <a:cs typeface="Lucida Bright"/>
              </a:rPr>
              <a:t>… </a:t>
            </a:r>
          </a:p>
          <a:p>
            <a:pPr algn="ctr"/>
            <a:r>
              <a:rPr lang="en-US" sz="2400" dirty="0">
                <a:latin typeface="Lucida Bright"/>
                <a:cs typeface="Lucida Bright"/>
              </a:rPr>
              <a:t>for these small sized drones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10680" y="1475013"/>
            <a:ext cx="45720" cy="569359"/>
            <a:chOff x="687858" y="1498891"/>
            <a:chExt cx="45720" cy="569359"/>
          </a:xfrm>
        </p:grpSpPr>
        <p:sp>
          <p:nvSpPr>
            <p:cNvPr id="26" name="Rectangle 25"/>
            <p:cNvSpPr/>
            <p:nvPr/>
          </p:nvSpPr>
          <p:spPr>
            <a:xfrm>
              <a:off x="687858" y="150505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87859" y="149889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39637" y="4206530"/>
            <a:ext cx="45720" cy="569359"/>
            <a:chOff x="687858" y="1498891"/>
            <a:chExt cx="45720" cy="569359"/>
          </a:xfrm>
        </p:grpSpPr>
        <p:sp>
          <p:nvSpPr>
            <p:cNvPr id="29" name="Rectangle 28"/>
            <p:cNvSpPr/>
            <p:nvPr/>
          </p:nvSpPr>
          <p:spPr>
            <a:xfrm>
              <a:off x="687858" y="150505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87859" y="149889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 rot="19411296">
            <a:off x="7225157" y="1757799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rPr>
              <a:t>3D vector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50173" y="4746841"/>
            <a:ext cx="7295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Parkinson et al, </a:t>
            </a:r>
            <a:r>
              <a:rPr lang="en-US" b="1" i="1" dirty="0"/>
              <a:t>GPS </a:t>
            </a:r>
            <a:r>
              <a:rPr lang="en-US" i="1" dirty="0"/>
              <a:t>96, Cohen et al, </a:t>
            </a:r>
            <a:r>
              <a:rPr lang="en-US" b="1" i="1" dirty="0"/>
              <a:t>Journal of Satellite Communication  96</a:t>
            </a:r>
          </a:p>
          <a:p>
            <a:pPr algn="ctr"/>
            <a:r>
              <a:rPr lang="en-US" i="1" dirty="0" err="1"/>
              <a:t>Hedgecock</a:t>
            </a:r>
            <a:r>
              <a:rPr lang="en-US" i="1" dirty="0"/>
              <a:t> et al, </a:t>
            </a:r>
            <a:r>
              <a:rPr lang="en-US" b="1" i="1" dirty="0" err="1"/>
              <a:t>Mobisys</a:t>
            </a:r>
            <a:r>
              <a:rPr lang="en-US" b="1" i="1" dirty="0"/>
              <a:t> 13, </a:t>
            </a:r>
            <a:r>
              <a:rPr lang="en-US" b="1" i="1" dirty="0" err="1"/>
              <a:t>Sensys</a:t>
            </a:r>
            <a:r>
              <a:rPr lang="en-US" b="1" i="1" dirty="0"/>
              <a:t> 14</a:t>
            </a:r>
          </a:p>
        </p:txBody>
      </p:sp>
    </p:spTree>
    <p:extLst>
      <p:ext uri="{BB962C8B-B14F-4D97-AF65-F5344CB8AC3E}">
        <p14:creationId xmlns:p14="http://schemas.microsoft.com/office/powerpoint/2010/main" val="172568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476077" y="595114"/>
                <a:ext cx="8229600" cy="435937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tx1"/>
                    </a:solidFill>
                    <a:latin typeface="Lucida Bright"/>
                    <a:ea typeface="+mj-ea"/>
                    <a:cs typeface="Lucida Bright"/>
                  </a:defRPr>
                </a:lvl1pPr>
              </a:lstStyle>
              <a:p>
                <a:endParaRPr lang="en-US" sz="3000" dirty="0"/>
              </a:p>
              <a:p>
                <a:pPr algn="l">
                  <a:buFont typeface="Arial"/>
                  <a:buChar char="•"/>
                </a:pPr>
                <a:r>
                  <a:rPr lang="en-US" sz="3000" dirty="0"/>
                  <a:t> Basic satellite trilateration: 	300km error</a:t>
                </a:r>
              </a:p>
              <a:p>
                <a:pPr algn="l">
                  <a:buFont typeface="Arial"/>
                  <a:buChar char="•"/>
                </a:pPr>
                <a:endParaRPr lang="en-US" sz="3000" dirty="0"/>
              </a:p>
              <a:p>
                <a:pPr algn="l">
                  <a:buFont typeface="Arial"/>
                  <a:buChar char="•"/>
                </a:pPr>
                <a:r>
                  <a:rPr lang="en-US" sz="3000" dirty="0"/>
                  <a:t> GPS Localization (phones):	1-3m error</a:t>
                </a:r>
              </a:p>
              <a:p>
                <a:pPr algn="l">
                  <a:buFont typeface="Arial"/>
                  <a:buChar char="•"/>
                </a:pPr>
                <a:endParaRPr lang="en-US" sz="3000" dirty="0"/>
              </a:p>
              <a:p>
                <a:pPr algn="l">
                  <a:buFont typeface="Arial"/>
                  <a:buChar char="•"/>
                </a:pPr>
                <a:r>
                  <a:rPr lang="en-US" sz="3000" dirty="0"/>
                  <a:t> Differential GPS (airplanes):	</a:t>
                </a:r>
                <a:r>
                  <a:rPr lang="en-US" sz="3000" dirty="0">
                    <a:solidFill>
                      <a:srgbClr val="008000"/>
                    </a:solidFill>
                  </a:rPr>
                  <a:t>15cm error</a:t>
                </a:r>
              </a:p>
              <a:p>
                <a:pPr algn="l">
                  <a:buFont typeface="Arial"/>
                  <a:buChar char="•"/>
                </a:pPr>
                <a:endParaRPr lang="en-US" sz="3000" dirty="0"/>
              </a:p>
              <a:p>
                <a:pPr algn="l">
                  <a:buFont typeface="Arial"/>
                  <a:buChar char="•"/>
                </a:pPr>
                <a:endParaRPr lang="en-US" sz="3000" dirty="0"/>
              </a:p>
              <a:p>
                <a:pPr algn="l">
                  <a:buFont typeface="Arial"/>
                  <a:buChar char="•"/>
                </a:pPr>
                <a:r>
                  <a:rPr lang="en-US" sz="3000" dirty="0"/>
                  <a:t> For drone orientation (&lt;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000" dirty="0"/>
                  <a:t> ): </a:t>
                </a:r>
                <a:r>
                  <a:rPr lang="en-US" sz="3000" dirty="0">
                    <a:solidFill>
                      <a:srgbClr val="FF0000"/>
                    </a:solidFill>
                  </a:rPr>
                  <a:t>~2cm error</a:t>
                </a:r>
              </a:p>
            </p:txBody>
          </p:sp>
        </mc:Choice>
        <mc:Fallback xmlns:mv="urn:schemas-microsoft-com:mac:vml" xmlns="">
          <p:sp>
            <p:nvSpPr>
              <p:cNvPr id="5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77" y="595114"/>
                <a:ext cx="8229600" cy="4359374"/>
              </a:xfrm>
              <a:prstGeom prst="rect">
                <a:avLst/>
              </a:prstGeom>
              <a:blipFill rotWithShape="0">
                <a:blip r:embed="rId3"/>
                <a:stretch>
                  <a:fillRect l="-1481" b="-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17"/>
          <p:cNvGrpSpPr/>
          <p:nvPr/>
        </p:nvGrpSpPr>
        <p:grpSpPr>
          <a:xfrm>
            <a:off x="0" y="-49160"/>
            <a:ext cx="9144000" cy="591791"/>
            <a:chOff x="1" y="6266209"/>
            <a:chExt cx="9144000" cy="591791"/>
          </a:xfrm>
        </p:grpSpPr>
        <p:sp>
          <p:nvSpPr>
            <p:cNvPr id="4" name="Rectangle 3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" y="6324621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E7E6E6"/>
                  </a:solidFill>
                  <a:latin typeface="Lucida Bright"/>
                  <a:cs typeface="Lucida Bright"/>
                </a:rPr>
                <a:t>  Some background on GPS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 bwMode="auto">
          <a:xfrm>
            <a:off x="12573" y="3898202"/>
            <a:ext cx="9144000" cy="251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64456-E805-794F-BC1E-0D16CE91E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6F4D7-A9E4-4A9F-A2AE-CF7924A482A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90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88650" y="2795714"/>
            <a:ext cx="8229600" cy="142943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000" dirty="0"/>
              <a:t>A brief review of GPS literature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2"/>
                </a:solidFill>
              </a:rPr>
              <a:t>(300 km to 15 cm)</a:t>
            </a:r>
            <a:r>
              <a:rPr lang="en-US" sz="2400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52C438-6172-9249-832E-DFA754950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6F4D7-A9E4-4A9F-A2AE-CF7924A482A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26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1" b="8054"/>
          <a:stretch>
            <a:fillRect/>
          </a:stretch>
        </p:blipFill>
        <p:spPr bwMode="auto">
          <a:xfrm>
            <a:off x="6830618" y="3708820"/>
            <a:ext cx="789651" cy="54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 rot="19254166">
            <a:off x="1457804" y="1120509"/>
            <a:ext cx="1121676" cy="713834"/>
            <a:chOff x="4717948" y="1233599"/>
            <a:chExt cx="1257812" cy="892405"/>
          </a:xfrm>
          <a:solidFill>
            <a:srgbClr val="FF0000"/>
          </a:solidFill>
        </p:grpSpPr>
        <p:sp>
          <p:nvSpPr>
            <p:cNvPr id="32" name="Rectangle 31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2395216" y="1948335"/>
            <a:ext cx="4399936" cy="1615043"/>
          </a:xfrm>
          <a:prstGeom prst="line">
            <a:avLst/>
          </a:prstGeom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85384" y="1557766"/>
            <a:ext cx="19665" cy="248329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795152" y="1557765"/>
            <a:ext cx="19665" cy="248329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208773">
            <a:off x="3983707" y="2321034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GPS Signal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-1229090" y="1774523"/>
            <a:ext cx="3672546" cy="1515077"/>
            <a:chOff x="447524" y="1563588"/>
            <a:chExt cx="3672546" cy="1515077"/>
          </a:xfrm>
        </p:grpSpPr>
        <p:sp>
          <p:nvSpPr>
            <p:cNvPr id="10" name="TextBox 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689037" y="1563588"/>
              <a:ext cx="1431033" cy="369332"/>
            </a:xfrm>
            <a:prstGeom prst="rect">
              <a:avLst/>
            </a:prstGeom>
            <a:blipFill rotWithShape="0">
              <a:blip r:embed="rId4"/>
              <a:stretch>
                <a:fillRect b="-13115"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47524" y="2709333"/>
              <a:ext cx="242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.</a:t>
              </a:r>
            </a:p>
          </p:txBody>
        </p:sp>
      </p:grpSp>
      <p:sp>
        <p:nvSpPr>
          <p:cNvPr id="44" name="TextBox 4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71307" y="3435018"/>
            <a:ext cx="1442510" cy="369332"/>
          </a:xfrm>
          <a:prstGeom prst="rect">
            <a:avLst/>
          </a:prstGeom>
          <a:blipFill rotWithShape="0">
            <a:blip r:embed="rId5"/>
            <a:stretch>
              <a:fillRect b="-1311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51" name="Group 17"/>
          <p:cNvGrpSpPr/>
          <p:nvPr/>
        </p:nvGrpSpPr>
        <p:grpSpPr>
          <a:xfrm>
            <a:off x="0" y="-49160"/>
            <a:ext cx="9144000" cy="591791"/>
            <a:chOff x="1" y="6266209"/>
            <a:chExt cx="9144000" cy="591791"/>
          </a:xfrm>
        </p:grpSpPr>
        <p:sp>
          <p:nvSpPr>
            <p:cNvPr id="52" name="Rectangle 51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" y="6324621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E7E6E6"/>
                  </a:solidFill>
                  <a:latin typeface="Lucida Bright"/>
                  <a:cs typeface="Lucida Bright"/>
                </a:rPr>
                <a:t>  Basic GPS Localization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314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r="11600" b="7001"/>
          <a:stretch/>
        </p:blipFill>
        <p:spPr>
          <a:xfrm>
            <a:off x="6078927" y="3411794"/>
            <a:ext cx="3065073" cy="3446206"/>
          </a:xfrm>
          <a:prstGeom prst="rect">
            <a:avLst/>
          </a:prstGeom>
        </p:spPr>
      </p:pic>
      <p:pic>
        <p:nvPicPr>
          <p:cNvPr id="2970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832" y="3411794"/>
            <a:ext cx="3038758" cy="344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464762"/>
            <a:ext cx="3024831" cy="3411794"/>
          </a:xfrm>
        </p:spPr>
      </p:pic>
      <p:pic>
        <p:nvPicPr>
          <p:cNvPr id="2969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831" y="0"/>
            <a:ext cx="3042262" cy="341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93" y="0"/>
            <a:ext cx="3076907" cy="341179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6771" b="49090"/>
          <a:stretch/>
        </p:blipFill>
        <p:spPr>
          <a:xfrm>
            <a:off x="1015" y="-1"/>
            <a:ext cx="3037749" cy="34913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44954" y="2953049"/>
            <a:ext cx="5987142" cy="591791"/>
            <a:chOff x="3910719" y="9384"/>
            <a:chExt cx="3435048" cy="591791"/>
          </a:xfrm>
        </p:grpSpPr>
        <p:sp>
          <p:nvSpPr>
            <p:cNvPr id="42" name="Rectangle 41"/>
            <p:cNvSpPr/>
            <p:nvPr/>
          </p:nvSpPr>
          <p:spPr>
            <a:xfrm>
              <a:off x="3910719" y="9384"/>
              <a:ext cx="3435048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971193" y="62352"/>
              <a:ext cx="33624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E7E6E6"/>
                  </a:solidFill>
                  <a:latin typeface="Lucida Bright"/>
                  <a:cs typeface="Lucida Bright"/>
                </a:rPr>
                <a:t>Tremendous excitement with drones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9738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1" b="8054"/>
          <a:stretch>
            <a:fillRect/>
          </a:stretch>
        </p:blipFill>
        <p:spPr bwMode="auto">
          <a:xfrm>
            <a:off x="6830618" y="3708820"/>
            <a:ext cx="789651" cy="54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6"/>
          <p:cNvGrpSpPr/>
          <p:nvPr/>
        </p:nvGrpSpPr>
        <p:grpSpPr>
          <a:xfrm rot="19254166">
            <a:off x="1457804" y="1120509"/>
            <a:ext cx="1121676" cy="713834"/>
            <a:chOff x="4717948" y="1233599"/>
            <a:chExt cx="1257812" cy="892405"/>
          </a:xfrm>
          <a:solidFill>
            <a:srgbClr val="FF0000"/>
          </a:solidFill>
        </p:grpSpPr>
        <p:sp>
          <p:nvSpPr>
            <p:cNvPr id="32" name="Rectangle 31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2395216" y="1948335"/>
            <a:ext cx="4399936" cy="1615043"/>
          </a:xfrm>
          <a:prstGeom prst="line">
            <a:avLst/>
          </a:prstGeom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85384" y="1557766"/>
            <a:ext cx="19665" cy="248329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795152" y="1557765"/>
            <a:ext cx="19665" cy="248329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208773">
            <a:off x="3983707" y="2321034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GPS Signal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grpSp>
        <p:nvGrpSpPr>
          <p:cNvPr id="3" name="Group 47"/>
          <p:cNvGrpSpPr/>
          <p:nvPr/>
        </p:nvGrpSpPr>
        <p:grpSpPr>
          <a:xfrm>
            <a:off x="-1229090" y="1774523"/>
            <a:ext cx="3672546" cy="1515077"/>
            <a:chOff x="447524" y="1563588"/>
            <a:chExt cx="3672546" cy="1515077"/>
          </a:xfrm>
        </p:grpSpPr>
        <p:sp>
          <p:nvSpPr>
            <p:cNvPr id="10" name="TextBox 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689037" y="1563588"/>
              <a:ext cx="1431033" cy="369332"/>
            </a:xfrm>
            <a:prstGeom prst="rect">
              <a:avLst/>
            </a:prstGeom>
            <a:blipFill rotWithShape="0">
              <a:blip r:embed="rId5"/>
              <a:stretch>
                <a:fillRect b="-13115"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47524" y="2709333"/>
              <a:ext cx="242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.</a:t>
              </a:r>
            </a:p>
          </p:txBody>
        </p:sp>
      </p:grpSp>
      <p:sp>
        <p:nvSpPr>
          <p:cNvPr id="44" name="TextBox 4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71307" y="3435018"/>
            <a:ext cx="1442510" cy="369332"/>
          </a:xfrm>
          <a:prstGeom prst="rect">
            <a:avLst/>
          </a:prstGeom>
          <a:blipFill rotWithShape="0">
            <a:blip r:embed="rId6"/>
            <a:stretch>
              <a:fillRect b="-1311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4" name="Group 17"/>
          <p:cNvGrpSpPr/>
          <p:nvPr/>
        </p:nvGrpSpPr>
        <p:grpSpPr>
          <a:xfrm>
            <a:off x="0" y="-49160"/>
            <a:ext cx="9144000" cy="591791"/>
            <a:chOff x="1" y="6266209"/>
            <a:chExt cx="9144000" cy="591791"/>
          </a:xfrm>
        </p:grpSpPr>
        <p:sp>
          <p:nvSpPr>
            <p:cNvPr id="52" name="Rectangle 51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" y="6324621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E7E6E6"/>
                  </a:solidFill>
                  <a:latin typeface="Lucida Bright"/>
                  <a:cs typeface="Lucida Bright"/>
                </a:rPr>
                <a:t>  Basic GPS Localization</a:t>
              </a:r>
            </a:p>
          </p:txBody>
        </p:sp>
      </p:grpSp>
      <p:graphicFrame>
        <p:nvGraphicFramePr>
          <p:cNvPr id="54" name="Object 53"/>
          <p:cNvGraphicFramePr>
            <a:graphicFrameLocks noChangeAspect="1"/>
          </p:cNvGraphicFramePr>
          <p:nvPr/>
        </p:nvGraphicFramePr>
        <p:xfrm>
          <a:off x="2530880" y="4086225"/>
          <a:ext cx="4165600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99" name="Equation" r:id="rId7" imgW="1422400" imgH="203200" progId="Equation.3">
                  <p:embed/>
                </p:oleObj>
              </mc:Choice>
              <mc:Fallback>
                <p:oleObj name="Equation" r:id="rId7" imgW="1422400" imgH="203200" progId="Equation.3">
                  <p:embed/>
                  <p:pic>
                    <p:nvPicPr>
                      <p:cNvPr id="0" name="Picture 1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0880" y="4086225"/>
                        <a:ext cx="4165600" cy="595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-161868" y="4802487"/>
            <a:ext cx="9475518" cy="400110"/>
          </a:xfrm>
          <a:prstGeom prst="rect">
            <a:avLst/>
          </a:prstGeom>
          <a:solidFill>
            <a:srgbClr val="FFB80D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>
                <a:latin typeface="Lucida Bright"/>
                <a:cs typeface="Lucida Bright"/>
              </a:rPr>
              <a:t>   However, 3D location needs 3 equations … hence, use 3 satellites</a:t>
            </a:r>
          </a:p>
        </p:txBody>
      </p:sp>
    </p:spTree>
    <p:extLst>
      <p:ext uri="{BB962C8B-B14F-4D97-AF65-F5344CB8AC3E}">
        <p14:creationId xmlns:p14="http://schemas.microsoft.com/office/powerpoint/2010/main" val="166314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1" b="8054"/>
          <a:stretch>
            <a:fillRect/>
          </a:stretch>
        </p:blipFill>
        <p:spPr bwMode="auto">
          <a:xfrm>
            <a:off x="6830618" y="3708820"/>
            <a:ext cx="789651" cy="54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6"/>
          <p:cNvGrpSpPr/>
          <p:nvPr/>
        </p:nvGrpSpPr>
        <p:grpSpPr>
          <a:xfrm rot="19254166">
            <a:off x="1457804" y="1120509"/>
            <a:ext cx="1121676" cy="713834"/>
            <a:chOff x="4717948" y="1233599"/>
            <a:chExt cx="1257812" cy="892405"/>
          </a:xfrm>
          <a:solidFill>
            <a:srgbClr val="FF0000"/>
          </a:solidFill>
        </p:grpSpPr>
        <p:sp>
          <p:nvSpPr>
            <p:cNvPr id="32" name="Rectangle 31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2395216" y="1948335"/>
            <a:ext cx="4399936" cy="1615043"/>
          </a:xfrm>
          <a:prstGeom prst="line">
            <a:avLst/>
          </a:prstGeom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85384" y="1557766"/>
            <a:ext cx="19665" cy="248329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795152" y="1557765"/>
            <a:ext cx="19665" cy="248329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208773">
            <a:off x="3983707" y="2321034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GPS Signal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pSp>
        <p:nvGrpSpPr>
          <p:cNvPr id="3" name="Group 47"/>
          <p:cNvGrpSpPr/>
          <p:nvPr/>
        </p:nvGrpSpPr>
        <p:grpSpPr>
          <a:xfrm>
            <a:off x="-1229090" y="1774523"/>
            <a:ext cx="3672546" cy="1515077"/>
            <a:chOff x="447524" y="1563588"/>
            <a:chExt cx="3672546" cy="1515077"/>
          </a:xfrm>
        </p:grpSpPr>
        <p:sp>
          <p:nvSpPr>
            <p:cNvPr id="10" name="TextBox 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689037" y="1563588"/>
              <a:ext cx="1431033" cy="369332"/>
            </a:xfrm>
            <a:prstGeom prst="rect">
              <a:avLst/>
            </a:prstGeom>
            <a:blipFill rotWithShape="0">
              <a:blip r:embed="rId5"/>
              <a:stretch>
                <a:fillRect b="-13115"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47524" y="2709333"/>
              <a:ext cx="242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.</a:t>
              </a:r>
            </a:p>
          </p:txBody>
        </p:sp>
      </p:grpSp>
      <p:sp>
        <p:nvSpPr>
          <p:cNvPr id="44" name="TextBox 4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71307" y="3435018"/>
            <a:ext cx="1442510" cy="369332"/>
          </a:xfrm>
          <a:prstGeom prst="rect">
            <a:avLst/>
          </a:prstGeom>
          <a:blipFill rotWithShape="0">
            <a:blip r:embed="rId6"/>
            <a:stretch>
              <a:fillRect b="-1311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4" name="Group 17"/>
          <p:cNvGrpSpPr/>
          <p:nvPr/>
        </p:nvGrpSpPr>
        <p:grpSpPr>
          <a:xfrm>
            <a:off x="0" y="-49160"/>
            <a:ext cx="9144000" cy="591791"/>
            <a:chOff x="1" y="6266209"/>
            <a:chExt cx="9144000" cy="591791"/>
          </a:xfrm>
        </p:grpSpPr>
        <p:sp>
          <p:nvSpPr>
            <p:cNvPr id="52" name="Rectangle 51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" y="6324621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E7E6E6"/>
                  </a:solidFill>
                  <a:latin typeface="Lucida Bright"/>
                  <a:cs typeface="Lucida Bright"/>
                </a:rPr>
                <a:t>  Basic GPS Localization</a:t>
              </a:r>
            </a:p>
          </p:txBody>
        </p:sp>
      </p:grpSp>
      <p:graphicFrame>
        <p:nvGraphicFramePr>
          <p:cNvPr id="54" name="Object 53"/>
          <p:cNvGraphicFramePr>
            <a:graphicFrameLocks noChangeAspect="1"/>
          </p:cNvGraphicFramePr>
          <p:nvPr/>
        </p:nvGraphicFramePr>
        <p:xfrm>
          <a:off x="2530880" y="4086225"/>
          <a:ext cx="4165600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47" name="Equation" r:id="rId7" imgW="1422400" imgH="203200" progId="Equation.3">
                  <p:embed/>
                </p:oleObj>
              </mc:Choice>
              <mc:Fallback>
                <p:oleObj name="Equation" r:id="rId7" imgW="1422400" imgH="203200" progId="Equation.3">
                  <p:embed/>
                  <p:pic>
                    <p:nvPicPr>
                      <p:cNvPr id="0" name="Picture 1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0880" y="4086225"/>
                        <a:ext cx="4165600" cy="595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-161868" y="4802487"/>
            <a:ext cx="9475518" cy="400110"/>
          </a:xfrm>
          <a:prstGeom prst="rect">
            <a:avLst/>
          </a:prstGeom>
          <a:solidFill>
            <a:srgbClr val="FFB80D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>
                <a:latin typeface="Lucida Bright"/>
                <a:cs typeface="Lucida Bright"/>
              </a:rPr>
              <a:t>   However, 3D location needs 3 equations … hence, use 3 satellites</a:t>
            </a:r>
          </a:p>
        </p:txBody>
      </p:sp>
      <p:grpSp>
        <p:nvGrpSpPr>
          <p:cNvPr id="25" name="Group 103"/>
          <p:cNvGrpSpPr/>
          <p:nvPr/>
        </p:nvGrpSpPr>
        <p:grpSpPr>
          <a:xfrm rot="18901307">
            <a:off x="3413359" y="738159"/>
            <a:ext cx="807562" cy="664077"/>
            <a:chOff x="4717948" y="1233599"/>
            <a:chExt cx="1257812" cy="892405"/>
          </a:xfrm>
          <a:solidFill>
            <a:schemeClr val="accent1"/>
          </a:solidFill>
        </p:grpSpPr>
        <p:sp>
          <p:nvSpPr>
            <p:cNvPr id="27" name="Rectangle 26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104"/>
          <p:cNvGrpSpPr/>
          <p:nvPr/>
        </p:nvGrpSpPr>
        <p:grpSpPr>
          <a:xfrm rot="19077838">
            <a:off x="2690075" y="809704"/>
            <a:ext cx="807562" cy="664077"/>
            <a:chOff x="4717948" y="1233599"/>
            <a:chExt cx="1257812" cy="892405"/>
          </a:xfrm>
          <a:solidFill>
            <a:srgbClr val="FFC000"/>
          </a:solidFill>
        </p:grpSpPr>
        <p:sp>
          <p:nvSpPr>
            <p:cNvPr id="45" name="Rectangle 44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3148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1" b="8054"/>
          <a:stretch>
            <a:fillRect/>
          </a:stretch>
        </p:blipFill>
        <p:spPr bwMode="auto">
          <a:xfrm>
            <a:off x="6830618" y="3708820"/>
            <a:ext cx="789651" cy="54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6"/>
          <p:cNvGrpSpPr/>
          <p:nvPr/>
        </p:nvGrpSpPr>
        <p:grpSpPr>
          <a:xfrm rot="19254166">
            <a:off x="1457804" y="1120509"/>
            <a:ext cx="1121676" cy="713834"/>
            <a:chOff x="4717948" y="1233599"/>
            <a:chExt cx="1257812" cy="892405"/>
          </a:xfrm>
          <a:solidFill>
            <a:srgbClr val="FF0000"/>
          </a:solidFill>
        </p:grpSpPr>
        <p:sp>
          <p:nvSpPr>
            <p:cNvPr id="32" name="Rectangle 31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2395216" y="1948335"/>
            <a:ext cx="4399936" cy="1615043"/>
          </a:xfrm>
          <a:prstGeom prst="line">
            <a:avLst/>
          </a:prstGeom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85384" y="1557766"/>
            <a:ext cx="19665" cy="248329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795152" y="1557765"/>
            <a:ext cx="19665" cy="248329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208773">
            <a:off x="3983707" y="2321034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GPS Signal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3" name="Group 47"/>
          <p:cNvGrpSpPr/>
          <p:nvPr/>
        </p:nvGrpSpPr>
        <p:grpSpPr>
          <a:xfrm>
            <a:off x="-1229090" y="1774523"/>
            <a:ext cx="3672546" cy="1515077"/>
            <a:chOff x="447524" y="1563588"/>
            <a:chExt cx="3672546" cy="1515077"/>
          </a:xfrm>
        </p:grpSpPr>
        <p:sp>
          <p:nvSpPr>
            <p:cNvPr id="10" name="TextBox 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689037" y="1563588"/>
              <a:ext cx="1431033" cy="369332"/>
            </a:xfrm>
            <a:prstGeom prst="rect">
              <a:avLst/>
            </a:prstGeom>
            <a:blipFill rotWithShape="0">
              <a:blip r:embed="rId5"/>
              <a:stretch>
                <a:fillRect b="-13115"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47524" y="2709333"/>
              <a:ext cx="242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.</a:t>
              </a:r>
            </a:p>
          </p:txBody>
        </p:sp>
      </p:grpSp>
      <p:sp>
        <p:nvSpPr>
          <p:cNvPr id="44" name="TextBox 4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71307" y="3435018"/>
            <a:ext cx="1442510" cy="369332"/>
          </a:xfrm>
          <a:prstGeom prst="rect">
            <a:avLst/>
          </a:prstGeom>
          <a:blipFill rotWithShape="0">
            <a:blip r:embed="rId6"/>
            <a:stretch>
              <a:fillRect b="-1311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4" name="Group 17"/>
          <p:cNvGrpSpPr/>
          <p:nvPr/>
        </p:nvGrpSpPr>
        <p:grpSpPr>
          <a:xfrm>
            <a:off x="0" y="-49160"/>
            <a:ext cx="9144000" cy="591791"/>
            <a:chOff x="1" y="6266209"/>
            <a:chExt cx="9144000" cy="591791"/>
          </a:xfrm>
        </p:grpSpPr>
        <p:sp>
          <p:nvSpPr>
            <p:cNvPr id="52" name="Rectangle 51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" y="6324621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E7E6E6"/>
                  </a:solidFill>
                  <a:latin typeface="Lucida Bright"/>
                  <a:cs typeface="Lucida Bright"/>
                </a:rPr>
                <a:t>  Basic GPS Localization</a:t>
              </a:r>
            </a:p>
          </p:txBody>
        </p:sp>
      </p:grpSp>
      <p:graphicFrame>
        <p:nvGraphicFramePr>
          <p:cNvPr id="54" name="Object 53"/>
          <p:cNvGraphicFramePr>
            <a:graphicFrameLocks noChangeAspect="1"/>
          </p:cNvGraphicFramePr>
          <p:nvPr/>
        </p:nvGraphicFramePr>
        <p:xfrm>
          <a:off x="2530880" y="4086225"/>
          <a:ext cx="4165600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96" name="Equation" r:id="rId7" imgW="1422400" imgH="203200" progId="Equation.3">
                  <p:embed/>
                </p:oleObj>
              </mc:Choice>
              <mc:Fallback>
                <p:oleObj name="Equation" r:id="rId7" imgW="1422400" imgH="203200" progId="Equation.3">
                  <p:embed/>
                  <p:pic>
                    <p:nvPicPr>
                      <p:cNvPr id="0" name="Picture 1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0880" y="4086225"/>
                        <a:ext cx="4165600" cy="595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103"/>
          <p:cNvGrpSpPr/>
          <p:nvPr/>
        </p:nvGrpSpPr>
        <p:grpSpPr>
          <a:xfrm rot="18901307">
            <a:off x="3413359" y="738159"/>
            <a:ext cx="807562" cy="664077"/>
            <a:chOff x="4717948" y="1233599"/>
            <a:chExt cx="1257812" cy="892405"/>
          </a:xfrm>
          <a:solidFill>
            <a:schemeClr val="accent1"/>
          </a:solidFill>
        </p:grpSpPr>
        <p:sp>
          <p:nvSpPr>
            <p:cNvPr id="27" name="Rectangle 26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04"/>
          <p:cNvGrpSpPr/>
          <p:nvPr/>
        </p:nvGrpSpPr>
        <p:grpSpPr>
          <a:xfrm rot="19077838">
            <a:off x="2690075" y="809704"/>
            <a:ext cx="807562" cy="664077"/>
            <a:chOff x="4717948" y="1233599"/>
            <a:chExt cx="1257812" cy="892405"/>
          </a:xfrm>
          <a:solidFill>
            <a:srgbClr val="FFC000"/>
          </a:solidFill>
        </p:grpSpPr>
        <p:sp>
          <p:nvSpPr>
            <p:cNvPr id="45" name="Rectangle 44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54"/>
          <p:cNvGrpSpPr/>
          <p:nvPr/>
        </p:nvGrpSpPr>
        <p:grpSpPr>
          <a:xfrm>
            <a:off x="-3399203" y="3785444"/>
            <a:ext cx="8068489" cy="2664749"/>
            <a:chOff x="-747078" y="3847702"/>
            <a:chExt cx="6759921" cy="19710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/>
                <p:cNvSpPr txBox="1"/>
                <p:nvPr/>
              </p:nvSpPr>
              <p:spPr>
                <a:xfrm>
                  <a:off x="3713111" y="5033465"/>
                  <a:ext cx="2299732" cy="7852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/>
                            </m:mr>
                            <m:m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/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/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dirty="0"/>
                    <a:t> =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a14:m>
                  <a:endParaRPr lang="en-US" dirty="0"/>
                </a:p>
              </p:txBody>
            </p:sp>
          </mc:Choice>
          <mc:Fallback xmlns:mv="urn:schemas-microsoft-com:mac:vml"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3111" y="5033465"/>
                  <a:ext cx="2299732" cy="78528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TextBox 56"/>
            <p:cNvSpPr txBox="1"/>
            <p:nvPr/>
          </p:nvSpPr>
          <p:spPr>
            <a:xfrm>
              <a:off x="-747078" y="3847702"/>
              <a:ext cx="242938" cy="273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.</a:t>
              </a:r>
            </a:p>
          </p:txBody>
        </p:sp>
      </p:grpSp>
      <p:sp>
        <p:nvSpPr>
          <p:cNvPr id="58" name="Rounded Rectangle 57"/>
          <p:cNvSpPr/>
          <p:nvPr/>
        </p:nvSpPr>
        <p:spPr>
          <a:xfrm>
            <a:off x="1968764" y="5376874"/>
            <a:ext cx="1157960" cy="857804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prstClr val="black"/>
                </a:solidFill>
              </a:rPr>
              <a:t>Satellite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prstClr val="black"/>
                </a:solidFill>
              </a:rPr>
              <a:t>Geometry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prstClr val="black"/>
                </a:solidFill>
              </a:rPr>
              <a:t>Matrix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-161868" y="4802487"/>
            <a:ext cx="9475518" cy="400110"/>
          </a:xfrm>
          <a:prstGeom prst="rect">
            <a:avLst/>
          </a:prstGeom>
          <a:solidFill>
            <a:srgbClr val="FFB80D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>
                <a:latin typeface="Lucida Bright"/>
                <a:cs typeface="Lucida Bright"/>
              </a:rPr>
              <a:t>   However, 3D location needs 3 equations … hence, use 3 satellites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3747873" y="5479808"/>
            <a:ext cx="5129978" cy="1225654"/>
            <a:chOff x="3747873" y="5479808"/>
            <a:chExt cx="5129978" cy="1225654"/>
          </a:xfrm>
        </p:grpSpPr>
        <p:sp>
          <p:nvSpPr>
            <p:cNvPr id="60" name="TextBox 59"/>
            <p:cNvSpPr txBox="1"/>
            <p:nvPr/>
          </p:nvSpPr>
          <p:spPr>
            <a:xfrm>
              <a:off x="5329201" y="5479808"/>
              <a:ext cx="3548650" cy="646331"/>
            </a:xfrm>
            <a:prstGeom prst="rect">
              <a:avLst/>
            </a:prstGeom>
            <a:solidFill>
              <a:srgbClr val="FF1C2C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Lucida Bright"/>
                  <a:cs typeface="Lucida Bright"/>
                </a:rPr>
                <a:t>300 Km of error 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latin typeface="Lucida Bright"/>
                  <a:cs typeface="Lucida Bright"/>
                </a:rPr>
                <a:t>due to unsynchronized clocks</a:t>
              </a:r>
            </a:p>
          </p:txBody>
        </p:sp>
        <p:sp>
          <p:nvSpPr>
            <p:cNvPr id="61" name="Freeform 60"/>
            <p:cNvSpPr/>
            <p:nvPr/>
          </p:nvSpPr>
          <p:spPr>
            <a:xfrm>
              <a:off x="3747873" y="5852492"/>
              <a:ext cx="1531522" cy="852970"/>
            </a:xfrm>
            <a:custGeom>
              <a:avLst/>
              <a:gdLst>
                <a:gd name="connsiteX0" fmla="*/ 0 w 1531522"/>
                <a:gd name="connsiteY0" fmla="*/ 684866 h 852970"/>
                <a:gd name="connsiteX1" fmla="*/ 1033466 w 1531522"/>
                <a:gd name="connsiteY1" fmla="*/ 759579 h 852970"/>
                <a:gd name="connsiteX2" fmla="*/ 1245140 w 1531522"/>
                <a:gd name="connsiteY2" fmla="*/ 124521 h 852970"/>
                <a:gd name="connsiteX3" fmla="*/ 1531522 w 1531522"/>
                <a:gd name="connsiteY3" fmla="*/ 12452 h 852970"/>
                <a:gd name="connsiteX0" fmla="*/ 0 w 1531522"/>
                <a:gd name="connsiteY0" fmla="*/ 684866 h 852970"/>
                <a:gd name="connsiteX1" fmla="*/ 1033466 w 1531522"/>
                <a:gd name="connsiteY1" fmla="*/ 759579 h 852970"/>
                <a:gd name="connsiteX2" fmla="*/ 1245140 w 1531522"/>
                <a:gd name="connsiteY2" fmla="*/ 124521 h 852970"/>
                <a:gd name="connsiteX3" fmla="*/ 1531522 w 1531522"/>
                <a:gd name="connsiteY3" fmla="*/ 12452 h 852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1522" h="852970">
                  <a:moveTo>
                    <a:pt x="0" y="684866"/>
                  </a:moveTo>
                  <a:cubicBezTo>
                    <a:pt x="412971" y="768918"/>
                    <a:pt x="825943" y="852970"/>
                    <a:pt x="1033466" y="759579"/>
                  </a:cubicBezTo>
                  <a:cubicBezTo>
                    <a:pt x="1240989" y="666188"/>
                    <a:pt x="1162131" y="249042"/>
                    <a:pt x="1245140" y="124521"/>
                  </a:cubicBezTo>
                  <a:cubicBezTo>
                    <a:pt x="1328149" y="0"/>
                    <a:pt x="1531522" y="12452"/>
                    <a:pt x="1531522" y="12452"/>
                  </a:cubicBezTo>
                </a:path>
              </a:pathLst>
            </a:custGeom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lg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314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6213251" y="4482757"/>
            <a:ext cx="1270042" cy="597702"/>
          </a:xfrm>
          <a:prstGeom prst="rect">
            <a:avLst/>
          </a:prstGeom>
          <a:solidFill>
            <a:srgbClr val="CDFF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1" b="8054"/>
          <a:stretch>
            <a:fillRect/>
          </a:stretch>
        </p:blipFill>
        <p:spPr bwMode="auto">
          <a:xfrm>
            <a:off x="6830618" y="3708820"/>
            <a:ext cx="789651" cy="54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6"/>
          <p:cNvGrpSpPr/>
          <p:nvPr/>
        </p:nvGrpSpPr>
        <p:grpSpPr>
          <a:xfrm rot="19254166">
            <a:off x="1457804" y="1120509"/>
            <a:ext cx="1121676" cy="713834"/>
            <a:chOff x="4717948" y="1233599"/>
            <a:chExt cx="1257812" cy="892405"/>
          </a:xfrm>
          <a:solidFill>
            <a:srgbClr val="FF0000"/>
          </a:solidFill>
        </p:grpSpPr>
        <p:sp>
          <p:nvSpPr>
            <p:cNvPr id="32" name="Rectangle 31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2395216" y="1948335"/>
            <a:ext cx="4399936" cy="1615043"/>
          </a:xfrm>
          <a:prstGeom prst="line">
            <a:avLst/>
          </a:prstGeom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85384" y="1557766"/>
            <a:ext cx="19665" cy="248329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795152" y="1557765"/>
            <a:ext cx="19665" cy="248329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208773">
            <a:off x="3983707" y="2321034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GPS Signal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pSp>
        <p:nvGrpSpPr>
          <p:cNvPr id="3" name="Group 47"/>
          <p:cNvGrpSpPr/>
          <p:nvPr/>
        </p:nvGrpSpPr>
        <p:grpSpPr>
          <a:xfrm>
            <a:off x="-1229090" y="1774523"/>
            <a:ext cx="3672546" cy="1515077"/>
            <a:chOff x="447524" y="1563588"/>
            <a:chExt cx="3672546" cy="1515077"/>
          </a:xfrm>
        </p:grpSpPr>
        <p:sp>
          <p:nvSpPr>
            <p:cNvPr id="10" name="TextBox 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689037" y="1563588"/>
              <a:ext cx="1431033" cy="369332"/>
            </a:xfrm>
            <a:prstGeom prst="rect">
              <a:avLst/>
            </a:prstGeom>
            <a:blipFill rotWithShape="0">
              <a:blip r:embed="rId5"/>
              <a:stretch>
                <a:fillRect b="-13115"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47524" y="2709333"/>
              <a:ext cx="242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.</a:t>
              </a:r>
            </a:p>
          </p:txBody>
        </p:sp>
      </p:grpSp>
      <p:sp>
        <p:nvSpPr>
          <p:cNvPr id="44" name="TextBox 4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71307" y="3435018"/>
            <a:ext cx="1442510" cy="369332"/>
          </a:xfrm>
          <a:prstGeom prst="rect">
            <a:avLst/>
          </a:prstGeom>
          <a:blipFill rotWithShape="0">
            <a:blip r:embed="rId6"/>
            <a:stretch>
              <a:fillRect b="-1311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4" name="Group 17"/>
          <p:cNvGrpSpPr/>
          <p:nvPr/>
        </p:nvGrpSpPr>
        <p:grpSpPr>
          <a:xfrm>
            <a:off x="0" y="-49160"/>
            <a:ext cx="9144000" cy="591791"/>
            <a:chOff x="1" y="6266209"/>
            <a:chExt cx="9144000" cy="591791"/>
          </a:xfrm>
        </p:grpSpPr>
        <p:sp>
          <p:nvSpPr>
            <p:cNvPr id="52" name="Rectangle 51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" y="6324621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E7E6E6"/>
                  </a:solidFill>
                  <a:latin typeface="Lucida Bright"/>
                  <a:cs typeface="Lucida Bright"/>
                </a:rPr>
                <a:t>  Basic GPS Localization</a:t>
              </a:r>
            </a:p>
          </p:txBody>
        </p:sp>
      </p:grpSp>
      <p:graphicFrame>
        <p:nvGraphicFramePr>
          <p:cNvPr id="54" name="Object 53"/>
          <p:cNvGraphicFramePr>
            <a:graphicFrameLocks noChangeAspect="1"/>
          </p:cNvGraphicFramePr>
          <p:nvPr/>
        </p:nvGraphicFramePr>
        <p:xfrm>
          <a:off x="1751013" y="4422429"/>
          <a:ext cx="5727700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141" name="Equation" r:id="rId7" imgW="1955800" imgH="203200" progId="Equation.3">
                  <p:embed/>
                </p:oleObj>
              </mc:Choice>
              <mc:Fallback>
                <p:oleObj name="Equation" r:id="rId7" imgW="1955800" imgH="203200" progId="Equation.3">
                  <p:embed/>
                  <p:pic>
                    <p:nvPicPr>
                      <p:cNvPr id="0" name="Picture 5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1013" y="4422429"/>
                        <a:ext cx="5727700" cy="595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103"/>
          <p:cNvGrpSpPr/>
          <p:nvPr/>
        </p:nvGrpSpPr>
        <p:grpSpPr>
          <a:xfrm rot="18901307">
            <a:off x="3413359" y="738159"/>
            <a:ext cx="807562" cy="664077"/>
            <a:chOff x="4717948" y="1233599"/>
            <a:chExt cx="1257812" cy="892405"/>
          </a:xfrm>
          <a:solidFill>
            <a:schemeClr val="accent1"/>
          </a:solidFill>
        </p:grpSpPr>
        <p:sp>
          <p:nvSpPr>
            <p:cNvPr id="27" name="Rectangle 26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04"/>
          <p:cNvGrpSpPr/>
          <p:nvPr/>
        </p:nvGrpSpPr>
        <p:grpSpPr>
          <a:xfrm rot="19077838">
            <a:off x="2690075" y="809704"/>
            <a:ext cx="807562" cy="664077"/>
            <a:chOff x="4717948" y="1233599"/>
            <a:chExt cx="1257812" cy="892405"/>
          </a:xfrm>
          <a:solidFill>
            <a:srgbClr val="FFC000"/>
          </a:solidFill>
        </p:grpSpPr>
        <p:sp>
          <p:nvSpPr>
            <p:cNvPr id="8" name="Rectangle 44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45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01064" y="5673637"/>
            <a:ext cx="3081613" cy="1059842"/>
            <a:chOff x="3117807" y="4771763"/>
            <a:chExt cx="3081613" cy="10598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3117807" y="4771763"/>
                  <a:ext cx="3081613" cy="10598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/>
                            </m:mr>
                            <m:m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/>
                                  <m:e/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  <m:e/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/>
                                  <m:e/>
                                </m:eqArr>
                              </m:e>
                            </m:mr>
                          </m: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     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𝑐𝑙𝑘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a14:m>
                  <a:r>
                    <a:rPr lang="en-US" dirty="0"/>
                    <a:t> =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a14:m>
                  <a:endParaRPr lang="en-US" dirty="0"/>
                </a:p>
              </p:txBody>
            </p:sp>
          </mc:Choice>
          <mc:Fallback xmlns:mv="urn:schemas-microsoft-com:mac:vml"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7807" y="4771763"/>
                  <a:ext cx="3081613" cy="105984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4434014" y="4789337"/>
                  <a:ext cx="350672" cy="9639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eqArr>
                            </m:e>
                          </m:mr>
                        </m:m>
                      </m:oMath>
                    </m:oMathPara>
                  </a14:m>
                  <a:endParaRPr lang="en-US" dirty="0"/>
                </a:p>
              </p:txBody>
            </p:sp>
          </mc:Choice>
          <mc:Fallback xmlns:mv="urn:schemas-microsoft-com:mac:vml"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4014" y="4789337"/>
                  <a:ext cx="350672" cy="963918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Rounded Rectangle 65"/>
            <p:cNvSpPr/>
            <p:nvPr/>
          </p:nvSpPr>
          <p:spPr>
            <a:xfrm>
              <a:off x="3244190" y="4853514"/>
              <a:ext cx="1225864" cy="87847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722" dirty="0">
                  <a:solidFill>
                    <a:prstClr val="black"/>
                  </a:solidFill>
                </a:rPr>
                <a:t>Satellite Geometry Matrix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644374" y="5915633"/>
            <a:ext cx="2975885" cy="461665"/>
            <a:chOff x="4644374" y="5915633"/>
            <a:chExt cx="2975885" cy="461665"/>
          </a:xfrm>
        </p:grpSpPr>
        <p:sp>
          <p:nvSpPr>
            <p:cNvPr id="73" name="Right Arrow 72"/>
            <p:cNvSpPr/>
            <p:nvPr/>
          </p:nvSpPr>
          <p:spPr>
            <a:xfrm>
              <a:off x="4644374" y="5964561"/>
              <a:ext cx="572765" cy="29885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540875" y="5915633"/>
              <a:ext cx="2079384" cy="461665"/>
            </a:xfrm>
            <a:prstGeom prst="rect">
              <a:avLst/>
            </a:prstGeom>
            <a:solidFill>
              <a:srgbClr val="CDFF91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latin typeface="Lucida Bright"/>
                  <a:cs typeface="Lucida Bright"/>
                </a:rPr>
                <a:t>1-3m error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 rot="18777012">
            <a:off x="4096234" y="746200"/>
            <a:ext cx="801332" cy="554836"/>
            <a:chOff x="4717948" y="1233599"/>
            <a:chExt cx="1257812" cy="892405"/>
          </a:xfrm>
          <a:solidFill>
            <a:schemeClr val="tx1"/>
          </a:solidFill>
        </p:grpSpPr>
        <p:sp>
          <p:nvSpPr>
            <p:cNvPr id="76" name="Rectangle 75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-161868" y="5176050"/>
            <a:ext cx="9475518" cy="400110"/>
            <a:chOff x="-161868" y="5176050"/>
            <a:chExt cx="9475518" cy="400110"/>
          </a:xfrm>
        </p:grpSpPr>
        <p:grpSp>
          <p:nvGrpSpPr>
            <p:cNvPr id="85" name="Group 84"/>
            <p:cNvGrpSpPr/>
            <p:nvPr/>
          </p:nvGrpSpPr>
          <p:grpSpPr>
            <a:xfrm>
              <a:off x="-161868" y="5176050"/>
              <a:ext cx="9475518" cy="400110"/>
              <a:chOff x="-161868" y="5176050"/>
              <a:chExt cx="9475518" cy="400110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-161868" y="5176050"/>
                <a:ext cx="9475518" cy="400110"/>
              </a:xfrm>
              <a:prstGeom prst="rect">
                <a:avLst/>
              </a:prstGeom>
              <a:solidFill>
                <a:srgbClr val="FFB80D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Lucida Bright"/>
                    <a:cs typeface="Lucida Bright"/>
                  </a:rPr>
                  <a:t>   New unknown     … use 4th satellite and estimate both location and</a:t>
                </a:r>
              </a:p>
            </p:txBody>
          </p:sp>
          <p:graphicFrame>
            <p:nvGraphicFramePr>
              <p:cNvPr id="64" name="Object 63"/>
              <p:cNvGraphicFramePr>
                <a:graphicFrameLocks noChangeAspect="1"/>
              </p:cNvGraphicFramePr>
              <p:nvPr/>
            </p:nvGraphicFramePr>
            <p:xfrm>
              <a:off x="1962312" y="5264323"/>
              <a:ext cx="221280" cy="2395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142" name="Equation" r:id="rId11" imgW="114300" imgH="139700" progId="Equation.3">
                      <p:embed/>
                    </p:oleObj>
                  </mc:Choice>
                  <mc:Fallback>
                    <p:oleObj name="Equation" r:id="rId11" imgW="114300" imgH="139700" progId="Equation.3">
                      <p:embed/>
                      <p:pic>
                        <p:nvPicPr>
                          <p:cNvPr id="0" name="Picture 54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62312" y="5264323"/>
                            <a:ext cx="221280" cy="23951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86" name="Object 85"/>
            <p:cNvGraphicFramePr>
              <a:graphicFrameLocks noChangeAspect="1"/>
            </p:cNvGraphicFramePr>
            <p:nvPr/>
          </p:nvGraphicFramePr>
          <p:xfrm>
            <a:off x="8601895" y="5254846"/>
            <a:ext cx="221280" cy="2395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143" name="Equation" r:id="rId13" imgW="114300" imgH="139700" progId="Equation.3">
                    <p:embed/>
                  </p:oleObj>
                </mc:Choice>
                <mc:Fallback>
                  <p:oleObj name="Equation" r:id="rId13" imgW="114300" imgH="139700" progId="Equation.3">
                    <p:embed/>
                    <p:pic>
                      <p:nvPicPr>
                        <p:cNvPr id="0" name="Picture 5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01895" y="5254846"/>
                          <a:ext cx="221280" cy="23951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6314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400"/>
            <a:ext cx="9144000" cy="5283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58526"/>
          </a:xfrm>
          <a:prstGeom prst="rect">
            <a:avLst/>
          </a:prstGeom>
          <a:solidFill>
            <a:srgbClr val="000000"/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2800" dirty="0">
                <a:solidFill>
                  <a:srgbClr val="FFFFFF"/>
                </a:solidFill>
              </a:rPr>
              <a:t>1-3m error acceptable to smartphones, car GPS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81429" y="4305910"/>
            <a:ext cx="9615715" cy="132019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735922" y="4342190"/>
            <a:ext cx="4215216" cy="1660735"/>
            <a:chOff x="4735922" y="4342190"/>
            <a:chExt cx="4215216" cy="1660735"/>
          </a:xfrm>
        </p:grpSpPr>
        <p:sp>
          <p:nvSpPr>
            <p:cNvPr id="13" name="TextBox 12"/>
            <p:cNvSpPr txBox="1"/>
            <p:nvPr/>
          </p:nvSpPr>
          <p:spPr>
            <a:xfrm>
              <a:off x="4735922" y="5171928"/>
              <a:ext cx="42152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3366FF"/>
                  </a:solidFill>
                  <a:latin typeface="Lucida Bright"/>
                  <a:cs typeface="Lucida Bright"/>
                </a:rPr>
                <a:t>Differential GPS </a:t>
              </a:r>
            </a:p>
            <a:p>
              <a:pPr algn="ctr"/>
              <a:r>
                <a:rPr lang="en-US" sz="2400" b="1">
                  <a:latin typeface="Lucida Bright"/>
                  <a:cs typeface="Lucida Bright"/>
                </a:rPr>
                <a:t>using phase of the signals</a:t>
              </a:r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6495146" y="4342190"/>
              <a:ext cx="374953" cy="701524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3822100"/>
            <a:ext cx="9144000" cy="3035899"/>
            <a:chOff x="0" y="3822100"/>
            <a:chExt cx="9144000" cy="303589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305904"/>
              <a:ext cx="4538756" cy="255209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3822100"/>
              <a:ext cx="9144000" cy="5232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Lucida Bright"/>
                  <a:cs typeface="Lucida Bright"/>
                </a:rPr>
                <a:t>Drone orientation warrants cm level accuracy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130622-31DA-F14E-BDA6-DB2F61A11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88650" y="2292713"/>
            <a:ext cx="8229600" cy="20010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>
                <a:solidFill>
                  <a:srgbClr val="3366FF"/>
                </a:solidFill>
              </a:rPr>
              <a:t>Differential GPS </a:t>
            </a:r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(using carrier phase)</a:t>
            </a:r>
          </a:p>
          <a:p>
            <a:endParaRPr lang="en-US" sz="3000" dirty="0">
              <a:solidFill>
                <a:srgbClr val="3366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239" y="2975429"/>
            <a:ext cx="6458856" cy="281818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F66287-AA70-8446-ADA7-78AA208D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2" t="42648" r="20258" b="4268"/>
          <a:stretch/>
        </p:blipFill>
        <p:spPr>
          <a:xfrm rot="256849">
            <a:off x="2004792" y="1643539"/>
            <a:ext cx="4573948" cy="333658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09600" y="0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GPS Carrier Phase</a:t>
            </a:r>
          </a:p>
        </p:txBody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1" b="8054"/>
          <a:stretch>
            <a:fillRect/>
          </a:stretch>
        </p:blipFill>
        <p:spPr bwMode="auto">
          <a:xfrm>
            <a:off x="6561903" y="4189974"/>
            <a:ext cx="956988" cy="66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 rot="18464949">
            <a:off x="1105697" y="1575048"/>
            <a:ext cx="1257812" cy="892405"/>
            <a:chOff x="4717948" y="1233599"/>
            <a:chExt cx="1257812" cy="892405"/>
          </a:xfrm>
          <a:solidFill>
            <a:srgbClr val="FF0000"/>
          </a:solidFill>
        </p:grpSpPr>
        <p:sp>
          <p:nvSpPr>
            <p:cNvPr id="32" name="Rectangle 31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/>
                <a:cs typeface="Lucida Bright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/>
                <a:cs typeface="Lucida Bright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 rot="1387945">
            <a:off x="2744530" y="3407444"/>
            <a:ext cx="2122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ucida Bright"/>
                <a:cs typeface="Lucida Bright"/>
              </a:rPr>
              <a:t>GPS Carrier Wave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6421896" y="2580913"/>
            <a:ext cx="968090" cy="21286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6321382" y="2635338"/>
            <a:ext cx="937200" cy="588979"/>
            <a:chOff x="6321382" y="2635338"/>
            <a:chExt cx="937200" cy="588979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6321382" y="2885336"/>
              <a:ext cx="813240" cy="338981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 rot="1359425">
              <a:off x="6402045" y="2635338"/>
              <a:ext cx="856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Lucida Bright"/>
                  <a:cs typeface="Lucida Bright"/>
                </a:rPr>
                <a:t>Phase</a:t>
              </a:r>
            </a:p>
          </p:txBody>
        </p:sp>
      </p:grpSp>
      <p:cxnSp>
        <p:nvCxnSpPr>
          <p:cNvPr id="56" name="Straight Connector 55"/>
          <p:cNvCxnSpPr/>
          <p:nvPr/>
        </p:nvCxnSpPr>
        <p:spPr>
          <a:xfrm flipH="1">
            <a:off x="1992106" y="824097"/>
            <a:ext cx="816071" cy="1827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2594244" y="1218780"/>
            <a:ext cx="3802127" cy="2541095"/>
            <a:chOff x="2594244" y="1218780"/>
            <a:chExt cx="3802127" cy="2541095"/>
          </a:xfrm>
        </p:grpSpPr>
        <p:cxnSp>
          <p:nvCxnSpPr>
            <p:cNvPr id="13" name="Straight Connector 12"/>
            <p:cNvCxnSpPr/>
            <p:nvPr/>
          </p:nvCxnSpPr>
          <p:spPr>
            <a:xfrm rot="5400000">
              <a:off x="2850651" y="1843023"/>
              <a:ext cx="1027517" cy="4672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3832304" y="2265262"/>
              <a:ext cx="956447" cy="423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4750115" y="2628444"/>
              <a:ext cx="995706" cy="4623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5676108" y="3039612"/>
              <a:ext cx="991370" cy="4491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5406662" y="2477566"/>
              <a:ext cx="911711" cy="40545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4452224" y="2084027"/>
              <a:ext cx="954438" cy="39353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3529314" y="1716911"/>
              <a:ext cx="923451" cy="36426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2594244" y="1326516"/>
              <a:ext cx="903041" cy="35727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 rot="1359425">
              <a:off x="5744296" y="2320622"/>
              <a:ext cx="361766" cy="369332"/>
            </a:xfrm>
            <a:prstGeom prst="rect">
              <a:avLst/>
            </a:prstGeom>
            <a:blipFill rotWithShape="0">
              <a:blip r:embed="rId6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  <a:latin typeface="Lucida Bright"/>
                  <a:cs typeface="Lucida Bright"/>
                </a:rPr>
                <a:t> </a:t>
              </a:r>
            </a:p>
          </p:txBody>
        </p:sp>
        <p:sp>
          <p:nvSpPr>
            <p:cNvPr id="65" name="TextBox 6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 rot="1359425">
              <a:off x="4798032" y="1948375"/>
              <a:ext cx="361766" cy="369332"/>
            </a:xfrm>
            <a:prstGeom prst="rect">
              <a:avLst/>
            </a:prstGeom>
            <a:blipFill rotWithShape="0">
              <a:blip r:embed="rId7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  <a:latin typeface="Lucida Bright"/>
                  <a:cs typeface="Lucida Bright"/>
                </a:rPr>
                <a:t> </a:t>
              </a:r>
            </a:p>
          </p:txBody>
        </p:sp>
        <p:sp>
          <p:nvSpPr>
            <p:cNvPr id="66" name="TextBox 6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 rot="1359425">
              <a:off x="3892518" y="1595962"/>
              <a:ext cx="361766" cy="369332"/>
            </a:xfrm>
            <a:prstGeom prst="rect">
              <a:avLst/>
            </a:prstGeom>
            <a:blipFill rotWithShape="0">
              <a:blip r:embed="rId8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  <a:latin typeface="Lucida Bright"/>
                  <a:cs typeface="Lucida Bright"/>
                </a:rPr>
                <a:t> </a:t>
              </a:r>
            </a:p>
          </p:txBody>
        </p:sp>
        <p:sp>
          <p:nvSpPr>
            <p:cNvPr id="67" name="TextBox 66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 rot="1359425">
              <a:off x="2905504" y="1218780"/>
              <a:ext cx="361766" cy="369332"/>
            </a:xfrm>
            <a:prstGeom prst="rect">
              <a:avLst/>
            </a:prstGeom>
            <a:blipFill rotWithShape="0">
              <a:blip r:embed="rId9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  <a:latin typeface="Lucida Bright"/>
                  <a:cs typeface="Lucida Bright"/>
                </a:rPr>
                <a:t> </a:t>
              </a:r>
            </a:p>
          </p:txBody>
        </p:sp>
      </p:grpSp>
      <p:cxnSp>
        <p:nvCxnSpPr>
          <p:cNvPr id="69" name="Straight Arrow Connector 68"/>
          <p:cNvCxnSpPr/>
          <p:nvPr/>
        </p:nvCxnSpPr>
        <p:spPr>
          <a:xfrm>
            <a:off x="2728426" y="955687"/>
            <a:ext cx="4589289" cy="186107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 rot="1302473">
            <a:off x="4394090" y="1473367"/>
            <a:ext cx="152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ucida Bright"/>
                <a:cs typeface="Lucida Bright"/>
              </a:rPr>
              <a:t>True Range</a:t>
            </a:r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900898"/>
              </p:ext>
            </p:extLst>
          </p:nvPr>
        </p:nvGraphicFramePr>
        <p:xfrm>
          <a:off x="1077410" y="4320558"/>
          <a:ext cx="45339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10" imgW="1587240" imgH="203040" progId="Equation.3">
                  <p:embed/>
                </p:oleObj>
              </mc:Choice>
              <mc:Fallback>
                <p:oleObj name="Equation" r:id="rId10" imgW="1587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7410" y="4320558"/>
                        <a:ext cx="4533900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5635" name="Object 3"/>
          <p:cNvGraphicFramePr>
            <a:graphicFrameLocks noChangeAspect="1"/>
          </p:cNvGraphicFramePr>
          <p:nvPr>
            <p:extLst/>
          </p:nvPr>
        </p:nvGraphicFramePr>
        <p:xfrm>
          <a:off x="1017588" y="5040313"/>
          <a:ext cx="50419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Equation" r:id="rId12" imgW="1765080" imgH="203040" progId="Equation.3">
                  <p:embed/>
                </p:oleObj>
              </mc:Choice>
              <mc:Fallback>
                <p:oleObj name="Equation" r:id="rId12" imgW="1765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7588" y="5040313"/>
                        <a:ext cx="5041900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0" name="Group 59"/>
          <p:cNvGrpSpPr/>
          <p:nvPr/>
        </p:nvGrpSpPr>
        <p:grpSpPr>
          <a:xfrm>
            <a:off x="147455" y="5319155"/>
            <a:ext cx="4505372" cy="1207184"/>
            <a:chOff x="147455" y="5319155"/>
            <a:chExt cx="4505372" cy="1207184"/>
          </a:xfrm>
        </p:grpSpPr>
        <p:sp>
          <p:nvSpPr>
            <p:cNvPr id="45" name="Rounded Rectangle 44"/>
            <p:cNvSpPr/>
            <p:nvPr/>
          </p:nvSpPr>
          <p:spPr>
            <a:xfrm>
              <a:off x="147455" y="5777432"/>
              <a:ext cx="4505372" cy="7489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prstClr val="black"/>
                  </a:solidFill>
                  <a:latin typeface="Lucida Bright"/>
                  <a:cs typeface="Lucida Bright"/>
                </a:rPr>
                <a:t>Possible to measure precisely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prstClr val="black"/>
                  </a:solidFill>
                  <a:latin typeface="Lucida Bright"/>
                  <a:cs typeface="Lucida Bright"/>
                </a:rPr>
                <a:t>(2-5 mm error)</a:t>
              </a:r>
            </a:p>
          </p:txBody>
        </p:sp>
        <p:sp>
          <p:nvSpPr>
            <p:cNvPr id="44" name="Freeform 43"/>
            <p:cNvSpPr/>
            <p:nvPr/>
          </p:nvSpPr>
          <p:spPr>
            <a:xfrm>
              <a:off x="454982" y="5319155"/>
              <a:ext cx="704110" cy="452694"/>
            </a:xfrm>
            <a:custGeom>
              <a:avLst/>
              <a:gdLst>
                <a:gd name="connsiteX0" fmla="*/ 0 w 704110"/>
                <a:gd name="connsiteY0" fmla="*/ 855088 h 855088"/>
                <a:gd name="connsiteX1" fmla="*/ 125734 w 704110"/>
                <a:gd name="connsiteY1" fmla="*/ 213772 h 855088"/>
                <a:gd name="connsiteX2" fmla="*/ 704110 w 704110"/>
                <a:gd name="connsiteY2" fmla="*/ 0 h 855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4110" h="855088">
                  <a:moveTo>
                    <a:pt x="0" y="855088"/>
                  </a:moveTo>
                  <a:cubicBezTo>
                    <a:pt x="4191" y="605687"/>
                    <a:pt x="8382" y="356287"/>
                    <a:pt x="125734" y="213772"/>
                  </a:cubicBezTo>
                  <a:cubicBezTo>
                    <a:pt x="243086" y="71257"/>
                    <a:pt x="704110" y="0"/>
                    <a:pt x="704110" y="0"/>
                  </a:cubicBezTo>
                </a:path>
              </a:pathLst>
            </a:custGeom>
            <a:ln w="2857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392076" y="5320657"/>
            <a:ext cx="3019521" cy="1167954"/>
            <a:chOff x="5392076" y="5320657"/>
            <a:chExt cx="3019521" cy="1167954"/>
          </a:xfrm>
        </p:grpSpPr>
        <p:sp>
          <p:nvSpPr>
            <p:cNvPr id="43" name="Rounded Rectangle 42"/>
            <p:cNvSpPr/>
            <p:nvPr/>
          </p:nvSpPr>
          <p:spPr>
            <a:xfrm>
              <a:off x="5392076" y="5778936"/>
              <a:ext cx="3019521" cy="709675"/>
            </a:xfrm>
            <a:prstGeom prst="roundRect">
              <a:avLst/>
            </a:prstGeom>
            <a:solidFill>
              <a:srgbClr val="FFB80D"/>
            </a:solidFill>
            <a:ln>
              <a:solidFill>
                <a:srgbClr val="FFB8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prstClr val="black"/>
                  </a:solidFill>
                  <a:latin typeface="Lucida Bright"/>
                  <a:cs typeface="Lucida Bright"/>
                </a:rPr>
                <a:t>However, difficult to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prstClr val="black"/>
                  </a:solidFill>
                  <a:latin typeface="Lucida Bright"/>
                  <a:cs typeface="Lucida Bright"/>
                </a:rPr>
                <a:t>estimate N</a:t>
              </a:r>
            </a:p>
          </p:txBody>
        </p:sp>
        <p:sp>
          <p:nvSpPr>
            <p:cNvPr id="47" name="Freeform 46"/>
            <p:cNvSpPr/>
            <p:nvPr/>
          </p:nvSpPr>
          <p:spPr>
            <a:xfrm flipH="1">
              <a:off x="5908702" y="5320657"/>
              <a:ext cx="704110" cy="452694"/>
            </a:xfrm>
            <a:custGeom>
              <a:avLst/>
              <a:gdLst>
                <a:gd name="connsiteX0" fmla="*/ 0 w 704110"/>
                <a:gd name="connsiteY0" fmla="*/ 855088 h 855088"/>
                <a:gd name="connsiteX1" fmla="*/ 125734 w 704110"/>
                <a:gd name="connsiteY1" fmla="*/ 213772 h 855088"/>
                <a:gd name="connsiteX2" fmla="*/ 704110 w 704110"/>
                <a:gd name="connsiteY2" fmla="*/ 0 h 855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4110" h="855088">
                  <a:moveTo>
                    <a:pt x="0" y="855088"/>
                  </a:moveTo>
                  <a:cubicBezTo>
                    <a:pt x="4191" y="605687"/>
                    <a:pt x="8382" y="356287"/>
                    <a:pt x="125734" y="213772"/>
                  </a:cubicBezTo>
                  <a:cubicBezTo>
                    <a:pt x="243086" y="71257"/>
                    <a:pt x="704110" y="0"/>
                    <a:pt x="704110" y="0"/>
                  </a:cubicBezTo>
                </a:path>
              </a:pathLst>
            </a:custGeom>
            <a:ln w="2857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1" name="Straight Arrow Connector 70"/>
          <p:cNvCxnSpPr/>
          <p:nvPr/>
        </p:nvCxnSpPr>
        <p:spPr>
          <a:xfrm>
            <a:off x="2225384" y="2112941"/>
            <a:ext cx="4476234" cy="194873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560251" y="4337194"/>
            <a:ext cx="1407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GPS Receiver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60095" y="834662"/>
            <a:ext cx="13605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GPS Satellite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9AADCF-A5FC-6A47-BAD2-68A21F59D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3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163513" y="3759873"/>
            <a:ext cx="8814232" cy="691616"/>
          </a:xfrm>
          <a:prstGeom prst="roundRect">
            <a:avLst/>
          </a:prstGeom>
          <a:solidFill>
            <a:srgbClr val="D0CEC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9600" y="0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GPS Carrier Phase</a:t>
            </a:r>
          </a:p>
        </p:txBody>
      </p:sp>
      <p:graphicFrame>
        <p:nvGraphicFramePr>
          <p:cNvPr id="325635" name="Object 3"/>
          <p:cNvGraphicFramePr>
            <a:graphicFrameLocks noChangeAspect="1"/>
          </p:cNvGraphicFramePr>
          <p:nvPr>
            <p:extLst/>
          </p:nvPr>
        </p:nvGraphicFramePr>
        <p:xfrm>
          <a:off x="163513" y="3829050"/>
          <a:ext cx="8885237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2" name="Equation" r:id="rId4" imgW="3352680" imgH="241200" progId="Equation.3">
                  <p:embed/>
                </p:oleObj>
              </mc:Choice>
              <mc:Fallback>
                <p:oleObj name="Equation" r:id="rId4" imgW="3352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13" y="3829050"/>
                        <a:ext cx="8885237" cy="601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8" name="Group 57"/>
          <p:cNvGrpSpPr/>
          <p:nvPr/>
        </p:nvGrpSpPr>
        <p:grpSpPr>
          <a:xfrm>
            <a:off x="2193686" y="804789"/>
            <a:ext cx="4910282" cy="2905279"/>
            <a:chOff x="1288400" y="824097"/>
            <a:chExt cx="6262561" cy="41560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62" t="42648" r="20258" b="4268"/>
            <a:stretch/>
          </p:blipFill>
          <p:spPr>
            <a:xfrm rot="256849">
              <a:off x="2004792" y="1643539"/>
              <a:ext cx="4573948" cy="3336588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201" b="8054"/>
            <a:stretch>
              <a:fillRect/>
            </a:stretch>
          </p:blipFill>
          <p:spPr bwMode="auto">
            <a:xfrm>
              <a:off x="6593973" y="4028076"/>
              <a:ext cx="956988" cy="663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26"/>
            <p:cNvGrpSpPr/>
            <p:nvPr/>
          </p:nvGrpSpPr>
          <p:grpSpPr>
            <a:xfrm rot="18464949">
              <a:off x="1105697" y="1575048"/>
              <a:ext cx="1257812" cy="892405"/>
              <a:chOff x="4717948" y="1233599"/>
              <a:chExt cx="1257812" cy="892405"/>
            </a:xfrm>
            <a:solidFill>
              <a:srgbClr val="FF0000"/>
            </a:solidFill>
          </p:grpSpPr>
          <p:sp>
            <p:nvSpPr>
              <p:cNvPr id="32" name="Rectangle 31"/>
              <p:cNvSpPr/>
              <p:nvPr/>
            </p:nvSpPr>
            <p:spPr>
              <a:xfrm>
                <a:off x="5205726" y="1233599"/>
                <a:ext cx="282256" cy="412978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085856" y="1641050"/>
                <a:ext cx="521997" cy="226235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717948" y="1361503"/>
                <a:ext cx="411480" cy="210312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564280" y="1357265"/>
                <a:ext cx="411480" cy="210312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999382" y="1432944"/>
                <a:ext cx="694944" cy="76253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ucida Bright"/>
                  <a:cs typeface="Lucida Bright"/>
                </a:endParaRP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 flipH="1">
                <a:off x="5348050" y="1744622"/>
                <a:ext cx="1405" cy="311315"/>
              </a:xfrm>
              <a:prstGeom prst="line">
                <a:avLst/>
              </a:prstGeom>
              <a:grpFill/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5292459" y="2022446"/>
                <a:ext cx="103172" cy="103558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ucida Bright"/>
                  <a:cs typeface="Lucida Bright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 rot="1387945">
              <a:off x="2744530" y="3393985"/>
              <a:ext cx="2122058" cy="396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Lucida Bright"/>
                  <a:cs typeface="Lucida Bright"/>
                </a:rPr>
                <a:t>GPS Carrier Wave</a:t>
              </a:r>
            </a:p>
          </p:txBody>
        </p:sp>
        <p:cxnSp>
          <p:nvCxnSpPr>
            <p:cNvPr id="51" name="Straight Connector 50"/>
            <p:cNvCxnSpPr/>
            <p:nvPr/>
          </p:nvCxnSpPr>
          <p:spPr>
            <a:xfrm flipH="1">
              <a:off x="6421896" y="2580913"/>
              <a:ext cx="968090" cy="212863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69"/>
            <p:cNvGrpSpPr/>
            <p:nvPr/>
          </p:nvGrpSpPr>
          <p:grpSpPr>
            <a:xfrm>
              <a:off x="6321382" y="2621879"/>
              <a:ext cx="937200" cy="602438"/>
              <a:chOff x="6321382" y="2621879"/>
              <a:chExt cx="937200" cy="602438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>
                <a:off x="6321382" y="2885336"/>
                <a:ext cx="813240" cy="33898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 rot="1359425">
                <a:off x="6402044" y="2621879"/>
                <a:ext cx="856538" cy="396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Lucida Bright"/>
                    <a:cs typeface="Lucida Bright"/>
                  </a:rPr>
                  <a:t>Phase</a:t>
                </a:r>
              </a:p>
            </p:txBody>
          </p:sp>
        </p:grpSp>
        <p:cxnSp>
          <p:nvCxnSpPr>
            <p:cNvPr id="56" name="Straight Connector 55"/>
            <p:cNvCxnSpPr/>
            <p:nvPr/>
          </p:nvCxnSpPr>
          <p:spPr>
            <a:xfrm flipH="1">
              <a:off x="1992106" y="824097"/>
              <a:ext cx="816071" cy="18278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61"/>
            <p:cNvGrpSpPr/>
            <p:nvPr/>
          </p:nvGrpSpPr>
          <p:grpSpPr>
            <a:xfrm>
              <a:off x="2594244" y="1218780"/>
              <a:ext cx="3802127" cy="2541095"/>
              <a:chOff x="2594244" y="1218780"/>
              <a:chExt cx="3802127" cy="2541095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 rot="5400000">
                <a:off x="2850651" y="1843023"/>
                <a:ext cx="1027517" cy="46726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5400000">
                <a:off x="3832304" y="2265262"/>
                <a:ext cx="956447" cy="4232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4750115" y="2628444"/>
                <a:ext cx="995706" cy="46236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>
                <a:off x="5676108" y="3039612"/>
                <a:ext cx="991370" cy="44915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5406662" y="2477566"/>
                <a:ext cx="911711" cy="405457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>
                <a:off x="4452224" y="2084027"/>
                <a:ext cx="954438" cy="393539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3529314" y="1716911"/>
                <a:ext cx="923451" cy="364269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2594244" y="1326516"/>
                <a:ext cx="903041" cy="357274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359425">
                <a:off x="5744296" y="2320622"/>
                <a:ext cx="361766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  <a:latin typeface="Lucida Bright"/>
                    <a:cs typeface="Lucida Bright"/>
                  </a:rPr>
                  <a:t> </a:t>
                </a:r>
              </a:p>
            </p:txBody>
          </p:sp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359425">
                <a:off x="4798032" y="1948375"/>
                <a:ext cx="361766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  <a:latin typeface="Lucida Bright"/>
                    <a:cs typeface="Lucida Bright"/>
                  </a:rPr>
                  <a:t> </a:t>
                </a:r>
              </a:p>
            </p:txBody>
          </p:sp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359425">
                <a:off x="3892518" y="1595962"/>
                <a:ext cx="361766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  <a:latin typeface="Lucida Bright"/>
                    <a:cs typeface="Lucida Bright"/>
                  </a:rPr>
                  <a:t> </a:t>
                </a:r>
              </a:p>
            </p:txBody>
          </p:sp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359425">
                <a:off x="2905504" y="1218780"/>
                <a:ext cx="361766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  <a:latin typeface="Lucida Bright"/>
                    <a:cs typeface="Lucida Bright"/>
                  </a:rPr>
                  <a:t> </a:t>
                </a:r>
              </a:p>
            </p:txBody>
          </p:sp>
        </p:grpSp>
        <p:cxnSp>
          <p:nvCxnSpPr>
            <p:cNvPr id="69" name="Straight Arrow Connector 68"/>
            <p:cNvCxnSpPr/>
            <p:nvPr/>
          </p:nvCxnSpPr>
          <p:spPr>
            <a:xfrm>
              <a:off x="2728426" y="955687"/>
              <a:ext cx="4589289" cy="186107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 rot="1302473">
              <a:off x="4394090" y="1459907"/>
              <a:ext cx="1522097" cy="396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Lucida Bright"/>
                  <a:cs typeface="Lucida Bright"/>
                </a:rPr>
                <a:t>True Range</a:t>
              </a:r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>
              <a:off x="2225384" y="2112941"/>
              <a:ext cx="4476234" cy="194873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326913" y="3370053"/>
            <a:ext cx="3324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Lucida Bright"/>
                <a:cs typeface="Lucida Bright"/>
              </a:rPr>
              <a:t>Real systems more difficult: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-201174" y="4691912"/>
            <a:ext cx="9505485" cy="1323439"/>
          </a:xfrm>
          <a:prstGeom prst="rect">
            <a:avLst/>
          </a:prstGeom>
          <a:solidFill>
            <a:srgbClr val="CDFF9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/>
                <a:cs typeface="Lucida Bright"/>
              </a:rPr>
              <a:t>However, since we only care about relative distances …</a:t>
            </a:r>
          </a:p>
          <a:p>
            <a:pPr algn="ctr"/>
            <a:endParaRPr lang="en-US" sz="2000" dirty="0">
              <a:latin typeface="Lucida Bright"/>
              <a:cs typeface="Lucida Bright"/>
            </a:endParaRPr>
          </a:p>
          <a:p>
            <a:pPr algn="ctr"/>
            <a:r>
              <a:rPr lang="en-US" sz="2000" dirty="0">
                <a:latin typeface="Lucida Bright"/>
                <a:cs typeface="Lucida Bright"/>
              </a:rPr>
              <a:t>Possible to eliminate some errors by subtracting phase equations </a:t>
            </a:r>
          </a:p>
          <a:p>
            <a:pPr algn="ctr"/>
            <a:r>
              <a:rPr lang="en-US" sz="2000" dirty="0">
                <a:latin typeface="Lucida Bright"/>
                <a:cs typeface="Lucida Bright"/>
              </a:rPr>
              <a:t>across receivers, satellites, time, etc.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940481" y="6161664"/>
            <a:ext cx="192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ucida Bright"/>
                <a:cs typeface="Lucida Bright"/>
              </a:rPr>
              <a:t>For example …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112673" y="3075276"/>
            <a:ext cx="1407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GPS Receiver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673538" y="691643"/>
            <a:ext cx="13605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GPS Satellite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23B2B-9C4A-854C-B9EB-999DB40A4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609600" y="357465"/>
            <a:ext cx="8229600" cy="86836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pPr>
              <a:defRPr/>
            </a:pPr>
            <a:r>
              <a:rPr lang="en-US" sz="3200" dirty="0"/>
              <a:t>(I) Single Differential Across Receivers – Cancelling Satellite Errors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568" y="4741697"/>
            <a:ext cx="1166670" cy="808330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1" b="8054"/>
          <a:stretch>
            <a:fillRect/>
          </a:stretch>
        </p:blipFill>
        <p:spPr bwMode="auto">
          <a:xfrm>
            <a:off x="82192" y="5048614"/>
            <a:ext cx="1227667" cy="85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420451" y="1665905"/>
            <a:ext cx="1257812" cy="892405"/>
            <a:chOff x="4717948" y="1233599"/>
            <a:chExt cx="1257812" cy="892405"/>
          </a:xfrm>
          <a:solidFill>
            <a:srgbClr val="FF0000"/>
          </a:solidFill>
        </p:grpSpPr>
        <p:sp>
          <p:nvSpPr>
            <p:cNvPr id="41" name="Rectangle 40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8" name="Straight Connector 47"/>
          <p:cNvCxnSpPr/>
          <p:nvPr/>
        </p:nvCxnSpPr>
        <p:spPr>
          <a:xfrm flipH="1">
            <a:off x="739156" y="2744808"/>
            <a:ext cx="354527" cy="2303806"/>
          </a:xfrm>
          <a:prstGeom prst="line">
            <a:avLst/>
          </a:prstGeom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dash"/>
            <a:miter lim="800000"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177172" y="2639306"/>
            <a:ext cx="1522896" cy="2027585"/>
          </a:xfrm>
          <a:prstGeom prst="line">
            <a:avLst/>
          </a:prstGeom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dash"/>
            <a:miter lim="800000"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95728" y="4351758"/>
                <a:ext cx="12580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Range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728" y="4351758"/>
                <a:ext cx="1258096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436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823416" y="3294708"/>
                <a:ext cx="12580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Range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416" y="3294708"/>
                <a:ext cx="1258096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88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5" name="Group 104"/>
          <p:cNvGrpSpPr>
            <a:grpSpLocks noChangeAspect="1"/>
          </p:cNvGrpSpPr>
          <p:nvPr/>
        </p:nvGrpSpPr>
        <p:grpSpPr>
          <a:xfrm>
            <a:off x="474260" y="5850028"/>
            <a:ext cx="517054" cy="553998"/>
            <a:chOff x="567347" y="5934099"/>
            <a:chExt cx="264584" cy="283489"/>
          </a:xfrm>
        </p:grpSpPr>
        <p:sp>
          <p:nvSpPr>
            <p:cNvPr id="116" name="Oval 115"/>
            <p:cNvSpPr>
              <a:spLocks noChangeAspect="1"/>
            </p:cNvSpPr>
            <p:nvPr/>
          </p:nvSpPr>
          <p:spPr>
            <a:xfrm>
              <a:off x="567347" y="5948606"/>
              <a:ext cx="264584" cy="264584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722" dirty="0">
                <a:solidFill>
                  <a:prstClr val="black"/>
                </a:solidFill>
              </a:endParaRPr>
            </a:p>
          </p:txBody>
        </p:sp>
        <p:sp>
          <p:nvSpPr>
            <p:cNvPr id="104" name="TextBox 103"/>
            <p:cNvSpPr txBox="1">
              <a:spLocks noChangeAspect="1"/>
            </p:cNvSpPr>
            <p:nvPr/>
          </p:nvSpPr>
          <p:spPr>
            <a:xfrm>
              <a:off x="600662" y="5934099"/>
              <a:ext cx="194570" cy="283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1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 rot="21064026">
            <a:off x="1317407" y="5217681"/>
            <a:ext cx="997883" cy="461665"/>
            <a:chOff x="1150492" y="4078564"/>
            <a:chExt cx="1070043" cy="461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1268710" y="4078564"/>
                  <a:ext cx="756257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sz="3000" b="1" i="1" smtClean="0"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sub>
                        </m:sSub>
                      </m:oMath>
                    </m:oMathPara>
                  </a14:m>
                  <a:endParaRPr lang="en-US" sz="3000" b="1" dirty="0">
                    <a:latin typeface="LilyUPC" panose="020B0604020202020204" pitchFamily="34" charset="-34"/>
                    <a:cs typeface="LilyUPC" panose="020B0604020202020204" pitchFamily="34" charset="-34"/>
                  </a:endParaRPr>
                </a:p>
              </p:txBody>
            </p:sp>
          </mc:Choice>
          <mc:Fallback xmlns:mv="urn:schemas-microsoft-com:mac:vml"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8710" y="4078564"/>
                  <a:ext cx="756257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Straight Arrow Connector 74"/>
            <p:cNvCxnSpPr/>
            <p:nvPr/>
          </p:nvCxnSpPr>
          <p:spPr>
            <a:xfrm rot="120000" flipV="1">
              <a:off x="1150492" y="4131045"/>
              <a:ext cx="1070043" cy="43774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28813" y="5682147"/>
            <a:ext cx="2536032" cy="1169880"/>
            <a:chOff x="128813" y="5682147"/>
            <a:chExt cx="2536032" cy="1169880"/>
          </a:xfrm>
        </p:grpSpPr>
        <p:sp>
          <p:nvSpPr>
            <p:cNvPr id="108" name="Rounded Rectangle 107"/>
            <p:cNvSpPr/>
            <p:nvPr/>
          </p:nvSpPr>
          <p:spPr>
            <a:xfrm>
              <a:off x="128813" y="6469764"/>
              <a:ext cx="2536032" cy="38226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prstClr val="black"/>
                  </a:solidFill>
                  <a:latin typeface="Lucida Bright" panose="02040602050505020304" pitchFamily="18" charset="0"/>
                </a:rPr>
                <a:t>Relative Position (Baseline)</a:t>
              </a:r>
            </a:p>
          </p:txBody>
        </p:sp>
        <p:cxnSp>
          <p:nvCxnSpPr>
            <p:cNvPr id="109" name="Straight Arrow Connector 108"/>
            <p:cNvCxnSpPr>
              <a:endCxn id="74" idx="2"/>
            </p:cNvCxnSpPr>
            <p:nvPr/>
          </p:nvCxnSpPr>
          <p:spPr>
            <a:xfrm flipV="1">
              <a:off x="1394870" y="5682147"/>
              <a:ext cx="421693" cy="7668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1" name="Straight Arrow Connector 100"/>
          <p:cNvCxnSpPr/>
          <p:nvPr/>
        </p:nvCxnSpPr>
        <p:spPr>
          <a:xfrm flipV="1">
            <a:off x="1678263" y="5040569"/>
            <a:ext cx="3798901" cy="14084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/>
              <p:cNvSpPr/>
              <p:nvPr/>
            </p:nvSpPr>
            <p:spPr>
              <a:xfrm>
                <a:off x="2664845" y="2309916"/>
                <a:ext cx="7228475" cy="5291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𝐷𝑒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𝑎𝑡𝑚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Lucida Bright" panose="02040602050505020304" pitchFamily="18" charset="0"/>
                </a:endParaRPr>
              </a:p>
            </p:txBody>
          </p:sp>
        </mc:Choice>
        <mc:Fallback xmlns:mv="urn:schemas-microsoft-com:mac:vml" xmlns="">
          <p:sp>
            <p:nvSpPr>
              <p:cNvPr id="62" name="Rounded 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845" y="2309916"/>
                <a:ext cx="7228475" cy="529167"/>
              </a:xfrm>
              <a:prstGeom prst="roundRect">
                <a:avLst/>
              </a:prstGeom>
              <a:blipFill rotWithShape="0">
                <a:blip r:embed="rId8"/>
                <a:stretch>
                  <a:fillRect b="-103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ounded Rectangle 116"/>
              <p:cNvSpPr/>
              <p:nvPr/>
            </p:nvSpPr>
            <p:spPr>
              <a:xfrm>
                <a:off x="3545213" y="3042352"/>
                <a:ext cx="5467737" cy="5291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𝐷𝑒𝑙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𝑎𝑡𝑚</m:t>
                          </m:r>
                        </m:sub>
                      </m:sSub>
                    </m:oMath>
                  </m:oMathPara>
                </a14:m>
                <a:endParaRPr lang="en-US" sz="2400" i="1" dirty="0">
                  <a:solidFill>
                    <a:prstClr val="black"/>
                  </a:solidFill>
                  <a:latin typeface="Lucida Bright" panose="02040602050505020304" pitchFamily="18" charset="0"/>
                </a:endParaRPr>
              </a:p>
            </p:txBody>
          </p:sp>
        </mc:Choice>
        <mc:Fallback xmlns:mv="urn:schemas-microsoft-com:mac:vml" xmlns="">
          <p:sp>
            <p:nvSpPr>
              <p:cNvPr id="117" name="Rounded Rectangle 1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213" y="3042352"/>
                <a:ext cx="5467737" cy="529167"/>
              </a:xfrm>
              <a:prstGeom prst="roundRect">
                <a:avLst/>
              </a:prstGeom>
              <a:blipFill rotWithShape="0">
                <a:blip r:embed="rId9"/>
                <a:stretch>
                  <a:fillRect l="-892" b="-103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3048421" y="3732152"/>
            <a:ext cx="5930482" cy="629750"/>
            <a:chOff x="2845218" y="3757552"/>
            <a:chExt cx="5930482" cy="6297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ounded Rectangle 22"/>
                <p:cNvSpPr/>
                <p:nvPr/>
              </p:nvSpPr>
              <p:spPr>
                <a:xfrm>
                  <a:off x="2845218" y="3858135"/>
                  <a:ext cx="5157972" cy="52916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Clk</m:t>
                          </m:r>
                        </m:e>
                        <m:sub>
                          <m:r>
                            <a:rPr lang="en-US" sz="24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a14:m>
                  <a:r>
                    <a:rPr lang="en-US" sz="2400" dirty="0">
                      <a:solidFill>
                        <a:prstClr val="black"/>
                      </a:solidFill>
                    </a:rPr>
                    <a:t>     </a:t>
                  </a:r>
                </a:p>
              </p:txBody>
            </p:sp>
          </mc:Choice>
          <mc:Fallback xmlns:mv="urn:schemas-microsoft-com:mac:vml" xmlns="">
            <p:sp>
              <p:nvSpPr>
                <p:cNvPr id="23" name="Rounded 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5218" y="3858135"/>
                  <a:ext cx="5157972" cy="529167"/>
                </a:xfrm>
                <a:prstGeom prst="roundRect">
                  <a:avLst/>
                </a:prstGeom>
                <a:blipFill rotWithShape="0">
                  <a:blip r:embed="rId10"/>
                  <a:stretch>
                    <a:fillRect b="-804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Connector 7"/>
            <p:cNvCxnSpPr/>
            <p:nvPr/>
          </p:nvCxnSpPr>
          <p:spPr>
            <a:xfrm>
              <a:off x="3413297" y="3757552"/>
              <a:ext cx="5362403" cy="832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/>
          <p:cNvGrpSpPr/>
          <p:nvPr/>
        </p:nvGrpSpPr>
        <p:grpSpPr>
          <a:xfrm>
            <a:off x="795728" y="1119480"/>
            <a:ext cx="592388" cy="523219"/>
            <a:chOff x="2756110" y="5512065"/>
            <a:chExt cx="314483" cy="342062"/>
          </a:xfrm>
        </p:grpSpPr>
        <p:sp>
          <p:nvSpPr>
            <p:cNvPr id="137" name="Oval 136"/>
            <p:cNvSpPr>
              <a:spLocks noChangeAspect="1"/>
            </p:cNvSpPr>
            <p:nvPr/>
          </p:nvSpPr>
          <p:spPr>
            <a:xfrm>
              <a:off x="2756110" y="5559074"/>
              <a:ext cx="264584" cy="264584"/>
            </a:xfrm>
            <a:prstGeom prst="ellipse">
              <a:avLst/>
            </a:prstGeom>
            <a:solidFill>
              <a:srgbClr val="FF1C2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722" dirty="0">
                <a:solidFill>
                  <a:prstClr val="black"/>
                </a:solidFill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796159" y="5512065"/>
              <a:ext cx="274434" cy="342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</a:t>
              </a:r>
            </a:p>
          </p:txBody>
        </p:sp>
      </p:grpSp>
      <p:grpSp>
        <p:nvGrpSpPr>
          <p:cNvPr id="139" name="Group 138"/>
          <p:cNvGrpSpPr>
            <a:grpSpLocks noChangeAspect="1"/>
          </p:cNvGrpSpPr>
          <p:nvPr/>
        </p:nvGrpSpPr>
        <p:grpSpPr>
          <a:xfrm>
            <a:off x="2616338" y="5505078"/>
            <a:ext cx="517054" cy="553998"/>
            <a:chOff x="567347" y="5934099"/>
            <a:chExt cx="264584" cy="283489"/>
          </a:xfrm>
        </p:grpSpPr>
        <p:sp>
          <p:nvSpPr>
            <p:cNvPr id="140" name="Oval 139"/>
            <p:cNvSpPr>
              <a:spLocks noChangeAspect="1"/>
            </p:cNvSpPr>
            <p:nvPr/>
          </p:nvSpPr>
          <p:spPr>
            <a:xfrm>
              <a:off x="567347" y="5948606"/>
              <a:ext cx="264584" cy="264584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722" dirty="0">
                <a:solidFill>
                  <a:prstClr val="black"/>
                </a:solidFill>
              </a:endParaRPr>
            </a:p>
          </p:txBody>
        </p:sp>
        <p:sp>
          <p:nvSpPr>
            <p:cNvPr id="141" name="TextBox 140"/>
            <p:cNvSpPr txBox="1">
              <a:spLocks noChangeAspect="1"/>
            </p:cNvSpPr>
            <p:nvPr/>
          </p:nvSpPr>
          <p:spPr>
            <a:xfrm>
              <a:off x="600662" y="5934099"/>
              <a:ext cx="194570" cy="283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2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586527" y="5048311"/>
            <a:ext cx="2252673" cy="828436"/>
            <a:chOff x="6818811" y="5878378"/>
            <a:chExt cx="2252673" cy="828436"/>
          </a:xfrm>
        </p:grpSpPr>
        <p:sp>
          <p:nvSpPr>
            <p:cNvPr id="18" name="Rounded Rectangle 17"/>
            <p:cNvSpPr/>
            <p:nvPr/>
          </p:nvSpPr>
          <p:spPr>
            <a:xfrm>
              <a:off x="6818811" y="6177647"/>
              <a:ext cx="2252673" cy="529167"/>
            </a:xfrm>
            <a:prstGeom prst="roundRect">
              <a:avLst/>
            </a:prstGeom>
            <a:solidFill>
              <a:srgbClr val="CDFF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prstClr val="black"/>
                  </a:solidFill>
                  <a:latin typeface="Lucida Bright" panose="02040602050505020304" pitchFamily="18" charset="0"/>
                </a:rPr>
                <a:t>Clock Errors can be eliminated further</a:t>
              </a:r>
            </a:p>
          </p:txBody>
        </p:sp>
        <p:cxnSp>
          <p:nvCxnSpPr>
            <p:cNvPr id="142" name="Straight Arrow Connector 141"/>
            <p:cNvCxnSpPr/>
            <p:nvPr/>
          </p:nvCxnSpPr>
          <p:spPr>
            <a:xfrm flipH="1" flipV="1">
              <a:off x="8305791" y="5878378"/>
              <a:ext cx="209383" cy="2585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ounded Rectangle 76"/>
              <p:cNvSpPr/>
              <p:nvPr/>
            </p:nvSpPr>
            <p:spPr>
              <a:xfrm>
                <a:off x="3527469" y="4519447"/>
                <a:ext cx="5277095" cy="52916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acc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Clk</m:t>
                        </m:r>
                      </m:e>
                      <m:sub>
                        <m:r>
                          <a:rPr lang="en-US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    </a:t>
                </a:r>
              </a:p>
            </p:txBody>
          </p:sp>
        </mc:Choice>
        <mc:Fallback xmlns="">
          <p:sp>
            <p:nvSpPr>
              <p:cNvPr id="77" name="Rounded 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7469" y="4519447"/>
                <a:ext cx="5277095" cy="529167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5948923" y="2261934"/>
            <a:ext cx="2794301" cy="1350046"/>
            <a:chOff x="6050520" y="2261934"/>
            <a:chExt cx="2794301" cy="1350046"/>
          </a:xfrm>
        </p:grpSpPr>
        <p:cxnSp>
          <p:nvCxnSpPr>
            <p:cNvPr id="130" name="Straight Arrow Connector 129"/>
            <p:cNvCxnSpPr/>
            <p:nvPr/>
          </p:nvCxnSpPr>
          <p:spPr>
            <a:xfrm rot="5400000" flipH="1" flipV="1">
              <a:off x="6029801" y="2282654"/>
              <a:ext cx="644493" cy="603054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rot="5400000" flipH="1" flipV="1">
              <a:off x="8221047" y="2297723"/>
              <a:ext cx="644493" cy="603054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rot="5400000" flipH="1" flipV="1">
              <a:off x="6029800" y="2988207"/>
              <a:ext cx="644493" cy="603054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 rot="5400000" flipH="1" flipV="1">
              <a:off x="8026025" y="2976656"/>
              <a:ext cx="644493" cy="603054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069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2" grpId="0" animBg="1"/>
      <p:bldP spid="117" grpId="0" animBg="1"/>
      <p:bldP spid="7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952" y="4526940"/>
            <a:ext cx="744124" cy="51556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1" b="8054"/>
          <a:stretch>
            <a:fillRect/>
          </a:stretch>
        </p:blipFill>
        <p:spPr bwMode="auto">
          <a:xfrm>
            <a:off x="293170" y="4771964"/>
            <a:ext cx="752647" cy="52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20451" y="1401830"/>
            <a:ext cx="1257812" cy="892405"/>
            <a:chOff x="4717948" y="1233599"/>
            <a:chExt cx="1257812" cy="892405"/>
          </a:xfrm>
          <a:solidFill>
            <a:srgbClr val="FF0000"/>
          </a:solidFill>
        </p:grpSpPr>
        <p:sp>
          <p:nvSpPr>
            <p:cNvPr id="10" name="Rectangle 9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Connector 16"/>
          <p:cNvCxnSpPr/>
          <p:nvPr/>
        </p:nvCxnSpPr>
        <p:spPr>
          <a:xfrm rot="5400000">
            <a:off x="-325147" y="3415799"/>
            <a:ext cx="2433045" cy="304435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729131" y="2665954"/>
            <a:ext cx="2188024" cy="1559104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itle 1"/>
          <p:cNvSpPr txBox="1">
            <a:spLocks/>
          </p:cNvSpPr>
          <p:nvPr/>
        </p:nvSpPr>
        <p:spPr>
          <a:xfrm>
            <a:off x="113157" y="55665"/>
            <a:ext cx="8839200" cy="86836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pPr>
              <a:defRPr/>
            </a:pPr>
            <a:r>
              <a:rPr lang="en-US" sz="3200" dirty="0"/>
              <a:t>(II) Satellite Double Differential: Cancel Receiver Errors</a:t>
            </a:r>
            <a:endParaRPr lang="en-US" sz="3000" dirty="0"/>
          </a:p>
        </p:txBody>
      </p:sp>
      <p:grpSp>
        <p:nvGrpSpPr>
          <p:cNvPr id="116" name="Group 115"/>
          <p:cNvGrpSpPr/>
          <p:nvPr/>
        </p:nvGrpSpPr>
        <p:grpSpPr>
          <a:xfrm>
            <a:off x="916420" y="842508"/>
            <a:ext cx="592388" cy="523219"/>
            <a:chOff x="2756110" y="5512065"/>
            <a:chExt cx="314483" cy="342062"/>
          </a:xfrm>
        </p:grpSpPr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2756110" y="5559074"/>
              <a:ext cx="264584" cy="264584"/>
            </a:xfrm>
            <a:prstGeom prst="ellipse">
              <a:avLst/>
            </a:prstGeom>
            <a:solidFill>
              <a:srgbClr val="FF1C2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722" dirty="0">
                <a:solidFill>
                  <a:prstClr val="black"/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796159" y="5512065"/>
              <a:ext cx="274434" cy="342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pSp>
        <p:nvGrpSpPr>
          <p:cNvPr id="140" name="Group 139"/>
          <p:cNvGrpSpPr/>
          <p:nvPr/>
        </p:nvGrpSpPr>
        <p:grpSpPr>
          <a:xfrm>
            <a:off x="846915" y="793711"/>
            <a:ext cx="2789166" cy="3986362"/>
            <a:chOff x="846915" y="793711"/>
            <a:chExt cx="2789166" cy="3986362"/>
          </a:xfrm>
        </p:grpSpPr>
        <p:grpSp>
          <p:nvGrpSpPr>
            <p:cNvPr id="38" name="Group 37"/>
            <p:cNvGrpSpPr/>
            <p:nvPr/>
          </p:nvGrpSpPr>
          <p:grpSpPr>
            <a:xfrm>
              <a:off x="2373197" y="1360375"/>
              <a:ext cx="1262884" cy="895038"/>
              <a:chOff x="4717948" y="1233599"/>
              <a:chExt cx="1257812" cy="892405"/>
            </a:xfrm>
            <a:solidFill>
              <a:srgbClr val="00B050"/>
            </a:solidFill>
          </p:grpSpPr>
          <p:sp>
            <p:nvSpPr>
              <p:cNvPr id="39" name="Rectangle 38"/>
              <p:cNvSpPr/>
              <p:nvPr/>
            </p:nvSpPr>
            <p:spPr>
              <a:xfrm>
                <a:off x="5205726" y="1233599"/>
                <a:ext cx="282256" cy="412978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085856" y="1641050"/>
                <a:ext cx="521997" cy="226235"/>
              </a:xfrm>
              <a:prstGeom prst="ellipse">
                <a:avLst/>
              </a:prstGeom>
              <a:noFill/>
              <a:ln w="254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4717948" y="1361503"/>
                <a:ext cx="411480" cy="210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564280" y="1357265"/>
                <a:ext cx="411480" cy="210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999382" y="1432944"/>
                <a:ext cx="694944" cy="76253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 flipH="1">
                <a:off x="5348050" y="1744622"/>
                <a:ext cx="1405" cy="311315"/>
              </a:xfrm>
              <a:prstGeom prst="line">
                <a:avLst/>
              </a:prstGeom>
              <a:grpFill/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/>
              <p:cNvSpPr/>
              <p:nvPr/>
            </p:nvSpPr>
            <p:spPr>
              <a:xfrm>
                <a:off x="5292459" y="2022446"/>
                <a:ext cx="103172" cy="103558"/>
              </a:xfrm>
              <a:prstGeom prst="ellipse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 rot="5400000">
              <a:off x="699114" y="2486719"/>
              <a:ext cx="2441155" cy="2145554"/>
            </a:xfrm>
            <a:prstGeom prst="line">
              <a:avLst/>
            </a:prstGeom>
            <a:ln w="381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endCxn id="7" idx="0"/>
            </p:cNvCxnSpPr>
            <p:nvPr/>
          </p:nvCxnSpPr>
          <p:spPr>
            <a:xfrm rot="5400000">
              <a:off x="1754444" y="3276343"/>
              <a:ext cx="2213168" cy="288027"/>
            </a:xfrm>
            <a:prstGeom prst="line">
              <a:avLst/>
            </a:prstGeom>
            <a:ln w="381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2791374" y="793711"/>
              <a:ext cx="579810" cy="523219"/>
              <a:chOff x="2749439" y="5503844"/>
              <a:chExt cx="307806" cy="342062"/>
            </a:xfrm>
          </p:grpSpPr>
          <p:sp>
            <p:nvSpPr>
              <p:cNvPr id="86" name="Oval 85"/>
              <p:cNvSpPr>
                <a:spLocks noChangeAspect="1"/>
              </p:cNvSpPr>
              <p:nvPr/>
            </p:nvSpPr>
            <p:spPr>
              <a:xfrm>
                <a:off x="2749439" y="5559074"/>
                <a:ext cx="264584" cy="264584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722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2782811" y="5503844"/>
                <a:ext cx="274434" cy="342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K</a:t>
                </a:r>
              </a:p>
            </p:txBody>
          </p:sp>
        </p:grpSp>
      </p:grpSp>
      <p:grpSp>
        <p:nvGrpSpPr>
          <p:cNvPr id="137" name="Group 136"/>
          <p:cNvGrpSpPr/>
          <p:nvPr/>
        </p:nvGrpSpPr>
        <p:grpSpPr>
          <a:xfrm>
            <a:off x="4111498" y="1659879"/>
            <a:ext cx="4715022" cy="1722753"/>
            <a:chOff x="4111498" y="1659879"/>
            <a:chExt cx="4715022" cy="1722753"/>
          </a:xfrm>
        </p:grpSpPr>
        <p:cxnSp>
          <p:nvCxnSpPr>
            <p:cNvPr id="72" name="Straight Arrow Connector 71"/>
            <p:cNvCxnSpPr/>
            <p:nvPr/>
          </p:nvCxnSpPr>
          <p:spPr>
            <a:xfrm flipV="1">
              <a:off x="4111498" y="3370057"/>
              <a:ext cx="4715022" cy="1257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rot="5400000" flipH="1" flipV="1">
              <a:off x="7800401" y="1680599"/>
              <a:ext cx="644493" cy="603054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rot="5400000" flipH="1" flipV="1">
              <a:off x="7801921" y="2625213"/>
              <a:ext cx="644493" cy="603054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8" name="Straight Connector 107"/>
          <p:cNvCxnSpPr/>
          <p:nvPr/>
        </p:nvCxnSpPr>
        <p:spPr>
          <a:xfrm rot="10800000" flipV="1">
            <a:off x="1060896" y="4787160"/>
            <a:ext cx="1299135" cy="248261"/>
          </a:xfrm>
          <a:prstGeom prst="line">
            <a:avLst/>
          </a:prstGeom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dash"/>
            <a:miter lim="800000"/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1238773" y="5347906"/>
            <a:ext cx="7647768" cy="461665"/>
          </a:xfrm>
          <a:prstGeom prst="rect">
            <a:avLst/>
          </a:prstGeom>
          <a:solidFill>
            <a:srgbClr val="CDFF91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/>
                <a:cs typeface="Lucida Bright"/>
              </a:rPr>
              <a:t>R</a:t>
            </a:r>
            <a:r>
              <a:rPr lang="en-US" sz="2400" baseline="-25000" dirty="0">
                <a:latin typeface="Lucida Bright"/>
                <a:cs typeface="Lucida Bright"/>
              </a:rPr>
              <a:t>12</a:t>
            </a:r>
            <a:r>
              <a:rPr lang="en-US" sz="2400" dirty="0">
                <a:latin typeface="Lucida Bright"/>
                <a:cs typeface="Lucida Bright"/>
              </a:rPr>
              <a:t> = Relative vector (</a:t>
            </a:r>
            <a:r>
              <a:rPr lang="en-US" sz="2400" dirty="0" err="1">
                <a:latin typeface="Lucida Bright"/>
                <a:cs typeface="Lucida Bright"/>
              </a:rPr>
              <a:t>BaseLine</a:t>
            </a:r>
            <a:r>
              <a:rPr lang="en-US" sz="2400" dirty="0">
                <a:latin typeface="Lucida Bright"/>
                <a:cs typeface="Lucida Bright"/>
              </a:rPr>
              <a:t>) between two GPSs</a:t>
            </a:r>
          </a:p>
        </p:txBody>
      </p:sp>
      <p:grpSp>
        <p:nvGrpSpPr>
          <p:cNvPr id="139" name="Group 138"/>
          <p:cNvGrpSpPr/>
          <p:nvPr/>
        </p:nvGrpSpPr>
        <p:grpSpPr>
          <a:xfrm>
            <a:off x="2655765" y="4514970"/>
            <a:ext cx="6447801" cy="2272987"/>
            <a:chOff x="2655765" y="4514970"/>
            <a:chExt cx="6447801" cy="2272987"/>
          </a:xfrm>
        </p:grpSpPr>
        <p:sp>
          <p:nvSpPr>
            <p:cNvPr id="128" name="TextBox 127"/>
            <p:cNvSpPr txBox="1"/>
            <p:nvPr/>
          </p:nvSpPr>
          <p:spPr>
            <a:xfrm>
              <a:off x="2655765" y="6326292"/>
              <a:ext cx="5768409" cy="461665"/>
            </a:xfrm>
            <a:prstGeom prst="rect">
              <a:avLst/>
            </a:prstGeom>
            <a:solidFill>
              <a:srgbClr val="FFB80D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Lucida Bright"/>
                  <a:cs typeface="Lucida Bright"/>
                </a:rPr>
                <a:t>However, integer ambiguity remains</a:t>
              </a:r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8343900" y="4514970"/>
              <a:ext cx="759666" cy="2045650"/>
            </a:xfrm>
            <a:custGeom>
              <a:avLst/>
              <a:gdLst>
                <a:gd name="connsiteX0" fmla="*/ 603523 w 1043592"/>
                <a:gd name="connsiteY0" fmla="*/ 1760477 h 1760477"/>
                <a:gd name="connsiteX1" fmla="*/ 943005 w 1043592"/>
                <a:gd name="connsiteY1" fmla="*/ 955688 h 1760477"/>
                <a:gd name="connsiteX2" fmla="*/ 0 w 1043592"/>
                <a:gd name="connsiteY2" fmla="*/ 0 h 1760477"/>
                <a:gd name="connsiteX0" fmla="*/ 121315 w 952799"/>
                <a:gd name="connsiteY0" fmla="*/ 1903554 h 1903554"/>
                <a:gd name="connsiteX1" fmla="*/ 943005 w 952799"/>
                <a:gd name="connsiteY1" fmla="*/ 955688 h 1903554"/>
                <a:gd name="connsiteX2" fmla="*/ 0 w 952799"/>
                <a:gd name="connsiteY2" fmla="*/ 0 h 190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799" h="1903554">
                  <a:moveTo>
                    <a:pt x="121315" y="1903554"/>
                  </a:moveTo>
                  <a:cubicBezTo>
                    <a:pt x="341349" y="1647866"/>
                    <a:pt x="1043592" y="1249101"/>
                    <a:pt x="943005" y="955688"/>
                  </a:cubicBezTo>
                  <a:cubicBezTo>
                    <a:pt x="842418" y="662275"/>
                    <a:pt x="421209" y="331137"/>
                    <a:pt x="0" y="0"/>
                  </a:cubicBezTo>
                </a:path>
              </a:pathLst>
            </a:custGeom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35232" y="4422548"/>
                <a:ext cx="7504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:mv="urn:schemas-microsoft-com:mac:vml"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232" y="4422548"/>
                <a:ext cx="750462" cy="461665"/>
              </a:xfrm>
              <a:prstGeom prst="rect">
                <a:avLst/>
              </a:prstGeom>
              <a:blipFill rotWithShape="0">
                <a:blip r:embed="rId12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/>
          <p:cNvSpPr/>
          <p:nvPr/>
        </p:nvSpPr>
        <p:spPr>
          <a:xfrm>
            <a:off x="1791855" y="4451488"/>
            <a:ext cx="4370449" cy="816439"/>
          </a:xfrm>
          <a:custGeom>
            <a:avLst/>
            <a:gdLst>
              <a:gd name="connsiteX0" fmla="*/ 0 w 4516581"/>
              <a:gd name="connsiteY0" fmla="*/ 886691 h 1213163"/>
              <a:gd name="connsiteX1" fmla="*/ 914400 w 4516581"/>
              <a:gd name="connsiteY1" fmla="*/ 1209963 h 1213163"/>
              <a:gd name="connsiteX2" fmla="*/ 3749963 w 4516581"/>
              <a:gd name="connsiteY2" fmla="*/ 711200 h 1213163"/>
              <a:gd name="connsiteX3" fmla="*/ 4516581 w 4516581"/>
              <a:gd name="connsiteY3" fmla="*/ 0 h 121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6581" h="1213163">
                <a:moveTo>
                  <a:pt x="0" y="886691"/>
                </a:moveTo>
                <a:cubicBezTo>
                  <a:pt x="144703" y="1062951"/>
                  <a:pt x="289406" y="1239212"/>
                  <a:pt x="914400" y="1209963"/>
                </a:cubicBezTo>
                <a:cubicBezTo>
                  <a:pt x="1539394" y="1180714"/>
                  <a:pt x="3149600" y="912860"/>
                  <a:pt x="3749963" y="711200"/>
                </a:cubicBezTo>
                <a:cubicBezTo>
                  <a:pt x="4350326" y="509540"/>
                  <a:pt x="4433453" y="254770"/>
                  <a:pt x="4516581" y="0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271305" y="5310984"/>
            <a:ext cx="517054" cy="553998"/>
            <a:chOff x="567347" y="5934099"/>
            <a:chExt cx="264584" cy="283489"/>
          </a:xfrm>
        </p:grpSpPr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567347" y="5948606"/>
              <a:ext cx="264584" cy="264584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722" dirty="0">
                <a:solidFill>
                  <a:prstClr val="black"/>
                </a:solidFill>
              </a:endParaRPr>
            </a:p>
          </p:txBody>
        </p:sp>
        <p:sp>
          <p:nvSpPr>
            <p:cNvPr id="49" name="TextBox 48"/>
            <p:cNvSpPr txBox="1">
              <a:spLocks noChangeAspect="1"/>
            </p:cNvSpPr>
            <p:nvPr/>
          </p:nvSpPr>
          <p:spPr>
            <a:xfrm>
              <a:off x="600662" y="5934099"/>
              <a:ext cx="194570" cy="283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1</a:t>
              </a:r>
            </a:p>
          </p:txBody>
        </p:sp>
      </p:grp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3106069" y="4327873"/>
            <a:ext cx="517054" cy="553998"/>
            <a:chOff x="567347" y="5934099"/>
            <a:chExt cx="264584" cy="283489"/>
          </a:xfrm>
        </p:grpSpPr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567347" y="5948606"/>
              <a:ext cx="264584" cy="264584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722" dirty="0">
                <a:solidFill>
                  <a:prstClr val="black"/>
                </a:solidFill>
              </a:endParaRPr>
            </a:p>
          </p:txBody>
        </p:sp>
        <p:sp>
          <p:nvSpPr>
            <p:cNvPr id="53" name="TextBox 52"/>
            <p:cNvSpPr txBox="1">
              <a:spLocks noChangeAspect="1"/>
            </p:cNvSpPr>
            <p:nvPr/>
          </p:nvSpPr>
          <p:spPr>
            <a:xfrm>
              <a:off x="600662" y="5934099"/>
              <a:ext cx="194570" cy="283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2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637294" y="5843093"/>
            <a:ext cx="5781873" cy="461665"/>
          </a:xfrm>
          <a:prstGeom prst="rect">
            <a:avLst/>
          </a:prstGeom>
          <a:solidFill>
            <a:srgbClr val="CDFF91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/>
                <a:cs typeface="Lucida Bright"/>
              </a:rPr>
              <a:t>Can be translated into Orientation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ounded Rectangle 54"/>
              <p:cNvSpPr/>
              <p:nvPr/>
            </p:nvSpPr>
            <p:spPr>
              <a:xfrm>
                <a:off x="3898861" y="1705101"/>
                <a:ext cx="5277095" cy="52916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acc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Clk</m:t>
                        </m:r>
                      </m:e>
                      <m:sub>
                        <m:r>
                          <a:rPr lang="en-US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    </a:t>
                </a:r>
              </a:p>
            </p:txBody>
          </p:sp>
        </mc:Choice>
        <mc:Fallback xmlns="">
          <p:sp>
            <p:nvSpPr>
              <p:cNvPr id="55" name="Rounded 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861" y="1705101"/>
                <a:ext cx="5277095" cy="529167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ounded Rectangle 55"/>
              <p:cNvSpPr/>
              <p:nvPr/>
            </p:nvSpPr>
            <p:spPr>
              <a:xfrm>
                <a:off x="3898861" y="2503992"/>
                <a:ext cx="5277095" cy="52916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𝑘</m:t>
                        </m:r>
                      </m:sup>
                    </m:sSubSup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acc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𝑘</m:t>
                        </m:r>
                      </m:sup>
                    </m:sSubSup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Clk</m:t>
                        </m:r>
                      </m:e>
                      <m:sub>
                        <m:r>
                          <a:rPr lang="en-US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    </a:t>
                </a:r>
              </a:p>
            </p:txBody>
          </p:sp>
        </mc:Choice>
        <mc:Fallback xmlns="">
          <p:sp>
            <p:nvSpPr>
              <p:cNvPr id="56" name="Rounded 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861" y="2503992"/>
                <a:ext cx="5277095" cy="529167"/>
              </a:xfrm>
              <a:prstGeom prst="round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ounded Rectangle 56"/>
              <p:cNvSpPr/>
              <p:nvPr/>
            </p:nvSpPr>
            <p:spPr>
              <a:xfrm>
                <a:off x="2950026" y="3477740"/>
                <a:ext cx="6225930" cy="52916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𝑘</m:t>
                          </m:r>
                        </m:sup>
                      </m:sSubSup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.( 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ac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 −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ac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)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−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𝑘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7" name="Rounded 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0026" y="3477740"/>
                <a:ext cx="6225930" cy="529167"/>
              </a:xfrm>
              <a:prstGeom prst="roundRect">
                <a:avLst/>
              </a:prstGeom>
              <a:blipFill rotWithShape="0"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/>
              <p:cNvSpPr/>
              <p:nvPr/>
            </p:nvSpPr>
            <p:spPr>
              <a:xfrm>
                <a:off x="4472796" y="3992287"/>
                <a:ext cx="4842210" cy="52916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𝑠𝑘</m:t>
                          </m:r>
                        </m:sup>
                      </m:sSubSup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ac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 −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ac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)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𝑘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8" name="Rounded 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796" y="3992287"/>
                <a:ext cx="4842210" cy="529167"/>
              </a:xfrm>
              <a:prstGeom prst="roundRect">
                <a:avLst/>
              </a:prstGeom>
              <a:blipFill rotWithShape="0"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279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6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6771" b="49090"/>
          <a:stretch/>
        </p:blipFill>
        <p:spPr>
          <a:xfrm>
            <a:off x="1015" y="-1"/>
            <a:ext cx="3037749" cy="34913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120950" y="0"/>
            <a:ext cx="9422190" cy="591791"/>
            <a:chOff x="1" y="6266209"/>
            <a:chExt cx="9144000" cy="591791"/>
          </a:xfrm>
        </p:grpSpPr>
        <p:sp>
          <p:nvSpPr>
            <p:cNvPr id="9" name="Rectangle 8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2065" y="6324621"/>
              <a:ext cx="78912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E7E6E6"/>
                  </a:solidFill>
                  <a:latin typeface="Lucida Bright"/>
                  <a:cs typeface="Lucida Bright"/>
                </a:rPr>
                <a:t>				Despite the excitement …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9C1057-2438-0942-ADD0-038C78848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326658" name="Picture 2" descr="http://cdn-www.airliners.net/aviation-photos/photos/4/3/6/22076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068" y="537330"/>
            <a:ext cx="5624945" cy="381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668" name="Picture 12" descr="2016-02-12-1455309597-1470318-OverallLargeDisneyDreamPhotoCreditDisneyCruiseL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72" y="537330"/>
            <a:ext cx="4858327" cy="381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313629" y="0"/>
            <a:ext cx="9505485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Lucida Bright"/>
                <a:cs typeface="Lucida Bright"/>
              </a:rPr>
              <a:t>   Differential GPS community has exploited such techniques to achieve orientation estimation on big planes, ships</a:t>
            </a:r>
          </a:p>
          <a:p>
            <a:pPr algn="ctr"/>
            <a:endParaRPr lang="en-US" sz="2000" dirty="0">
              <a:solidFill>
                <a:prstClr val="white"/>
              </a:solidFill>
              <a:latin typeface="Lucida Bright"/>
              <a:cs typeface="Lucida Brigh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252397" y="4305904"/>
            <a:ext cx="9582306" cy="2552095"/>
            <a:chOff x="-252397" y="4305904"/>
            <a:chExt cx="9582306" cy="255209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305904"/>
              <a:ext cx="4538756" cy="255209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-252397" y="4305904"/>
              <a:ext cx="9582306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Lucida Bright"/>
                  <a:cs typeface="Lucida Bright"/>
                </a:rPr>
                <a:t>For a small drone we need very high accuracy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48672" y="4645203"/>
            <a:ext cx="4171320" cy="1560328"/>
            <a:chOff x="4848672" y="4645203"/>
            <a:chExt cx="4171320" cy="1560328"/>
          </a:xfrm>
        </p:grpSpPr>
        <p:sp>
          <p:nvSpPr>
            <p:cNvPr id="17" name="TextBox 16"/>
            <p:cNvSpPr txBox="1"/>
            <p:nvPr/>
          </p:nvSpPr>
          <p:spPr>
            <a:xfrm>
              <a:off x="4848672" y="5497645"/>
              <a:ext cx="417132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5B9BD5">
                      <a:lumMod val="50000"/>
                    </a:srgbClr>
                  </a:solidFill>
                  <a:latin typeface="Lucida Bright"/>
                  <a:cs typeface="Lucida Bright"/>
                </a:rPr>
                <a:t>Need to handle dynamic errors</a:t>
              </a:r>
            </a:p>
            <a:p>
              <a:pPr algn="ctr"/>
              <a:endParaRPr lang="en-US" sz="2000" dirty="0">
                <a:solidFill>
                  <a:prstClr val="black"/>
                </a:solidFill>
                <a:latin typeface="Lucida Bright"/>
                <a:cs typeface="Lucida Bright"/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6466424" y="4645203"/>
              <a:ext cx="374953" cy="852442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31" y="3149367"/>
            <a:ext cx="1106502" cy="828089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593284" y="34118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(III) Time Double Differentials</a:t>
            </a:r>
          </a:p>
        </p:txBody>
      </p:sp>
      <p:grpSp>
        <p:nvGrpSpPr>
          <p:cNvPr id="33" name="Group 32"/>
          <p:cNvGrpSpPr/>
          <p:nvPr/>
        </p:nvGrpSpPr>
        <p:grpSpPr>
          <a:xfrm rot="2309598">
            <a:off x="-5427" y="902765"/>
            <a:ext cx="1055146" cy="808429"/>
            <a:chOff x="4717948" y="1233599"/>
            <a:chExt cx="1257812" cy="892405"/>
          </a:xfrm>
          <a:solidFill>
            <a:srgbClr val="FF0000"/>
          </a:solidFill>
        </p:grpSpPr>
        <p:sp>
          <p:nvSpPr>
            <p:cNvPr id="56" name="Rectangle 55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11" y="3147862"/>
            <a:ext cx="1106502" cy="828089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1" b="8054"/>
          <a:stretch>
            <a:fillRect/>
          </a:stretch>
        </p:blipFill>
        <p:spPr bwMode="auto">
          <a:xfrm>
            <a:off x="-50387" y="3535507"/>
            <a:ext cx="1106502" cy="82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Straight Connector 37"/>
          <p:cNvCxnSpPr>
            <a:endCxn id="37" idx="0"/>
          </p:cNvCxnSpPr>
          <p:nvPr/>
        </p:nvCxnSpPr>
        <p:spPr>
          <a:xfrm flipH="1">
            <a:off x="502864" y="1594917"/>
            <a:ext cx="61868" cy="1940590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63418" y="1616364"/>
            <a:ext cx="1103118" cy="1678397"/>
          </a:xfrm>
          <a:prstGeom prst="line">
            <a:avLst/>
          </a:prstGeom>
          <a:ln w="190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 rot="17473539">
                <a:off x="-88338" y="2671268"/>
                <a:ext cx="696874" cy="376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:mv="urn:schemas-microsoft-com:mac:vml"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473539">
                <a:off x="-88338" y="2671268"/>
                <a:ext cx="696874" cy="376450"/>
              </a:xfrm>
              <a:prstGeom prst="rect">
                <a:avLst/>
              </a:prstGeom>
              <a:blipFill rotWithShape="0">
                <a:blip r:embed="rId5"/>
                <a:stretch>
                  <a:fillRect t="-13846" r="-1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 rot="3344681">
                <a:off x="1231078" y="2560105"/>
                <a:ext cx="696874" cy="376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:mv="urn:schemas-microsoft-com:mac:vml"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344681">
                <a:off x="1231078" y="2560105"/>
                <a:ext cx="696874" cy="376450"/>
              </a:xfrm>
              <a:prstGeom prst="rect">
                <a:avLst/>
              </a:prstGeom>
              <a:blipFill rotWithShape="0">
                <a:blip r:embed="rId6"/>
                <a:stretch>
                  <a:fillRect r="-6034"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Slide Number Placeholder 8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40" name="Rounded Rectangle 39"/>
          <p:cNvSpPr/>
          <p:nvPr/>
        </p:nvSpPr>
        <p:spPr>
          <a:xfrm>
            <a:off x="4296080" y="5595064"/>
            <a:ext cx="3610751" cy="355516"/>
          </a:xfrm>
          <a:prstGeom prst="roundRect">
            <a:avLst/>
          </a:prstGeom>
          <a:solidFill>
            <a:srgbClr val="FFB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Lucida Bright" panose="02040602050505020304" pitchFamily="18" charset="0"/>
              </a:rPr>
              <a:t>No Integer Ambiguity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3241964" y="2777300"/>
                <a:ext cx="6075385" cy="923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d>
                        <m:d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d>
                        <m:d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                             ,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:mv="urn:schemas-microsoft-com:mac:vml"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964" y="2777300"/>
                <a:ext cx="6075385" cy="92333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Straight Connector 69"/>
          <p:cNvCxnSpPr/>
          <p:nvPr/>
        </p:nvCxnSpPr>
        <p:spPr>
          <a:xfrm>
            <a:off x="2507026" y="2564283"/>
            <a:ext cx="64885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236278" y="2777300"/>
            <a:ext cx="4759273" cy="1923478"/>
            <a:chOff x="4236278" y="2777300"/>
            <a:chExt cx="4759273" cy="1923478"/>
          </a:xfrm>
        </p:grpSpPr>
        <p:sp>
          <p:nvSpPr>
            <p:cNvPr id="36" name="Rounded Rectangle 35"/>
            <p:cNvSpPr/>
            <p:nvPr/>
          </p:nvSpPr>
          <p:spPr>
            <a:xfrm>
              <a:off x="4236278" y="4315459"/>
              <a:ext cx="3961734" cy="385319"/>
            </a:xfrm>
            <a:prstGeom prst="roundRect">
              <a:avLst/>
            </a:prstGeom>
            <a:solidFill>
              <a:srgbClr val="CDFF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prstClr val="black"/>
                  </a:solidFill>
                  <a:latin typeface="Lucida Bright" panose="02040602050505020304" pitchFamily="18" charset="0"/>
                </a:rPr>
                <a:t>Change in orientation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5588000" y="3294761"/>
              <a:ext cx="771000" cy="10001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6105236" y="2777300"/>
              <a:ext cx="2890315" cy="517461"/>
            </a:xfrm>
            <a:prstGeom prst="roundRect">
              <a:avLst/>
            </a:prstGeom>
            <a:solidFill>
              <a:schemeClr val="accent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93284" y="354238"/>
            <a:ext cx="592388" cy="523219"/>
            <a:chOff x="2756110" y="5512065"/>
            <a:chExt cx="314483" cy="342062"/>
          </a:xfrm>
        </p:grpSpPr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2756110" y="5559074"/>
              <a:ext cx="264584" cy="264584"/>
            </a:xfrm>
            <a:prstGeom prst="ellipse">
              <a:avLst/>
            </a:prstGeom>
            <a:solidFill>
              <a:srgbClr val="FF1C2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722" dirty="0">
                <a:solidFill>
                  <a:prstClr val="black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796159" y="5512065"/>
              <a:ext cx="274434" cy="342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</a:t>
              </a: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V="1">
            <a:off x="983695" y="3589611"/>
            <a:ext cx="565403" cy="177825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/>
              <p:cNvSpPr txBox="1"/>
              <p:nvPr/>
            </p:nvSpPr>
            <p:spPr>
              <a:xfrm rot="20304229">
                <a:off x="868959" y="3704895"/>
                <a:ext cx="6968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:mv="urn:schemas-microsoft-com:mac:vml" xmlns="">
          <p:sp>
            <p:nvSpPr>
              <p:cNvPr id="93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04229">
                <a:off x="868959" y="3704895"/>
                <a:ext cx="696874" cy="369332"/>
              </a:xfrm>
              <a:prstGeom prst="rect">
                <a:avLst/>
              </a:prstGeom>
              <a:blipFill rotWithShape="0">
                <a:blip r:embed="rId10"/>
                <a:stretch>
                  <a:fillRect t="-7000" r="-29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1" b="8054"/>
          <a:stretch>
            <a:fillRect/>
          </a:stretch>
        </p:blipFill>
        <p:spPr bwMode="auto">
          <a:xfrm>
            <a:off x="-38667" y="3537012"/>
            <a:ext cx="1106502" cy="82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26119" y="3154093"/>
            <a:ext cx="2570600" cy="1215735"/>
            <a:chOff x="502864" y="5425864"/>
            <a:chExt cx="2570600" cy="1215735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6962" y="5425864"/>
              <a:ext cx="1106502" cy="828089"/>
            </a:xfrm>
            <a:prstGeom prst="rect">
              <a:avLst/>
            </a:prstGeom>
          </p:spPr>
        </p:pic>
        <p:pic>
          <p:nvPicPr>
            <p:cNvPr id="51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201" b="8054"/>
            <a:stretch>
              <a:fillRect/>
            </a:stretch>
          </p:blipFill>
          <p:spPr bwMode="auto">
            <a:xfrm>
              <a:off x="502864" y="5813509"/>
              <a:ext cx="1106502" cy="828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3" name="Straight Arrow Connector 52"/>
            <p:cNvCxnSpPr/>
            <p:nvPr/>
          </p:nvCxnSpPr>
          <p:spPr>
            <a:xfrm flipV="1">
              <a:off x="1505463" y="5861667"/>
              <a:ext cx="565403" cy="17782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571662" y="1597635"/>
            <a:ext cx="2397645" cy="3441289"/>
            <a:chOff x="571662" y="1597635"/>
            <a:chExt cx="2397645" cy="3441289"/>
          </a:xfrm>
        </p:grpSpPr>
        <p:grpSp>
          <p:nvGrpSpPr>
            <p:cNvPr id="16" name="Group 15"/>
            <p:cNvGrpSpPr/>
            <p:nvPr/>
          </p:nvGrpSpPr>
          <p:grpSpPr>
            <a:xfrm>
              <a:off x="571662" y="1597635"/>
              <a:ext cx="2397645" cy="3103143"/>
              <a:chOff x="571662" y="1597635"/>
              <a:chExt cx="2397645" cy="3103143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571662" y="1616364"/>
                <a:ext cx="812496" cy="3084414"/>
              </a:xfrm>
              <a:prstGeom prst="line">
                <a:avLst/>
              </a:prstGeom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/>
                  <p:cNvSpPr txBox="1"/>
                  <p:nvPr/>
                </p:nvSpPr>
                <p:spPr>
                  <a:xfrm rot="20789227">
                    <a:off x="691527" y="2917763"/>
                    <a:ext cx="696874" cy="37645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:mv="urn:schemas-microsoft-com:mac:vml" xmlns="">
              <p:sp>
                <p:nvSpPr>
                  <p:cNvPr id="67" name="TextBox 6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0789227">
                    <a:off x="691527" y="2917763"/>
                    <a:ext cx="696874" cy="376450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r="-1889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/>
                  <p:cNvSpPr txBox="1"/>
                  <p:nvPr/>
                </p:nvSpPr>
                <p:spPr>
                  <a:xfrm rot="20182198">
                    <a:off x="2272433" y="3861392"/>
                    <a:ext cx="696874" cy="37645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:mv="urn:schemas-microsoft-com:mac:vml" xmlns="">
              <p:sp>
                <p:nvSpPr>
                  <p:cNvPr id="68" name="TextBox 6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0182198">
                    <a:off x="2272433" y="3861392"/>
                    <a:ext cx="696874" cy="376450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 t="-2913" r="-184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2" name="Straight Connector 51"/>
              <p:cNvCxnSpPr/>
              <p:nvPr/>
            </p:nvCxnSpPr>
            <p:spPr>
              <a:xfrm>
                <a:off x="576215" y="1597635"/>
                <a:ext cx="1930811" cy="2826543"/>
              </a:xfrm>
              <a:prstGeom prst="line">
                <a:avLst/>
              </a:prstGeom>
              <a:ln w="19050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800000"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 rot="20386590">
                  <a:off x="1922340" y="4669592"/>
                  <a:ext cx="69687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:mv="urn:schemas-microsoft-com:mac:vml"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386590">
                  <a:off x="1922340" y="4669592"/>
                  <a:ext cx="696874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t="-7216" r="-302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ounded Rectangle 76"/>
              <p:cNvSpPr/>
              <p:nvPr/>
            </p:nvSpPr>
            <p:spPr>
              <a:xfrm>
                <a:off x="2661569" y="777823"/>
                <a:ext cx="5744675" cy="5291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charset="0"/>
                      </a:rPr>
                      <m:t>)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d>
                      <m:d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Clk</m:t>
                        </m:r>
                      </m:e>
                      <m:sub>
                        <m:r>
                          <a:rPr lang="en-US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    </a:t>
                </a:r>
              </a:p>
            </p:txBody>
          </p:sp>
        </mc:Choice>
        <mc:Fallback xmlns="">
          <p:sp>
            <p:nvSpPr>
              <p:cNvPr id="77" name="Rounded 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569" y="777823"/>
                <a:ext cx="5744675" cy="529167"/>
              </a:xfrm>
              <a:prstGeom prst="roundRect">
                <a:avLst/>
              </a:prstGeom>
              <a:blipFill rotWithShape="0">
                <a:blip r:embed="rId14"/>
                <a:stretch>
                  <a:fillRect b="-93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ounded Rectangle 77"/>
              <p:cNvSpPr/>
              <p:nvPr/>
            </p:nvSpPr>
            <p:spPr>
              <a:xfrm>
                <a:off x="2620870" y="1344398"/>
                <a:ext cx="5878402" cy="5291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charset="0"/>
                      </a:rPr>
                      <m:t>)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d>
                      <m:d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Clk</m:t>
                        </m:r>
                      </m:e>
                      <m:sub>
                        <m:r>
                          <a:rPr lang="en-US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    </a:t>
                </a:r>
              </a:p>
            </p:txBody>
          </p:sp>
        </mc:Choice>
        <mc:Fallback xmlns="">
          <p:sp>
            <p:nvSpPr>
              <p:cNvPr id="78" name="Rounded 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870" y="1344398"/>
                <a:ext cx="5878402" cy="529167"/>
              </a:xfrm>
              <a:prstGeom prst="roundRect">
                <a:avLst/>
              </a:prstGeom>
              <a:blipFill rotWithShape="0">
                <a:blip r:embed="rId15"/>
                <a:stretch>
                  <a:fillRect b="-93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Group 78"/>
          <p:cNvGrpSpPr/>
          <p:nvPr/>
        </p:nvGrpSpPr>
        <p:grpSpPr>
          <a:xfrm>
            <a:off x="5845750" y="662841"/>
            <a:ext cx="612289" cy="1244153"/>
            <a:chOff x="6359002" y="1200308"/>
            <a:chExt cx="612289" cy="1244153"/>
          </a:xfrm>
        </p:grpSpPr>
        <p:cxnSp>
          <p:nvCxnSpPr>
            <p:cNvPr id="80" name="Straight Arrow Connector 79"/>
            <p:cNvCxnSpPr/>
            <p:nvPr/>
          </p:nvCxnSpPr>
          <p:spPr>
            <a:xfrm rot="5400000" flipH="1" flipV="1">
              <a:off x="6347517" y="1221028"/>
              <a:ext cx="644493" cy="603054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rot="5400000" flipH="1" flipV="1">
              <a:off x="6338282" y="1820688"/>
              <a:ext cx="644493" cy="603054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448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1.11111E-6 L 5.55556E-6 -1.11111E-6 C 0.00018 0.01297 -0.00034 0.02593 0.00088 0.03889 C 0.00105 0.04074 0.00313 0.04144 0.004 0.04306 C 0.00452 0.04422 0.00452 0.04584 0.00504 0.04699 C 0.00869 0.05579 0.00713 0.05417 0.01199 0.05648 C 0.01303 0.05834 0.01442 0.05972 0.01511 0.06181 C 0.01633 0.06574 0.01633 0.07037 0.01806 0.07384 C 0.01945 0.07662 0.02102 0.07917 0.02206 0.08195 C 0.02275 0.0838 0.02362 0.08565 0.02414 0.0875 C 0.02449 0.08866 0.02449 0.09051 0.02518 0.09144 C 0.02692 0.09375 0.029 0.0956 0.03126 0.09676 C 0.03178 0.09722 0.04098 0.10232 0.04428 0.10347 C 0.04706 0.10463 0.04966 0.10533 0.05244 0.10625 C 0.0547 0.10718 0.05713 0.10857 0.05956 0.10903 C 0.06615 0.10996 0.07292 0.10996 0.0797 0.11042 C 0.08404 0.11922 0.08352 0.11621 0.08074 0.13449 C 0.08039 0.13681 0.07865 0.1382 0.07761 0.14005 C 0.07483 0.15093 0.0797 0.1338 0.07067 0.15209 L 0.06858 0.15602 L 0.07657 0.16968 " pathEditMode="relative" ptsTypes="AAAAAAAAAAAAAAAAAAA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63" grpId="0" animBg="1"/>
      <p:bldP spid="77" grpId="0" animBg="1"/>
      <p:bldP spid="7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76" name="Rounded Rectangle 75"/>
          <p:cNvSpPr/>
          <p:nvPr/>
        </p:nvSpPr>
        <p:spPr bwMode="auto">
          <a:xfrm>
            <a:off x="4722059" y="4365879"/>
            <a:ext cx="4377388" cy="669120"/>
          </a:xfrm>
          <a:prstGeom prst="roundRect">
            <a:avLst>
              <a:gd name="adj" fmla="val 31945"/>
            </a:avLst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>
              <a:srgbClr val="000000">
                <a:alpha val="44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buFont typeface="Wingdings" charset="2"/>
              <a:buNone/>
              <a:defRPr/>
            </a:pPr>
            <a:r>
              <a:rPr lang="en-US" dirty="0">
                <a:latin typeface="Lucida Bright"/>
                <a:cs typeface="Lucida Bright"/>
              </a:rPr>
              <a:t>Change in Orientation, but unpolluted by Integer Ambiguity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889984" y="2849245"/>
            <a:ext cx="2523344" cy="844814"/>
            <a:chOff x="827924" y="2378464"/>
            <a:chExt cx="2523344" cy="844814"/>
          </a:xfrm>
        </p:grpSpPr>
        <p:sp>
          <p:nvSpPr>
            <p:cNvPr id="82" name="Rounded Rectangle 81"/>
            <p:cNvSpPr/>
            <p:nvPr/>
          </p:nvSpPr>
          <p:spPr>
            <a:xfrm rot="21011402">
              <a:off x="1651574" y="2744585"/>
              <a:ext cx="979318" cy="97737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0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201" b="8054"/>
            <a:stretch>
              <a:fillRect/>
            </a:stretch>
          </p:blipFill>
          <p:spPr bwMode="auto">
            <a:xfrm>
              <a:off x="827924" y="2656466"/>
              <a:ext cx="911862" cy="56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2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201" b="8054"/>
            <a:stretch>
              <a:fillRect/>
            </a:stretch>
          </p:blipFill>
          <p:spPr bwMode="auto">
            <a:xfrm>
              <a:off x="2439406" y="2378464"/>
              <a:ext cx="911862" cy="56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5" name="Group 84"/>
          <p:cNvGrpSpPr/>
          <p:nvPr/>
        </p:nvGrpSpPr>
        <p:grpSpPr>
          <a:xfrm>
            <a:off x="5567620" y="2389755"/>
            <a:ext cx="2523345" cy="1845683"/>
            <a:chOff x="2907548" y="4440227"/>
            <a:chExt cx="2523345" cy="1845683"/>
          </a:xfrm>
        </p:grpSpPr>
        <p:sp>
          <p:nvSpPr>
            <p:cNvPr id="70" name="Freeform 69"/>
            <p:cNvSpPr/>
            <p:nvPr/>
          </p:nvSpPr>
          <p:spPr>
            <a:xfrm>
              <a:off x="3722255" y="4862635"/>
              <a:ext cx="480290" cy="858982"/>
            </a:xfrm>
            <a:custGeom>
              <a:avLst/>
              <a:gdLst>
                <a:gd name="connsiteX0" fmla="*/ 480290 w 480290"/>
                <a:gd name="connsiteY0" fmla="*/ 0 h 858982"/>
                <a:gd name="connsiteX1" fmla="*/ 332509 w 480290"/>
                <a:gd name="connsiteY1" fmla="*/ 452582 h 858982"/>
                <a:gd name="connsiteX2" fmla="*/ 0 w 480290"/>
                <a:gd name="connsiteY2" fmla="*/ 858982 h 85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0290" h="858982">
                  <a:moveTo>
                    <a:pt x="480290" y="0"/>
                  </a:moveTo>
                  <a:cubicBezTo>
                    <a:pt x="446423" y="154709"/>
                    <a:pt x="412557" y="309418"/>
                    <a:pt x="332509" y="452582"/>
                  </a:cubicBezTo>
                  <a:cubicBezTo>
                    <a:pt x="252461" y="595746"/>
                    <a:pt x="126230" y="727364"/>
                    <a:pt x="0" y="858982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3981510" y="5246249"/>
                  <a:ext cx="37542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:mv="urn:schemas-microsoft-com:mac:vml"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1510" y="5246249"/>
                  <a:ext cx="37542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6" name="Group 85"/>
            <p:cNvGrpSpPr/>
            <p:nvPr/>
          </p:nvGrpSpPr>
          <p:grpSpPr>
            <a:xfrm rot="20651704">
              <a:off x="2907549" y="4440227"/>
              <a:ext cx="2523344" cy="844814"/>
              <a:chOff x="827924" y="2378464"/>
              <a:chExt cx="2523344" cy="844814"/>
            </a:xfrm>
          </p:grpSpPr>
          <p:sp>
            <p:nvSpPr>
              <p:cNvPr id="87" name="Rounded Rectangle 86"/>
              <p:cNvSpPr/>
              <p:nvPr/>
            </p:nvSpPr>
            <p:spPr>
              <a:xfrm rot="21011402">
                <a:off x="1651574" y="2744585"/>
                <a:ext cx="979318" cy="97737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8" name="Picture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9201" b="8054"/>
              <a:stretch>
                <a:fillRect/>
              </a:stretch>
            </p:blipFill>
            <p:spPr bwMode="auto">
              <a:xfrm>
                <a:off x="827924" y="2656466"/>
                <a:ext cx="911862" cy="566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Picture 2"/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9201" b="8054"/>
              <a:stretch>
                <a:fillRect/>
              </a:stretch>
            </p:blipFill>
            <p:spPr bwMode="auto">
              <a:xfrm>
                <a:off x="2439406" y="2378464"/>
                <a:ext cx="911862" cy="566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0" name="Group 89"/>
            <p:cNvGrpSpPr/>
            <p:nvPr/>
          </p:nvGrpSpPr>
          <p:grpSpPr>
            <a:xfrm rot="547807">
              <a:off x="2907548" y="5441096"/>
              <a:ext cx="2523344" cy="844814"/>
              <a:chOff x="827924" y="2378464"/>
              <a:chExt cx="2523344" cy="844814"/>
            </a:xfrm>
          </p:grpSpPr>
          <p:sp>
            <p:nvSpPr>
              <p:cNvPr id="91" name="Rounded Rectangle 90"/>
              <p:cNvSpPr/>
              <p:nvPr/>
            </p:nvSpPr>
            <p:spPr>
              <a:xfrm rot="21011402">
                <a:off x="1651574" y="2744585"/>
                <a:ext cx="979318" cy="97737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2" name="Picture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9201" b="8054"/>
              <a:stretch>
                <a:fillRect/>
              </a:stretch>
            </p:blipFill>
            <p:spPr bwMode="auto">
              <a:xfrm>
                <a:off x="827924" y="2656466"/>
                <a:ext cx="911862" cy="566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" name="Picture 2"/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9201" b="8054"/>
              <a:stretch>
                <a:fillRect/>
              </a:stretch>
            </p:blipFill>
            <p:spPr bwMode="auto">
              <a:xfrm>
                <a:off x="2439406" y="2378464"/>
                <a:ext cx="911862" cy="566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96" name="Title 1"/>
          <p:cNvSpPr txBox="1">
            <a:spLocks/>
          </p:cNvSpPr>
          <p:nvPr/>
        </p:nvSpPr>
        <p:spPr>
          <a:xfrm>
            <a:off x="564291" y="43663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Two Observations on Orientation</a:t>
            </a:r>
          </a:p>
        </p:txBody>
      </p:sp>
      <p:grpSp>
        <p:nvGrpSpPr>
          <p:cNvPr id="97" name="Group 60"/>
          <p:cNvGrpSpPr/>
          <p:nvPr/>
        </p:nvGrpSpPr>
        <p:grpSpPr>
          <a:xfrm>
            <a:off x="397269" y="1188155"/>
            <a:ext cx="3380404" cy="469170"/>
            <a:chOff x="313181" y="2872749"/>
            <a:chExt cx="4498214" cy="669120"/>
          </a:xfrm>
        </p:grpSpPr>
        <p:sp>
          <p:nvSpPr>
            <p:cNvPr id="98" name="Rounded Rectangle 97"/>
            <p:cNvSpPr/>
            <p:nvPr/>
          </p:nvSpPr>
          <p:spPr bwMode="auto">
            <a:xfrm>
              <a:off x="325331" y="2872749"/>
              <a:ext cx="4486064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13181" y="2943942"/>
              <a:ext cx="3500199" cy="526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Wingdings" charset="2"/>
                <a:buNone/>
                <a:defRPr/>
              </a:pPr>
              <a:r>
                <a:rPr lang="en-US" dirty="0">
                  <a:latin typeface="Lucida Bright"/>
                  <a:cs typeface="Lucida Bright"/>
                </a:rPr>
                <a:t>Satellite Double Differentials</a:t>
              </a:r>
            </a:p>
          </p:txBody>
        </p:sp>
      </p:grpSp>
      <p:grpSp>
        <p:nvGrpSpPr>
          <p:cNvPr id="101" name="Group 91"/>
          <p:cNvGrpSpPr/>
          <p:nvPr/>
        </p:nvGrpSpPr>
        <p:grpSpPr>
          <a:xfrm>
            <a:off x="5511600" y="1188724"/>
            <a:ext cx="3013035" cy="468601"/>
            <a:chOff x="437507" y="2834869"/>
            <a:chExt cx="4216522" cy="669120"/>
          </a:xfrm>
        </p:grpSpPr>
        <p:sp>
          <p:nvSpPr>
            <p:cNvPr id="102" name="Rounded Rectangle 101"/>
            <p:cNvSpPr/>
            <p:nvPr/>
          </p:nvSpPr>
          <p:spPr bwMode="auto">
            <a:xfrm>
              <a:off x="437507" y="283486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24347" y="2889418"/>
              <a:ext cx="2882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Wingdings" charset="2"/>
                <a:buNone/>
                <a:defRPr/>
              </a:pPr>
              <a:r>
                <a:rPr lang="en-US" dirty="0">
                  <a:latin typeface="Lucida Bright"/>
                  <a:cs typeface="Lucida Bright"/>
                </a:rPr>
                <a:t>Time Double Differential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9306" y="3395818"/>
            <a:ext cx="4377388" cy="1634609"/>
            <a:chOff x="109306" y="3395818"/>
            <a:chExt cx="4377388" cy="1634609"/>
          </a:xfrm>
        </p:grpSpPr>
        <p:sp>
          <p:nvSpPr>
            <p:cNvPr id="94" name="Rounded Rectangle 93"/>
            <p:cNvSpPr/>
            <p:nvPr/>
          </p:nvSpPr>
          <p:spPr bwMode="auto">
            <a:xfrm>
              <a:off x="109306" y="4361307"/>
              <a:ext cx="4377388" cy="669120"/>
            </a:xfrm>
            <a:prstGeom prst="roundRect">
              <a:avLst>
                <a:gd name="adj" fmla="val 31945"/>
              </a:avLst>
            </a:prstGeom>
            <a:solidFill>
              <a:srgbClr val="FFB80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dirty="0">
                  <a:latin typeface="Lucida Bright"/>
                  <a:cs typeface="Lucida Bright"/>
                </a:rPr>
                <a:t>Drone Absolute Orientation, but polluted by Integer Ambiguity</a:t>
              </a:r>
            </a:p>
          </p:txBody>
        </p:sp>
        <p:cxnSp>
          <p:nvCxnSpPr>
            <p:cNvPr id="3" name="Straight Arrow Connector 2"/>
            <p:cNvCxnSpPr>
              <a:stCxn id="94" idx="0"/>
            </p:cNvCxnSpPr>
            <p:nvPr/>
          </p:nvCxnSpPr>
          <p:spPr>
            <a:xfrm flipH="1" flipV="1">
              <a:off x="2244436" y="3395818"/>
              <a:ext cx="53564" cy="96548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-73653" y="5924589"/>
            <a:ext cx="9505485" cy="461665"/>
          </a:xfrm>
          <a:prstGeom prst="rect">
            <a:avLst/>
          </a:prstGeom>
          <a:solidFill>
            <a:srgbClr val="CDFF9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/>
                <a:cs typeface="Lucida Bright"/>
              </a:rPr>
              <a:t>Naturally amenable to a process filtering model</a:t>
            </a:r>
          </a:p>
        </p:txBody>
      </p:sp>
    </p:spTree>
    <p:extLst>
      <p:ext uri="{BB962C8B-B14F-4D97-AF65-F5344CB8AC3E}">
        <p14:creationId xmlns:p14="http://schemas.microsoft.com/office/powerpoint/2010/main" val="109065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30" grpId="0" animBg="1"/>
      <p:bldP spid="3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4291" y="43663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Bayesian Filtering Approach</a:t>
            </a:r>
          </a:p>
        </p:txBody>
      </p:sp>
      <p:sp>
        <p:nvSpPr>
          <p:cNvPr id="7" name="Oval 6"/>
          <p:cNvSpPr/>
          <p:nvPr/>
        </p:nvSpPr>
        <p:spPr>
          <a:xfrm>
            <a:off x="3435178" y="1968844"/>
            <a:ext cx="1738184" cy="171347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8" name="Oval 7"/>
          <p:cNvSpPr/>
          <p:nvPr/>
        </p:nvSpPr>
        <p:spPr>
          <a:xfrm>
            <a:off x="564291" y="1968844"/>
            <a:ext cx="1738184" cy="171347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9" name="Oval 8"/>
          <p:cNvSpPr/>
          <p:nvPr/>
        </p:nvSpPr>
        <p:spPr>
          <a:xfrm>
            <a:off x="6306065" y="1968844"/>
            <a:ext cx="1738184" cy="171347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q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433383" y="3682314"/>
            <a:ext cx="5737654" cy="1392194"/>
            <a:chOff x="1433383" y="3682314"/>
            <a:chExt cx="5737654" cy="1392194"/>
          </a:xfrm>
        </p:grpSpPr>
        <p:cxnSp>
          <p:nvCxnSpPr>
            <p:cNvPr id="10" name="Straight Arrow Connector 9"/>
            <p:cNvCxnSpPr>
              <a:stCxn id="8" idx="4"/>
            </p:cNvCxnSpPr>
            <p:nvPr/>
          </p:nvCxnSpPr>
          <p:spPr>
            <a:xfrm>
              <a:off x="1433383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04270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171037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2108886" y="1746374"/>
            <a:ext cx="4384590" cy="545725"/>
            <a:chOff x="2108886" y="1746374"/>
            <a:chExt cx="4384590" cy="545725"/>
          </a:xfrm>
        </p:grpSpPr>
        <p:sp>
          <p:nvSpPr>
            <p:cNvPr id="13" name="Freeform 12"/>
            <p:cNvSpPr/>
            <p:nvPr/>
          </p:nvSpPr>
          <p:spPr>
            <a:xfrm>
              <a:off x="2108886" y="174637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985951" y="174835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91"/>
          <p:cNvGrpSpPr/>
          <p:nvPr/>
        </p:nvGrpSpPr>
        <p:grpSpPr>
          <a:xfrm>
            <a:off x="2359182" y="1316436"/>
            <a:ext cx="1006931" cy="345232"/>
            <a:chOff x="432674" y="2872749"/>
            <a:chExt cx="4216522" cy="669120"/>
          </a:xfrm>
        </p:grpSpPr>
        <p:sp>
          <p:nvSpPr>
            <p:cNvPr id="60" name="Rounded Rectangle 59"/>
            <p:cNvSpPr/>
            <p:nvPr/>
          </p:nvSpPr>
          <p:spPr bwMode="auto">
            <a:xfrm>
              <a:off x="432674" y="287274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4347" y="2889418"/>
              <a:ext cx="2450897" cy="353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Wingdings" charset="2"/>
                <a:buNone/>
                <a:defRPr/>
              </a:pPr>
              <a:r>
                <a:rPr lang="en-US" sz="1400" dirty="0">
                  <a:latin typeface="Lucida Bright"/>
                  <a:cs typeface="Lucida Bright"/>
                </a:rPr>
                <a:t>Transition</a:t>
              </a:r>
            </a:p>
          </p:txBody>
        </p:sp>
      </p:grpSp>
      <p:grpSp>
        <p:nvGrpSpPr>
          <p:cNvPr id="23" name="Group 91"/>
          <p:cNvGrpSpPr/>
          <p:nvPr/>
        </p:nvGrpSpPr>
        <p:grpSpPr>
          <a:xfrm>
            <a:off x="3616411" y="5139164"/>
            <a:ext cx="1471239" cy="345267"/>
            <a:chOff x="432674" y="2872681"/>
            <a:chExt cx="8884514" cy="669188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432674" y="2872749"/>
              <a:ext cx="888451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4604" y="2872681"/>
              <a:ext cx="8722584" cy="59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Wingdings" charset="2"/>
                <a:buNone/>
                <a:defRPr/>
              </a:pPr>
              <a:r>
                <a:rPr lang="en-US" sz="1400" dirty="0">
                  <a:latin typeface="Lucida Bright"/>
                  <a:cs typeface="Lucida Bright"/>
                </a:rPr>
                <a:t>Measurement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56760" y="2977606"/>
            <a:ext cx="1553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pitch, roll, yaw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75407" y="2977606"/>
            <a:ext cx="1553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pitch, roll, yaw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58039" y="2977606"/>
            <a:ext cx="1553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pitch, roll, yaw</a:t>
            </a:r>
          </a:p>
        </p:txBody>
      </p:sp>
    </p:spTree>
    <p:extLst>
      <p:ext uri="{BB962C8B-B14F-4D97-AF65-F5344CB8AC3E}">
        <p14:creationId xmlns:p14="http://schemas.microsoft.com/office/powerpoint/2010/main" val="20430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4" grpId="0"/>
      <p:bldP spid="21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513165" y="4898834"/>
                <a:ext cx="3103285" cy="4800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:mv="urn:schemas-microsoft-com:mac:vml"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165" y="4898834"/>
                <a:ext cx="3103285" cy="48000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513165" y="5473153"/>
                <a:ext cx="3103285" cy="4823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:mv="urn:schemas-microsoft-com:mac:vml"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165" y="5473153"/>
                <a:ext cx="3103285" cy="48231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513165" y="6050158"/>
                <a:ext cx="3103285" cy="479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:mv="urn:schemas-microsoft-com:mac:vml"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165" y="6050158"/>
                <a:ext cx="3103285" cy="47904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4291" y="43663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Measurement Model</a:t>
            </a:r>
          </a:p>
        </p:txBody>
      </p:sp>
      <p:sp>
        <p:nvSpPr>
          <p:cNvPr id="7" name="Oval 6"/>
          <p:cNvSpPr/>
          <p:nvPr/>
        </p:nvSpPr>
        <p:spPr>
          <a:xfrm>
            <a:off x="3794671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8" name="Oval 7"/>
          <p:cNvSpPr/>
          <p:nvPr/>
        </p:nvSpPr>
        <p:spPr>
          <a:xfrm>
            <a:off x="2513164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9" name="Oval 8"/>
          <p:cNvSpPr/>
          <p:nvPr/>
        </p:nvSpPr>
        <p:spPr>
          <a:xfrm>
            <a:off x="5076179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q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901110" y="3628662"/>
            <a:ext cx="2561176" cy="621448"/>
            <a:chOff x="1433383" y="3682314"/>
            <a:chExt cx="5737654" cy="1392194"/>
          </a:xfrm>
        </p:grpSpPr>
        <p:cxnSp>
          <p:nvCxnSpPr>
            <p:cNvPr id="10" name="Straight Arrow Connector 9"/>
            <p:cNvCxnSpPr>
              <a:stCxn id="8" idx="4"/>
            </p:cNvCxnSpPr>
            <p:nvPr/>
          </p:nvCxnSpPr>
          <p:spPr>
            <a:xfrm>
              <a:off x="1433383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04270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171037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202641" y="2764497"/>
            <a:ext cx="1957195" cy="243601"/>
            <a:chOff x="2108886" y="1746374"/>
            <a:chExt cx="4384590" cy="545725"/>
          </a:xfrm>
        </p:grpSpPr>
        <p:sp>
          <p:nvSpPr>
            <p:cNvPr id="13" name="Freeform 12"/>
            <p:cNvSpPr/>
            <p:nvPr/>
          </p:nvSpPr>
          <p:spPr>
            <a:xfrm>
              <a:off x="2108886" y="174637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985951" y="174835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91"/>
          <p:cNvGrpSpPr/>
          <p:nvPr/>
        </p:nvGrpSpPr>
        <p:grpSpPr>
          <a:xfrm>
            <a:off x="3044025" y="2408941"/>
            <a:ext cx="1064520" cy="522432"/>
            <a:chOff x="-229305" y="2795624"/>
            <a:chExt cx="5855293" cy="1336359"/>
          </a:xfrm>
        </p:grpSpPr>
        <p:sp>
          <p:nvSpPr>
            <p:cNvPr id="60" name="Rounded Rectangle 59"/>
            <p:cNvSpPr/>
            <p:nvPr/>
          </p:nvSpPr>
          <p:spPr bwMode="auto">
            <a:xfrm>
              <a:off x="432674" y="287274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229305" y="2795624"/>
              <a:ext cx="5855293" cy="133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>
                  <a:latin typeface="Lucida Bright"/>
                  <a:cs typeface="Lucida Bright"/>
                </a:rPr>
                <a:t>Trans.</a:t>
              </a:r>
            </a:p>
          </p:txBody>
        </p:sp>
      </p:grpSp>
      <p:grpSp>
        <p:nvGrpSpPr>
          <p:cNvPr id="23" name="Group 91"/>
          <p:cNvGrpSpPr/>
          <p:nvPr/>
        </p:nvGrpSpPr>
        <p:grpSpPr>
          <a:xfrm>
            <a:off x="3875570" y="4278970"/>
            <a:ext cx="694992" cy="307777"/>
            <a:chOff x="432674" y="2872675"/>
            <a:chExt cx="8884514" cy="874233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432674" y="2872749"/>
              <a:ext cx="888451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4604" y="2872675"/>
              <a:ext cx="8722584" cy="874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>
                  <a:latin typeface="Lucida Bright"/>
                  <a:cs typeface="Lucida Bright"/>
                </a:rPr>
                <a:t>Meas</a:t>
              </a:r>
              <a:r>
                <a:rPr lang="en-US" sz="800" dirty="0">
                  <a:latin typeface="Lucida Bright"/>
                  <a:cs typeface="Lucida Bright"/>
                </a:rPr>
                <a:t>.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0" t="14368" r="42222" b="26680"/>
          <a:stretch/>
        </p:blipFill>
        <p:spPr>
          <a:xfrm rot="2448336">
            <a:off x="7059571" y="4326241"/>
            <a:ext cx="1829208" cy="21051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030868" y="4525253"/>
            <a:ext cx="3183683" cy="2122489"/>
            <a:chOff x="4030868" y="4525253"/>
            <a:chExt cx="3183683" cy="2122489"/>
          </a:xfrm>
        </p:grpSpPr>
        <p:sp>
          <p:nvSpPr>
            <p:cNvPr id="27" name="Freeform 26"/>
            <p:cNvSpPr/>
            <p:nvPr/>
          </p:nvSpPr>
          <p:spPr>
            <a:xfrm>
              <a:off x="4224728" y="4637238"/>
              <a:ext cx="2989823" cy="545395"/>
            </a:xfrm>
            <a:custGeom>
              <a:avLst/>
              <a:gdLst>
                <a:gd name="connsiteX0" fmla="*/ 0 w 3380509"/>
                <a:gd name="connsiteY0" fmla="*/ 422443 h 911971"/>
                <a:gd name="connsiteX1" fmla="*/ 618836 w 3380509"/>
                <a:gd name="connsiteY1" fmla="*/ 16043 h 911971"/>
                <a:gd name="connsiteX2" fmla="*/ 3380509 w 3380509"/>
                <a:gd name="connsiteY2" fmla="*/ 911971 h 911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80509" h="911971">
                  <a:moveTo>
                    <a:pt x="0" y="422443"/>
                  </a:moveTo>
                  <a:cubicBezTo>
                    <a:pt x="27709" y="178449"/>
                    <a:pt x="55418" y="-65545"/>
                    <a:pt x="618836" y="16043"/>
                  </a:cubicBezTo>
                  <a:cubicBezTo>
                    <a:pt x="1182254" y="97631"/>
                    <a:pt x="2281381" y="504801"/>
                    <a:pt x="3380509" y="911971"/>
                  </a:cubicBezTo>
                </a:path>
              </a:pathLst>
            </a:custGeom>
            <a:noFill/>
            <a:ln w="25400"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030868" y="4525253"/>
              <a:ext cx="530980" cy="2122489"/>
              <a:chOff x="4030868" y="4525253"/>
              <a:chExt cx="530980" cy="2122489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4030868" y="4880362"/>
                <a:ext cx="530980" cy="1767380"/>
              </a:xfrm>
              <a:prstGeom prst="roundRect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Arrow Connector 46"/>
              <p:cNvCxnSpPr/>
              <p:nvPr/>
            </p:nvCxnSpPr>
            <p:spPr>
              <a:xfrm flipV="1">
                <a:off x="4161868" y="4525253"/>
                <a:ext cx="0" cy="35510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/>
          <p:cNvGrpSpPr/>
          <p:nvPr/>
        </p:nvGrpSpPr>
        <p:grpSpPr>
          <a:xfrm>
            <a:off x="36685" y="5378837"/>
            <a:ext cx="2097992" cy="671321"/>
            <a:chOff x="325331" y="2870548"/>
            <a:chExt cx="4486064" cy="671321"/>
          </a:xfrm>
        </p:grpSpPr>
        <p:sp>
          <p:nvSpPr>
            <p:cNvPr id="56" name="Rounded Rectangle 55"/>
            <p:cNvSpPr/>
            <p:nvPr/>
          </p:nvSpPr>
          <p:spPr bwMode="auto">
            <a:xfrm>
              <a:off x="325331" y="2872749"/>
              <a:ext cx="4486064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58" name="TextBox 99"/>
            <p:cNvSpPr txBox="1"/>
            <p:nvPr/>
          </p:nvSpPr>
          <p:spPr>
            <a:xfrm>
              <a:off x="556638" y="2870548"/>
              <a:ext cx="408986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Wingdings" charset="2"/>
                <a:buNone/>
                <a:defRPr/>
              </a:pPr>
              <a:r>
                <a:rPr lang="en-US" sz="1700" dirty="0">
                  <a:latin typeface="Lucida Bright"/>
                  <a:cs typeface="Lucida Bright"/>
                </a:rPr>
                <a:t>Satellite Double </a:t>
              </a:r>
            </a:p>
            <a:p>
              <a:pPr algn="ctr">
                <a:buFont typeface="Wingdings" charset="2"/>
                <a:buNone/>
                <a:defRPr/>
              </a:pPr>
              <a:r>
                <a:rPr lang="en-US" sz="1700" dirty="0">
                  <a:latin typeface="Lucida Bright"/>
                  <a:cs typeface="Lucida Bright"/>
                </a:rPr>
                <a:t>Differentials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961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502441" y="4898834"/>
                <a:ext cx="2752228" cy="5509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:mv="urn:schemas-microsoft-com:mac:vml"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441" y="4898834"/>
                <a:ext cx="2752228" cy="55098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4291" y="43663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Measurement Model</a:t>
            </a:r>
          </a:p>
        </p:txBody>
      </p:sp>
      <p:sp>
        <p:nvSpPr>
          <p:cNvPr id="7" name="Oval 6"/>
          <p:cNvSpPr/>
          <p:nvPr/>
        </p:nvSpPr>
        <p:spPr>
          <a:xfrm>
            <a:off x="3794671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8" name="Oval 7"/>
          <p:cNvSpPr/>
          <p:nvPr/>
        </p:nvSpPr>
        <p:spPr>
          <a:xfrm>
            <a:off x="2513164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9" name="Oval 8"/>
          <p:cNvSpPr/>
          <p:nvPr/>
        </p:nvSpPr>
        <p:spPr>
          <a:xfrm>
            <a:off x="5076179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q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901110" y="3628662"/>
            <a:ext cx="2561176" cy="621448"/>
            <a:chOff x="1433383" y="3682314"/>
            <a:chExt cx="5737654" cy="1392194"/>
          </a:xfrm>
        </p:grpSpPr>
        <p:cxnSp>
          <p:nvCxnSpPr>
            <p:cNvPr id="10" name="Straight Arrow Connector 9"/>
            <p:cNvCxnSpPr>
              <a:stCxn id="8" idx="4"/>
            </p:cNvCxnSpPr>
            <p:nvPr/>
          </p:nvCxnSpPr>
          <p:spPr>
            <a:xfrm>
              <a:off x="1433383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04270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171037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202641" y="2764497"/>
            <a:ext cx="1957195" cy="243601"/>
            <a:chOff x="2108886" y="1746374"/>
            <a:chExt cx="4384590" cy="545725"/>
          </a:xfrm>
        </p:grpSpPr>
        <p:sp>
          <p:nvSpPr>
            <p:cNvPr id="13" name="Freeform 12"/>
            <p:cNvSpPr/>
            <p:nvPr/>
          </p:nvSpPr>
          <p:spPr>
            <a:xfrm>
              <a:off x="2108886" y="174637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985951" y="174835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91"/>
          <p:cNvGrpSpPr/>
          <p:nvPr/>
        </p:nvGrpSpPr>
        <p:grpSpPr>
          <a:xfrm>
            <a:off x="3044025" y="2408941"/>
            <a:ext cx="1064520" cy="522432"/>
            <a:chOff x="-229305" y="2795624"/>
            <a:chExt cx="5855293" cy="1336359"/>
          </a:xfrm>
        </p:grpSpPr>
        <p:sp>
          <p:nvSpPr>
            <p:cNvPr id="60" name="Rounded Rectangle 59"/>
            <p:cNvSpPr/>
            <p:nvPr/>
          </p:nvSpPr>
          <p:spPr bwMode="auto">
            <a:xfrm>
              <a:off x="432674" y="287274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229305" y="2795624"/>
              <a:ext cx="5855293" cy="133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>
                  <a:latin typeface="Lucida Bright"/>
                  <a:cs typeface="Lucida Bright"/>
                </a:rPr>
                <a:t>Trans.</a:t>
              </a:r>
            </a:p>
          </p:txBody>
        </p:sp>
      </p:grpSp>
      <p:grpSp>
        <p:nvGrpSpPr>
          <p:cNvPr id="23" name="Group 91"/>
          <p:cNvGrpSpPr/>
          <p:nvPr/>
        </p:nvGrpSpPr>
        <p:grpSpPr>
          <a:xfrm>
            <a:off x="3875570" y="4278970"/>
            <a:ext cx="694992" cy="307777"/>
            <a:chOff x="432674" y="2872675"/>
            <a:chExt cx="8884514" cy="874233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432674" y="2872749"/>
              <a:ext cx="888451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4604" y="2872675"/>
              <a:ext cx="8722584" cy="874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>
                  <a:latin typeface="Lucida Bright"/>
                  <a:cs typeface="Lucida Bright"/>
                </a:rPr>
                <a:t>Meas</a:t>
              </a:r>
              <a:r>
                <a:rPr lang="en-US" sz="800" dirty="0">
                  <a:latin typeface="Lucida Bright"/>
                  <a:cs typeface="Lucida Bright"/>
                </a:rPr>
                <a:t>.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0" t="14368" r="42222" b="26680"/>
          <a:stretch/>
        </p:blipFill>
        <p:spPr>
          <a:xfrm rot="2448336">
            <a:off x="7059571" y="4326241"/>
            <a:ext cx="1829208" cy="21051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161868" y="4525253"/>
            <a:ext cx="3052683" cy="657380"/>
            <a:chOff x="4161868" y="4525253"/>
            <a:chExt cx="3052683" cy="657380"/>
          </a:xfrm>
        </p:grpSpPr>
        <p:sp>
          <p:nvSpPr>
            <p:cNvPr id="27" name="Freeform 26"/>
            <p:cNvSpPr/>
            <p:nvPr/>
          </p:nvSpPr>
          <p:spPr>
            <a:xfrm>
              <a:off x="4224728" y="4637238"/>
              <a:ext cx="2989823" cy="545395"/>
            </a:xfrm>
            <a:custGeom>
              <a:avLst/>
              <a:gdLst>
                <a:gd name="connsiteX0" fmla="*/ 0 w 3380509"/>
                <a:gd name="connsiteY0" fmla="*/ 422443 h 911971"/>
                <a:gd name="connsiteX1" fmla="*/ 618836 w 3380509"/>
                <a:gd name="connsiteY1" fmla="*/ 16043 h 911971"/>
                <a:gd name="connsiteX2" fmla="*/ 3380509 w 3380509"/>
                <a:gd name="connsiteY2" fmla="*/ 911971 h 911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80509" h="911971">
                  <a:moveTo>
                    <a:pt x="0" y="422443"/>
                  </a:moveTo>
                  <a:cubicBezTo>
                    <a:pt x="27709" y="178449"/>
                    <a:pt x="55418" y="-65545"/>
                    <a:pt x="618836" y="16043"/>
                  </a:cubicBezTo>
                  <a:cubicBezTo>
                    <a:pt x="1182254" y="97631"/>
                    <a:pt x="2281381" y="504801"/>
                    <a:pt x="3380509" y="911971"/>
                  </a:cubicBezTo>
                </a:path>
              </a:pathLst>
            </a:custGeom>
            <a:noFill/>
            <a:ln w="25400"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V="1">
              <a:off x="4161868" y="4525253"/>
              <a:ext cx="0" cy="35510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413000" y="4858647"/>
            <a:ext cx="2854463" cy="1355492"/>
            <a:chOff x="3413000" y="4858647"/>
            <a:chExt cx="2854463" cy="1355492"/>
          </a:xfrm>
        </p:grpSpPr>
        <p:sp>
          <p:nvSpPr>
            <p:cNvPr id="32" name="Rounded Rectangle 31"/>
            <p:cNvSpPr/>
            <p:nvPr/>
          </p:nvSpPr>
          <p:spPr>
            <a:xfrm>
              <a:off x="4408353" y="4858647"/>
              <a:ext cx="596331" cy="6034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91"/>
            <p:cNvGrpSpPr/>
            <p:nvPr/>
          </p:nvGrpSpPr>
          <p:grpSpPr>
            <a:xfrm>
              <a:off x="3413000" y="5867986"/>
              <a:ext cx="2854463" cy="346153"/>
              <a:chOff x="-3264726" y="1570058"/>
              <a:chExt cx="8884513" cy="669119"/>
            </a:xfrm>
          </p:grpSpPr>
          <p:sp>
            <p:nvSpPr>
              <p:cNvPr id="49" name="Rounded Rectangle 48"/>
              <p:cNvSpPr/>
              <p:nvPr/>
            </p:nvSpPr>
            <p:spPr bwMode="auto">
              <a:xfrm>
                <a:off x="-3264726" y="1570058"/>
                <a:ext cx="8884513" cy="669119"/>
              </a:xfrm>
              <a:prstGeom prst="roundRect">
                <a:avLst>
                  <a:gd name="adj" fmla="val 31945"/>
                </a:avLst>
              </a:prstGeom>
              <a:solidFill>
                <a:srgbClr val="FFB80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dist="38100" dir="2700000">
                  <a:srgbClr val="000000">
                    <a:alpha val="44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buFont typeface="Wingdings" charset="2"/>
                  <a:buNone/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-3223208" y="1610559"/>
                <a:ext cx="8722586" cy="367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Font typeface="Wingdings" charset="2"/>
                  <a:buNone/>
                  <a:defRPr/>
                </a:pPr>
                <a:r>
                  <a:rPr lang="en-US" sz="1400" dirty="0">
                    <a:latin typeface="Lucida Bright"/>
                    <a:cs typeface="Lucida Bright"/>
                  </a:rPr>
                  <a:t>Integer Ambiguity ?</a:t>
                </a: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36685" y="5381038"/>
            <a:ext cx="2371400" cy="669120"/>
            <a:chOff x="325331" y="2872749"/>
            <a:chExt cx="4486064" cy="669120"/>
          </a:xfrm>
        </p:grpSpPr>
        <p:sp>
          <p:nvSpPr>
            <p:cNvPr id="56" name="Rounded Rectangle 55"/>
            <p:cNvSpPr/>
            <p:nvPr/>
          </p:nvSpPr>
          <p:spPr bwMode="auto">
            <a:xfrm>
              <a:off x="325331" y="2872749"/>
              <a:ext cx="4486064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58" name="TextBox 99"/>
            <p:cNvSpPr txBox="1"/>
            <p:nvPr/>
          </p:nvSpPr>
          <p:spPr>
            <a:xfrm>
              <a:off x="688401" y="2899532"/>
              <a:ext cx="361833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Wingdings" charset="2"/>
                <a:buNone/>
                <a:defRPr/>
              </a:pPr>
              <a:r>
                <a:rPr lang="en-US" sz="1700" dirty="0">
                  <a:latin typeface="Lucida Bright"/>
                  <a:cs typeface="Lucida Bright"/>
                </a:rPr>
                <a:t>Satellite Double </a:t>
              </a:r>
            </a:p>
            <a:p>
              <a:pPr algn="ctr">
                <a:buFont typeface="Wingdings" charset="2"/>
                <a:buNone/>
                <a:defRPr/>
              </a:pPr>
              <a:r>
                <a:rPr lang="en-US" sz="1700" dirty="0">
                  <a:latin typeface="Lucida Bright"/>
                  <a:cs typeface="Lucida Bright"/>
                </a:rPr>
                <a:t>Differentials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086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4291" y="43663"/>
            <a:ext cx="8229600" cy="86836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pPr algn="r"/>
            <a:r>
              <a:rPr lang="en-US" sz="3000" dirty="0"/>
              <a:t>Transition Model</a:t>
            </a:r>
          </a:p>
        </p:txBody>
      </p:sp>
      <p:sp>
        <p:nvSpPr>
          <p:cNvPr id="7" name="Oval 6"/>
          <p:cNvSpPr/>
          <p:nvPr/>
        </p:nvSpPr>
        <p:spPr>
          <a:xfrm>
            <a:off x="3794671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8" name="Oval 7"/>
          <p:cNvSpPr/>
          <p:nvPr/>
        </p:nvSpPr>
        <p:spPr>
          <a:xfrm>
            <a:off x="2513164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9" name="Oval 8"/>
          <p:cNvSpPr/>
          <p:nvPr/>
        </p:nvSpPr>
        <p:spPr>
          <a:xfrm>
            <a:off x="5076179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q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901110" y="3628662"/>
            <a:ext cx="2561176" cy="621448"/>
            <a:chOff x="1433383" y="3682314"/>
            <a:chExt cx="5737654" cy="1392194"/>
          </a:xfrm>
        </p:grpSpPr>
        <p:cxnSp>
          <p:nvCxnSpPr>
            <p:cNvPr id="10" name="Straight Arrow Connector 9"/>
            <p:cNvCxnSpPr>
              <a:stCxn id="8" idx="4"/>
            </p:cNvCxnSpPr>
            <p:nvPr/>
          </p:nvCxnSpPr>
          <p:spPr>
            <a:xfrm>
              <a:off x="1433383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04270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171037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202641" y="2764497"/>
            <a:ext cx="1957195" cy="243601"/>
            <a:chOff x="2108886" y="1746374"/>
            <a:chExt cx="4384590" cy="545725"/>
          </a:xfrm>
        </p:grpSpPr>
        <p:sp>
          <p:nvSpPr>
            <p:cNvPr id="13" name="Freeform 12"/>
            <p:cNvSpPr/>
            <p:nvPr/>
          </p:nvSpPr>
          <p:spPr>
            <a:xfrm>
              <a:off x="2108886" y="174637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985951" y="174835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91"/>
          <p:cNvGrpSpPr/>
          <p:nvPr/>
        </p:nvGrpSpPr>
        <p:grpSpPr>
          <a:xfrm>
            <a:off x="3044025" y="2408941"/>
            <a:ext cx="1064520" cy="522432"/>
            <a:chOff x="-229305" y="2795624"/>
            <a:chExt cx="5855293" cy="1336359"/>
          </a:xfrm>
        </p:grpSpPr>
        <p:sp>
          <p:nvSpPr>
            <p:cNvPr id="60" name="Rounded Rectangle 59"/>
            <p:cNvSpPr/>
            <p:nvPr/>
          </p:nvSpPr>
          <p:spPr bwMode="auto">
            <a:xfrm>
              <a:off x="432674" y="287274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229305" y="2795624"/>
              <a:ext cx="5855293" cy="133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>
                  <a:latin typeface="Lucida Bright"/>
                  <a:cs typeface="Lucida Bright"/>
                </a:rPr>
                <a:t>Trans.</a:t>
              </a:r>
            </a:p>
          </p:txBody>
        </p:sp>
      </p:grpSp>
      <p:grpSp>
        <p:nvGrpSpPr>
          <p:cNvPr id="23" name="Group 91"/>
          <p:cNvGrpSpPr/>
          <p:nvPr/>
        </p:nvGrpSpPr>
        <p:grpSpPr>
          <a:xfrm>
            <a:off x="3875570" y="4278970"/>
            <a:ext cx="694992" cy="307777"/>
            <a:chOff x="432674" y="2872675"/>
            <a:chExt cx="8884514" cy="874233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432674" y="2872749"/>
              <a:ext cx="888451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4604" y="2872675"/>
              <a:ext cx="8722584" cy="874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>
                  <a:latin typeface="Lucida Bright"/>
                  <a:cs typeface="Lucida Bright"/>
                </a:rPr>
                <a:t>Meas</a:t>
              </a:r>
              <a:r>
                <a:rPr lang="en-US" sz="800" dirty="0">
                  <a:latin typeface="Lucida Bright"/>
                  <a:cs typeface="Lucida Bright"/>
                </a:rPr>
                <a:t>.</a:t>
              </a:r>
            </a:p>
          </p:txBody>
        </p:sp>
      </p:grp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0" t="14368" r="42222" b="26680"/>
          <a:stretch/>
        </p:blipFill>
        <p:spPr>
          <a:xfrm rot="2448336">
            <a:off x="7059571" y="4326241"/>
            <a:ext cx="1829208" cy="21051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-378456" y="298928"/>
                <a:ext cx="5214488" cy="3847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d>
                        <m:d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:mv="urn:schemas-microsoft-com:mac:vml"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8456" y="298928"/>
                <a:ext cx="5214488" cy="384721"/>
              </a:xfrm>
              <a:prstGeom prst="rect">
                <a:avLst/>
              </a:prstGeom>
              <a:blipFill rotWithShape="0">
                <a:blip r:embed="rId4"/>
                <a:stretch>
                  <a:fillRect b="-34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-378456" y="959328"/>
                <a:ext cx="5214488" cy="3847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d>
                        <m:d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:mv="urn:schemas-microsoft-com:mac:vml"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8456" y="959328"/>
                <a:ext cx="5214488" cy="384721"/>
              </a:xfrm>
              <a:prstGeom prst="rect">
                <a:avLst/>
              </a:prstGeom>
              <a:blipFill rotWithShape="0">
                <a:blip r:embed="rId5"/>
                <a:stretch>
                  <a:fillRect b="-34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-350745" y="1619728"/>
                <a:ext cx="5214488" cy="3847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d>
                        <m:d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:mv="urn:schemas-microsoft-com:mac:vml"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50745" y="1619728"/>
                <a:ext cx="5214488" cy="384721"/>
              </a:xfrm>
              <a:prstGeom prst="rect">
                <a:avLst/>
              </a:prstGeom>
              <a:blipFill rotWithShape="0">
                <a:blip r:embed="rId6"/>
                <a:stretch>
                  <a:fillRect t="-158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ounded Rectangle 51"/>
          <p:cNvSpPr/>
          <p:nvPr/>
        </p:nvSpPr>
        <p:spPr>
          <a:xfrm>
            <a:off x="2406899" y="254351"/>
            <a:ext cx="687875" cy="176738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/>
          <p:cNvCxnSpPr>
            <a:stCxn id="52" idx="2"/>
            <a:endCxn id="62" idx="0"/>
          </p:cNvCxnSpPr>
          <p:nvPr/>
        </p:nvCxnSpPr>
        <p:spPr>
          <a:xfrm>
            <a:off x="2750837" y="2021731"/>
            <a:ext cx="825448" cy="3872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Slide Number Placeholder 1"/>
          <p:cNvSpPr txBox="1">
            <a:spLocks/>
          </p:cNvSpPr>
          <p:nvPr/>
        </p:nvSpPr>
        <p:spPr>
          <a:xfrm>
            <a:off x="6458039" y="6356449"/>
            <a:ext cx="2057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67" kern="12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grpSp>
        <p:nvGrpSpPr>
          <p:cNvPr id="105" name="Group 104"/>
          <p:cNvGrpSpPr/>
          <p:nvPr/>
        </p:nvGrpSpPr>
        <p:grpSpPr>
          <a:xfrm>
            <a:off x="22695" y="2045342"/>
            <a:ext cx="2550557" cy="671533"/>
            <a:chOff x="437507" y="2834869"/>
            <a:chExt cx="4216522" cy="671533"/>
          </a:xfrm>
        </p:grpSpPr>
        <p:sp>
          <p:nvSpPr>
            <p:cNvPr id="106" name="Rounded Rectangle 105"/>
            <p:cNvSpPr/>
            <p:nvPr/>
          </p:nvSpPr>
          <p:spPr bwMode="auto">
            <a:xfrm>
              <a:off x="437507" y="283486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108" name="TextBox 103"/>
            <p:cNvSpPr txBox="1"/>
            <p:nvPr/>
          </p:nvSpPr>
          <p:spPr>
            <a:xfrm>
              <a:off x="1195037" y="2860071"/>
              <a:ext cx="27883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Wingdings" charset="2"/>
                <a:buNone/>
                <a:defRPr/>
              </a:pPr>
              <a:r>
                <a:rPr lang="en-US" dirty="0">
                  <a:latin typeface="Lucida Bright"/>
                  <a:cs typeface="Lucida Bright"/>
                </a:rPr>
                <a:t>Time Double </a:t>
              </a:r>
            </a:p>
            <a:p>
              <a:pPr algn="ctr">
                <a:buFont typeface="Wingdings" charset="2"/>
                <a:buNone/>
                <a:defRPr/>
              </a:pPr>
              <a:r>
                <a:rPr lang="en-US" dirty="0">
                  <a:latin typeface="Lucida Bright"/>
                  <a:cs typeface="Lucida Bright"/>
                </a:rPr>
                <a:t>Differentials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22355" y="595259"/>
            <a:ext cx="2921323" cy="4089863"/>
            <a:chOff x="6322355" y="595259"/>
            <a:chExt cx="2921323" cy="4089863"/>
          </a:xfrm>
        </p:grpSpPr>
        <p:grpSp>
          <p:nvGrpSpPr>
            <p:cNvPr id="53" name="Group 52"/>
            <p:cNvGrpSpPr>
              <a:grpSpLocks noChangeAspect="1"/>
            </p:cNvGrpSpPr>
            <p:nvPr/>
          </p:nvGrpSpPr>
          <p:grpSpPr>
            <a:xfrm rot="1836029">
              <a:off x="6500132" y="595259"/>
              <a:ext cx="2743546" cy="2486887"/>
              <a:chOff x="5162390" y="3450911"/>
              <a:chExt cx="3546764" cy="3214964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5162390" y="3450911"/>
                <a:ext cx="3546764" cy="3179052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90" t="14368" r="42222" b="26680"/>
              <a:stretch/>
            </p:blipFill>
            <p:spPr>
              <a:xfrm rot="2448336">
                <a:off x="5730437" y="3636348"/>
                <a:ext cx="2632364" cy="302952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6322355" y="2722001"/>
                  <a:ext cx="61074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:mv="urn:schemas-microsoft-com:mac:vml" xmlns="">
            <p:sp>
              <p:nvSpPr>
                <p:cNvPr id="75" name="TextBox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2355" y="2722001"/>
                  <a:ext cx="610745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Freeform 18"/>
            <p:cNvSpPr/>
            <p:nvPr/>
          </p:nvSpPr>
          <p:spPr>
            <a:xfrm>
              <a:off x="6789539" y="2168165"/>
              <a:ext cx="865026" cy="2516957"/>
            </a:xfrm>
            <a:custGeom>
              <a:avLst/>
              <a:gdLst>
                <a:gd name="connsiteX0" fmla="*/ 384259 w 865026"/>
                <a:gd name="connsiteY0" fmla="*/ 0 h 2516957"/>
                <a:gd name="connsiteX1" fmla="*/ 16614 w 865026"/>
                <a:gd name="connsiteY1" fmla="*/ 650449 h 2516957"/>
                <a:gd name="connsiteX2" fmla="*/ 865026 w 865026"/>
                <a:gd name="connsiteY2" fmla="*/ 2516957 h 251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5026" h="2516957">
                  <a:moveTo>
                    <a:pt x="384259" y="0"/>
                  </a:moveTo>
                  <a:cubicBezTo>
                    <a:pt x="160372" y="115478"/>
                    <a:pt x="-63514" y="230956"/>
                    <a:pt x="16614" y="650449"/>
                  </a:cubicBezTo>
                  <a:cubicBezTo>
                    <a:pt x="96742" y="1069942"/>
                    <a:pt x="480884" y="1793449"/>
                    <a:pt x="865026" y="2516957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3249873" y="2764361"/>
                <a:ext cx="6107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873" y="2764361"/>
                <a:ext cx="610745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725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4291" y="43663"/>
            <a:ext cx="8229600" cy="86836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Bayesian Filtering Approach</a:t>
            </a:r>
          </a:p>
          <a:p>
            <a:pPr algn="r"/>
            <a:endParaRPr lang="en-US" sz="3000" dirty="0"/>
          </a:p>
        </p:txBody>
      </p:sp>
      <p:sp>
        <p:nvSpPr>
          <p:cNvPr id="7" name="Oval 6"/>
          <p:cNvSpPr/>
          <p:nvPr/>
        </p:nvSpPr>
        <p:spPr>
          <a:xfrm>
            <a:off x="3794671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8" name="Oval 7"/>
          <p:cNvSpPr/>
          <p:nvPr/>
        </p:nvSpPr>
        <p:spPr>
          <a:xfrm>
            <a:off x="2513164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9" name="Oval 8"/>
          <p:cNvSpPr/>
          <p:nvPr/>
        </p:nvSpPr>
        <p:spPr>
          <a:xfrm>
            <a:off x="5076179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q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901110" y="3628662"/>
            <a:ext cx="2561176" cy="621448"/>
            <a:chOff x="1433383" y="3682314"/>
            <a:chExt cx="5737654" cy="1392194"/>
          </a:xfrm>
        </p:grpSpPr>
        <p:cxnSp>
          <p:nvCxnSpPr>
            <p:cNvPr id="10" name="Straight Arrow Connector 9"/>
            <p:cNvCxnSpPr>
              <a:stCxn id="8" idx="4"/>
            </p:cNvCxnSpPr>
            <p:nvPr/>
          </p:nvCxnSpPr>
          <p:spPr>
            <a:xfrm>
              <a:off x="1433383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04270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171037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202641" y="2764497"/>
            <a:ext cx="1957195" cy="243601"/>
            <a:chOff x="2108886" y="1746374"/>
            <a:chExt cx="4384590" cy="545725"/>
          </a:xfrm>
        </p:grpSpPr>
        <p:sp>
          <p:nvSpPr>
            <p:cNvPr id="13" name="Freeform 12"/>
            <p:cNvSpPr/>
            <p:nvPr/>
          </p:nvSpPr>
          <p:spPr>
            <a:xfrm>
              <a:off x="2108886" y="174637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985951" y="174835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91"/>
          <p:cNvGrpSpPr/>
          <p:nvPr/>
        </p:nvGrpSpPr>
        <p:grpSpPr>
          <a:xfrm>
            <a:off x="3044025" y="2408941"/>
            <a:ext cx="1064520" cy="522432"/>
            <a:chOff x="-229305" y="2795624"/>
            <a:chExt cx="5855293" cy="1336359"/>
          </a:xfrm>
        </p:grpSpPr>
        <p:sp>
          <p:nvSpPr>
            <p:cNvPr id="60" name="Rounded Rectangle 59"/>
            <p:cNvSpPr/>
            <p:nvPr/>
          </p:nvSpPr>
          <p:spPr bwMode="auto">
            <a:xfrm>
              <a:off x="432674" y="287274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229305" y="2795624"/>
              <a:ext cx="5855293" cy="133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>
                  <a:latin typeface="Lucida Bright"/>
                  <a:cs typeface="Lucida Bright"/>
                </a:rPr>
                <a:t>Trans.</a:t>
              </a:r>
            </a:p>
          </p:txBody>
        </p:sp>
      </p:grpSp>
      <p:grpSp>
        <p:nvGrpSpPr>
          <p:cNvPr id="23" name="Group 91"/>
          <p:cNvGrpSpPr/>
          <p:nvPr/>
        </p:nvGrpSpPr>
        <p:grpSpPr>
          <a:xfrm>
            <a:off x="3875570" y="4278970"/>
            <a:ext cx="694992" cy="307777"/>
            <a:chOff x="432674" y="2872675"/>
            <a:chExt cx="8884514" cy="874233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432674" y="2872749"/>
              <a:ext cx="888451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4604" y="2872675"/>
              <a:ext cx="8722584" cy="874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>
                  <a:latin typeface="Lucida Bright"/>
                  <a:cs typeface="Lucida Bright"/>
                </a:rPr>
                <a:t>Meas</a:t>
              </a:r>
              <a:r>
                <a:rPr lang="en-US" sz="800" dirty="0">
                  <a:latin typeface="Lucida Bright"/>
                  <a:cs typeface="Lucida Bright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85507" y="1479033"/>
                <a:ext cx="4143419" cy="3847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d>
                        <m:d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5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:mv="urn:schemas-microsoft-com:mac:vml"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507" y="1479033"/>
                <a:ext cx="4143419" cy="384721"/>
              </a:xfrm>
              <a:prstGeom prst="rect">
                <a:avLst/>
              </a:prstGeom>
              <a:blipFill rotWithShape="0">
                <a:blip r:embed="rId3"/>
                <a:stretch>
                  <a:fillRect t="-158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Arrow Connector 71"/>
          <p:cNvCxnSpPr>
            <a:endCxn id="62" idx="0"/>
          </p:cNvCxnSpPr>
          <p:nvPr/>
        </p:nvCxnSpPr>
        <p:spPr>
          <a:xfrm>
            <a:off x="2750837" y="2021731"/>
            <a:ext cx="825448" cy="3872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Slide Number Placeholder 1"/>
          <p:cNvSpPr txBox="1">
            <a:spLocks/>
          </p:cNvSpPr>
          <p:nvPr/>
        </p:nvSpPr>
        <p:spPr>
          <a:xfrm>
            <a:off x="6458039" y="6356449"/>
            <a:ext cx="2057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67" kern="12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grpSp>
        <p:nvGrpSpPr>
          <p:cNvPr id="76" name="Group 75"/>
          <p:cNvGrpSpPr/>
          <p:nvPr/>
        </p:nvGrpSpPr>
        <p:grpSpPr>
          <a:xfrm>
            <a:off x="6322355" y="595259"/>
            <a:ext cx="2921323" cy="4089863"/>
            <a:chOff x="6322355" y="595259"/>
            <a:chExt cx="2921323" cy="4089863"/>
          </a:xfrm>
        </p:grpSpPr>
        <p:grpSp>
          <p:nvGrpSpPr>
            <p:cNvPr id="53" name="Group 52"/>
            <p:cNvGrpSpPr>
              <a:grpSpLocks noChangeAspect="1"/>
            </p:cNvGrpSpPr>
            <p:nvPr/>
          </p:nvGrpSpPr>
          <p:grpSpPr>
            <a:xfrm rot="1836029">
              <a:off x="6500132" y="595259"/>
              <a:ext cx="2743546" cy="2486887"/>
              <a:chOff x="5162390" y="3450911"/>
              <a:chExt cx="3546764" cy="3214964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5162390" y="3450911"/>
                <a:ext cx="3546764" cy="3179052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90" t="14368" r="42222" b="26680"/>
              <a:stretch/>
            </p:blipFill>
            <p:spPr>
              <a:xfrm rot="2448336">
                <a:off x="5730437" y="3636348"/>
                <a:ext cx="2632364" cy="302952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6322355" y="2722001"/>
                  <a:ext cx="61074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:mv="urn:schemas-microsoft-com:mac:vml" xmlns="">
            <p:sp>
              <p:nvSpPr>
                <p:cNvPr id="75" name="TextBox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2355" y="2722001"/>
                  <a:ext cx="610745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Freeform 18"/>
            <p:cNvSpPr/>
            <p:nvPr/>
          </p:nvSpPr>
          <p:spPr>
            <a:xfrm>
              <a:off x="6789539" y="2168165"/>
              <a:ext cx="865026" cy="2516957"/>
            </a:xfrm>
            <a:custGeom>
              <a:avLst/>
              <a:gdLst>
                <a:gd name="connsiteX0" fmla="*/ 384259 w 865026"/>
                <a:gd name="connsiteY0" fmla="*/ 0 h 2516957"/>
                <a:gd name="connsiteX1" fmla="*/ 16614 w 865026"/>
                <a:gd name="connsiteY1" fmla="*/ 650449 h 2516957"/>
                <a:gd name="connsiteX2" fmla="*/ 865026 w 865026"/>
                <a:gd name="connsiteY2" fmla="*/ 2516957 h 251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5026" h="2516957">
                  <a:moveTo>
                    <a:pt x="384259" y="0"/>
                  </a:moveTo>
                  <a:cubicBezTo>
                    <a:pt x="160372" y="115478"/>
                    <a:pt x="-63514" y="230956"/>
                    <a:pt x="16614" y="650449"/>
                  </a:cubicBezTo>
                  <a:cubicBezTo>
                    <a:pt x="96742" y="1069942"/>
                    <a:pt x="480884" y="1793449"/>
                    <a:pt x="865026" y="2516957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0" t="14368" r="42222" b="26680"/>
          <a:stretch/>
        </p:blipFill>
        <p:spPr>
          <a:xfrm rot="2448336">
            <a:off x="7059571" y="4326241"/>
            <a:ext cx="1829208" cy="2105192"/>
          </a:xfrm>
          <a:prstGeom prst="rect">
            <a:avLst/>
          </a:prstGeom>
        </p:spPr>
      </p:pic>
      <p:grpSp>
        <p:nvGrpSpPr>
          <p:cNvPr id="97" name="Group 96"/>
          <p:cNvGrpSpPr/>
          <p:nvPr/>
        </p:nvGrpSpPr>
        <p:grpSpPr>
          <a:xfrm>
            <a:off x="22695" y="2045342"/>
            <a:ext cx="2550557" cy="671533"/>
            <a:chOff x="437507" y="2834869"/>
            <a:chExt cx="4216522" cy="671533"/>
          </a:xfrm>
        </p:grpSpPr>
        <p:sp>
          <p:nvSpPr>
            <p:cNvPr id="98" name="Rounded Rectangle 97"/>
            <p:cNvSpPr/>
            <p:nvPr/>
          </p:nvSpPr>
          <p:spPr bwMode="auto">
            <a:xfrm>
              <a:off x="437507" y="283486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99" name="TextBox 103"/>
            <p:cNvSpPr txBox="1"/>
            <p:nvPr/>
          </p:nvSpPr>
          <p:spPr>
            <a:xfrm>
              <a:off x="1195037" y="2860071"/>
              <a:ext cx="27883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Wingdings" charset="2"/>
                <a:buNone/>
                <a:defRPr/>
              </a:pPr>
              <a:r>
                <a:rPr lang="en-US" dirty="0">
                  <a:latin typeface="Lucida Bright"/>
                  <a:cs typeface="Lucida Bright"/>
                </a:rPr>
                <a:t>Time Double </a:t>
              </a:r>
            </a:p>
            <a:p>
              <a:pPr algn="ctr">
                <a:buFont typeface="Wingdings" charset="2"/>
                <a:buNone/>
                <a:defRPr/>
              </a:pPr>
              <a:r>
                <a:rPr lang="en-US" dirty="0">
                  <a:latin typeface="Lucida Bright"/>
                  <a:cs typeface="Lucida Bright"/>
                </a:rPr>
                <a:t>Differentials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249873" y="2764361"/>
                <a:ext cx="6107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873" y="2764361"/>
                <a:ext cx="610745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398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4291" y="43663"/>
            <a:ext cx="8229600" cy="86836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Bayesian Filtering Approach</a:t>
            </a:r>
          </a:p>
          <a:p>
            <a:pPr algn="r"/>
            <a:endParaRPr lang="en-US" sz="3000" dirty="0"/>
          </a:p>
        </p:txBody>
      </p:sp>
      <p:sp>
        <p:nvSpPr>
          <p:cNvPr id="7" name="Oval 6"/>
          <p:cNvSpPr/>
          <p:nvPr/>
        </p:nvSpPr>
        <p:spPr>
          <a:xfrm>
            <a:off x="3794671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8" name="Oval 7"/>
          <p:cNvSpPr/>
          <p:nvPr/>
        </p:nvSpPr>
        <p:spPr>
          <a:xfrm>
            <a:off x="2513164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9" name="Oval 8"/>
          <p:cNvSpPr/>
          <p:nvPr/>
        </p:nvSpPr>
        <p:spPr>
          <a:xfrm>
            <a:off x="5076179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q</a:t>
            </a:r>
          </a:p>
        </p:txBody>
      </p:sp>
      <p:grpSp>
        <p:nvGrpSpPr>
          <p:cNvPr id="3" name="Group 16"/>
          <p:cNvGrpSpPr/>
          <p:nvPr/>
        </p:nvGrpSpPr>
        <p:grpSpPr>
          <a:xfrm>
            <a:off x="2901110" y="3628662"/>
            <a:ext cx="2561176" cy="621448"/>
            <a:chOff x="1433383" y="3682314"/>
            <a:chExt cx="5737654" cy="1392194"/>
          </a:xfrm>
        </p:grpSpPr>
        <p:cxnSp>
          <p:nvCxnSpPr>
            <p:cNvPr id="10" name="Straight Arrow Connector 9"/>
            <p:cNvCxnSpPr>
              <a:stCxn id="8" idx="4"/>
            </p:cNvCxnSpPr>
            <p:nvPr/>
          </p:nvCxnSpPr>
          <p:spPr>
            <a:xfrm>
              <a:off x="1433383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04270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171037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"/>
          <p:cNvGrpSpPr/>
          <p:nvPr/>
        </p:nvGrpSpPr>
        <p:grpSpPr>
          <a:xfrm>
            <a:off x="3202641" y="2764497"/>
            <a:ext cx="1957195" cy="243601"/>
            <a:chOff x="2108886" y="1746374"/>
            <a:chExt cx="4384590" cy="545725"/>
          </a:xfrm>
        </p:grpSpPr>
        <p:sp>
          <p:nvSpPr>
            <p:cNvPr id="13" name="Freeform 12"/>
            <p:cNvSpPr/>
            <p:nvPr/>
          </p:nvSpPr>
          <p:spPr>
            <a:xfrm>
              <a:off x="2108886" y="174637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985951" y="174835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91"/>
          <p:cNvGrpSpPr/>
          <p:nvPr/>
        </p:nvGrpSpPr>
        <p:grpSpPr>
          <a:xfrm>
            <a:off x="3044025" y="2408941"/>
            <a:ext cx="1064520" cy="522432"/>
            <a:chOff x="-229305" y="2795624"/>
            <a:chExt cx="5855293" cy="1336359"/>
          </a:xfrm>
        </p:grpSpPr>
        <p:sp>
          <p:nvSpPr>
            <p:cNvPr id="60" name="Rounded Rectangle 59"/>
            <p:cNvSpPr/>
            <p:nvPr/>
          </p:nvSpPr>
          <p:spPr bwMode="auto">
            <a:xfrm>
              <a:off x="432674" y="287274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229305" y="2795624"/>
              <a:ext cx="5855293" cy="133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>
                  <a:latin typeface="Lucida Bright"/>
                  <a:cs typeface="Lucida Bright"/>
                </a:rPr>
                <a:t>Trans.</a:t>
              </a:r>
            </a:p>
          </p:txBody>
        </p:sp>
      </p:grpSp>
      <p:grpSp>
        <p:nvGrpSpPr>
          <p:cNvPr id="15" name="Group 91"/>
          <p:cNvGrpSpPr/>
          <p:nvPr/>
        </p:nvGrpSpPr>
        <p:grpSpPr>
          <a:xfrm>
            <a:off x="3875570" y="4278970"/>
            <a:ext cx="694992" cy="307777"/>
            <a:chOff x="432674" y="2872675"/>
            <a:chExt cx="8884514" cy="874233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432674" y="2872749"/>
              <a:ext cx="888451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4604" y="2872675"/>
              <a:ext cx="8722584" cy="874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>
                  <a:latin typeface="Lucida Bright"/>
                  <a:cs typeface="Lucida Bright"/>
                </a:rPr>
                <a:t>Meas</a:t>
              </a:r>
              <a:r>
                <a:rPr lang="en-US" sz="800" dirty="0">
                  <a:latin typeface="Lucida Bright"/>
                  <a:cs typeface="Lucida Bright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85507" y="1479033"/>
                <a:ext cx="4143419" cy="3847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d>
                        <m:d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5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:mv="urn:schemas-microsoft-com:mac:vml"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507" y="1479033"/>
                <a:ext cx="4143419" cy="384721"/>
              </a:xfrm>
              <a:prstGeom prst="rect">
                <a:avLst/>
              </a:prstGeom>
              <a:blipFill rotWithShape="0">
                <a:blip r:embed="rId3"/>
                <a:stretch>
                  <a:fillRect t="-158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Arrow Connector 71"/>
          <p:cNvCxnSpPr>
            <a:endCxn id="62" idx="0"/>
          </p:cNvCxnSpPr>
          <p:nvPr/>
        </p:nvCxnSpPr>
        <p:spPr>
          <a:xfrm>
            <a:off x="2750837" y="2021731"/>
            <a:ext cx="825448" cy="3872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Slide Number Placeholder 1"/>
          <p:cNvSpPr txBox="1">
            <a:spLocks/>
          </p:cNvSpPr>
          <p:nvPr/>
        </p:nvSpPr>
        <p:spPr>
          <a:xfrm>
            <a:off x="6458039" y="6356449"/>
            <a:ext cx="2057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67" kern="12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pSp>
        <p:nvGrpSpPr>
          <p:cNvPr id="16" name="Group 75"/>
          <p:cNvGrpSpPr/>
          <p:nvPr/>
        </p:nvGrpSpPr>
        <p:grpSpPr>
          <a:xfrm>
            <a:off x="6322355" y="595259"/>
            <a:ext cx="2921323" cy="4089863"/>
            <a:chOff x="6322355" y="595259"/>
            <a:chExt cx="2921323" cy="4089863"/>
          </a:xfrm>
        </p:grpSpPr>
        <p:grpSp>
          <p:nvGrpSpPr>
            <p:cNvPr id="17" name="Group 52"/>
            <p:cNvGrpSpPr>
              <a:grpSpLocks noChangeAspect="1"/>
            </p:cNvGrpSpPr>
            <p:nvPr/>
          </p:nvGrpSpPr>
          <p:grpSpPr>
            <a:xfrm rot="1836029">
              <a:off x="6500132" y="595259"/>
              <a:ext cx="2743546" cy="2486887"/>
              <a:chOff x="5162390" y="3450911"/>
              <a:chExt cx="3546764" cy="3214964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5162390" y="3450911"/>
                <a:ext cx="3546764" cy="3179052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90" t="14368" r="42222" b="26680"/>
              <a:stretch/>
            </p:blipFill>
            <p:spPr>
              <a:xfrm rot="2448336">
                <a:off x="5730437" y="3636348"/>
                <a:ext cx="2632364" cy="302952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6322355" y="2722001"/>
                  <a:ext cx="61074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:mv="urn:schemas-microsoft-com:mac:vml" xmlns="">
            <p:sp>
              <p:nvSpPr>
                <p:cNvPr id="75" name="TextBox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2355" y="2722001"/>
                  <a:ext cx="610745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Freeform 18"/>
            <p:cNvSpPr/>
            <p:nvPr/>
          </p:nvSpPr>
          <p:spPr>
            <a:xfrm>
              <a:off x="6789539" y="2168165"/>
              <a:ext cx="865026" cy="2516957"/>
            </a:xfrm>
            <a:custGeom>
              <a:avLst/>
              <a:gdLst>
                <a:gd name="connsiteX0" fmla="*/ 384259 w 865026"/>
                <a:gd name="connsiteY0" fmla="*/ 0 h 2516957"/>
                <a:gd name="connsiteX1" fmla="*/ 16614 w 865026"/>
                <a:gd name="connsiteY1" fmla="*/ 650449 h 2516957"/>
                <a:gd name="connsiteX2" fmla="*/ 865026 w 865026"/>
                <a:gd name="connsiteY2" fmla="*/ 2516957 h 251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5026" h="2516957">
                  <a:moveTo>
                    <a:pt x="384259" y="0"/>
                  </a:moveTo>
                  <a:cubicBezTo>
                    <a:pt x="160372" y="115478"/>
                    <a:pt x="-63514" y="230956"/>
                    <a:pt x="16614" y="650449"/>
                  </a:cubicBezTo>
                  <a:cubicBezTo>
                    <a:pt x="96742" y="1069942"/>
                    <a:pt x="480884" y="1793449"/>
                    <a:pt x="865026" y="2516957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/>
              <p:cNvSpPr txBox="1"/>
              <p:nvPr/>
            </p:nvSpPr>
            <p:spPr>
              <a:xfrm>
                <a:off x="2502441" y="4898834"/>
                <a:ext cx="2752228" cy="5509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:mv="urn:schemas-microsoft-com:mac:vml" xmlns=""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441" y="4898834"/>
                <a:ext cx="2752228" cy="55098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16"/>
          <p:cNvGrpSpPr/>
          <p:nvPr/>
        </p:nvGrpSpPr>
        <p:grpSpPr>
          <a:xfrm>
            <a:off x="3413000" y="4858647"/>
            <a:ext cx="2854463" cy="1355492"/>
            <a:chOff x="3413000" y="4858647"/>
            <a:chExt cx="2854463" cy="1355492"/>
          </a:xfrm>
        </p:grpSpPr>
        <p:sp>
          <p:nvSpPr>
            <p:cNvPr id="118" name="Rounded Rectangle 117"/>
            <p:cNvSpPr/>
            <p:nvPr/>
          </p:nvSpPr>
          <p:spPr>
            <a:xfrm>
              <a:off x="4410454" y="4858647"/>
              <a:ext cx="596331" cy="6034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91"/>
            <p:cNvGrpSpPr/>
            <p:nvPr/>
          </p:nvGrpSpPr>
          <p:grpSpPr>
            <a:xfrm>
              <a:off x="3413000" y="5867986"/>
              <a:ext cx="2854463" cy="346153"/>
              <a:chOff x="-3264726" y="1570058"/>
              <a:chExt cx="8884513" cy="669119"/>
            </a:xfrm>
          </p:grpSpPr>
          <p:sp>
            <p:nvSpPr>
              <p:cNvPr id="120" name="Rounded Rectangle 119"/>
              <p:cNvSpPr/>
              <p:nvPr/>
            </p:nvSpPr>
            <p:spPr bwMode="auto">
              <a:xfrm>
                <a:off x="-3264726" y="1570058"/>
                <a:ext cx="8884513" cy="669119"/>
              </a:xfrm>
              <a:prstGeom prst="roundRect">
                <a:avLst>
                  <a:gd name="adj" fmla="val 31945"/>
                </a:avLst>
              </a:prstGeom>
              <a:solidFill>
                <a:srgbClr val="FFB80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dist="38100" dir="2700000">
                  <a:srgbClr val="000000">
                    <a:alpha val="44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buFont typeface="Wingdings" charset="2"/>
                  <a:buNone/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-3223208" y="1610559"/>
                <a:ext cx="8722586" cy="367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Font typeface="Wingdings" charset="2"/>
                  <a:buNone/>
                  <a:defRPr/>
                </a:pPr>
                <a:r>
                  <a:rPr lang="en-US" sz="1400" dirty="0">
                    <a:latin typeface="Lucida Bright"/>
                    <a:cs typeface="Lucida Bright"/>
                  </a:rPr>
                  <a:t>Integer Ambiguity ?</a:t>
                </a:r>
              </a:p>
            </p:txBody>
          </p:sp>
        </p:grpSp>
      </p:grpSp>
      <p:grpSp>
        <p:nvGrpSpPr>
          <p:cNvPr id="21" name="Group 121"/>
          <p:cNvGrpSpPr/>
          <p:nvPr/>
        </p:nvGrpSpPr>
        <p:grpSpPr>
          <a:xfrm>
            <a:off x="4161868" y="4525253"/>
            <a:ext cx="3052683" cy="657380"/>
            <a:chOff x="4161868" y="4525253"/>
            <a:chExt cx="3052683" cy="657380"/>
          </a:xfrm>
        </p:grpSpPr>
        <p:sp>
          <p:nvSpPr>
            <p:cNvPr id="123" name="Freeform 122"/>
            <p:cNvSpPr/>
            <p:nvPr/>
          </p:nvSpPr>
          <p:spPr>
            <a:xfrm>
              <a:off x="4224728" y="4637238"/>
              <a:ext cx="2989823" cy="545395"/>
            </a:xfrm>
            <a:custGeom>
              <a:avLst/>
              <a:gdLst>
                <a:gd name="connsiteX0" fmla="*/ 0 w 3380509"/>
                <a:gd name="connsiteY0" fmla="*/ 422443 h 911971"/>
                <a:gd name="connsiteX1" fmla="*/ 618836 w 3380509"/>
                <a:gd name="connsiteY1" fmla="*/ 16043 h 911971"/>
                <a:gd name="connsiteX2" fmla="*/ 3380509 w 3380509"/>
                <a:gd name="connsiteY2" fmla="*/ 911971 h 911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80509" h="911971">
                  <a:moveTo>
                    <a:pt x="0" y="422443"/>
                  </a:moveTo>
                  <a:cubicBezTo>
                    <a:pt x="27709" y="178449"/>
                    <a:pt x="55418" y="-65545"/>
                    <a:pt x="618836" y="16043"/>
                  </a:cubicBezTo>
                  <a:cubicBezTo>
                    <a:pt x="1182254" y="97631"/>
                    <a:pt x="2281381" y="504801"/>
                    <a:pt x="3380509" y="911971"/>
                  </a:cubicBezTo>
                </a:path>
              </a:pathLst>
            </a:custGeom>
            <a:noFill/>
            <a:ln w="25400"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4" name="Straight Arrow Connector 123"/>
            <p:cNvCxnSpPr/>
            <p:nvPr/>
          </p:nvCxnSpPr>
          <p:spPr>
            <a:xfrm flipV="1">
              <a:off x="4161868" y="4525253"/>
              <a:ext cx="0" cy="35510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0" t="14368" r="42222" b="26680"/>
          <a:stretch/>
        </p:blipFill>
        <p:spPr>
          <a:xfrm rot="2448336">
            <a:off x="7059571" y="4326241"/>
            <a:ext cx="1829208" cy="2105192"/>
          </a:xfrm>
          <a:prstGeom prst="rect">
            <a:avLst/>
          </a:prstGeom>
        </p:spPr>
      </p:pic>
      <p:grpSp>
        <p:nvGrpSpPr>
          <p:cNvPr id="22" name="Group 96"/>
          <p:cNvGrpSpPr/>
          <p:nvPr/>
        </p:nvGrpSpPr>
        <p:grpSpPr>
          <a:xfrm>
            <a:off x="22695" y="2045342"/>
            <a:ext cx="2550557" cy="671533"/>
            <a:chOff x="437507" y="2834869"/>
            <a:chExt cx="4216522" cy="671533"/>
          </a:xfrm>
        </p:grpSpPr>
        <p:sp>
          <p:nvSpPr>
            <p:cNvPr id="98" name="Rounded Rectangle 97"/>
            <p:cNvSpPr/>
            <p:nvPr/>
          </p:nvSpPr>
          <p:spPr bwMode="auto">
            <a:xfrm>
              <a:off x="437507" y="283486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99" name="TextBox 103"/>
            <p:cNvSpPr txBox="1"/>
            <p:nvPr/>
          </p:nvSpPr>
          <p:spPr>
            <a:xfrm>
              <a:off x="1195037" y="2860071"/>
              <a:ext cx="27883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Wingdings" charset="2"/>
                <a:buNone/>
                <a:defRPr/>
              </a:pPr>
              <a:r>
                <a:rPr lang="en-US" dirty="0">
                  <a:latin typeface="Lucida Bright"/>
                  <a:cs typeface="Lucida Bright"/>
                </a:rPr>
                <a:t>Time Double </a:t>
              </a:r>
            </a:p>
            <a:p>
              <a:pPr algn="ctr">
                <a:buFont typeface="Wingdings" charset="2"/>
                <a:buNone/>
                <a:defRPr/>
              </a:pPr>
              <a:r>
                <a:rPr lang="en-US" dirty="0">
                  <a:latin typeface="Lucida Bright"/>
                  <a:cs typeface="Lucida Bright"/>
                </a:rPr>
                <a:t>Differentials</a:t>
              </a:r>
            </a:p>
          </p:txBody>
        </p:sp>
      </p:grpSp>
      <p:grpSp>
        <p:nvGrpSpPr>
          <p:cNvPr id="23" name="Group 99"/>
          <p:cNvGrpSpPr/>
          <p:nvPr/>
        </p:nvGrpSpPr>
        <p:grpSpPr>
          <a:xfrm>
            <a:off x="36685" y="5381038"/>
            <a:ext cx="2371400" cy="669120"/>
            <a:chOff x="325331" y="2872749"/>
            <a:chExt cx="4486064" cy="669120"/>
          </a:xfrm>
        </p:grpSpPr>
        <p:sp>
          <p:nvSpPr>
            <p:cNvPr id="101" name="Rounded Rectangle 100"/>
            <p:cNvSpPr/>
            <p:nvPr/>
          </p:nvSpPr>
          <p:spPr bwMode="auto">
            <a:xfrm>
              <a:off x="325331" y="2872749"/>
              <a:ext cx="4486064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102" name="TextBox 99"/>
            <p:cNvSpPr txBox="1"/>
            <p:nvPr/>
          </p:nvSpPr>
          <p:spPr>
            <a:xfrm>
              <a:off x="688401" y="2899532"/>
              <a:ext cx="361833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Wingdings" charset="2"/>
                <a:buNone/>
                <a:defRPr/>
              </a:pPr>
              <a:r>
                <a:rPr lang="en-US" sz="1700" dirty="0">
                  <a:latin typeface="Lucida Bright"/>
                  <a:cs typeface="Lucida Bright"/>
                </a:rPr>
                <a:t>Satellite Double </a:t>
              </a:r>
            </a:p>
            <a:p>
              <a:pPr algn="ctr">
                <a:buFont typeface="Wingdings" charset="2"/>
                <a:buNone/>
                <a:defRPr/>
              </a:pPr>
              <a:r>
                <a:rPr lang="en-US" sz="1700" dirty="0">
                  <a:latin typeface="Lucida Bright"/>
                  <a:cs typeface="Lucida Bright"/>
                </a:rPr>
                <a:t>Differentials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249873" y="2764361"/>
                <a:ext cx="6107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873" y="2764361"/>
                <a:ext cx="610745" cy="461665"/>
              </a:xfrm>
              <a:prstGeom prst="rect">
                <a:avLst/>
              </a:prstGeom>
              <a:blipFill rotWithShape="0">
                <a:blip r:embed="rId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398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4291" y="43663"/>
            <a:ext cx="8229600" cy="8683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Integer Ambiguity Resolution depends on Flight Aggressiveness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28883" y="1311403"/>
            <a:ext cx="9505485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/>
                <a:cs typeface="Lucida Bright"/>
              </a:rPr>
              <a:t>Two regimes of aggressiveness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44285" y="2041134"/>
            <a:ext cx="9505485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/>
                <a:cs typeface="Lucida Bright"/>
              </a:rPr>
              <a:t>					Low Dynamic Flights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86668" y="4462296"/>
            <a:ext cx="949736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Lucida Bright"/>
                <a:cs typeface="Lucida Bright"/>
              </a:rPr>
              <a:t>	    				Highly </a:t>
            </a:r>
            <a:r>
              <a:rPr lang="en-US" sz="2400" dirty="0">
                <a:solidFill>
                  <a:schemeClr val="bg1"/>
                </a:solidFill>
                <a:latin typeface="Lucida Bright"/>
                <a:cs typeface="Lucida Bright"/>
              </a:rPr>
              <a:t>Aggressive flights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49455" y="3102728"/>
            <a:ext cx="344229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Lucida Bright"/>
                <a:cs typeface="Lucida Bright"/>
              </a:rPr>
              <a:t>Kalman</a:t>
            </a:r>
            <a:r>
              <a:rPr lang="en-US" dirty="0">
                <a:latin typeface="Lucida Bright"/>
                <a:cs typeface="Lucida Bright"/>
              </a:rPr>
              <a:t> Filter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49455" y="5568730"/>
            <a:ext cx="344229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ucida Bright"/>
                <a:cs typeface="Lucida Bright"/>
              </a:rPr>
              <a:t>Particle Filter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93" y="2041134"/>
            <a:ext cx="3296984" cy="2492520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91" y="2041134"/>
            <a:ext cx="3296984" cy="24925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93" y="4507136"/>
            <a:ext cx="3296984" cy="249252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93" y="4507136"/>
            <a:ext cx="3296984" cy="2492520"/>
          </a:xfr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91" y="4507136"/>
            <a:ext cx="3296984" cy="24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0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36"/>
            <a:ext cx="9148981" cy="6861736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-120950" y="0"/>
            <a:ext cx="9422190" cy="591791"/>
            <a:chOff x="1" y="6266209"/>
            <a:chExt cx="9144000" cy="591791"/>
          </a:xfrm>
        </p:grpSpPr>
        <p:sp>
          <p:nvSpPr>
            <p:cNvPr id="9" name="Rectangle 8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2065" y="6324621"/>
              <a:ext cx="78912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E7E6E6"/>
                  </a:solidFill>
                  <a:latin typeface="Lucida Bright"/>
                  <a:cs typeface="Lucida Bright"/>
                </a:rPr>
                <a:t>	 Drones still not ready for public places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791"/>
            <a:ext cx="2862209" cy="16093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2AB6C-E2E4-FD46-9EDE-EFA401C1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Image result for gaussi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t="9036" r="7865" b="10488"/>
          <a:stretch/>
        </p:blipFill>
        <p:spPr bwMode="auto">
          <a:xfrm>
            <a:off x="5566234" y="6111856"/>
            <a:ext cx="983670" cy="74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3435178" y="1968844"/>
                <a:ext cx="1738184" cy="171347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Pitch, Roll, Yaw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]</a:t>
                </a:r>
              </a:p>
            </p:txBody>
          </p:sp>
        </mc:Choice>
        <mc:Fallback xmlns:mv="urn:schemas-microsoft-com:mac:vml"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178" y="1968844"/>
                <a:ext cx="1738184" cy="1713470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564291" y="1968844"/>
                <a:ext cx="1738184" cy="171347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Pitch, Roll, Yaw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]</a:t>
                </a:r>
              </a:p>
            </p:txBody>
          </p:sp>
        </mc:Choice>
        <mc:Fallback xmlns:mv="urn:schemas-microsoft-com:mac:vml"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291" y="1968844"/>
                <a:ext cx="1738184" cy="1713470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6306065" y="1968844"/>
                <a:ext cx="1738184" cy="171347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Pitch, Roll, Yaw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]</a:t>
                </a:r>
              </a:p>
            </p:txBody>
          </p:sp>
        </mc:Choice>
        <mc:Fallback xmlns:mv="urn:schemas-microsoft-com:mac:vml"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065" y="1968844"/>
                <a:ext cx="1738184" cy="1713470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1433383" y="3682314"/>
            <a:ext cx="5737654" cy="1944191"/>
            <a:chOff x="1433383" y="3682314"/>
            <a:chExt cx="5737654" cy="1944191"/>
          </a:xfrm>
        </p:grpSpPr>
        <p:grpSp>
          <p:nvGrpSpPr>
            <p:cNvPr id="17" name="Group 16"/>
            <p:cNvGrpSpPr/>
            <p:nvPr/>
          </p:nvGrpSpPr>
          <p:grpSpPr>
            <a:xfrm>
              <a:off x="1433383" y="3682314"/>
              <a:ext cx="5737654" cy="1392194"/>
              <a:chOff x="1433383" y="3682314"/>
              <a:chExt cx="5737654" cy="1392194"/>
            </a:xfrm>
          </p:grpSpPr>
          <p:cxnSp>
            <p:nvCxnSpPr>
              <p:cNvPr id="10" name="Straight Arrow Connector 9"/>
              <p:cNvCxnSpPr>
                <a:stCxn id="8" idx="4"/>
              </p:cNvCxnSpPr>
              <p:nvPr/>
            </p:nvCxnSpPr>
            <p:spPr>
              <a:xfrm>
                <a:off x="1433383" y="3682314"/>
                <a:ext cx="0" cy="139219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4304270" y="3682314"/>
                <a:ext cx="0" cy="139219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7171037" y="3682314"/>
                <a:ext cx="0" cy="139219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3324820" y="5093410"/>
                  <a:ext cx="2386359" cy="5330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𝑠𝑘</m:t>
                            </m:r>
                          </m:sup>
                        </m:sSub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𝑠𝑘</m:t>
                            </m:r>
                          </m:sup>
                        </m:sSub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:mv="urn:schemas-microsoft-com:mac:vml"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4820" y="5093410"/>
                  <a:ext cx="2386359" cy="53309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Freeform 12"/>
          <p:cNvSpPr/>
          <p:nvPr/>
        </p:nvSpPr>
        <p:spPr>
          <a:xfrm>
            <a:off x="2108886" y="1746374"/>
            <a:ext cx="1507525" cy="543745"/>
          </a:xfrm>
          <a:custGeom>
            <a:avLst/>
            <a:gdLst>
              <a:gd name="connsiteX0" fmla="*/ 0 w 1507525"/>
              <a:gd name="connsiteY0" fmla="*/ 519031 h 543745"/>
              <a:gd name="connsiteX1" fmla="*/ 799071 w 1507525"/>
              <a:gd name="connsiteY1" fmla="*/ 48 h 543745"/>
              <a:gd name="connsiteX2" fmla="*/ 1507525 w 1507525"/>
              <a:gd name="connsiteY2" fmla="*/ 543745 h 543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525" h="543745">
                <a:moveTo>
                  <a:pt x="0" y="519031"/>
                </a:moveTo>
                <a:cubicBezTo>
                  <a:pt x="273908" y="257480"/>
                  <a:pt x="547817" y="-4071"/>
                  <a:pt x="799071" y="48"/>
                </a:cubicBezTo>
                <a:cubicBezTo>
                  <a:pt x="1050325" y="4167"/>
                  <a:pt x="1278925" y="273956"/>
                  <a:pt x="1507525" y="54374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985951" y="1748354"/>
            <a:ext cx="1507525" cy="543745"/>
          </a:xfrm>
          <a:custGeom>
            <a:avLst/>
            <a:gdLst>
              <a:gd name="connsiteX0" fmla="*/ 0 w 1507525"/>
              <a:gd name="connsiteY0" fmla="*/ 519031 h 543745"/>
              <a:gd name="connsiteX1" fmla="*/ 799071 w 1507525"/>
              <a:gd name="connsiteY1" fmla="*/ 48 h 543745"/>
              <a:gd name="connsiteX2" fmla="*/ 1507525 w 1507525"/>
              <a:gd name="connsiteY2" fmla="*/ 543745 h 543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525" h="543745">
                <a:moveTo>
                  <a:pt x="0" y="519031"/>
                </a:moveTo>
                <a:cubicBezTo>
                  <a:pt x="273908" y="257480"/>
                  <a:pt x="547817" y="-4071"/>
                  <a:pt x="799071" y="48"/>
                </a:cubicBezTo>
                <a:cubicBezTo>
                  <a:pt x="1050325" y="4167"/>
                  <a:pt x="1278925" y="273956"/>
                  <a:pt x="1507525" y="54374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591449" y="1838271"/>
                <a:ext cx="6046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dirty="0" smtClean="0">
                          <a:latin typeface="Cambria Math" panose="02040503050406030204" pitchFamily="18" charset="0"/>
                        </a:rPr>
                        <m:t>Δq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449" y="1838271"/>
                <a:ext cx="604653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2020" r="-2020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/>
          <p:cNvSpPr txBox="1">
            <a:spLocks/>
          </p:cNvSpPr>
          <p:nvPr/>
        </p:nvSpPr>
        <p:spPr>
          <a:xfrm>
            <a:off x="564291" y="43663"/>
            <a:ext cx="8229600" cy="86836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Orientation Estimation - Low Dynamic flights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3891" y="3653809"/>
            <a:ext cx="1738185" cy="461665"/>
          </a:xfrm>
          <a:prstGeom prst="rect">
            <a:avLst/>
          </a:prstGeom>
          <a:solidFill>
            <a:srgbClr val="CDFF9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Static Drone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045034" y="1343455"/>
                <a:ext cx="20319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dirty="0" smtClean="0"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</m:e>
                            <m:sub>
                              <m:r>
                                <a:rPr lang="en-US" sz="2400" b="0" i="0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m:rPr>
                          <m:sty m:val="p"/>
                        </m:rPr>
                        <a:rPr lang="en-US" sz="2400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5034" y="1343455"/>
                <a:ext cx="2031967" cy="461665"/>
              </a:xfrm>
              <a:prstGeom prst="rect">
                <a:avLst/>
              </a:prstGeom>
              <a:blipFill rotWithShape="0">
                <a:blip r:embed="rId9"/>
                <a:stretch>
                  <a:fillRect t="-3947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130793" y="5566277"/>
                <a:ext cx="2783391" cy="594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𝑠𝑘</m:t>
                              </m:r>
                            </m:sup>
                          </m:sSubSup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⌊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𝑠𝑘</m:t>
                              </m:r>
                            </m:sup>
                          </m:sSub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⌋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793" y="5566277"/>
                <a:ext cx="2783391" cy="59458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130793" y="6165722"/>
                <a:ext cx="2610202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𝑠𝑘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𝑠𝑘</m:t>
                                  </m:r>
                                </m:sup>
                              </m:sSubSup>
                            </m:e>
                          </m:acc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793" y="6165722"/>
                <a:ext cx="2610202" cy="645048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5634" name="Picture 2" descr="Image result for gaussi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t="9036" r="7865" b="10488"/>
          <a:stretch/>
        </p:blipFill>
        <p:spPr bwMode="auto">
          <a:xfrm>
            <a:off x="5074399" y="995365"/>
            <a:ext cx="983670" cy="74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21"/>
          <p:cNvSpPr/>
          <p:nvPr/>
        </p:nvSpPr>
        <p:spPr>
          <a:xfrm>
            <a:off x="6539345" y="6059055"/>
            <a:ext cx="508000" cy="429692"/>
          </a:xfrm>
          <a:custGeom>
            <a:avLst/>
            <a:gdLst>
              <a:gd name="connsiteX0" fmla="*/ 0 w 508000"/>
              <a:gd name="connsiteY0" fmla="*/ 424872 h 429692"/>
              <a:gd name="connsiteX1" fmla="*/ 397164 w 508000"/>
              <a:gd name="connsiteY1" fmla="*/ 369454 h 429692"/>
              <a:gd name="connsiteX2" fmla="*/ 508000 w 508000"/>
              <a:gd name="connsiteY2" fmla="*/ 0 h 4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000" h="429692">
                <a:moveTo>
                  <a:pt x="0" y="424872"/>
                </a:moveTo>
                <a:cubicBezTo>
                  <a:pt x="156248" y="432569"/>
                  <a:pt x="312497" y="440266"/>
                  <a:pt x="397164" y="369454"/>
                </a:cubicBezTo>
                <a:cubicBezTo>
                  <a:pt x="481831" y="298642"/>
                  <a:pt x="494915" y="149321"/>
                  <a:pt x="508000" y="0"/>
                </a:cubicBezTo>
              </a:path>
            </a:pathLst>
          </a:custGeom>
          <a:noFill/>
          <a:ln w="25400">
            <a:solidFill>
              <a:schemeClr val="bg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91"/>
          <p:cNvGrpSpPr/>
          <p:nvPr/>
        </p:nvGrpSpPr>
        <p:grpSpPr>
          <a:xfrm>
            <a:off x="2421678" y="2271579"/>
            <a:ext cx="1064520" cy="522432"/>
            <a:chOff x="-229305" y="2795624"/>
            <a:chExt cx="5855293" cy="1336359"/>
          </a:xfrm>
        </p:grpSpPr>
        <p:sp>
          <p:nvSpPr>
            <p:cNvPr id="31" name="Rounded Rectangle 30"/>
            <p:cNvSpPr/>
            <p:nvPr/>
          </p:nvSpPr>
          <p:spPr bwMode="auto">
            <a:xfrm>
              <a:off x="432674" y="287274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229305" y="2795624"/>
              <a:ext cx="5855293" cy="133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>
                  <a:latin typeface="Lucida Bright"/>
                  <a:cs typeface="Lucida Bright"/>
                </a:rPr>
                <a:t>Trans.</a:t>
              </a:r>
            </a:p>
          </p:txBody>
        </p:sp>
      </p:grpSp>
      <p:grpSp>
        <p:nvGrpSpPr>
          <p:cNvPr id="40" name="Group 91"/>
          <p:cNvGrpSpPr/>
          <p:nvPr/>
        </p:nvGrpSpPr>
        <p:grpSpPr>
          <a:xfrm>
            <a:off x="4547840" y="4894897"/>
            <a:ext cx="694992" cy="434485"/>
            <a:chOff x="432674" y="2872675"/>
            <a:chExt cx="8884514" cy="874233"/>
          </a:xfrm>
        </p:grpSpPr>
        <p:sp>
          <p:nvSpPr>
            <p:cNvPr id="41" name="Rounded Rectangle 40"/>
            <p:cNvSpPr/>
            <p:nvPr/>
          </p:nvSpPr>
          <p:spPr bwMode="auto">
            <a:xfrm>
              <a:off x="432674" y="2872749"/>
              <a:ext cx="888451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94604" y="2872675"/>
              <a:ext cx="8722584" cy="874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>
                  <a:latin typeface="Lucida Bright"/>
                  <a:cs typeface="Lucida Bright"/>
                </a:rPr>
                <a:t>Meas</a:t>
              </a:r>
              <a:r>
                <a:rPr lang="en-US" sz="800" dirty="0">
                  <a:latin typeface="Lucida Bright"/>
                  <a:cs typeface="Lucida Bright"/>
                </a:rPr>
                <a:t>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22109" y="972505"/>
            <a:ext cx="3121891" cy="5090511"/>
            <a:chOff x="6022109" y="972505"/>
            <a:chExt cx="3121891" cy="5090511"/>
          </a:xfrm>
        </p:grpSpPr>
        <p:grpSp>
          <p:nvGrpSpPr>
            <p:cNvPr id="34" name="Group 91"/>
            <p:cNvGrpSpPr/>
            <p:nvPr/>
          </p:nvGrpSpPr>
          <p:grpSpPr>
            <a:xfrm>
              <a:off x="6289537" y="5502756"/>
              <a:ext cx="2854463" cy="560260"/>
              <a:chOff x="432674" y="2872749"/>
              <a:chExt cx="8884512" cy="66912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32674" y="2872749"/>
                <a:ext cx="8884512" cy="669120"/>
              </a:xfrm>
              <a:prstGeom prst="roundRect">
                <a:avLst>
                  <a:gd name="adj" fmla="val 31945"/>
                </a:avLst>
              </a:prstGeom>
              <a:solidFill>
                <a:srgbClr val="FFB80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dist="38100" dir="2700000">
                  <a:srgbClr val="000000">
                    <a:alpha val="44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buFont typeface="Wingdings" charset="2"/>
                  <a:buNone/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94602" y="2931625"/>
                <a:ext cx="8722584" cy="551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Font typeface="Wingdings" charset="2"/>
                  <a:buNone/>
                  <a:defRPr/>
                </a:pPr>
                <a:r>
                  <a:rPr lang="en-US" sz="2400" dirty="0" err="1">
                    <a:latin typeface="Lucida Bright"/>
                    <a:cs typeface="Lucida Bright"/>
                  </a:rPr>
                  <a:t>Kalman</a:t>
                </a:r>
                <a:r>
                  <a:rPr lang="en-US" sz="2400" dirty="0">
                    <a:latin typeface="Lucida Bright"/>
                    <a:cs typeface="Lucida Bright"/>
                  </a:rPr>
                  <a:t> Filter</a:t>
                </a:r>
              </a:p>
            </p:txBody>
          </p:sp>
        </p:grpSp>
        <p:sp>
          <p:nvSpPr>
            <p:cNvPr id="5" name="Freeform 4"/>
            <p:cNvSpPr/>
            <p:nvPr/>
          </p:nvSpPr>
          <p:spPr>
            <a:xfrm>
              <a:off x="6022109" y="972505"/>
              <a:ext cx="2341047" cy="4550840"/>
            </a:xfrm>
            <a:custGeom>
              <a:avLst/>
              <a:gdLst>
                <a:gd name="connsiteX0" fmla="*/ 0 w 2341047"/>
                <a:gd name="connsiteY0" fmla="*/ 348295 h 4550840"/>
                <a:gd name="connsiteX1" fmla="*/ 2216727 w 2341047"/>
                <a:gd name="connsiteY1" fmla="*/ 422186 h 4550840"/>
                <a:gd name="connsiteX2" fmla="*/ 1865746 w 2341047"/>
                <a:gd name="connsiteY2" fmla="*/ 4550840 h 455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1047" h="4550840">
                  <a:moveTo>
                    <a:pt x="0" y="348295"/>
                  </a:moveTo>
                  <a:cubicBezTo>
                    <a:pt x="952884" y="35028"/>
                    <a:pt x="1905769" y="-278238"/>
                    <a:pt x="2216727" y="422186"/>
                  </a:cubicBezTo>
                  <a:cubicBezTo>
                    <a:pt x="2527685" y="1122610"/>
                    <a:pt x="2196715" y="2836725"/>
                    <a:pt x="1865746" y="4550840"/>
                  </a:cubicBezTo>
                </a:path>
              </a:pathLst>
            </a:custGeom>
            <a:noFill/>
            <a:ln w="25400"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045034" y="1349260"/>
                <a:ext cx="5552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5034" y="1349260"/>
                <a:ext cx="555280" cy="461665"/>
              </a:xfrm>
              <a:prstGeom prst="rect">
                <a:avLst/>
              </a:prstGeom>
              <a:blipFill rotWithShape="0">
                <a:blip r:embed="rId12"/>
                <a:stretch>
                  <a:fillRect t="-3947" r="-10989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86374" y="5250803"/>
                <a:ext cx="10940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known</a:t>
                </a:r>
              </a:p>
            </p:txBody>
          </p:sp>
        </mc:Choice>
        <mc:Fallback xmlns:mv="urn:schemas-microsoft-com:mac:vml"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74" y="5250803"/>
                <a:ext cx="1094017" cy="369332"/>
              </a:xfrm>
              <a:prstGeom prst="rect">
                <a:avLst/>
              </a:prstGeom>
              <a:blipFill rotWithShape="0">
                <a:blip r:embed="rId13"/>
                <a:stretch>
                  <a:fillRect t="-8197" r="-444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026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L 0.15677 0.6275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3136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7" grpId="0" animBg="1"/>
      <p:bldP spid="22" grpId="0" animBg="1"/>
      <p:bldP spid="19" grpId="0" animBg="1"/>
      <p:bldP spid="19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Image result for gaussi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t="9036" r="7865" b="10488"/>
          <a:stretch/>
        </p:blipFill>
        <p:spPr bwMode="auto">
          <a:xfrm>
            <a:off x="5566234" y="6111856"/>
            <a:ext cx="983670" cy="74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3435178" y="1968844"/>
                <a:ext cx="1738184" cy="171347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Pitch, Roll, Yaw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]</a:t>
                </a:r>
              </a:p>
            </p:txBody>
          </p:sp>
        </mc:Choice>
        <mc:Fallback xmlns:mv="urn:schemas-microsoft-com:mac:vml"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178" y="1968844"/>
                <a:ext cx="1738184" cy="1713470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564291" y="1968844"/>
                <a:ext cx="1738184" cy="171347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Pitch, Roll, Yaw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]</a:t>
                </a:r>
              </a:p>
            </p:txBody>
          </p:sp>
        </mc:Choice>
        <mc:Fallback xmlns:mv="urn:schemas-microsoft-com:mac:vml"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291" y="1968844"/>
                <a:ext cx="1738184" cy="1713470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6306065" y="1968844"/>
                <a:ext cx="1738184" cy="171347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Pitch, Roll, Yaw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]</a:t>
                </a:r>
              </a:p>
            </p:txBody>
          </p:sp>
        </mc:Choice>
        <mc:Fallback xmlns:mv="urn:schemas-microsoft-com:mac:vml"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065" y="1968844"/>
                <a:ext cx="1738184" cy="1713470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1433383" y="3682314"/>
            <a:ext cx="5737654" cy="1944191"/>
            <a:chOff x="1433383" y="3682314"/>
            <a:chExt cx="5737654" cy="1944191"/>
          </a:xfrm>
        </p:grpSpPr>
        <p:grpSp>
          <p:nvGrpSpPr>
            <p:cNvPr id="17" name="Group 16"/>
            <p:cNvGrpSpPr/>
            <p:nvPr/>
          </p:nvGrpSpPr>
          <p:grpSpPr>
            <a:xfrm>
              <a:off x="1433383" y="3682314"/>
              <a:ext cx="5737654" cy="1392194"/>
              <a:chOff x="1433383" y="3682314"/>
              <a:chExt cx="5737654" cy="1392194"/>
            </a:xfrm>
          </p:grpSpPr>
          <p:cxnSp>
            <p:nvCxnSpPr>
              <p:cNvPr id="10" name="Straight Arrow Connector 9"/>
              <p:cNvCxnSpPr>
                <a:stCxn id="8" idx="4"/>
              </p:cNvCxnSpPr>
              <p:nvPr/>
            </p:nvCxnSpPr>
            <p:spPr>
              <a:xfrm>
                <a:off x="1433383" y="3682314"/>
                <a:ext cx="0" cy="139219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4304270" y="3682314"/>
                <a:ext cx="0" cy="139219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7171037" y="3682314"/>
                <a:ext cx="0" cy="139219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3324820" y="5093410"/>
                  <a:ext cx="2386359" cy="5330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𝑠𝑘</m:t>
                            </m:r>
                          </m:sup>
                        </m:sSub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𝑠𝑘</m:t>
                            </m:r>
                          </m:sup>
                        </m:sSub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:mv="urn:schemas-microsoft-com:mac:vml"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4820" y="5093410"/>
                  <a:ext cx="2386359" cy="53309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Freeform 12"/>
          <p:cNvSpPr/>
          <p:nvPr/>
        </p:nvSpPr>
        <p:spPr>
          <a:xfrm>
            <a:off x="2108886" y="1746374"/>
            <a:ext cx="1507525" cy="543745"/>
          </a:xfrm>
          <a:custGeom>
            <a:avLst/>
            <a:gdLst>
              <a:gd name="connsiteX0" fmla="*/ 0 w 1507525"/>
              <a:gd name="connsiteY0" fmla="*/ 519031 h 543745"/>
              <a:gd name="connsiteX1" fmla="*/ 799071 w 1507525"/>
              <a:gd name="connsiteY1" fmla="*/ 48 h 543745"/>
              <a:gd name="connsiteX2" fmla="*/ 1507525 w 1507525"/>
              <a:gd name="connsiteY2" fmla="*/ 543745 h 543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525" h="543745">
                <a:moveTo>
                  <a:pt x="0" y="519031"/>
                </a:moveTo>
                <a:cubicBezTo>
                  <a:pt x="273908" y="257480"/>
                  <a:pt x="547817" y="-4071"/>
                  <a:pt x="799071" y="48"/>
                </a:cubicBezTo>
                <a:cubicBezTo>
                  <a:pt x="1050325" y="4167"/>
                  <a:pt x="1278925" y="273956"/>
                  <a:pt x="1507525" y="54374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985951" y="1748354"/>
            <a:ext cx="1507525" cy="543745"/>
          </a:xfrm>
          <a:custGeom>
            <a:avLst/>
            <a:gdLst>
              <a:gd name="connsiteX0" fmla="*/ 0 w 1507525"/>
              <a:gd name="connsiteY0" fmla="*/ 519031 h 543745"/>
              <a:gd name="connsiteX1" fmla="*/ 799071 w 1507525"/>
              <a:gd name="connsiteY1" fmla="*/ 48 h 543745"/>
              <a:gd name="connsiteX2" fmla="*/ 1507525 w 1507525"/>
              <a:gd name="connsiteY2" fmla="*/ 543745 h 543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525" h="543745">
                <a:moveTo>
                  <a:pt x="0" y="519031"/>
                </a:moveTo>
                <a:cubicBezTo>
                  <a:pt x="273908" y="257480"/>
                  <a:pt x="547817" y="-4071"/>
                  <a:pt x="799071" y="48"/>
                </a:cubicBezTo>
                <a:cubicBezTo>
                  <a:pt x="1050325" y="4167"/>
                  <a:pt x="1278925" y="273956"/>
                  <a:pt x="1507525" y="54374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591449" y="1838271"/>
                <a:ext cx="6046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dirty="0" smtClean="0">
                          <a:latin typeface="Cambria Math" panose="02040503050406030204" pitchFamily="18" charset="0"/>
                        </a:rPr>
                        <m:t>Δq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449" y="1838271"/>
                <a:ext cx="604653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2020" r="-2020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/>
          <p:cNvSpPr txBox="1">
            <a:spLocks/>
          </p:cNvSpPr>
          <p:nvPr/>
        </p:nvSpPr>
        <p:spPr>
          <a:xfrm>
            <a:off x="564291" y="43663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Highly Aggressive Flights: Cycle Slips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045034" y="1343455"/>
                <a:ext cx="20319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dirty="0" smtClean="0"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</m:e>
                            <m:sub>
                              <m:r>
                                <a:rPr lang="en-US" sz="2400" b="0" i="0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m:rPr>
                          <m:sty m:val="p"/>
                        </m:rPr>
                        <a:rPr lang="en-US" sz="2400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5034" y="1343455"/>
                <a:ext cx="2031967" cy="461665"/>
              </a:xfrm>
              <a:prstGeom prst="rect">
                <a:avLst/>
              </a:prstGeom>
              <a:blipFill rotWithShape="0">
                <a:blip r:embed="rId9"/>
                <a:stretch>
                  <a:fillRect t="-3947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130793" y="6165722"/>
                <a:ext cx="2610202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𝑠𝑘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𝑠𝑘</m:t>
                                  </m:r>
                                </m:sup>
                              </m:sSubSup>
                            </m:e>
                          </m:acc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793" y="6165722"/>
                <a:ext cx="2610202" cy="64504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5634" name="Picture 2" descr="Image result for gaussi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t="9036" r="7865" b="10488"/>
          <a:stretch/>
        </p:blipFill>
        <p:spPr bwMode="auto">
          <a:xfrm>
            <a:off x="5074399" y="995365"/>
            <a:ext cx="983670" cy="74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21"/>
          <p:cNvSpPr/>
          <p:nvPr/>
        </p:nvSpPr>
        <p:spPr>
          <a:xfrm>
            <a:off x="6539345" y="6059055"/>
            <a:ext cx="508000" cy="429692"/>
          </a:xfrm>
          <a:custGeom>
            <a:avLst/>
            <a:gdLst>
              <a:gd name="connsiteX0" fmla="*/ 0 w 508000"/>
              <a:gd name="connsiteY0" fmla="*/ 424872 h 429692"/>
              <a:gd name="connsiteX1" fmla="*/ 397164 w 508000"/>
              <a:gd name="connsiteY1" fmla="*/ 369454 h 429692"/>
              <a:gd name="connsiteX2" fmla="*/ 508000 w 508000"/>
              <a:gd name="connsiteY2" fmla="*/ 0 h 4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000" h="429692">
                <a:moveTo>
                  <a:pt x="0" y="424872"/>
                </a:moveTo>
                <a:cubicBezTo>
                  <a:pt x="156248" y="432569"/>
                  <a:pt x="312497" y="440266"/>
                  <a:pt x="397164" y="369454"/>
                </a:cubicBezTo>
                <a:cubicBezTo>
                  <a:pt x="481831" y="298642"/>
                  <a:pt x="494915" y="149321"/>
                  <a:pt x="508000" y="0"/>
                </a:cubicBezTo>
              </a:path>
            </a:pathLst>
          </a:custGeom>
          <a:noFill/>
          <a:ln w="25400">
            <a:solidFill>
              <a:schemeClr val="bg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91"/>
          <p:cNvGrpSpPr/>
          <p:nvPr/>
        </p:nvGrpSpPr>
        <p:grpSpPr>
          <a:xfrm>
            <a:off x="2421678" y="2271579"/>
            <a:ext cx="1064520" cy="522432"/>
            <a:chOff x="-229305" y="2795624"/>
            <a:chExt cx="5855293" cy="1336359"/>
          </a:xfrm>
        </p:grpSpPr>
        <p:sp>
          <p:nvSpPr>
            <p:cNvPr id="31" name="Rounded Rectangle 30"/>
            <p:cNvSpPr/>
            <p:nvPr/>
          </p:nvSpPr>
          <p:spPr bwMode="auto">
            <a:xfrm>
              <a:off x="432674" y="287274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229305" y="2795624"/>
              <a:ext cx="5855293" cy="133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>
                  <a:latin typeface="Lucida Bright"/>
                  <a:cs typeface="Lucida Bright"/>
                </a:rPr>
                <a:t>Trans.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735872" y="1350310"/>
            <a:ext cx="45720" cy="569359"/>
            <a:chOff x="687858" y="1498891"/>
            <a:chExt cx="45720" cy="569359"/>
          </a:xfrm>
        </p:grpSpPr>
        <p:sp>
          <p:nvSpPr>
            <p:cNvPr id="44" name="Rectangle 43"/>
            <p:cNvSpPr/>
            <p:nvPr/>
          </p:nvSpPr>
          <p:spPr>
            <a:xfrm>
              <a:off x="687858" y="150505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87859" y="149889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012691" y="5672474"/>
            <a:ext cx="45720" cy="569359"/>
            <a:chOff x="687858" y="1498891"/>
            <a:chExt cx="45720" cy="569359"/>
          </a:xfrm>
        </p:grpSpPr>
        <p:sp>
          <p:nvSpPr>
            <p:cNvPr id="47" name="Rectangle 46"/>
            <p:cNvSpPr/>
            <p:nvPr/>
          </p:nvSpPr>
          <p:spPr>
            <a:xfrm>
              <a:off x="687858" y="150505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87859" y="149889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954155" y="6167530"/>
            <a:ext cx="45720" cy="569359"/>
            <a:chOff x="687858" y="1498891"/>
            <a:chExt cx="45720" cy="569359"/>
          </a:xfrm>
        </p:grpSpPr>
        <p:sp>
          <p:nvSpPr>
            <p:cNvPr id="50" name="Rectangle 49"/>
            <p:cNvSpPr/>
            <p:nvPr/>
          </p:nvSpPr>
          <p:spPr>
            <a:xfrm>
              <a:off x="687858" y="150505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87859" y="149889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258550" y="2509331"/>
            <a:ext cx="45720" cy="569359"/>
            <a:chOff x="687858" y="1498891"/>
            <a:chExt cx="45720" cy="569359"/>
          </a:xfrm>
        </p:grpSpPr>
        <p:sp>
          <p:nvSpPr>
            <p:cNvPr id="53" name="Rectangle 52"/>
            <p:cNvSpPr/>
            <p:nvPr/>
          </p:nvSpPr>
          <p:spPr>
            <a:xfrm>
              <a:off x="687858" y="150505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87859" y="149889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126958" y="2484761"/>
            <a:ext cx="45720" cy="569359"/>
            <a:chOff x="687858" y="1498891"/>
            <a:chExt cx="45720" cy="569359"/>
          </a:xfrm>
        </p:grpSpPr>
        <p:sp>
          <p:nvSpPr>
            <p:cNvPr id="56" name="Rectangle 55"/>
            <p:cNvSpPr/>
            <p:nvPr/>
          </p:nvSpPr>
          <p:spPr>
            <a:xfrm>
              <a:off x="687858" y="150505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87859" y="149889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022109" y="972505"/>
            <a:ext cx="3121891" cy="5090511"/>
            <a:chOff x="6022109" y="972505"/>
            <a:chExt cx="3121891" cy="5090511"/>
          </a:xfrm>
        </p:grpSpPr>
        <p:grpSp>
          <p:nvGrpSpPr>
            <p:cNvPr id="61" name="Group 91"/>
            <p:cNvGrpSpPr/>
            <p:nvPr/>
          </p:nvGrpSpPr>
          <p:grpSpPr>
            <a:xfrm>
              <a:off x="6289537" y="5502756"/>
              <a:ext cx="2854463" cy="560260"/>
              <a:chOff x="432674" y="2872749"/>
              <a:chExt cx="8884512" cy="669120"/>
            </a:xfrm>
          </p:grpSpPr>
          <p:sp>
            <p:nvSpPr>
              <p:cNvPr id="63" name="Rounded Rectangle 62"/>
              <p:cNvSpPr/>
              <p:nvPr/>
            </p:nvSpPr>
            <p:spPr bwMode="auto">
              <a:xfrm>
                <a:off x="432674" y="2872749"/>
                <a:ext cx="8884512" cy="669120"/>
              </a:xfrm>
              <a:prstGeom prst="roundRect">
                <a:avLst>
                  <a:gd name="adj" fmla="val 31945"/>
                </a:avLst>
              </a:prstGeom>
              <a:solidFill>
                <a:srgbClr val="FFB80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dist="38100" dir="2700000">
                  <a:srgbClr val="000000">
                    <a:alpha val="44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buFont typeface="Wingdings" charset="2"/>
                  <a:buNone/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594602" y="2931625"/>
                <a:ext cx="8722584" cy="551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Font typeface="Wingdings" charset="2"/>
                  <a:buNone/>
                  <a:defRPr/>
                </a:pPr>
                <a:r>
                  <a:rPr lang="en-US" sz="2400" dirty="0" err="1">
                    <a:latin typeface="Lucida Bright"/>
                    <a:cs typeface="Lucida Bright"/>
                  </a:rPr>
                  <a:t>Kalman</a:t>
                </a:r>
                <a:r>
                  <a:rPr lang="en-US" sz="2400" dirty="0">
                    <a:latin typeface="Lucida Bright"/>
                    <a:cs typeface="Lucida Bright"/>
                  </a:rPr>
                  <a:t> Filter</a:t>
                </a:r>
              </a:p>
            </p:txBody>
          </p:sp>
        </p:grpSp>
        <p:sp>
          <p:nvSpPr>
            <p:cNvPr id="62" name="Freeform 61"/>
            <p:cNvSpPr/>
            <p:nvPr/>
          </p:nvSpPr>
          <p:spPr>
            <a:xfrm>
              <a:off x="6022109" y="972505"/>
              <a:ext cx="2341047" cy="4550840"/>
            </a:xfrm>
            <a:custGeom>
              <a:avLst/>
              <a:gdLst>
                <a:gd name="connsiteX0" fmla="*/ 0 w 2341047"/>
                <a:gd name="connsiteY0" fmla="*/ 348295 h 4550840"/>
                <a:gd name="connsiteX1" fmla="*/ 2216727 w 2341047"/>
                <a:gd name="connsiteY1" fmla="*/ 422186 h 4550840"/>
                <a:gd name="connsiteX2" fmla="*/ 1865746 w 2341047"/>
                <a:gd name="connsiteY2" fmla="*/ 4550840 h 455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1047" h="4550840">
                  <a:moveTo>
                    <a:pt x="0" y="348295"/>
                  </a:moveTo>
                  <a:cubicBezTo>
                    <a:pt x="952884" y="35028"/>
                    <a:pt x="1905769" y="-278238"/>
                    <a:pt x="2216727" y="422186"/>
                  </a:cubicBezTo>
                  <a:cubicBezTo>
                    <a:pt x="2527685" y="1122610"/>
                    <a:pt x="2196715" y="2836725"/>
                    <a:pt x="1865746" y="4550840"/>
                  </a:cubicBezTo>
                </a:path>
              </a:pathLst>
            </a:custGeom>
            <a:noFill/>
            <a:ln w="25400"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2498914" y="2576999"/>
            <a:ext cx="900717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Lucida Bright" panose="02040602050505020304" pitchFamily="18" charset="0"/>
              </a:rPr>
              <a:t>Cycle Slips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5552016" y="1044520"/>
            <a:ext cx="45720" cy="569359"/>
            <a:chOff x="687858" y="1498891"/>
            <a:chExt cx="45720" cy="569359"/>
          </a:xfrm>
        </p:grpSpPr>
        <p:sp>
          <p:nvSpPr>
            <p:cNvPr id="66" name="Rectangle 65"/>
            <p:cNvSpPr/>
            <p:nvPr/>
          </p:nvSpPr>
          <p:spPr>
            <a:xfrm>
              <a:off x="687858" y="150505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87859" y="149889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ounded Rectangle 57"/>
          <p:cNvSpPr/>
          <p:nvPr/>
        </p:nvSpPr>
        <p:spPr bwMode="auto">
          <a:xfrm>
            <a:off x="6289536" y="5335602"/>
            <a:ext cx="2854463" cy="894566"/>
          </a:xfrm>
          <a:prstGeom prst="roundRect">
            <a:avLst>
              <a:gd name="adj" fmla="val 31945"/>
            </a:avLst>
          </a:prstGeom>
          <a:solidFill>
            <a:srgbClr val="FFB80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>
              <a:srgbClr val="000000">
                <a:alpha val="44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buFont typeface="Wingdings" charset="2"/>
              <a:buNone/>
              <a:defRPr/>
            </a:pPr>
            <a:r>
              <a:rPr lang="en-US" sz="2400" dirty="0" err="1">
                <a:latin typeface="Lucida Bright"/>
                <a:cs typeface="Lucida Bright"/>
              </a:rPr>
              <a:t>Kalman</a:t>
            </a:r>
            <a:r>
              <a:rPr lang="en-US" sz="2400" dirty="0">
                <a:latin typeface="Lucida Bright"/>
                <a:cs typeface="Lucida Bright"/>
              </a:rPr>
              <a:t> filter derailed</a:t>
            </a:r>
          </a:p>
        </p:txBody>
      </p:sp>
      <p:grpSp>
        <p:nvGrpSpPr>
          <p:cNvPr id="68" name="Group 91"/>
          <p:cNvGrpSpPr/>
          <p:nvPr/>
        </p:nvGrpSpPr>
        <p:grpSpPr>
          <a:xfrm>
            <a:off x="4547840" y="4894897"/>
            <a:ext cx="694992" cy="434485"/>
            <a:chOff x="432674" y="2872675"/>
            <a:chExt cx="8884514" cy="874233"/>
          </a:xfrm>
        </p:grpSpPr>
        <p:sp>
          <p:nvSpPr>
            <p:cNvPr id="69" name="Rounded Rectangle 68"/>
            <p:cNvSpPr/>
            <p:nvPr/>
          </p:nvSpPr>
          <p:spPr bwMode="auto">
            <a:xfrm>
              <a:off x="432674" y="2872749"/>
              <a:ext cx="888451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94604" y="2872675"/>
              <a:ext cx="8722584" cy="874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>
                  <a:latin typeface="Lucida Bright"/>
                  <a:cs typeface="Lucida Bright"/>
                </a:rPr>
                <a:t>Meas</a:t>
              </a:r>
              <a:r>
                <a:rPr lang="en-US" sz="800" dirty="0">
                  <a:latin typeface="Lucida Bright"/>
                  <a:cs typeface="Lucida Bright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886374" y="5250803"/>
                <a:ext cx="10940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known</a:t>
                </a:r>
              </a:p>
            </p:txBody>
          </p:sp>
        </mc:Choice>
        <mc:Fallback xmlns:mv="urn:schemas-microsoft-com:mac:vml"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74" y="5250803"/>
                <a:ext cx="1094017" cy="369332"/>
              </a:xfrm>
              <a:prstGeom prst="rect">
                <a:avLst/>
              </a:prstGeom>
              <a:blipFill rotWithShape="0">
                <a:blip r:embed="rId11"/>
                <a:stretch>
                  <a:fillRect t="-8197" r="-444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3130793" y="5566277"/>
                <a:ext cx="2783391" cy="594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𝑠𝑘</m:t>
                              </m:r>
                            </m:sup>
                          </m:sSubSup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⌊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𝑠𝑘</m:t>
                              </m:r>
                            </m:sup>
                          </m:sSub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⌋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793" y="5566277"/>
                <a:ext cx="2783391" cy="594586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4466167" y="5650191"/>
                <a:ext cx="5735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167" y="5650191"/>
                <a:ext cx="573555" cy="461665"/>
              </a:xfrm>
              <a:prstGeom prst="rect">
                <a:avLst/>
              </a:prstGeom>
              <a:blipFill rotWithShape="0">
                <a:blip r:embed="rId13"/>
                <a:stretch>
                  <a:fillRect t="-3947" r="-12766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/>
          <p:cNvSpPr txBox="1"/>
          <p:nvPr/>
        </p:nvSpPr>
        <p:spPr>
          <a:xfrm>
            <a:off x="623891" y="3653809"/>
            <a:ext cx="1738185" cy="461665"/>
          </a:xfrm>
          <a:prstGeom prst="rect">
            <a:avLst/>
          </a:prstGeom>
          <a:solidFill>
            <a:srgbClr val="CDFF9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Static Drone</a:t>
            </a:r>
          </a:p>
        </p:txBody>
      </p:sp>
    </p:spTree>
    <p:extLst>
      <p:ext uri="{BB962C8B-B14F-4D97-AF65-F5344CB8AC3E}">
        <p14:creationId xmlns:p14="http://schemas.microsoft.com/office/powerpoint/2010/main" val="308414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f_divergence.pdf - Adobe Acrobat Reader D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15324" r="19091" b="1158"/>
          <a:stretch/>
        </p:blipFill>
        <p:spPr>
          <a:xfrm>
            <a:off x="253765" y="2163317"/>
            <a:ext cx="4364788" cy="252052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2000" y="5098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Divergence due to cycle slips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" b="1695"/>
          <a:stretch/>
        </p:blipFill>
        <p:spPr>
          <a:xfrm>
            <a:off x="4618553" y="2284394"/>
            <a:ext cx="4373047" cy="227837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78477" y="1236893"/>
            <a:ext cx="2854463" cy="1903471"/>
            <a:chOff x="378477" y="1236893"/>
            <a:chExt cx="2854463" cy="1903471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1644073" y="1801091"/>
              <a:ext cx="323272" cy="1339273"/>
            </a:xfrm>
            <a:prstGeom prst="line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7"/>
            <p:cNvSpPr/>
            <p:nvPr/>
          </p:nvSpPr>
          <p:spPr bwMode="auto">
            <a:xfrm>
              <a:off x="378477" y="1236893"/>
              <a:ext cx="2854463" cy="705532"/>
            </a:xfrm>
            <a:prstGeom prst="roundRect">
              <a:avLst>
                <a:gd name="adj" fmla="val 31945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dirty="0">
                  <a:latin typeface="Lucida Bright"/>
                  <a:cs typeface="Lucida Bright"/>
                </a:rPr>
                <a:t>Cycle Slips trigger divergence</a:t>
              </a:r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5191095" y="2316721"/>
            <a:ext cx="1025236" cy="546361"/>
          </a:xfrm>
          <a:prstGeom prst="roundRect">
            <a:avLst>
              <a:gd name="adj" fmla="val 31945"/>
            </a:avLst>
          </a:prstGeom>
          <a:solidFill>
            <a:schemeClr val="accent1">
              <a:alpha val="3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>
              <a:srgbClr val="000000">
                <a:alpha val="44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buFont typeface="Wingdings" charset="2"/>
              <a:buNone/>
              <a:defRPr/>
            </a:pPr>
            <a:endParaRPr lang="en-US" dirty="0">
              <a:latin typeface="Lucida Bright"/>
              <a:cs typeface="Lucida Bright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7091347" y="2316721"/>
            <a:ext cx="1025236" cy="546361"/>
          </a:xfrm>
          <a:prstGeom prst="roundRect">
            <a:avLst>
              <a:gd name="adj" fmla="val 31945"/>
            </a:avLst>
          </a:prstGeom>
          <a:solidFill>
            <a:schemeClr val="accent1">
              <a:alpha val="3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>
              <a:srgbClr val="000000">
                <a:alpha val="44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buFont typeface="Wingdings" charset="2"/>
              <a:buNone/>
              <a:defRPr/>
            </a:pPr>
            <a:endParaRPr lang="en-US" dirty="0">
              <a:latin typeface="Lucida Bright"/>
              <a:cs typeface="Lucida Bright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660711" y="1236893"/>
            <a:ext cx="2854463" cy="705532"/>
          </a:xfrm>
          <a:prstGeom prst="roundRect">
            <a:avLst>
              <a:gd name="adj" fmla="val 31945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>
              <a:srgbClr val="000000">
                <a:alpha val="44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buFont typeface="Wingdings" charset="2"/>
              <a:buNone/>
              <a:defRPr/>
            </a:pPr>
            <a:r>
              <a:rPr lang="en-US" dirty="0">
                <a:latin typeface="Lucida Bright"/>
                <a:cs typeface="Lucida Bright"/>
              </a:rPr>
              <a:t>Several Cycle Slips during flight</a:t>
            </a:r>
          </a:p>
        </p:txBody>
      </p:sp>
    </p:spTree>
    <p:extLst>
      <p:ext uri="{BB962C8B-B14F-4D97-AF65-F5344CB8AC3E}">
        <p14:creationId xmlns:p14="http://schemas.microsoft.com/office/powerpoint/2010/main" val="409043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7456" y="2652090"/>
            <a:ext cx="8229600" cy="86836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Handling Aggressive Flights and Cycle Slips</a:t>
            </a:r>
          </a:p>
        </p:txBody>
      </p:sp>
    </p:spTree>
    <p:extLst>
      <p:ext uri="{BB962C8B-B14F-4D97-AF65-F5344CB8AC3E}">
        <p14:creationId xmlns:p14="http://schemas.microsoft.com/office/powerpoint/2010/main" val="22935371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303" y="1462768"/>
            <a:ext cx="8515173" cy="43512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Lucida Bright"/>
                <a:cs typeface="Lucida Bright"/>
              </a:rPr>
              <a:t> Kalman Filters are optimal under Gaussian error</a:t>
            </a:r>
          </a:p>
          <a:p>
            <a:pPr lvl="1"/>
            <a:r>
              <a:rPr lang="en-US" sz="2200" dirty="0">
                <a:solidFill>
                  <a:srgbClr val="FF0000"/>
                </a:solidFill>
                <a:latin typeface="Lucida Bright"/>
                <a:cs typeface="Lucida Bright"/>
              </a:rPr>
              <a:t>When estimates of N incorrect, error no longer Gaussian</a:t>
            </a:r>
          </a:p>
          <a:p>
            <a:pPr lvl="1">
              <a:buNone/>
            </a:pPr>
            <a:endParaRPr lang="en-US" sz="2000" dirty="0">
              <a:latin typeface="Lucida Bright"/>
              <a:cs typeface="Lucida Bright"/>
            </a:endParaRPr>
          </a:p>
          <a:p>
            <a:pPr lvl="1">
              <a:buNone/>
            </a:pPr>
            <a:endParaRPr lang="en-US" sz="2000" dirty="0">
              <a:latin typeface="Lucida Bright"/>
              <a:cs typeface="Lucida Bright"/>
            </a:endParaRPr>
          </a:p>
          <a:p>
            <a:pPr>
              <a:buNone/>
            </a:pPr>
            <a:r>
              <a:rPr lang="en-US" sz="2400" dirty="0">
                <a:latin typeface="Lucida Bright"/>
                <a:cs typeface="Lucida Bright"/>
              </a:rPr>
              <a:t>We need 2 solutions: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3366FF"/>
                </a:solidFill>
                <a:latin typeface="Lucida Bright"/>
                <a:cs typeface="Lucida Bright"/>
              </a:rPr>
              <a:t>Identify when estimates of N are poor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3366FF"/>
                </a:solidFill>
                <a:latin typeface="Lucida Bright"/>
                <a:cs typeface="Lucida Bright"/>
              </a:rPr>
              <a:t>Correct estimates in real time to prevent divergence</a:t>
            </a:r>
          </a:p>
          <a:p>
            <a:pPr marL="863809" lvl="1" indent="-457200">
              <a:buNone/>
            </a:pPr>
            <a:endParaRPr lang="en-US" sz="2000" dirty="0">
              <a:latin typeface="Lucida Bright"/>
              <a:cs typeface="Lucida Brigh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3574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Main Question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483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7A64-8925-4B35-8978-163368C083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6892" y="2788049"/>
                <a:ext cx="2752228" cy="5509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:mv="urn:schemas-microsoft-com:mac:vml"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892" y="2788049"/>
                <a:ext cx="2752228" cy="55098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24935" y="3706200"/>
                <a:ext cx="5377306" cy="5509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⁡(2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𝑠𝑘</m:t>
                              </m:r>
                            </m:sup>
                          </m:sSubSup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:mv="urn:schemas-microsoft-com:mac:vml"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935" y="3706200"/>
                <a:ext cx="5377306" cy="55098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03706" y="4755831"/>
                <a:ext cx="6675867" cy="5509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𝑐𝑜𝑠𝑚𝑒𝑡𝑟𝑖𝑐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ij</m:t>
                          </m:r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sk</m:t>
                          </m:r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}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𝑠𝑘</m:t>
                              </m:r>
                            </m:sup>
                          </m:sSubSup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:mv="urn:schemas-microsoft-com:mac:vml"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706" y="4755831"/>
                <a:ext cx="6675867" cy="55098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60"/>
          <p:cNvGrpSpPr/>
          <p:nvPr/>
        </p:nvGrpSpPr>
        <p:grpSpPr>
          <a:xfrm>
            <a:off x="1735493" y="5610288"/>
            <a:ext cx="8405112" cy="842018"/>
            <a:chOff x="-435988" y="2833984"/>
            <a:chExt cx="14992504" cy="1032251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-435988" y="2833984"/>
              <a:ext cx="10478178" cy="1032251"/>
            </a:xfrm>
            <a:prstGeom prst="roundRect">
              <a:avLst>
                <a:gd name="adj" fmla="val 31945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88043" y="3058755"/>
                  <a:ext cx="14468473" cy="5659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Font typeface="Wingdings" charset="2"/>
                    <a:buNone/>
                    <a:defRPr/>
                  </a:pPr>
                  <a:r>
                    <a:rPr lang="en-US" sz="2400" dirty="0">
                      <a:latin typeface="Lucida Bright"/>
                      <a:cs typeface="Lucida Bright"/>
                    </a:rPr>
                    <a:t>Correct Orientation </a:t>
                  </a:r>
                  <a:r>
                    <a:rPr lang="en-US" sz="2400" dirty="0">
                      <a:latin typeface="Lucida Bright"/>
                      <a:cs typeface="Lucida Bright"/>
                      <a:sym typeface="Wingdings" panose="05000000000000000000" pitchFamily="2" charset="2"/>
                    </a:rPr>
                    <a:t></a:t>
                  </a:r>
                  <a:r>
                    <a:rPr lang="en-US" sz="2400" dirty="0"/>
                    <a:t>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𝑐𝑜𝑠𝑚𝑒𝑡𝑟𝑖𝑐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≈1</m:t>
                      </m:r>
                    </m:oMath>
                  </a14:m>
                  <a:r>
                    <a:rPr lang="en-US" sz="2400" dirty="0">
                      <a:latin typeface="Lucida Bright"/>
                      <a:cs typeface="Lucida Bright"/>
                      <a:sym typeface="Wingdings" panose="05000000000000000000" pitchFamily="2" charset="2"/>
                    </a:rPr>
                    <a:t> </a:t>
                  </a:r>
                  <a:endParaRPr lang="en-US" sz="2400" dirty="0">
                    <a:latin typeface="Lucida Bright"/>
                    <a:cs typeface="Lucida Bright"/>
                  </a:endParaRPr>
                </a:p>
              </p:txBody>
            </p:sp>
          </mc:Choice>
          <mc:Fallback xmlns:mv="urn:schemas-microsoft-com:mac:vml"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43" y="3058755"/>
                  <a:ext cx="14468473" cy="56596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203" t="-11842" b="-27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/>
          <p:cNvGrpSpPr/>
          <p:nvPr/>
        </p:nvGrpSpPr>
        <p:grpSpPr>
          <a:xfrm>
            <a:off x="2899877" y="1199892"/>
            <a:ext cx="3296349" cy="1072522"/>
            <a:chOff x="2899877" y="1199892"/>
            <a:chExt cx="3296349" cy="10725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3158057" y="1721429"/>
                  <a:ext cx="2752228" cy="5509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𝑠𝑘</m:t>
                            </m:r>
                          </m:sup>
                        </m:sSub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  <m:sup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𝑠𝑘</m:t>
                            </m:r>
                          </m:sup>
                        </m:sSub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:mv="urn:schemas-microsoft-com:mac:vml"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8057" y="1721429"/>
                  <a:ext cx="2752228" cy="55098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ounded Rectangle 16"/>
            <p:cNvSpPr/>
            <p:nvPr/>
          </p:nvSpPr>
          <p:spPr bwMode="auto">
            <a:xfrm>
              <a:off x="2899877" y="1199892"/>
              <a:ext cx="3296349" cy="521537"/>
            </a:xfrm>
            <a:prstGeom prst="roundRect">
              <a:avLst>
                <a:gd name="adj" fmla="val 31945"/>
              </a:avLst>
            </a:prstGeom>
            <a:solidFill>
              <a:srgbClr val="CDFF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r>
                <a:rPr lang="en-US" sz="2400" dirty="0">
                  <a:latin typeface="Lucida Bright"/>
                  <a:cs typeface="Lucida Bright"/>
                </a:rPr>
                <a:t>Measurement Model</a:t>
              </a: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447737" y="71069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1. Identifying Poor Estimates of N </a:t>
            </a:r>
          </a:p>
        </p:txBody>
      </p:sp>
    </p:spTree>
    <p:extLst>
      <p:ext uri="{BB962C8B-B14F-4D97-AF65-F5344CB8AC3E}">
        <p14:creationId xmlns:p14="http://schemas.microsoft.com/office/powerpoint/2010/main" val="56509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47737" y="71069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2. Correcting N via Particle Filters</a:t>
            </a:r>
          </a:p>
        </p:txBody>
      </p:sp>
      <p:grpSp>
        <p:nvGrpSpPr>
          <p:cNvPr id="89" name="Group 88"/>
          <p:cNvGrpSpPr/>
          <p:nvPr/>
        </p:nvGrpSpPr>
        <p:grpSpPr>
          <a:xfrm>
            <a:off x="228600" y="3623570"/>
            <a:ext cx="2380217" cy="1195644"/>
            <a:chOff x="228600" y="3357480"/>
            <a:chExt cx="2380217" cy="1195644"/>
          </a:xfrm>
        </p:grpSpPr>
        <p:graphicFrame>
          <p:nvGraphicFramePr>
            <p:cNvPr id="62" name="Object 6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9246205"/>
                </p:ext>
              </p:extLst>
            </p:nvPr>
          </p:nvGraphicFramePr>
          <p:xfrm>
            <a:off x="228600" y="3359760"/>
            <a:ext cx="1325563" cy="442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6996" name="Equation" r:id="rId4" imgW="761760" imgH="253800" progId="Equation.3">
                    <p:embed/>
                  </p:oleObj>
                </mc:Choice>
                <mc:Fallback>
                  <p:oleObj name="Equation" r:id="rId4" imgW="761760" imgH="253800" progId="Equation.3">
                    <p:embed/>
                    <p:pic>
                      <p:nvPicPr>
                        <p:cNvPr id="0" name="Picture 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600" y="3359760"/>
                          <a:ext cx="1325563" cy="4429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2" name="Group 67"/>
            <p:cNvGrpSpPr/>
            <p:nvPr/>
          </p:nvGrpSpPr>
          <p:grpSpPr>
            <a:xfrm>
              <a:off x="1986589" y="3357480"/>
              <a:ext cx="541885" cy="598670"/>
              <a:chOff x="1873435" y="4853886"/>
              <a:chExt cx="541885" cy="598670"/>
            </a:xfrm>
          </p:grpSpPr>
          <p:grpSp>
            <p:nvGrpSpPr>
              <p:cNvPr id="13" name="Group 65"/>
              <p:cNvGrpSpPr/>
              <p:nvPr/>
            </p:nvGrpSpPr>
            <p:grpSpPr>
              <a:xfrm>
                <a:off x="1873435" y="4853886"/>
                <a:ext cx="363502" cy="598670"/>
                <a:chOff x="1873435" y="4589814"/>
                <a:chExt cx="363502" cy="598670"/>
              </a:xfrm>
            </p:grpSpPr>
            <p:sp>
              <p:nvSpPr>
                <p:cNvPr id="64" name="TextBox 63"/>
                <p:cNvSpPr txBox="1"/>
                <p:nvPr/>
              </p:nvSpPr>
              <p:spPr>
                <a:xfrm>
                  <a:off x="1873436" y="4589814"/>
                  <a:ext cx="3635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/>
                    <a:t>~</a:t>
                  </a: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1873435" y="4665264"/>
                  <a:ext cx="3635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/>
                    <a:t>~</a:t>
                  </a:r>
                </a:p>
              </p:txBody>
            </p:sp>
          </p:grpSp>
          <p:sp>
            <p:nvSpPr>
              <p:cNvPr id="67" name="TextBox 66"/>
              <p:cNvSpPr txBox="1"/>
              <p:nvPr/>
            </p:nvSpPr>
            <p:spPr>
              <a:xfrm>
                <a:off x="2074612" y="4904186"/>
                <a:ext cx="3407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latin typeface="Lucida Bright"/>
                    <a:cs typeface="Lucida Bright"/>
                  </a:rPr>
                  <a:t>1</a:t>
                </a:r>
              </a:p>
            </p:txBody>
          </p:sp>
        </p:grpSp>
        <p:sp>
          <p:nvSpPr>
            <p:cNvPr id="97" name="Rounded Rectangle 96"/>
            <p:cNvSpPr/>
            <p:nvPr/>
          </p:nvSpPr>
          <p:spPr>
            <a:xfrm>
              <a:off x="1811796" y="3871395"/>
              <a:ext cx="797021" cy="681729"/>
            </a:xfrm>
            <a:prstGeom prst="round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High Conf.</a:t>
              </a:r>
            </a:p>
          </p:txBody>
        </p:sp>
      </p:grpSp>
      <p:graphicFrame>
        <p:nvGraphicFramePr>
          <p:cNvPr id="100" name="Object 99"/>
          <p:cNvGraphicFramePr>
            <a:graphicFrameLocks noChangeAspect="1"/>
          </p:cNvGraphicFramePr>
          <p:nvPr/>
        </p:nvGraphicFramePr>
        <p:xfrm>
          <a:off x="1141384" y="4741726"/>
          <a:ext cx="1657128" cy="552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997" name="Equation" r:id="rId6" imgW="876300" imgH="292100" progId="Equation.3">
                  <p:embed/>
                </p:oleObj>
              </mc:Choice>
              <mc:Fallback>
                <p:oleObj name="Equation" r:id="rId6" imgW="876300" imgH="292100" progId="Equation.3">
                  <p:embed/>
                  <p:pic>
                    <p:nvPicPr>
                      <p:cNvPr id="0" name="Picture 2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384" y="4741726"/>
                        <a:ext cx="1657128" cy="5523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" name="Group 111"/>
          <p:cNvGrpSpPr/>
          <p:nvPr/>
        </p:nvGrpSpPr>
        <p:grpSpPr>
          <a:xfrm>
            <a:off x="3020361" y="3537047"/>
            <a:ext cx="797021" cy="1271094"/>
            <a:chOff x="3020361" y="3270957"/>
            <a:chExt cx="797021" cy="1271094"/>
          </a:xfrm>
        </p:grpSpPr>
        <p:grpSp>
          <p:nvGrpSpPr>
            <p:cNvPr id="16" name="Group 68"/>
            <p:cNvGrpSpPr/>
            <p:nvPr/>
          </p:nvGrpSpPr>
          <p:grpSpPr>
            <a:xfrm>
              <a:off x="3094567" y="3270957"/>
              <a:ext cx="554457" cy="523220"/>
              <a:chOff x="1860863" y="4803586"/>
              <a:chExt cx="554457" cy="523220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860863" y="4803586"/>
                <a:ext cx="3635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&lt;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2074612" y="4904186"/>
                <a:ext cx="3407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latin typeface="Lucida Bright"/>
                    <a:cs typeface="Lucida Bright"/>
                  </a:rPr>
                  <a:t>1</a:t>
                </a:r>
              </a:p>
            </p:txBody>
          </p:sp>
        </p:grpSp>
        <p:sp>
          <p:nvSpPr>
            <p:cNvPr id="101" name="Rounded Rectangle 100"/>
            <p:cNvSpPr/>
            <p:nvPr/>
          </p:nvSpPr>
          <p:spPr>
            <a:xfrm>
              <a:off x="3020361" y="3860322"/>
              <a:ext cx="797021" cy="681729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1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Low</a:t>
              </a:r>
            </a:p>
            <a:p>
              <a:pPr algn="ctr"/>
              <a:r>
                <a:rPr lang="en-US" dirty="0"/>
                <a:t>Conf.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839282" y="2198952"/>
            <a:ext cx="1691843" cy="1484772"/>
            <a:chOff x="839282" y="1932862"/>
            <a:chExt cx="1691843" cy="1484772"/>
          </a:xfrm>
        </p:grpSpPr>
        <p:grpSp>
          <p:nvGrpSpPr>
            <p:cNvPr id="2" name="Group 12"/>
            <p:cNvGrpSpPr/>
            <p:nvPr/>
          </p:nvGrpSpPr>
          <p:grpSpPr>
            <a:xfrm>
              <a:off x="1981941" y="2044131"/>
              <a:ext cx="549184" cy="527221"/>
              <a:chOff x="540279" y="2920306"/>
              <a:chExt cx="549184" cy="527221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540279" y="2920306"/>
                <a:ext cx="549184" cy="527221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</a:t>
                </a:r>
              </a:p>
            </p:txBody>
          </p:sp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85" y="2974527"/>
                <a:ext cx="387221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p:grpSp>
        <p:cxnSp>
          <p:nvCxnSpPr>
            <p:cNvPr id="51" name="Straight Arrow Connector 50"/>
            <p:cNvCxnSpPr/>
            <p:nvPr/>
          </p:nvCxnSpPr>
          <p:spPr>
            <a:xfrm rot="5400000">
              <a:off x="1834463" y="2993909"/>
              <a:ext cx="841305" cy="61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Freeform 62"/>
            <p:cNvSpPr/>
            <p:nvPr/>
          </p:nvSpPr>
          <p:spPr>
            <a:xfrm>
              <a:off x="1326615" y="1932862"/>
              <a:ext cx="665238" cy="254000"/>
            </a:xfrm>
            <a:custGeom>
              <a:avLst/>
              <a:gdLst>
                <a:gd name="connsiteX0" fmla="*/ 0 w 665238"/>
                <a:gd name="connsiteY0" fmla="*/ 254000 h 254000"/>
                <a:gd name="connsiteX1" fmla="*/ 338666 w 665238"/>
                <a:gd name="connsiteY1" fmla="*/ 0 h 254000"/>
                <a:gd name="connsiteX2" fmla="*/ 665238 w 665238"/>
                <a:gd name="connsiteY2" fmla="*/ 25400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5238" h="254000">
                  <a:moveTo>
                    <a:pt x="0" y="254000"/>
                  </a:moveTo>
                  <a:cubicBezTo>
                    <a:pt x="113896" y="127000"/>
                    <a:pt x="227793" y="0"/>
                    <a:pt x="338666" y="0"/>
                  </a:cubicBezTo>
                  <a:cubicBezTo>
                    <a:pt x="449539" y="0"/>
                    <a:pt x="557388" y="127000"/>
                    <a:pt x="665238" y="254000"/>
                  </a:cubicBezTo>
                </a:path>
              </a:pathLst>
            </a:custGeom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102"/>
            <p:cNvGrpSpPr/>
            <p:nvPr/>
          </p:nvGrpSpPr>
          <p:grpSpPr>
            <a:xfrm>
              <a:off x="839282" y="2108507"/>
              <a:ext cx="549184" cy="527221"/>
              <a:chOff x="540279" y="2920306"/>
              <a:chExt cx="549184" cy="527221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540279" y="2920306"/>
                <a:ext cx="549184" cy="527221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</a:t>
                </a:r>
              </a:p>
            </p:txBody>
          </p:sp>
          <p:sp>
            <p:nvSpPr>
              <p:cNvPr id="105" name="TextBox 1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85" y="2974527"/>
                <a:ext cx="387221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3128963" y="4873625"/>
            <a:ext cx="3073400" cy="1370172"/>
            <a:chOff x="3128963" y="4607535"/>
            <a:chExt cx="3073400" cy="1370172"/>
          </a:xfrm>
        </p:grpSpPr>
        <p:graphicFrame>
          <p:nvGraphicFramePr>
            <p:cNvPr id="102" name="Object 10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9489617"/>
                </p:ext>
              </p:extLst>
            </p:nvPr>
          </p:nvGraphicFramePr>
          <p:xfrm>
            <a:off x="3132138" y="4607535"/>
            <a:ext cx="2859087" cy="623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6998" name="Equation" r:id="rId9" imgW="1511280" imgH="330120" progId="Equation.3">
                    <p:embed/>
                  </p:oleObj>
                </mc:Choice>
                <mc:Fallback>
                  <p:oleObj name="Equation" r:id="rId9" imgW="1511280" imgH="330120" progId="Equation.3">
                    <p:embed/>
                    <p:pic>
                      <p:nvPicPr>
                        <p:cNvPr id="0" name="Picture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32138" y="4607535"/>
                          <a:ext cx="2859087" cy="6238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2502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00387"/>
                </p:ext>
              </p:extLst>
            </p:nvPr>
          </p:nvGraphicFramePr>
          <p:xfrm>
            <a:off x="3128963" y="5077435"/>
            <a:ext cx="3073400" cy="623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6999" name="Equation" r:id="rId11" imgW="1625400" imgH="330120" progId="Equation.3">
                    <p:embed/>
                  </p:oleObj>
                </mc:Choice>
                <mc:Fallback>
                  <p:oleObj name="Equation" r:id="rId11" imgW="1625400" imgH="330120" progId="Equation.3">
                    <p:embed/>
                    <p:pic>
                      <p:nvPicPr>
                        <p:cNvPr id="0" name="Picture 2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8963" y="5077435"/>
                          <a:ext cx="3073400" cy="6238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4" name="Group 110"/>
            <p:cNvGrpSpPr/>
            <p:nvPr/>
          </p:nvGrpSpPr>
          <p:grpSpPr>
            <a:xfrm>
              <a:off x="3734282" y="5444903"/>
              <a:ext cx="242939" cy="532804"/>
              <a:chOff x="3243935" y="5482628"/>
              <a:chExt cx="242939" cy="532804"/>
            </a:xfrm>
          </p:grpSpPr>
          <p:grpSp>
            <p:nvGrpSpPr>
              <p:cNvPr id="45" name="Group 109"/>
              <p:cNvGrpSpPr/>
              <p:nvPr/>
            </p:nvGrpSpPr>
            <p:grpSpPr>
              <a:xfrm>
                <a:off x="3243936" y="5570650"/>
                <a:ext cx="242938" cy="444782"/>
                <a:chOff x="515509" y="5973045"/>
                <a:chExt cx="242938" cy="444782"/>
              </a:xfrm>
            </p:grpSpPr>
            <p:sp>
              <p:nvSpPr>
                <p:cNvPr id="107" name="TextBox 106"/>
                <p:cNvSpPr txBox="1"/>
                <p:nvPr/>
              </p:nvSpPr>
              <p:spPr>
                <a:xfrm>
                  <a:off x="515509" y="5973045"/>
                  <a:ext cx="2429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.</a:t>
                  </a:r>
                </a:p>
              </p:txBody>
            </p:sp>
            <p:sp>
              <p:nvSpPr>
                <p:cNvPr id="108" name="TextBox 107"/>
                <p:cNvSpPr txBox="1"/>
                <p:nvPr/>
              </p:nvSpPr>
              <p:spPr>
                <a:xfrm>
                  <a:off x="515509" y="6048495"/>
                  <a:ext cx="2429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.</a:t>
                  </a:r>
                </a:p>
              </p:txBody>
            </p:sp>
          </p:grpSp>
          <p:sp>
            <p:nvSpPr>
              <p:cNvPr id="109" name="TextBox 108"/>
              <p:cNvSpPr txBox="1"/>
              <p:nvPr/>
            </p:nvSpPr>
            <p:spPr>
              <a:xfrm>
                <a:off x="3243935" y="5482628"/>
                <a:ext cx="2429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.</a:t>
                </a:r>
              </a:p>
            </p:txBody>
          </p:sp>
        </p:grpSp>
      </p:grpSp>
      <p:grpSp>
        <p:nvGrpSpPr>
          <p:cNvPr id="111" name="Group 110"/>
          <p:cNvGrpSpPr/>
          <p:nvPr/>
        </p:nvGrpSpPr>
        <p:grpSpPr>
          <a:xfrm>
            <a:off x="2044095" y="1451423"/>
            <a:ext cx="1611888" cy="2227464"/>
            <a:chOff x="2044095" y="1185333"/>
            <a:chExt cx="1611888" cy="2227464"/>
          </a:xfrm>
        </p:grpSpPr>
        <p:grpSp>
          <p:nvGrpSpPr>
            <p:cNvPr id="3" name="Group 15"/>
            <p:cNvGrpSpPr/>
            <p:nvPr/>
          </p:nvGrpSpPr>
          <p:grpSpPr>
            <a:xfrm>
              <a:off x="3106799" y="2044134"/>
              <a:ext cx="549184" cy="527221"/>
              <a:chOff x="540279" y="2920306"/>
              <a:chExt cx="549184" cy="527221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540279" y="2920306"/>
                <a:ext cx="549184" cy="527221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</a:t>
                </a:r>
              </a:p>
            </p:txBody>
          </p:sp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85" y="2974527"/>
                <a:ext cx="387221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p:grpSp>
        <p:sp>
          <p:nvSpPr>
            <p:cNvPr id="23" name="Freeform 22"/>
            <p:cNvSpPr/>
            <p:nvPr/>
          </p:nvSpPr>
          <p:spPr>
            <a:xfrm>
              <a:off x="2481848" y="1893635"/>
              <a:ext cx="665238" cy="254000"/>
            </a:xfrm>
            <a:custGeom>
              <a:avLst/>
              <a:gdLst>
                <a:gd name="connsiteX0" fmla="*/ 0 w 665238"/>
                <a:gd name="connsiteY0" fmla="*/ 254000 h 254000"/>
                <a:gd name="connsiteX1" fmla="*/ 338666 w 665238"/>
                <a:gd name="connsiteY1" fmla="*/ 0 h 254000"/>
                <a:gd name="connsiteX2" fmla="*/ 665238 w 665238"/>
                <a:gd name="connsiteY2" fmla="*/ 25400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5238" h="254000">
                  <a:moveTo>
                    <a:pt x="0" y="254000"/>
                  </a:moveTo>
                  <a:cubicBezTo>
                    <a:pt x="113896" y="127000"/>
                    <a:pt x="227793" y="0"/>
                    <a:pt x="338666" y="0"/>
                  </a:cubicBezTo>
                  <a:cubicBezTo>
                    <a:pt x="449539" y="0"/>
                    <a:pt x="557388" y="127000"/>
                    <a:pt x="665238" y="254000"/>
                  </a:cubicBezTo>
                </a:path>
              </a:pathLst>
            </a:custGeom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rot="5400000">
              <a:off x="2942387" y="2989072"/>
              <a:ext cx="841305" cy="61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2044095" y="1185333"/>
              <a:ext cx="1229498" cy="646331"/>
            </a:xfrm>
            <a:prstGeom prst="rect">
              <a:avLst/>
            </a:prstGeom>
            <a:solidFill>
              <a:srgbClr val="CDFF9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doing </a:t>
              </a:r>
            </a:p>
            <a:p>
              <a:pPr algn="ctr"/>
              <a:r>
                <a:rPr lang="en-US"/>
                <a:t>Kalman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483324" y="1071628"/>
            <a:ext cx="2115070" cy="2626613"/>
            <a:chOff x="3483324" y="805538"/>
            <a:chExt cx="2115070" cy="2626613"/>
          </a:xfrm>
        </p:grpSpPr>
        <p:sp>
          <p:nvSpPr>
            <p:cNvPr id="6" name="Oval 5"/>
            <p:cNvSpPr/>
            <p:nvPr/>
          </p:nvSpPr>
          <p:spPr>
            <a:xfrm>
              <a:off x="4721740" y="1734015"/>
              <a:ext cx="549184" cy="52722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555808" y="1836096"/>
              <a:ext cx="549184" cy="527221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391313" y="1949792"/>
              <a:ext cx="549184" cy="527221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3630901" y="1917828"/>
              <a:ext cx="665238" cy="254000"/>
            </a:xfrm>
            <a:custGeom>
              <a:avLst/>
              <a:gdLst>
                <a:gd name="connsiteX0" fmla="*/ 0 w 665238"/>
                <a:gd name="connsiteY0" fmla="*/ 254000 h 254000"/>
                <a:gd name="connsiteX1" fmla="*/ 338666 w 665238"/>
                <a:gd name="connsiteY1" fmla="*/ 0 h 254000"/>
                <a:gd name="connsiteX2" fmla="*/ 665238 w 665238"/>
                <a:gd name="connsiteY2" fmla="*/ 25400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5238" h="254000">
                  <a:moveTo>
                    <a:pt x="0" y="254000"/>
                  </a:moveTo>
                  <a:cubicBezTo>
                    <a:pt x="113896" y="127000"/>
                    <a:pt x="227793" y="0"/>
                    <a:pt x="338666" y="0"/>
                  </a:cubicBezTo>
                  <a:cubicBezTo>
                    <a:pt x="449539" y="0"/>
                    <a:pt x="557388" y="127000"/>
                    <a:pt x="665238" y="254000"/>
                  </a:cubicBezTo>
                </a:path>
              </a:pathLst>
            </a:custGeom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19"/>
            <p:cNvGrpSpPr/>
            <p:nvPr/>
          </p:nvGrpSpPr>
          <p:grpSpPr>
            <a:xfrm>
              <a:off x="4238913" y="2063487"/>
              <a:ext cx="549184" cy="527221"/>
              <a:chOff x="540279" y="2920306"/>
              <a:chExt cx="549184" cy="527221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540279" y="2920306"/>
                <a:ext cx="549184" cy="527221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</a:t>
                </a:r>
              </a:p>
            </p:txBody>
          </p:sp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85" y="2974527"/>
                <a:ext cx="387221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p:grpSp>
        <p:sp>
          <p:nvSpPr>
            <p:cNvPr id="24" name="Freeform 23"/>
            <p:cNvSpPr/>
            <p:nvPr/>
          </p:nvSpPr>
          <p:spPr>
            <a:xfrm>
              <a:off x="3611547" y="1700917"/>
              <a:ext cx="858762" cy="463651"/>
            </a:xfrm>
            <a:custGeom>
              <a:avLst/>
              <a:gdLst>
                <a:gd name="connsiteX0" fmla="*/ 0 w 858762"/>
                <a:gd name="connsiteY0" fmla="*/ 463651 h 463651"/>
                <a:gd name="connsiteX1" fmla="*/ 338667 w 858762"/>
                <a:gd name="connsiteY1" fmla="*/ 28222 h 463651"/>
                <a:gd name="connsiteX2" fmla="*/ 858762 w 858762"/>
                <a:gd name="connsiteY2" fmla="*/ 294318 h 46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8762" h="463651">
                  <a:moveTo>
                    <a:pt x="0" y="463651"/>
                  </a:moveTo>
                  <a:cubicBezTo>
                    <a:pt x="97770" y="260047"/>
                    <a:pt x="195540" y="56444"/>
                    <a:pt x="338667" y="28222"/>
                  </a:cubicBezTo>
                  <a:cubicBezTo>
                    <a:pt x="481794" y="0"/>
                    <a:pt x="858762" y="294318"/>
                    <a:pt x="858762" y="294318"/>
                  </a:cubicBezTo>
                </a:path>
              </a:pathLst>
            </a:custGeom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587357" y="1471108"/>
              <a:ext cx="1076477" cy="669270"/>
            </a:xfrm>
            <a:custGeom>
              <a:avLst/>
              <a:gdLst>
                <a:gd name="connsiteX0" fmla="*/ 0 w 1076477"/>
                <a:gd name="connsiteY0" fmla="*/ 669270 h 669270"/>
                <a:gd name="connsiteX1" fmla="*/ 326572 w 1076477"/>
                <a:gd name="connsiteY1" fmla="*/ 40317 h 669270"/>
                <a:gd name="connsiteX2" fmla="*/ 1076477 w 1076477"/>
                <a:gd name="connsiteY2" fmla="*/ 427365 h 669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6477" h="669270">
                  <a:moveTo>
                    <a:pt x="0" y="669270"/>
                  </a:moveTo>
                  <a:cubicBezTo>
                    <a:pt x="73579" y="374952"/>
                    <a:pt x="147159" y="80634"/>
                    <a:pt x="326572" y="40317"/>
                  </a:cubicBezTo>
                  <a:cubicBezTo>
                    <a:pt x="505985" y="0"/>
                    <a:pt x="1076477" y="427365"/>
                    <a:pt x="1076477" y="427365"/>
                  </a:cubicBezTo>
                </a:path>
              </a:pathLst>
            </a:custGeom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3563166" y="1190902"/>
              <a:ext cx="1306286" cy="901094"/>
            </a:xfrm>
            <a:custGeom>
              <a:avLst/>
              <a:gdLst>
                <a:gd name="connsiteX0" fmla="*/ 0 w 1306286"/>
                <a:gd name="connsiteY0" fmla="*/ 901094 h 901094"/>
                <a:gd name="connsiteX1" fmla="*/ 266096 w 1306286"/>
                <a:gd name="connsiteY1" fmla="*/ 54428 h 901094"/>
                <a:gd name="connsiteX2" fmla="*/ 1306286 w 1306286"/>
                <a:gd name="connsiteY2" fmla="*/ 574523 h 90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6286" h="901094">
                  <a:moveTo>
                    <a:pt x="0" y="901094"/>
                  </a:moveTo>
                  <a:cubicBezTo>
                    <a:pt x="24191" y="504975"/>
                    <a:pt x="48382" y="108856"/>
                    <a:pt x="266096" y="54428"/>
                  </a:cubicBezTo>
                  <a:cubicBezTo>
                    <a:pt x="483810" y="0"/>
                    <a:pt x="1306286" y="574523"/>
                    <a:pt x="1306286" y="574523"/>
                  </a:cubicBezTo>
                </a:path>
              </a:pathLst>
            </a:custGeom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rot="5400000">
              <a:off x="4086596" y="3008426"/>
              <a:ext cx="841305" cy="61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>
              <a:off x="4396234" y="2846351"/>
              <a:ext cx="841305" cy="61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584919" y="2708471"/>
              <a:ext cx="841305" cy="61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>
              <a:off x="4737319" y="2606876"/>
              <a:ext cx="841305" cy="61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3483324" y="805538"/>
              <a:ext cx="2115070" cy="369332"/>
            </a:xfrm>
            <a:prstGeom prst="rect">
              <a:avLst/>
            </a:prstGeom>
            <a:solidFill>
              <a:srgbClr val="CDFF9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Trigger Particle Filter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4750920" y="1792036"/>
            <a:ext cx="2031914" cy="2007164"/>
            <a:chOff x="4750920" y="1525946"/>
            <a:chExt cx="2031914" cy="2007164"/>
          </a:xfrm>
        </p:grpSpPr>
        <p:sp>
          <p:nvSpPr>
            <p:cNvPr id="28" name="Oval 27"/>
            <p:cNvSpPr/>
            <p:nvPr/>
          </p:nvSpPr>
          <p:spPr>
            <a:xfrm>
              <a:off x="5834022" y="1855452"/>
              <a:ext cx="549184" cy="527221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5644381" y="1969148"/>
              <a:ext cx="549184" cy="527221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grpSp>
          <p:nvGrpSpPr>
            <p:cNvPr id="9" name="Group 29"/>
            <p:cNvGrpSpPr/>
            <p:nvPr/>
          </p:nvGrpSpPr>
          <p:grpSpPr>
            <a:xfrm>
              <a:off x="5491981" y="2082843"/>
              <a:ext cx="549184" cy="527221"/>
              <a:chOff x="540279" y="2920306"/>
              <a:chExt cx="549184" cy="527221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540279" y="2920306"/>
                <a:ext cx="549184" cy="527221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</a:t>
                </a:r>
              </a:p>
            </p:txBody>
          </p:sp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85" y="2974527"/>
                <a:ext cx="387221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p:grpSp>
        <p:sp>
          <p:nvSpPr>
            <p:cNvPr id="33" name="Freeform 32"/>
            <p:cNvSpPr/>
            <p:nvPr/>
          </p:nvSpPr>
          <p:spPr>
            <a:xfrm>
              <a:off x="4750920" y="1898473"/>
              <a:ext cx="783770" cy="316898"/>
            </a:xfrm>
            <a:custGeom>
              <a:avLst/>
              <a:gdLst>
                <a:gd name="connsiteX0" fmla="*/ 0 w 665238"/>
                <a:gd name="connsiteY0" fmla="*/ 254000 h 254000"/>
                <a:gd name="connsiteX1" fmla="*/ 338666 w 665238"/>
                <a:gd name="connsiteY1" fmla="*/ 0 h 254000"/>
                <a:gd name="connsiteX2" fmla="*/ 665238 w 665238"/>
                <a:gd name="connsiteY2" fmla="*/ 25400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5238" h="254000">
                  <a:moveTo>
                    <a:pt x="0" y="254000"/>
                  </a:moveTo>
                  <a:cubicBezTo>
                    <a:pt x="113896" y="127000"/>
                    <a:pt x="227793" y="0"/>
                    <a:pt x="338666" y="0"/>
                  </a:cubicBezTo>
                  <a:cubicBezTo>
                    <a:pt x="449539" y="0"/>
                    <a:pt x="557388" y="127000"/>
                    <a:pt x="665238" y="254000"/>
                  </a:cubicBezTo>
                </a:path>
              </a:pathLst>
            </a:custGeom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830749" y="1688016"/>
              <a:ext cx="945846" cy="316898"/>
            </a:xfrm>
            <a:custGeom>
              <a:avLst/>
              <a:gdLst>
                <a:gd name="connsiteX0" fmla="*/ 0 w 665238"/>
                <a:gd name="connsiteY0" fmla="*/ 254000 h 254000"/>
                <a:gd name="connsiteX1" fmla="*/ 338666 w 665238"/>
                <a:gd name="connsiteY1" fmla="*/ 0 h 254000"/>
                <a:gd name="connsiteX2" fmla="*/ 665238 w 665238"/>
                <a:gd name="connsiteY2" fmla="*/ 25400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5238" h="254000">
                  <a:moveTo>
                    <a:pt x="0" y="254000"/>
                  </a:moveTo>
                  <a:cubicBezTo>
                    <a:pt x="113896" y="127000"/>
                    <a:pt x="227793" y="0"/>
                    <a:pt x="338666" y="0"/>
                  </a:cubicBezTo>
                  <a:cubicBezTo>
                    <a:pt x="449539" y="0"/>
                    <a:pt x="557388" y="127000"/>
                    <a:pt x="665238" y="254000"/>
                  </a:cubicBezTo>
                </a:path>
              </a:pathLst>
            </a:custGeom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4910578" y="1525946"/>
              <a:ext cx="1132111" cy="316898"/>
            </a:xfrm>
            <a:custGeom>
              <a:avLst/>
              <a:gdLst>
                <a:gd name="connsiteX0" fmla="*/ 0 w 665238"/>
                <a:gd name="connsiteY0" fmla="*/ 254000 h 254000"/>
                <a:gd name="connsiteX1" fmla="*/ 338666 w 665238"/>
                <a:gd name="connsiteY1" fmla="*/ 0 h 254000"/>
                <a:gd name="connsiteX2" fmla="*/ 665238 w 665238"/>
                <a:gd name="connsiteY2" fmla="*/ 25400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5238" h="254000">
                  <a:moveTo>
                    <a:pt x="0" y="254000"/>
                  </a:moveTo>
                  <a:cubicBezTo>
                    <a:pt x="113896" y="127000"/>
                    <a:pt x="227793" y="0"/>
                    <a:pt x="338666" y="0"/>
                  </a:cubicBezTo>
                  <a:cubicBezTo>
                    <a:pt x="449539" y="0"/>
                    <a:pt x="557388" y="127000"/>
                    <a:pt x="665238" y="254000"/>
                  </a:cubicBezTo>
                </a:path>
              </a:pathLst>
            </a:custGeom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rot="5400000">
              <a:off x="5329986" y="3030205"/>
              <a:ext cx="841305" cy="61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5400000">
              <a:off x="5688001" y="2843945"/>
              <a:ext cx="841305" cy="61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5400000">
              <a:off x="5876686" y="2730255"/>
              <a:ext cx="841305" cy="61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78"/>
            <p:cNvGrpSpPr/>
            <p:nvPr/>
          </p:nvGrpSpPr>
          <p:grpSpPr>
            <a:xfrm>
              <a:off x="6240949" y="2934440"/>
              <a:ext cx="541885" cy="598670"/>
              <a:chOff x="1873435" y="4853886"/>
              <a:chExt cx="541885" cy="598670"/>
            </a:xfrm>
          </p:grpSpPr>
          <p:grpSp>
            <p:nvGrpSpPr>
              <p:cNvPr id="27" name="Group 65"/>
              <p:cNvGrpSpPr/>
              <p:nvPr/>
            </p:nvGrpSpPr>
            <p:grpSpPr>
              <a:xfrm>
                <a:off x="1873435" y="4853886"/>
                <a:ext cx="363502" cy="598670"/>
                <a:chOff x="1873435" y="4589814"/>
                <a:chExt cx="363502" cy="598670"/>
              </a:xfrm>
            </p:grpSpPr>
            <p:sp>
              <p:nvSpPr>
                <p:cNvPr id="82" name="TextBox 81"/>
                <p:cNvSpPr txBox="1"/>
                <p:nvPr/>
              </p:nvSpPr>
              <p:spPr>
                <a:xfrm>
                  <a:off x="1873436" y="4589814"/>
                  <a:ext cx="3635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/>
                    <a:t>~</a:t>
                  </a: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1873435" y="4665264"/>
                  <a:ext cx="3635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/>
                    <a:t>~</a:t>
                  </a:r>
                </a:p>
              </p:txBody>
            </p:sp>
          </p:grpSp>
          <p:sp>
            <p:nvSpPr>
              <p:cNvPr id="81" name="TextBox 80"/>
              <p:cNvSpPr txBox="1"/>
              <p:nvPr/>
            </p:nvSpPr>
            <p:spPr>
              <a:xfrm>
                <a:off x="2074612" y="4904186"/>
                <a:ext cx="3407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latin typeface="Lucida Bright"/>
                    <a:cs typeface="Lucida Bright"/>
                  </a:rPr>
                  <a:t>1</a:t>
                </a:r>
              </a:p>
            </p:txBody>
          </p:sp>
        </p:grpSp>
      </p:grpSp>
      <p:grpSp>
        <p:nvGrpSpPr>
          <p:cNvPr id="110" name="Group 109"/>
          <p:cNvGrpSpPr/>
          <p:nvPr/>
        </p:nvGrpSpPr>
        <p:grpSpPr>
          <a:xfrm>
            <a:off x="6284595" y="1325632"/>
            <a:ext cx="2387285" cy="2839740"/>
            <a:chOff x="6284595" y="1059542"/>
            <a:chExt cx="2387285" cy="2839740"/>
          </a:xfrm>
        </p:grpSpPr>
        <p:grpSp>
          <p:nvGrpSpPr>
            <p:cNvPr id="103" name="Group 102"/>
            <p:cNvGrpSpPr/>
            <p:nvPr/>
          </p:nvGrpSpPr>
          <p:grpSpPr>
            <a:xfrm>
              <a:off x="6284595" y="1739219"/>
              <a:ext cx="2387285" cy="2160063"/>
              <a:chOff x="6284595" y="1739219"/>
              <a:chExt cx="2387285" cy="2160063"/>
            </a:xfrm>
          </p:grpSpPr>
          <p:sp>
            <p:nvSpPr>
              <p:cNvPr id="38" name="Freeform 37"/>
              <p:cNvSpPr/>
              <p:nvPr/>
            </p:nvSpPr>
            <p:spPr>
              <a:xfrm>
                <a:off x="6284595" y="1739219"/>
                <a:ext cx="786190" cy="364873"/>
              </a:xfrm>
              <a:custGeom>
                <a:avLst/>
                <a:gdLst>
                  <a:gd name="connsiteX0" fmla="*/ 0 w 786190"/>
                  <a:gd name="connsiteY0" fmla="*/ 207635 h 364873"/>
                  <a:gd name="connsiteX1" fmla="*/ 508000 w 786190"/>
                  <a:gd name="connsiteY1" fmla="*/ 26206 h 364873"/>
                  <a:gd name="connsiteX2" fmla="*/ 786190 w 786190"/>
                  <a:gd name="connsiteY2" fmla="*/ 364873 h 36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6190" h="364873">
                    <a:moveTo>
                      <a:pt x="0" y="207635"/>
                    </a:moveTo>
                    <a:cubicBezTo>
                      <a:pt x="188484" y="103817"/>
                      <a:pt x="376968" y="0"/>
                      <a:pt x="508000" y="26206"/>
                    </a:cubicBezTo>
                    <a:cubicBezTo>
                      <a:pt x="639032" y="52412"/>
                      <a:pt x="786190" y="364873"/>
                      <a:pt x="786190" y="364873"/>
                    </a:cubicBezTo>
                  </a:path>
                </a:pathLst>
              </a:custGeom>
              <a:ln w="19050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7465091" y="1929921"/>
                <a:ext cx="665238" cy="254000"/>
              </a:xfrm>
              <a:custGeom>
                <a:avLst/>
                <a:gdLst>
                  <a:gd name="connsiteX0" fmla="*/ 0 w 665238"/>
                  <a:gd name="connsiteY0" fmla="*/ 254000 h 254000"/>
                  <a:gd name="connsiteX1" fmla="*/ 338666 w 665238"/>
                  <a:gd name="connsiteY1" fmla="*/ 0 h 254000"/>
                  <a:gd name="connsiteX2" fmla="*/ 665238 w 665238"/>
                  <a:gd name="connsiteY2" fmla="*/ 25400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5238" h="254000">
                    <a:moveTo>
                      <a:pt x="0" y="254000"/>
                    </a:moveTo>
                    <a:cubicBezTo>
                      <a:pt x="113896" y="127000"/>
                      <a:pt x="227793" y="0"/>
                      <a:pt x="338666" y="0"/>
                    </a:cubicBezTo>
                    <a:cubicBezTo>
                      <a:pt x="449539" y="0"/>
                      <a:pt x="557388" y="127000"/>
                      <a:pt x="665238" y="254000"/>
                    </a:cubicBezTo>
                  </a:path>
                </a:pathLst>
              </a:custGeom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39"/>
              <p:cNvGrpSpPr/>
              <p:nvPr/>
            </p:nvGrpSpPr>
            <p:grpSpPr>
              <a:xfrm>
                <a:off x="8097771" y="2050430"/>
                <a:ext cx="549184" cy="527221"/>
                <a:chOff x="540279" y="2920306"/>
                <a:chExt cx="549184" cy="527221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540279" y="2920306"/>
                  <a:ext cx="549184" cy="527221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v</a:t>
                  </a:r>
                </a:p>
              </p:txBody>
            </p:sp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585" y="2974527"/>
                  <a:ext cx="387221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p:grpSp>
          <p:grpSp>
            <p:nvGrpSpPr>
              <p:cNvPr id="11" name="Group 45"/>
              <p:cNvGrpSpPr/>
              <p:nvPr/>
            </p:nvGrpSpPr>
            <p:grpSpPr>
              <a:xfrm>
                <a:off x="6965179" y="2056226"/>
                <a:ext cx="549184" cy="527221"/>
                <a:chOff x="540279" y="2920306"/>
                <a:chExt cx="549184" cy="527221"/>
              </a:xfrm>
            </p:grpSpPr>
            <p:sp>
              <p:nvSpPr>
                <p:cNvPr id="47" name="Oval 46"/>
                <p:cNvSpPr/>
                <p:nvPr/>
              </p:nvSpPr>
              <p:spPr>
                <a:xfrm>
                  <a:off x="540279" y="2920306"/>
                  <a:ext cx="549184" cy="527221"/>
                </a:xfrm>
                <a:prstGeom prst="ellipse">
                  <a:avLst/>
                </a:prstGeom>
                <a:solidFill>
                  <a:srgbClr val="FFB80D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v</a:t>
                  </a:r>
                </a:p>
              </p:txBody>
            </p:sp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585" y="2974527"/>
                  <a:ext cx="387221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p:grpSp>
          <p:cxnSp>
            <p:nvCxnSpPr>
              <p:cNvPr id="60" name="Straight Arrow Connector 59"/>
              <p:cNvCxnSpPr/>
              <p:nvPr/>
            </p:nvCxnSpPr>
            <p:spPr>
              <a:xfrm rot="5400000">
                <a:off x="6791076" y="3003608"/>
                <a:ext cx="841305" cy="614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rot="5400000">
                <a:off x="7947860" y="2985717"/>
                <a:ext cx="841305" cy="614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83"/>
              <p:cNvGrpSpPr/>
              <p:nvPr/>
            </p:nvGrpSpPr>
            <p:grpSpPr>
              <a:xfrm>
                <a:off x="6996872" y="3300612"/>
                <a:ext cx="541885" cy="598670"/>
                <a:chOff x="1873435" y="4853886"/>
                <a:chExt cx="541885" cy="598670"/>
              </a:xfrm>
            </p:grpSpPr>
            <p:grpSp>
              <p:nvGrpSpPr>
                <p:cNvPr id="36" name="Group 65"/>
                <p:cNvGrpSpPr/>
                <p:nvPr/>
              </p:nvGrpSpPr>
              <p:grpSpPr>
                <a:xfrm>
                  <a:off x="1873435" y="4853886"/>
                  <a:ext cx="363502" cy="598670"/>
                  <a:chOff x="1873435" y="4589814"/>
                  <a:chExt cx="363502" cy="598670"/>
                </a:xfrm>
              </p:grpSpPr>
              <p:sp>
                <p:nvSpPr>
                  <p:cNvPr id="87" name="TextBox 86"/>
                  <p:cNvSpPr txBox="1"/>
                  <p:nvPr/>
                </p:nvSpPr>
                <p:spPr>
                  <a:xfrm>
                    <a:off x="1873436" y="4589814"/>
                    <a:ext cx="36350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/>
                      <a:t>~</a:t>
                    </a:r>
                  </a:p>
                </p:txBody>
              </p:sp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1873435" y="4665264"/>
                    <a:ext cx="36350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/>
                      <a:t>~</a:t>
                    </a:r>
                  </a:p>
                </p:txBody>
              </p:sp>
            </p:grpSp>
            <p:sp>
              <p:nvSpPr>
                <p:cNvPr id="86" name="TextBox 85"/>
                <p:cNvSpPr txBox="1"/>
                <p:nvPr/>
              </p:nvSpPr>
              <p:spPr>
                <a:xfrm>
                  <a:off x="2074612" y="4904186"/>
                  <a:ext cx="3407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>
                      <a:latin typeface="Lucida Bright"/>
                      <a:cs typeface="Lucida Bright"/>
                    </a:rPr>
                    <a:t>1</a:t>
                  </a:r>
                </a:p>
              </p:txBody>
            </p:sp>
          </p:grpSp>
          <p:grpSp>
            <p:nvGrpSpPr>
              <p:cNvPr id="37" name="Group 88"/>
              <p:cNvGrpSpPr/>
              <p:nvPr/>
            </p:nvGrpSpPr>
            <p:grpSpPr>
              <a:xfrm>
                <a:off x="8129995" y="3264390"/>
                <a:ext cx="541885" cy="598670"/>
                <a:chOff x="1873435" y="4853886"/>
                <a:chExt cx="541885" cy="598670"/>
              </a:xfrm>
            </p:grpSpPr>
            <p:grpSp>
              <p:nvGrpSpPr>
                <p:cNvPr id="40" name="Group 65"/>
                <p:cNvGrpSpPr/>
                <p:nvPr/>
              </p:nvGrpSpPr>
              <p:grpSpPr>
                <a:xfrm>
                  <a:off x="1873435" y="4853886"/>
                  <a:ext cx="363502" cy="598670"/>
                  <a:chOff x="1873435" y="4589814"/>
                  <a:chExt cx="363502" cy="598670"/>
                </a:xfrm>
              </p:grpSpPr>
              <p:sp>
                <p:nvSpPr>
                  <p:cNvPr id="92" name="TextBox 91"/>
                  <p:cNvSpPr txBox="1"/>
                  <p:nvPr/>
                </p:nvSpPr>
                <p:spPr>
                  <a:xfrm>
                    <a:off x="1873436" y="4589814"/>
                    <a:ext cx="36350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/>
                      <a:t>~</a:t>
                    </a:r>
                  </a:p>
                </p:txBody>
              </p:sp>
              <p:sp>
                <p:nvSpPr>
                  <p:cNvPr id="93" name="TextBox 92"/>
                  <p:cNvSpPr txBox="1"/>
                  <p:nvPr/>
                </p:nvSpPr>
                <p:spPr>
                  <a:xfrm>
                    <a:off x="1873435" y="4665264"/>
                    <a:ext cx="36350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/>
                      <a:t>~</a:t>
                    </a:r>
                  </a:p>
                </p:txBody>
              </p:sp>
            </p:grpSp>
            <p:sp>
              <p:nvSpPr>
                <p:cNvPr id="91" name="TextBox 90"/>
                <p:cNvSpPr txBox="1"/>
                <p:nvPr/>
              </p:nvSpPr>
              <p:spPr>
                <a:xfrm>
                  <a:off x="2074612" y="4904186"/>
                  <a:ext cx="3407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>
                      <a:latin typeface="Lucida Bright"/>
                      <a:cs typeface="Lucida Bright"/>
                    </a:rPr>
                    <a:t>1</a:t>
                  </a:r>
                </a:p>
              </p:txBody>
            </p:sp>
          </p:grpSp>
        </p:grpSp>
        <p:sp>
          <p:nvSpPr>
            <p:cNvPr id="106" name="TextBox 105"/>
            <p:cNvSpPr txBox="1"/>
            <p:nvPr/>
          </p:nvSpPr>
          <p:spPr>
            <a:xfrm>
              <a:off x="6741467" y="1059542"/>
              <a:ext cx="872317" cy="646331"/>
            </a:xfrm>
            <a:prstGeom prst="rect">
              <a:avLst/>
            </a:prstGeom>
            <a:solidFill>
              <a:srgbClr val="CDFF9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Back to</a:t>
              </a:r>
            </a:p>
            <a:p>
              <a:pPr algn="ctr"/>
              <a:r>
                <a:rPr lang="en-US"/>
                <a:t>Kalman</a:t>
              </a:r>
            </a:p>
          </p:txBody>
        </p:sp>
      </p:grp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AA53477C-DDA4-6E4C-986B-C67F66F97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09600" y="3574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Simple Particle Converges slowly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7A64-8925-4B35-8978-163368C083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pf_divergence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16249" r="24545" b="5418"/>
          <a:stretch/>
        </p:blipFill>
        <p:spPr>
          <a:xfrm>
            <a:off x="486031" y="1500519"/>
            <a:ext cx="8029143" cy="458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715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50750" y="2347462"/>
            <a:ext cx="698805" cy="2798278"/>
            <a:chOff x="768682" y="1282689"/>
            <a:chExt cx="1216152" cy="3867912"/>
          </a:xfrm>
        </p:grpSpPr>
        <p:sp>
          <p:nvSpPr>
            <p:cNvPr id="33" name="Rounded Rectangle 32"/>
            <p:cNvSpPr/>
            <p:nvPr/>
          </p:nvSpPr>
          <p:spPr>
            <a:xfrm>
              <a:off x="768682" y="1282689"/>
              <a:ext cx="1216152" cy="3867912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1197583" y="4164115"/>
              <a:ext cx="270988" cy="200738"/>
            </a:xfrm>
            <a:prstGeom prst="ellipse">
              <a:avLst/>
            </a:prstGeom>
            <a:solidFill>
              <a:srgbClr val="00B0F0"/>
            </a:solidFill>
            <a:ln w="508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flipV="1">
            <a:off x="1362195" y="2722174"/>
            <a:ext cx="698806" cy="24547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352909" y="4538717"/>
            <a:ext cx="990971" cy="26345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848394" y="3608716"/>
                <a:ext cx="35561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:mv="urn:schemas-microsoft-com:mac:vml"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394" y="3608716"/>
                <a:ext cx="355610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15254" r="-15254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741617" y="5394309"/>
            <a:ext cx="207909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0"/>
              </a:rPr>
              <a:t>Measurement (q)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664585" y="4501266"/>
            <a:ext cx="548" cy="879052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53742" y="5138514"/>
            <a:ext cx="1239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0"/>
              </a:rPr>
              <a:t>Initial </a:t>
            </a:r>
          </a:p>
          <a:p>
            <a:pPr algn="ctr"/>
            <a:r>
              <a:rPr lang="en-US" sz="2000" dirty="0">
                <a:latin typeface="Lucida Bright" panose="02040602050505020304" pitchFamily="18" charset="0"/>
              </a:rPr>
              <a:t>Particles</a:t>
            </a:r>
          </a:p>
        </p:txBody>
      </p:sp>
      <p:sp>
        <p:nvSpPr>
          <p:cNvPr id="20" name="Oval 19"/>
          <p:cNvSpPr/>
          <p:nvPr/>
        </p:nvSpPr>
        <p:spPr>
          <a:xfrm>
            <a:off x="1197199" y="3679308"/>
            <a:ext cx="155711" cy="145226"/>
          </a:xfrm>
          <a:prstGeom prst="ellipse">
            <a:avLst/>
          </a:prstGeom>
          <a:solidFill>
            <a:srgbClr val="FF0000"/>
          </a:solidFill>
          <a:ln w="508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197199" y="2923404"/>
            <a:ext cx="155711" cy="145226"/>
          </a:xfrm>
          <a:prstGeom prst="ellipse">
            <a:avLst/>
          </a:prstGeom>
          <a:solidFill>
            <a:srgbClr val="FFFF00"/>
          </a:solidFill>
          <a:ln w="508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33710" y="1693628"/>
                <a:ext cx="1070678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000" dirty="0">
                  <a:latin typeface="Lucida Bright" panose="02040602050505020304" pitchFamily="18" charset="0"/>
                </a:endParaRPr>
              </a:p>
            </p:txBody>
          </p:sp>
        </mc:Choice>
        <mc:Fallback xmlns:mv="urn:schemas-microsoft-com:mac:vml"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710" y="1693628"/>
                <a:ext cx="1070678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322978" y="1690688"/>
                <a:ext cx="1061766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000" dirty="0">
                  <a:latin typeface="Lucida Bright" panose="02040602050505020304" pitchFamily="18" charset="0"/>
                </a:endParaRPr>
              </a:p>
            </p:txBody>
          </p:sp>
        </mc:Choice>
        <mc:Fallback xmlns:mv="urn:schemas-microsoft-com:mac:vml"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2978" y="1690688"/>
                <a:ext cx="1061766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itle 1"/>
          <p:cNvSpPr txBox="1">
            <a:spLocks/>
          </p:cNvSpPr>
          <p:nvPr/>
        </p:nvSpPr>
        <p:spPr>
          <a:xfrm>
            <a:off x="609600" y="3574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Simple Particle Filter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3946630" y="2617214"/>
            <a:ext cx="2511320" cy="37810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5629012" y="1887769"/>
            <a:ext cx="2112258" cy="52916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Lucida Bright" panose="02040602050505020304" pitchFamily="18" charset="0"/>
              </a:rPr>
              <a:t>Weigh and Propagate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6639421" y="1887769"/>
            <a:ext cx="45720" cy="569359"/>
            <a:chOff x="687858" y="1498891"/>
            <a:chExt cx="45720" cy="569359"/>
          </a:xfrm>
        </p:grpSpPr>
        <p:sp>
          <p:nvSpPr>
            <p:cNvPr id="39" name="Rectangle 38"/>
            <p:cNvSpPr/>
            <p:nvPr/>
          </p:nvSpPr>
          <p:spPr>
            <a:xfrm>
              <a:off x="687858" y="150505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87859" y="149889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Oval 24"/>
          <p:cNvSpPr/>
          <p:nvPr/>
        </p:nvSpPr>
        <p:spPr>
          <a:xfrm>
            <a:off x="3514249" y="2915415"/>
            <a:ext cx="166058" cy="161203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noFill/>
          </a:ln>
          <a:effectLst>
            <a:glow rad="1905000">
              <a:srgbClr val="FF0000">
                <a:alpha val="66000"/>
              </a:srgbClr>
            </a:glow>
            <a:reflection blurRad="1270000" stA="45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3597278" y="4184203"/>
            <a:ext cx="145003" cy="139059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  <a:effectLst>
            <a:glow rad="1905000">
              <a:srgbClr val="00B050">
                <a:alpha val="66000"/>
              </a:srgbClr>
            </a:glow>
            <a:reflection blurRad="1270000" stA="45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319716" y="3011538"/>
            <a:ext cx="2308311" cy="72486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16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3" grpId="0" animBg="1"/>
      <p:bldP spid="36" grpId="0" animBg="1"/>
      <p:bldP spid="25" grpId="0" animBg="1"/>
      <p:bldP spid="2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>
            <a:spLocks noChangeAspect="1"/>
          </p:cNvSpPr>
          <p:nvPr/>
        </p:nvSpPr>
        <p:spPr>
          <a:xfrm>
            <a:off x="3597278" y="4184203"/>
            <a:ext cx="145003" cy="139059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  <a:effectLst>
            <a:glow rad="1905000">
              <a:srgbClr val="00B050">
                <a:alpha val="66000"/>
              </a:srgbClr>
            </a:glow>
            <a:reflection blurRad="1270000" stA="45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857873" y="3787961"/>
            <a:ext cx="2760656" cy="2727734"/>
            <a:chOff x="857873" y="3787961"/>
            <a:chExt cx="2760656" cy="2727734"/>
          </a:xfrm>
        </p:grpSpPr>
        <p:sp>
          <p:nvSpPr>
            <p:cNvPr id="36" name="Rounded Rectangle 35"/>
            <p:cNvSpPr/>
            <p:nvPr/>
          </p:nvSpPr>
          <p:spPr>
            <a:xfrm>
              <a:off x="857873" y="5986528"/>
              <a:ext cx="2544739" cy="52916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chemeClr val="bg1"/>
                  </a:solidFill>
                  <a:latin typeface="Lucida Bright" panose="02040602050505020304" pitchFamily="18" charset="0"/>
                </a:rPr>
                <a:t>Combine Trans. And Meas. like </a:t>
              </a:r>
              <a:r>
                <a:rPr lang="en-US" sz="1400" dirty="0" err="1">
                  <a:solidFill>
                    <a:schemeClr val="bg1"/>
                  </a:solidFill>
                  <a:latin typeface="Lucida Bright" panose="02040602050505020304" pitchFamily="18" charset="0"/>
                </a:rPr>
                <a:t>Kalman</a:t>
              </a:r>
              <a:r>
                <a:rPr lang="en-US" sz="1400" dirty="0">
                  <a:solidFill>
                    <a:schemeClr val="bg1"/>
                  </a:solidFill>
                  <a:latin typeface="Lucida Bright" panose="02040602050505020304" pitchFamily="18" charset="0"/>
                </a:rPr>
                <a:t> Filter</a:t>
              </a:r>
            </a:p>
          </p:txBody>
        </p:sp>
        <p:cxnSp>
          <p:nvCxnSpPr>
            <p:cNvPr id="37" name="Straight Arrow Connector 36"/>
            <p:cNvCxnSpPr>
              <a:stCxn id="36" idx="0"/>
              <a:endCxn id="30" idx="3"/>
            </p:cNvCxnSpPr>
            <p:nvPr/>
          </p:nvCxnSpPr>
          <p:spPr>
            <a:xfrm flipV="1">
              <a:off x="2130243" y="3787961"/>
              <a:ext cx="1488286" cy="219856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val 4"/>
          <p:cNvSpPr>
            <a:spLocks noChangeAspect="1"/>
          </p:cNvSpPr>
          <p:nvPr/>
        </p:nvSpPr>
        <p:spPr>
          <a:xfrm>
            <a:off x="5761339" y="4148829"/>
            <a:ext cx="173784" cy="163664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  <a:effectLst>
            <a:glow rad="1270000">
              <a:srgbClr val="00B050">
                <a:alpha val="66000"/>
              </a:srgbClr>
            </a:glow>
            <a:reflection blurRad="1270000" stA="45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14249" y="2915415"/>
            <a:ext cx="166058" cy="161203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noFill/>
          </a:ln>
          <a:effectLst>
            <a:glow rad="1905000">
              <a:srgbClr val="FF0000">
                <a:alpha val="66000"/>
              </a:srgbClr>
            </a:glow>
            <a:reflection blurRad="1270000" stA="45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950750" y="2347462"/>
            <a:ext cx="698805" cy="2798278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319716" y="3011538"/>
            <a:ext cx="2308311" cy="72486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362195" y="2722174"/>
            <a:ext cx="698806" cy="24547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352909" y="4538717"/>
            <a:ext cx="990971" cy="26345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53742" y="5138514"/>
            <a:ext cx="1239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0"/>
              </a:rPr>
              <a:t>Initial </a:t>
            </a:r>
          </a:p>
          <a:p>
            <a:pPr algn="ctr"/>
            <a:r>
              <a:rPr lang="en-US" sz="2000" dirty="0">
                <a:latin typeface="Lucida Bright" panose="02040602050505020304" pitchFamily="18" charset="0"/>
              </a:rPr>
              <a:t>Particles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33710" y="1693628"/>
                <a:ext cx="1070678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000" dirty="0">
                  <a:latin typeface="Lucida Bright" panose="02040602050505020304" pitchFamily="18" charset="0"/>
                </a:endParaRPr>
              </a:p>
            </p:txBody>
          </p:sp>
        </mc:Choice>
        <mc:Fallback xmlns:mv="urn:schemas-microsoft-com:mac:vml"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710" y="1693628"/>
                <a:ext cx="1070678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322978" y="1690688"/>
                <a:ext cx="1061766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000" dirty="0">
                  <a:latin typeface="Lucida Bright" panose="02040602050505020304" pitchFamily="18" charset="0"/>
                </a:endParaRPr>
              </a:p>
            </p:txBody>
          </p:sp>
        </mc:Choice>
        <mc:Fallback xmlns:mv="urn:schemas-microsoft-com:mac:vml"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2978" y="1690688"/>
                <a:ext cx="1061766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627515" y="1690688"/>
                <a:ext cx="1070678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000" dirty="0">
                  <a:latin typeface="Lucida Bright" panose="02040602050505020304" pitchFamily="18" charset="0"/>
                </a:endParaRPr>
              </a:p>
            </p:txBody>
          </p:sp>
        </mc:Choice>
        <mc:Fallback xmlns:mv="urn:schemas-microsoft-com:mac:vml"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515" y="1690688"/>
                <a:ext cx="1070678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/>
          <p:cNvSpPr>
            <a:spLocks noChangeAspect="1"/>
          </p:cNvSpPr>
          <p:nvPr/>
        </p:nvSpPr>
        <p:spPr>
          <a:xfrm>
            <a:off x="5841494" y="3094379"/>
            <a:ext cx="131473" cy="136387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noFill/>
          </a:ln>
          <a:effectLst>
            <a:glow rad="1270000">
              <a:srgbClr val="FF0000">
                <a:alpha val="66000"/>
              </a:srgbClr>
            </a:glow>
            <a:reflection blurRad="1270000" stA="45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900509" y="3387363"/>
            <a:ext cx="145109" cy="14583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597278" y="3663481"/>
            <a:ext cx="145109" cy="14583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endCxn id="28" idx="2"/>
          </p:cNvCxnSpPr>
          <p:nvPr/>
        </p:nvCxnSpPr>
        <p:spPr>
          <a:xfrm flipV="1">
            <a:off x="3706285" y="3162573"/>
            <a:ext cx="2135209" cy="57382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028754" y="3148202"/>
            <a:ext cx="1079013" cy="298589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 txBox="1">
            <a:spLocks/>
          </p:cNvSpPr>
          <p:nvPr/>
        </p:nvSpPr>
        <p:spPr>
          <a:xfrm>
            <a:off x="609600" y="3574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Adjusted Particle Filter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6045618" y="4992708"/>
            <a:ext cx="2998979" cy="52916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Lucida Bright" panose="02040602050505020304" pitchFamily="18" charset="0"/>
              </a:rPr>
              <a:t>Provides near optimal combining for correct particles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045618" y="5835880"/>
            <a:ext cx="2998979" cy="52916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Lucida Bright" panose="02040602050505020304" pitchFamily="18" charset="0"/>
              </a:rPr>
              <a:t>Accelerates convergence with few particles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052709" y="1104789"/>
            <a:ext cx="2278755" cy="2428411"/>
            <a:chOff x="4052709" y="1104789"/>
            <a:chExt cx="2278755" cy="2428411"/>
          </a:xfrm>
        </p:grpSpPr>
        <p:sp>
          <p:nvSpPr>
            <p:cNvPr id="38" name="Rounded Rectangle 37"/>
            <p:cNvSpPr/>
            <p:nvPr/>
          </p:nvSpPr>
          <p:spPr>
            <a:xfrm>
              <a:off x="4052709" y="1104789"/>
              <a:ext cx="2278755" cy="52916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prstClr val="black"/>
                  </a:solidFill>
                  <a:latin typeface="Lucida Bright" panose="02040602050505020304" pitchFamily="18" charset="0"/>
                </a:rPr>
                <a:t>Propagate the Adjusted State</a:t>
              </a:r>
            </a:p>
          </p:txBody>
        </p:sp>
        <p:cxnSp>
          <p:nvCxnSpPr>
            <p:cNvPr id="39" name="Straight Arrow Connector 38"/>
            <p:cNvCxnSpPr>
              <a:stCxn id="38" idx="2"/>
            </p:cNvCxnSpPr>
            <p:nvPr/>
          </p:nvCxnSpPr>
          <p:spPr>
            <a:xfrm flipH="1">
              <a:off x="4565366" y="1633956"/>
              <a:ext cx="626721" cy="1899244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950750" y="2347462"/>
            <a:ext cx="698805" cy="2798278"/>
            <a:chOff x="768682" y="1282689"/>
            <a:chExt cx="1216152" cy="3867912"/>
          </a:xfrm>
        </p:grpSpPr>
        <p:sp>
          <p:nvSpPr>
            <p:cNvPr id="44" name="Rounded Rectangle 43"/>
            <p:cNvSpPr/>
            <p:nvPr/>
          </p:nvSpPr>
          <p:spPr>
            <a:xfrm>
              <a:off x="768682" y="1282689"/>
              <a:ext cx="1216152" cy="3867912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197583" y="4164115"/>
              <a:ext cx="270988" cy="200738"/>
            </a:xfrm>
            <a:prstGeom prst="ellipse">
              <a:avLst/>
            </a:prstGeom>
            <a:solidFill>
              <a:srgbClr val="00B0F0"/>
            </a:solidFill>
            <a:ln w="508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Oval 45"/>
          <p:cNvSpPr/>
          <p:nvPr/>
        </p:nvSpPr>
        <p:spPr>
          <a:xfrm>
            <a:off x="1197199" y="3679308"/>
            <a:ext cx="155711" cy="145226"/>
          </a:xfrm>
          <a:prstGeom prst="ellipse">
            <a:avLst/>
          </a:prstGeom>
          <a:solidFill>
            <a:srgbClr val="FF0000"/>
          </a:solidFill>
          <a:ln w="508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197199" y="2923404"/>
            <a:ext cx="155711" cy="145226"/>
          </a:xfrm>
          <a:prstGeom prst="ellipse">
            <a:avLst/>
          </a:prstGeom>
          <a:solidFill>
            <a:srgbClr val="FFFF00"/>
          </a:solidFill>
          <a:ln w="508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1848394" y="3608716"/>
                <a:ext cx="35561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:mv="urn:schemas-microsoft-com:mac:vml"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394" y="3608716"/>
                <a:ext cx="355610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15254" r="-15254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2741617" y="5394309"/>
            <a:ext cx="207909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0"/>
              </a:rPr>
              <a:t>Measurement (q)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3664585" y="4501266"/>
            <a:ext cx="548" cy="879052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511445" y="2945383"/>
            <a:ext cx="155711" cy="145226"/>
          </a:xfrm>
          <a:prstGeom prst="ellipse">
            <a:avLst/>
          </a:prstGeom>
          <a:solidFill>
            <a:srgbClr val="FF0000"/>
          </a:solidFill>
          <a:ln w="508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8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L 0.0099 0.1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  <p:bldP spid="28" grpId="0" animBg="1"/>
      <p:bldP spid="29" grpId="0" animBg="1"/>
      <p:bldP spid="30" grpId="0" animBg="1"/>
      <p:bldP spid="42" grpId="0" animBg="1"/>
      <p:bldP spid="43" grpId="0" animBg="1"/>
      <p:bldP spid="51" grpId="0" animBg="1"/>
      <p:bldP spid="51" grpId="1" animBg="1"/>
      <p:bldP spid="5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050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9144000" cy="597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64442" y="58412"/>
            <a:ext cx="812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7E6E6"/>
                </a:solidFill>
                <a:latin typeface="Lucida Bright"/>
                <a:cs typeface="Lucida Bright"/>
              </a:rPr>
              <a:t>Several instances of crashes and failure …</a:t>
            </a:r>
          </a:p>
        </p:txBody>
      </p:sp>
      <p:pic>
        <p:nvPicPr>
          <p:cNvPr id="7" name="Content Placeholder 3" descr="Drone almost hits skier - CNN.com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2" t="10899" r="21647" b="5687"/>
          <a:stretch/>
        </p:blipFill>
        <p:spPr>
          <a:xfrm>
            <a:off x="0" y="629146"/>
            <a:ext cx="9144000" cy="7356405"/>
          </a:xfrm>
          <a:prstGeom prst="rect">
            <a:avLst/>
          </a:prstGeom>
        </p:spPr>
      </p:pic>
      <p:pic>
        <p:nvPicPr>
          <p:cNvPr id="5" name="Content Placeholder 3" descr="Mystery Drone Damages Hialeah Home « CBS Miami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7" t="14571" r="41674" b="23980"/>
          <a:stretch/>
        </p:blipFill>
        <p:spPr>
          <a:xfrm>
            <a:off x="3921574" y="2712360"/>
            <a:ext cx="6360792" cy="5951197"/>
          </a:xfrm>
          <a:prstGeom prst="rect">
            <a:avLst/>
          </a:prstGeom>
          <a:ln w="5715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269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09600" y="3574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Adjusted Particle Tracks Well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7A64-8925-4B35-8978-163368C083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Content Placeholder 7" descr="pf_divergence_full.pdf - Adobe Acrobat Reader DC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" t="14743" r="18965" b="1308"/>
          <a:stretch/>
        </p:blipFill>
        <p:spPr>
          <a:xfrm>
            <a:off x="486032" y="1403926"/>
            <a:ext cx="8029142" cy="4617931"/>
          </a:xfrm>
        </p:spPr>
      </p:pic>
    </p:spTree>
    <p:extLst>
      <p:ext uri="{BB962C8B-B14F-4D97-AF65-F5344CB8AC3E}">
        <p14:creationId xmlns:p14="http://schemas.microsoft.com/office/powerpoint/2010/main" val="16383356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5" name="Picture 4" descr="kf_divergence_full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16805" r="19091" b="972"/>
          <a:stretch/>
        </p:blipFill>
        <p:spPr>
          <a:xfrm>
            <a:off x="895926" y="1764146"/>
            <a:ext cx="7213601" cy="410094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3574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Adjusted Particle Tracks Well</a:t>
            </a:r>
          </a:p>
        </p:txBody>
      </p:sp>
    </p:spTree>
    <p:extLst>
      <p:ext uri="{BB962C8B-B14F-4D97-AF65-F5344CB8AC3E}">
        <p14:creationId xmlns:p14="http://schemas.microsoft.com/office/powerpoint/2010/main" val="19701493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325634" name="Picture 2" descr="https://bytebucket.org/themahanth/drone-attitude-paper/raw/2d1c519c07d1955b6a0eaa0017195b802c39bffb/pics/drone_gps.jpg?token=52d2caec365b90d4a8be142c6e4c7419634b52c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704107" y="1961300"/>
            <a:ext cx="856673" cy="1816373"/>
            <a:chOff x="1704107" y="1961300"/>
            <a:chExt cx="856673" cy="1816373"/>
          </a:xfrm>
        </p:grpSpPr>
        <p:sp>
          <p:nvSpPr>
            <p:cNvPr id="10" name="TextBox 9"/>
            <p:cNvSpPr txBox="1"/>
            <p:nvPr/>
          </p:nvSpPr>
          <p:spPr>
            <a:xfrm>
              <a:off x="1704107" y="2638654"/>
              <a:ext cx="856673" cy="461665"/>
            </a:xfrm>
            <a:prstGeom prst="rect">
              <a:avLst/>
            </a:prstGeom>
            <a:solidFill>
              <a:srgbClr val="CDFF9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Lucida Bright"/>
                  <a:cs typeface="Lucida Bright"/>
                </a:rPr>
                <a:t>GPS</a:t>
              </a:r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>
            <a:xfrm flipH="1">
              <a:off x="2132443" y="3100319"/>
              <a:ext cx="1" cy="67735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132443" y="1961300"/>
              <a:ext cx="0" cy="67735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979139" y="5894784"/>
            <a:ext cx="1185719" cy="461665"/>
          </a:xfrm>
          <a:prstGeom prst="rect">
            <a:avLst/>
          </a:prstGeom>
          <a:solidFill>
            <a:srgbClr val="CDFF9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/>
                <a:cs typeface="Lucida Bright"/>
              </a:rPr>
              <a:t>GoPro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58557" y="2592228"/>
            <a:ext cx="1185719" cy="461665"/>
          </a:xfrm>
          <a:prstGeom prst="rect">
            <a:avLst/>
          </a:prstGeom>
          <a:solidFill>
            <a:srgbClr val="CDFF9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/>
                <a:cs typeface="Lucida Bright"/>
              </a:rPr>
              <a:t>IMU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64887" y="1946018"/>
            <a:ext cx="463552" cy="461665"/>
          </a:xfrm>
          <a:prstGeom prst="rect">
            <a:avLst/>
          </a:prstGeom>
          <a:solidFill>
            <a:srgbClr val="CDFF9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/>
                <a:cs typeface="Lucida Bright"/>
              </a:rPr>
              <a:t>Pi</a:t>
            </a:r>
          </a:p>
        </p:txBody>
      </p:sp>
      <p:cxnSp>
        <p:nvCxnSpPr>
          <p:cNvPr id="34" name="Straight Arrow Connector 33"/>
          <p:cNvCxnSpPr>
            <a:stCxn id="22" idx="0"/>
          </p:cNvCxnSpPr>
          <p:nvPr/>
        </p:nvCxnSpPr>
        <p:spPr>
          <a:xfrm flipV="1">
            <a:off x="4571999" y="4830618"/>
            <a:ext cx="0" cy="10641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57157" y="-1"/>
            <a:ext cx="422968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Lucida Bright"/>
                <a:cs typeface="Lucida Bright"/>
              </a:rPr>
              <a:t>Evaluation Platform</a:t>
            </a:r>
          </a:p>
        </p:txBody>
      </p:sp>
    </p:spTree>
    <p:extLst>
      <p:ext uri="{BB962C8B-B14F-4D97-AF65-F5344CB8AC3E}">
        <p14:creationId xmlns:p14="http://schemas.microsoft.com/office/powerpoint/2010/main" val="105092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  <p:bldP spid="3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325634" name="Picture 2" descr="https://bytebucket.org/themahanth/drone-attitude-paper/raw/2d1c519c07d1955b6a0eaa0017195b802c39bffb/pics/drone_gps.jpg?token=52d2caec365b90d4a8be142c6e4c7419634b52c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85651" y="0"/>
            <a:ext cx="302202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Lucida Bright"/>
                <a:cs typeface="Lucida Bright"/>
              </a:rPr>
              <a:t>Performance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14018" y="5319993"/>
            <a:ext cx="3493657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/>
                <a:cs typeface="Lucida Bright"/>
              </a:rPr>
              <a:t>Vision Ground Truth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23616" y="5781658"/>
            <a:ext cx="2274460" cy="461665"/>
          </a:xfrm>
          <a:prstGeom prst="rect">
            <a:avLst/>
          </a:prstGeom>
          <a:solidFill>
            <a:srgbClr val="CDFF9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Lucida Bright"/>
                <a:cs typeface="Lucida Bright"/>
              </a:rPr>
              <a:t>GPS vs IMU</a:t>
            </a:r>
          </a:p>
        </p:txBody>
      </p:sp>
    </p:spTree>
    <p:extLst>
      <p:ext uri="{BB962C8B-B14F-4D97-AF65-F5344CB8AC3E}">
        <p14:creationId xmlns:p14="http://schemas.microsoft.com/office/powerpoint/2010/main" val="12662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1232489" y="5254200"/>
            <a:ext cx="7322949" cy="0"/>
          </a:xfrm>
          <a:prstGeom prst="line">
            <a:avLst/>
          </a:prstGeom>
          <a:noFill/>
          <a:ln w="6350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V="1">
            <a:off x="1232489" y="5171405"/>
            <a:ext cx="0" cy="82796"/>
          </a:xfrm>
          <a:prstGeom prst="line">
            <a:avLst/>
          </a:prstGeom>
          <a:noFill/>
          <a:ln w="6350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V="1">
            <a:off x="2473756" y="5171405"/>
            <a:ext cx="0" cy="82796"/>
          </a:xfrm>
          <a:prstGeom prst="line">
            <a:avLst/>
          </a:prstGeom>
          <a:noFill/>
          <a:ln w="6350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3715023" y="5171405"/>
            <a:ext cx="0" cy="82796"/>
          </a:xfrm>
          <a:prstGeom prst="line">
            <a:avLst/>
          </a:prstGeom>
          <a:noFill/>
          <a:ln w="6350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V="1">
            <a:off x="4956290" y="5171405"/>
            <a:ext cx="0" cy="82796"/>
          </a:xfrm>
          <a:prstGeom prst="line">
            <a:avLst/>
          </a:prstGeom>
          <a:noFill/>
          <a:ln w="6350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V="1">
            <a:off x="6195802" y="5171405"/>
            <a:ext cx="0" cy="82796"/>
          </a:xfrm>
          <a:prstGeom prst="line">
            <a:avLst/>
          </a:prstGeom>
          <a:noFill/>
          <a:ln w="6350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 flipV="1">
            <a:off x="7438824" y="5171405"/>
            <a:ext cx="0" cy="82796"/>
          </a:xfrm>
          <a:prstGeom prst="line">
            <a:avLst/>
          </a:prstGeom>
          <a:noFill/>
          <a:ln w="6350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reeform 15"/>
          <p:cNvSpPr>
            <a:spLocks noEditPoints="1"/>
          </p:cNvSpPr>
          <p:nvPr/>
        </p:nvSpPr>
        <p:spPr bwMode="auto">
          <a:xfrm>
            <a:off x="1156994" y="5419791"/>
            <a:ext cx="142210" cy="240502"/>
          </a:xfrm>
          <a:custGeom>
            <a:avLst/>
            <a:gdLst>
              <a:gd name="T0" fmla="*/ 122 w 245"/>
              <a:gd name="T1" fmla="*/ 37 h 367"/>
              <a:gd name="T2" fmla="*/ 105 w 245"/>
              <a:gd name="T3" fmla="*/ 39 h 367"/>
              <a:gd name="T4" fmla="*/ 78 w 245"/>
              <a:gd name="T5" fmla="*/ 57 h 367"/>
              <a:gd name="T6" fmla="*/ 68 w 245"/>
              <a:gd name="T7" fmla="*/ 75 h 367"/>
              <a:gd name="T8" fmla="*/ 59 w 245"/>
              <a:gd name="T9" fmla="*/ 93 h 367"/>
              <a:gd name="T10" fmla="*/ 49 w 245"/>
              <a:gd name="T11" fmla="*/ 148 h 367"/>
              <a:gd name="T12" fmla="*/ 49 w 245"/>
              <a:gd name="T13" fmla="*/ 184 h 367"/>
              <a:gd name="T14" fmla="*/ 49 w 245"/>
              <a:gd name="T15" fmla="*/ 219 h 367"/>
              <a:gd name="T16" fmla="*/ 59 w 245"/>
              <a:gd name="T17" fmla="*/ 273 h 367"/>
              <a:gd name="T18" fmla="*/ 68 w 245"/>
              <a:gd name="T19" fmla="*/ 294 h 367"/>
              <a:gd name="T20" fmla="*/ 78 w 245"/>
              <a:gd name="T21" fmla="*/ 310 h 367"/>
              <a:gd name="T22" fmla="*/ 105 w 245"/>
              <a:gd name="T23" fmla="*/ 328 h 367"/>
              <a:gd name="T24" fmla="*/ 122 w 245"/>
              <a:gd name="T25" fmla="*/ 330 h 367"/>
              <a:gd name="T26" fmla="*/ 141 w 245"/>
              <a:gd name="T27" fmla="*/ 328 h 367"/>
              <a:gd name="T28" fmla="*/ 168 w 245"/>
              <a:gd name="T29" fmla="*/ 310 h 367"/>
              <a:gd name="T30" fmla="*/ 179 w 245"/>
              <a:gd name="T31" fmla="*/ 294 h 367"/>
              <a:gd name="T32" fmla="*/ 187 w 245"/>
              <a:gd name="T33" fmla="*/ 273 h 367"/>
              <a:gd name="T34" fmla="*/ 196 w 245"/>
              <a:gd name="T35" fmla="*/ 219 h 367"/>
              <a:gd name="T36" fmla="*/ 197 w 245"/>
              <a:gd name="T37" fmla="*/ 184 h 367"/>
              <a:gd name="T38" fmla="*/ 196 w 245"/>
              <a:gd name="T39" fmla="*/ 148 h 367"/>
              <a:gd name="T40" fmla="*/ 187 w 245"/>
              <a:gd name="T41" fmla="*/ 93 h 367"/>
              <a:gd name="T42" fmla="*/ 179 w 245"/>
              <a:gd name="T43" fmla="*/ 75 h 367"/>
              <a:gd name="T44" fmla="*/ 168 w 245"/>
              <a:gd name="T45" fmla="*/ 57 h 367"/>
              <a:gd name="T46" fmla="*/ 141 w 245"/>
              <a:gd name="T47" fmla="*/ 39 h 367"/>
              <a:gd name="T48" fmla="*/ 122 w 245"/>
              <a:gd name="T49" fmla="*/ 37 h 367"/>
              <a:gd name="T50" fmla="*/ 122 w 245"/>
              <a:gd name="T51" fmla="*/ 0 h 367"/>
              <a:gd name="T52" fmla="*/ 151 w 245"/>
              <a:gd name="T53" fmla="*/ 1 h 367"/>
              <a:gd name="T54" fmla="*/ 197 w 245"/>
              <a:gd name="T55" fmla="*/ 26 h 367"/>
              <a:gd name="T56" fmla="*/ 213 w 245"/>
              <a:gd name="T57" fmla="*/ 47 h 367"/>
              <a:gd name="T58" fmla="*/ 227 w 245"/>
              <a:gd name="T59" fmla="*/ 72 h 367"/>
              <a:gd name="T60" fmla="*/ 243 w 245"/>
              <a:gd name="T61" fmla="*/ 141 h 367"/>
              <a:gd name="T62" fmla="*/ 245 w 245"/>
              <a:gd name="T63" fmla="*/ 184 h 367"/>
              <a:gd name="T64" fmla="*/ 243 w 245"/>
              <a:gd name="T65" fmla="*/ 227 h 367"/>
              <a:gd name="T66" fmla="*/ 227 w 245"/>
              <a:gd name="T67" fmla="*/ 295 h 367"/>
              <a:gd name="T68" fmla="*/ 213 w 245"/>
              <a:gd name="T69" fmla="*/ 321 h 367"/>
              <a:gd name="T70" fmla="*/ 197 w 245"/>
              <a:gd name="T71" fmla="*/ 343 h 367"/>
              <a:gd name="T72" fmla="*/ 151 w 245"/>
              <a:gd name="T73" fmla="*/ 366 h 367"/>
              <a:gd name="T74" fmla="*/ 122 w 245"/>
              <a:gd name="T75" fmla="*/ 367 h 367"/>
              <a:gd name="T76" fmla="*/ 94 w 245"/>
              <a:gd name="T77" fmla="*/ 366 h 367"/>
              <a:gd name="T78" fmla="*/ 49 w 245"/>
              <a:gd name="T79" fmla="*/ 343 h 367"/>
              <a:gd name="T80" fmla="*/ 32 w 245"/>
              <a:gd name="T81" fmla="*/ 321 h 367"/>
              <a:gd name="T82" fmla="*/ 17 w 245"/>
              <a:gd name="T83" fmla="*/ 295 h 367"/>
              <a:gd name="T84" fmla="*/ 1 w 245"/>
              <a:gd name="T85" fmla="*/ 227 h 367"/>
              <a:gd name="T86" fmla="*/ 0 w 245"/>
              <a:gd name="T87" fmla="*/ 184 h 367"/>
              <a:gd name="T88" fmla="*/ 1 w 245"/>
              <a:gd name="T89" fmla="*/ 141 h 367"/>
              <a:gd name="T90" fmla="*/ 17 w 245"/>
              <a:gd name="T91" fmla="*/ 72 h 367"/>
              <a:gd name="T92" fmla="*/ 32 w 245"/>
              <a:gd name="T93" fmla="*/ 47 h 367"/>
              <a:gd name="T94" fmla="*/ 49 w 245"/>
              <a:gd name="T95" fmla="*/ 26 h 367"/>
              <a:gd name="T96" fmla="*/ 94 w 245"/>
              <a:gd name="T97" fmla="*/ 1 h 367"/>
              <a:gd name="T98" fmla="*/ 122 w 245"/>
              <a:gd name="T99" fmla="*/ 0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45" h="367">
                <a:moveTo>
                  <a:pt x="122" y="37"/>
                </a:moveTo>
                <a:lnTo>
                  <a:pt x="105" y="39"/>
                </a:lnTo>
                <a:lnTo>
                  <a:pt x="78" y="57"/>
                </a:lnTo>
                <a:lnTo>
                  <a:pt x="68" y="75"/>
                </a:lnTo>
                <a:lnTo>
                  <a:pt x="59" y="93"/>
                </a:lnTo>
                <a:lnTo>
                  <a:pt x="49" y="148"/>
                </a:lnTo>
                <a:lnTo>
                  <a:pt x="49" y="184"/>
                </a:lnTo>
                <a:lnTo>
                  <a:pt x="49" y="219"/>
                </a:lnTo>
                <a:lnTo>
                  <a:pt x="59" y="273"/>
                </a:lnTo>
                <a:lnTo>
                  <a:pt x="68" y="294"/>
                </a:lnTo>
                <a:lnTo>
                  <a:pt x="78" y="310"/>
                </a:lnTo>
                <a:lnTo>
                  <a:pt x="105" y="328"/>
                </a:lnTo>
                <a:lnTo>
                  <a:pt x="122" y="330"/>
                </a:lnTo>
                <a:lnTo>
                  <a:pt x="141" y="328"/>
                </a:lnTo>
                <a:lnTo>
                  <a:pt x="168" y="310"/>
                </a:lnTo>
                <a:lnTo>
                  <a:pt x="179" y="294"/>
                </a:lnTo>
                <a:lnTo>
                  <a:pt x="187" y="273"/>
                </a:lnTo>
                <a:lnTo>
                  <a:pt x="196" y="219"/>
                </a:lnTo>
                <a:lnTo>
                  <a:pt x="197" y="184"/>
                </a:lnTo>
                <a:lnTo>
                  <a:pt x="196" y="148"/>
                </a:lnTo>
                <a:lnTo>
                  <a:pt x="187" y="93"/>
                </a:lnTo>
                <a:lnTo>
                  <a:pt x="179" y="75"/>
                </a:lnTo>
                <a:lnTo>
                  <a:pt x="168" y="57"/>
                </a:lnTo>
                <a:lnTo>
                  <a:pt x="141" y="39"/>
                </a:lnTo>
                <a:lnTo>
                  <a:pt x="122" y="37"/>
                </a:lnTo>
                <a:close/>
                <a:moveTo>
                  <a:pt x="122" y="0"/>
                </a:moveTo>
                <a:lnTo>
                  <a:pt x="151" y="1"/>
                </a:lnTo>
                <a:lnTo>
                  <a:pt x="197" y="26"/>
                </a:lnTo>
                <a:lnTo>
                  <a:pt x="213" y="47"/>
                </a:lnTo>
                <a:lnTo>
                  <a:pt x="227" y="72"/>
                </a:lnTo>
                <a:lnTo>
                  <a:pt x="243" y="141"/>
                </a:lnTo>
                <a:lnTo>
                  <a:pt x="245" y="184"/>
                </a:lnTo>
                <a:lnTo>
                  <a:pt x="243" y="227"/>
                </a:lnTo>
                <a:lnTo>
                  <a:pt x="227" y="295"/>
                </a:lnTo>
                <a:lnTo>
                  <a:pt x="213" y="321"/>
                </a:lnTo>
                <a:lnTo>
                  <a:pt x="197" y="343"/>
                </a:lnTo>
                <a:lnTo>
                  <a:pt x="151" y="366"/>
                </a:lnTo>
                <a:lnTo>
                  <a:pt x="122" y="367"/>
                </a:lnTo>
                <a:lnTo>
                  <a:pt x="94" y="366"/>
                </a:lnTo>
                <a:lnTo>
                  <a:pt x="49" y="343"/>
                </a:lnTo>
                <a:lnTo>
                  <a:pt x="32" y="321"/>
                </a:lnTo>
                <a:lnTo>
                  <a:pt x="17" y="295"/>
                </a:lnTo>
                <a:lnTo>
                  <a:pt x="1" y="227"/>
                </a:lnTo>
                <a:lnTo>
                  <a:pt x="0" y="184"/>
                </a:lnTo>
                <a:lnTo>
                  <a:pt x="1" y="141"/>
                </a:lnTo>
                <a:lnTo>
                  <a:pt x="17" y="72"/>
                </a:lnTo>
                <a:lnTo>
                  <a:pt x="32" y="47"/>
                </a:lnTo>
                <a:lnTo>
                  <a:pt x="49" y="26"/>
                </a:lnTo>
                <a:lnTo>
                  <a:pt x="94" y="1"/>
                </a:lnTo>
                <a:lnTo>
                  <a:pt x="122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Freeform 16"/>
          <p:cNvSpPr>
            <a:spLocks/>
          </p:cNvSpPr>
          <p:nvPr/>
        </p:nvSpPr>
        <p:spPr bwMode="auto">
          <a:xfrm>
            <a:off x="2310477" y="5423734"/>
            <a:ext cx="135188" cy="236559"/>
          </a:xfrm>
          <a:custGeom>
            <a:avLst/>
            <a:gdLst>
              <a:gd name="T0" fmla="*/ 16 w 229"/>
              <a:gd name="T1" fmla="*/ 0 h 362"/>
              <a:gd name="T2" fmla="*/ 203 w 229"/>
              <a:gd name="T3" fmla="*/ 0 h 362"/>
              <a:gd name="T4" fmla="*/ 203 w 229"/>
              <a:gd name="T5" fmla="*/ 41 h 362"/>
              <a:gd name="T6" fmla="*/ 59 w 229"/>
              <a:gd name="T7" fmla="*/ 41 h 362"/>
              <a:gd name="T8" fmla="*/ 59 w 229"/>
              <a:gd name="T9" fmla="*/ 129 h 362"/>
              <a:gd name="T10" fmla="*/ 69 w 229"/>
              <a:gd name="T11" fmla="*/ 126 h 362"/>
              <a:gd name="T12" fmla="*/ 81 w 229"/>
              <a:gd name="T13" fmla="*/ 123 h 362"/>
              <a:gd name="T14" fmla="*/ 91 w 229"/>
              <a:gd name="T15" fmla="*/ 121 h 362"/>
              <a:gd name="T16" fmla="*/ 101 w 229"/>
              <a:gd name="T17" fmla="*/ 121 h 362"/>
              <a:gd name="T18" fmla="*/ 130 w 229"/>
              <a:gd name="T19" fmla="*/ 123 h 362"/>
              <a:gd name="T20" fmla="*/ 177 w 229"/>
              <a:gd name="T21" fmla="*/ 139 h 362"/>
              <a:gd name="T22" fmla="*/ 194 w 229"/>
              <a:gd name="T23" fmla="*/ 153 h 362"/>
              <a:gd name="T24" fmla="*/ 210 w 229"/>
              <a:gd name="T25" fmla="*/ 170 h 362"/>
              <a:gd name="T26" fmla="*/ 228 w 229"/>
              <a:gd name="T27" fmla="*/ 215 h 362"/>
              <a:gd name="T28" fmla="*/ 229 w 229"/>
              <a:gd name="T29" fmla="*/ 243 h 362"/>
              <a:gd name="T30" fmla="*/ 228 w 229"/>
              <a:gd name="T31" fmla="*/ 270 h 362"/>
              <a:gd name="T32" fmla="*/ 210 w 229"/>
              <a:gd name="T33" fmla="*/ 315 h 362"/>
              <a:gd name="T34" fmla="*/ 194 w 229"/>
              <a:gd name="T35" fmla="*/ 330 h 362"/>
              <a:gd name="T36" fmla="*/ 176 w 229"/>
              <a:gd name="T37" fmla="*/ 345 h 362"/>
              <a:gd name="T38" fmla="*/ 125 w 229"/>
              <a:gd name="T39" fmla="*/ 361 h 362"/>
              <a:gd name="T40" fmla="*/ 94 w 229"/>
              <a:gd name="T41" fmla="*/ 362 h 362"/>
              <a:gd name="T42" fmla="*/ 71 w 229"/>
              <a:gd name="T43" fmla="*/ 362 h 362"/>
              <a:gd name="T44" fmla="*/ 48 w 229"/>
              <a:gd name="T45" fmla="*/ 359 h 362"/>
              <a:gd name="T46" fmla="*/ 24 w 229"/>
              <a:gd name="T47" fmla="*/ 355 h 362"/>
              <a:gd name="T48" fmla="*/ 0 w 229"/>
              <a:gd name="T49" fmla="*/ 348 h 362"/>
              <a:gd name="T50" fmla="*/ 0 w 229"/>
              <a:gd name="T51" fmla="*/ 299 h 362"/>
              <a:gd name="T52" fmla="*/ 22 w 229"/>
              <a:gd name="T53" fmla="*/ 310 h 362"/>
              <a:gd name="T54" fmla="*/ 45 w 229"/>
              <a:gd name="T55" fmla="*/ 316 h 362"/>
              <a:gd name="T56" fmla="*/ 68 w 229"/>
              <a:gd name="T57" fmla="*/ 322 h 362"/>
              <a:gd name="T58" fmla="*/ 92 w 229"/>
              <a:gd name="T59" fmla="*/ 322 h 362"/>
              <a:gd name="T60" fmla="*/ 112 w 229"/>
              <a:gd name="T61" fmla="*/ 322 h 362"/>
              <a:gd name="T62" fmla="*/ 145 w 229"/>
              <a:gd name="T63" fmla="*/ 310 h 362"/>
              <a:gd name="T64" fmla="*/ 158 w 229"/>
              <a:gd name="T65" fmla="*/ 300 h 362"/>
              <a:gd name="T66" fmla="*/ 169 w 229"/>
              <a:gd name="T67" fmla="*/ 289 h 362"/>
              <a:gd name="T68" fmla="*/ 180 w 229"/>
              <a:gd name="T69" fmla="*/ 260 h 362"/>
              <a:gd name="T70" fmla="*/ 181 w 229"/>
              <a:gd name="T71" fmla="*/ 243 h 362"/>
              <a:gd name="T72" fmla="*/ 180 w 229"/>
              <a:gd name="T73" fmla="*/ 224 h 362"/>
              <a:gd name="T74" fmla="*/ 169 w 229"/>
              <a:gd name="T75" fmla="*/ 195 h 362"/>
              <a:gd name="T76" fmla="*/ 158 w 229"/>
              <a:gd name="T77" fmla="*/ 183 h 362"/>
              <a:gd name="T78" fmla="*/ 145 w 229"/>
              <a:gd name="T79" fmla="*/ 173 h 362"/>
              <a:gd name="T80" fmla="*/ 112 w 229"/>
              <a:gd name="T81" fmla="*/ 162 h 362"/>
              <a:gd name="T82" fmla="*/ 92 w 229"/>
              <a:gd name="T83" fmla="*/ 162 h 362"/>
              <a:gd name="T84" fmla="*/ 73 w 229"/>
              <a:gd name="T85" fmla="*/ 162 h 362"/>
              <a:gd name="T86" fmla="*/ 55 w 229"/>
              <a:gd name="T87" fmla="*/ 166 h 362"/>
              <a:gd name="T88" fmla="*/ 35 w 229"/>
              <a:gd name="T89" fmla="*/ 170 h 362"/>
              <a:gd name="T90" fmla="*/ 16 w 229"/>
              <a:gd name="T91" fmla="*/ 179 h 362"/>
              <a:gd name="T92" fmla="*/ 16 w 229"/>
              <a:gd name="T93" fmla="*/ 0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29" h="362">
                <a:moveTo>
                  <a:pt x="16" y="0"/>
                </a:moveTo>
                <a:lnTo>
                  <a:pt x="203" y="0"/>
                </a:lnTo>
                <a:lnTo>
                  <a:pt x="203" y="41"/>
                </a:lnTo>
                <a:lnTo>
                  <a:pt x="59" y="41"/>
                </a:lnTo>
                <a:lnTo>
                  <a:pt x="59" y="129"/>
                </a:lnTo>
                <a:lnTo>
                  <a:pt x="69" y="126"/>
                </a:lnTo>
                <a:lnTo>
                  <a:pt x="81" y="123"/>
                </a:lnTo>
                <a:lnTo>
                  <a:pt x="91" y="121"/>
                </a:lnTo>
                <a:lnTo>
                  <a:pt x="101" y="121"/>
                </a:lnTo>
                <a:lnTo>
                  <a:pt x="130" y="123"/>
                </a:lnTo>
                <a:lnTo>
                  <a:pt x="177" y="139"/>
                </a:lnTo>
                <a:lnTo>
                  <a:pt x="194" y="153"/>
                </a:lnTo>
                <a:lnTo>
                  <a:pt x="210" y="170"/>
                </a:lnTo>
                <a:lnTo>
                  <a:pt x="228" y="215"/>
                </a:lnTo>
                <a:lnTo>
                  <a:pt x="229" y="243"/>
                </a:lnTo>
                <a:lnTo>
                  <a:pt x="228" y="270"/>
                </a:lnTo>
                <a:lnTo>
                  <a:pt x="210" y="315"/>
                </a:lnTo>
                <a:lnTo>
                  <a:pt x="194" y="330"/>
                </a:lnTo>
                <a:lnTo>
                  <a:pt x="176" y="345"/>
                </a:lnTo>
                <a:lnTo>
                  <a:pt x="125" y="361"/>
                </a:lnTo>
                <a:lnTo>
                  <a:pt x="94" y="362"/>
                </a:lnTo>
                <a:lnTo>
                  <a:pt x="71" y="362"/>
                </a:lnTo>
                <a:lnTo>
                  <a:pt x="48" y="359"/>
                </a:lnTo>
                <a:lnTo>
                  <a:pt x="24" y="355"/>
                </a:lnTo>
                <a:lnTo>
                  <a:pt x="0" y="348"/>
                </a:lnTo>
                <a:lnTo>
                  <a:pt x="0" y="299"/>
                </a:lnTo>
                <a:lnTo>
                  <a:pt x="22" y="310"/>
                </a:lnTo>
                <a:lnTo>
                  <a:pt x="45" y="316"/>
                </a:lnTo>
                <a:lnTo>
                  <a:pt x="68" y="322"/>
                </a:lnTo>
                <a:lnTo>
                  <a:pt x="92" y="322"/>
                </a:lnTo>
                <a:lnTo>
                  <a:pt x="112" y="322"/>
                </a:lnTo>
                <a:lnTo>
                  <a:pt x="145" y="310"/>
                </a:lnTo>
                <a:lnTo>
                  <a:pt x="158" y="300"/>
                </a:lnTo>
                <a:lnTo>
                  <a:pt x="169" y="289"/>
                </a:lnTo>
                <a:lnTo>
                  <a:pt x="180" y="260"/>
                </a:lnTo>
                <a:lnTo>
                  <a:pt x="181" y="243"/>
                </a:lnTo>
                <a:lnTo>
                  <a:pt x="180" y="224"/>
                </a:lnTo>
                <a:lnTo>
                  <a:pt x="169" y="195"/>
                </a:lnTo>
                <a:lnTo>
                  <a:pt x="158" y="183"/>
                </a:lnTo>
                <a:lnTo>
                  <a:pt x="145" y="173"/>
                </a:lnTo>
                <a:lnTo>
                  <a:pt x="112" y="162"/>
                </a:lnTo>
                <a:lnTo>
                  <a:pt x="92" y="162"/>
                </a:lnTo>
                <a:lnTo>
                  <a:pt x="73" y="162"/>
                </a:lnTo>
                <a:lnTo>
                  <a:pt x="55" y="166"/>
                </a:lnTo>
                <a:lnTo>
                  <a:pt x="35" y="170"/>
                </a:lnTo>
                <a:lnTo>
                  <a:pt x="16" y="179"/>
                </a:lnTo>
                <a:lnTo>
                  <a:pt x="16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reeform 17"/>
          <p:cNvSpPr>
            <a:spLocks noEditPoints="1"/>
          </p:cNvSpPr>
          <p:nvPr/>
        </p:nvSpPr>
        <p:spPr bwMode="auto">
          <a:xfrm>
            <a:off x="2489557" y="5419791"/>
            <a:ext cx="142210" cy="240502"/>
          </a:xfrm>
          <a:custGeom>
            <a:avLst/>
            <a:gdLst>
              <a:gd name="T0" fmla="*/ 122 w 245"/>
              <a:gd name="T1" fmla="*/ 37 h 367"/>
              <a:gd name="T2" fmla="*/ 105 w 245"/>
              <a:gd name="T3" fmla="*/ 39 h 367"/>
              <a:gd name="T4" fmla="*/ 78 w 245"/>
              <a:gd name="T5" fmla="*/ 57 h 367"/>
              <a:gd name="T6" fmla="*/ 68 w 245"/>
              <a:gd name="T7" fmla="*/ 75 h 367"/>
              <a:gd name="T8" fmla="*/ 59 w 245"/>
              <a:gd name="T9" fmla="*/ 93 h 367"/>
              <a:gd name="T10" fmla="*/ 49 w 245"/>
              <a:gd name="T11" fmla="*/ 148 h 367"/>
              <a:gd name="T12" fmla="*/ 49 w 245"/>
              <a:gd name="T13" fmla="*/ 184 h 367"/>
              <a:gd name="T14" fmla="*/ 49 w 245"/>
              <a:gd name="T15" fmla="*/ 219 h 367"/>
              <a:gd name="T16" fmla="*/ 59 w 245"/>
              <a:gd name="T17" fmla="*/ 273 h 367"/>
              <a:gd name="T18" fmla="*/ 68 w 245"/>
              <a:gd name="T19" fmla="*/ 294 h 367"/>
              <a:gd name="T20" fmla="*/ 78 w 245"/>
              <a:gd name="T21" fmla="*/ 310 h 367"/>
              <a:gd name="T22" fmla="*/ 105 w 245"/>
              <a:gd name="T23" fmla="*/ 328 h 367"/>
              <a:gd name="T24" fmla="*/ 122 w 245"/>
              <a:gd name="T25" fmla="*/ 330 h 367"/>
              <a:gd name="T26" fmla="*/ 141 w 245"/>
              <a:gd name="T27" fmla="*/ 328 h 367"/>
              <a:gd name="T28" fmla="*/ 168 w 245"/>
              <a:gd name="T29" fmla="*/ 310 h 367"/>
              <a:gd name="T30" fmla="*/ 178 w 245"/>
              <a:gd name="T31" fmla="*/ 294 h 367"/>
              <a:gd name="T32" fmla="*/ 187 w 245"/>
              <a:gd name="T33" fmla="*/ 273 h 367"/>
              <a:gd name="T34" fmla="*/ 197 w 245"/>
              <a:gd name="T35" fmla="*/ 219 h 367"/>
              <a:gd name="T36" fmla="*/ 197 w 245"/>
              <a:gd name="T37" fmla="*/ 184 h 367"/>
              <a:gd name="T38" fmla="*/ 197 w 245"/>
              <a:gd name="T39" fmla="*/ 148 h 367"/>
              <a:gd name="T40" fmla="*/ 187 w 245"/>
              <a:gd name="T41" fmla="*/ 93 h 367"/>
              <a:gd name="T42" fmla="*/ 178 w 245"/>
              <a:gd name="T43" fmla="*/ 75 h 367"/>
              <a:gd name="T44" fmla="*/ 168 w 245"/>
              <a:gd name="T45" fmla="*/ 57 h 367"/>
              <a:gd name="T46" fmla="*/ 141 w 245"/>
              <a:gd name="T47" fmla="*/ 39 h 367"/>
              <a:gd name="T48" fmla="*/ 122 w 245"/>
              <a:gd name="T49" fmla="*/ 37 h 367"/>
              <a:gd name="T50" fmla="*/ 122 w 245"/>
              <a:gd name="T51" fmla="*/ 0 h 367"/>
              <a:gd name="T52" fmla="*/ 151 w 245"/>
              <a:gd name="T53" fmla="*/ 1 h 367"/>
              <a:gd name="T54" fmla="*/ 197 w 245"/>
              <a:gd name="T55" fmla="*/ 26 h 367"/>
              <a:gd name="T56" fmla="*/ 213 w 245"/>
              <a:gd name="T57" fmla="*/ 47 h 367"/>
              <a:gd name="T58" fmla="*/ 229 w 245"/>
              <a:gd name="T59" fmla="*/ 72 h 367"/>
              <a:gd name="T60" fmla="*/ 245 w 245"/>
              <a:gd name="T61" fmla="*/ 141 h 367"/>
              <a:gd name="T62" fmla="*/ 245 w 245"/>
              <a:gd name="T63" fmla="*/ 184 h 367"/>
              <a:gd name="T64" fmla="*/ 245 w 245"/>
              <a:gd name="T65" fmla="*/ 227 h 367"/>
              <a:gd name="T66" fmla="*/ 229 w 245"/>
              <a:gd name="T67" fmla="*/ 295 h 367"/>
              <a:gd name="T68" fmla="*/ 213 w 245"/>
              <a:gd name="T69" fmla="*/ 321 h 367"/>
              <a:gd name="T70" fmla="*/ 197 w 245"/>
              <a:gd name="T71" fmla="*/ 343 h 367"/>
              <a:gd name="T72" fmla="*/ 151 w 245"/>
              <a:gd name="T73" fmla="*/ 366 h 367"/>
              <a:gd name="T74" fmla="*/ 122 w 245"/>
              <a:gd name="T75" fmla="*/ 367 h 367"/>
              <a:gd name="T76" fmla="*/ 95 w 245"/>
              <a:gd name="T77" fmla="*/ 366 h 367"/>
              <a:gd name="T78" fmla="*/ 49 w 245"/>
              <a:gd name="T79" fmla="*/ 343 h 367"/>
              <a:gd name="T80" fmla="*/ 32 w 245"/>
              <a:gd name="T81" fmla="*/ 321 h 367"/>
              <a:gd name="T82" fmla="*/ 17 w 245"/>
              <a:gd name="T83" fmla="*/ 295 h 367"/>
              <a:gd name="T84" fmla="*/ 1 w 245"/>
              <a:gd name="T85" fmla="*/ 227 h 367"/>
              <a:gd name="T86" fmla="*/ 0 w 245"/>
              <a:gd name="T87" fmla="*/ 184 h 367"/>
              <a:gd name="T88" fmla="*/ 1 w 245"/>
              <a:gd name="T89" fmla="*/ 141 h 367"/>
              <a:gd name="T90" fmla="*/ 17 w 245"/>
              <a:gd name="T91" fmla="*/ 72 h 367"/>
              <a:gd name="T92" fmla="*/ 32 w 245"/>
              <a:gd name="T93" fmla="*/ 47 h 367"/>
              <a:gd name="T94" fmla="*/ 49 w 245"/>
              <a:gd name="T95" fmla="*/ 26 h 367"/>
              <a:gd name="T96" fmla="*/ 95 w 245"/>
              <a:gd name="T97" fmla="*/ 1 h 367"/>
              <a:gd name="T98" fmla="*/ 122 w 245"/>
              <a:gd name="T99" fmla="*/ 0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45" h="367">
                <a:moveTo>
                  <a:pt x="122" y="37"/>
                </a:moveTo>
                <a:lnTo>
                  <a:pt x="105" y="39"/>
                </a:lnTo>
                <a:lnTo>
                  <a:pt x="78" y="57"/>
                </a:lnTo>
                <a:lnTo>
                  <a:pt x="68" y="75"/>
                </a:lnTo>
                <a:lnTo>
                  <a:pt x="59" y="93"/>
                </a:lnTo>
                <a:lnTo>
                  <a:pt x="49" y="148"/>
                </a:lnTo>
                <a:lnTo>
                  <a:pt x="49" y="184"/>
                </a:lnTo>
                <a:lnTo>
                  <a:pt x="49" y="219"/>
                </a:lnTo>
                <a:lnTo>
                  <a:pt x="59" y="273"/>
                </a:lnTo>
                <a:lnTo>
                  <a:pt x="68" y="294"/>
                </a:lnTo>
                <a:lnTo>
                  <a:pt x="78" y="310"/>
                </a:lnTo>
                <a:lnTo>
                  <a:pt x="105" y="328"/>
                </a:lnTo>
                <a:lnTo>
                  <a:pt x="122" y="330"/>
                </a:lnTo>
                <a:lnTo>
                  <a:pt x="141" y="328"/>
                </a:lnTo>
                <a:lnTo>
                  <a:pt x="168" y="310"/>
                </a:lnTo>
                <a:lnTo>
                  <a:pt x="178" y="294"/>
                </a:lnTo>
                <a:lnTo>
                  <a:pt x="187" y="273"/>
                </a:lnTo>
                <a:lnTo>
                  <a:pt x="197" y="219"/>
                </a:lnTo>
                <a:lnTo>
                  <a:pt x="197" y="184"/>
                </a:lnTo>
                <a:lnTo>
                  <a:pt x="197" y="148"/>
                </a:lnTo>
                <a:lnTo>
                  <a:pt x="187" y="93"/>
                </a:lnTo>
                <a:lnTo>
                  <a:pt x="178" y="75"/>
                </a:lnTo>
                <a:lnTo>
                  <a:pt x="168" y="57"/>
                </a:lnTo>
                <a:lnTo>
                  <a:pt x="141" y="39"/>
                </a:lnTo>
                <a:lnTo>
                  <a:pt x="122" y="37"/>
                </a:lnTo>
                <a:close/>
                <a:moveTo>
                  <a:pt x="122" y="0"/>
                </a:moveTo>
                <a:lnTo>
                  <a:pt x="151" y="1"/>
                </a:lnTo>
                <a:lnTo>
                  <a:pt x="197" y="26"/>
                </a:lnTo>
                <a:lnTo>
                  <a:pt x="213" y="47"/>
                </a:lnTo>
                <a:lnTo>
                  <a:pt x="229" y="72"/>
                </a:lnTo>
                <a:lnTo>
                  <a:pt x="245" y="141"/>
                </a:lnTo>
                <a:lnTo>
                  <a:pt x="245" y="184"/>
                </a:lnTo>
                <a:lnTo>
                  <a:pt x="245" y="227"/>
                </a:lnTo>
                <a:lnTo>
                  <a:pt x="229" y="295"/>
                </a:lnTo>
                <a:lnTo>
                  <a:pt x="213" y="321"/>
                </a:lnTo>
                <a:lnTo>
                  <a:pt x="197" y="343"/>
                </a:lnTo>
                <a:lnTo>
                  <a:pt x="151" y="366"/>
                </a:lnTo>
                <a:lnTo>
                  <a:pt x="122" y="367"/>
                </a:lnTo>
                <a:lnTo>
                  <a:pt x="95" y="366"/>
                </a:lnTo>
                <a:lnTo>
                  <a:pt x="49" y="343"/>
                </a:lnTo>
                <a:lnTo>
                  <a:pt x="32" y="321"/>
                </a:lnTo>
                <a:lnTo>
                  <a:pt x="17" y="295"/>
                </a:lnTo>
                <a:lnTo>
                  <a:pt x="1" y="227"/>
                </a:lnTo>
                <a:lnTo>
                  <a:pt x="0" y="184"/>
                </a:lnTo>
                <a:lnTo>
                  <a:pt x="1" y="141"/>
                </a:lnTo>
                <a:lnTo>
                  <a:pt x="17" y="72"/>
                </a:lnTo>
                <a:lnTo>
                  <a:pt x="32" y="47"/>
                </a:lnTo>
                <a:lnTo>
                  <a:pt x="49" y="26"/>
                </a:lnTo>
                <a:lnTo>
                  <a:pt x="95" y="1"/>
                </a:lnTo>
                <a:lnTo>
                  <a:pt x="122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Freeform 18"/>
          <p:cNvSpPr>
            <a:spLocks/>
          </p:cNvSpPr>
          <p:nvPr/>
        </p:nvSpPr>
        <p:spPr bwMode="auto">
          <a:xfrm>
            <a:off x="3470983" y="5423734"/>
            <a:ext cx="124653" cy="232616"/>
          </a:xfrm>
          <a:custGeom>
            <a:avLst/>
            <a:gdLst>
              <a:gd name="T0" fmla="*/ 7 w 212"/>
              <a:gd name="T1" fmla="*/ 315 h 356"/>
              <a:gd name="T2" fmla="*/ 87 w 212"/>
              <a:gd name="T3" fmla="*/ 315 h 356"/>
              <a:gd name="T4" fmla="*/ 87 w 212"/>
              <a:gd name="T5" fmla="*/ 45 h 356"/>
              <a:gd name="T6" fmla="*/ 0 w 212"/>
              <a:gd name="T7" fmla="*/ 62 h 356"/>
              <a:gd name="T8" fmla="*/ 0 w 212"/>
              <a:gd name="T9" fmla="*/ 18 h 356"/>
              <a:gd name="T10" fmla="*/ 85 w 212"/>
              <a:gd name="T11" fmla="*/ 0 h 356"/>
              <a:gd name="T12" fmla="*/ 134 w 212"/>
              <a:gd name="T13" fmla="*/ 0 h 356"/>
              <a:gd name="T14" fmla="*/ 134 w 212"/>
              <a:gd name="T15" fmla="*/ 315 h 356"/>
              <a:gd name="T16" fmla="*/ 212 w 212"/>
              <a:gd name="T17" fmla="*/ 315 h 356"/>
              <a:gd name="T18" fmla="*/ 212 w 212"/>
              <a:gd name="T19" fmla="*/ 356 h 356"/>
              <a:gd name="T20" fmla="*/ 7 w 212"/>
              <a:gd name="T21" fmla="*/ 356 h 356"/>
              <a:gd name="T22" fmla="*/ 7 w 212"/>
              <a:gd name="T23" fmla="*/ 315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2" h="356">
                <a:moveTo>
                  <a:pt x="7" y="315"/>
                </a:moveTo>
                <a:lnTo>
                  <a:pt x="87" y="315"/>
                </a:lnTo>
                <a:lnTo>
                  <a:pt x="87" y="45"/>
                </a:lnTo>
                <a:lnTo>
                  <a:pt x="0" y="62"/>
                </a:lnTo>
                <a:lnTo>
                  <a:pt x="0" y="18"/>
                </a:lnTo>
                <a:lnTo>
                  <a:pt x="85" y="0"/>
                </a:lnTo>
                <a:lnTo>
                  <a:pt x="134" y="0"/>
                </a:lnTo>
                <a:lnTo>
                  <a:pt x="134" y="315"/>
                </a:lnTo>
                <a:lnTo>
                  <a:pt x="212" y="315"/>
                </a:lnTo>
                <a:lnTo>
                  <a:pt x="212" y="356"/>
                </a:lnTo>
                <a:lnTo>
                  <a:pt x="7" y="356"/>
                </a:lnTo>
                <a:lnTo>
                  <a:pt x="7" y="315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reeform 19"/>
          <p:cNvSpPr>
            <a:spLocks noEditPoints="1"/>
          </p:cNvSpPr>
          <p:nvPr/>
        </p:nvSpPr>
        <p:spPr bwMode="auto">
          <a:xfrm>
            <a:off x="3641284" y="5419791"/>
            <a:ext cx="142210" cy="240502"/>
          </a:xfrm>
          <a:custGeom>
            <a:avLst/>
            <a:gdLst>
              <a:gd name="T0" fmla="*/ 122 w 244"/>
              <a:gd name="T1" fmla="*/ 37 h 367"/>
              <a:gd name="T2" fmla="*/ 103 w 244"/>
              <a:gd name="T3" fmla="*/ 39 h 367"/>
              <a:gd name="T4" fmla="*/ 76 w 244"/>
              <a:gd name="T5" fmla="*/ 57 h 367"/>
              <a:gd name="T6" fmla="*/ 66 w 244"/>
              <a:gd name="T7" fmla="*/ 75 h 367"/>
              <a:gd name="T8" fmla="*/ 57 w 244"/>
              <a:gd name="T9" fmla="*/ 93 h 367"/>
              <a:gd name="T10" fmla="*/ 49 w 244"/>
              <a:gd name="T11" fmla="*/ 148 h 367"/>
              <a:gd name="T12" fmla="*/ 47 w 244"/>
              <a:gd name="T13" fmla="*/ 184 h 367"/>
              <a:gd name="T14" fmla="*/ 49 w 244"/>
              <a:gd name="T15" fmla="*/ 219 h 367"/>
              <a:gd name="T16" fmla="*/ 57 w 244"/>
              <a:gd name="T17" fmla="*/ 273 h 367"/>
              <a:gd name="T18" fmla="*/ 66 w 244"/>
              <a:gd name="T19" fmla="*/ 294 h 367"/>
              <a:gd name="T20" fmla="*/ 76 w 244"/>
              <a:gd name="T21" fmla="*/ 310 h 367"/>
              <a:gd name="T22" fmla="*/ 103 w 244"/>
              <a:gd name="T23" fmla="*/ 328 h 367"/>
              <a:gd name="T24" fmla="*/ 122 w 244"/>
              <a:gd name="T25" fmla="*/ 330 h 367"/>
              <a:gd name="T26" fmla="*/ 139 w 244"/>
              <a:gd name="T27" fmla="*/ 328 h 367"/>
              <a:gd name="T28" fmla="*/ 167 w 244"/>
              <a:gd name="T29" fmla="*/ 310 h 367"/>
              <a:gd name="T30" fmla="*/ 177 w 244"/>
              <a:gd name="T31" fmla="*/ 294 h 367"/>
              <a:gd name="T32" fmla="*/ 185 w 244"/>
              <a:gd name="T33" fmla="*/ 273 h 367"/>
              <a:gd name="T34" fmla="*/ 195 w 244"/>
              <a:gd name="T35" fmla="*/ 219 h 367"/>
              <a:gd name="T36" fmla="*/ 195 w 244"/>
              <a:gd name="T37" fmla="*/ 184 h 367"/>
              <a:gd name="T38" fmla="*/ 195 w 244"/>
              <a:gd name="T39" fmla="*/ 148 h 367"/>
              <a:gd name="T40" fmla="*/ 185 w 244"/>
              <a:gd name="T41" fmla="*/ 93 h 367"/>
              <a:gd name="T42" fmla="*/ 177 w 244"/>
              <a:gd name="T43" fmla="*/ 75 h 367"/>
              <a:gd name="T44" fmla="*/ 167 w 244"/>
              <a:gd name="T45" fmla="*/ 57 h 367"/>
              <a:gd name="T46" fmla="*/ 139 w 244"/>
              <a:gd name="T47" fmla="*/ 39 h 367"/>
              <a:gd name="T48" fmla="*/ 122 w 244"/>
              <a:gd name="T49" fmla="*/ 37 h 367"/>
              <a:gd name="T50" fmla="*/ 122 w 244"/>
              <a:gd name="T51" fmla="*/ 0 h 367"/>
              <a:gd name="T52" fmla="*/ 149 w 244"/>
              <a:gd name="T53" fmla="*/ 1 h 367"/>
              <a:gd name="T54" fmla="*/ 195 w 244"/>
              <a:gd name="T55" fmla="*/ 26 h 367"/>
              <a:gd name="T56" fmla="*/ 213 w 244"/>
              <a:gd name="T57" fmla="*/ 47 h 367"/>
              <a:gd name="T58" fmla="*/ 227 w 244"/>
              <a:gd name="T59" fmla="*/ 72 h 367"/>
              <a:gd name="T60" fmla="*/ 243 w 244"/>
              <a:gd name="T61" fmla="*/ 141 h 367"/>
              <a:gd name="T62" fmla="*/ 244 w 244"/>
              <a:gd name="T63" fmla="*/ 184 h 367"/>
              <a:gd name="T64" fmla="*/ 243 w 244"/>
              <a:gd name="T65" fmla="*/ 227 h 367"/>
              <a:gd name="T66" fmla="*/ 227 w 244"/>
              <a:gd name="T67" fmla="*/ 295 h 367"/>
              <a:gd name="T68" fmla="*/ 213 w 244"/>
              <a:gd name="T69" fmla="*/ 321 h 367"/>
              <a:gd name="T70" fmla="*/ 195 w 244"/>
              <a:gd name="T71" fmla="*/ 343 h 367"/>
              <a:gd name="T72" fmla="*/ 149 w 244"/>
              <a:gd name="T73" fmla="*/ 366 h 367"/>
              <a:gd name="T74" fmla="*/ 122 w 244"/>
              <a:gd name="T75" fmla="*/ 367 h 367"/>
              <a:gd name="T76" fmla="*/ 93 w 244"/>
              <a:gd name="T77" fmla="*/ 366 h 367"/>
              <a:gd name="T78" fmla="*/ 47 w 244"/>
              <a:gd name="T79" fmla="*/ 343 h 367"/>
              <a:gd name="T80" fmla="*/ 30 w 244"/>
              <a:gd name="T81" fmla="*/ 321 h 367"/>
              <a:gd name="T82" fmla="*/ 15 w 244"/>
              <a:gd name="T83" fmla="*/ 295 h 367"/>
              <a:gd name="T84" fmla="*/ 0 w 244"/>
              <a:gd name="T85" fmla="*/ 227 h 367"/>
              <a:gd name="T86" fmla="*/ 0 w 244"/>
              <a:gd name="T87" fmla="*/ 184 h 367"/>
              <a:gd name="T88" fmla="*/ 0 w 244"/>
              <a:gd name="T89" fmla="*/ 141 h 367"/>
              <a:gd name="T90" fmla="*/ 15 w 244"/>
              <a:gd name="T91" fmla="*/ 72 h 367"/>
              <a:gd name="T92" fmla="*/ 30 w 244"/>
              <a:gd name="T93" fmla="*/ 47 h 367"/>
              <a:gd name="T94" fmla="*/ 47 w 244"/>
              <a:gd name="T95" fmla="*/ 26 h 367"/>
              <a:gd name="T96" fmla="*/ 93 w 244"/>
              <a:gd name="T97" fmla="*/ 1 h 367"/>
              <a:gd name="T98" fmla="*/ 122 w 244"/>
              <a:gd name="T99" fmla="*/ 0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44" h="367">
                <a:moveTo>
                  <a:pt x="122" y="37"/>
                </a:moveTo>
                <a:lnTo>
                  <a:pt x="103" y="39"/>
                </a:lnTo>
                <a:lnTo>
                  <a:pt x="76" y="57"/>
                </a:lnTo>
                <a:lnTo>
                  <a:pt x="66" y="75"/>
                </a:lnTo>
                <a:lnTo>
                  <a:pt x="57" y="93"/>
                </a:lnTo>
                <a:lnTo>
                  <a:pt x="49" y="148"/>
                </a:lnTo>
                <a:lnTo>
                  <a:pt x="47" y="184"/>
                </a:lnTo>
                <a:lnTo>
                  <a:pt x="49" y="219"/>
                </a:lnTo>
                <a:lnTo>
                  <a:pt x="57" y="273"/>
                </a:lnTo>
                <a:lnTo>
                  <a:pt x="66" y="294"/>
                </a:lnTo>
                <a:lnTo>
                  <a:pt x="76" y="310"/>
                </a:lnTo>
                <a:lnTo>
                  <a:pt x="103" y="328"/>
                </a:lnTo>
                <a:lnTo>
                  <a:pt x="122" y="330"/>
                </a:lnTo>
                <a:lnTo>
                  <a:pt x="139" y="328"/>
                </a:lnTo>
                <a:lnTo>
                  <a:pt x="167" y="310"/>
                </a:lnTo>
                <a:lnTo>
                  <a:pt x="177" y="294"/>
                </a:lnTo>
                <a:lnTo>
                  <a:pt x="185" y="273"/>
                </a:lnTo>
                <a:lnTo>
                  <a:pt x="195" y="219"/>
                </a:lnTo>
                <a:lnTo>
                  <a:pt x="195" y="184"/>
                </a:lnTo>
                <a:lnTo>
                  <a:pt x="195" y="148"/>
                </a:lnTo>
                <a:lnTo>
                  <a:pt x="185" y="93"/>
                </a:lnTo>
                <a:lnTo>
                  <a:pt x="177" y="75"/>
                </a:lnTo>
                <a:lnTo>
                  <a:pt x="167" y="57"/>
                </a:lnTo>
                <a:lnTo>
                  <a:pt x="139" y="39"/>
                </a:lnTo>
                <a:lnTo>
                  <a:pt x="122" y="37"/>
                </a:lnTo>
                <a:close/>
                <a:moveTo>
                  <a:pt x="122" y="0"/>
                </a:moveTo>
                <a:lnTo>
                  <a:pt x="149" y="1"/>
                </a:lnTo>
                <a:lnTo>
                  <a:pt x="195" y="26"/>
                </a:lnTo>
                <a:lnTo>
                  <a:pt x="213" y="47"/>
                </a:lnTo>
                <a:lnTo>
                  <a:pt x="227" y="72"/>
                </a:lnTo>
                <a:lnTo>
                  <a:pt x="243" y="141"/>
                </a:lnTo>
                <a:lnTo>
                  <a:pt x="244" y="184"/>
                </a:lnTo>
                <a:lnTo>
                  <a:pt x="243" y="227"/>
                </a:lnTo>
                <a:lnTo>
                  <a:pt x="227" y="295"/>
                </a:lnTo>
                <a:lnTo>
                  <a:pt x="213" y="321"/>
                </a:lnTo>
                <a:lnTo>
                  <a:pt x="195" y="343"/>
                </a:lnTo>
                <a:lnTo>
                  <a:pt x="149" y="366"/>
                </a:lnTo>
                <a:lnTo>
                  <a:pt x="122" y="367"/>
                </a:lnTo>
                <a:lnTo>
                  <a:pt x="93" y="366"/>
                </a:lnTo>
                <a:lnTo>
                  <a:pt x="47" y="343"/>
                </a:lnTo>
                <a:lnTo>
                  <a:pt x="30" y="321"/>
                </a:lnTo>
                <a:lnTo>
                  <a:pt x="15" y="295"/>
                </a:lnTo>
                <a:lnTo>
                  <a:pt x="0" y="227"/>
                </a:lnTo>
                <a:lnTo>
                  <a:pt x="0" y="184"/>
                </a:lnTo>
                <a:lnTo>
                  <a:pt x="0" y="141"/>
                </a:lnTo>
                <a:lnTo>
                  <a:pt x="15" y="72"/>
                </a:lnTo>
                <a:lnTo>
                  <a:pt x="30" y="47"/>
                </a:lnTo>
                <a:lnTo>
                  <a:pt x="47" y="26"/>
                </a:lnTo>
                <a:lnTo>
                  <a:pt x="93" y="1"/>
                </a:lnTo>
                <a:lnTo>
                  <a:pt x="122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Freeform 20"/>
          <p:cNvSpPr>
            <a:spLocks noEditPoints="1"/>
          </p:cNvSpPr>
          <p:nvPr/>
        </p:nvSpPr>
        <p:spPr bwMode="auto">
          <a:xfrm>
            <a:off x="3822120" y="5419791"/>
            <a:ext cx="143966" cy="240502"/>
          </a:xfrm>
          <a:custGeom>
            <a:avLst/>
            <a:gdLst>
              <a:gd name="T0" fmla="*/ 122 w 246"/>
              <a:gd name="T1" fmla="*/ 37 h 367"/>
              <a:gd name="T2" fmla="*/ 105 w 246"/>
              <a:gd name="T3" fmla="*/ 39 h 367"/>
              <a:gd name="T4" fmla="*/ 78 w 246"/>
              <a:gd name="T5" fmla="*/ 57 h 367"/>
              <a:gd name="T6" fmla="*/ 68 w 246"/>
              <a:gd name="T7" fmla="*/ 75 h 367"/>
              <a:gd name="T8" fmla="*/ 59 w 246"/>
              <a:gd name="T9" fmla="*/ 93 h 367"/>
              <a:gd name="T10" fmla="*/ 49 w 246"/>
              <a:gd name="T11" fmla="*/ 148 h 367"/>
              <a:gd name="T12" fmla="*/ 49 w 246"/>
              <a:gd name="T13" fmla="*/ 184 h 367"/>
              <a:gd name="T14" fmla="*/ 49 w 246"/>
              <a:gd name="T15" fmla="*/ 219 h 367"/>
              <a:gd name="T16" fmla="*/ 59 w 246"/>
              <a:gd name="T17" fmla="*/ 273 h 367"/>
              <a:gd name="T18" fmla="*/ 68 w 246"/>
              <a:gd name="T19" fmla="*/ 294 h 367"/>
              <a:gd name="T20" fmla="*/ 78 w 246"/>
              <a:gd name="T21" fmla="*/ 310 h 367"/>
              <a:gd name="T22" fmla="*/ 105 w 246"/>
              <a:gd name="T23" fmla="*/ 328 h 367"/>
              <a:gd name="T24" fmla="*/ 122 w 246"/>
              <a:gd name="T25" fmla="*/ 330 h 367"/>
              <a:gd name="T26" fmla="*/ 141 w 246"/>
              <a:gd name="T27" fmla="*/ 328 h 367"/>
              <a:gd name="T28" fmla="*/ 168 w 246"/>
              <a:gd name="T29" fmla="*/ 310 h 367"/>
              <a:gd name="T30" fmla="*/ 178 w 246"/>
              <a:gd name="T31" fmla="*/ 294 h 367"/>
              <a:gd name="T32" fmla="*/ 187 w 246"/>
              <a:gd name="T33" fmla="*/ 273 h 367"/>
              <a:gd name="T34" fmla="*/ 197 w 246"/>
              <a:gd name="T35" fmla="*/ 219 h 367"/>
              <a:gd name="T36" fmla="*/ 197 w 246"/>
              <a:gd name="T37" fmla="*/ 184 h 367"/>
              <a:gd name="T38" fmla="*/ 197 w 246"/>
              <a:gd name="T39" fmla="*/ 148 h 367"/>
              <a:gd name="T40" fmla="*/ 187 w 246"/>
              <a:gd name="T41" fmla="*/ 93 h 367"/>
              <a:gd name="T42" fmla="*/ 178 w 246"/>
              <a:gd name="T43" fmla="*/ 75 h 367"/>
              <a:gd name="T44" fmla="*/ 168 w 246"/>
              <a:gd name="T45" fmla="*/ 57 h 367"/>
              <a:gd name="T46" fmla="*/ 141 w 246"/>
              <a:gd name="T47" fmla="*/ 39 h 367"/>
              <a:gd name="T48" fmla="*/ 122 w 246"/>
              <a:gd name="T49" fmla="*/ 37 h 367"/>
              <a:gd name="T50" fmla="*/ 122 w 246"/>
              <a:gd name="T51" fmla="*/ 0 h 367"/>
              <a:gd name="T52" fmla="*/ 151 w 246"/>
              <a:gd name="T53" fmla="*/ 1 h 367"/>
              <a:gd name="T54" fmla="*/ 197 w 246"/>
              <a:gd name="T55" fmla="*/ 26 h 367"/>
              <a:gd name="T56" fmla="*/ 214 w 246"/>
              <a:gd name="T57" fmla="*/ 47 h 367"/>
              <a:gd name="T58" fmla="*/ 229 w 246"/>
              <a:gd name="T59" fmla="*/ 72 h 367"/>
              <a:gd name="T60" fmla="*/ 245 w 246"/>
              <a:gd name="T61" fmla="*/ 141 h 367"/>
              <a:gd name="T62" fmla="*/ 246 w 246"/>
              <a:gd name="T63" fmla="*/ 184 h 367"/>
              <a:gd name="T64" fmla="*/ 245 w 246"/>
              <a:gd name="T65" fmla="*/ 227 h 367"/>
              <a:gd name="T66" fmla="*/ 229 w 246"/>
              <a:gd name="T67" fmla="*/ 295 h 367"/>
              <a:gd name="T68" fmla="*/ 214 w 246"/>
              <a:gd name="T69" fmla="*/ 321 h 367"/>
              <a:gd name="T70" fmla="*/ 197 w 246"/>
              <a:gd name="T71" fmla="*/ 343 h 367"/>
              <a:gd name="T72" fmla="*/ 151 w 246"/>
              <a:gd name="T73" fmla="*/ 366 h 367"/>
              <a:gd name="T74" fmla="*/ 122 w 246"/>
              <a:gd name="T75" fmla="*/ 367 h 367"/>
              <a:gd name="T76" fmla="*/ 95 w 246"/>
              <a:gd name="T77" fmla="*/ 366 h 367"/>
              <a:gd name="T78" fmla="*/ 49 w 246"/>
              <a:gd name="T79" fmla="*/ 343 h 367"/>
              <a:gd name="T80" fmla="*/ 32 w 246"/>
              <a:gd name="T81" fmla="*/ 321 h 367"/>
              <a:gd name="T82" fmla="*/ 17 w 246"/>
              <a:gd name="T83" fmla="*/ 295 h 367"/>
              <a:gd name="T84" fmla="*/ 1 w 246"/>
              <a:gd name="T85" fmla="*/ 227 h 367"/>
              <a:gd name="T86" fmla="*/ 0 w 246"/>
              <a:gd name="T87" fmla="*/ 184 h 367"/>
              <a:gd name="T88" fmla="*/ 1 w 246"/>
              <a:gd name="T89" fmla="*/ 141 h 367"/>
              <a:gd name="T90" fmla="*/ 17 w 246"/>
              <a:gd name="T91" fmla="*/ 72 h 367"/>
              <a:gd name="T92" fmla="*/ 32 w 246"/>
              <a:gd name="T93" fmla="*/ 47 h 367"/>
              <a:gd name="T94" fmla="*/ 49 w 246"/>
              <a:gd name="T95" fmla="*/ 26 h 367"/>
              <a:gd name="T96" fmla="*/ 95 w 246"/>
              <a:gd name="T97" fmla="*/ 1 h 367"/>
              <a:gd name="T98" fmla="*/ 122 w 246"/>
              <a:gd name="T99" fmla="*/ 0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46" h="367">
                <a:moveTo>
                  <a:pt x="122" y="37"/>
                </a:moveTo>
                <a:lnTo>
                  <a:pt x="105" y="39"/>
                </a:lnTo>
                <a:lnTo>
                  <a:pt x="78" y="57"/>
                </a:lnTo>
                <a:lnTo>
                  <a:pt x="68" y="75"/>
                </a:lnTo>
                <a:lnTo>
                  <a:pt x="59" y="93"/>
                </a:lnTo>
                <a:lnTo>
                  <a:pt x="49" y="148"/>
                </a:lnTo>
                <a:lnTo>
                  <a:pt x="49" y="184"/>
                </a:lnTo>
                <a:lnTo>
                  <a:pt x="49" y="219"/>
                </a:lnTo>
                <a:lnTo>
                  <a:pt x="59" y="273"/>
                </a:lnTo>
                <a:lnTo>
                  <a:pt x="68" y="294"/>
                </a:lnTo>
                <a:lnTo>
                  <a:pt x="78" y="310"/>
                </a:lnTo>
                <a:lnTo>
                  <a:pt x="105" y="328"/>
                </a:lnTo>
                <a:lnTo>
                  <a:pt x="122" y="330"/>
                </a:lnTo>
                <a:lnTo>
                  <a:pt x="141" y="328"/>
                </a:lnTo>
                <a:lnTo>
                  <a:pt x="168" y="310"/>
                </a:lnTo>
                <a:lnTo>
                  <a:pt x="178" y="294"/>
                </a:lnTo>
                <a:lnTo>
                  <a:pt x="187" y="273"/>
                </a:lnTo>
                <a:lnTo>
                  <a:pt x="197" y="219"/>
                </a:lnTo>
                <a:lnTo>
                  <a:pt x="197" y="184"/>
                </a:lnTo>
                <a:lnTo>
                  <a:pt x="197" y="148"/>
                </a:lnTo>
                <a:lnTo>
                  <a:pt x="187" y="93"/>
                </a:lnTo>
                <a:lnTo>
                  <a:pt x="178" y="75"/>
                </a:lnTo>
                <a:lnTo>
                  <a:pt x="168" y="57"/>
                </a:lnTo>
                <a:lnTo>
                  <a:pt x="141" y="39"/>
                </a:lnTo>
                <a:lnTo>
                  <a:pt x="122" y="37"/>
                </a:lnTo>
                <a:close/>
                <a:moveTo>
                  <a:pt x="122" y="0"/>
                </a:moveTo>
                <a:lnTo>
                  <a:pt x="151" y="1"/>
                </a:lnTo>
                <a:lnTo>
                  <a:pt x="197" y="26"/>
                </a:lnTo>
                <a:lnTo>
                  <a:pt x="214" y="47"/>
                </a:lnTo>
                <a:lnTo>
                  <a:pt x="229" y="72"/>
                </a:lnTo>
                <a:lnTo>
                  <a:pt x="245" y="141"/>
                </a:lnTo>
                <a:lnTo>
                  <a:pt x="246" y="184"/>
                </a:lnTo>
                <a:lnTo>
                  <a:pt x="245" y="227"/>
                </a:lnTo>
                <a:lnTo>
                  <a:pt x="229" y="295"/>
                </a:lnTo>
                <a:lnTo>
                  <a:pt x="214" y="321"/>
                </a:lnTo>
                <a:lnTo>
                  <a:pt x="197" y="343"/>
                </a:lnTo>
                <a:lnTo>
                  <a:pt x="151" y="366"/>
                </a:lnTo>
                <a:lnTo>
                  <a:pt x="122" y="367"/>
                </a:lnTo>
                <a:lnTo>
                  <a:pt x="95" y="366"/>
                </a:lnTo>
                <a:lnTo>
                  <a:pt x="49" y="343"/>
                </a:lnTo>
                <a:lnTo>
                  <a:pt x="32" y="321"/>
                </a:lnTo>
                <a:lnTo>
                  <a:pt x="17" y="295"/>
                </a:lnTo>
                <a:lnTo>
                  <a:pt x="1" y="227"/>
                </a:lnTo>
                <a:lnTo>
                  <a:pt x="0" y="184"/>
                </a:lnTo>
                <a:lnTo>
                  <a:pt x="1" y="141"/>
                </a:lnTo>
                <a:lnTo>
                  <a:pt x="17" y="72"/>
                </a:lnTo>
                <a:lnTo>
                  <a:pt x="32" y="47"/>
                </a:lnTo>
                <a:lnTo>
                  <a:pt x="49" y="26"/>
                </a:lnTo>
                <a:lnTo>
                  <a:pt x="95" y="1"/>
                </a:lnTo>
                <a:lnTo>
                  <a:pt x="122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4714006" y="5423734"/>
            <a:ext cx="122898" cy="232616"/>
          </a:xfrm>
          <a:custGeom>
            <a:avLst/>
            <a:gdLst>
              <a:gd name="T0" fmla="*/ 7 w 210"/>
              <a:gd name="T1" fmla="*/ 315 h 356"/>
              <a:gd name="T2" fmla="*/ 85 w 210"/>
              <a:gd name="T3" fmla="*/ 315 h 356"/>
              <a:gd name="T4" fmla="*/ 85 w 210"/>
              <a:gd name="T5" fmla="*/ 45 h 356"/>
              <a:gd name="T6" fmla="*/ 0 w 210"/>
              <a:gd name="T7" fmla="*/ 62 h 356"/>
              <a:gd name="T8" fmla="*/ 0 w 210"/>
              <a:gd name="T9" fmla="*/ 18 h 356"/>
              <a:gd name="T10" fmla="*/ 85 w 210"/>
              <a:gd name="T11" fmla="*/ 0 h 356"/>
              <a:gd name="T12" fmla="*/ 132 w 210"/>
              <a:gd name="T13" fmla="*/ 0 h 356"/>
              <a:gd name="T14" fmla="*/ 132 w 210"/>
              <a:gd name="T15" fmla="*/ 315 h 356"/>
              <a:gd name="T16" fmla="*/ 210 w 210"/>
              <a:gd name="T17" fmla="*/ 315 h 356"/>
              <a:gd name="T18" fmla="*/ 210 w 210"/>
              <a:gd name="T19" fmla="*/ 356 h 356"/>
              <a:gd name="T20" fmla="*/ 7 w 210"/>
              <a:gd name="T21" fmla="*/ 356 h 356"/>
              <a:gd name="T22" fmla="*/ 7 w 210"/>
              <a:gd name="T23" fmla="*/ 315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0" h="356">
                <a:moveTo>
                  <a:pt x="7" y="315"/>
                </a:moveTo>
                <a:lnTo>
                  <a:pt x="85" y="315"/>
                </a:lnTo>
                <a:lnTo>
                  <a:pt x="85" y="45"/>
                </a:lnTo>
                <a:lnTo>
                  <a:pt x="0" y="62"/>
                </a:lnTo>
                <a:lnTo>
                  <a:pt x="0" y="18"/>
                </a:lnTo>
                <a:lnTo>
                  <a:pt x="85" y="0"/>
                </a:lnTo>
                <a:lnTo>
                  <a:pt x="132" y="0"/>
                </a:lnTo>
                <a:lnTo>
                  <a:pt x="132" y="315"/>
                </a:lnTo>
                <a:lnTo>
                  <a:pt x="210" y="315"/>
                </a:lnTo>
                <a:lnTo>
                  <a:pt x="210" y="356"/>
                </a:lnTo>
                <a:lnTo>
                  <a:pt x="7" y="356"/>
                </a:lnTo>
                <a:lnTo>
                  <a:pt x="7" y="315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4884307" y="5423734"/>
            <a:ext cx="135188" cy="236559"/>
          </a:xfrm>
          <a:custGeom>
            <a:avLst/>
            <a:gdLst>
              <a:gd name="T0" fmla="*/ 15 w 229"/>
              <a:gd name="T1" fmla="*/ 0 h 362"/>
              <a:gd name="T2" fmla="*/ 203 w 229"/>
              <a:gd name="T3" fmla="*/ 0 h 362"/>
              <a:gd name="T4" fmla="*/ 203 w 229"/>
              <a:gd name="T5" fmla="*/ 41 h 362"/>
              <a:gd name="T6" fmla="*/ 59 w 229"/>
              <a:gd name="T7" fmla="*/ 41 h 362"/>
              <a:gd name="T8" fmla="*/ 59 w 229"/>
              <a:gd name="T9" fmla="*/ 129 h 362"/>
              <a:gd name="T10" fmla="*/ 69 w 229"/>
              <a:gd name="T11" fmla="*/ 126 h 362"/>
              <a:gd name="T12" fmla="*/ 80 w 229"/>
              <a:gd name="T13" fmla="*/ 123 h 362"/>
              <a:gd name="T14" fmla="*/ 90 w 229"/>
              <a:gd name="T15" fmla="*/ 121 h 362"/>
              <a:gd name="T16" fmla="*/ 101 w 229"/>
              <a:gd name="T17" fmla="*/ 121 h 362"/>
              <a:gd name="T18" fmla="*/ 130 w 229"/>
              <a:gd name="T19" fmla="*/ 123 h 362"/>
              <a:gd name="T20" fmla="*/ 176 w 229"/>
              <a:gd name="T21" fmla="*/ 139 h 362"/>
              <a:gd name="T22" fmla="*/ 195 w 229"/>
              <a:gd name="T23" fmla="*/ 153 h 362"/>
              <a:gd name="T24" fmla="*/ 211 w 229"/>
              <a:gd name="T25" fmla="*/ 170 h 362"/>
              <a:gd name="T26" fmla="*/ 228 w 229"/>
              <a:gd name="T27" fmla="*/ 215 h 362"/>
              <a:gd name="T28" fmla="*/ 229 w 229"/>
              <a:gd name="T29" fmla="*/ 243 h 362"/>
              <a:gd name="T30" fmla="*/ 228 w 229"/>
              <a:gd name="T31" fmla="*/ 270 h 362"/>
              <a:gd name="T32" fmla="*/ 211 w 229"/>
              <a:gd name="T33" fmla="*/ 315 h 362"/>
              <a:gd name="T34" fmla="*/ 193 w 229"/>
              <a:gd name="T35" fmla="*/ 330 h 362"/>
              <a:gd name="T36" fmla="*/ 175 w 229"/>
              <a:gd name="T37" fmla="*/ 345 h 362"/>
              <a:gd name="T38" fmla="*/ 124 w 229"/>
              <a:gd name="T39" fmla="*/ 361 h 362"/>
              <a:gd name="T40" fmla="*/ 94 w 229"/>
              <a:gd name="T41" fmla="*/ 362 h 362"/>
              <a:gd name="T42" fmla="*/ 71 w 229"/>
              <a:gd name="T43" fmla="*/ 362 h 362"/>
              <a:gd name="T44" fmla="*/ 48 w 229"/>
              <a:gd name="T45" fmla="*/ 359 h 362"/>
              <a:gd name="T46" fmla="*/ 25 w 229"/>
              <a:gd name="T47" fmla="*/ 355 h 362"/>
              <a:gd name="T48" fmla="*/ 0 w 229"/>
              <a:gd name="T49" fmla="*/ 348 h 362"/>
              <a:gd name="T50" fmla="*/ 0 w 229"/>
              <a:gd name="T51" fmla="*/ 299 h 362"/>
              <a:gd name="T52" fmla="*/ 22 w 229"/>
              <a:gd name="T53" fmla="*/ 310 h 362"/>
              <a:gd name="T54" fmla="*/ 44 w 229"/>
              <a:gd name="T55" fmla="*/ 316 h 362"/>
              <a:gd name="T56" fmla="*/ 68 w 229"/>
              <a:gd name="T57" fmla="*/ 322 h 362"/>
              <a:gd name="T58" fmla="*/ 93 w 229"/>
              <a:gd name="T59" fmla="*/ 322 h 362"/>
              <a:gd name="T60" fmla="*/ 113 w 229"/>
              <a:gd name="T61" fmla="*/ 322 h 362"/>
              <a:gd name="T62" fmla="*/ 144 w 229"/>
              <a:gd name="T63" fmla="*/ 310 h 362"/>
              <a:gd name="T64" fmla="*/ 157 w 229"/>
              <a:gd name="T65" fmla="*/ 300 h 362"/>
              <a:gd name="T66" fmla="*/ 169 w 229"/>
              <a:gd name="T67" fmla="*/ 289 h 362"/>
              <a:gd name="T68" fmla="*/ 180 w 229"/>
              <a:gd name="T69" fmla="*/ 260 h 362"/>
              <a:gd name="T70" fmla="*/ 182 w 229"/>
              <a:gd name="T71" fmla="*/ 243 h 362"/>
              <a:gd name="T72" fmla="*/ 180 w 229"/>
              <a:gd name="T73" fmla="*/ 224 h 362"/>
              <a:gd name="T74" fmla="*/ 169 w 229"/>
              <a:gd name="T75" fmla="*/ 195 h 362"/>
              <a:gd name="T76" fmla="*/ 157 w 229"/>
              <a:gd name="T77" fmla="*/ 183 h 362"/>
              <a:gd name="T78" fmla="*/ 144 w 229"/>
              <a:gd name="T79" fmla="*/ 173 h 362"/>
              <a:gd name="T80" fmla="*/ 113 w 229"/>
              <a:gd name="T81" fmla="*/ 162 h 362"/>
              <a:gd name="T82" fmla="*/ 93 w 229"/>
              <a:gd name="T83" fmla="*/ 162 h 362"/>
              <a:gd name="T84" fmla="*/ 74 w 229"/>
              <a:gd name="T85" fmla="*/ 162 h 362"/>
              <a:gd name="T86" fmla="*/ 54 w 229"/>
              <a:gd name="T87" fmla="*/ 166 h 362"/>
              <a:gd name="T88" fmla="*/ 35 w 229"/>
              <a:gd name="T89" fmla="*/ 170 h 362"/>
              <a:gd name="T90" fmla="*/ 15 w 229"/>
              <a:gd name="T91" fmla="*/ 179 h 362"/>
              <a:gd name="T92" fmla="*/ 15 w 229"/>
              <a:gd name="T93" fmla="*/ 0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29" h="362">
                <a:moveTo>
                  <a:pt x="15" y="0"/>
                </a:moveTo>
                <a:lnTo>
                  <a:pt x="203" y="0"/>
                </a:lnTo>
                <a:lnTo>
                  <a:pt x="203" y="41"/>
                </a:lnTo>
                <a:lnTo>
                  <a:pt x="59" y="41"/>
                </a:lnTo>
                <a:lnTo>
                  <a:pt x="59" y="129"/>
                </a:lnTo>
                <a:lnTo>
                  <a:pt x="69" y="126"/>
                </a:lnTo>
                <a:lnTo>
                  <a:pt x="80" y="123"/>
                </a:lnTo>
                <a:lnTo>
                  <a:pt x="90" y="121"/>
                </a:lnTo>
                <a:lnTo>
                  <a:pt x="101" y="121"/>
                </a:lnTo>
                <a:lnTo>
                  <a:pt x="130" y="123"/>
                </a:lnTo>
                <a:lnTo>
                  <a:pt x="176" y="139"/>
                </a:lnTo>
                <a:lnTo>
                  <a:pt x="195" y="153"/>
                </a:lnTo>
                <a:lnTo>
                  <a:pt x="211" y="170"/>
                </a:lnTo>
                <a:lnTo>
                  <a:pt x="228" y="215"/>
                </a:lnTo>
                <a:lnTo>
                  <a:pt x="229" y="243"/>
                </a:lnTo>
                <a:lnTo>
                  <a:pt x="228" y="270"/>
                </a:lnTo>
                <a:lnTo>
                  <a:pt x="211" y="315"/>
                </a:lnTo>
                <a:lnTo>
                  <a:pt x="193" y="330"/>
                </a:lnTo>
                <a:lnTo>
                  <a:pt x="175" y="345"/>
                </a:lnTo>
                <a:lnTo>
                  <a:pt x="124" y="361"/>
                </a:lnTo>
                <a:lnTo>
                  <a:pt x="94" y="362"/>
                </a:lnTo>
                <a:lnTo>
                  <a:pt x="71" y="362"/>
                </a:lnTo>
                <a:lnTo>
                  <a:pt x="48" y="359"/>
                </a:lnTo>
                <a:lnTo>
                  <a:pt x="25" y="355"/>
                </a:lnTo>
                <a:lnTo>
                  <a:pt x="0" y="348"/>
                </a:lnTo>
                <a:lnTo>
                  <a:pt x="0" y="299"/>
                </a:lnTo>
                <a:lnTo>
                  <a:pt x="22" y="310"/>
                </a:lnTo>
                <a:lnTo>
                  <a:pt x="44" y="316"/>
                </a:lnTo>
                <a:lnTo>
                  <a:pt x="68" y="322"/>
                </a:lnTo>
                <a:lnTo>
                  <a:pt x="93" y="322"/>
                </a:lnTo>
                <a:lnTo>
                  <a:pt x="113" y="322"/>
                </a:lnTo>
                <a:lnTo>
                  <a:pt x="144" y="310"/>
                </a:lnTo>
                <a:lnTo>
                  <a:pt x="157" y="300"/>
                </a:lnTo>
                <a:lnTo>
                  <a:pt x="169" y="289"/>
                </a:lnTo>
                <a:lnTo>
                  <a:pt x="180" y="260"/>
                </a:lnTo>
                <a:lnTo>
                  <a:pt x="182" y="243"/>
                </a:lnTo>
                <a:lnTo>
                  <a:pt x="180" y="224"/>
                </a:lnTo>
                <a:lnTo>
                  <a:pt x="169" y="195"/>
                </a:lnTo>
                <a:lnTo>
                  <a:pt x="157" y="183"/>
                </a:lnTo>
                <a:lnTo>
                  <a:pt x="144" y="173"/>
                </a:lnTo>
                <a:lnTo>
                  <a:pt x="113" y="162"/>
                </a:lnTo>
                <a:lnTo>
                  <a:pt x="93" y="162"/>
                </a:lnTo>
                <a:lnTo>
                  <a:pt x="74" y="162"/>
                </a:lnTo>
                <a:lnTo>
                  <a:pt x="54" y="166"/>
                </a:lnTo>
                <a:lnTo>
                  <a:pt x="35" y="170"/>
                </a:lnTo>
                <a:lnTo>
                  <a:pt x="15" y="179"/>
                </a:lnTo>
                <a:lnTo>
                  <a:pt x="15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5063387" y="5419791"/>
            <a:ext cx="142210" cy="240502"/>
          </a:xfrm>
          <a:custGeom>
            <a:avLst/>
            <a:gdLst>
              <a:gd name="T0" fmla="*/ 123 w 245"/>
              <a:gd name="T1" fmla="*/ 37 h 367"/>
              <a:gd name="T2" fmla="*/ 105 w 245"/>
              <a:gd name="T3" fmla="*/ 39 h 367"/>
              <a:gd name="T4" fmla="*/ 77 w 245"/>
              <a:gd name="T5" fmla="*/ 57 h 367"/>
              <a:gd name="T6" fmla="*/ 66 w 245"/>
              <a:gd name="T7" fmla="*/ 75 h 367"/>
              <a:gd name="T8" fmla="*/ 58 w 245"/>
              <a:gd name="T9" fmla="*/ 93 h 367"/>
              <a:gd name="T10" fmla="*/ 49 w 245"/>
              <a:gd name="T11" fmla="*/ 148 h 367"/>
              <a:gd name="T12" fmla="*/ 48 w 245"/>
              <a:gd name="T13" fmla="*/ 184 h 367"/>
              <a:gd name="T14" fmla="*/ 49 w 245"/>
              <a:gd name="T15" fmla="*/ 219 h 367"/>
              <a:gd name="T16" fmla="*/ 58 w 245"/>
              <a:gd name="T17" fmla="*/ 273 h 367"/>
              <a:gd name="T18" fmla="*/ 66 w 245"/>
              <a:gd name="T19" fmla="*/ 294 h 367"/>
              <a:gd name="T20" fmla="*/ 77 w 245"/>
              <a:gd name="T21" fmla="*/ 310 h 367"/>
              <a:gd name="T22" fmla="*/ 105 w 245"/>
              <a:gd name="T23" fmla="*/ 328 h 367"/>
              <a:gd name="T24" fmla="*/ 123 w 245"/>
              <a:gd name="T25" fmla="*/ 330 h 367"/>
              <a:gd name="T26" fmla="*/ 140 w 245"/>
              <a:gd name="T27" fmla="*/ 328 h 367"/>
              <a:gd name="T28" fmla="*/ 169 w 245"/>
              <a:gd name="T29" fmla="*/ 310 h 367"/>
              <a:gd name="T30" fmla="*/ 179 w 245"/>
              <a:gd name="T31" fmla="*/ 294 h 367"/>
              <a:gd name="T32" fmla="*/ 187 w 245"/>
              <a:gd name="T33" fmla="*/ 273 h 367"/>
              <a:gd name="T34" fmla="*/ 196 w 245"/>
              <a:gd name="T35" fmla="*/ 219 h 367"/>
              <a:gd name="T36" fmla="*/ 198 w 245"/>
              <a:gd name="T37" fmla="*/ 184 h 367"/>
              <a:gd name="T38" fmla="*/ 196 w 245"/>
              <a:gd name="T39" fmla="*/ 148 h 367"/>
              <a:gd name="T40" fmla="*/ 187 w 245"/>
              <a:gd name="T41" fmla="*/ 93 h 367"/>
              <a:gd name="T42" fmla="*/ 179 w 245"/>
              <a:gd name="T43" fmla="*/ 75 h 367"/>
              <a:gd name="T44" fmla="*/ 169 w 245"/>
              <a:gd name="T45" fmla="*/ 57 h 367"/>
              <a:gd name="T46" fmla="*/ 140 w 245"/>
              <a:gd name="T47" fmla="*/ 39 h 367"/>
              <a:gd name="T48" fmla="*/ 123 w 245"/>
              <a:gd name="T49" fmla="*/ 37 h 367"/>
              <a:gd name="T50" fmla="*/ 123 w 245"/>
              <a:gd name="T51" fmla="*/ 0 h 367"/>
              <a:gd name="T52" fmla="*/ 151 w 245"/>
              <a:gd name="T53" fmla="*/ 1 h 367"/>
              <a:gd name="T54" fmla="*/ 196 w 245"/>
              <a:gd name="T55" fmla="*/ 26 h 367"/>
              <a:gd name="T56" fmla="*/ 213 w 245"/>
              <a:gd name="T57" fmla="*/ 47 h 367"/>
              <a:gd name="T58" fmla="*/ 228 w 245"/>
              <a:gd name="T59" fmla="*/ 72 h 367"/>
              <a:gd name="T60" fmla="*/ 244 w 245"/>
              <a:gd name="T61" fmla="*/ 141 h 367"/>
              <a:gd name="T62" fmla="*/ 245 w 245"/>
              <a:gd name="T63" fmla="*/ 184 h 367"/>
              <a:gd name="T64" fmla="*/ 244 w 245"/>
              <a:gd name="T65" fmla="*/ 227 h 367"/>
              <a:gd name="T66" fmla="*/ 228 w 245"/>
              <a:gd name="T67" fmla="*/ 295 h 367"/>
              <a:gd name="T68" fmla="*/ 213 w 245"/>
              <a:gd name="T69" fmla="*/ 321 h 367"/>
              <a:gd name="T70" fmla="*/ 196 w 245"/>
              <a:gd name="T71" fmla="*/ 343 h 367"/>
              <a:gd name="T72" fmla="*/ 151 w 245"/>
              <a:gd name="T73" fmla="*/ 366 h 367"/>
              <a:gd name="T74" fmla="*/ 123 w 245"/>
              <a:gd name="T75" fmla="*/ 367 h 367"/>
              <a:gd name="T76" fmla="*/ 94 w 245"/>
              <a:gd name="T77" fmla="*/ 366 h 367"/>
              <a:gd name="T78" fmla="*/ 48 w 245"/>
              <a:gd name="T79" fmla="*/ 343 h 367"/>
              <a:gd name="T80" fmla="*/ 32 w 245"/>
              <a:gd name="T81" fmla="*/ 321 h 367"/>
              <a:gd name="T82" fmla="*/ 18 w 245"/>
              <a:gd name="T83" fmla="*/ 295 h 367"/>
              <a:gd name="T84" fmla="*/ 2 w 245"/>
              <a:gd name="T85" fmla="*/ 227 h 367"/>
              <a:gd name="T86" fmla="*/ 0 w 245"/>
              <a:gd name="T87" fmla="*/ 184 h 367"/>
              <a:gd name="T88" fmla="*/ 2 w 245"/>
              <a:gd name="T89" fmla="*/ 141 h 367"/>
              <a:gd name="T90" fmla="*/ 18 w 245"/>
              <a:gd name="T91" fmla="*/ 72 h 367"/>
              <a:gd name="T92" fmla="*/ 32 w 245"/>
              <a:gd name="T93" fmla="*/ 47 h 367"/>
              <a:gd name="T94" fmla="*/ 48 w 245"/>
              <a:gd name="T95" fmla="*/ 26 h 367"/>
              <a:gd name="T96" fmla="*/ 94 w 245"/>
              <a:gd name="T97" fmla="*/ 1 h 367"/>
              <a:gd name="T98" fmla="*/ 123 w 245"/>
              <a:gd name="T99" fmla="*/ 0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45" h="367">
                <a:moveTo>
                  <a:pt x="123" y="37"/>
                </a:moveTo>
                <a:lnTo>
                  <a:pt x="105" y="39"/>
                </a:lnTo>
                <a:lnTo>
                  <a:pt x="77" y="57"/>
                </a:lnTo>
                <a:lnTo>
                  <a:pt x="66" y="75"/>
                </a:lnTo>
                <a:lnTo>
                  <a:pt x="58" y="93"/>
                </a:lnTo>
                <a:lnTo>
                  <a:pt x="49" y="148"/>
                </a:lnTo>
                <a:lnTo>
                  <a:pt x="48" y="184"/>
                </a:lnTo>
                <a:lnTo>
                  <a:pt x="49" y="219"/>
                </a:lnTo>
                <a:lnTo>
                  <a:pt x="58" y="273"/>
                </a:lnTo>
                <a:lnTo>
                  <a:pt x="66" y="294"/>
                </a:lnTo>
                <a:lnTo>
                  <a:pt x="77" y="310"/>
                </a:lnTo>
                <a:lnTo>
                  <a:pt x="105" y="328"/>
                </a:lnTo>
                <a:lnTo>
                  <a:pt x="123" y="330"/>
                </a:lnTo>
                <a:lnTo>
                  <a:pt x="140" y="328"/>
                </a:lnTo>
                <a:lnTo>
                  <a:pt x="169" y="310"/>
                </a:lnTo>
                <a:lnTo>
                  <a:pt x="179" y="294"/>
                </a:lnTo>
                <a:lnTo>
                  <a:pt x="187" y="273"/>
                </a:lnTo>
                <a:lnTo>
                  <a:pt x="196" y="219"/>
                </a:lnTo>
                <a:lnTo>
                  <a:pt x="198" y="184"/>
                </a:lnTo>
                <a:lnTo>
                  <a:pt x="196" y="148"/>
                </a:lnTo>
                <a:lnTo>
                  <a:pt x="187" y="93"/>
                </a:lnTo>
                <a:lnTo>
                  <a:pt x="179" y="75"/>
                </a:lnTo>
                <a:lnTo>
                  <a:pt x="169" y="57"/>
                </a:lnTo>
                <a:lnTo>
                  <a:pt x="140" y="39"/>
                </a:lnTo>
                <a:lnTo>
                  <a:pt x="123" y="37"/>
                </a:lnTo>
                <a:close/>
                <a:moveTo>
                  <a:pt x="123" y="0"/>
                </a:moveTo>
                <a:lnTo>
                  <a:pt x="151" y="1"/>
                </a:lnTo>
                <a:lnTo>
                  <a:pt x="196" y="26"/>
                </a:lnTo>
                <a:lnTo>
                  <a:pt x="213" y="47"/>
                </a:lnTo>
                <a:lnTo>
                  <a:pt x="228" y="72"/>
                </a:lnTo>
                <a:lnTo>
                  <a:pt x="244" y="141"/>
                </a:lnTo>
                <a:lnTo>
                  <a:pt x="245" y="184"/>
                </a:lnTo>
                <a:lnTo>
                  <a:pt x="244" y="227"/>
                </a:lnTo>
                <a:lnTo>
                  <a:pt x="228" y="295"/>
                </a:lnTo>
                <a:lnTo>
                  <a:pt x="213" y="321"/>
                </a:lnTo>
                <a:lnTo>
                  <a:pt x="196" y="343"/>
                </a:lnTo>
                <a:lnTo>
                  <a:pt x="151" y="366"/>
                </a:lnTo>
                <a:lnTo>
                  <a:pt x="123" y="367"/>
                </a:lnTo>
                <a:lnTo>
                  <a:pt x="94" y="366"/>
                </a:lnTo>
                <a:lnTo>
                  <a:pt x="48" y="343"/>
                </a:lnTo>
                <a:lnTo>
                  <a:pt x="32" y="321"/>
                </a:lnTo>
                <a:lnTo>
                  <a:pt x="18" y="295"/>
                </a:lnTo>
                <a:lnTo>
                  <a:pt x="2" y="227"/>
                </a:lnTo>
                <a:lnTo>
                  <a:pt x="0" y="184"/>
                </a:lnTo>
                <a:lnTo>
                  <a:pt x="2" y="141"/>
                </a:lnTo>
                <a:lnTo>
                  <a:pt x="18" y="72"/>
                </a:lnTo>
                <a:lnTo>
                  <a:pt x="32" y="47"/>
                </a:lnTo>
                <a:lnTo>
                  <a:pt x="48" y="26"/>
                </a:lnTo>
                <a:lnTo>
                  <a:pt x="94" y="1"/>
                </a:lnTo>
                <a:lnTo>
                  <a:pt x="123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5942983" y="5419791"/>
            <a:ext cx="131676" cy="236559"/>
          </a:xfrm>
          <a:custGeom>
            <a:avLst/>
            <a:gdLst>
              <a:gd name="T0" fmla="*/ 58 w 225"/>
              <a:gd name="T1" fmla="*/ 320 h 361"/>
              <a:gd name="T2" fmla="*/ 225 w 225"/>
              <a:gd name="T3" fmla="*/ 320 h 361"/>
              <a:gd name="T4" fmla="*/ 225 w 225"/>
              <a:gd name="T5" fmla="*/ 361 h 361"/>
              <a:gd name="T6" fmla="*/ 0 w 225"/>
              <a:gd name="T7" fmla="*/ 361 h 361"/>
              <a:gd name="T8" fmla="*/ 0 w 225"/>
              <a:gd name="T9" fmla="*/ 320 h 361"/>
              <a:gd name="T10" fmla="*/ 30 w 225"/>
              <a:gd name="T11" fmla="*/ 289 h 361"/>
              <a:gd name="T12" fmla="*/ 75 w 225"/>
              <a:gd name="T13" fmla="*/ 245 h 361"/>
              <a:gd name="T14" fmla="*/ 115 w 225"/>
              <a:gd name="T15" fmla="*/ 203 h 361"/>
              <a:gd name="T16" fmla="*/ 134 w 225"/>
              <a:gd name="T17" fmla="*/ 183 h 361"/>
              <a:gd name="T18" fmla="*/ 154 w 225"/>
              <a:gd name="T19" fmla="*/ 158 h 361"/>
              <a:gd name="T20" fmla="*/ 166 w 225"/>
              <a:gd name="T21" fmla="*/ 139 h 361"/>
              <a:gd name="T22" fmla="*/ 173 w 225"/>
              <a:gd name="T23" fmla="*/ 121 h 361"/>
              <a:gd name="T24" fmla="*/ 176 w 225"/>
              <a:gd name="T25" fmla="*/ 103 h 361"/>
              <a:gd name="T26" fmla="*/ 175 w 225"/>
              <a:gd name="T27" fmla="*/ 90 h 361"/>
              <a:gd name="T28" fmla="*/ 164 w 225"/>
              <a:gd name="T29" fmla="*/ 67 h 361"/>
              <a:gd name="T30" fmla="*/ 156 w 225"/>
              <a:gd name="T31" fmla="*/ 57 h 361"/>
              <a:gd name="T32" fmla="*/ 144 w 225"/>
              <a:gd name="T33" fmla="*/ 50 h 361"/>
              <a:gd name="T34" fmla="*/ 120 w 225"/>
              <a:gd name="T35" fmla="*/ 41 h 361"/>
              <a:gd name="T36" fmla="*/ 104 w 225"/>
              <a:gd name="T37" fmla="*/ 40 h 361"/>
              <a:gd name="T38" fmla="*/ 81 w 225"/>
              <a:gd name="T39" fmla="*/ 41 h 361"/>
              <a:gd name="T40" fmla="*/ 56 w 225"/>
              <a:gd name="T41" fmla="*/ 47 h 361"/>
              <a:gd name="T42" fmla="*/ 30 w 225"/>
              <a:gd name="T43" fmla="*/ 57 h 361"/>
              <a:gd name="T44" fmla="*/ 3 w 225"/>
              <a:gd name="T45" fmla="*/ 72 h 361"/>
              <a:gd name="T46" fmla="*/ 3 w 225"/>
              <a:gd name="T47" fmla="*/ 23 h 361"/>
              <a:gd name="T48" fmla="*/ 30 w 225"/>
              <a:gd name="T49" fmla="*/ 13 h 361"/>
              <a:gd name="T50" fmla="*/ 56 w 225"/>
              <a:gd name="T51" fmla="*/ 5 h 361"/>
              <a:gd name="T52" fmla="*/ 81 w 225"/>
              <a:gd name="T53" fmla="*/ 1 h 361"/>
              <a:gd name="T54" fmla="*/ 102 w 225"/>
              <a:gd name="T55" fmla="*/ 0 h 361"/>
              <a:gd name="T56" fmla="*/ 130 w 225"/>
              <a:gd name="T57" fmla="*/ 1 h 361"/>
              <a:gd name="T58" fmla="*/ 173 w 225"/>
              <a:gd name="T59" fmla="*/ 14 h 361"/>
              <a:gd name="T60" fmla="*/ 190 w 225"/>
              <a:gd name="T61" fmla="*/ 27 h 361"/>
              <a:gd name="T62" fmla="*/ 206 w 225"/>
              <a:gd name="T63" fmla="*/ 41 h 361"/>
              <a:gd name="T64" fmla="*/ 222 w 225"/>
              <a:gd name="T65" fmla="*/ 79 h 361"/>
              <a:gd name="T66" fmla="*/ 223 w 225"/>
              <a:gd name="T67" fmla="*/ 101 h 361"/>
              <a:gd name="T68" fmla="*/ 222 w 225"/>
              <a:gd name="T69" fmla="*/ 122 h 361"/>
              <a:gd name="T70" fmla="*/ 215 w 225"/>
              <a:gd name="T71" fmla="*/ 142 h 361"/>
              <a:gd name="T72" fmla="*/ 205 w 225"/>
              <a:gd name="T73" fmla="*/ 163 h 361"/>
              <a:gd name="T74" fmla="*/ 186 w 225"/>
              <a:gd name="T75" fmla="*/ 188 h 361"/>
              <a:gd name="T76" fmla="*/ 175 w 225"/>
              <a:gd name="T77" fmla="*/ 200 h 361"/>
              <a:gd name="T78" fmla="*/ 147 w 225"/>
              <a:gd name="T79" fmla="*/ 229 h 361"/>
              <a:gd name="T80" fmla="*/ 111 w 225"/>
              <a:gd name="T81" fmla="*/ 265 h 361"/>
              <a:gd name="T82" fmla="*/ 58 w 225"/>
              <a:gd name="T83" fmla="*/ 320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25" h="361">
                <a:moveTo>
                  <a:pt x="58" y="320"/>
                </a:moveTo>
                <a:lnTo>
                  <a:pt x="225" y="320"/>
                </a:lnTo>
                <a:lnTo>
                  <a:pt x="225" y="361"/>
                </a:lnTo>
                <a:lnTo>
                  <a:pt x="0" y="361"/>
                </a:lnTo>
                <a:lnTo>
                  <a:pt x="0" y="320"/>
                </a:lnTo>
                <a:lnTo>
                  <a:pt x="30" y="289"/>
                </a:lnTo>
                <a:lnTo>
                  <a:pt x="75" y="245"/>
                </a:lnTo>
                <a:lnTo>
                  <a:pt x="115" y="203"/>
                </a:lnTo>
                <a:lnTo>
                  <a:pt x="134" y="183"/>
                </a:lnTo>
                <a:lnTo>
                  <a:pt x="154" y="158"/>
                </a:lnTo>
                <a:lnTo>
                  <a:pt x="166" y="139"/>
                </a:lnTo>
                <a:lnTo>
                  <a:pt x="173" y="121"/>
                </a:lnTo>
                <a:lnTo>
                  <a:pt x="176" y="103"/>
                </a:lnTo>
                <a:lnTo>
                  <a:pt x="175" y="90"/>
                </a:lnTo>
                <a:lnTo>
                  <a:pt x="164" y="67"/>
                </a:lnTo>
                <a:lnTo>
                  <a:pt x="156" y="57"/>
                </a:lnTo>
                <a:lnTo>
                  <a:pt x="144" y="50"/>
                </a:lnTo>
                <a:lnTo>
                  <a:pt x="120" y="41"/>
                </a:lnTo>
                <a:lnTo>
                  <a:pt x="104" y="40"/>
                </a:lnTo>
                <a:lnTo>
                  <a:pt x="81" y="41"/>
                </a:lnTo>
                <a:lnTo>
                  <a:pt x="56" y="47"/>
                </a:lnTo>
                <a:lnTo>
                  <a:pt x="30" y="57"/>
                </a:lnTo>
                <a:lnTo>
                  <a:pt x="3" y="72"/>
                </a:lnTo>
                <a:lnTo>
                  <a:pt x="3" y="23"/>
                </a:lnTo>
                <a:lnTo>
                  <a:pt x="30" y="13"/>
                </a:lnTo>
                <a:lnTo>
                  <a:pt x="56" y="5"/>
                </a:lnTo>
                <a:lnTo>
                  <a:pt x="81" y="1"/>
                </a:lnTo>
                <a:lnTo>
                  <a:pt x="102" y="0"/>
                </a:lnTo>
                <a:lnTo>
                  <a:pt x="130" y="1"/>
                </a:lnTo>
                <a:lnTo>
                  <a:pt x="173" y="14"/>
                </a:lnTo>
                <a:lnTo>
                  <a:pt x="190" y="27"/>
                </a:lnTo>
                <a:lnTo>
                  <a:pt x="206" y="41"/>
                </a:lnTo>
                <a:lnTo>
                  <a:pt x="222" y="79"/>
                </a:lnTo>
                <a:lnTo>
                  <a:pt x="223" y="101"/>
                </a:lnTo>
                <a:lnTo>
                  <a:pt x="222" y="122"/>
                </a:lnTo>
                <a:lnTo>
                  <a:pt x="215" y="142"/>
                </a:lnTo>
                <a:lnTo>
                  <a:pt x="205" y="163"/>
                </a:lnTo>
                <a:lnTo>
                  <a:pt x="186" y="188"/>
                </a:lnTo>
                <a:lnTo>
                  <a:pt x="175" y="200"/>
                </a:lnTo>
                <a:lnTo>
                  <a:pt x="147" y="229"/>
                </a:lnTo>
                <a:lnTo>
                  <a:pt x="111" y="265"/>
                </a:lnTo>
                <a:lnTo>
                  <a:pt x="58" y="32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reeform 25"/>
          <p:cNvSpPr>
            <a:spLocks noEditPoints="1"/>
          </p:cNvSpPr>
          <p:nvPr/>
        </p:nvSpPr>
        <p:spPr bwMode="auto">
          <a:xfrm>
            <a:off x="6122063" y="5419791"/>
            <a:ext cx="143966" cy="240502"/>
          </a:xfrm>
          <a:custGeom>
            <a:avLst/>
            <a:gdLst>
              <a:gd name="T0" fmla="*/ 123 w 246"/>
              <a:gd name="T1" fmla="*/ 37 h 367"/>
              <a:gd name="T2" fmla="*/ 105 w 246"/>
              <a:gd name="T3" fmla="*/ 39 h 367"/>
              <a:gd name="T4" fmla="*/ 77 w 246"/>
              <a:gd name="T5" fmla="*/ 57 h 367"/>
              <a:gd name="T6" fmla="*/ 67 w 246"/>
              <a:gd name="T7" fmla="*/ 75 h 367"/>
              <a:gd name="T8" fmla="*/ 59 w 246"/>
              <a:gd name="T9" fmla="*/ 93 h 367"/>
              <a:gd name="T10" fmla="*/ 49 w 246"/>
              <a:gd name="T11" fmla="*/ 148 h 367"/>
              <a:gd name="T12" fmla="*/ 49 w 246"/>
              <a:gd name="T13" fmla="*/ 184 h 367"/>
              <a:gd name="T14" fmla="*/ 49 w 246"/>
              <a:gd name="T15" fmla="*/ 219 h 367"/>
              <a:gd name="T16" fmla="*/ 59 w 246"/>
              <a:gd name="T17" fmla="*/ 273 h 367"/>
              <a:gd name="T18" fmla="*/ 67 w 246"/>
              <a:gd name="T19" fmla="*/ 294 h 367"/>
              <a:gd name="T20" fmla="*/ 77 w 246"/>
              <a:gd name="T21" fmla="*/ 310 h 367"/>
              <a:gd name="T22" fmla="*/ 105 w 246"/>
              <a:gd name="T23" fmla="*/ 328 h 367"/>
              <a:gd name="T24" fmla="*/ 123 w 246"/>
              <a:gd name="T25" fmla="*/ 330 h 367"/>
              <a:gd name="T26" fmla="*/ 141 w 246"/>
              <a:gd name="T27" fmla="*/ 328 h 367"/>
              <a:gd name="T28" fmla="*/ 168 w 246"/>
              <a:gd name="T29" fmla="*/ 310 h 367"/>
              <a:gd name="T30" fmla="*/ 178 w 246"/>
              <a:gd name="T31" fmla="*/ 294 h 367"/>
              <a:gd name="T32" fmla="*/ 187 w 246"/>
              <a:gd name="T33" fmla="*/ 273 h 367"/>
              <a:gd name="T34" fmla="*/ 197 w 246"/>
              <a:gd name="T35" fmla="*/ 219 h 367"/>
              <a:gd name="T36" fmla="*/ 197 w 246"/>
              <a:gd name="T37" fmla="*/ 184 h 367"/>
              <a:gd name="T38" fmla="*/ 197 w 246"/>
              <a:gd name="T39" fmla="*/ 148 h 367"/>
              <a:gd name="T40" fmla="*/ 187 w 246"/>
              <a:gd name="T41" fmla="*/ 93 h 367"/>
              <a:gd name="T42" fmla="*/ 178 w 246"/>
              <a:gd name="T43" fmla="*/ 75 h 367"/>
              <a:gd name="T44" fmla="*/ 168 w 246"/>
              <a:gd name="T45" fmla="*/ 57 h 367"/>
              <a:gd name="T46" fmla="*/ 141 w 246"/>
              <a:gd name="T47" fmla="*/ 39 h 367"/>
              <a:gd name="T48" fmla="*/ 123 w 246"/>
              <a:gd name="T49" fmla="*/ 37 h 367"/>
              <a:gd name="T50" fmla="*/ 123 w 246"/>
              <a:gd name="T51" fmla="*/ 0 h 367"/>
              <a:gd name="T52" fmla="*/ 151 w 246"/>
              <a:gd name="T53" fmla="*/ 1 h 367"/>
              <a:gd name="T54" fmla="*/ 197 w 246"/>
              <a:gd name="T55" fmla="*/ 26 h 367"/>
              <a:gd name="T56" fmla="*/ 214 w 246"/>
              <a:gd name="T57" fmla="*/ 47 h 367"/>
              <a:gd name="T58" fmla="*/ 229 w 246"/>
              <a:gd name="T59" fmla="*/ 72 h 367"/>
              <a:gd name="T60" fmla="*/ 244 w 246"/>
              <a:gd name="T61" fmla="*/ 141 h 367"/>
              <a:gd name="T62" fmla="*/ 246 w 246"/>
              <a:gd name="T63" fmla="*/ 184 h 367"/>
              <a:gd name="T64" fmla="*/ 244 w 246"/>
              <a:gd name="T65" fmla="*/ 227 h 367"/>
              <a:gd name="T66" fmla="*/ 229 w 246"/>
              <a:gd name="T67" fmla="*/ 295 h 367"/>
              <a:gd name="T68" fmla="*/ 214 w 246"/>
              <a:gd name="T69" fmla="*/ 321 h 367"/>
              <a:gd name="T70" fmla="*/ 197 w 246"/>
              <a:gd name="T71" fmla="*/ 343 h 367"/>
              <a:gd name="T72" fmla="*/ 151 w 246"/>
              <a:gd name="T73" fmla="*/ 366 h 367"/>
              <a:gd name="T74" fmla="*/ 123 w 246"/>
              <a:gd name="T75" fmla="*/ 367 h 367"/>
              <a:gd name="T76" fmla="*/ 95 w 246"/>
              <a:gd name="T77" fmla="*/ 366 h 367"/>
              <a:gd name="T78" fmla="*/ 49 w 246"/>
              <a:gd name="T79" fmla="*/ 343 h 367"/>
              <a:gd name="T80" fmla="*/ 31 w 246"/>
              <a:gd name="T81" fmla="*/ 321 h 367"/>
              <a:gd name="T82" fmla="*/ 17 w 246"/>
              <a:gd name="T83" fmla="*/ 295 h 367"/>
              <a:gd name="T84" fmla="*/ 1 w 246"/>
              <a:gd name="T85" fmla="*/ 227 h 367"/>
              <a:gd name="T86" fmla="*/ 0 w 246"/>
              <a:gd name="T87" fmla="*/ 184 h 367"/>
              <a:gd name="T88" fmla="*/ 1 w 246"/>
              <a:gd name="T89" fmla="*/ 141 h 367"/>
              <a:gd name="T90" fmla="*/ 17 w 246"/>
              <a:gd name="T91" fmla="*/ 72 h 367"/>
              <a:gd name="T92" fmla="*/ 31 w 246"/>
              <a:gd name="T93" fmla="*/ 47 h 367"/>
              <a:gd name="T94" fmla="*/ 49 w 246"/>
              <a:gd name="T95" fmla="*/ 26 h 367"/>
              <a:gd name="T96" fmla="*/ 95 w 246"/>
              <a:gd name="T97" fmla="*/ 1 h 367"/>
              <a:gd name="T98" fmla="*/ 123 w 246"/>
              <a:gd name="T99" fmla="*/ 0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46" h="367">
                <a:moveTo>
                  <a:pt x="123" y="37"/>
                </a:moveTo>
                <a:lnTo>
                  <a:pt x="105" y="39"/>
                </a:lnTo>
                <a:lnTo>
                  <a:pt x="77" y="57"/>
                </a:lnTo>
                <a:lnTo>
                  <a:pt x="67" y="75"/>
                </a:lnTo>
                <a:lnTo>
                  <a:pt x="59" y="93"/>
                </a:lnTo>
                <a:lnTo>
                  <a:pt x="49" y="148"/>
                </a:lnTo>
                <a:lnTo>
                  <a:pt x="49" y="184"/>
                </a:lnTo>
                <a:lnTo>
                  <a:pt x="49" y="219"/>
                </a:lnTo>
                <a:lnTo>
                  <a:pt x="59" y="273"/>
                </a:lnTo>
                <a:lnTo>
                  <a:pt x="67" y="294"/>
                </a:lnTo>
                <a:lnTo>
                  <a:pt x="77" y="310"/>
                </a:lnTo>
                <a:lnTo>
                  <a:pt x="105" y="328"/>
                </a:lnTo>
                <a:lnTo>
                  <a:pt x="123" y="330"/>
                </a:lnTo>
                <a:lnTo>
                  <a:pt x="141" y="328"/>
                </a:lnTo>
                <a:lnTo>
                  <a:pt x="168" y="310"/>
                </a:lnTo>
                <a:lnTo>
                  <a:pt x="178" y="294"/>
                </a:lnTo>
                <a:lnTo>
                  <a:pt x="187" y="273"/>
                </a:lnTo>
                <a:lnTo>
                  <a:pt x="197" y="219"/>
                </a:lnTo>
                <a:lnTo>
                  <a:pt x="197" y="184"/>
                </a:lnTo>
                <a:lnTo>
                  <a:pt x="197" y="148"/>
                </a:lnTo>
                <a:lnTo>
                  <a:pt x="187" y="93"/>
                </a:lnTo>
                <a:lnTo>
                  <a:pt x="178" y="75"/>
                </a:lnTo>
                <a:lnTo>
                  <a:pt x="168" y="57"/>
                </a:lnTo>
                <a:lnTo>
                  <a:pt x="141" y="39"/>
                </a:lnTo>
                <a:lnTo>
                  <a:pt x="123" y="37"/>
                </a:lnTo>
                <a:close/>
                <a:moveTo>
                  <a:pt x="123" y="0"/>
                </a:moveTo>
                <a:lnTo>
                  <a:pt x="151" y="1"/>
                </a:lnTo>
                <a:lnTo>
                  <a:pt x="197" y="26"/>
                </a:lnTo>
                <a:lnTo>
                  <a:pt x="214" y="47"/>
                </a:lnTo>
                <a:lnTo>
                  <a:pt x="229" y="72"/>
                </a:lnTo>
                <a:lnTo>
                  <a:pt x="244" y="141"/>
                </a:lnTo>
                <a:lnTo>
                  <a:pt x="246" y="184"/>
                </a:lnTo>
                <a:lnTo>
                  <a:pt x="244" y="227"/>
                </a:lnTo>
                <a:lnTo>
                  <a:pt x="229" y="295"/>
                </a:lnTo>
                <a:lnTo>
                  <a:pt x="214" y="321"/>
                </a:lnTo>
                <a:lnTo>
                  <a:pt x="197" y="343"/>
                </a:lnTo>
                <a:lnTo>
                  <a:pt x="151" y="366"/>
                </a:lnTo>
                <a:lnTo>
                  <a:pt x="123" y="367"/>
                </a:lnTo>
                <a:lnTo>
                  <a:pt x="95" y="366"/>
                </a:lnTo>
                <a:lnTo>
                  <a:pt x="49" y="343"/>
                </a:lnTo>
                <a:lnTo>
                  <a:pt x="31" y="321"/>
                </a:lnTo>
                <a:lnTo>
                  <a:pt x="17" y="295"/>
                </a:lnTo>
                <a:lnTo>
                  <a:pt x="1" y="227"/>
                </a:lnTo>
                <a:lnTo>
                  <a:pt x="0" y="184"/>
                </a:lnTo>
                <a:lnTo>
                  <a:pt x="1" y="141"/>
                </a:lnTo>
                <a:lnTo>
                  <a:pt x="17" y="72"/>
                </a:lnTo>
                <a:lnTo>
                  <a:pt x="31" y="47"/>
                </a:lnTo>
                <a:lnTo>
                  <a:pt x="49" y="26"/>
                </a:lnTo>
                <a:lnTo>
                  <a:pt x="95" y="1"/>
                </a:lnTo>
                <a:lnTo>
                  <a:pt x="123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reeform 26"/>
          <p:cNvSpPr>
            <a:spLocks noEditPoints="1"/>
          </p:cNvSpPr>
          <p:nvPr/>
        </p:nvSpPr>
        <p:spPr bwMode="auto">
          <a:xfrm>
            <a:off x="6302898" y="5419791"/>
            <a:ext cx="143966" cy="240502"/>
          </a:xfrm>
          <a:custGeom>
            <a:avLst/>
            <a:gdLst>
              <a:gd name="T0" fmla="*/ 123 w 245"/>
              <a:gd name="T1" fmla="*/ 37 h 367"/>
              <a:gd name="T2" fmla="*/ 105 w 245"/>
              <a:gd name="T3" fmla="*/ 39 h 367"/>
              <a:gd name="T4" fmla="*/ 78 w 245"/>
              <a:gd name="T5" fmla="*/ 57 h 367"/>
              <a:gd name="T6" fmla="*/ 68 w 245"/>
              <a:gd name="T7" fmla="*/ 75 h 367"/>
              <a:gd name="T8" fmla="*/ 59 w 245"/>
              <a:gd name="T9" fmla="*/ 93 h 367"/>
              <a:gd name="T10" fmla="*/ 49 w 245"/>
              <a:gd name="T11" fmla="*/ 148 h 367"/>
              <a:gd name="T12" fmla="*/ 49 w 245"/>
              <a:gd name="T13" fmla="*/ 184 h 367"/>
              <a:gd name="T14" fmla="*/ 49 w 245"/>
              <a:gd name="T15" fmla="*/ 219 h 367"/>
              <a:gd name="T16" fmla="*/ 59 w 245"/>
              <a:gd name="T17" fmla="*/ 273 h 367"/>
              <a:gd name="T18" fmla="*/ 68 w 245"/>
              <a:gd name="T19" fmla="*/ 294 h 367"/>
              <a:gd name="T20" fmla="*/ 78 w 245"/>
              <a:gd name="T21" fmla="*/ 310 h 367"/>
              <a:gd name="T22" fmla="*/ 105 w 245"/>
              <a:gd name="T23" fmla="*/ 328 h 367"/>
              <a:gd name="T24" fmla="*/ 123 w 245"/>
              <a:gd name="T25" fmla="*/ 330 h 367"/>
              <a:gd name="T26" fmla="*/ 141 w 245"/>
              <a:gd name="T27" fmla="*/ 328 h 367"/>
              <a:gd name="T28" fmla="*/ 169 w 245"/>
              <a:gd name="T29" fmla="*/ 310 h 367"/>
              <a:gd name="T30" fmla="*/ 179 w 245"/>
              <a:gd name="T31" fmla="*/ 294 h 367"/>
              <a:gd name="T32" fmla="*/ 187 w 245"/>
              <a:gd name="T33" fmla="*/ 273 h 367"/>
              <a:gd name="T34" fmla="*/ 198 w 245"/>
              <a:gd name="T35" fmla="*/ 219 h 367"/>
              <a:gd name="T36" fmla="*/ 198 w 245"/>
              <a:gd name="T37" fmla="*/ 184 h 367"/>
              <a:gd name="T38" fmla="*/ 198 w 245"/>
              <a:gd name="T39" fmla="*/ 148 h 367"/>
              <a:gd name="T40" fmla="*/ 187 w 245"/>
              <a:gd name="T41" fmla="*/ 93 h 367"/>
              <a:gd name="T42" fmla="*/ 179 w 245"/>
              <a:gd name="T43" fmla="*/ 75 h 367"/>
              <a:gd name="T44" fmla="*/ 169 w 245"/>
              <a:gd name="T45" fmla="*/ 57 h 367"/>
              <a:gd name="T46" fmla="*/ 141 w 245"/>
              <a:gd name="T47" fmla="*/ 39 h 367"/>
              <a:gd name="T48" fmla="*/ 123 w 245"/>
              <a:gd name="T49" fmla="*/ 37 h 367"/>
              <a:gd name="T50" fmla="*/ 123 w 245"/>
              <a:gd name="T51" fmla="*/ 0 h 367"/>
              <a:gd name="T52" fmla="*/ 151 w 245"/>
              <a:gd name="T53" fmla="*/ 1 h 367"/>
              <a:gd name="T54" fmla="*/ 198 w 245"/>
              <a:gd name="T55" fmla="*/ 26 h 367"/>
              <a:gd name="T56" fmla="*/ 215 w 245"/>
              <a:gd name="T57" fmla="*/ 47 h 367"/>
              <a:gd name="T58" fmla="*/ 229 w 245"/>
              <a:gd name="T59" fmla="*/ 72 h 367"/>
              <a:gd name="T60" fmla="*/ 245 w 245"/>
              <a:gd name="T61" fmla="*/ 141 h 367"/>
              <a:gd name="T62" fmla="*/ 245 w 245"/>
              <a:gd name="T63" fmla="*/ 184 h 367"/>
              <a:gd name="T64" fmla="*/ 245 w 245"/>
              <a:gd name="T65" fmla="*/ 227 h 367"/>
              <a:gd name="T66" fmla="*/ 229 w 245"/>
              <a:gd name="T67" fmla="*/ 295 h 367"/>
              <a:gd name="T68" fmla="*/ 215 w 245"/>
              <a:gd name="T69" fmla="*/ 321 h 367"/>
              <a:gd name="T70" fmla="*/ 198 w 245"/>
              <a:gd name="T71" fmla="*/ 343 h 367"/>
              <a:gd name="T72" fmla="*/ 151 w 245"/>
              <a:gd name="T73" fmla="*/ 366 h 367"/>
              <a:gd name="T74" fmla="*/ 123 w 245"/>
              <a:gd name="T75" fmla="*/ 367 h 367"/>
              <a:gd name="T76" fmla="*/ 95 w 245"/>
              <a:gd name="T77" fmla="*/ 366 h 367"/>
              <a:gd name="T78" fmla="*/ 49 w 245"/>
              <a:gd name="T79" fmla="*/ 343 h 367"/>
              <a:gd name="T80" fmla="*/ 32 w 245"/>
              <a:gd name="T81" fmla="*/ 321 h 367"/>
              <a:gd name="T82" fmla="*/ 17 w 245"/>
              <a:gd name="T83" fmla="*/ 295 h 367"/>
              <a:gd name="T84" fmla="*/ 2 w 245"/>
              <a:gd name="T85" fmla="*/ 227 h 367"/>
              <a:gd name="T86" fmla="*/ 0 w 245"/>
              <a:gd name="T87" fmla="*/ 184 h 367"/>
              <a:gd name="T88" fmla="*/ 2 w 245"/>
              <a:gd name="T89" fmla="*/ 141 h 367"/>
              <a:gd name="T90" fmla="*/ 17 w 245"/>
              <a:gd name="T91" fmla="*/ 72 h 367"/>
              <a:gd name="T92" fmla="*/ 32 w 245"/>
              <a:gd name="T93" fmla="*/ 47 h 367"/>
              <a:gd name="T94" fmla="*/ 49 w 245"/>
              <a:gd name="T95" fmla="*/ 26 h 367"/>
              <a:gd name="T96" fmla="*/ 95 w 245"/>
              <a:gd name="T97" fmla="*/ 1 h 367"/>
              <a:gd name="T98" fmla="*/ 123 w 245"/>
              <a:gd name="T99" fmla="*/ 0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45" h="367">
                <a:moveTo>
                  <a:pt x="123" y="37"/>
                </a:moveTo>
                <a:lnTo>
                  <a:pt x="105" y="39"/>
                </a:lnTo>
                <a:lnTo>
                  <a:pt x="78" y="57"/>
                </a:lnTo>
                <a:lnTo>
                  <a:pt x="68" y="75"/>
                </a:lnTo>
                <a:lnTo>
                  <a:pt x="59" y="93"/>
                </a:lnTo>
                <a:lnTo>
                  <a:pt x="49" y="148"/>
                </a:lnTo>
                <a:lnTo>
                  <a:pt x="49" y="184"/>
                </a:lnTo>
                <a:lnTo>
                  <a:pt x="49" y="219"/>
                </a:lnTo>
                <a:lnTo>
                  <a:pt x="59" y="273"/>
                </a:lnTo>
                <a:lnTo>
                  <a:pt x="68" y="294"/>
                </a:lnTo>
                <a:lnTo>
                  <a:pt x="78" y="310"/>
                </a:lnTo>
                <a:lnTo>
                  <a:pt x="105" y="328"/>
                </a:lnTo>
                <a:lnTo>
                  <a:pt x="123" y="330"/>
                </a:lnTo>
                <a:lnTo>
                  <a:pt x="141" y="328"/>
                </a:lnTo>
                <a:lnTo>
                  <a:pt x="169" y="310"/>
                </a:lnTo>
                <a:lnTo>
                  <a:pt x="179" y="294"/>
                </a:lnTo>
                <a:lnTo>
                  <a:pt x="187" y="273"/>
                </a:lnTo>
                <a:lnTo>
                  <a:pt x="198" y="219"/>
                </a:lnTo>
                <a:lnTo>
                  <a:pt x="198" y="184"/>
                </a:lnTo>
                <a:lnTo>
                  <a:pt x="198" y="148"/>
                </a:lnTo>
                <a:lnTo>
                  <a:pt x="187" y="93"/>
                </a:lnTo>
                <a:lnTo>
                  <a:pt x="179" y="75"/>
                </a:lnTo>
                <a:lnTo>
                  <a:pt x="169" y="57"/>
                </a:lnTo>
                <a:lnTo>
                  <a:pt x="141" y="39"/>
                </a:lnTo>
                <a:lnTo>
                  <a:pt x="123" y="37"/>
                </a:lnTo>
                <a:close/>
                <a:moveTo>
                  <a:pt x="123" y="0"/>
                </a:moveTo>
                <a:lnTo>
                  <a:pt x="151" y="1"/>
                </a:lnTo>
                <a:lnTo>
                  <a:pt x="198" y="26"/>
                </a:lnTo>
                <a:lnTo>
                  <a:pt x="215" y="47"/>
                </a:lnTo>
                <a:lnTo>
                  <a:pt x="229" y="72"/>
                </a:lnTo>
                <a:lnTo>
                  <a:pt x="245" y="141"/>
                </a:lnTo>
                <a:lnTo>
                  <a:pt x="245" y="184"/>
                </a:lnTo>
                <a:lnTo>
                  <a:pt x="245" y="227"/>
                </a:lnTo>
                <a:lnTo>
                  <a:pt x="229" y="295"/>
                </a:lnTo>
                <a:lnTo>
                  <a:pt x="215" y="321"/>
                </a:lnTo>
                <a:lnTo>
                  <a:pt x="198" y="343"/>
                </a:lnTo>
                <a:lnTo>
                  <a:pt x="151" y="366"/>
                </a:lnTo>
                <a:lnTo>
                  <a:pt x="123" y="367"/>
                </a:lnTo>
                <a:lnTo>
                  <a:pt x="95" y="366"/>
                </a:lnTo>
                <a:lnTo>
                  <a:pt x="49" y="343"/>
                </a:lnTo>
                <a:lnTo>
                  <a:pt x="32" y="321"/>
                </a:lnTo>
                <a:lnTo>
                  <a:pt x="17" y="295"/>
                </a:lnTo>
                <a:lnTo>
                  <a:pt x="2" y="227"/>
                </a:lnTo>
                <a:lnTo>
                  <a:pt x="0" y="184"/>
                </a:lnTo>
                <a:lnTo>
                  <a:pt x="2" y="141"/>
                </a:lnTo>
                <a:lnTo>
                  <a:pt x="17" y="72"/>
                </a:lnTo>
                <a:lnTo>
                  <a:pt x="32" y="47"/>
                </a:lnTo>
                <a:lnTo>
                  <a:pt x="49" y="26"/>
                </a:lnTo>
                <a:lnTo>
                  <a:pt x="95" y="1"/>
                </a:lnTo>
                <a:lnTo>
                  <a:pt x="123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7186006" y="5419791"/>
            <a:ext cx="129920" cy="236559"/>
          </a:xfrm>
          <a:custGeom>
            <a:avLst/>
            <a:gdLst>
              <a:gd name="T0" fmla="*/ 57 w 224"/>
              <a:gd name="T1" fmla="*/ 320 h 361"/>
              <a:gd name="T2" fmla="*/ 224 w 224"/>
              <a:gd name="T3" fmla="*/ 320 h 361"/>
              <a:gd name="T4" fmla="*/ 224 w 224"/>
              <a:gd name="T5" fmla="*/ 361 h 361"/>
              <a:gd name="T6" fmla="*/ 0 w 224"/>
              <a:gd name="T7" fmla="*/ 361 h 361"/>
              <a:gd name="T8" fmla="*/ 0 w 224"/>
              <a:gd name="T9" fmla="*/ 320 h 361"/>
              <a:gd name="T10" fmla="*/ 30 w 224"/>
              <a:gd name="T11" fmla="*/ 289 h 361"/>
              <a:gd name="T12" fmla="*/ 73 w 224"/>
              <a:gd name="T13" fmla="*/ 245 h 361"/>
              <a:gd name="T14" fmla="*/ 115 w 224"/>
              <a:gd name="T15" fmla="*/ 203 h 361"/>
              <a:gd name="T16" fmla="*/ 132 w 224"/>
              <a:gd name="T17" fmla="*/ 183 h 361"/>
              <a:gd name="T18" fmla="*/ 154 w 224"/>
              <a:gd name="T19" fmla="*/ 158 h 361"/>
              <a:gd name="T20" fmla="*/ 165 w 224"/>
              <a:gd name="T21" fmla="*/ 139 h 361"/>
              <a:gd name="T22" fmla="*/ 172 w 224"/>
              <a:gd name="T23" fmla="*/ 121 h 361"/>
              <a:gd name="T24" fmla="*/ 174 w 224"/>
              <a:gd name="T25" fmla="*/ 103 h 361"/>
              <a:gd name="T26" fmla="*/ 172 w 224"/>
              <a:gd name="T27" fmla="*/ 90 h 361"/>
              <a:gd name="T28" fmla="*/ 162 w 224"/>
              <a:gd name="T29" fmla="*/ 67 h 361"/>
              <a:gd name="T30" fmla="*/ 154 w 224"/>
              <a:gd name="T31" fmla="*/ 57 h 361"/>
              <a:gd name="T32" fmla="*/ 144 w 224"/>
              <a:gd name="T33" fmla="*/ 50 h 361"/>
              <a:gd name="T34" fmla="*/ 118 w 224"/>
              <a:gd name="T35" fmla="*/ 41 h 361"/>
              <a:gd name="T36" fmla="*/ 102 w 224"/>
              <a:gd name="T37" fmla="*/ 40 h 361"/>
              <a:gd name="T38" fmla="*/ 79 w 224"/>
              <a:gd name="T39" fmla="*/ 41 h 361"/>
              <a:gd name="T40" fmla="*/ 54 w 224"/>
              <a:gd name="T41" fmla="*/ 47 h 361"/>
              <a:gd name="T42" fmla="*/ 30 w 224"/>
              <a:gd name="T43" fmla="*/ 57 h 361"/>
              <a:gd name="T44" fmla="*/ 1 w 224"/>
              <a:gd name="T45" fmla="*/ 72 h 361"/>
              <a:gd name="T46" fmla="*/ 1 w 224"/>
              <a:gd name="T47" fmla="*/ 23 h 361"/>
              <a:gd name="T48" fmla="*/ 30 w 224"/>
              <a:gd name="T49" fmla="*/ 13 h 361"/>
              <a:gd name="T50" fmla="*/ 56 w 224"/>
              <a:gd name="T51" fmla="*/ 5 h 361"/>
              <a:gd name="T52" fmla="*/ 80 w 224"/>
              <a:gd name="T53" fmla="*/ 1 h 361"/>
              <a:gd name="T54" fmla="*/ 102 w 224"/>
              <a:gd name="T55" fmla="*/ 0 h 361"/>
              <a:gd name="T56" fmla="*/ 128 w 224"/>
              <a:gd name="T57" fmla="*/ 1 h 361"/>
              <a:gd name="T58" fmla="*/ 172 w 224"/>
              <a:gd name="T59" fmla="*/ 14 h 361"/>
              <a:gd name="T60" fmla="*/ 190 w 224"/>
              <a:gd name="T61" fmla="*/ 27 h 361"/>
              <a:gd name="T62" fmla="*/ 204 w 224"/>
              <a:gd name="T63" fmla="*/ 41 h 361"/>
              <a:gd name="T64" fmla="*/ 220 w 224"/>
              <a:gd name="T65" fmla="*/ 79 h 361"/>
              <a:gd name="T66" fmla="*/ 221 w 224"/>
              <a:gd name="T67" fmla="*/ 101 h 361"/>
              <a:gd name="T68" fmla="*/ 220 w 224"/>
              <a:gd name="T69" fmla="*/ 122 h 361"/>
              <a:gd name="T70" fmla="*/ 214 w 224"/>
              <a:gd name="T71" fmla="*/ 142 h 361"/>
              <a:gd name="T72" fmla="*/ 203 w 224"/>
              <a:gd name="T73" fmla="*/ 163 h 361"/>
              <a:gd name="T74" fmla="*/ 184 w 224"/>
              <a:gd name="T75" fmla="*/ 188 h 361"/>
              <a:gd name="T76" fmla="*/ 174 w 224"/>
              <a:gd name="T77" fmla="*/ 200 h 361"/>
              <a:gd name="T78" fmla="*/ 147 w 224"/>
              <a:gd name="T79" fmla="*/ 229 h 361"/>
              <a:gd name="T80" fmla="*/ 111 w 224"/>
              <a:gd name="T81" fmla="*/ 265 h 361"/>
              <a:gd name="T82" fmla="*/ 57 w 224"/>
              <a:gd name="T83" fmla="*/ 320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24" h="361">
                <a:moveTo>
                  <a:pt x="57" y="320"/>
                </a:moveTo>
                <a:lnTo>
                  <a:pt x="224" y="320"/>
                </a:lnTo>
                <a:lnTo>
                  <a:pt x="224" y="361"/>
                </a:lnTo>
                <a:lnTo>
                  <a:pt x="0" y="361"/>
                </a:lnTo>
                <a:lnTo>
                  <a:pt x="0" y="320"/>
                </a:lnTo>
                <a:lnTo>
                  <a:pt x="30" y="289"/>
                </a:lnTo>
                <a:lnTo>
                  <a:pt x="73" y="245"/>
                </a:lnTo>
                <a:lnTo>
                  <a:pt x="115" y="203"/>
                </a:lnTo>
                <a:lnTo>
                  <a:pt x="132" y="183"/>
                </a:lnTo>
                <a:lnTo>
                  <a:pt x="154" y="158"/>
                </a:lnTo>
                <a:lnTo>
                  <a:pt x="165" y="139"/>
                </a:lnTo>
                <a:lnTo>
                  <a:pt x="172" y="121"/>
                </a:lnTo>
                <a:lnTo>
                  <a:pt x="174" y="103"/>
                </a:lnTo>
                <a:lnTo>
                  <a:pt x="172" y="90"/>
                </a:lnTo>
                <a:lnTo>
                  <a:pt x="162" y="67"/>
                </a:lnTo>
                <a:lnTo>
                  <a:pt x="154" y="57"/>
                </a:lnTo>
                <a:lnTo>
                  <a:pt x="144" y="50"/>
                </a:lnTo>
                <a:lnTo>
                  <a:pt x="118" y="41"/>
                </a:lnTo>
                <a:lnTo>
                  <a:pt x="102" y="40"/>
                </a:lnTo>
                <a:lnTo>
                  <a:pt x="79" y="41"/>
                </a:lnTo>
                <a:lnTo>
                  <a:pt x="54" y="47"/>
                </a:lnTo>
                <a:lnTo>
                  <a:pt x="30" y="57"/>
                </a:lnTo>
                <a:lnTo>
                  <a:pt x="1" y="72"/>
                </a:lnTo>
                <a:lnTo>
                  <a:pt x="1" y="23"/>
                </a:lnTo>
                <a:lnTo>
                  <a:pt x="30" y="13"/>
                </a:lnTo>
                <a:lnTo>
                  <a:pt x="56" y="5"/>
                </a:lnTo>
                <a:lnTo>
                  <a:pt x="80" y="1"/>
                </a:lnTo>
                <a:lnTo>
                  <a:pt x="102" y="0"/>
                </a:lnTo>
                <a:lnTo>
                  <a:pt x="128" y="1"/>
                </a:lnTo>
                <a:lnTo>
                  <a:pt x="172" y="14"/>
                </a:lnTo>
                <a:lnTo>
                  <a:pt x="190" y="27"/>
                </a:lnTo>
                <a:lnTo>
                  <a:pt x="204" y="41"/>
                </a:lnTo>
                <a:lnTo>
                  <a:pt x="220" y="79"/>
                </a:lnTo>
                <a:lnTo>
                  <a:pt x="221" y="101"/>
                </a:lnTo>
                <a:lnTo>
                  <a:pt x="220" y="122"/>
                </a:lnTo>
                <a:lnTo>
                  <a:pt x="214" y="142"/>
                </a:lnTo>
                <a:lnTo>
                  <a:pt x="203" y="163"/>
                </a:lnTo>
                <a:lnTo>
                  <a:pt x="184" y="188"/>
                </a:lnTo>
                <a:lnTo>
                  <a:pt x="174" y="200"/>
                </a:lnTo>
                <a:lnTo>
                  <a:pt x="147" y="229"/>
                </a:lnTo>
                <a:lnTo>
                  <a:pt x="111" y="265"/>
                </a:lnTo>
                <a:lnTo>
                  <a:pt x="57" y="32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7366842" y="5423734"/>
            <a:ext cx="135188" cy="236559"/>
          </a:xfrm>
          <a:custGeom>
            <a:avLst/>
            <a:gdLst>
              <a:gd name="T0" fmla="*/ 14 w 229"/>
              <a:gd name="T1" fmla="*/ 0 h 362"/>
              <a:gd name="T2" fmla="*/ 203 w 229"/>
              <a:gd name="T3" fmla="*/ 0 h 362"/>
              <a:gd name="T4" fmla="*/ 203 w 229"/>
              <a:gd name="T5" fmla="*/ 41 h 362"/>
              <a:gd name="T6" fmla="*/ 59 w 229"/>
              <a:gd name="T7" fmla="*/ 41 h 362"/>
              <a:gd name="T8" fmla="*/ 59 w 229"/>
              <a:gd name="T9" fmla="*/ 129 h 362"/>
              <a:gd name="T10" fmla="*/ 69 w 229"/>
              <a:gd name="T11" fmla="*/ 126 h 362"/>
              <a:gd name="T12" fmla="*/ 79 w 229"/>
              <a:gd name="T13" fmla="*/ 123 h 362"/>
              <a:gd name="T14" fmla="*/ 89 w 229"/>
              <a:gd name="T15" fmla="*/ 121 h 362"/>
              <a:gd name="T16" fmla="*/ 101 w 229"/>
              <a:gd name="T17" fmla="*/ 121 h 362"/>
              <a:gd name="T18" fmla="*/ 128 w 229"/>
              <a:gd name="T19" fmla="*/ 123 h 362"/>
              <a:gd name="T20" fmla="*/ 175 w 229"/>
              <a:gd name="T21" fmla="*/ 139 h 362"/>
              <a:gd name="T22" fmla="*/ 194 w 229"/>
              <a:gd name="T23" fmla="*/ 153 h 362"/>
              <a:gd name="T24" fmla="*/ 210 w 229"/>
              <a:gd name="T25" fmla="*/ 170 h 362"/>
              <a:gd name="T26" fmla="*/ 227 w 229"/>
              <a:gd name="T27" fmla="*/ 215 h 362"/>
              <a:gd name="T28" fmla="*/ 229 w 229"/>
              <a:gd name="T29" fmla="*/ 243 h 362"/>
              <a:gd name="T30" fmla="*/ 227 w 229"/>
              <a:gd name="T31" fmla="*/ 270 h 362"/>
              <a:gd name="T32" fmla="*/ 210 w 229"/>
              <a:gd name="T33" fmla="*/ 315 h 362"/>
              <a:gd name="T34" fmla="*/ 193 w 229"/>
              <a:gd name="T35" fmla="*/ 330 h 362"/>
              <a:gd name="T36" fmla="*/ 174 w 229"/>
              <a:gd name="T37" fmla="*/ 345 h 362"/>
              <a:gd name="T38" fmla="*/ 124 w 229"/>
              <a:gd name="T39" fmla="*/ 361 h 362"/>
              <a:gd name="T40" fmla="*/ 92 w 229"/>
              <a:gd name="T41" fmla="*/ 362 h 362"/>
              <a:gd name="T42" fmla="*/ 70 w 229"/>
              <a:gd name="T43" fmla="*/ 362 h 362"/>
              <a:gd name="T44" fmla="*/ 47 w 229"/>
              <a:gd name="T45" fmla="*/ 359 h 362"/>
              <a:gd name="T46" fmla="*/ 24 w 229"/>
              <a:gd name="T47" fmla="*/ 355 h 362"/>
              <a:gd name="T48" fmla="*/ 0 w 229"/>
              <a:gd name="T49" fmla="*/ 348 h 362"/>
              <a:gd name="T50" fmla="*/ 0 w 229"/>
              <a:gd name="T51" fmla="*/ 299 h 362"/>
              <a:gd name="T52" fmla="*/ 21 w 229"/>
              <a:gd name="T53" fmla="*/ 310 h 362"/>
              <a:gd name="T54" fmla="*/ 43 w 229"/>
              <a:gd name="T55" fmla="*/ 316 h 362"/>
              <a:gd name="T56" fmla="*/ 66 w 229"/>
              <a:gd name="T57" fmla="*/ 322 h 362"/>
              <a:gd name="T58" fmla="*/ 92 w 229"/>
              <a:gd name="T59" fmla="*/ 322 h 362"/>
              <a:gd name="T60" fmla="*/ 112 w 229"/>
              <a:gd name="T61" fmla="*/ 322 h 362"/>
              <a:gd name="T62" fmla="*/ 144 w 229"/>
              <a:gd name="T63" fmla="*/ 310 h 362"/>
              <a:gd name="T64" fmla="*/ 157 w 229"/>
              <a:gd name="T65" fmla="*/ 300 h 362"/>
              <a:gd name="T66" fmla="*/ 168 w 229"/>
              <a:gd name="T67" fmla="*/ 289 h 362"/>
              <a:gd name="T68" fmla="*/ 180 w 229"/>
              <a:gd name="T69" fmla="*/ 260 h 362"/>
              <a:gd name="T70" fmla="*/ 181 w 229"/>
              <a:gd name="T71" fmla="*/ 243 h 362"/>
              <a:gd name="T72" fmla="*/ 180 w 229"/>
              <a:gd name="T73" fmla="*/ 224 h 362"/>
              <a:gd name="T74" fmla="*/ 168 w 229"/>
              <a:gd name="T75" fmla="*/ 195 h 362"/>
              <a:gd name="T76" fmla="*/ 157 w 229"/>
              <a:gd name="T77" fmla="*/ 183 h 362"/>
              <a:gd name="T78" fmla="*/ 144 w 229"/>
              <a:gd name="T79" fmla="*/ 173 h 362"/>
              <a:gd name="T80" fmla="*/ 112 w 229"/>
              <a:gd name="T81" fmla="*/ 162 h 362"/>
              <a:gd name="T82" fmla="*/ 92 w 229"/>
              <a:gd name="T83" fmla="*/ 162 h 362"/>
              <a:gd name="T84" fmla="*/ 72 w 229"/>
              <a:gd name="T85" fmla="*/ 162 h 362"/>
              <a:gd name="T86" fmla="*/ 53 w 229"/>
              <a:gd name="T87" fmla="*/ 166 h 362"/>
              <a:gd name="T88" fmla="*/ 34 w 229"/>
              <a:gd name="T89" fmla="*/ 170 h 362"/>
              <a:gd name="T90" fmla="*/ 14 w 229"/>
              <a:gd name="T91" fmla="*/ 179 h 362"/>
              <a:gd name="T92" fmla="*/ 14 w 229"/>
              <a:gd name="T93" fmla="*/ 0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29" h="362">
                <a:moveTo>
                  <a:pt x="14" y="0"/>
                </a:moveTo>
                <a:lnTo>
                  <a:pt x="203" y="0"/>
                </a:lnTo>
                <a:lnTo>
                  <a:pt x="203" y="41"/>
                </a:lnTo>
                <a:lnTo>
                  <a:pt x="59" y="41"/>
                </a:lnTo>
                <a:lnTo>
                  <a:pt x="59" y="129"/>
                </a:lnTo>
                <a:lnTo>
                  <a:pt x="69" y="126"/>
                </a:lnTo>
                <a:lnTo>
                  <a:pt x="79" y="123"/>
                </a:lnTo>
                <a:lnTo>
                  <a:pt x="89" y="121"/>
                </a:lnTo>
                <a:lnTo>
                  <a:pt x="101" y="121"/>
                </a:lnTo>
                <a:lnTo>
                  <a:pt x="128" y="123"/>
                </a:lnTo>
                <a:lnTo>
                  <a:pt x="175" y="139"/>
                </a:lnTo>
                <a:lnTo>
                  <a:pt x="194" y="153"/>
                </a:lnTo>
                <a:lnTo>
                  <a:pt x="210" y="170"/>
                </a:lnTo>
                <a:lnTo>
                  <a:pt x="227" y="215"/>
                </a:lnTo>
                <a:lnTo>
                  <a:pt x="229" y="243"/>
                </a:lnTo>
                <a:lnTo>
                  <a:pt x="227" y="270"/>
                </a:lnTo>
                <a:lnTo>
                  <a:pt x="210" y="315"/>
                </a:lnTo>
                <a:lnTo>
                  <a:pt x="193" y="330"/>
                </a:lnTo>
                <a:lnTo>
                  <a:pt x="174" y="345"/>
                </a:lnTo>
                <a:lnTo>
                  <a:pt x="124" y="361"/>
                </a:lnTo>
                <a:lnTo>
                  <a:pt x="92" y="362"/>
                </a:lnTo>
                <a:lnTo>
                  <a:pt x="70" y="362"/>
                </a:lnTo>
                <a:lnTo>
                  <a:pt x="47" y="359"/>
                </a:lnTo>
                <a:lnTo>
                  <a:pt x="24" y="355"/>
                </a:lnTo>
                <a:lnTo>
                  <a:pt x="0" y="348"/>
                </a:lnTo>
                <a:lnTo>
                  <a:pt x="0" y="299"/>
                </a:lnTo>
                <a:lnTo>
                  <a:pt x="21" y="310"/>
                </a:lnTo>
                <a:lnTo>
                  <a:pt x="43" y="316"/>
                </a:lnTo>
                <a:lnTo>
                  <a:pt x="66" y="322"/>
                </a:lnTo>
                <a:lnTo>
                  <a:pt x="92" y="322"/>
                </a:lnTo>
                <a:lnTo>
                  <a:pt x="112" y="322"/>
                </a:lnTo>
                <a:lnTo>
                  <a:pt x="144" y="310"/>
                </a:lnTo>
                <a:lnTo>
                  <a:pt x="157" y="300"/>
                </a:lnTo>
                <a:lnTo>
                  <a:pt x="168" y="289"/>
                </a:lnTo>
                <a:lnTo>
                  <a:pt x="180" y="260"/>
                </a:lnTo>
                <a:lnTo>
                  <a:pt x="181" y="243"/>
                </a:lnTo>
                <a:lnTo>
                  <a:pt x="180" y="224"/>
                </a:lnTo>
                <a:lnTo>
                  <a:pt x="168" y="195"/>
                </a:lnTo>
                <a:lnTo>
                  <a:pt x="157" y="183"/>
                </a:lnTo>
                <a:lnTo>
                  <a:pt x="144" y="173"/>
                </a:lnTo>
                <a:lnTo>
                  <a:pt x="112" y="162"/>
                </a:lnTo>
                <a:lnTo>
                  <a:pt x="92" y="162"/>
                </a:lnTo>
                <a:lnTo>
                  <a:pt x="72" y="162"/>
                </a:lnTo>
                <a:lnTo>
                  <a:pt x="53" y="166"/>
                </a:lnTo>
                <a:lnTo>
                  <a:pt x="34" y="170"/>
                </a:lnTo>
                <a:lnTo>
                  <a:pt x="14" y="179"/>
                </a:lnTo>
                <a:lnTo>
                  <a:pt x="14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Freeform 29"/>
          <p:cNvSpPr>
            <a:spLocks noEditPoints="1"/>
          </p:cNvSpPr>
          <p:nvPr/>
        </p:nvSpPr>
        <p:spPr bwMode="auto">
          <a:xfrm>
            <a:off x="7545921" y="5419791"/>
            <a:ext cx="142210" cy="240502"/>
          </a:xfrm>
          <a:custGeom>
            <a:avLst/>
            <a:gdLst>
              <a:gd name="T0" fmla="*/ 122 w 244"/>
              <a:gd name="T1" fmla="*/ 37 h 367"/>
              <a:gd name="T2" fmla="*/ 105 w 244"/>
              <a:gd name="T3" fmla="*/ 39 h 367"/>
              <a:gd name="T4" fmla="*/ 76 w 244"/>
              <a:gd name="T5" fmla="*/ 57 h 367"/>
              <a:gd name="T6" fmla="*/ 66 w 244"/>
              <a:gd name="T7" fmla="*/ 75 h 367"/>
              <a:gd name="T8" fmla="*/ 57 w 244"/>
              <a:gd name="T9" fmla="*/ 93 h 367"/>
              <a:gd name="T10" fmla="*/ 49 w 244"/>
              <a:gd name="T11" fmla="*/ 148 h 367"/>
              <a:gd name="T12" fmla="*/ 47 w 244"/>
              <a:gd name="T13" fmla="*/ 184 h 367"/>
              <a:gd name="T14" fmla="*/ 49 w 244"/>
              <a:gd name="T15" fmla="*/ 219 h 367"/>
              <a:gd name="T16" fmla="*/ 57 w 244"/>
              <a:gd name="T17" fmla="*/ 273 h 367"/>
              <a:gd name="T18" fmla="*/ 66 w 244"/>
              <a:gd name="T19" fmla="*/ 294 h 367"/>
              <a:gd name="T20" fmla="*/ 76 w 244"/>
              <a:gd name="T21" fmla="*/ 310 h 367"/>
              <a:gd name="T22" fmla="*/ 105 w 244"/>
              <a:gd name="T23" fmla="*/ 328 h 367"/>
              <a:gd name="T24" fmla="*/ 122 w 244"/>
              <a:gd name="T25" fmla="*/ 330 h 367"/>
              <a:gd name="T26" fmla="*/ 139 w 244"/>
              <a:gd name="T27" fmla="*/ 328 h 367"/>
              <a:gd name="T28" fmla="*/ 168 w 244"/>
              <a:gd name="T29" fmla="*/ 310 h 367"/>
              <a:gd name="T30" fmla="*/ 178 w 244"/>
              <a:gd name="T31" fmla="*/ 294 h 367"/>
              <a:gd name="T32" fmla="*/ 187 w 244"/>
              <a:gd name="T33" fmla="*/ 273 h 367"/>
              <a:gd name="T34" fmla="*/ 195 w 244"/>
              <a:gd name="T35" fmla="*/ 219 h 367"/>
              <a:gd name="T36" fmla="*/ 197 w 244"/>
              <a:gd name="T37" fmla="*/ 184 h 367"/>
              <a:gd name="T38" fmla="*/ 195 w 244"/>
              <a:gd name="T39" fmla="*/ 148 h 367"/>
              <a:gd name="T40" fmla="*/ 187 w 244"/>
              <a:gd name="T41" fmla="*/ 93 h 367"/>
              <a:gd name="T42" fmla="*/ 178 w 244"/>
              <a:gd name="T43" fmla="*/ 75 h 367"/>
              <a:gd name="T44" fmla="*/ 168 w 244"/>
              <a:gd name="T45" fmla="*/ 57 h 367"/>
              <a:gd name="T46" fmla="*/ 139 w 244"/>
              <a:gd name="T47" fmla="*/ 39 h 367"/>
              <a:gd name="T48" fmla="*/ 122 w 244"/>
              <a:gd name="T49" fmla="*/ 37 h 367"/>
              <a:gd name="T50" fmla="*/ 122 w 244"/>
              <a:gd name="T51" fmla="*/ 0 h 367"/>
              <a:gd name="T52" fmla="*/ 151 w 244"/>
              <a:gd name="T53" fmla="*/ 1 h 367"/>
              <a:gd name="T54" fmla="*/ 195 w 244"/>
              <a:gd name="T55" fmla="*/ 26 h 367"/>
              <a:gd name="T56" fmla="*/ 213 w 244"/>
              <a:gd name="T57" fmla="*/ 47 h 367"/>
              <a:gd name="T58" fmla="*/ 227 w 244"/>
              <a:gd name="T59" fmla="*/ 72 h 367"/>
              <a:gd name="T60" fmla="*/ 243 w 244"/>
              <a:gd name="T61" fmla="*/ 141 h 367"/>
              <a:gd name="T62" fmla="*/ 244 w 244"/>
              <a:gd name="T63" fmla="*/ 184 h 367"/>
              <a:gd name="T64" fmla="*/ 243 w 244"/>
              <a:gd name="T65" fmla="*/ 227 h 367"/>
              <a:gd name="T66" fmla="*/ 227 w 244"/>
              <a:gd name="T67" fmla="*/ 295 h 367"/>
              <a:gd name="T68" fmla="*/ 213 w 244"/>
              <a:gd name="T69" fmla="*/ 321 h 367"/>
              <a:gd name="T70" fmla="*/ 195 w 244"/>
              <a:gd name="T71" fmla="*/ 343 h 367"/>
              <a:gd name="T72" fmla="*/ 151 w 244"/>
              <a:gd name="T73" fmla="*/ 366 h 367"/>
              <a:gd name="T74" fmla="*/ 122 w 244"/>
              <a:gd name="T75" fmla="*/ 367 h 367"/>
              <a:gd name="T76" fmla="*/ 93 w 244"/>
              <a:gd name="T77" fmla="*/ 366 h 367"/>
              <a:gd name="T78" fmla="*/ 47 w 244"/>
              <a:gd name="T79" fmla="*/ 343 h 367"/>
              <a:gd name="T80" fmla="*/ 31 w 244"/>
              <a:gd name="T81" fmla="*/ 321 h 367"/>
              <a:gd name="T82" fmla="*/ 17 w 244"/>
              <a:gd name="T83" fmla="*/ 295 h 367"/>
              <a:gd name="T84" fmla="*/ 1 w 244"/>
              <a:gd name="T85" fmla="*/ 227 h 367"/>
              <a:gd name="T86" fmla="*/ 0 w 244"/>
              <a:gd name="T87" fmla="*/ 184 h 367"/>
              <a:gd name="T88" fmla="*/ 1 w 244"/>
              <a:gd name="T89" fmla="*/ 141 h 367"/>
              <a:gd name="T90" fmla="*/ 17 w 244"/>
              <a:gd name="T91" fmla="*/ 72 h 367"/>
              <a:gd name="T92" fmla="*/ 31 w 244"/>
              <a:gd name="T93" fmla="*/ 47 h 367"/>
              <a:gd name="T94" fmla="*/ 47 w 244"/>
              <a:gd name="T95" fmla="*/ 26 h 367"/>
              <a:gd name="T96" fmla="*/ 93 w 244"/>
              <a:gd name="T97" fmla="*/ 1 h 367"/>
              <a:gd name="T98" fmla="*/ 122 w 244"/>
              <a:gd name="T99" fmla="*/ 0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44" h="367">
                <a:moveTo>
                  <a:pt x="122" y="37"/>
                </a:moveTo>
                <a:lnTo>
                  <a:pt x="105" y="39"/>
                </a:lnTo>
                <a:lnTo>
                  <a:pt x="76" y="57"/>
                </a:lnTo>
                <a:lnTo>
                  <a:pt x="66" y="75"/>
                </a:lnTo>
                <a:lnTo>
                  <a:pt x="57" y="93"/>
                </a:lnTo>
                <a:lnTo>
                  <a:pt x="49" y="148"/>
                </a:lnTo>
                <a:lnTo>
                  <a:pt x="47" y="184"/>
                </a:lnTo>
                <a:lnTo>
                  <a:pt x="49" y="219"/>
                </a:lnTo>
                <a:lnTo>
                  <a:pt x="57" y="273"/>
                </a:lnTo>
                <a:lnTo>
                  <a:pt x="66" y="294"/>
                </a:lnTo>
                <a:lnTo>
                  <a:pt x="76" y="310"/>
                </a:lnTo>
                <a:lnTo>
                  <a:pt x="105" y="328"/>
                </a:lnTo>
                <a:lnTo>
                  <a:pt x="122" y="330"/>
                </a:lnTo>
                <a:lnTo>
                  <a:pt x="139" y="328"/>
                </a:lnTo>
                <a:lnTo>
                  <a:pt x="168" y="310"/>
                </a:lnTo>
                <a:lnTo>
                  <a:pt x="178" y="294"/>
                </a:lnTo>
                <a:lnTo>
                  <a:pt x="187" y="273"/>
                </a:lnTo>
                <a:lnTo>
                  <a:pt x="195" y="219"/>
                </a:lnTo>
                <a:lnTo>
                  <a:pt x="197" y="184"/>
                </a:lnTo>
                <a:lnTo>
                  <a:pt x="195" y="148"/>
                </a:lnTo>
                <a:lnTo>
                  <a:pt x="187" y="93"/>
                </a:lnTo>
                <a:lnTo>
                  <a:pt x="178" y="75"/>
                </a:lnTo>
                <a:lnTo>
                  <a:pt x="168" y="57"/>
                </a:lnTo>
                <a:lnTo>
                  <a:pt x="139" y="39"/>
                </a:lnTo>
                <a:lnTo>
                  <a:pt x="122" y="37"/>
                </a:lnTo>
                <a:close/>
                <a:moveTo>
                  <a:pt x="122" y="0"/>
                </a:moveTo>
                <a:lnTo>
                  <a:pt x="151" y="1"/>
                </a:lnTo>
                <a:lnTo>
                  <a:pt x="195" y="26"/>
                </a:lnTo>
                <a:lnTo>
                  <a:pt x="213" y="47"/>
                </a:lnTo>
                <a:lnTo>
                  <a:pt x="227" y="72"/>
                </a:lnTo>
                <a:lnTo>
                  <a:pt x="243" y="141"/>
                </a:lnTo>
                <a:lnTo>
                  <a:pt x="244" y="184"/>
                </a:lnTo>
                <a:lnTo>
                  <a:pt x="243" y="227"/>
                </a:lnTo>
                <a:lnTo>
                  <a:pt x="227" y="295"/>
                </a:lnTo>
                <a:lnTo>
                  <a:pt x="213" y="321"/>
                </a:lnTo>
                <a:lnTo>
                  <a:pt x="195" y="343"/>
                </a:lnTo>
                <a:lnTo>
                  <a:pt x="151" y="366"/>
                </a:lnTo>
                <a:lnTo>
                  <a:pt x="122" y="367"/>
                </a:lnTo>
                <a:lnTo>
                  <a:pt x="93" y="366"/>
                </a:lnTo>
                <a:lnTo>
                  <a:pt x="47" y="343"/>
                </a:lnTo>
                <a:lnTo>
                  <a:pt x="31" y="321"/>
                </a:lnTo>
                <a:lnTo>
                  <a:pt x="17" y="295"/>
                </a:lnTo>
                <a:lnTo>
                  <a:pt x="1" y="227"/>
                </a:lnTo>
                <a:lnTo>
                  <a:pt x="0" y="184"/>
                </a:lnTo>
                <a:lnTo>
                  <a:pt x="1" y="141"/>
                </a:lnTo>
                <a:lnTo>
                  <a:pt x="17" y="72"/>
                </a:lnTo>
                <a:lnTo>
                  <a:pt x="31" y="47"/>
                </a:lnTo>
                <a:lnTo>
                  <a:pt x="47" y="26"/>
                </a:lnTo>
                <a:lnTo>
                  <a:pt x="93" y="1"/>
                </a:lnTo>
                <a:lnTo>
                  <a:pt x="122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4350580" y="5829827"/>
            <a:ext cx="175568" cy="234588"/>
          </a:xfrm>
          <a:custGeom>
            <a:avLst/>
            <a:gdLst>
              <a:gd name="T0" fmla="*/ 0 w 300"/>
              <a:gd name="T1" fmla="*/ 0 h 355"/>
              <a:gd name="T2" fmla="*/ 300 w 300"/>
              <a:gd name="T3" fmla="*/ 0 h 355"/>
              <a:gd name="T4" fmla="*/ 300 w 300"/>
              <a:gd name="T5" fmla="*/ 41 h 355"/>
              <a:gd name="T6" fmla="*/ 173 w 300"/>
              <a:gd name="T7" fmla="*/ 41 h 355"/>
              <a:gd name="T8" fmla="*/ 173 w 300"/>
              <a:gd name="T9" fmla="*/ 355 h 355"/>
              <a:gd name="T10" fmla="*/ 126 w 300"/>
              <a:gd name="T11" fmla="*/ 355 h 355"/>
              <a:gd name="T12" fmla="*/ 126 w 300"/>
              <a:gd name="T13" fmla="*/ 41 h 355"/>
              <a:gd name="T14" fmla="*/ 0 w 300"/>
              <a:gd name="T15" fmla="*/ 41 h 355"/>
              <a:gd name="T16" fmla="*/ 0 w 300"/>
              <a:gd name="T17" fmla="*/ 0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0" h="355">
                <a:moveTo>
                  <a:pt x="0" y="0"/>
                </a:moveTo>
                <a:lnTo>
                  <a:pt x="300" y="0"/>
                </a:lnTo>
                <a:lnTo>
                  <a:pt x="300" y="41"/>
                </a:lnTo>
                <a:lnTo>
                  <a:pt x="173" y="41"/>
                </a:lnTo>
                <a:lnTo>
                  <a:pt x="173" y="355"/>
                </a:lnTo>
                <a:lnTo>
                  <a:pt x="126" y="355"/>
                </a:lnTo>
                <a:lnTo>
                  <a:pt x="126" y="41"/>
                </a:lnTo>
                <a:lnTo>
                  <a:pt x="0" y="41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Freeform 31"/>
          <p:cNvSpPr>
            <a:spLocks noEditPoints="1"/>
          </p:cNvSpPr>
          <p:nvPr/>
        </p:nvSpPr>
        <p:spPr bwMode="auto">
          <a:xfrm>
            <a:off x="4543705" y="5819970"/>
            <a:ext cx="24580" cy="244444"/>
          </a:xfrm>
          <a:custGeom>
            <a:avLst/>
            <a:gdLst>
              <a:gd name="T0" fmla="*/ 0 w 43"/>
              <a:gd name="T1" fmla="*/ 104 h 371"/>
              <a:gd name="T2" fmla="*/ 43 w 43"/>
              <a:gd name="T3" fmla="*/ 104 h 371"/>
              <a:gd name="T4" fmla="*/ 43 w 43"/>
              <a:gd name="T5" fmla="*/ 371 h 371"/>
              <a:gd name="T6" fmla="*/ 0 w 43"/>
              <a:gd name="T7" fmla="*/ 371 h 371"/>
              <a:gd name="T8" fmla="*/ 0 w 43"/>
              <a:gd name="T9" fmla="*/ 104 h 371"/>
              <a:gd name="T10" fmla="*/ 0 w 43"/>
              <a:gd name="T11" fmla="*/ 0 h 371"/>
              <a:gd name="T12" fmla="*/ 43 w 43"/>
              <a:gd name="T13" fmla="*/ 0 h 371"/>
              <a:gd name="T14" fmla="*/ 43 w 43"/>
              <a:gd name="T15" fmla="*/ 57 h 371"/>
              <a:gd name="T16" fmla="*/ 0 w 43"/>
              <a:gd name="T17" fmla="*/ 57 h 371"/>
              <a:gd name="T18" fmla="*/ 0 w 43"/>
              <a:gd name="T19" fmla="*/ 0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3" h="371">
                <a:moveTo>
                  <a:pt x="0" y="104"/>
                </a:moveTo>
                <a:lnTo>
                  <a:pt x="43" y="104"/>
                </a:lnTo>
                <a:lnTo>
                  <a:pt x="43" y="371"/>
                </a:lnTo>
                <a:lnTo>
                  <a:pt x="0" y="371"/>
                </a:lnTo>
                <a:lnTo>
                  <a:pt x="0" y="104"/>
                </a:lnTo>
                <a:close/>
                <a:moveTo>
                  <a:pt x="0" y="0"/>
                </a:moveTo>
                <a:lnTo>
                  <a:pt x="43" y="0"/>
                </a:lnTo>
                <a:lnTo>
                  <a:pt x="43" y="57"/>
                </a:lnTo>
                <a:lnTo>
                  <a:pt x="0" y="57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Freeform 32"/>
          <p:cNvSpPr>
            <a:spLocks/>
          </p:cNvSpPr>
          <p:nvPr/>
        </p:nvSpPr>
        <p:spPr bwMode="auto">
          <a:xfrm>
            <a:off x="4620955" y="5885024"/>
            <a:ext cx="226483" cy="179390"/>
          </a:xfrm>
          <a:custGeom>
            <a:avLst/>
            <a:gdLst>
              <a:gd name="T0" fmla="*/ 207 w 387"/>
              <a:gd name="T1" fmla="*/ 58 h 273"/>
              <a:gd name="T2" fmla="*/ 216 w 387"/>
              <a:gd name="T3" fmla="*/ 44 h 273"/>
              <a:gd name="T4" fmla="*/ 236 w 387"/>
              <a:gd name="T5" fmla="*/ 22 h 273"/>
              <a:gd name="T6" fmla="*/ 247 w 387"/>
              <a:gd name="T7" fmla="*/ 13 h 273"/>
              <a:gd name="T8" fmla="*/ 259 w 387"/>
              <a:gd name="T9" fmla="*/ 8 h 273"/>
              <a:gd name="T10" fmla="*/ 285 w 387"/>
              <a:gd name="T11" fmla="*/ 0 h 273"/>
              <a:gd name="T12" fmla="*/ 301 w 387"/>
              <a:gd name="T13" fmla="*/ 0 h 273"/>
              <a:gd name="T14" fmla="*/ 321 w 387"/>
              <a:gd name="T15" fmla="*/ 0 h 273"/>
              <a:gd name="T16" fmla="*/ 352 w 387"/>
              <a:gd name="T17" fmla="*/ 16 h 273"/>
              <a:gd name="T18" fmla="*/ 364 w 387"/>
              <a:gd name="T19" fmla="*/ 29 h 273"/>
              <a:gd name="T20" fmla="*/ 374 w 387"/>
              <a:gd name="T21" fmla="*/ 45 h 273"/>
              <a:gd name="T22" fmla="*/ 386 w 387"/>
              <a:gd name="T23" fmla="*/ 85 h 273"/>
              <a:gd name="T24" fmla="*/ 387 w 387"/>
              <a:gd name="T25" fmla="*/ 111 h 273"/>
              <a:gd name="T26" fmla="*/ 387 w 387"/>
              <a:gd name="T27" fmla="*/ 273 h 273"/>
              <a:gd name="T28" fmla="*/ 342 w 387"/>
              <a:gd name="T29" fmla="*/ 273 h 273"/>
              <a:gd name="T30" fmla="*/ 342 w 387"/>
              <a:gd name="T31" fmla="*/ 113 h 273"/>
              <a:gd name="T32" fmla="*/ 342 w 387"/>
              <a:gd name="T33" fmla="*/ 96 h 273"/>
              <a:gd name="T34" fmla="*/ 335 w 387"/>
              <a:gd name="T35" fmla="*/ 67 h 273"/>
              <a:gd name="T36" fmla="*/ 329 w 387"/>
              <a:gd name="T37" fmla="*/ 57 h 273"/>
              <a:gd name="T38" fmla="*/ 322 w 387"/>
              <a:gd name="T39" fmla="*/ 48 h 273"/>
              <a:gd name="T40" fmla="*/ 302 w 387"/>
              <a:gd name="T41" fmla="*/ 39 h 273"/>
              <a:gd name="T42" fmla="*/ 288 w 387"/>
              <a:gd name="T43" fmla="*/ 38 h 273"/>
              <a:gd name="T44" fmla="*/ 272 w 387"/>
              <a:gd name="T45" fmla="*/ 39 h 273"/>
              <a:gd name="T46" fmla="*/ 244 w 387"/>
              <a:gd name="T47" fmla="*/ 49 h 273"/>
              <a:gd name="T48" fmla="*/ 234 w 387"/>
              <a:gd name="T49" fmla="*/ 61 h 273"/>
              <a:gd name="T50" fmla="*/ 226 w 387"/>
              <a:gd name="T51" fmla="*/ 72 h 273"/>
              <a:gd name="T52" fmla="*/ 216 w 387"/>
              <a:gd name="T53" fmla="*/ 103 h 273"/>
              <a:gd name="T54" fmla="*/ 214 w 387"/>
              <a:gd name="T55" fmla="*/ 121 h 273"/>
              <a:gd name="T56" fmla="*/ 214 w 387"/>
              <a:gd name="T57" fmla="*/ 273 h 273"/>
              <a:gd name="T58" fmla="*/ 171 w 387"/>
              <a:gd name="T59" fmla="*/ 273 h 273"/>
              <a:gd name="T60" fmla="*/ 171 w 387"/>
              <a:gd name="T61" fmla="*/ 113 h 273"/>
              <a:gd name="T62" fmla="*/ 171 w 387"/>
              <a:gd name="T63" fmla="*/ 94 h 273"/>
              <a:gd name="T64" fmla="*/ 164 w 387"/>
              <a:gd name="T65" fmla="*/ 67 h 273"/>
              <a:gd name="T66" fmla="*/ 158 w 387"/>
              <a:gd name="T67" fmla="*/ 57 h 273"/>
              <a:gd name="T68" fmla="*/ 149 w 387"/>
              <a:gd name="T69" fmla="*/ 48 h 273"/>
              <a:gd name="T70" fmla="*/ 129 w 387"/>
              <a:gd name="T71" fmla="*/ 39 h 273"/>
              <a:gd name="T72" fmla="*/ 116 w 387"/>
              <a:gd name="T73" fmla="*/ 38 h 273"/>
              <a:gd name="T74" fmla="*/ 99 w 387"/>
              <a:gd name="T75" fmla="*/ 39 h 273"/>
              <a:gd name="T76" fmla="*/ 73 w 387"/>
              <a:gd name="T77" fmla="*/ 51 h 273"/>
              <a:gd name="T78" fmla="*/ 63 w 387"/>
              <a:gd name="T79" fmla="*/ 61 h 273"/>
              <a:gd name="T80" fmla="*/ 53 w 387"/>
              <a:gd name="T81" fmla="*/ 72 h 273"/>
              <a:gd name="T82" fmla="*/ 44 w 387"/>
              <a:gd name="T83" fmla="*/ 103 h 273"/>
              <a:gd name="T84" fmla="*/ 43 w 387"/>
              <a:gd name="T85" fmla="*/ 121 h 273"/>
              <a:gd name="T86" fmla="*/ 43 w 387"/>
              <a:gd name="T87" fmla="*/ 273 h 273"/>
              <a:gd name="T88" fmla="*/ 0 w 387"/>
              <a:gd name="T89" fmla="*/ 273 h 273"/>
              <a:gd name="T90" fmla="*/ 0 w 387"/>
              <a:gd name="T91" fmla="*/ 6 h 273"/>
              <a:gd name="T92" fmla="*/ 43 w 387"/>
              <a:gd name="T93" fmla="*/ 6 h 273"/>
              <a:gd name="T94" fmla="*/ 43 w 387"/>
              <a:gd name="T95" fmla="*/ 48 h 273"/>
              <a:gd name="T96" fmla="*/ 59 w 387"/>
              <a:gd name="T97" fmla="*/ 25 h 273"/>
              <a:gd name="T98" fmla="*/ 79 w 387"/>
              <a:gd name="T99" fmla="*/ 12 h 273"/>
              <a:gd name="T100" fmla="*/ 100 w 387"/>
              <a:gd name="T101" fmla="*/ 2 h 273"/>
              <a:gd name="T102" fmla="*/ 128 w 387"/>
              <a:gd name="T103" fmla="*/ 0 h 273"/>
              <a:gd name="T104" fmla="*/ 142 w 387"/>
              <a:gd name="T105" fmla="*/ 0 h 273"/>
              <a:gd name="T106" fmla="*/ 167 w 387"/>
              <a:gd name="T107" fmla="*/ 8 h 273"/>
              <a:gd name="T108" fmla="*/ 177 w 387"/>
              <a:gd name="T109" fmla="*/ 15 h 273"/>
              <a:gd name="T110" fmla="*/ 187 w 387"/>
              <a:gd name="T111" fmla="*/ 22 h 273"/>
              <a:gd name="T112" fmla="*/ 203 w 387"/>
              <a:gd name="T113" fmla="*/ 44 h 273"/>
              <a:gd name="T114" fmla="*/ 207 w 387"/>
              <a:gd name="T115" fmla="*/ 58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87" h="273">
                <a:moveTo>
                  <a:pt x="207" y="58"/>
                </a:moveTo>
                <a:lnTo>
                  <a:pt x="216" y="44"/>
                </a:lnTo>
                <a:lnTo>
                  <a:pt x="236" y="22"/>
                </a:lnTo>
                <a:lnTo>
                  <a:pt x="247" y="13"/>
                </a:lnTo>
                <a:lnTo>
                  <a:pt x="259" y="8"/>
                </a:lnTo>
                <a:lnTo>
                  <a:pt x="285" y="0"/>
                </a:lnTo>
                <a:lnTo>
                  <a:pt x="301" y="0"/>
                </a:lnTo>
                <a:lnTo>
                  <a:pt x="321" y="0"/>
                </a:lnTo>
                <a:lnTo>
                  <a:pt x="352" y="16"/>
                </a:lnTo>
                <a:lnTo>
                  <a:pt x="364" y="29"/>
                </a:lnTo>
                <a:lnTo>
                  <a:pt x="374" y="45"/>
                </a:lnTo>
                <a:lnTo>
                  <a:pt x="386" y="85"/>
                </a:lnTo>
                <a:lnTo>
                  <a:pt x="387" y="111"/>
                </a:lnTo>
                <a:lnTo>
                  <a:pt x="387" y="273"/>
                </a:lnTo>
                <a:lnTo>
                  <a:pt x="342" y="273"/>
                </a:lnTo>
                <a:lnTo>
                  <a:pt x="342" y="113"/>
                </a:lnTo>
                <a:lnTo>
                  <a:pt x="342" y="96"/>
                </a:lnTo>
                <a:lnTo>
                  <a:pt x="335" y="67"/>
                </a:lnTo>
                <a:lnTo>
                  <a:pt x="329" y="57"/>
                </a:lnTo>
                <a:lnTo>
                  <a:pt x="322" y="48"/>
                </a:lnTo>
                <a:lnTo>
                  <a:pt x="302" y="39"/>
                </a:lnTo>
                <a:lnTo>
                  <a:pt x="288" y="38"/>
                </a:lnTo>
                <a:lnTo>
                  <a:pt x="272" y="39"/>
                </a:lnTo>
                <a:lnTo>
                  <a:pt x="244" y="49"/>
                </a:lnTo>
                <a:lnTo>
                  <a:pt x="234" y="61"/>
                </a:lnTo>
                <a:lnTo>
                  <a:pt x="226" y="72"/>
                </a:lnTo>
                <a:lnTo>
                  <a:pt x="216" y="103"/>
                </a:lnTo>
                <a:lnTo>
                  <a:pt x="214" y="121"/>
                </a:lnTo>
                <a:lnTo>
                  <a:pt x="214" y="273"/>
                </a:lnTo>
                <a:lnTo>
                  <a:pt x="171" y="273"/>
                </a:lnTo>
                <a:lnTo>
                  <a:pt x="171" y="113"/>
                </a:lnTo>
                <a:lnTo>
                  <a:pt x="171" y="94"/>
                </a:lnTo>
                <a:lnTo>
                  <a:pt x="164" y="67"/>
                </a:lnTo>
                <a:lnTo>
                  <a:pt x="158" y="57"/>
                </a:lnTo>
                <a:lnTo>
                  <a:pt x="149" y="48"/>
                </a:lnTo>
                <a:lnTo>
                  <a:pt x="129" y="39"/>
                </a:lnTo>
                <a:lnTo>
                  <a:pt x="116" y="38"/>
                </a:lnTo>
                <a:lnTo>
                  <a:pt x="99" y="39"/>
                </a:lnTo>
                <a:lnTo>
                  <a:pt x="73" y="51"/>
                </a:lnTo>
                <a:lnTo>
                  <a:pt x="63" y="61"/>
                </a:lnTo>
                <a:lnTo>
                  <a:pt x="53" y="72"/>
                </a:lnTo>
                <a:lnTo>
                  <a:pt x="44" y="103"/>
                </a:lnTo>
                <a:lnTo>
                  <a:pt x="43" y="121"/>
                </a:lnTo>
                <a:lnTo>
                  <a:pt x="43" y="273"/>
                </a:lnTo>
                <a:lnTo>
                  <a:pt x="0" y="273"/>
                </a:lnTo>
                <a:lnTo>
                  <a:pt x="0" y="6"/>
                </a:lnTo>
                <a:lnTo>
                  <a:pt x="43" y="6"/>
                </a:lnTo>
                <a:lnTo>
                  <a:pt x="43" y="48"/>
                </a:lnTo>
                <a:lnTo>
                  <a:pt x="59" y="25"/>
                </a:lnTo>
                <a:lnTo>
                  <a:pt x="79" y="12"/>
                </a:lnTo>
                <a:lnTo>
                  <a:pt x="100" y="2"/>
                </a:lnTo>
                <a:lnTo>
                  <a:pt x="128" y="0"/>
                </a:lnTo>
                <a:lnTo>
                  <a:pt x="142" y="0"/>
                </a:lnTo>
                <a:lnTo>
                  <a:pt x="167" y="8"/>
                </a:lnTo>
                <a:lnTo>
                  <a:pt x="177" y="15"/>
                </a:lnTo>
                <a:lnTo>
                  <a:pt x="187" y="22"/>
                </a:lnTo>
                <a:lnTo>
                  <a:pt x="203" y="44"/>
                </a:lnTo>
                <a:lnTo>
                  <a:pt x="207" y="5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Freeform 33"/>
          <p:cNvSpPr>
            <a:spLocks noEditPoints="1"/>
          </p:cNvSpPr>
          <p:nvPr/>
        </p:nvSpPr>
        <p:spPr bwMode="auto">
          <a:xfrm>
            <a:off x="4887819" y="5885024"/>
            <a:ext cx="143966" cy="183333"/>
          </a:xfrm>
          <a:custGeom>
            <a:avLst/>
            <a:gdLst>
              <a:gd name="T0" fmla="*/ 246 w 246"/>
              <a:gd name="T1" fmla="*/ 129 h 279"/>
              <a:gd name="T2" fmla="*/ 246 w 246"/>
              <a:gd name="T3" fmla="*/ 150 h 279"/>
              <a:gd name="T4" fmla="*/ 46 w 246"/>
              <a:gd name="T5" fmla="*/ 150 h 279"/>
              <a:gd name="T6" fmla="*/ 49 w 246"/>
              <a:gd name="T7" fmla="*/ 172 h 279"/>
              <a:gd name="T8" fmla="*/ 62 w 246"/>
              <a:gd name="T9" fmla="*/ 206 h 279"/>
              <a:gd name="T10" fmla="*/ 73 w 246"/>
              <a:gd name="T11" fmla="*/ 218 h 279"/>
              <a:gd name="T12" fmla="*/ 86 w 246"/>
              <a:gd name="T13" fmla="*/ 230 h 279"/>
              <a:gd name="T14" fmla="*/ 119 w 246"/>
              <a:gd name="T15" fmla="*/ 241 h 279"/>
              <a:gd name="T16" fmla="*/ 141 w 246"/>
              <a:gd name="T17" fmla="*/ 243 h 279"/>
              <a:gd name="T18" fmla="*/ 165 w 246"/>
              <a:gd name="T19" fmla="*/ 241 h 279"/>
              <a:gd name="T20" fmla="*/ 190 w 246"/>
              <a:gd name="T21" fmla="*/ 235 h 279"/>
              <a:gd name="T22" fmla="*/ 213 w 246"/>
              <a:gd name="T23" fmla="*/ 228 h 279"/>
              <a:gd name="T24" fmla="*/ 236 w 246"/>
              <a:gd name="T25" fmla="*/ 218 h 279"/>
              <a:gd name="T26" fmla="*/ 236 w 246"/>
              <a:gd name="T27" fmla="*/ 258 h 279"/>
              <a:gd name="T28" fmla="*/ 213 w 246"/>
              <a:gd name="T29" fmla="*/ 268 h 279"/>
              <a:gd name="T30" fmla="*/ 188 w 246"/>
              <a:gd name="T31" fmla="*/ 274 h 279"/>
              <a:gd name="T32" fmla="*/ 164 w 246"/>
              <a:gd name="T33" fmla="*/ 279 h 279"/>
              <a:gd name="T34" fmla="*/ 138 w 246"/>
              <a:gd name="T35" fmla="*/ 279 h 279"/>
              <a:gd name="T36" fmla="*/ 108 w 246"/>
              <a:gd name="T37" fmla="*/ 277 h 279"/>
              <a:gd name="T38" fmla="*/ 57 w 246"/>
              <a:gd name="T39" fmla="*/ 260 h 279"/>
              <a:gd name="T40" fmla="*/ 37 w 246"/>
              <a:gd name="T41" fmla="*/ 243 h 279"/>
              <a:gd name="T42" fmla="*/ 20 w 246"/>
              <a:gd name="T43" fmla="*/ 222 h 279"/>
              <a:gd name="T44" fmla="*/ 3 w 246"/>
              <a:gd name="T45" fmla="*/ 172 h 279"/>
              <a:gd name="T46" fmla="*/ 0 w 246"/>
              <a:gd name="T47" fmla="*/ 142 h 279"/>
              <a:gd name="T48" fmla="*/ 1 w 246"/>
              <a:gd name="T49" fmla="*/ 110 h 279"/>
              <a:gd name="T50" fmla="*/ 20 w 246"/>
              <a:gd name="T51" fmla="*/ 58 h 279"/>
              <a:gd name="T52" fmla="*/ 36 w 246"/>
              <a:gd name="T53" fmla="*/ 38 h 279"/>
              <a:gd name="T54" fmla="*/ 54 w 246"/>
              <a:gd name="T55" fmla="*/ 21 h 279"/>
              <a:gd name="T56" fmla="*/ 102 w 246"/>
              <a:gd name="T57" fmla="*/ 2 h 279"/>
              <a:gd name="T58" fmla="*/ 131 w 246"/>
              <a:gd name="T59" fmla="*/ 0 h 279"/>
              <a:gd name="T60" fmla="*/ 157 w 246"/>
              <a:gd name="T61" fmla="*/ 2 h 279"/>
              <a:gd name="T62" fmla="*/ 198 w 246"/>
              <a:gd name="T63" fmla="*/ 19 h 279"/>
              <a:gd name="T64" fmla="*/ 216 w 246"/>
              <a:gd name="T65" fmla="*/ 35 h 279"/>
              <a:gd name="T66" fmla="*/ 230 w 246"/>
              <a:gd name="T67" fmla="*/ 52 h 279"/>
              <a:gd name="T68" fmla="*/ 246 w 246"/>
              <a:gd name="T69" fmla="*/ 100 h 279"/>
              <a:gd name="T70" fmla="*/ 246 w 246"/>
              <a:gd name="T71" fmla="*/ 129 h 279"/>
              <a:gd name="T72" fmla="*/ 203 w 246"/>
              <a:gd name="T73" fmla="*/ 116 h 279"/>
              <a:gd name="T74" fmla="*/ 201 w 246"/>
              <a:gd name="T75" fmla="*/ 98 h 279"/>
              <a:gd name="T76" fmla="*/ 191 w 246"/>
              <a:gd name="T77" fmla="*/ 70 h 279"/>
              <a:gd name="T78" fmla="*/ 183 w 246"/>
              <a:gd name="T79" fmla="*/ 58 h 279"/>
              <a:gd name="T80" fmla="*/ 173 w 246"/>
              <a:gd name="T81" fmla="*/ 48 h 279"/>
              <a:gd name="T82" fmla="*/ 147 w 246"/>
              <a:gd name="T83" fmla="*/ 38 h 279"/>
              <a:gd name="T84" fmla="*/ 131 w 246"/>
              <a:gd name="T85" fmla="*/ 36 h 279"/>
              <a:gd name="T86" fmla="*/ 113 w 246"/>
              <a:gd name="T87" fmla="*/ 38 h 279"/>
              <a:gd name="T88" fmla="*/ 85 w 246"/>
              <a:gd name="T89" fmla="*/ 48 h 279"/>
              <a:gd name="T90" fmla="*/ 73 w 246"/>
              <a:gd name="T91" fmla="*/ 58 h 279"/>
              <a:gd name="T92" fmla="*/ 62 w 246"/>
              <a:gd name="T93" fmla="*/ 68 h 279"/>
              <a:gd name="T94" fmla="*/ 50 w 246"/>
              <a:gd name="T95" fmla="*/ 98 h 279"/>
              <a:gd name="T96" fmla="*/ 47 w 246"/>
              <a:gd name="T97" fmla="*/ 116 h 279"/>
              <a:gd name="T98" fmla="*/ 203 w 246"/>
              <a:gd name="T99" fmla="*/ 116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46" h="279">
                <a:moveTo>
                  <a:pt x="246" y="129"/>
                </a:moveTo>
                <a:lnTo>
                  <a:pt x="246" y="150"/>
                </a:lnTo>
                <a:lnTo>
                  <a:pt x="46" y="150"/>
                </a:lnTo>
                <a:lnTo>
                  <a:pt x="49" y="172"/>
                </a:lnTo>
                <a:lnTo>
                  <a:pt x="62" y="206"/>
                </a:lnTo>
                <a:lnTo>
                  <a:pt x="73" y="218"/>
                </a:lnTo>
                <a:lnTo>
                  <a:pt x="86" y="230"/>
                </a:lnTo>
                <a:lnTo>
                  <a:pt x="119" y="241"/>
                </a:lnTo>
                <a:lnTo>
                  <a:pt x="141" y="243"/>
                </a:lnTo>
                <a:lnTo>
                  <a:pt x="165" y="241"/>
                </a:lnTo>
                <a:lnTo>
                  <a:pt x="190" y="235"/>
                </a:lnTo>
                <a:lnTo>
                  <a:pt x="213" y="228"/>
                </a:lnTo>
                <a:lnTo>
                  <a:pt x="236" y="218"/>
                </a:lnTo>
                <a:lnTo>
                  <a:pt x="236" y="258"/>
                </a:lnTo>
                <a:lnTo>
                  <a:pt x="213" y="268"/>
                </a:lnTo>
                <a:lnTo>
                  <a:pt x="188" y="274"/>
                </a:lnTo>
                <a:lnTo>
                  <a:pt x="164" y="279"/>
                </a:lnTo>
                <a:lnTo>
                  <a:pt x="138" y="279"/>
                </a:lnTo>
                <a:lnTo>
                  <a:pt x="108" y="277"/>
                </a:lnTo>
                <a:lnTo>
                  <a:pt x="57" y="260"/>
                </a:lnTo>
                <a:lnTo>
                  <a:pt x="37" y="243"/>
                </a:lnTo>
                <a:lnTo>
                  <a:pt x="20" y="222"/>
                </a:lnTo>
                <a:lnTo>
                  <a:pt x="3" y="172"/>
                </a:lnTo>
                <a:lnTo>
                  <a:pt x="0" y="142"/>
                </a:lnTo>
                <a:lnTo>
                  <a:pt x="1" y="110"/>
                </a:lnTo>
                <a:lnTo>
                  <a:pt x="20" y="58"/>
                </a:lnTo>
                <a:lnTo>
                  <a:pt x="36" y="38"/>
                </a:lnTo>
                <a:lnTo>
                  <a:pt x="54" y="21"/>
                </a:lnTo>
                <a:lnTo>
                  <a:pt x="102" y="2"/>
                </a:lnTo>
                <a:lnTo>
                  <a:pt x="131" y="0"/>
                </a:lnTo>
                <a:lnTo>
                  <a:pt x="157" y="2"/>
                </a:lnTo>
                <a:lnTo>
                  <a:pt x="198" y="19"/>
                </a:lnTo>
                <a:lnTo>
                  <a:pt x="216" y="35"/>
                </a:lnTo>
                <a:lnTo>
                  <a:pt x="230" y="52"/>
                </a:lnTo>
                <a:lnTo>
                  <a:pt x="246" y="100"/>
                </a:lnTo>
                <a:lnTo>
                  <a:pt x="246" y="129"/>
                </a:lnTo>
                <a:close/>
                <a:moveTo>
                  <a:pt x="203" y="116"/>
                </a:moveTo>
                <a:lnTo>
                  <a:pt x="201" y="98"/>
                </a:lnTo>
                <a:lnTo>
                  <a:pt x="191" y="70"/>
                </a:lnTo>
                <a:lnTo>
                  <a:pt x="183" y="58"/>
                </a:lnTo>
                <a:lnTo>
                  <a:pt x="173" y="48"/>
                </a:lnTo>
                <a:lnTo>
                  <a:pt x="147" y="38"/>
                </a:lnTo>
                <a:lnTo>
                  <a:pt x="131" y="36"/>
                </a:lnTo>
                <a:lnTo>
                  <a:pt x="113" y="38"/>
                </a:lnTo>
                <a:lnTo>
                  <a:pt x="85" y="48"/>
                </a:lnTo>
                <a:lnTo>
                  <a:pt x="73" y="58"/>
                </a:lnTo>
                <a:lnTo>
                  <a:pt x="62" y="68"/>
                </a:lnTo>
                <a:lnTo>
                  <a:pt x="50" y="98"/>
                </a:lnTo>
                <a:lnTo>
                  <a:pt x="47" y="116"/>
                </a:lnTo>
                <a:lnTo>
                  <a:pt x="203" y="116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Freeform 34"/>
          <p:cNvSpPr>
            <a:spLocks/>
          </p:cNvSpPr>
          <p:nvPr/>
        </p:nvSpPr>
        <p:spPr bwMode="auto">
          <a:xfrm>
            <a:off x="5072165" y="5821942"/>
            <a:ext cx="63205" cy="283871"/>
          </a:xfrm>
          <a:custGeom>
            <a:avLst/>
            <a:gdLst>
              <a:gd name="T0" fmla="*/ 109 w 109"/>
              <a:gd name="T1" fmla="*/ 0 h 432"/>
              <a:gd name="T2" fmla="*/ 95 w 109"/>
              <a:gd name="T3" fmla="*/ 26 h 432"/>
              <a:gd name="T4" fmla="*/ 70 w 109"/>
              <a:gd name="T5" fmla="*/ 81 h 432"/>
              <a:gd name="T6" fmla="*/ 62 w 109"/>
              <a:gd name="T7" fmla="*/ 108 h 432"/>
              <a:gd name="T8" fmla="*/ 54 w 109"/>
              <a:gd name="T9" fmla="*/ 134 h 432"/>
              <a:gd name="T10" fmla="*/ 47 w 109"/>
              <a:gd name="T11" fmla="*/ 189 h 432"/>
              <a:gd name="T12" fmla="*/ 47 w 109"/>
              <a:gd name="T13" fmla="*/ 216 h 432"/>
              <a:gd name="T14" fmla="*/ 47 w 109"/>
              <a:gd name="T15" fmla="*/ 243 h 432"/>
              <a:gd name="T16" fmla="*/ 54 w 109"/>
              <a:gd name="T17" fmla="*/ 297 h 432"/>
              <a:gd name="T18" fmla="*/ 62 w 109"/>
              <a:gd name="T19" fmla="*/ 324 h 432"/>
              <a:gd name="T20" fmla="*/ 70 w 109"/>
              <a:gd name="T21" fmla="*/ 352 h 432"/>
              <a:gd name="T22" fmla="*/ 95 w 109"/>
              <a:gd name="T23" fmla="*/ 405 h 432"/>
              <a:gd name="T24" fmla="*/ 109 w 109"/>
              <a:gd name="T25" fmla="*/ 432 h 432"/>
              <a:gd name="T26" fmla="*/ 72 w 109"/>
              <a:gd name="T27" fmla="*/ 432 h 432"/>
              <a:gd name="T28" fmla="*/ 54 w 109"/>
              <a:gd name="T29" fmla="*/ 405 h 432"/>
              <a:gd name="T30" fmla="*/ 27 w 109"/>
              <a:gd name="T31" fmla="*/ 350 h 432"/>
              <a:gd name="T32" fmla="*/ 18 w 109"/>
              <a:gd name="T33" fmla="*/ 323 h 432"/>
              <a:gd name="T34" fmla="*/ 10 w 109"/>
              <a:gd name="T35" fmla="*/ 295 h 432"/>
              <a:gd name="T36" fmla="*/ 1 w 109"/>
              <a:gd name="T37" fmla="*/ 242 h 432"/>
              <a:gd name="T38" fmla="*/ 0 w 109"/>
              <a:gd name="T39" fmla="*/ 216 h 432"/>
              <a:gd name="T40" fmla="*/ 1 w 109"/>
              <a:gd name="T41" fmla="*/ 189 h 432"/>
              <a:gd name="T42" fmla="*/ 10 w 109"/>
              <a:gd name="T43" fmla="*/ 135 h 432"/>
              <a:gd name="T44" fmla="*/ 18 w 109"/>
              <a:gd name="T45" fmla="*/ 109 h 432"/>
              <a:gd name="T46" fmla="*/ 27 w 109"/>
              <a:gd name="T47" fmla="*/ 82 h 432"/>
              <a:gd name="T48" fmla="*/ 54 w 109"/>
              <a:gd name="T49" fmla="*/ 27 h 432"/>
              <a:gd name="T50" fmla="*/ 72 w 109"/>
              <a:gd name="T51" fmla="*/ 0 h 432"/>
              <a:gd name="T52" fmla="*/ 109 w 109"/>
              <a:gd name="T53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9" h="432">
                <a:moveTo>
                  <a:pt x="109" y="0"/>
                </a:moveTo>
                <a:lnTo>
                  <a:pt x="95" y="26"/>
                </a:lnTo>
                <a:lnTo>
                  <a:pt x="70" y="81"/>
                </a:lnTo>
                <a:lnTo>
                  <a:pt x="62" y="108"/>
                </a:lnTo>
                <a:lnTo>
                  <a:pt x="54" y="134"/>
                </a:lnTo>
                <a:lnTo>
                  <a:pt x="47" y="189"/>
                </a:lnTo>
                <a:lnTo>
                  <a:pt x="47" y="216"/>
                </a:lnTo>
                <a:lnTo>
                  <a:pt x="47" y="243"/>
                </a:lnTo>
                <a:lnTo>
                  <a:pt x="54" y="297"/>
                </a:lnTo>
                <a:lnTo>
                  <a:pt x="62" y="324"/>
                </a:lnTo>
                <a:lnTo>
                  <a:pt x="70" y="352"/>
                </a:lnTo>
                <a:lnTo>
                  <a:pt x="95" y="405"/>
                </a:lnTo>
                <a:lnTo>
                  <a:pt x="109" y="432"/>
                </a:lnTo>
                <a:lnTo>
                  <a:pt x="72" y="432"/>
                </a:lnTo>
                <a:lnTo>
                  <a:pt x="54" y="405"/>
                </a:lnTo>
                <a:lnTo>
                  <a:pt x="27" y="350"/>
                </a:lnTo>
                <a:lnTo>
                  <a:pt x="18" y="323"/>
                </a:lnTo>
                <a:lnTo>
                  <a:pt x="10" y="295"/>
                </a:lnTo>
                <a:lnTo>
                  <a:pt x="1" y="242"/>
                </a:lnTo>
                <a:lnTo>
                  <a:pt x="0" y="216"/>
                </a:lnTo>
                <a:lnTo>
                  <a:pt x="1" y="189"/>
                </a:lnTo>
                <a:lnTo>
                  <a:pt x="10" y="135"/>
                </a:lnTo>
                <a:lnTo>
                  <a:pt x="18" y="109"/>
                </a:lnTo>
                <a:lnTo>
                  <a:pt x="27" y="82"/>
                </a:lnTo>
                <a:lnTo>
                  <a:pt x="54" y="27"/>
                </a:lnTo>
                <a:lnTo>
                  <a:pt x="72" y="0"/>
                </a:lnTo>
                <a:lnTo>
                  <a:pt x="10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8" name="Freeform 35"/>
          <p:cNvSpPr>
            <a:spLocks/>
          </p:cNvSpPr>
          <p:nvPr/>
        </p:nvSpPr>
        <p:spPr bwMode="auto">
          <a:xfrm>
            <a:off x="5173995" y="5885024"/>
            <a:ext cx="119386" cy="183333"/>
          </a:xfrm>
          <a:custGeom>
            <a:avLst/>
            <a:gdLst>
              <a:gd name="T0" fmla="*/ 189 w 203"/>
              <a:gd name="T1" fmla="*/ 55 h 279"/>
              <a:gd name="T2" fmla="*/ 150 w 203"/>
              <a:gd name="T3" fmla="*/ 41 h 279"/>
              <a:gd name="T4" fmla="*/ 108 w 203"/>
              <a:gd name="T5" fmla="*/ 36 h 279"/>
              <a:gd name="T6" fmla="*/ 59 w 203"/>
              <a:gd name="T7" fmla="*/ 46 h 279"/>
              <a:gd name="T8" fmla="*/ 45 w 203"/>
              <a:gd name="T9" fmla="*/ 67 h 279"/>
              <a:gd name="T10" fmla="*/ 46 w 203"/>
              <a:gd name="T11" fmla="*/ 91 h 279"/>
              <a:gd name="T12" fmla="*/ 71 w 203"/>
              <a:gd name="T13" fmla="*/ 108 h 279"/>
              <a:gd name="T14" fmla="*/ 117 w 203"/>
              <a:gd name="T15" fmla="*/ 120 h 279"/>
              <a:gd name="T16" fmla="*/ 172 w 203"/>
              <a:gd name="T17" fmla="*/ 140 h 279"/>
              <a:gd name="T18" fmla="*/ 192 w 203"/>
              <a:gd name="T19" fmla="*/ 157 h 279"/>
              <a:gd name="T20" fmla="*/ 203 w 203"/>
              <a:gd name="T21" fmla="*/ 199 h 279"/>
              <a:gd name="T22" fmla="*/ 188 w 203"/>
              <a:gd name="T23" fmla="*/ 247 h 279"/>
              <a:gd name="T24" fmla="*/ 157 w 203"/>
              <a:gd name="T25" fmla="*/ 267 h 279"/>
              <a:gd name="T26" fmla="*/ 93 w 203"/>
              <a:gd name="T27" fmla="*/ 279 h 279"/>
              <a:gd name="T28" fmla="*/ 48 w 203"/>
              <a:gd name="T29" fmla="*/ 274 h 279"/>
              <a:gd name="T30" fmla="*/ 0 w 203"/>
              <a:gd name="T31" fmla="*/ 263 h 279"/>
              <a:gd name="T32" fmla="*/ 23 w 203"/>
              <a:gd name="T33" fmla="*/ 230 h 279"/>
              <a:gd name="T34" fmla="*/ 71 w 203"/>
              <a:gd name="T35" fmla="*/ 241 h 279"/>
              <a:gd name="T36" fmla="*/ 123 w 203"/>
              <a:gd name="T37" fmla="*/ 241 h 279"/>
              <a:gd name="T38" fmla="*/ 149 w 203"/>
              <a:gd name="T39" fmla="*/ 227 h 279"/>
              <a:gd name="T40" fmla="*/ 159 w 203"/>
              <a:gd name="T41" fmla="*/ 202 h 279"/>
              <a:gd name="T42" fmla="*/ 152 w 203"/>
              <a:gd name="T43" fmla="*/ 181 h 279"/>
              <a:gd name="T44" fmla="*/ 130 w 203"/>
              <a:gd name="T45" fmla="*/ 166 h 279"/>
              <a:gd name="T46" fmla="*/ 78 w 203"/>
              <a:gd name="T47" fmla="*/ 153 h 279"/>
              <a:gd name="T48" fmla="*/ 29 w 203"/>
              <a:gd name="T49" fmla="*/ 136 h 279"/>
              <a:gd name="T50" fmla="*/ 12 w 203"/>
              <a:gd name="T51" fmla="*/ 117 h 279"/>
              <a:gd name="T52" fmla="*/ 2 w 203"/>
              <a:gd name="T53" fmla="*/ 78 h 279"/>
              <a:gd name="T54" fmla="*/ 16 w 203"/>
              <a:gd name="T55" fmla="*/ 31 h 279"/>
              <a:gd name="T56" fmla="*/ 42 w 203"/>
              <a:gd name="T57" fmla="*/ 10 h 279"/>
              <a:gd name="T58" fmla="*/ 104 w 203"/>
              <a:gd name="T59" fmla="*/ 0 h 279"/>
              <a:gd name="T60" fmla="*/ 149 w 203"/>
              <a:gd name="T61" fmla="*/ 3 h 279"/>
              <a:gd name="T62" fmla="*/ 189 w 203"/>
              <a:gd name="T63" fmla="*/ 15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03" h="279">
                <a:moveTo>
                  <a:pt x="189" y="15"/>
                </a:moveTo>
                <a:lnTo>
                  <a:pt x="189" y="55"/>
                </a:lnTo>
                <a:lnTo>
                  <a:pt x="170" y="46"/>
                </a:lnTo>
                <a:lnTo>
                  <a:pt x="150" y="41"/>
                </a:lnTo>
                <a:lnTo>
                  <a:pt x="130" y="38"/>
                </a:lnTo>
                <a:lnTo>
                  <a:pt x="108" y="36"/>
                </a:lnTo>
                <a:lnTo>
                  <a:pt x="80" y="38"/>
                </a:lnTo>
                <a:lnTo>
                  <a:pt x="59" y="46"/>
                </a:lnTo>
                <a:lnTo>
                  <a:pt x="52" y="52"/>
                </a:lnTo>
                <a:lnTo>
                  <a:pt x="45" y="67"/>
                </a:lnTo>
                <a:lnTo>
                  <a:pt x="44" y="77"/>
                </a:lnTo>
                <a:lnTo>
                  <a:pt x="46" y="91"/>
                </a:lnTo>
                <a:lnTo>
                  <a:pt x="55" y="100"/>
                </a:lnTo>
                <a:lnTo>
                  <a:pt x="71" y="108"/>
                </a:lnTo>
                <a:lnTo>
                  <a:pt x="103" y="117"/>
                </a:lnTo>
                <a:lnTo>
                  <a:pt x="117" y="120"/>
                </a:lnTo>
                <a:lnTo>
                  <a:pt x="140" y="126"/>
                </a:lnTo>
                <a:lnTo>
                  <a:pt x="172" y="140"/>
                </a:lnTo>
                <a:lnTo>
                  <a:pt x="183" y="149"/>
                </a:lnTo>
                <a:lnTo>
                  <a:pt x="192" y="157"/>
                </a:lnTo>
                <a:lnTo>
                  <a:pt x="202" y="183"/>
                </a:lnTo>
                <a:lnTo>
                  <a:pt x="203" y="199"/>
                </a:lnTo>
                <a:lnTo>
                  <a:pt x="202" y="217"/>
                </a:lnTo>
                <a:lnTo>
                  <a:pt x="188" y="247"/>
                </a:lnTo>
                <a:lnTo>
                  <a:pt x="173" y="257"/>
                </a:lnTo>
                <a:lnTo>
                  <a:pt x="157" y="267"/>
                </a:lnTo>
                <a:lnTo>
                  <a:pt x="118" y="279"/>
                </a:lnTo>
                <a:lnTo>
                  <a:pt x="93" y="279"/>
                </a:lnTo>
                <a:lnTo>
                  <a:pt x="71" y="279"/>
                </a:lnTo>
                <a:lnTo>
                  <a:pt x="48" y="274"/>
                </a:lnTo>
                <a:lnTo>
                  <a:pt x="25" y="270"/>
                </a:lnTo>
                <a:lnTo>
                  <a:pt x="0" y="263"/>
                </a:lnTo>
                <a:lnTo>
                  <a:pt x="0" y="218"/>
                </a:lnTo>
                <a:lnTo>
                  <a:pt x="23" y="230"/>
                </a:lnTo>
                <a:lnTo>
                  <a:pt x="48" y="237"/>
                </a:lnTo>
                <a:lnTo>
                  <a:pt x="71" y="241"/>
                </a:lnTo>
                <a:lnTo>
                  <a:pt x="94" y="243"/>
                </a:lnTo>
                <a:lnTo>
                  <a:pt x="123" y="241"/>
                </a:lnTo>
                <a:lnTo>
                  <a:pt x="141" y="232"/>
                </a:lnTo>
                <a:lnTo>
                  <a:pt x="149" y="227"/>
                </a:lnTo>
                <a:lnTo>
                  <a:pt x="157" y="211"/>
                </a:lnTo>
                <a:lnTo>
                  <a:pt x="159" y="202"/>
                </a:lnTo>
                <a:lnTo>
                  <a:pt x="157" y="194"/>
                </a:lnTo>
                <a:lnTo>
                  <a:pt x="152" y="181"/>
                </a:lnTo>
                <a:lnTo>
                  <a:pt x="146" y="175"/>
                </a:lnTo>
                <a:lnTo>
                  <a:pt x="130" y="166"/>
                </a:lnTo>
                <a:lnTo>
                  <a:pt x="94" y="156"/>
                </a:lnTo>
                <a:lnTo>
                  <a:pt x="78" y="153"/>
                </a:lnTo>
                <a:lnTo>
                  <a:pt x="59" y="149"/>
                </a:lnTo>
                <a:lnTo>
                  <a:pt x="29" y="136"/>
                </a:lnTo>
                <a:lnTo>
                  <a:pt x="19" y="127"/>
                </a:lnTo>
                <a:lnTo>
                  <a:pt x="12" y="117"/>
                </a:lnTo>
                <a:lnTo>
                  <a:pt x="2" y="93"/>
                </a:lnTo>
                <a:lnTo>
                  <a:pt x="2" y="78"/>
                </a:lnTo>
                <a:lnTo>
                  <a:pt x="3" y="61"/>
                </a:lnTo>
                <a:lnTo>
                  <a:pt x="16" y="31"/>
                </a:lnTo>
                <a:lnTo>
                  <a:pt x="28" y="21"/>
                </a:lnTo>
                <a:lnTo>
                  <a:pt x="42" y="10"/>
                </a:lnTo>
                <a:lnTo>
                  <a:pt x="80" y="0"/>
                </a:lnTo>
                <a:lnTo>
                  <a:pt x="104" y="0"/>
                </a:lnTo>
                <a:lnTo>
                  <a:pt x="127" y="0"/>
                </a:lnTo>
                <a:lnTo>
                  <a:pt x="149" y="3"/>
                </a:lnTo>
                <a:lnTo>
                  <a:pt x="170" y="8"/>
                </a:lnTo>
                <a:lnTo>
                  <a:pt x="189" y="15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Freeform 36"/>
          <p:cNvSpPr>
            <a:spLocks/>
          </p:cNvSpPr>
          <p:nvPr/>
        </p:nvSpPr>
        <p:spPr bwMode="auto">
          <a:xfrm>
            <a:off x="5328495" y="5821942"/>
            <a:ext cx="64960" cy="283871"/>
          </a:xfrm>
          <a:custGeom>
            <a:avLst/>
            <a:gdLst>
              <a:gd name="T0" fmla="*/ 0 w 110"/>
              <a:gd name="T1" fmla="*/ 0 h 432"/>
              <a:gd name="T2" fmla="*/ 39 w 110"/>
              <a:gd name="T3" fmla="*/ 0 h 432"/>
              <a:gd name="T4" fmla="*/ 57 w 110"/>
              <a:gd name="T5" fmla="*/ 27 h 432"/>
              <a:gd name="T6" fmla="*/ 82 w 110"/>
              <a:gd name="T7" fmla="*/ 82 h 432"/>
              <a:gd name="T8" fmla="*/ 93 w 110"/>
              <a:gd name="T9" fmla="*/ 109 h 432"/>
              <a:gd name="T10" fmla="*/ 100 w 110"/>
              <a:gd name="T11" fmla="*/ 135 h 432"/>
              <a:gd name="T12" fmla="*/ 108 w 110"/>
              <a:gd name="T13" fmla="*/ 189 h 432"/>
              <a:gd name="T14" fmla="*/ 110 w 110"/>
              <a:gd name="T15" fmla="*/ 216 h 432"/>
              <a:gd name="T16" fmla="*/ 108 w 110"/>
              <a:gd name="T17" fmla="*/ 242 h 432"/>
              <a:gd name="T18" fmla="*/ 100 w 110"/>
              <a:gd name="T19" fmla="*/ 295 h 432"/>
              <a:gd name="T20" fmla="*/ 93 w 110"/>
              <a:gd name="T21" fmla="*/ 323 h 432"/>
              <a:gd name="T22" fmla="*/ 82 w 110"/>
              <a:gd name="T23" fmla="*/ 350 h 432"/>
              <a:gd name="T24" fmla="*/ 57 w 110"/>
              <a:gd name="T25" fmla="*/ 405 h 432"/>
              <a:gd name="T26" fmla="*/ 39 w 110"/>
              <a:gd name="T27" fmla="*/ 432 h 432"/>
              <a:gd name="T28" fmla="*/ 0 w 110"/>
              <a:gd name="T29" fmla="*/ 432 h 432"/>
              <a:gd name="T30" fmla="*/ 16 w 110"/>
              <a:gd name="T31" fmla="*/ 405 h 432"/>
              <a:gd name="T32" fmla="*/ 39 w 110"/>
              <a:gd name="T33" fmla="*/ 352 h 432"/>
              <a:gd name="T34" fmla="*/ 48 w 110"/>
              <a:gd name="T35" fmla="*/ 324 h 432"/>
              <a:gd name="T36" fmla="*/ 55 w 110"/>
              <a:gd name="T37" fmla="*/ 297 h 432"/>
              <a:gd name="T38" fmla="*/ 62 w 110"/>
              <a:gd name="T39" fmla="*/ 243 h 432"/>
              <a:gd name="T40" fmla="*/ 64 w 110"/>
              <a:gd name="T41" fmla="*/ 216 h 432"/>
              <a:gd name="T42" fmla="*/ 62 w 110"/>
              <a:gd name="T43" fmla="*/ 189 h 432"/>
              <a:gd name="T44" fmla="*/ 55 w 110"/>
              <a:gd name="T45" fmla="*/ 134 h 432"/>
              <a:gd name="T46" fmla="*/ 48 w 110"/>
              <a:gd name="T47" fmla="*/ 108 h 432"/>
              <a:gd name="T48" fmla="*/ 39 w 110"/>
              <a:gd name="T49" fmla="*/ 81 h 432"/>
              <a:gd name="T50" fmla="*/ 16 w 110"/>
              <a:gd name="T51" fmla="*/ 26 h 432"/>
              <a:gd name="T52" fmla="*/ 0 w 110"/>
              <a:gd name="T53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10" h="432">
                <a:moveTo>
                  <a:pt x="0" y="0"/>
                </a:moveTo>
                <a:lnTo>
                  <a:pt x="39" y="0"/>
                </a:lnTo>
                <a:lnTo>
                  <a:pt x="57" y="27"/>
                </a:lnTo>
                <a:lnTo>
                  <a:pt x="82" y="82"/>
                </a:lnTo>
                <a:lnTo>
                  <a:pt x="93" y="109"/>
                </a:lnTo>
                <a:lnTo>
                  <a:pt x="100" y="135"/>
                </a:lnTo>
                <a:lnTo>
                  <a:pt x="108" y="189"/>
                </a:lnTo>
                <a:lnTo>
                  <a:pt x="110" y="216"/>
                </a:lnTo>
                <a:lnTo>
                  <a:pt x="108" y="242"/>
                </a:lnTo>
                <a:lnTo>
                  <a:pt x="100" y="295"/>
                </a:lnTo>
                <a:lnTo>
                  <a:pt x="93" y="323"/>
                </a:lnTo>
                <a:lnTo>
                  <a:pt x="82" y="350"/>
                </a:lnTo>
                <a:lnTo>
                  <a:pt x="57" y="405"/>
                </a:lnTo>
                <a:lnTo>
                  <a:pt x="39" y="432"/>
                </a:lnTo>
                <a:lnTo>
                  <a:pt x="0" y="432"/>
                </a:lnTo>
                <a:lnTo>
                  <a:pt x="16" y="405"/>
                </a:lnTo>
                <a:lnTo>
                  <a:pt x="39" y="352"/>
                </a:lnTo>
                <a:lnTo>
                  <a:pt x="48" y="324"/>
                </a:lnTo>
                <a:lnTo>
                  <a:pt x="55" y="297"/>
                </a:lnTo>
                <a:lnTo>
                  <a:pt x="62" y="243"/>
                </a:lnTo>
                <a:lnTo>
                  <a:pt x="64" y="216"/>
                </a:lnTo>
                <a:lnTo>
                  <a:pt x="62" y="189"/>
                </a:lnTo>
                <a:lnTo>
                  <a:pt x="55" y="134"/>
                </a:lnTo>
                <a:lnTo>
                  <a:pt x="48" y="108"/>
                </a:lnTo>
                <a:lnTo>
                  <a:pt x="39" y="81"/>
                </a:lnTo>
                <a:lnTo>
                  <a:pt x="16" y="26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0" name="Line 37"/>
          <p:cNvSpPr>
            <a:spLocks noChangeShapeType="1"/>
          </p:cNvSpPr>
          <p:nvPr/>
        </p:nvSpPr>
        <p:spPr bwMode="auto">
          <a:xfrm flipV="1">
            <a:off x="1232489" y="1607251"/>
            <a:ext cx="0" cy="3646949"/>
          </a:xfrm>
          <a:prstGeom prst="line">
            <a:avLst/>
          </a:prstGeom>
          <a:noFill/>
          <a:ln w="6350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1" name="Line 38"/>
          <p:cNvSpPr>
            <a:spLocks noChangeShapeType="1"/>
          </p:cNvSpPr>
          <p:nvPr/>
        </p:nvSpPr>
        <p:spPr bwMode="auto">
          <a:xfrm>
            <a:off x="1232489" y="5254200"/>
            <a:ext cx="73739" cy="0"/>
          </a:xfrm>
          <a:prstGeom prst="line">
            <a:avLst/>
          </a:prstGeom>
          <a:noFill/>
          <a:ln w="6350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2" name="Line 39"/>
          <p:cNvSpPr>
            <a:spLocks noChangeShapeType="1"/>
          </p:cNvSpPr>
          <p:nvPr/>
        </p:nvSpPr>
        <p:spPr bwMode="auto">
          <a:xfrm>
            <a:off x="1232489" y="3430726"/>
            <a:ext cx="73739" cy="0"/>
          </a:xfrm>
          <a:prstGeom prst="line">
            <a:avLst/>
          </a:prstGeom>
          <a:noFill/>
          <a:ln w="6350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3" name="Line 40"/>
          <p:cNvSpPr>
            <a:spLocks noChangeShapeType="1"/>
          </p:cNvSpPr>
          <p:nvPr/>
        </p:nvSpPr>
        <p:spPr bwMode="auto">
          <a:xfrm>
            <a:off x="1232489" y="1607251"/>
            <a:ext cx="73739" cy="0"/>
          </a:xfrm>
          <a:prstGeom prst="line">
            <a:avLst/>
          </a:prstGeom>
          <a:noFill/>
          <a:ln w="6350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Rectangle 41"/>
          <p:cNvSpPr>
            <a:spLocks noChangeArrowheads="1"/>
          </p:cNvSpPr>
          <p:nvPr/>
        </p:nvSpPr>
        <p:spPr bwMode="auto">
          <a:xfrm>
            <a:off x="688227" y="5266028"/>
            <a:ext cx="73739" cy="25627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5" name="Freeform 42"/>
          <p:cNvSpPr>
            <a:spLocks/>
          </p:cNvSpPr>
          <p:nvPr/>
        </p:nvSpPr>
        <p:spPr bwMode="auto">
          <a:xfrm>
            <a:off x="798835" y="5133950"/>
            <a:ext cx="133432" cy="236559"/>
          </a:xfrm>
          <a:custGeom>
            <a:avLst/>
            <a:gdLst>
              <a:gd name="T0" fmla="*/ 15 w 229"/>
              <a:gd name="T1" fmla="*/ 0 h 362"/>
              <a:gd name="T2" fmla="*/ 203 w 229"/>
              <a:gd name="T3" fmla="*/ 0 h 362"/>
              <a:gd name="T4" fmla="*/ 203 w 229"/>
              <a:gd name="T5" fmla="*/ 41 h 362"/>
              <a:gd name="T6" fmla="*/ 59 w 229"/>
              <a:gd name="T7" fmla="*/ 41 h 362"/>
              <a:gd name="T8" fmla="*/ 59 w 229"/>
              <a:gd name="T9" fmla="*/ 129 h 362"/>
              <a:gd name="T10" fmla="*/ 69 w 229"/>
              <a:gd name="T11" fmla="*/ 124 h 362"/>
              <a:gd name="T12" fmla="*/ 80 w 229"/>
              <a:gd name="T13" fmla="*/ 123 h 362"/>
              <a:gd name="T14" fmla="*/ 91 w 229"/>
              <a:gd name="T15" fmla="*/ 121 h 362"/>
              <a:gd name="T16" fmla="*/ 101 w 229"/>
              <a:gd name="T17" fmla="*/ 121 h 362"/>
              <a:gd name="T18" fmla="*/ 130 w 229"/>
              <a:gd name="T19" fmla="*/ 123 h 362"/>
              <a:gd name="T20" fmla="*/ 176 w 229"/>
              <a:gd name="T21" fmla="*/ 139 h 362"/>
              <a:gd name="T22" fmla="*/ 195 w 229"/>
              <a:gd name="T23" fmla="*/ 153 h 362"/>
              <a:gd name="T24" fmla="*/ 211 w 229"/>
              <a:gd name="T25" fmla="*/ 170 h 362"/>
              <a:gd name="T26" fmla="*/ 228 w 229"/>
              <a:gd name="T27" fmla="*/ 215 h 362"/>
              <a:gd name="T28" fmla="*/ 229 w 229"/>
              <a:gd name="T29" fmla="*/ 241 h 362"/>
              <a:gd name="T30" fmla="*/ 228 w 229"/>
              <a:gd name="T31" fmla="*/ 268 h 362"/>
              <a:gd name="T32" fmla="*/ 211 w 229"/>
              <a:gd name="T33" fmla="*/ 313 h 362"/>
              <a:gd name="T34" fmla="*/ 193 w 229"/>
              <a:gd name="T35" fmla="*/ 330 h 362"/>
              <a:gd name="T36" fmla="*/ 175 w 229"/>
              <a:gd name="T37" fmla="*/ 345 h 362"/>
              <a:gd name="T38" fmla="*/ 124 w 229"/>
              <a:gd name="T39" fmla="*/ 361 h 362"/>
              <a:gd name="T40" fmla="*/ 94 w 229"/>
              <a:gd name="T41" fmla="*/ 362 h 362"/>
              <a:gd name="T42" fmla="*/ 71 w 229"/>
              <a:gd name="T43" fmla="*/ 362 h 362"/>
              <a:gd name="T44" fmla="*/ 48 w 229"/>
              <a:gd name="T45" fmla="*/ 358 h 362"/>
              <a:gd name="T46" fmla="*/ 25 w 229"/>
              <a:gd name="T47" fmla="*/ 353 h 362"/>
              <a:gd name="T48" fmla="*/ 0 w 229"/>
              <a:gd name="T49" fmla="*/ 346 h 362"/>
              <a:gd name="T50" fmla="*/ 0 w 229"/>
              <a:gd name="T51" fmla="*/ 299 h 362"/>
              <a:gd name="T52" fmla="*/ 22 w 229"/>
              <a:gd name="T53" fmla="*/ 309 h 362"/>
              <a:gd name="T54" fmla="*/ 45 w 229"/>
              <a:gd name="T55" fmla="*/ 316 h 362"/>
              <a:gd name="T56" fmla="*/ 68 w 229"/>
              <a:gd name="T57" fmla="*/ 320 h 362"/>
              <a:gd name="T58" fmla="*/ 92 w 229"/>
              <a:gd name="T59" fmla="*/ 322 h 362"/>
              <a:gd name="T60" fmla="*/ 113 w 229"/>
              <a:gd name="T61" fmla="*/ 320 h 362"/>
              <a:gd name="T62" fmla="*/ 144 w 229"/>
              <a:gd name="T63" fmla="*/ 310 h 362"/>
              <a:gd name="T64" fmla="*/ 157 w 229"/>
              <a:gd name="T65" fmla="*/ 300 h 362"/>
              <a:gd name="T66" fmla="*/ 169 w 229"/>
              <a:gd name="T67" fmla="*/ 289 h 362"/>
              <a:gd name="T68" fmla="*/ 180 w 229"/>
              <a:gd name="T69" fmla="*/ 260 h 362"/>
              <a:gd name="T70" fmla="*/ 182 w 229"/>
              <a:gd name="T71" fmla="*/ 241 h 362"/>
              <a:gd name="T72" fmla="*/ 180 w 229"/>
              <a:gd name="T73" fmla="*/ 224 h 362"/>
              <a:gd name="T74" fmla="*/ 169 w 229"/>
              <a:gd name="T75" fmla="*/ 195 h 362"/>
              <a:gd name="T76" fmla="*/ 157 w 229"/>
              <a:gd name="T77" fmla="*/ 183 h 362"/>
              <a:gd name="T78" fmla="*/ 144 w 229"/>
              <a:gd name="T79" fmla="*/ 173 h 362"/>
              <a:gd name="T80" fmla="*/ 113 w 229"/>
              <a:gd name="T81" fmla="*/ 162 h 362"/>
              <a:gd name="T82" fmla="*/ 92 w 229"/>
              <a:gd name="T83" fmla="*/ 162 h 362"/>
              <a:gd name="T84" fmla="*/ 74 w 229"/>
              <a:gd name="T85" fmla="*/ 162 h 362"/>
              <a:gd name="T86" fmla="*/ 54 w 229"/>
              <a:gd name="T87" fmla="*/ 166 h 362"/>
              <a:gd name="T88" fmla="*/ 35 w 229"/>
              <a:gd name="T89" fmla="*/ 170 h 362"/>
              <a:gd name="T90" fmla="*/ 15 w 229"/>
              <a:gd name="T91" fmla="*/ 179 h 362"/>
              <a:gd name="T92" fmla="*/ 15 w 229"/>
              <a:gd name="T93" fmla="*/ 0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29" h="362">
                <a:moveTo>
                  <a:pt x="15" y="0"/>
                </a:moveTo>
                <a:lnTo>
                  <a:pt x="203" y="0"/>
                </a:lnTo>
                <a:lnTo>
                  <a:pt x="203" y="41"/>
                </a:lnTo>
                <a:lnTo>
                  <a:pt x="59" y="41"/>
                </a:lnTo>
                <a:lnTo>
                  <a:pt x="59" y="129"/>
                </a:lnTo>
                <a:lnTo>
                  <a:pt x="69" y="124"/>
                </a:lnTo>
                <a:lnTo>
                  <a:pt x="80" y="123"/>
                </a:lnTo>
                <a:lnTo>
                  <a:pt x="91" y="121"/>
                </a:lnTo>
                <a:lnTo>
                  <a:pt x="101" y="121"/>
                </a:lnTo>
                <a:lnTo>
                  <a:pt x="130" y="123"/>
                </a:lnTo>
                <a:lnTo>
                  <a:pt x="176" y="139"/>
                </a:lnTo>
                <a:lnTo>
                  <a:pt x="195" y="153"/>
                </a:lnTo>
                <a:lnTo>
                  <a:pt x="211" y="170"/>
                </a:lnTo>
                <a:lnTo>
                  <a:pt x="228" y="215"/>
                </a:lnTo>
                <a:lnTo>
                  <a:pt x="229" y="241"/>
                </a:lnTo>
                <a:lnTo>
                  <a:pt x="228" y="268"/>
                </a:lnTo>
                <a:lnTo>
                  <a:pt x="211" y="313"/>
                </a:lnTo>
                <a:lnTo>
                  <a:pt x="193" y="330"/>
                </a:lnTo>
                <a:lnTo>
                  <a:pt x="175" y="345"/>
                </a:lnTo>
                <a:lnTo>
                  <a:pt x="124" y="361"/>
                </a:lnTo>
                <a:lnTo>
                  <a:pt x="94" y="362"/>
                </a:lnTo>
                <a:lnTo>
                  <a:pt x="71" y="362"/>
                </a:lnTo>
                <a:lnTo>
                  <a:pt x="48" y="358"/>
                </a:lnTo>
                <a:lnTo>
                  <a:pt x="25" y="353"/>
                </a:lnTo>
                <a:lnTo>
                  <a:pt x="0" y="346"/>
                </a:lnTo>
                <a:lnTo>
                  <a:pt x="0" y="299"/>
                </a:lnTo>
                <a:lnTo>
                  <a:pt x="22" y="309"/>
                </a:lnTo>
                <a:lnTo>
                  <a:pt x="45" y="316"/>
                </a:lnTo>
                <a:lnTo>
                  <a:pt x="68" y="320"/>
                </a:lnTo>
                <a:lnTo>
                  <a:pt x="92" y="322"/>
                </a:lnTo>
                <a:lnTo>
                  <a:pt x="113" y="320"/>
                </a:lnTo>
                <a:lnTo>
                  <a:pt x="144" y="310"/>
                </a:lnTo>
                <a:lnTo>
                  <a:pt x="157" y="300"/>
                </a:lnTo>
                <a:lnTo>
                  <a:pt x="169" y="289"/>
                </a:lnTo>
                <a:lnTo>
                  <a:pt x="180" y="260"/>
                </a:lnTo>
                <a:lnTo>
                  <a:pt x="182" y="241"/>
                </a:lnTo>
                <a:lnTo>
                  <a:pt x="180" y="224"/>
                </a:lnTo>
                <a:lnTo>
                  <a:pt x="169" y="195"/>
                </a:lnTo>
                <a:lnTo>
                  <a:pt x="157" y="183"/>
                </a:lnTo>
                <a:lnTo>
                  <a:pt x="144" y="173"/>
                </a:lnTo>
                <a:lnTo>
                  <a:pt x="113" y="162"/>
                </a:lnTo>
                <a:lnTo>
                  <a:pt x="92" y="162"/>
                </a:lnTo>
                <a:lnTo>
                  <a:pt x="74" y="162"/>
                </a:lnTo>
                <a:lnTo>
                  <a:pt x="54" y="166"/>
                </a:lnTo>
                <a:lnTo>
                  <a:pt x="35" y="170"/>
                </a:lnTo>
                <a:lnTo>
                  <a:pt x="15" y="179"/>
                </a:lnTo>
                <a:lnTo>
                  <a:pt x="15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Freeform 43"/>
          <p:cNvSpPr>
            <a:spLocks noEditPoints="1"/>
          </p:cNvSpPr>
          <p:nvPr/>
        </p:nvSpPr>
        <p:spPr bwMode="auto">
          <a:xfrm>
            <a:off x="976159" y="5130007"/>
            <a:ext cx="143966" cy="240502"/>
          </a:xfrm>
          <a:custGeom>
            <a:avLst/>
            <a:gdLst>
              <a:gd name="T0" fmla="*/ 123 w 245"/>
              <a:gd name="T1" fmla="*/ 37 h 367"/>
              <a:gd name="T2" fmla="*/ 105 w 245"/>
              <a:gd name="T3" fmla="*/ 38 h 367"/>
              <a:gd name="T4" fmla="*/ 77 w 245"/>
              <a:gd name="T5" fmla="*/ 57 h 367"/>
              <a:gd name="T6" fmla="*/ 66 w 245"/>
              <a:gd name="T7" fmla="*/ 74 h 367"/>
              <a:gd name="T8" fmla="*/ 59 w 245"/>
              <a:gd name="T9" fmla="*/ 93 h 367"/>
              <a:gd name="T10" fmla="*/ 49 w 245"/>
              <a:gd name="T11" fmla="*/ 148 h 367"/>
              <a:gd name="T12" fmla="*/ 49 w 245"/>
              <a:gd name="T13" fmla="*/ 183 h 367"/>
              <a:gd name="T14" fmla="*/ 49 w 245"/>
              <a:gd name="T15" fmla="*/ 219 h 367"/>
              <a:gd name="T16" fmla="*/ 59 w 245"/>
              <a:gd name="T17" fmla="*/ 273 h 367"/>
              <a:gd name="T18" fmla="*/ 66 w 245"/>
              <a:gd name="T19" fmla="*/ 292 h 367"/>
              <a:gd name="T20" fmla="*/ 77 w 245"/>
              <a:gd name="T21" fmla="*/ 309 h 367"/>
              <a:gd name="T22" fmla="*/ 105 w 245"/>
              <a:gd name="T23" fmla="*/ 328 h 367"/>
              <a:gd name="T24" fmla="*/ 123 w 245"/>
              <a:gd name="T25" fmla="*/ 330 h 367"/>
              <a:gd name="T26" fmla="*/ 141 w 245"/>
              <a:gd name="T27" fmla="*/ 328 h 367"/>
              <a:gd name="T28" fmla="*/ 169 w 245"/>
              <a:gd name="T29" fmla="*/ 309 h 367"/>
              <a:gd name="T30" fmla="*/ 179 w 245"/>
              <a:gd name="T31" fmla="*/ 292 h 367"/>
              <a:gd name="T32" fmla="*/ 187 w 245"/>
              <a:gd name="T33" fmla="*/ 273 h 367"/>
              <a:gd name="T34" fmla="*/ 196 w 245"/>
              <a:gd name="T35" fmla="*/ 219 h 367"/>
              <a:gd name="T36" fmla="*/ 197 w 245"/>
              <a:gd name="T37" fmla="*/ 183 h 367"/>
              <a:gd name="T38" fmla="*/ 196 w 245"/>
              <a:gd name="T39" fmla="*/ 148 h 367"/>
              <a:gd name="T40" fmla="*/ 187 w 245"/>
              <a:gd name="T41" fmla="*/ 93 h 367"/>
              <a:gd name="T42" fmla="*/ 179 w 245"/>
              <a:gd name="T43" fmla="*/ 74 h 367"/>
              <a:gd name="T44" fmla="*/ 169 w 245"/>
              <a:gd name="T45" fmla="*/ 57 h 367"/>
              <a:gd name="T46" fmla="*/ 141 w 245"/>
              <a:gd name="T47" fmla="*/ 38 h 367"/>
              <a:gd name="T48" fmla="*/ 123 w 245"/>
              <a:gd name="T49" fmla="*/ 37 h 367"/>
              <a:gd name="T50" fmla="*/ 123 w 245"/>
              <a:gd name="T51" fmla="*/ 0 h 367"/>
              <a:gd name="T52" fmla="*/ 151 w 245"/>
              <a:gd name="T53" fmla="*/ 1 h 367"/>
              <a:gd name="T54" fmla="*/ 197 w 245"/>
              <a:gd name="T55" fmla="*/ 25 h 367"/>
              <a:gd name="T56" fmla="*/ 213 w 245"/>
              <a:gd name="T57" fmla="*/ 47 h 367"/>
              <a:gd name="T58" fmla="*/ 228 w 245"/>
              <a:gd name="T59" fmla="*/ 72 h 367"/>
              <a:gd name="T60" fmla="*/ 244 w 245"/>
              <a:gd name="T61" fmla="*/ 141 h 367"/>
              <a:gd name="T62" fmla="*/ 245 w 245"/>
              <a:gd name="T63" fmla="*/ 183 h 367"/>
              <a:gd name="T64" fmla="*/ 244 w 245"/>
              <a:gd name="T65" fmla="*/ 226 h 367"/>
              <a:gd name="T66" fmla="*/ 228 w 245"/>
              <a:gd name="T67" fmla="*/ 295 h 367"/>
              <a:gd name="T68" fmla="*/ 213 w 245"/>
              <a:gd name="T69" fmla="*/ 320 h 367"/>
              <a:gd name="T70" fmla="*/ 197 w 245"/>
              <a:gd name="T71" fmla="*/ 341 h 367"/>
              <a:gd name="T72" fmla="*/ 151 w 245"/>
              <a:gd name="T73" fmla="*/ 366 h 367"/>
              <a:gd name="T74" fmla="*/ 123 w 245"/>
              <a:gd name="T75" fmla="*/ 367 h 367"/>
              <a:gd name="T76" fmla="*/ 94 w 245"/>
              <a:gd name="T77" fmla="*/ 366 h 367"/>
              <a:gd name="T78" fmla="*/ 49 w 245"/>
              <a:gd name="T79" fmla="*/ 341 h 367"/>
              <a:gd name="T80" fmla="*/ 32 w 245"/>
              <a:gd name="T81" fmla="*/ 320 h 367"/>
              <a:gd name="T82" fmla="*/ 17 w 245"/>
              <a:gd name="T83" fmla="*/ 295 h 367"/>
              <a:gd name="T84" fmla="*/ 2 w 245"/>
              <a:gd name="T85" fmla="*/ 226 h 367"/>
              <a:gd name="T86" fmla="*/ 0 w 245"/>
              <a:gd name="T87" fmla="*/ 183 h 367"/>
              <a:gd name="T88" fmla="*/ 2 w 245"/>
              <a:gd name="T89" fmla="*/ 141 h 367"/>
              <a:gd name="T90" fmla="*/ 17 w 245"/>
              <a:gd name="T91" fmla="*/ 72 h 367"/>
              <a:gd name="T92" fmla="*/ 32 w 245"/>
              <a:gd name="T93" fmla="*/ 47 h 367"/>
              <a:gd name="T94" fmla="*/ 49 w 245"/>
              <a:gd name="T95" fmla="*/ 25 h 367"/>
              <a:gd name="T96" fmla="*/ 94 w 245"/>
              <a:gd name="T97" fmla="*/ 1 h 367"/>
              <a:gd name="T98" fmla="*/ 123 w 245"/>
              <a:gd name="T99" fmla="*/ 0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45" h="367">
                <a:moveTo>
                  <a:pt x="123" y="37"/>
                </a:moveTo>
                <a:lnTo>
                  <a:pt x="105" y="38"/>
                </a:lnTo>
                <a:lnTo>
                  <a:pt x="77" y="57"/>
                </a:lnTo>
                <a:lnTo>
                  <a:pt x="66" y="74"/>
                </a:lnTo>
                <a:lnTo>
                  <a:pt x="59" y="93"/>
                </a:lnTo>
                <a:lnTo>
                  <a:pt x="49" y="148"/>
                </a:lnTo>
                <a:lnTo>
                  <a:pt x="49" y="183"/>
                </a:lnTo>
                <a:lnTo>
                  <a:pt x="49" y="219"/>
                </a:lnTo>
                <a:lnTo>
                  <a:pt x="59" y="273"/>
                </a:lnTo>
                <a:lnTo>
                  <a:pt x="66" y="292"/>
                </a:lnTo>
                <a:lnTo>
                  <a:pt x="77" y="309"/>
                </a:lnTo>
                <a:lnTo>
                  <a:pt x="105" y="328"/>
                </a:lnTo>
                <a:lnTo>
                  <a:pt x="123" y="330"/>
                </a:lnTo>
                <a:lnTo>
                  <a:pt x="141" y="328"/>
                </a:lnTo>
                <a:lnTo>
                  <a:pt x="169" y="309"/>
                </a:lnTo>
                <a:lnTo>
                  <a:pt x="179" y="292"/>
                </a:lnTo>
                <a:lnTo>
                  <a:pt x="187" y="273"/>
                </a:lnTo>
                <a:lnTo>
                  <a:pt x="196" y="219"/>
                </a:lnTo>
                <a:lnTo>
                  <a:pt x="197" y="183"/>
                </a:lnTo>
                <a:lnTo>
                  <a:pt x="196" y="148"/>
                </a:lnTo>
                <a:lnTo>
                  <a:pt x="187" y="93"/>
                </a:lnTo>
                <a:lnTo>
                  <a:pt x="179" y="74"/>
                </a:lnTo>
                <a:lnTo>
                  <a:pt x="169" y="57"/>
                </a:lnTo>
                <a:lnTo>
                  <a:pt x="141" y="38"/>
                </a:lnTo>
                <a:lnTo>
                  <a:pt x="123" y="37"/>
                </a:lnTo>
                <a:close/>
                <a:moveTo>
                  <a:pt x="123" y="0"/>
                </a:moveTo>
                <a:lnTo>
                  <a:pt x="151" y="1"/>
                </a:lnTo>
                <a:lnTo>
                  <a:pt x="197" y="25"/>
                </a:lnTo>
                <a:lnTo>
                  <a:pt x="213" y="47"/>
                </a:lnTo>
                <a:lnTo>
                  <a:pt x="228" y="72"/>
                </a:lnTo>
                <a:lnTo>
                  <a:pt x="244" y="141"/>
                </a:lnTo>
                <a:lnTo>
                  <a:pt x="245" y="183"/>
                </a:lnTo>
                <a:lnTo>
                  <a:pt x="244" y="226"/>
                </a:lnTo>
                <a:lnTo>
                  <a:pt x="228" y="295"/>
                </a:lnTo>
                <a:lnTo>
                  <a:pt x="213" y="320"/>
                </a:lnTo>
                <a:lnTo>
                  <a:pt x="197" y="341"/>
                </a:lnTo>
                <a:lnTo>
                  <a:pt x="151" y="366"/>
                </a:lnTo>
                <a:lnTo>
                  <a:pt x="123" y="367"/>
                </a:lnTo>
                <a:lnTo>
                  <a:pt x="94" y="366"/>
                </a:lnTo>
                <a:lnTo>
                  <a:pt x="49" y="341"/>
                </a:lnTo>
                <a:lnTo>
                  <a:pt x="32" y="320"/>
                </a:lnTo>
                <a:lnTo>
                  <a:pt x="17" y="295"/>
                </a:lnTo>
                <a:lnTo>
                  <a:pt x="2" y="226"/>
                </a:lnTo>
                <a:lnTo>
                  <a:pt x="0" y="183"/>
                </a:lnTo>
                <a:lnTo>
                  <a:pt x="2" y="141"/>
                </a:lnTo>
                <a:lnTo>
                  <a:pt x="17" y="72"/>
                </a:lnTo>
                <a:lnTo>
                  <a:pt x="32" y="47"/>
                </a:lnTo>
                <a:lnTo>
                  <a:pt x="49" y="25"/>
                </a:lnTo>
                <a:lnTo>
                  <a:pt x="94" y="1"/>
                </a:lnTo>
                <a:lnTo>
                  <a:pt x="123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Freeform 44"/>
          <p:cNvSpPr>
            <a:spLocks noEditPoints="1"/>
          </p:cNvSpPr>
          <p:nvPr/>
        </p:nvSpPr>
        <p:spPr bwMode="auto">
          <a:xfrm>
            <a:off x="977915" y="3306532"/>
            <a:ext cx="142210" cy="240502"/>
          </a:xfrm>
          <a:custGeom>
            <a:avLst/>
            <a:gdLst>
              <a:gd name="T0" fmla="*/ 122 w 244"/>
              <a:gd name="T1" fmla="*/ 37 h 367"/>
              <a:gd name="T2" fmla="*/ 103 w 244"/>
              <a:gd name="T3" fmla="*/ 39 h 367"/>
              <a:gd name="T4" fmla="*/ 76 w 244"/>
              <a:gd name="T5" fmla="*/ 57 h 367"/>
              <a:gd name="T6" fmla="*/ 66 w 244"/>
              <a:gd name="T7" fmla="*/ 75 h 367"/>
              <a:gd name="T8" fmla="*/ 57 w 244"/>
              <a:gd name="T9" fmla="*/ 93 h 367"/>
              <a:gd name="T10" fmla="*/ 49 w 244"/>
              <a:gd name="T11" fmla="*/ 148 h 367"/>
              <a:gd name="T12" fmla="*/ 47 w 244"/>
              <a:gd name="T13" fmla="*/ 183 h 367"/>
              <a:gd name="T14" fmla="*/ 49 w 244"/>
              <a:gd name="T15" fmla="*/ 219 h 367"/>
              <a:gd name="T16" fmla="*/ 57 w 244"/>
              <a:gd name="T17" fmla="*/ 274 h 367"/>
              <a:gd name="T18" fmla="*/ 66 w 244"/>
              <a:gd name="T19" fmla="*/ 292 h 367"/>
              <a:gd name="T20" fmla="*/ 76 w 244"/>
              <a:gd name="T21" fmla="*/ 310 h 367"/>
              <a:gd name="T22" fmla="*/ 103 w 244"/>
              <a:gd name="T23" fmla="*/ 328 h 367"/>
              <a:gd name="T24" fmla="*/ 122 w 244"/>
              <a:gd name="T25" fmla="*/ 330 h 367"/>
              <a:gd name="T26" fmla="*/ 139 w 244"/>
              <a:gd name="T27" fmla="*/ 328 h 367"/>
              <a:gd name="T28" fmla="*/ 168 w 244"/>
              <a:gd name="T29" fmla="*/ 310 h 367"/>
              <a:gd name="T30" fmla="*/ 178 w 244"/>
              <a:gd name="T31" fmla="*/ 292 h 367"/>
              <a:gd name="T32" fmla="*/ 185 w 244"/>
              <a:gd name="T33" fmla="*/ 274 h 367"/>
              <a:gd name="T34" fmla="*/ 195 w 244"/>
              <a:gd name="T35" fmla="*/ 219 h 367"/>
              <a:gd name="T36" fmla="*/ 197 w 244"/>
              <a:gd name="T37" fmla="*/ 183 h 367"/>
              <a:gd name="T38" fmla="*/ 195 w 244"/>
              <a:gd name="T39" fmla="*/ 148 h 367"/>
              <a:gd name="T40" fmla="*/ 185 w 244"/>
              <a:gd name="T41" fmla="*/ 93 h 367"/>
              <a:gd name="T42" fmla="*/ 178 w 244"/>
              <a:gd name="T43" fmla="*/ 75 h 367"/>
              <a:gd name="T44" fmla="*/ 168 w 244"/>
              <a:gd name="T45" fmla="*/ 57 h 367"/>
              <a:gd name="T46" fmla="*/ 139 w 244"/>
              <a:gd name="T47" fmla="*/ 39 h 367"/>
              <a:gd name="T48" fmla="*/ 122 w 244"/>
              <a:gd name="T49" fmla="*/ 37 h 367"/>
              <a:gd name="T50" fmla="*/ 122 w 244"/>
              <a:gd name="T51" fmla="*/ 0 h 367"/>
              <a:gd name="T52" fmla="*/ 151 w 244"/>
              <a:gd name="T53" fmla="*/ 1 h 367"/>
              <a:gd name="T54" fmla="*/ 195 w 244"/>
              <a:gd name="T55" fmla="*/ 26 h 367"/>
              <a:gd name="T56" fmla="*/ 213 w 244"/>
              <a:gd name="T57" fmla="*/ 47 h 367"/>
              <a:gd name="T58" fmla="*/ 227 w 244"/>
              <a:gd name="T59" fmla="*/ 72 h 367"/>
              <a:gd name="T60" fmla="*/ 243 w 244"/>
              <a:gd name="T61" fmla="*/ 141 h 367"/>
              <a:gd name="T62" fmla="*/ 244 w 244"/>
              <a:gd name="T63" fmla="*/ 183 h 367"/>
              <a:gd name="T64" fmla="*/ 243 w 244"/>
              <a:gd name="T65" fmla="*/ 226 h 367"/>
              <a:gd name="T66" fmla="*/ 227 w 244"/>
              <a:gd name="T67" fmla="*/ 295 h 367"/>
              <a:gd name="T68" fmla="*/ 213 w 244"/>
              <a:gd name="T69" fmla="*/ 320 h 367"/>
              <a:gd name="T70" fmla="*/ 195 w 244"/>
              <a:gd name="T71" fmla="*/ 341 h 367"/>
              <a:gd name="T72" fmla="*/ 151 w 244"/>
              <a:gd name="T73" fmla="*/ 366 h 367"/>
              <a:gd name="T74" fmla="*/ 122 w 244"/>
              <a:gd name="T75" fmla="*/ 367 h 367"/>
              <a:gd name="T76" fmla="*/ 93 w 244"/>
              <a:gd name="T77" fmla="*/ 366 h 367"/>
              <a:gd name="T78" fmla="*/ 47 w 244"/>
              <a:gd name="T79" fmla="*/ 341 h 367"/>
              <a:gd name="T80" fmla="*/ 31 w 244"/>
              <a:gd name="T81" fmla="*/ 320 h 367"/>
              <a:gd name="T82" fmla="*/ 17 w 244"/>
              <a:gd name="T83" fmla="*/ 295 h 367"/>
              <a:gd name="T84" fmla="*/ 1 w 244"/>
              <a:gd name="T85" fmla="*/ 226 h 367"/>
              <a:gd name="T86" fmla="*/ 0 w 244"/>
              <a:gd name="T87" fmla="*/ 183 h 367"/>
              <a:gd name="T88" fmla="*/ 1 w 244"/>
              <a:gd name="T89" fmla="*/ 141 h 367"/>
              <a:gd name="T90" fmla="*/ 17 w 244"/>
              <a:gd name="T91" fmla="*/ 72 h 367"/>
              <a:gd name="T92" fmla="*/ 31 w 244"/>
              <a:gd name="T93" fmla="*/ 47 h 367"/>
              <a:gd name="T94" fmla="*/ 47 w 244"/>
              <a:gd name="T95" fmla="*/ 26 h 367"/>
              <a:gd name="T96" fmla="*/ 93 w 244"/>
              <a:gd name="T97" fmla="*/ 1 h 367"/>
              <a:gd name="T98" fmla="*/ 122 w 244"/>
              <a:gd name="T99" fmla="*/ 0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44" h="367">
                <a:moveTo>
                  <a:pt x="122" y="37"/>
                </a:moveTo>
                <a:lnTo>
                  <a:pt x="103" y="39"/>
                </a:lnTo>
                <a:lnTo>
                  <a:pt x="76" y="57"/>
                </a:lnTo>
                <a:lnTo>
                  <a:pt x="66" y="75"/>
                </a:lnTo>
                <a:lnTo>
                  <a:pt x="57" y="93"/>
                </a:lnTo>
                <a:lnTo>
                  <a:pt x="49" y="148"/>
                </a:lnTo>
                <a:lnTo>
                  <a:pt x="47" y="183"/>
                </a:lnTo>
                <a:lnTo>
                  <a:pt x="49" y="219"/>
                </a:lnTo>
                <a:lnTo>
                  <a:pt x="57" y="274"/>
                </a:lnTo>
                <a:lnTo>
                  <a:pt x="66" y="292"/>
                </a:lnTo>
                <a:lnTo>
                  <a:pt x="76" y="310"/>
                </a:lnTo>
                <a:lnTo>
                  <a:pt x="103" y="328"/>
                </a:lnTo>
                <a:lnTo>
                  <a:pt x="122" y="330"/>
                </a:lnTo>
                <a:lnTo>
                  <a:pt x="139" y="328"/>
                </a:lnTo>
                <a:lnTo>
                  <a:pt x="168" y="310"/>
                </a:lnTo>
                <a:lnTo>
                  <a:pt x="178" y="292"/>
                </a:lnTo>
                <a:lnTo>
                  <a:pt x="185" y="274"/>
                </a:lnTo>
                <a:lnTo>
                  <a:pt x="195" y="219"/>
                </a:lnTo>
                <a:lnTo>
                  <a:pt x="197" y="183"/>
                </a:lnTo>
                <a:lnTo>
                  <a:pt x="195" y="148"/>
                </a:lnTo>
                <a:lnTo>
                  <a:pt x="185" y="93"/>
                </a:lnTo>
                <a:lnTo>
                  <a:pt x="178" y="75"/>
                </a:lnTo>
                <a:lnTo>
                  <a:pt x="168" y="57"/>
                </a:lnTo>
                <a:lnTo>
                  <a:pt x="139" y="39"/>
                </a:lnTo>
                <a:lnTo>
                  <a:pt x="122" y="37"/>
                </a:lnTo>
                <a:close/>
                <a:moveTo>
                  <a:pt x="122" y="0"/>
                </a:moveTo>
                <a:lnTo>
                  <a:pt x="151" y="1"/>
                </a:lnTo>
                <a:lnTo>
                  <a:pt x="195" y="26"/>
                </a:lnTo>
                <a:lnTo>
                  <a:pt x="213" y="47"/>
                </a:lnTo>
                <a:lnTo>
                  <a:pt x="227" y="72"/>
                </a:lnTo>
                <a:lnTo>
                  <a:pt x="243" y="141"/>
                </a:lnTo>
                <a:lnTo>
                  <a:pt x="244" y="183"/>
                </a:lnTo>
                <a:lnTo>
                  <a:pt x="243" y="226"/>
                </a:lnTo>
                <a:lnTo>
                  <a:pt x="227" y="295"/>
                </a:lnTo>
                <a:lnTo>
                  <a:pt x="213" y="320"/>
                </a:lnTo>
                <a:lnTo>
                  <a:pt x="195" y="341"/>
                </a:lnTo>
                <a:lnTo>
                  <a:pt x="151" y="366"/>
                </a:lnTo>
                <a:lnTo>
                  <a:pt x="122" y="367"/>
                </a:lnTo>
                <a:lnTo>
                  <a:pt x="93" y="366"/>
                </a:lnTo>
                <a:lnTo>
                  <a:pt x="47" y="341"/>
                </a:lnTo>
                <a:lnTo>
                  <a:pt x="31" y="320"/>
                </a:lnTo>
                <a:lnTo>
                  <a:pt x="17" y="295"/>
                </a:lnTo>
                <a:lnTo>
                  <a:pt x="1" y="226"/>
                </a:lnTo>
                <a:lnTo>
                  <a:pt x="0" y="183"/>
                </a:lnTo>
                <a:lnTo>
                  <a:pt x="1" y="141"/>
                </a:lnTo>
                <a:lnTo>
                  <a:pt x="17" y="72"/>
                </a:lnTo>
                <a:lnTo>
                  <a:pt x="31" y="47"/>
                </a:lnTo>
                <a:lnTo>
                  <a:pt x="47" y="26"/>
                </a:lnTo>
                <a:lnTo>
                  <a:pt x="93" y="1"/>
                </a:lnTo>
                <a:lnTo>
                  <a:pt x="122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8" name="Freeform 45"/>
          <p:cNvSpPr>
            <a:spLocks/>
          </p:cNvSpPr>
          <p:nvPr/>
        </p:nvSpPr>
        <p:spPr bwMode="auto">
          <a:xfrm>
            <a:off x="802347" y="1487000"/>
            <a:ext cx="133432" cy="238530"/>
          </a:xfrm>
          <a:custGeom>
            <a:avLst/>
            <a:gdLst>
              <a:gd name="T0" fmla="*/ 14 w 229"/>
              <a:gd name="T1" fmla="*/ 0 h 362"/>
              <a:gd name="T2" fmla="*/ 203 w 229"/>
              <a:gd name="T3" fmla="*/ 0 h 362"/>
              <a:gd name="T4" fmla="*/ 203 w 229"/>
              <a:gd name="T5" fmla="*/ 40 h 362"/>
              <a:gd name="T6" fmla="*/ 59 w 229"/>
              <a:gd name="T7" fmla="*/ 40 h 362"/>
              <a:gd name="T8" fmla="*/ 59 w 229"/>
              <a:gd name="T9" fmla="*/ 128 h 362"/>
              <a:gd name="T10" fmla="*/ 69 w 229"/>
              <a:gd name="T11" fmla="*/ 124 h 362"/>
              <a:gd name="T12" fmla="*/ 79 w 229"/>
              <a:gd name="T13" fmla="*/ 122 h 362"/>
              <a:gd name="T14" fmla="*/ 90 w 229"/>
              <a:gd name="T15" fmla="*/ 121 h 362"/>
              <a:gd name="T16" fmla="*/ 100 w 229"/>
              <a:gd name="T17" fmla="*/ 121 h 362"/>
              <a:gd name="T18" fmla="*/ 129 w 229"/>
              <a:gd name="T19" fmla="*/ 122 h 362"/>
              <a:gd name="T20" fmla="*/ 175 w 229"/>
              <a:gd name="T21" fmla="*/ 138 h 362"/>
              <a:gd name="T22" fmla="*/ 194 w 229"/>
              <a:gd name="T23" fmla="*/ 153 h 362"/>
              <a:gd name="T24" fmla="*/ 210 w 229"/>
              <a:gd name="T25" fmla="*/ 170 h 362"/>
              <a:gd name="T26" fmla="*/ 227 w 229"/>
              <a:gd name="T27" fmla="*/ 215 h 362"/>
              <a:gd name="T28" fmla="*/ 229 w 229"/>
              <a:gd name="T29" fmla="*/ 240 h 362"/>
              <a:gd name="T30" fmla="*/ 227 w 229"/>
              <a:gd name="T31" fmla="*/ 268 h 362"/>
              <a:gd name="T32" fmla="*/ 210 w 229"/>
              <a:gd name="T33" fmla="*/ 313 h 362"/>
              <a:gd name="T34" fmla="*/ 194 w 229"/>
              <a:gd name="T35" fmla="*/ 330 h 362"/>
              <a:gd name="T36" fmla="*/ 174 w 229"/>
              <a:gd name="T37" fmla="*/ 344 h 362"/>
              <a:gd name="T38" fmla="*/ 123 w 229"/>
              <a:gd name="T39" fmla="*/ 360 h 362"/>
              <a:gd name="T40" fmla="*/ 93 w 229"/>
              <a:gd name="T41" fmla="*/ 362 h 362"/>
              <a:gd name="T42" fmla="*/ 70 w 229"/>
              <a:gd name="T43" fmla="*/ 362 h 362"/>
              <a:gd name="T44" fmla="*/ 47 w 229"/>
              <a:gd name="T45" fmla="*/ 357 h 362"/>
              <a:gd name="T46" fmla="*/ 24 w 229"/>
              <a:gd name="T47" fmla="*/ 353 h 362"/>
              <a:gd name="T48" fmla="*/ 0 w 229"/>
              <a:gd name="T49" fmla="*/ 346 h 362"/>
              <a:gd name="T50" fmla="*/ 0 w 229"/>
              <a:gd name="T51" fmla="*/ 298 h 362"/>
              <a:gd name="T52" fmla="*/ 21 w 229"/>
              <a:gd name="T53" fmla="*/ 308 h 362"/>
              <a:gd name="T54" fmla="*/ 44 w 229"/>
              <a:gd name="T55" fmla="*/ 315 h 362"/>
              <a:gd name="T56" fmla="*/ 67 w 229"/>
              <a:gd name="T57" fmla="*/ 320 h 362"/>
              <a:gd name="T58" fmla="*/ 92 w 229"/>
              <a:gd name="T59" fmla="*/ 321 h 362"/>
              <a:gd name="T60" fmla="*/ 112 w 229"/>
              <a:gd name="T61" fmla="*/ 320 h 362"/>
              <a:gd name="T62" fmla="*/ 144 w 229"/>
              <a:gd name="T63" fmla="*/ 310 h 362"/>
              <a:gd name="T64" fmla="*/ 157 w 229"/>
              <a:gd name="T65" fmla="*/ 300 h 362"/>
              <a:gd name="T66" fmla="*/ 168 w 229"/>
              <a:gd name="T67" fmla="*/ 288 h 362"/>
              <a:gd name="T68" fmla="*/ 180 w 229"/>
              <a:gd name="T69" fmla="*/ 259 h 362"/>
              <a:gd name="T70" fmla="*/ 181 w 229"/>
              <a:gd name="T71" fmla="*/ 240 h 362"/>
              <a:gd name="T72" fmla="*/ 180 w 229"/>
              <a:gd name="T73" fmla="*/ 223 h 362"/>
              <a:gd name="T74" fmla="*/ 168 w 229"/>
              <a:gd name="T75" fmla="*/ 194 h 362"/>
              <a:gd name="T76" fmla="*/ 157 w 229"/>
              <a:gd name="T77" fmla="*/ 183 h 362"/>
              <a:gd name="T78" fmla="*/ 144 w 229"/>
              <a:gd name="T79" fmla="*/ 173 h 362"/>
              <a:gd name="T80" fmla="*/ 112 w 229"/>
              <a:gd name="T81" fmla="*/ 161 h 362"/>
              <a:gd name="T82" fmla="*/ 92 w 229"/>
              <a:gd name="T83" fmla="*/ 161 h 362"/>
              <a:gd name="T84" fmla="*/ 73 w 229"/>
              <a:gd name="T85" fmla="*/ 161 h 362"/>
              <a:gd name="T86" fmla="*/ 53 w 229"/>
              <a:gd name="T87" fmla="*/ 166 h 362"/>
              <a:gd name="T88" fmla="*/ 34 w 229"/>
              <a:gd name="T89" fmla="*/ 170 h 362"/>
              <a:gd name="T90" fmla="*/ 14 w 229"/>
              <a:gd name="T91" fmla="*/ 179 h 362"/>
              <a:gd name="T92" fmla="*/ 14 w 229"/>
              <a:gd name="T93" fmla="*/ 0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29" h="362">
                <a:moveTo>
                  <a:pt x="14" y="0"/>
                </a:moveTo>
                <a:lnTo>
                  <a:pt x="203" y="0"/>
                </a:lnTo>
                <a:lnTo>
                  <a:pt x="203" y="40"/>
                </a:lnTo>
                <a:lnTo>
                  <a:pt x="59" y="40"/>
                </a:lnTo>
                <a:lnTo>
                  <a:pt x="59" y="128"/>
                </a:lnTo>
                <a:lnTo>
                  <a:pt x="69" y="124"/>
                </a:lnTo>
                <a:lnTo>
                  <a:pt x="79" y="122"/>
                </a:lnTo>
                <a:lnTo>
                  <a:pt x="90" y="121"/>
                </a:lnTo>
                <a:lnTo>
                  <a:pt x="100" y="121"/>
                </a:lnTo>
                <a:lnTo>
                  <a:pt x="129" y="122"/>
                </a:lnTo>
                <a:lnTo>
                  <a:pt x="175" y="138"/>
                </a:lnTo>
                <a:lnTo>
                  <a:pt x="194" y="153"/>
                </a:lnTo>
                <a:lnTo>
                  <a:pt x="210" y="170"/>
                </a:lnTo>
                <a:lnTo>
                  <a:pt x="227" y="215"/>
                </a:lnTo>
                <a:lnTo>
                  <a:pt x="229" y="240"/>
                </a:lnTo>
                <a:lnTo>
                  <a:pt x="227" y="268"/>
                </a:lnTo>
                <a:lnTo>
                  <a:pt x="210" y="313"/>
                </a:lnTo>
                <a:lnTo>
                  <a:pt x="194" y="330"/>
                </a:lnTo>
                <a:lnTo>
                  <a:pt x="174" y="344"/>
                </a:lnTo>
                <a:lnTo>
                  <a:pt x="123" y="360"/>
                </a:lnTo>
                <a:lnTo>
                  <a:pt x="93" y="362"/>
                </a:lnTo>
                <a:lnTo>
                  <a:pt x="70" y="362"/>
                </a:lnTo>
                <a:lnTo>
                  <a:pt x="47" y="357"/>
                </a:lnTo>
                <a:lnTo>
                  <a:pt x="24" y="353"/>
                </a:lnTo>
                <a:lnTo>
                  <a:pt x="0" y="346"/>
                </a:lnTo>
                <a:lnTo>
                  <a:pt x="0" y="298"/>
                </a:lnTo>
                <a:lnTo>
                  <a:pt x="21" y="308"/>
                </a:lnTo>
                <a:lnTo>
                  <a:pt x="44" y="315"/>
                </a:lnTo>
                <a:lnTo>
                  <a:pt x="67" y="320"/>
                </a:lnTo>
                <a:lnTo>
                  <a:pt x="92" y="321"/>
                </a:lnTo>
                <a:lnTo>
                  <a:pt x="112" y="320"/>
                </a:lnTo>
                <a:lnTo>
                  <a:pt x="144" y="310"/>
                </a:lnTo>
                <a:lnTo>
                  <a:pt x="157" y="300"/>
                </a:lnTo>
                <a:lnTo>
                  <a:pt x="168" y="288"/>
                </a:lnTo>
                <a:lnTo>
                  <a:pt x="180" y="259"/>
                </a:lnTo>
                <a:lnTo>
                  <a:pt x="181" y="240"/>
                </a:lnTo>
                <a:lnTo>
                  <a:pt x="180" y="223"/>
                </a:lnTo>
                <a:lnTo>
                  <a:pt x="168" y="194"/>
                </a:lnTo>
                <a:lnTo>
                  <a:pt x="157" y="183"/>
                </a:lnTo>
                <a:lnTo>
                  <a:pt x="144" y="173"/>
                </a:lnTo>
                <a:lnTo>
                  <a:pt x="112" y="161"/>
                </a:lnTo>
                <a:lnTo>
                  <a:pt x="92" y="161"/>
                </a:lnTo>
                <a:lnTo>
                  <a:pt x="73" y="161"/>
                </a:lnTo>
                <a:lnTo>
                  <a:pt x="53" y="166"/>
                </a:lnTo>
                <a:lnTo>
                  <a:pt x="34" y="170"/>
                </a:lnTo>
                <a:lnTo>
                  <a:pt x="14" y="179"/>
                </a:lnTo>
                <a:lnTo>
                  <a:pt x="14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Freeform 46"/>
          <p:cNvSpPr>
            <a:spLocks noEditPoints="1"/>
          </p:cNvSpPr>
          <p:nvPr/>
        </p:nvSpPr>
        <p:spPr bwMode="auto">
          <a:xfrm>
            <a:off x="979671" y="1483058"/>
            <a:ext cx="142210" cy="242473"/>
          </a:xfrm>
          <a:custGeom>
            <a:avLst/>
            <a:gdLst>
              <a:gd name="T0" fmla="*/ 122 w 244"/>
              <a:gd name="T1" fmla="*/ 37 h 368"/>
              <a:gd name="T2" fmla="*/ 105 w 244"/>
              <a:gd name="T3" fmla="*/ 39 h 368"/>
              <a:gd name="T4" fmla="*/ 76 w 244"/>
              <a:gd name="T5" fmla="*/ 58 h 368"/>
              <a:gd name="T6" fmla="*/ 66 w 244"/>
              <a:gd name="T7" fmla="*/ 75 h 368"/>
              <a:gd name="T8" fmla="*/ 59 w 244"/>
              <a:gd name="T9" fmla="*/ 94 h 368"/>
              <a:gd name="T10" fmla="*/ 48 w 244"/>
              <a:gd name="T11" fmla="*/ 148 h 368"/>
              <a:gd name="T12" fmla="*/ 48 w 244"/>
              <a:gd name="T13" fmla="*/ 183 h 368"/>
              <a:gd name="T14" fmla="*/ 48 w 244"/>
              <a:gd name="T15" fmla="*/ 219 h 368"/>
              <a:gd name="T16" fmla="*/ 59 w 244"/>
              <a:gd name="T17" fmla="*/ 274 h 368"/>
              <a:gd name="T18" fmla="*/ 66 w 244"/>
              <a:gd name="T19" fmla="*/ 293 h 368"/>
              <a:gd name="T20" fmla="*/ 76 w 244"/>
              <a:gd name="T21" fmla="*/ 310 h 368"/>
              <a:gd name="T22" fmla="*/ 105 w 244"/>
              <a:gd name="T23" fmla="*/ 329 h 368"/>
              <a:gd name="T24" fmla="*/ 122 w 244"/>
              <a:gd name="T25" fmla="*/ 330 h 368"/>
              <a:gd name="T26" fmla="*/ 141 w 244"/>
              <a:gd name="T27" fmla="*/ 329 h 368"/>
              <a:gd name="T28" fmla="*/ 168 w 244"/>
              <a:gd name="T29" fmla="*/ 310 h 368"/>
              <a:gd name="T30" fmla="*/ 178 w 244"/>
              <a:gd name="T31" fmla="*/ 293 h 368"/>
              <a:gd name="T32" fmla="*/ 187 w 244"/>
              <a:gd name="T33" fmla="*/ 274 h 368"/>
              <a:gd name="T34" fmla="*/ 195 w 244"/>
              <a:gd name="T35" fmla="*/ 219 h 368"/>
              <a:gd name="T36" fmla="*/ 197 w 244"/>
              <a:gd name="T37" fmla="*/ 183 h 368"/>
              <a:gd name="T38" fmla="*/ 195 w 244"/>
              <a:gd name="T39" fmla="*/ 148 h 368"/>
              <a:gd name="T40" fmla="*/ 187 w 244"/>
              <a:gd name="T41" fmla="*/ 94 h 368"/>
              <a:gd name="T42" fmla="*/ 178 w 244"/>
              <a:gd name="T43" fmla="*/ 75 h 368"/>
              <a:gd name="T44" fmla="*/ 168 w 244"/>
              <a:gd name="T45" fmla="*/ 58 h 368"/>
              <a:gd name="T46" fmla="*/ 141 w 244"/>
              <a:gd name="T47" fmla="*/ 39 h 368"/>
              <a:gd name="T48" fmla="*/ 122 w 244"/>
              <a:gd name="T49" fmla="*/ 37 h 368"/>
              <a:gd name="T50" fmla="*/ 122 w 244"/>
              <a:gd name="T51" fmla="*/ 0 h 368"/>
              <a:gd name="T52" fmla="*/ 151 w 244"/>
              <a:gd name="T53" fmla="*/ 1 h 368"/>
              <a:gd name="T54" fmla="*/ 197 w 244"/>
              <a:gd name="T55" fmla="*/ 26 h 368"/>
              <a:gd name="T56" fmla="*/ 213 w 244"/>
              <a:gd name="T57" fmla="*/ 48 h 368"/>
              <a:gd name="T58" fmla="*/ 227 w 244"/>
              <a:gd name="T59" fmla="*/ 72 h 368"/>
              <a:gd name="T60" fmla="*/ 243 w 244"/>
              <a:gd name="T61" fmla="*/ 141 h 368"/>
              <a:gd name="T62" fmla="*/ 244 w 244"/>
              <a:gd name="T63" fmla="*/ 183 h 368"/>
              <a:gd name="T64" fmla="*/ 243 w 244"/>
              <a:gd name="T65" fmla="*/ 226 h 368"/>
              <a:gd name="T66" fmla="*/ 227 w 244"/>
              <a:gd name="T67" fmla="*/ 296 h 368"/>
              <a:gd name="T68" fmla="*/ 213 w 244"/>
              <a:gd name="T69" fmla="*/ 320 h 368"/>
              <a:gd name="T70" fmla="*/ 197 w 244"/>
              <a:gd name="T71" fmla="*/ 342 h 368"/>
              <a:gd name="T72" fmla="*/ 151 w 244"/>
              <a:gd name="T73" fmla="*/ 366 h 368"/>
              <a:gd name="T74" fmla="*/ 122 w 244"/>
              <a:gd name="T75" fmla="*/ 368 h 368"/>
              <a:gd name="T76" fmla="*/ 93 w 244"/>
              <a:gd name="T77" fmla="*/ 366 h 368"/>
              <a:gd name="T78" fmla="*/ 48 w 244"/>
              <a:gd name="T79" fmla="*/ 342 h 368"/>
              <a:gd name="T80" fmla="*/ 31 w 244"/>
              <a:gd name="T81" fmla="*/ 320 h 368"/>
              <a:gd name="T82" fmla="*/ 17 w 244"/>
              <a:gd name="T83" fmla="*/ 296 h 368"/>
              <a:gd name="T84" fmla="*/ 1 w 244"/>
              <a:gd name="T85" fmla="*/ 226 h 368"/>
              <a:gd name="T86" fmla="*/ 0 w 244"/>
              <a:gd name="T87" fmla="*/ 183 h 368"/>
              <a:gd name="T88" fmla="*/ 1 w 244"/>
              <a:gd name="T89" fmla="*/ 141 h 368"/>
              <a:gd name="T90" fmla="*/ 17 w 244"/>
              <a:gd name="T91" fmla="*/ 72 h 368"/>
              <a:gd name="T92" fmla="*/ 31 w 244"/>
              <a:gd name="T93" fmla="*/ 48 h 368"/>
              <a:gd name="T94" fmla="*/ 48 w 244"/>
              <a:gd name="T95" fmla="*/ 26 h 368"/>
              <a:gd name="T96" fmla="*/ 93 w 244"/>
              <a:gd name="T97" fmla="*/ 1 h 368"/>
              <a:gd name="T98" fmla="*/ 122 w 244"/>
              <a:gd name="T99" fmla="*/ 0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44" h="368">
                <a:moveTo>
                  <a:pt x="122" y="37"/>
                </a:moveTo>
                <a:lnTo>
                  <a:pt x="105" y="39"/>
                </a:lnTo>
                <a:lnTo>
                  <a:pt x="76" y="58"/>
                </a:lnTo>
                <a:lnTo>
                  <a:pt x="66" y="75"/>
                </a:lnTo>
                <a:lnTo>
                  <a:pt x="59" y="94"/>
                </a:lnTo>
                <a:lnTo>
                  <a:pt x="48" y="148"/>
                </a:lnTo>
                <a:lnTo>
                  <a:pt x="48" y="183"/>
                </a:lnTo>
                <a:lnTo>
                  <a:pt x="48" y="219"/>
                </a:lnTo>
                <a:lnTo>
                  <a:pt x="59" y="274"/>
                </a:lnTo>
                <a:lnTo>
                  <a:pt x="66" y="293"/>
                </a:lnTo>
                <a:lnTo>
                  <a:pt x="76" y="310"/>
                </a:lnTo>
                <a:lnTo>
                  <a:pt x="105" y="329"/>
                </a:lnTo>
                <a:lnTo>
                  <a:pt x="122" y="330"/>
                </a:lnTo>
                <a:lnTo>
                  <a:pt x="141" y="329"/>
                </a:lnTo>
                <a:lnTo>
                  <a:pt x="168" y="310"/>
                </a:lnTo>
                <a:lnTo>
                  <a:pt x="178" y="293"/>
                </a:lnTo>
                <a:lnTo>
                  <a:pt x="187" y="274"/>
                </a:lnTo>
                <a:lnTo>
                  <a:pt x="195" y="219"/>
                </a:lnTo>
                <a:lnTo>
                  <a:pt x="197" y="183"/>
                </a:lnTo>
                <a:lnTo>
                  <a:pt x="195" y="148"/>
                </a:lnTo>
                <a:lnTo>
                  <a:pt x="187" y="94"/>
                </a:lnTo>
                <a:lnTo>
                  <a:pt x="178" y="75"/>
                </a:lnTo>
                <a:lnTo>
                  <a:pt x="168" y="58"/>
                </a:lnTo>
                <a:lnTo>
                  <a:pt x="141" y="39"/>
                </a:lnTo>
                <a:lnTo>
                  <a:pt x="122" y="37"/>
                </a:lnTo>
                <a:close/>
                <a:moveTo>
                  <a:pt x="122" y="0"/>
                </a:moveTo>
                <a:lnTo>
                  <a:pt x="151" y="1"/>
                </a:lnTo>
                <a:lnTo>
                  <a:pt x="197" y="26"/>
                </a:lnTo>
                <a:lnTo>
                  <a:pt x="213" y="48"/>
                </a:lnTo>
                <a:lnTo>
                  <a:pt x="227" y="72"/>
                </a:lnTo>
                <a:lnTo>
                  <a:pt x="243" y="141"/>
                </a:lnTo>
                <a:lnTo>
                  <a:pt x="244" y="183"/>
                </a:lnTo>
                <a:lnTo>
                  <a:pt x="243" y="226"/>
                </a:lnTo>
                <a:lnTo>
                  <a:pt x="227" y="296"/>
                </a:lnTo>
                <a:lnTo>
                  <a:pt x="213" y="320"/>
                </a:lnTo>
                <a:lnTo>
                  <a:pt x="197" y="342"/>
                </a:lnTo>
                <a:lnTo>
                  <a:pt x="151" y="366"/>
                </a:lnTo>
                <a:lnTo>
                  <a:pt x="122" y="368"/>
                </a:lnTo>
                <a:lnTo>
                  <a:pt x="93" y="366"/>
                </a:lnTo>
                <a:lnTo>
                  <a:pt x="48" y="342"/>
                </a:lnTo>
                <a:lnTo>
                  <a:pt x="31" y="320"/>
                </a:lnTo>
                <a:lnTo>
                  <a:pt x="17" y="296"/>
                </a:lnTo>
                <a:lnTo>
                  <a:pt x="1" y="226"/>
                </a:lnTo>
                <a:lnTo>
                  <a:pt x="0" y="183"/>
                </a:lnTo>
                <a:lnTo>
                  <a:pt x="1" y="141"/>
                </a:lnTo>
                <a:lnTo>
                  <a:pt x="17" y="72"/>
                </a:lnTo>
                <a:lnTo>
                  <a:pt x="31" y="48"/>
                </a:lnTo>
                <a:lnTo>
                  <a:pt x="48" y="26"/>
                </a:lnTo>
                <a:lnTo>
                  <a:pt x="93" y="1"/>
                </a:lnTo>
                <a:lnTo>
                  <a:pt x="122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Freeform 47"/>
          <p:cNvSpPr>
            <a:spLocks noEditPoints="1"/>
          </p:cNvSpPr>
          <p:nvPr/>
        </p:nvSpPr>
        <p:spPr bwMode="auto">
          <a:xfrm>
            <a:off x="351136" y="4467642"/>
            <a:ext cx="207170" cy="151792"/>
          </a:xfrm>
          <a:custGeom>
            <a:avLst/>
            <a:gdLst>
              <a:gd name="T0" fmla="*/ 40 w 354"/>
              <a:gd name="T1" fmla="*/ 182 h 230"/>
              <a:gd name="T2" fmla="*/ 173 w 354"/>
              <a:gd name="T3" fmla="*/ 182 h 230"/>
              <a:gd name="T4" fmla="*/ 173 w 354"/>
              <a:gd name="T5" fmla="*/ 122 h 230"/>
              <a:gd name="T6" fmla="*/ 173 w 354"/>
              <a:gd name="T7" fmla="*/ 106 h 230"/>
              <a:gd name="T8" fmla="*/ 164 w 354"/>
              <a:gd name="T9" fmla="*/ 80 h 230"/>
              <a:gd name="T10" fmla="*/ 156 w 354"/>
              <a:gd name="T11" fmla="*/ 70 h 230"/>
              <a:gd name="T12" fmla="*/ 147 w 354"/>
              <a:gd name="T13" fmla="*/ 61 h 230"/>
              <a:gd name="T14" fmla="*/ 123 w 354"/>
              <a:gd name="T15" fmla="*/ 52 h 230"/>
              <a:gd name="T16" fmla="*/ 107 w 354"/>
              <a:gd name="T17" fmla="*/ 51 h 230"/>
              <a:gd name="T18" fmla="*/ 91 w 354"/>
              <a:gd name="T19" fmla="*/ 52 h 230"/>
              <a:gd name="T20" fmla="*/ 66 w 354"/>
              <a:gd name="T21" fmla="*/ 61 h 230"/>
              <a:gd name="T22" fmla="*/ 58 w 354"/>
              <a:gd name="T23" fmla="*/ 70 h 230"/>
              <a:gd name="T24" fmla="*/ 49 w 354"/>
              <a:gd name="T25" fmla="*/ 80 h 230"/>
              <a:gd name="T26" fmla="*/ 40 w 354"/>
              <a:gd name="T27" fmla="*/ 106 h 230"/>
              <a:gd name="T28" fmla="*/ 40 w 354"/>
              <a:gd name="T29" fmla="*/ 122 h 230"/>
              <a:gd name="T30" fmla="*/ 40 w 354"/>
              <a:gd name="T31" fmla="*/ 182 h 230"/>
              <a:gd name="T32" fmla="*/ 0 w 354"/>
              <a:gd name="T33" fmla="*/ 230 h 230"/>
              <a:gd name="T34" fmla="*/ 0 w 354"/>
              <a:gd name="T35" fmla="*/ 122 h 230"/>
              <a:gd name="T36" fmla="*/ 2 w 354"/>
              <a:gd name="T37" fmla="*/ 93 h 230"/>
              <a:gd name="T38" fmla="*/ 16 w 354"/>
              <a:gd name="T39" fmla="*/ 48 h 230"/>
              <a:gd name="T40" fmla="*/ 27 w 354"/>
              <a:gd name="T41" fmla="*/ 31 h 230"/>
              <a:gd name="T42" fmla="*/ 42 w 354"/>
              <a:gd name="T43" fmla="*/ 18 h 230"/>
              <a:gd name="T44" fmla="*/ 82 w 354"/>
              <a:gd name="T45" fmla="*/ 2 h 230"/>
              <a:gd name="T46" fmla="*/ 107 w 354"/>
              <a:gd name="T47" fmla="*/ 0 h 230"/>
              <a:gd name="T48" fmla="*/ 131 w 354"/>
              <a:gd name="T49" fmla="*/ 2 h 230"/>
              <a:gd name="T50" fmla="*/ 172 w 354"/>
              <a:gd name="T51" fmla="*/ 18 h 230"/>
              <a:gd name="T52" fmla="*/ 186 w 354"/>
              <a:gd name="T53" fmla="*/ 31 h 230"/>
              <a:gd name="T54" fmla="*/ 199 w 354"/>
              <a:gd name="T55" fmla="*/ 48 h 230"/>
              <a:gd name="T56" fmla="*/ 212 w 354"/>
              <a:gd name="T57" fmla="*/ 93 h 230"/>
              <a:gd name="T58" fmla="*/ 213 w 354"/>
              <a:gd name="T59" fmla="*/ 122 h 230"/>
              <a:gd name="T60" fmla="*/ 213 w 354"/>
              <a:gd name="T61" fmla="*/ 182 h 230"/>
              <a:gd name="T62" fmla="*/ 354 w 354"/>
              <a:gd name="T63" fmla="*/ 182 h 230"/>
              <a:gd name="T64" fmla="*/ 354 w 354"/>
              <a:gd name="T65" fmla="*/ 230 h 230"/>
              <a:gd name="T66" fmla="*/ 0 w 354"/>
              <a:gd name="T67" fmla="*/ 230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54" h="230">
                <a:moveTo>
                  <a:pt x="40" y="182"/>
                </a:moveTo>
                <a:lnTo>
                  <a:pt x="173" y="182"/>
                </a:lnTo>
                <a:lnTo>
                  <a:pt x="173" y="122"/>
                </a:lnTo>
                <a:lnTo>
                  <a:pt x="173" y="106"/>
                </a:lnTo>
                <a:lnTo>
                  <a:pt x="164" y="80"/>
                </a:lnTo>
                <a:lnTo>
                  <a:pt x="156" y="70"/>
                </a:lnTo>
                <a:lnTo>
                  <a:pt x="147" y="61"/>
                </a:lnTo>
                <a:lnTo>
                  <a:pt x="123" y="52"/>
                </a:lnTo>
                <a:lnTo>
                  <a:pt x="107" y="51"/>
                </a:lnTo>
                <a:lnTo>
                  <a:pt x="91" y="52"/>
                </a:lnTo>
                <a:lnTo>
                  <a:pt x="66" y="61"/>
                </a:lnTo>
                <a:lnTo>
                  <a:pt x="58" y="70"/>
                </a:lnTo>
                <a:lnTo>
                  <a:pt x="49" y="80"/>
                </a:lnTo>
                <a:lnTo>
                  <a:pt x="40" y="106"/>
                </a:lnTo>
                <a:lnTo>
                  <a:pt x="40" y="122"/>
                </a:lnTo>
                <a:lnTo>
                  <a:pt x="40" y="182"/>
                </a:lnTo>
                <a:close/>
                <a:moveTo>
                  <a:pt x="0" y="230"/>
                </a:moveTo>
                <a:lnTo>
                  <a:pt x="0" y="122"/>
                </a:lnTo>
                <a:lnTo>
                  <a:pt x="2" y="93"/>
                </a:lnTo>
                <a:lnTo>
                  <a:pt x="16" y="48"/>
                </a:lnTo>
                <a:lnTo>
                  <a:pt x="27" y="31"/>
                </a:lnTo>
                <a:lnTo>
                  <a:pt x="42" y="18"/>
                </a:lnTo>
                <a:lnTo>
                  <a:pt x="82" y="2"/>
                </a:lnTo>
                <a:lnTo>
                  <a:pt x="107" y="0"/>
                </a:lnTo>
                <a:lnTo>
                  <a:pt x="131" y="2"/>
                </a:lnTo>
                <a:lnTo>
                  <a:pt x="172" y="18"/>
                </a:lnTo>
                <a:lnTo>
                  <a:pt x="186" y="31"/>
                </a:lnTo>
                <a:lnTo>
                  <a:pt x="199" y="48"/>
                </a:lnTo>
                <a:lnTo>
                  <a:pt x="212" y="93"/>
                </a:lnTo>
                <a:lnTo>
                  <a:pt x="213" y="122"/>
                </a:lnTo>
                <a:lnTo>
                  <a:pt x="213" y="182"/>
                </a:lnTo>
                <a:lnTo>
                  <a:pt x="354" y="182"/>
                </a:lnTo>
                <a:lnTo>
                  <a:pt x="354" y="230"/>
                </a:lnTo>
                <a:lnTo>
                  <a:pt x="0" y="23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Freeform 48"/>
          <p:cNvSpPr>
            <a:spLocks noEditPoints="1"/>
          </p:cNvSpPr>
          <p:nvPr/>
        </p:nvSpPr>
        <p:spPr bwMode="auto">
          <a:xfrm>
            <a:off x="342358" y="4404560"/>
            <a:ext cx="215949" cy="29570"/>
          </a:xfrm>
          <a:custGeom>
            <a:avLst/>
            <a:gdLst>
              <a:gd name="T0" fmla="*/ 103 w 368"/>
              <a:gd name="T1" fmla="*/ 45 h 45"/>
              <a:gd name="T2" fmla="*/ 103 w 368"/>
              <a:gd name="T3" fmla="*/ 0 h 45"/>
              <a:gd name="T4" fmla="*/ 368 w 368"/>
              <a:gd name="T5" fmla="*/ 0 h 45"/>
              <a:gd name="T6" fmla="*/ 368 w 368"/>
              <a:gd name="T7" fmla="*/ 45 h 45"/>
              <a:gd name="T8" fmla="*/ 103 w 368"/>
              <a:gd name="T9" fmla="*/ 45 h 45"/>
              <a:gd name="T10" fmla="*/ 0 w 368"/>
              <a:gd name="T11" fmla="*/ 45 h 45"/>
              <a:gd name="T12" fmla="*/ 0 w 368"/>
              <a:gd name="T13" fmla="*/ 0 h 45"/>
              <a:gd name="T14" fmla="*/ 54 w 368"/>
              <a:gd name="T15" fmla="*/ 0 h 45"/>
              <a:gd name="T16" fmla="*/ 54 w 368"/>
              <a:gd name="T17" fmla="*/ 45 h 45"/>
              <a:gd name="T18" fmla="*/ 0 w 368"/>
              <a:gd name="T19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8" h="45">
                <a:moveTo>
                  <a:pt x="103" y="45"/>
                </a:moveTo>
                <a:lnTo>
                  <a:pt x="103" y="0"/>
                </a:lnTo>
                <a:lnTo>
                  <a:pt x="368" y="0"/>
                </a:lnTo>
                <a:lnTo>
                  <a:pt x="368" y="45"/>
                </a:lnTo>
                <a:lnTo>
                  <a:pt x="103" y="45"/>
                </a:lnTo>
                <a:close/>
                <a:moveTo>
                  <a:pt x="0" y="45"/>
                </a:moveTo>
                <a:lnTo>
                  <a:pt x="0" y="0"/>
                </a:lnTo>
                <a:lnTo>
                  <a:pt x="54" y="0"/>
                </a:lnTo>
                <a:lnTo>
                  <a:pt x="54" y="45"/>
                </a:lnTo>
                <a:lnTo>
                  <a:pt x="0" y="45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Freeform 49"/>
          <p:cNvSpPr>
            <a:spLocks/>
          </p:cNvSpPr>
          <p:nvPr/>
        </p:nvSpPr>
        <p:spPr bwMode="auto">
          <a:xfrm>
            <a:off x="359915" y="4258682"/>
            <a:ext cx="198392" cy="108423"/>
          </a:xfrm>
          <a:custGeom>
            <a:avLst/>
            <a:gdLst>
              <a:gd name="T0" fmla="*/ 0 w 339"/>
              <a:gd name="T1" fmla="*/ 90 h 166"/>
              <a:gd name="T2" fmla="*/ 74 w 339"/>
              <a:gd name="T3" fmla="*/ 90 h 166"/>
              <a:gd name="T4" fmla="*/ 74 w 339"/>
              <a:gd name="T5" fmla="*/ 0 h 166"/>
              <a:gd name="T6" fmla="*/ 108 w 339"/>
              <a:gd name="T7" fmla="*/ 0 h 166"/>
              <a:gd name="T8" fmla="*/ 108 w 339"/>
              <a:gd name="T9" fmla="*/ 90 h 166"/>
              <a:gd name="T10" fmla="*/ 253 w 339"/>
              <a:gd name="T11" fmla="*/ 90 h 166"/>
              <a:gd name="T12" fmla="*/ 282 w 339"/>
              <a:gd name="T13" fmla="*/ 88 h 166"/>
              <a:gd name="T14" fmla="*/ 295 w 339"/>
              <a:gd name="T15" fmla="*/ 81 h 166"/>
              <a:gd name="T16" fmla="*/ 302 w 339"/>
              <a:gd name="T17" fmla="*/ 70 h 166"/>
              <a:gd name="T18" fmla="*/ 303 w 339"/>
              <a:gd name="T19" fmla="*/ 45 h 166"/>
              <a:gd name="T20" fmla="*/ 303 w 339"/>
              <a:gd name="T21" fmla="*/ 0 h 166"/>
              <a:gd name="T22" fmla="*/ 339 w 339"/>
              <a:gd name="T23" fmla="*/ 0 h 166"/>
              <a:gd name="T24" fmla="*/ 339 w 339"/>
              <a:gd name="T25" fmla="*/ 45 h 166"/>
              <a:gd name="T26" fmla="*/ 339 w 339"/>
              <a:gd name="T27" fmla="*/ 68 h 166"/>
              <a:gd name="T28" fmla="*/ 329 w 339"/>
              <a:gd name="T29" fmla="*/ 104 h 166"/>
              <a:gd name="T30" fmla="*/ 321 w 339"/>
              <a:gd name="T31" fmla="*/ 114 h 166"/>
              <a:gd name="T32" fmla="*/ 311 w 339"/>
              <a:gd name="T33" fmla="*/ 123 h 166"/>
              <a:gd name="T34" fmla="*/ 276 w 339"/>
              <a:gd name="T35" fmla="*/ 133 h 166"/>
              <a:gd name="T36" fmla="*/ 253 w 339"/>
              <a:gd name="T37" fmla="*/ 134 h 166"/>
              <a:gd name="T38" fmla="*/ 108 w 339"/>
              <a:gd name="T39" fmla="*/ 134 h 166"/>
              <a:gd name="T40" fmla="*/ 108 w 339"/>
              <a:gd name="T41" fmla="*/ 166 h 166"/>
              <a:gd name="T42" fmla="*/ 74 w 339"/>
              <a:gd name="T43" fmla="*/ 166 h 166"/>
              <a:gd name="T44" fmla="*/ 74 w 339"/>
              <a:gd name="T45" fmla="*/ 134 h 166"/>
              <a:gd name="T46" fmla="*/ 0 w 339"/>
              <a:gd name="T47" fmla="*/ 134 h 166"/>
              <a:gd name="T48" fmla="*/ 0 w 339"/>
              <a:gd name="T49" fmla="*/ 9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39" h="166">
                <a:moveTo>
                  <a:pt x="0" y="90"/>
                </a:moveTo>
                <a:lnTo>
                  <a:pt x="74" y="90"/>
                </a:lnTo>
                <a:lnTo>
                  <a:pt x="74" y="0"/>
                </a:lnTo>
                <a:lnTo>
                  <a:pt x="108" y="0"/>
                </a:lnTo>
                <a:lnTo>
                  <a:pt x="108" y="90"/>
                </a:lnTo>
                <a:lnTo>
                  <a:pt x="253" y="90"/>
                </a:lnTo>
                <a:lnTo>
                  <a:pt x="282" y="88"/>
                </a:lnTo>
                <a:lnTo>
                  <a:pt x="295" y="81"/>
                </a:lnTo>
                <a:lnTo>
                  <a:pt x="302" y="70"/>
                </a:lnTo>
                <a:lnTo>
                  <a:pt x="303" y="45"/>
                </a:lnTo>
                <a:lnTo>
                  <a:pt x="303" y="0"/>
                </a:lnTo>
                <a:lnTo>
                  <a:pt x="339" y="0"/>
                </a:lnTo>
                <a:lnTo>
                  <a:pt x="339" y="45"/>
                </a:lnTo>
                <a:lnTo>
                  <a:pt x="339" y="68"/>
                </a:lnTo>
                <a:lnTo>
                  <a:pt x="329" y="104"/>
                </a:lnTo>
                <a:lnTo>
                  <a:pt x="321" y="114"/>
                </a:lnTo>
                <a:lnTo>
                  <a:pt x="311" y="123"/>
                </a:lnTo>
                <a:lnTo>
                  <a:pt x="276" y="133"/>
                </a:lnTo>
                <a:lnTo>
                  <a:pt x="253" y="134"/>
                </a:lnTo>
                <a:lnTo>
                  <a:pt x="108" y="134"/>
                </a:lnTo>
                <a:lnTo>
                  <a:pt x="108" y="166"/>
                </a:lnTo>
                <a:lnTo>
                  <a:pt x="74" y="166"/>
                </a:lnTo>
                <a:lnTo>
                  <a:pt x="74" y="134"/>
                </a:lnTo>
                <a:lnTo>
                  <a:pt x="0" y="134"/>
                </a:lnTo>
                <a:lnTo>
                  <a:pt x="0" y="9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Freeform 50"/>
          <p:cNvSpPr>
            <a:spLocks/>
          </p:cNvSpPr>
          <p:nvPr/>
        </p:nvSpPr>
        <p:spPr bwMode="auto">
          <a:xfrm>
            <a:off x="398540" y="4095062"/>
            <a:ext cx="163278" cy="137993"/>
          </a:xfrm>
          <a:custGeom>
            <a:avLst/>
            <a:gdLst>
              <a:gd name="T0" fmla="*/ 17 w 280"/>
              <a:gd name="T1" fmla="*/ 0 h 211"/>
              <a:gd name="T2" fmla="*/ 58 w 280"/>
              <a:gd name="T3" fmla="*/ 0 h 211"/>
              <a:gd name="T4" fmla="*/ 49 w 280"/>
              <a:gd name="T5" fmla="*/ 19 h 211"/>
              <a:gd name="T6" fmla="*/ 43 w 280"/>
              <a:gd name="T7" fmla="*/ 38 h 211"/>
              <a:gd name="T8" fmla="*/ 39 w 280"/>
              <a:gd name="T9" fmla="*/ 56 h 211"/>
              <a:gd name="T10" fmla="*/ 38 w 280"/>
              <a:gd name="T11" fmla="*/ 75 h 211"/>
              <a:gd name="T12" fmla="*/ 39 w 280"/>
              <a:gd name="T13" fmla="*/ 95 h 211"/>
              <a:gd name="T14" fmla="*/ 52 w 280"/>
              <a:gd name="T15" fmla="*/ 128 h 211"/>
              <a:gd name="T16" fmla="*/ 65 w 280"/>
              <a:gd name="T17" fmla="*/ 141 h 211"/>
              <a:gd name="T18" fmla="*/ 79 w 280"/>
              <a:gd name="T19" fmla="*/ 151 h 211"/>
              <a:gd name="T20" fmla="*/ 117 w 280"/>
              <a:gd name="T21" fmla="*/ 163 h 211"/>
              <a:gd name="T22" fmla="*/ 140 w 280"/>
              <a:gd name="T23" fmla="*/ 164 h 211"/>
              <a:gd name="T24" fmla="*/ 164 w 280"/>
              <a:gd name="T25" fmla="*/ 163 h 211"/>
              <a:gd name="T26" fmla="*/ 202 w 280"/>
              <a:gd name="T27" fmla="*/ 151 h 211"/>
              <a:gd name="T28" fmla="*/ 216 w 280"/>
              <a:gd name="T29" fmla="*/ 141 h 211"/>
              <a:gd name="T30" fmla="*/ 228 w 280"/>
              <a:gd name="T31" fmla="*/ 128 h 211"/>
              <a:gd name="T32" fmla="*/ 242 w 280"/>
              <a:gd name="T33" fmla="*/ 95 h 211"/>
              <a:gd name="T34" fmla="*/ 244 w 280"/>
              <a:gd name="T35" fmla="*/ 75 h 211"/>
              <a:gd name="T36" fmla="*/ 242 w 280"/>
              <a:gd name="T37" fmla="*/ 56 h 211"/>
              <a:gd name="T38" fmla="*/ 238 w 280"/>
              <a:gd name="T39" fmla="*/ 38 h 211"/>
              <a:gd name="T40" fmla="*/ 232 w 280"/>
              <a:gd name="T41" fmla="*/ 19 h 211"/>
              <a:gd name="T42" fmla="*/ 222 w 280"/>
              <a:gd name="T43" fmla="*/ 0 h 211"/>
              <a:gd name="T44" fmla="*/ 262 w 280"/>
              <a:gd name="T45" fmla="*/ 0 h 211"/>
              <a:gd name="T46" fmla="*/ 271 w 280"/>
              <a:gd name="T47" fmla="*/ 19 h 211"/>
              <a:gd name="T48" fmla="*/ 275 w 280"/>
              <a:gd name="T49" fmla="*/ 38 h 211"/>
              <a:gd name="T50" fmla="*/ 280 w 280"/>
              <a:gd name="T51" fmla="*/ 58 h 211"/>
              <a:gd name="T52" fmla="*/ 280 w 280"/>
              <a:gd name="T53" fmla="*/ 79 h 211"/>
              <a:gd name="T54" fmla="*/ 278 w 280"/>
              <a:gd name="T55" fmla="*/ 108 h 211"/>
              <a:gd name="T56" fmla="*/ 259 w 280"/>
              <a:gd name="T57" fmla="*/ 156 h 211"/>
              <a:gd name="T58" fmla="*/ 242 w 280"/>
              <a:gd name="T59" fmla="*/ 174 h 211"/>
              <a:gd name="T60" fmla="*/ 222 w 280"/>
              <a:gd name="T61" fmla="*/ 192 h 211"/>
              <a:gd name="T62" fmla="*/ 172 w 280"/>
              <a:gd name="T63" fmla="*/ 209 h 211"/>
              <a:gd name="T64" fmla="*/ 140 w 280"/>
              <a:gd name="T65" fmla="*/ 211 h 211"/>
              <a:gd name="T66" fmla="*/ 110 w 280"/>
              <a:gd name="T67" fmla="*/ 209 h 211"/>
              <a:gd name="T68" fmla="*/ 58 w 280"/>
              <a:gd name="T69" fmla="*/ 190 h 211"/>
              <a:gd name="T70" fmla="*/ 38 w 280"/>
              <a:gd name="T71" fmla="*/ 174 h 211"/>
              <a:gd name="T72" fmla="*/ 20 w 280"/>
              <a:gd name="T73" fmla="*/ 156 h 211"/>
              <a:gd name="T74" fmla="*/ 3 w 280"/>
              <a:gd name="T75" fmla="*/ 107 h 211"/>
              <a:gd name="T76" fmla="*/ 0 w 280"/>
              <a:gd name="T77" fmla="*/ 76 h 211"/>
              <a:gd name="T78" fmla="*/ 2 w 280"/>
              <a:gd name="T79" fmla="*/ 56 h 211"/>
              <a:gd name="T80" fmla="*/ 5 w 280"/>
              <a:gd name="T81" fmla="*/ 38 h 211"/>
              <a:gd name="T82" fmla="*/ 10 w 280"/>
              <a:gd name="T83" fmla="*/ 17 h 211"/>
              <a:gd name="T84" fmla="*/ 17 w 280"/>
              <a:gd name="T85" fmla="*/ 0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80" h="211">
                <a:moveTo>
                  <a:pt x="17" y="0"/>
                </a:moveTo>
                <a:lnTo>
                  <a:pt x="58" y="0"/>
                </a:lnTo>
                <a:lnTo>
                  <a:pt x="49" y="19"/>
                </a:lnTo>
                <a:lnTo>
                  <a:pt x="43" y="38"/>
                </a:lnTo>
                <a:lnTo>
                  <a:pt x="39" y="56"/>
                </a:lnTo>
                <a:lnTo>
                  <a:pt x="38" y="75"/>
                </a:lnTo>
                <a:lnTo>
                  <a:pt x="39" y="95"/>
                </a:lnTo>
                <a:lnTo>
                  <a:pt x="52" y="128"/>
                </a:lnTo>
                <a:lnTo>
                  <a:pt x="65" y="141"/>
                </a:lnTo>
                <a:lnTo>
                  <a:pt x="79" y="151"/>
                </a:lnTo>
                <a:lnTo>
                  <a:pt x="117" y="163"/>
                </a:lnTo>
                <a:lnTo>
                  <a:pt x="140" y="164"/>
                </a:lnTo>
                <a:lnTo>
                  <a:pt x="164" y="163"/>
                </a:lnTo>
                <a:lnTo>
                  <a:pt x="202" y="151"/>
                </a:lnTo>
                <a:lnTo>
                  <a:pt x="216" y="141"/>
                </a:lnTo>
                <a:lnTo>
                  <a:pt x="228" y="128"/>
                </a:lnTo>
                <a:lnTo>
                  <a:pt x="242" y="95"/>
                </a:lnTo>
                <a:lnTo>
                  <a:pt x="244" y="75"/>
                </a:lnTo>
                <a:lnTo>
                  <a:pt x="242" y="56"/>
                </a:lnTo>
                <a:lnTo>
                  <a:pt x="238" y="38"/>
                </a:lnTo>
                <a:lnTo>
                  <a:pt x="232" y="19"/>
                </a:lnTo>
                <a:lnTo>
                  <a:pt x="222" y="0"/>
                </a:lnTo>
                <a:lnTo>
                  <a:pt x="262" y="0"/>
                </a:lnTo>
                <a:lnTo>
                  <a:pt x="271" y="19"/>
                </a:lnTo>
                <a:lnTo>
                  <a:pt x="275" y="38"/>
                </a:lnTo>
                <a:lnTo>
                  <a:pt x="280" y="58"/>
                </a:lnTo>
                <a:lnTo>
                  <a:pt x="280" y="79"/>
                </a:lnTo>
                <a:lnTo>
                  <a:pt x="278" y="108"/>
                </a:lnTo>
                <a:lnTo>
                  <a:pt x="259" y="156"/>
                </a:lnTo>
                <a:lnTo>
                  <a:pt x="242" y="174"/>
                </a:lnTo>
                <a:lnTo>
                  <a:pt x="222" y="192"/>
                </a:lnTo>
                <a:lnTo>
                  <a:pt x="172" y="209"/>
                </a:lnTo>
                <a:lnTo>
                  <a:pt x="140" y="211"/>
                </a:lnTo>
                <a:lnTo>
                  <a:pt x="110" y="209"/>
                </a:lnTo>
                <a:lnTo>
                  <a:pt x="58" y="190"/>
                </a:lnTo>
                <a:lnTo>
                  <a:pt x="38" y="174"/>
                </a:lnTo>
                <a:lnTo>
                  <a:pt x="20" y="156"/>
                </a:lnTo>
                <a:lnTo>
                  <a:pt x="3" y="107"/>
                </a:lnTo>
                <a:lnTo>
                  <a:pt x="0" y="76"/>
                </a:lnTo>
                <a:lnTo>
                  <a:pt x="2" y="56"/>
                </a:lnTo>
                <a:lnTo>
                  <a:pt x="5" y="38"/>
                </a:lnTo>
                <a:lnTo>
                  <a:pt x="10" y="17"/>
                </a:lnTo>
                <a:lnTo>
                  <a:pt x="17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Freeform 51"/>
          <p:cNvSpPr>
            <a:spLocks/>
          </p:cNvSpPr>
          <p:nvPr/>
        </p:nvSpPr>
        <p:spPr bwMode="auto">
          <a:xfrm>
            <a:off x="342358" y="3897930"/>
            <a:ext cx="215949" cy="147849"/>
          </a:xfrm>
          <a:custGeom>
            <a:avLst/>
            <a:gdLst>
              <a:gd name="T0" fmla="*/ 209 w 370"/>
              <a:gd name="T1" fmla="*/ 0 h 223"/>
              <a:gd name="T2" fmla="*/ 370 w 370"/>
              <a:gd name="T3" fmla="*/ 0 h 223"/>
              <a:gd name="T4" fmla="*/ 370 w 370"/>
              <a:gd name="T5" fmla="*/ 44 h 223"/>
              <a:gd name="T6" fmla="*/ 210 w 370"/>
              <a:gd name="T7" fmla="*/ 44 h 223"/>
              <a:gd name="T8" fmla="*/ 193 w 370"/>
              <a:gd name="T9" fmla="*/ 44 h 223"/>
              <a:gd name="T10" fmla="*/ 164 w 370"/>
              <a:gd name="T11" fmla="*/ 52 h 223"/>
              <a:gd name="T12" fmla="*/ 154 w 370"/>
              <a:gd name="T13" fmla="*/ 59 h 223"/>
              <a:gd name="T14" fmla="*/ 145 w 370"/>
              <a:gd name="T15" fmla="*/ 66 h 223"/>
              <a:gd name="T16" fmla="*/ 135 w 370"/>
              <a:gd name="T17" fmla="*/ 89 h 223"/>
              <a:gd name="T18" fmla="*/ 135 w 370"/>
              <a:gd name="T19" fmla="*/ 103 h 223"/>
              <a:gd name="T20" fmla="*/ 135 w 370"/>
              <a:gd name="T21" fmla="*/ 119 h 223"/>
              <a:gd name="T22" fmla="*/ 147 w 370"/>
              <a:gd name="T23" fmla="*/ 148 h 223"/>
              <a:gd name="T24" fmla="*/ 158 w 370"/>
              <a:gd name="T25" fmla="*/ 158 h 223"/>
              <a:gd name="T26" fmla="*/ 170 w 370"/>
              <a:gd name="T27" fmla="*/ 168 h 223"/>
              <a:gd name="T28" fmla="*/ 200 w 370"/>
              <a:gd name="T29" fmla="*/ 178 h 223"/>
              <a:gd name="T30" fmla="*/ 219 w 370"/>
              <a:gd name="T31" fmla="*/ 178 h 223"/>
              <a:gd name="T32" fmla="*/ 370 w 370"/>
              <a:gd name="T33" fmla="*/ 178 h 223"/>
              <a:gd name="T34" fmla="*/ 370 w 370"/>
              <a:gd name="T35" fmla="*/ 223 h 223"/>
              <a:gd name="T36" fmla="*/ 0 w 370"/>
              <a:gd name="T37" fmla="*/ 223 h 223"/>
              <a:gd name="T38" fmla="*/ 0 w 370"/>
              <a:gd name="T39" fmla="*/ 178 h 223"/>
              <a:gd name="T40" fmla="*/ 145 w 370"/>
              <a:gd name="T41" fmla="*/ 178 h 223"/>
              <a:gd name="T42" fmla="*/ 122 w 370"/>
              <a:gd name="T43" fmla="*/ 163 h 223"/>
              <a:gd name="T44" fmla="*/ 109 w 370"/>
              <a:gd name="T45" fmla="*/ 142 h 223"/>
              <a:gd name="T46" fmla="*/ 99 w 370"/>
              <a:gd name="T47" fmla="*/ 119 h 223"/>
              <a:gd name="T48" fmla="*/ 96 w 370"/>
              <a:gd name="T49" fmla="*/ 93 h 223"/>
              <a:gd name="T50" fmla="*/ 98 w 370"/>
              <a:gd name="T51" fmla="*/ 72 h 223"/>
              <a:gd name="T52" fmla="*/ 112 w 370"/>
              <a:gd name="T53" fmla="*/ 36 h 223"/>
              <a:gd name="T54" fmla="*/ 125 w 370"/>
              <a:gd name="T55" fmla="*/ 24 h 223"/>
              <a:gd name="T56" fmla="*/ 141 w 370"/>
              <a:gd name="T57" fmla="*/ 13 h 223"/>
              <a:gd name="T58" fmla="*/ 183 w 370"/>
              <a:gd name="T59" fmla="*/ 1 h 223"/>
              <a:gd name="T60" fmla="*/ 209 w 370"/>
              <a:gd name="T61" fmla="*/ 0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223">
                <a:moveTo>
                  <a:pt x="209" y="0"/>
                </a:moveTo>
                <a:lnTo>
                  <a:pt x="370" y="0"/>
                </a:lnTo>
                <a:lnTo>
                  <a:pt x="370" y="44"/>
                </a:lnTo>
                <a:lnTo>
                  <a:pt x="210" y="44"/>
                </a:lnTo>
                <a:lnTo>
                  <a:pt x="193" y="44"/>
                </a:lnTo>
                <a:lnTo>
                  <a:pt x="164" y="52"/>
                </a:lnTo>
                <a:lnTo>
                  <a:pt x="154" y="59"/>
                </a:lnTo>
                <a:lnTo>
                  <a:pt x="145" y="66"/>
                </a:lnTo>
                <a:lnTo>
                  <a:pt x="135" y="89"/>
                </a:lnTo>
                <a:lnTo>
                  <a:pt x="135" y="103"/>
                </a:lnTo>
                <a:lnTo>
                  <a:pt x="135" y="119"/>
                </a:lnTo>
                <a:lnTo>
                  <a:pt x="147" y="148"/>
                </a:lnTo>
                <a:lnTo>
                  <a:pt x="158" y="158"/>
                </a:lnTo>
                <a:lnTo>
                  <a:pt x="170" y="168"/>
                </a:lnTo>
                <a:lnTo>
                  <a:pt x="200" y="178"/>
                </a:lnTo>
                <a:lnTo>
                  <a:pt x="219" y="178"/>
                </a:lnTo>
                <a:lnTo>
                  <a:pt x="370" y="178"/>
                </a:lnTo>
                <a:lnTo>
                  <a:pt x="370" y="223"/>
                </a:lnTo>
                <a:lnTo>
                  <a:pt x="0" y="223"/>
                </a:lnTo>
                <a:lnTo>
                  <a:pt x="0" y="178"/>
                </a:lnTo>
                <a:lnTo>
                  <a:pt x="145" y="178"/>
                </a:lnTo>
                <a:lnTo>
                  <a:pt x="122" y="163"/>
                </a:lnTo>
                <a:lnTo>
                  <a:pt x="109" y="142"/>
                </a:lnTo>
                <a:lnTo>
                  <a:pt x="99" y="119"/>
                </a:lnTo>
                <a:lnTo>
                  <a:pt x="96" y="93"/>
                </a:lnTo>
                <a:lnTo>
                  <a:pt x="98" y="72"/>
                </a:lnTo>
                <a:lnTo>
                  <a:pt x="112" y="36"/>
                </a:lnTo>
                <a:lnTo>
                  <a:pt x="125" y="24"/>
                </a:lnTo>
                <a:lnTo>
                  <a:pt x="141" y="13"/>
                </a:lnTo>
                <a:lnTo>
                  <a:pt x="183" y="1"/>
                </a:lnTo>
                <a:lnTo>
                  <a:pt x="20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Freeform 52"/>
          <p:cNvSpPr>
            <a:spLocks/>
          </p:cNvSpPr>
          <p:nvPr/>
        </p:nvSpPr>
        <p:spPr bwMode="auto">
          <a:xfrm>
            <a:off x="342358" y="3669256"/>
            <a:ext cx="252818" cy="72939"/>
          </a:xfrm>
          <a:custGeom>
            <a:avLst/>
            <a:gdLst>
              <a:gd name="T0" fmla="*/ 0 w 433"/>
              <a:gd name="T1" fmla="*/ 0 h 110"/>
              <a:gd name="T2" fmla="*/ 27 w 433"/>
              <a:gd name="T3" fmla="*/ 16 h 110"/>
              <a:gd name="T4" fmla="*/ 82 w 433"/>
              <a:gd name="T5" fmla="*/ 39 h 110"/>
              <a:gd name="T6" fmla="*/ 108 w 433"/>
              <a:gd name="T7" fmla="*/ 48 h 110"/>
              <a:gd name="T8" fmla="*/ 135 w 433"/>
              <a:gd name="T9" fmla="*/ 55 h 110"/>
              <a:gd name="T10" fmla="*/ 190 w 433"/>
              <a:gd name="T11" fmla="*/ 62 h 110"/>
              <a:gd name="T12" fmla="*/ 217 w 433"/>
              <a:gd name="T13" fmla="*/ 64 h 110"/>
              <a:gd name="T14" fmla="*/ 245 w 433"/>
              <a:gd name="T15" fmla="*/ 62 h 110"/>
              <a:gd name="T16" fmla="*/ 298 w 433"/>
              <a:gd name="T17" fmla="*/ 55 h 110"/>
              <a:gd name="T18" fmla="*/ 325 w 433"/>
              <a:gd name="T19" fmla="*/ 48 h 110"/>
              <a:gd name="T20" fmla="*/ 353 w 433"/>
              <a:gd name="T21" fmla="*/ 39 h 110"/>
              <a:gd name="T22" fmla="*/ 406 w 433"/>
              <a:gd name="T23" fmla="*/ 16 h 110"/>
              <a:gd name="T24" fmla="*/ 433 w 433"/>
              <a:gd name="T25" fmla="*/ 0 h 110"/>
              <a:gd name="T26" fmla="*/ 433 w 433"/>
              <a:gd name="T27" fmla="*/ 39 h 110"/>
              <a:gd name="T28" fmla="*/ 406 w 433"/>
              <a:gd name="T29" fmla="*/ 55 h 110"/>
              <a:gd name="T30" fmla="*/ 351 w 433"/>
              <a:gd name="T31" fmla="*/ 82 h 110"/>
              <a:gd name="T32" fmla="*/ 324 w 433"/>
              <a:gd name="T33" fmla="*/ 93 h 110"/>
              <a:gd name="T34" fmla="*/ 296 w 433"/>
              <a:gd name="T35" fmla="*/ 100 h 110"/>
              <a:gd name="T36" fmla="*/ 243 w 433"/>
              <a:gd name="T37" fmla="*/ 108 h 110"/>
              <a:gd name="T38" fmla="*/ 217 w 433"/>
              <a:gd name="T39" fmla="*/ 110 h 110"/>
              <a:gd name="T40" fmla="*/ 190 w 433"/>
              <a:gd name="T41" fmla="*/ 108 h 110"/>
              <a:gd name="T42" fmla="*/ 137 w 433"/>
              <a:gd name="T43" fmla="*/ 100 h 110"/>
              <a:gd name="T44" fmla="*/ 111 w 433"/>
              <a:gd name="T45" fmla="*/ 93 h 110"/>
              <a:gd name="T46" fmla="*/ 83 w 433"/>
              <a:gd name="T47" fmla="*/ 82 h 110"/>
              <a:gd name="T48" fmla="*/ 29 w 433"/>
              <a:gd name="T49" fmla="*/ 57 h 110"/>
              <a:gd name="T50" fmla="*/ 0 w 433"/>
              <a:gd name="T51" fmla="*/ 39 h 110"/>
              <a:gd name="T52" fmla="*/ 0 w 433"/>
              <a:gd name="T53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33" h="110">
                <a:moveTo>
                  <a:pt x="0" y="0"/>
                </a:moveTo>
                <a:lnTo>
                  <a:pt x="27" y="16"/>
                </a:lnTo>
                <a:lnTo>
                  <a:pt x="82" y="39"/>
                </a:lnTo>
                <a:lnTo>
                  <a:pt x="108" y="48"/>
                </a:lnTo>
                <a:lnTo>
                  <a:pt x="135" y="55"/>
                </a:lnTo>
                <a:lnTo>
                  <a:pt x="190" y="62"/>
                </a:lnTo>
                <a:lnTo>
                  <a:pt x="217" y="64"/>
                </a:lnTo>
                <a:lnTo>
                  <a:pt x="245" y="62"/>
                </a:lnTo>
                <a:lnTo>
                  <a:pt x="298" y="55"/>
                </a:lnTo>
                <a:lnTo>
                  <a:pt x="325" y="48"/>
                </a:lnTo>
                <a:lnTo>
                  <a:pt x="353" y="39"/>
                </a:lnTo>
                <a:lnTo>
                  <a:pt x="406" y="16"/>
                </a:lnTo>
                <a:lnTo>
                  <a:pt x="433" y="0"/>
                </a:lnTo>
                <a:lnTo>
                  <a:pt x="433" y="39"/>
                </a:lnTo>
                <a:lnTo>
                  <a:pt x="406" y="55"/>
                </a:lnTo>
                <a:lnTo>
                  <a:pt x="351" y="82"/>
                </a:lnTo>
                <a:lnTo>
                  <a:pt x="324" y="93"/>
                </a:lnTo>
                <a:lnTo>
                  <a:pt x="296" y="100"/>
                </a:lnTo>
                <a:lnTo>
                  <a:pt x="243" y="108"/>
                </a:lnTo>
                <a:lnTo>
                  <a:pt x="217" y="110"/>
                </a:lnTo>
                <a:lnTo>
                  <a:pt x="190" y="108"/>
                </a:lnTo>
                <a:lnTo>
                  <a:pt x="137" y="100"/>
                </a:lnTo>
                <a:lnTo>
                  <a:pt x="111" y="93"/>
                </a:lnTo>
                <a:lnTo>
                  <a:pt x="83" y="82"/>
                </a:lnTo>
                <a:lnTo>
                  <a:pt x="29" y="57"/>
                </a:lnTo>
                <a:lnTo>
                  <a:pt x="0" y="39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Freeform 53"/>
          <p:cNvSpPr>
            <a:spLocks noEditPoints="1"/>
          </p:cNvSpPr>
          <p:nvPr/>
        </p:nvSpPr>
        <p:spPr bwMode="auto">
          <a:xfrm>
            <a:off x="342358" y="3470152"/>
            <a:ext cx="219460" cy="155735"/>
          </a:xfrm>
          <a:custGeom>
            <a:avLst/>
            <a:gdLst>
              <a:gd name="T0" fmla="*/ 144 w 376"/>
              <a:gd name="T1" fmla="*/ 45 h 238"/>
              <a:gd name="T2" fmla="*/ 0 w 376"/>
              <a:gd name="T3" fmla="*/ 45 h 238"/>
              <a:gd name="T4" fmla="*/ 0 w 376"/>
              <a:gd name="T5" fmla="*/ 0 h 238"/>
              <a:gd name="T6" fmla="*/ 370 w 376"/>
              <a:gd name="T7" fmla="*/ 0 h 238"/>
              <a:gd name="T8" fmla="*/ 370 w 376"/>
              <a:gd name="T9" fmla="*/ 45 h 238"/>
              <a:gd name="T10" fmla="*/ 330 w 376"/>
              <a:gd name="T11" fmla="*/ 45 h 238"/>
              <a:gd name="T12" fmla="*/ 341 w 376"/>
              <a:gd name="T13" fmla="*/ 52 h 238"/>
              <a:gd name="T14" fmla="*/ 358 w 376"/>
              <a:gd name="T15" fmla="*/ 69 h 238"/>
              <a:gd name="T16" fmla="*/ 364 w 376"/>
              <a:gd name="T17" fmla="*/ 79 h 238"/>
              <a:gd name="T18" fmla="*/ 374 w 376"/>
              <a:gd name="T19" fmla="*/ 102 h 238"/>
              <a:gd name="T20" fmla="*/ 376 w 376"/>
              <a:gd name="T21" fmla="*/ 130 h 238"/>
              <a:gd name="T22" fmla="*/ 374 w 376"/>
              <a:gd name="T23" fmla="*/ 153 h 238"/>
              <a:gd name="T24" fmla="*/ 355 w 376"/>
              <a:gd name="T25" fmla="*/ 192 h 238"/>
              <a:gd name="T26" fmla="*/ 338 w 376"/>
              <a:gd name="T27" fmla="*/ 209 h 238"/>
              <a:gd name="T28" fmla="*/ 318 w 376"/>
              <a:gd name="T29" fmla="*/ 222 h 238"/>
              <a:gd name="T30" fmla="*/ 266 w 376"/>
              <a:gd name="T31" fmla="*/ 238 h 238"/>
              <a:gd name="T32" fmla="*/ 236 w 376"/>
              <a:gd name="T33" fmla="*/ 238 h 238"/>
              <a:gd name="T34" fmla="*/ 206 w 376"/>
              <a:gd name="T35" fmla="*/ 238 h 238"/>
              <a:gd name="T36" fmla="*/ 155 w 376"/>
              <a:gd name="T37" fmla="*/ 222 h 238"/>
              <a:gd name="T38" fmla="*/ 135 w 376"/>
              <a:gd name="T39" fmla="*/ 209 h 238"/>
              <a:gd name="T40" fmla="*/ 118 w 376"/>
              <a:gd name="T41" fmla="*/ 192 h 238"/>
              <a:gd name="T42" fmla="*/ 99 w 376"/>
              <a:gd name="T43" fmla="*/ 153 h 238"/>
              <a:gd name="T44" fmla="*/ 96 w 376"/>
              <a:gd name="T45" fmla="*/ 130 h 238"/>
              <a:gd name="T46" fmla="*/ 99 w 376"/>
              <a:gd name="T47" fmla="*/ 102 h 238"/>
              <a:gd name="T48" fmla="*/ 109 w 376"/>
              <a:gd name="T49" fmla="*/ 79 h 238"/>
              <a:gd name="T50" fmla="*/ 115 w 376"/>
              <a:gd name="T51" fmla="*/ 69 h 238"/>
              <a:gd name="T52" fmla="*/ 132 w 376"/>
              <a:gd name="T53" fmla="*/ 52 h 238"/>
              <a:gd name="T54" fmla="*/ 144 w 376"/>
              <a:gd name="T55" fmla="*/ 45 h 238"/>
              <a:gd name="T56" fmla="*/ 236 w 376"/>
              <a:gd name="T57" fmla="*/ 193 h 238"/>
              <a:gd name="T58" fmla="*/ 260 w 376"/>
              <a:gd name="T59" fmla="*/ 193 h 238"/>
              <a:gd name="T60" fmla="*/ 298 w 376"/>
              <a:gd name="T61" fmla="*/ 183 h 238"/>
              <a:gd name="T62" fmla="*/ 312 w 376"/>
              <a:gd name="T63" fmla="*/ 173 h 238"/>
              <a:gd name="T64" fmla="*/ 325 w 376"/>
              <a:gd name="T65" fmla="*/ 163 h 238"/>
              <a:gd name="T66" fmla="*/ 338 w 376"/>
              <a:gd name="T67" fmla="*/ 136 h 238"/>
              <a:gd name="T68" fmla="*/ 340 w 376"/>
              <a:gd name="T69" fmla="*/ 120 h 238"/>
              <a:gd name="T70" fmla="*/ 338 w 376"/>
              <a:gd name="T71" fmla="*/ 102 h 238"/>
              <a:gd name="T72" fmla="*/ 325 w 376"/>
              <a:gd name="T73" fmla="*/ 75 h 238"/>
              <a:gd name="T74" fmla="*/ 312 w 376"/>
              <a:gd name="T75" fmla="*/ 65 h 238"/>
              <a:gd name="T76" fmla="*/ 298 w 376"/>
              <a:gd name="T77" fmla="*/ 55 h 238"/>
              <a:gd name="T78" fmla="*/ 260 w 376"/>
              <a:gd name="T79" fmla="*/ 45 h 238"/>
              <a:gd name="T80" fmla="*/ 236 w 376"/>
              <a:gd name="T81" fmla="*/ 45 h 238"/>
              <a:gd name="T82" fmla="*/ 213 w 376"/>
              <a:gd name="T83" fmla="*/ 45 h 238"/>
              <a:gd name="T84" fmla="*/ 175 w 376"/>
              <a:gd name="T85" fmla="*/ 55 h 238"/>
              <a:gd name="T86" fmla="*/ 161 w 376"/>
              <a:gd name="T87" fmla="*/ 65 h 238"/>
              <a:gd name="T88" fmla="*/ 148 w 376"/>
              <a:gd name="T89" fmla="*/ 75 h 238"/>
              <a:gd name="T90" fmla="*/ 135 w 376"/>
              <a:gd name="T91" fmla="*/ 102 h 238"/>
              <a:gd name="T92" fmla="*/ 134 w 376"/>
              <a:gd name="T93" fmla="*/ 120 h 238"/>
              <a:gd name="T94" fmla="*/ 135 w 376"/>
              <a:gd name="T95" fmla="*/ 136 h 238"/>
              <a:gd name="T96" fmla="*/ 148 w 376"/>
              <a:gd name="T97" fmla="*/ 163 h 238"/>
              <a:gd name="T98" fmla="*/ 161 w 376"/>
              <a:gd name="T99" fmla="*/ 173 h 238"/>
              <a:gd name="T100" fmla="*/ 175 w 376"/>
              <a:gd name="T101" fmla="*/ 183 h 238"/>
              <a:gd name="T102" fmla="*/ 213 w 376"/>
              <a:gd name="T103" fmla="*/ 193 h 238"/>
              <a:gd name="T104" fmla="*/ 236 w 376"/>
              <a:gd name="T105" fmla="*/ 193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76" h="238">
                <a:moveTo>
                  <a:pt x="144" y="45"/>
                </a:moveTo>
                <a:lnTo>
                  <a:pt x="0" y="45"/>
                </a:lnTo>
                <a:lnTo>
                  <a:pt x="0" y="0"/>
                </a:lnTo>
                <a:lnTo>
                  <a:pt x="370" y="0"/>
                </a:lnTo>
                <a:lnTo>
                  <a:pt x="370" y="45"/>
                </a:lnTo>
                <a:lnTo>
                  <a:pt x="330" y="45"/>
                </a:lnTo>
                <a:lnTo>
                  <a:pt x="341" y="52"/>
                </a:lnTo>
                <a:lnTo>
                  <a:pt x="358" y="69"/>
                </a:lnTo>
                <a:lnTo>
                  <a:pt x="364" y="79"/>
                </a:lnTo>
                <a:lnTo>
                  <a:pt x="374" y="102"/>
                </a:lnTo>
                <a:lnTo>
                  <a:pt x="376" y="130"/>
                </a:lnTo>
                <a:lnTo>
                  <a:pt x="374" y="153"/>
                </a:lnTo>
                <a:lnTo>
                  <a:pt x="355" y="192"/>
                </a:lnTo>
                <a:lnTo>
                  <a:pt x="338" y="209"/>
                </a:lnTo>
                <a:lnTo>
                  <a:pt x="318" y="222"/>
                </a:lnTo>
                <a:lnTo>
                  <a:pt x="266" y="238"/>
                </a:lnTo>
                <a:lnTo>
                  <a:pt x="236" y="238"/>
                </a:lnTo>
                <a:lnTo>
                  <a:pt x="206" y="238"/>
                </a:lnTo>
                <a:lnTo>
                  <a:pt x="155" y="222"/>
                </a:lnTo>
                <a:lnTo>
                  <a:pt x="135" y="209"/>
                </a:lnTo>
                <a:lnTo>
                  <a:pt x="118" y="192"/>
                </a:lnTo>
                <a:lnTo>
                  <a:pt x="99" y="153"/>
                </a:lnTo>
                <a:lnTo>
                  <a:pt x="96" y="130"/>
                </a:lnTo>
                <a:lnTo>
                  <a:pt x="99" y="102"/>
                </a:lnTo>
                <a:lnTo>
                  <a:pt x="109" y="79"/>
                </a:lnTo>
                <a:lnTo>
                  <a:pt x="115" y="69"/>
                </a:lnTo>
                <a:lnTo>
                  <a:pt x="132" y="52"/>
                </a:lnTo>
                <a:lnTo>
                  <a:pt x="144" y="45"/>
                </a:lnTo>
                <a:close/>
                <a:moveTo>
                  <a:pt x="236" y="193"/>
                </a:moveTo>
                <a:lnTo>
                  <a:pt x="260" y="193"/>
                </a:lnTo>
                <a:lnTo>
                  <a:pt x="298" y="183"/>
                </a:lnTo>
                <a:lnTo>
                  <a:pt x="312" y="173"/>
                </a:lnTo>
                <a:lnTo>
                  <a:pt x="325" y="163"/>
                </a:lnTo>
                <a:lnTo>
                  <a:pt x="338" y="136"/>
                </a:lnTo>
                <a:lnTo>
                  <a:pt x="340" y="120"/>
                </a:lnTo>
                <a:lnTo>
                  <a:pt x="338" y="102"/>
                </a:lnTo>
                <a:lnTo>
                  <a:pt x="325" y="75"/>
                </a:lnTo>
                <a:lnTo>
                  <a:pt x="312" y="65"/>
                </a:lnTo>
                <a:lnTo>
                  <a:pt x="298" y="55"/>
                </a:lnTo>
                <a:lnTo>
                  <a:pt x="260" y="45"/>
                </a:lnTo>
                <a:lnTo>
                  <a:pt x="236" y="45"/>
                </a:lnTo>
                <a:lnTo>
                  <a:pt x="213" y="45"/>
                </a:lnTo>
                <a:lnTo>
                  <a:pt x="175" y="55"/>
                </a:lnTo>
                <a:lnTo>
                  <a:pt x="161" y="65"/>
                </a:lnTo>
                <a:lnTo>
                  <a:pt x="148" y="75"/>
                </a:lnTo>
                <a:lnTo>
                  <a:pt x="135" y="102"/>
                </a:lnTo>
                <a:lnTo>
                  <a:pt x="134" y="120"/>
                </a:lnTo>
                <a:lnTo>
                  <a:pt x="135" y="136"/>
                </a:lnTo>
                <a:lnTo>
                  <a:pt x="148" y="163"/>
                </a:lnTo>
                <a:lnTo>
                  <a:pt x="161" y="173"/>
                </a:lnTo>
                <a:lnTo>
                  <a:pt x="175" y="183"/>
                </a:lnTo>
                <a:lnTo>
                  <a:pt x="213" y="193"/>
                </a:lnTo>
                <a:lnTo>
                  <a:pt x="236" y="193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Freeform 54"/>
          <p:cNvSpPr>
            <a:spLocks noEditPoints="1"/>
          </p:cNvSpPr>
          <p:nvPr/>
        </p:nvSpPr>
        <p:spPr bwMode="auto">
          <a:xfrm>
            <a:off x="398540" y="3261192"/>
            <a:ext cx="163278" cy="163620"/>
          </a:xfrm>
          <a:custGeom>
            <a:avLst/>
            <a:gdLst>
              <a:gd name="T0" fmla="*/ 130 w 280"/>
              <a:gd name="T1" fmla="*/ 0 h 247"/>
              <a:gd name="T2" fmla="*/ 150 w 280"/>
              <a:gd name="T3" fmla="*/ 0 h 247"/>
              <a:gd name="T4" fmla="*/ 150 w 280"/>
              <a:gd name="T5" fmla="*/ 202 h 247"/>
              <a:gd name="T6" fmla="*/ 173 w 280"/>
              <a:gd name="T7" fmla="*/ 199 h 247"/>
              <a:gd name="T8" fmla="*/ 206 w 280"/>
              <a:gd name="T9" fmla="*/ 186 h 247"/>
              <a:gd name="T10" fmla="*/ 219 w 280"/>
              <a:gd name="T11" fmla="*/ 174 h 247"/>
              <a:gd name="T12" fmla="*/ 231 w 280"/>
              <a:gd name="T13" fmla="*/ 161 h 247"/>
              <a:gd name="T14" fmla="*/ 242 w 280"/>
              <a:gd name="T15" fmla="*/ 127 h 247"/>
              <a:gd name="T16" fmla="*/ 244 w 280"/>
              <a:gd name="T17" fmla="*/ 107 h 247"/>
              <a:gd name="T18" fmla="*/ 242 w 280"/>
              <a:gd name="T19" fmla="*/ 81 h 247"/>
              <a:gd name="T20" fmla="*/ 236 w 280"/>
              <a:gd name="T21" fmla="*/ 58 h 247"/>
              <a:gd name="T22" fmla="*/ 229 w 280"/>
              <a:gd name="T23" fmla="*/ 33 h 247"/>
              <a:gd name="T24" fmla="*/ 218 w 280"/>
              <a:gd name="T25" fmla="*/ 10 h 247"/>
              <a:gd name="T26" fmla="*/ 259 w 280"/>
              <a:gd name="T27" fmla="*/ 10 h 247"/>
              <a:gd name="T28" fmla="*/ 268 w 280"/>
              <a:gd name="T29" fmla="*/ 35 h 247"/>
              <a:gd name="T30" fmla="*/ 275 w 280"/>
              <a:gd name="T31" fmla="*/ 59 h 247"/>
              <a:gd name="T32" fmla="*/ 280 w 280"/>
              <a:gd name="T33" fmla="*/ 84 h 247"/>
              <a:gd name="T34" fmla="*/ 280 w 280"/>
              <a:gd name="T35" fmla="*/ 108 h 247"/>
              <a:gd name="T36" fmla="*/ 278 w 280"/>
              <a:gd name="T37" fmla="*/ 140 h 247"/>
              <a:gd name="T38" fmla="*/ 259 w 280"/>
              <a:gd name="T39" fmla="*/ 190 h 247"/>
              <a:gd name="T40" fmla="*/ 244 w 280"/>
              <a:gd name="T41" fmla="*/ 209 h 247"/>
              <a:gd name="T42" fmla="*/ 223 w 280"/>
              <a:gd name="T43" fmla="*/ 226 h 247"/>
              <a:gd name="T44" fmla="*/ 173 w 280"/>
              <a:gd name="T45" fmla="*/ 245 h 247"/>
              <a:gd name="T46" fmla="*/ 143 w 280"/>
              <a:gd name="T47" fmla="*/ 247 h 247"/>
              <a:gd name="T48" fmla="*/ 111 w 280"/>
              <a:gd name="T49" fmla="*/ 245 h 247"/>
              <a:gd name="T50" fmla="*/ 59 w 280"/>
              <a:gd name="T51" fmla="*/ 228 h 247"/>
              <a:gd name="T52" fmla="*/ 39 w 280"/>
              <a:gd name="T53" fmla="*/ 212 h 247"/>
              <a:gd name="T54" fmla="*/ 22 w 280"/>
              <a:gd name="T55" fmla="*/ 193 h 247"/>
              <a:gd name="T56" fmla="*/ 3 w 280"/>
              <a:gd name="T57" fmla="*/ 146 h 247"/>
              <a:gd name="T58" fmla="*/ 0 w 280"/>
              <a:gd name="T59" fmla="*/ 117 h 247"/>
              <a:gd name="T60" fmla="*/ 2 w 280"/>
              <a:gd name="T61" fmla="*/ 91 h 247"/>
              <a:gd name="T62" fmla="*/ 20 w 280"/>
              <a:gd name="T63" fmla="*/ 48 h 247"/>
              <a:gd name="T64" fmla="*/ 36 w 280"/>
              <a:gd name="T65" fmla="*/ 32 h 247"/>
              <a:gd name="T66" fmla="*/ 53 w 280"/>
              <a:gd name="T67" fmla="*/ 17 h 247"/>
              <a:gd name="T68" fmla="*/ 101 w 280"/>
              <a:gd name="T69" fmla="*/ 1 h 247"/>
              <a:gd name="T70" fmla="*/ 130 w 280"/>
              <a:gd name="T71" fmla="*/ 0 h 247"/>
              <a:gd name="T72" fmla="*/ 117 w 280"/>
              <a:gd name="T73" fmla="*/ 43 h 247"/>
              <a:gd name="T74" fmla="*/ 100 w 280"/>
              <a:gd name="T75" fmla="*/ 45 h 247"/>
              <a:gd name="T76" fmla="*/ 71 w 280"/>
              <a:gd name="T77" fmla="*/ 55 h 247"/>
              <a:gd name="T78" fmla="*/ 59 w 280"/>
              <a:gd name="T79" fmla="*/ 63 h 247"/>
              <a:gd name="T80" fmla="*/ 49 w 280"/>
              <a:gd name="T81" fmla="*/ 75 h 247"/>
              <a:gd name="T82" fmla="*/ 39 w 280"/>
              <a:gd name="T83" fmla="*/ 101 h 247"/>
              <a:gd name="T84" fmla="*/ 38 w 280"/>
              <a:gd name="T85" fmla="*/ 115 h 247"/>
              <a:gd name="T86" fmla="*/ 39 w 280"/>
              <a:gd name="T87" fmla="*/ 134 h 247"/>
              <a:gd name="T88" fmla="*/ 49 w 280"/>
              <a:gd name="T89" fmla="*/ 163 h 247"/>
              <a:gd name="T90" fmla="*/ 59 w 280"/>
              <a:gd name="T91" fmla="*/ 174 h 247"/>
              <a:gd name="T92" fmla="*/ 69 w 280"/>
              <a:gd name="T93" fmla="*/ 185 h 247"/>
              <a:gd name="T94" fmla="*/ 98 w 280"/>
              <a:gd name="T95" fmla="*/ 198 h 247"/>
              <a:gd name="T96" fmla="*/ 117 w 280"/>
              <a:gd name="T97" fmla="*/ 200 h 247"/>
              <a:gd name="T98" fmla="*/ 117 w 280"/>
              <a:gd name="T99" fmla="*/ 43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80" h="247">
                <a:moveTo>
                  <a:pt x="130" y="0"/>
                </a:moveTo>
                <a:lnTo>
                  <a:pt x="150" y="0"/>
                </a:lnTo>
                <a:lnTo>
                  <a:pt x="150" y="202"/>
                </a:lnTo>
                <a:lnTo>
                  <a:pt x="173" y="199"/>
                </a:lnTo>
                <a:lnTo>
                  <a:pt x="206" y="186"/>
                </a:lnTo>
                <a:lnTo>
                  <a:pt x="219" y="174"/>
                </a:lnTo>
                <a:lnTo>
                  <a:pt x="231" y="161"/>
                </a:lnTo>
                <a:lnTo>
                  <a:pt x="242" y="127"/>
                </a:lnTo>
                <a:lnTo>
                  <a:pt x="244" y="107"/>
                </a:lnTo>
                <a:lnTo>
                  <a:pt x="242" y="81"/>
                </a:lnTo>
                <a:lnTo>
                  <a:pt x="236" y="58"/>
                </a:lnTo>
                <a:lnTo>
                  <a:pt x="229" y="33"/>
                </a:lnTo>
                <a:lnTo>
                  <a:pt x="218" y="10"/>
                </a:lnTo>
                <a:lnTo>
                  <a:pt x="259" y="10"/>
                </a:lnTo>
                <a:lnTo>
                  <a:pt x="268" y="35"/>
                </a:lnTo>
                <a:lnTo>
                  <a:pt x="275" y="59"/>
                </a:lnTo>
                <a:lnTo>
                  <a:pt x="280" y="84"/>
                </a:lnTo>
                <a:lnTo>
                  <a:pt x="280" y="108"/>
                </a:lnTo>
                <a:lnTo>
                  <a:pt x="278" y="140"/>
                </a:lnTo>
                <a:lnTo>
                  <a:pt x="259" y="190"/>
                </a:lnTo>
                <a:lnTo>
                  <a:pt x="244" y="209"/>
                </a:lnTo>
                <a:lnTo>
                  <a:pt x="223" y="226"/>
                </a:lnTo>
                <a:lnTo>
                  <a:pt x="173" y="245"/>
                </a:lnTo>
                <a:lnTo>
                  <a:pt x="143" y="247"/>
                </a:lnTo>
                <a:lnTo>
                  <a:pt x="111" y="245"/>
                </a:lnTo>
                <a:lnTo>
                  <a:pt x="59" y="228"/>
                </a:lnTo>
                <a:lnTo>
                  <a:pt x="39" y="212"/>
                </a:lnTo>
                <a:lnTo>
                  <a:pt x="22" y="193"/>
                </a:lnTo>
                <a:lnTo>
                  <a:pt x="3" y="146"/>
                </a:lnTo>
                <a:lnTo>
                  <a:pt x="0" y="117"/>
                </a:lnTo>
                <a:lnTo>
                  <a:pt x="2" y="91"/>
                </a:lnTo>
                <a:lnTo>
                  <a:pt x="20" y="48"/>
                </a:lnTo>
                <a:lnTo>
                  <a:pt x="36" y="32"/>
                </a:lnTo>
                <a:lnTo>
                  <a:pt x="53" y="17"/>
                </a:lnTo>
                <a:lnTo>
                  <a:pt x="101" y="1"/>
                </a:lnTo>
                <a:lnTo>
                  <a:pt x="130" y="0"/>
                </a:lnTo>
                <a:close/>
                <a:moveTo>
                  <a:pt x="117" y="43"/>
                </a:moveTo>
                <a:lnTo>
                  <a:pt x="100" y="45"/>
                </a:lnTo>
                <a:lnTo>
                  <a:pt x="71" y="55"/>
                </a:lnTo>
                <a:lnTo>
                  <a:pt x="59" y="63"/>
                </a:lnTo>
                <a:lnTo>
                  <a:pt x="49" y="75"/>
                </a:lnTo>
                <a:lnTo>
                  <a:pt x="39" y="101"/>
                </a:lnTo>
                <a:lnTo>
                  <a:pt x="38" y="115"/>
                </a:lnTo>
                <a:lnTo>
                  <a:pt x="39" y="134"/>
                </a:lnTo>
                <a:lnTo>
                  <a:pt x="49" y="163"/>
                </a:lnTo>
                <a:lnTo>
                  <a:pt x="59" y="174"/>
                </a:lnTo>
                <a:lnTo>
                  <a:pt x="69" y="185"/>
                </a:lnTo>
                <a:lnTo>
                  <a:pt x="98" y="198"/>
                </a:lnTo>
                <a:lnTo>
                  <a:pt x="117" y="200"/>
                </a:lnTo>
                <a:lnTo>
                  <a:pt x="117" y="43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Freeform 55"/>
          <p:cNvSpPr>
            <a:spLocks noEditPoints="1"/>
          </p:cNvSpPr>
          <p:nvPr/>
        </p:nvSpPr>
        <p:spPr bwMode="auto">
          <a:xfrm>
            <a:off x="398540" y="3071945"/>
            <a:ext cx="219460" cy="155735"/>
          </a:xfrm>
          <a:custGeom>
            <a:avLst/>
            <a:gdLst>
              <a:gd name="T0" fmla="*/ 114 w 375"/>
              <a:gd name="T1" fmla="*/ 44 h 238"/>
              <a:gd name="T2" fmla="*/ 64 w 375"/>
              <a:gd name="T3" fmla="*/ 64 h 238"/>
              <a:gd name="T4" fmla="*/ 39 w 375"/>
              <a:gd name="T5" fmla="*/ 101 h 238"/>
              <a:gd name="T6" fmla="*/ 39 w 375"/>
              <a:gd name="T7" fmla="*/ 134 h 238"/>
              <a:gd name="T8" fmla="*/ 64 w 375"/>
              <a:gd name="T9" fmla="*/ 173 h 238"/>
              <a:gd name="T10" fmla="*/ 114 w 375"/>
              <a:gd name="T11" fmla="*/ 192 h 238"/>
              <a:gd name="T12" fmla="*/ 160 w 375"/>
              <a:gd name="T13" fmla="*/ 192 h 238"/>
              <a:gd name="T14" fmla="*/ 210 w 375"/>
              <a:gd name="T15" fmla="*/ 173 h 238"/>
              <a:gd name="T16" fmla="*/ 235 w 375"/>
              <a:gd name="T17" fmla="*/ 134 h 238"/>
              <a:gd name="T18" fmla="*/ 235 w 375"/>
              <a:gd name="T19" fmla="*/ 101 h 238"/>
              <a:gd name="T20" fmla="*/ 210 w 375"/>
              <a:gd name="T21" fmla="*/ 64 h 238"/>
              <a:gd name="T22" fmla="*/ 160 w 375"/>
              <a:gd name="T23" fmla="*/ 44 h 238"/>
              <a:gd name="T24" fmla="*/ 241 w 375"/>
              <a:gd name="T25" fmla="*/ 0 h 238"/>
              <a:gd name="T26" fmla="*/ 323 w 375"/>
              <a:gd name="T27" fmla="*/ 16 h 238"/>
              <a:gd name="T28" fmla="*/ 356 w 375"/>
              <a:gd name="T29" fmla="*/ 46 h 238"/>
              <a:gd name="T30" fmla="*/ 375 w 375"/>
              <a:gd name="T31" fmla="*/ 123 h 238"/>
              <a:gd name="T32" fmla="*/ 370 w 375"/>
              <a:gd name="T33" fmla="*/ 166 h 238"/>
              <a:gd name="T34" fmla="*/ 360 w 375"/>
              <a:gd name="T35" fmla="*/ 205 h 238"/>
              <a:gd name="T36" fmla="*/ 327 w 375"/>
              <a:gd name="T37" fmla="*/ 186 h 238"/>
              <a:gd name="T38" fmla="*/ 337 w 375"/>
              <a:gd name="T39" fmla="*/ 149 h 238"/>
              <a:gd name="T40" fmla="*/ 337 w 375"/>
              <a:gd name="T41" fmla="*/ 108 h 238"/>
              <a:gd name="T42" fmla="*/ 316 w 375"/>
              <a:gd name="T43" fmla="*/ 65 h 238"/>
              <a:gd name="T44" fmla="*/ 270 w 375"/>
              <a:gd name="T45" fmla="*/ 45 h 238"/>
              <a:gd name="T46" fmla="*/ 226 w 375"/>
              <a:gd name="T47" fmla="*/ 44 h 238"/>
              <a:gd name="T48" fmla="*/ 255 w 375"/>
              <a:gd name="T49" fmla="*/ 68 h 238"/>
              <a:gd name="T50" fmla="*/ 271 w 375"/>
              <a:gd name="T51" fmla="*/ 101 h 238"/>
              <a:gd name="T52" fmla="*/ 271 w 375"/>
              <a:gd name="T53" fmla="*/ 153 h 238"/>
              <a:gd name="T54" fmla="*/ 236 w 375"/>
              <a:gd name="T55" fmla="*/ 208 h 238"/>
              <a:gd name="T56" fmla="*/ 167 w 375"/>
              <a:gd name="T57" fmla="*/ 237 h 238"/>
              <a:gd name="T58" fmla="*/ 107 w 375"/>
              <a:gd name="T59" fmla="*/ 237 h 238"/>
              <a:gd name="T60" fmla="*/ 38 w 375"/>
              <a:gd name="T61" fmla="*/ 208 h 238"/>
              <a:gd name="T62" fmla="*/ 3 w 375"/>
              <a:gd name="T63" fmla="*/ 153 h 238"/>
              <a:gd name="T64" fmla="*/ 3 w 375"/>
              <a:gd name="T65" fmla="*/ 101 h 238"/>
              <a:gd name="T66" fmla="*/ 19 w 375"/>
              <a:gd name="T67" fmla="*/ 68 h 238"/>
              <a:gd name="T68" fmla="*/ 48 w 375"/>
              <a:gd name="T69" fmla="*/ 44 h 238"/>
              <a:gd name="T70" fmla="*/ 7 w 375"/>
              <a:gd name="T71" fmla="*/ 0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75" h="238">
                <a:moveTo>
                  <a:pt x="137" y="44"/>
                </a:moveTo>
                <a:lnTo>
                  <a:pt x="114" y="44"/>
                </a:lnTo>
                <a:lnTo>
                  <a:pt x="78" y="54"/>
                </a:lnTo>
                <a:lnTo>
                  <a:pt x="64" y="64"/>
                </a:lnTo>
                <a:lnTo>
                  <a:pt x="52" y="74"/>
                </a:lnTo>
                <a:lnTo>
                  <a:pt x="39" y="101"/>
                </a:lnTo>
                <a:lnTo>
                  <a:pt x="38" y="118"/>
                </a:lnTo>
                <a:lnTo>
                  <a:pt x="39" y="134"/>
                </a:lnTo>
                <a:lnTo>
                  <a:pt x="52" y="162"/>
                </a:lnTo>
                <a:lnTo>
                  <a:pt x="64" y="173"/>
                </a:lnTo>
                <a:lnTo>
                  <a:pt x="78" y="182"/>
                </a:lnTo>
                <a:lnTo>
                  <a:pt x="114" y="192"/>
                </a:lnTo>
                <a:lnTo>
                  <a:pt x="137" y="192"/>
                </a:lnTo>
                <a:lnTo>
                  <a:pt x="160" y="192"/>
                </a:lnTo>
                <a:lnTo>
                  <a:pt x="196" y="182"/>
                </a:lnTo>
                <a:lnTo>
                  <a:pt x="210" y="173"/>
                </a:lnTo>
                <a:lnTo>
                  <a:pt x="222" y="162"/>
                </a:lnTo>
                <a:lnTo>
                  <a:pt x="235" y="134"/>
                </a:lnTo>
                <a:lnTo>
                  <a:pt x="236" y="118"/>
                </a:lnTo>
                <a:lnTo>
                  <a:pt x="235" y="101"/>
                </a:lnTo>
                <a:lnTo>
                  <a:pt x="222" y="74"/>
                </a:lnTo>
                <a:lnTo>
                  <a:pt x="210" y="64"/>
                </a:lnTo>
                <a:lnTo>
                  <a:pt x="196" y="54"/>
                </a:lnTo>
                <a:lnTo>
                  <a:pt x="160" y="44"/>
                </a:lnTo>
                <a:lnTo>
                  <a:pt x="137" y="44"/>
                </a:lnTo>
                <a:close/>
                <a:moveTo>
                  <a:pt x="241" y="0"/>
                </a:moveTo>
                <a:lnTo>
                  <a:pt x="272" y="0"/>
                </a:lnTo>
                <a:lnTo>
                  <a:pt x="323" y="16"/>
                </a:lnTo>
                <a:lnTo>
                  <a:pt x="342" y="31"/>
                </a:lnTo>
                <a:lnTo>
                  <a:pt x="356" y="46"/>
                </a:lnTo>
                <a:lnTo>
                  <a:pt x="373" y="93"/>
                </a:lnTo>
                <a:lnTo>
                  <a:pt x="375" y="123"/>
                </a:lnTo>
                <a:lnTo>
                  <a:pt x="373" y="144"/>
                </a:lnTo>
                <a:lnTo>
                  <a:pt x="370" y="166"/>
                </a:lnTo>
                <a:lnTo>
                  <a:pt x="366" y="186"/>
                </a:lnTo>
                <a:lnTo>
                  <a:pt x="360" y="205"/>
                </a:lnTo>
                <a:lnTo>
                  <a:pt x="317" y="205"/>
                </a:lnTo>
                <a:lnTo>
                  <a:pt x="327" y="186"/>
                </a:lnTo>
                <a:lnTo>
                  <a:pt x="333" y="168"/>
                </a:lnTo>
                <a:lnTo>
                  <a:pt x="337" y="149"/>
                </a:lnTo>
                <a:lnTo>
                  <a:pt x="339" y="129"/>
                </a:lnTo>
                <a:lnTo>
                  <a:pt x="337" y="108"/>
                </a:lnTo>
                <a:lnTo>
                  <a:pt x="326" y="77"/>
                </a:lnTo>
                <a:lnTo>
                  <a:pt x="316" y="65"/>
                </a:lnTo>
                <a:lnTo>
                  <a:pt x="304" y="55"/>
                </a:lnTo>
                <a:lnTo>
                  <a:pt x="270" y="45"/>
                </a:lnTo>
                <a:lnTo>
                  <a:pt x="248" y="44"/>
                </a:lnTo>
                <a:lnTo>
                  <a:pt x="226" y="44"/>
                </a:lnTo>
                <a:lnTo>
                  <a:pt x="238" y="51"/>
                </a:lnTo>
                <a:lnTo>
                  <a:pt x="255" y="68"/>
                </a:lnTo>
                <a:lnTo>
                  <a:pt x="261" y="78"/>
                </a:lnTo>
                <a:lnTo>
                  <a:pt x="271" y="101"/>
                </a:lnTo>
                <a:lnTo>
                  <a:pt x="274" y="129"/>
                </a:lnTo>
                <a:lnTo>
                  <a:pt x="271" y="153"/>
                </a:lnTo>
                <a:lnTo>
                  <a:pt x="252" y="192"/>
                </a:lnTo>
                <a:lnTo>
                  <a:pt x="236" y="208"/>
                </a:lnTo>
                <a:lnTo>
                  <a:pt x="216" y="221"/>
                </a:lnTo>
                <a:lnTo>
                  <a:pt x="167" y="237"/>
                </a:lnTo>
                <a:lnTo>
                  <a:pt x="137" y="238"/>
                </a:lnTo>
                <a:lnTo>
                  <a:pt x="107" y="237"/>
                </a:lnTo>
                <a:lnTo>
                  <a:pt x="58" y="221"/>
                </a:lnTo>
                <a:lnTo>
                  <a:pt x="38" y="208"/>
                </a:lnTo>
                <a:lnTo>
                  <a:pt x="20" y="192"/>
                </a:lnTo>
                <a:lnTo>
                  <a:pt x="3" y="153"/>
                </a:lnTo>
                <a:lnTo>
                  <a:pt x="0" y="129"/>
                </a:lnTo>
                <a:lnTo>
                  <a:pt x="3" y="101"/>
                </a:lnTo>
                <a:lnTo>
                  <a:pt x="13" y="78"/>
                </a:lnTo>
                <a:lnTo>
                  <a:pt x="19" y="68"/>
                </a:lnTo>
                <a:lnTo>
                  <a:pt x="36" y="51"/>
                </a:lnTo>
                <a:lnTo>
                  <a:pt x="48" y="44"/>
                </a:lnTo>
                <a:lnTo>
                  <a:pt x="7" y="44"/>
                </a:lnTo>
                <a:lnTo>
                  <a:pt x="7" y="0"/>
                </a:lnTo>
                <a:lnTo>
                  <a:pt x="241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9" name="Freeform 56"/>
          <p:cNvSpPr>
            <a:spLocks/>
          </p:cNvSpPr>
          <p:nvPr/>
        </p:nvSpPr>
        <p:spPr bwMode="auto">
          <a:xfrm>
            <a:off x="398540" y="2910296"/>
            <a:ext cx="159767" cy="102509"/>
          </a:xfrm>
          <a:custGeom>
            <a:avLst/>
            <a:gdLst>
              <a:gd name="T0" fmla="*/ 48 w 274"/>
              <a:gd name="T1" fmla="*/ 0 h 156"/>
              <a:gd name="T2" fmla="*/ 45 w 274"/>
              <a:gd name="T3" fmla="*/ 7 h 156"/>
              <a:gd name="T4" fmla="*/ 42 w 274"/>
              <a:gd name="T5" fmla="*/ 16 h 156"/>
              <a:gd name="T6" fmla="*/ 41 w 274"/>
              <a:gd name="T7" fmla="*/ 26 h 156"/>
              <a:gd name="T8" fmla="*/ 41 w 274"/>
              <a:gd name="T9" fmla="*/ 36 h 156"/>
              <a:gd name="T10" fmla="*/ 41 w 274"/>
              <a:gd name="T11" fmla="*/ 54 h 156"/>
              <a:gd name="T12" fmla="*/ 53 w 274"/>
              <a:gd name="T13" fmla="*/ 82 h 156"/>
              <a:gd name="T14" fmla="*/ 64 w 274"/>
              <a:gd name="T15" fmla="*/ 93 h 156"/>
              <a:gd name="T16" fmla="*/ 77 w 274"/>
              <a:gd name="T17" fmla="*/ 101 h 156"/>
              <a:gd name="T18" fmla="*/ 111 w 274"/>
              <a:gd name="T19" fmla="*/ 111 h 156"/>
              <a:gd name="T20" fmla="*/ 133 w 274"/>
              <a:gd name="T21" fmla="*/ 113 h 156"/>
              <a:gd name="T22" fmla="*/ 274 w 274"/>
              <a:gd name="T23" fmla="*/ 113 h 156"/>
              <a:gd name="T24" fmla="*/ 274 w 274"/>
              <a:gd name="T25" fmla="*/ 156 h 156"/>
              <a:gd name="T26" fmla="*/ 7 w 274"/>
              <a:gd name="T27" fmla="*/ 156 h 156"/>
              <a:gd name="T28" fmla="*/ 7 w 274"/>
              <a:gd name="T29" fmla="*/ 113 h 156"/>
              <a:gd name="T30" fmla="*/ 49 w 274"/>
              <a:gd name="T31" fmla="*/ 113 h 156"/>
              <a:gd name="T32" fmla="*/ 38 w 274"/>
              <a:gd name="T33" fmla="*/ 105 h 156"/>
              <a:gd name="T34" fmla="*/ 19 w 274"/>
              <a:gd name="T35" fmla="*/ 87 h 156"/>
              <a:gd name="T36" fmla="*/ 13 w 274"/>
              <a:gd name="T37" fmla="*/ 77 h 156"/>
              <a:gd name="T38" fmla="*/ 7 w 274"/>
              <a:gd name="T39" fmla="*/ 65 h 156"/>
              <a:gd name="T40" fmla="*/ 2 w 274"/>
              <a:gd name="T41" fmla="*/ 38 h 156"/>
              <a:gd name="T42" fmla="*/ 0 w 274"/>
              <a:gd name="T43" fmla="*/ 23 h 156"/>
              <a:gd name="T44" fmla="*/ 2 w 274"/>
              <a:gd name="T45" fmla="*/ 18 h 156"/>
              <a:gd name="T46" fmla="*/ 2 w 274"/>
              <a:gd name="T47" fmla="*/ 13 h 156"/>
              <a:gd name="T48" fmla="*/ 2 w 274"/>
              <a:gd name="T49" fmla="*/ 7 h 156"/>
              <a:gd name="T50" fmla="*/ 3 w 274"/>
              <a:gd name="T51" fmla="*/ 0 h 156"/>
              <a:gd name="T52" fmla="*/ 48 w 274"/>
              <a:gd name="T53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4" h="156">
                <a:moveTo>
                  <a:pt x="48" y="0"/>
                </a:moveTo>
                <a:lnTo>
                  <a:pt x="45" y="7"/>
                </a:lnTo>
                <a:lnTo>
                  <a:pt x="42" y="16"/>
                </a:lnTo>
                <a:lnTo>
                  <a:pt x="41" y="26"/>
                </a:lnTo>
                <a:lnTo>
                  <a:pt x="41" y="36"/>
                </a:lnTo>
                <a:lnTo>
                  <a:pt x="41" y="54"/>
                </a:lnTo>
                <a:lnTo>
                  <a:pt x="53" y="82"/>
                </a:lnTo>
                <a:lnTo>
                  <a:pt x="64" y="93"/>
                </a:lnTo>
                <a:lnTo>
                  <a:pt x="77" y="101"/>
                </a:lnTo>
                <a:lnTo>
                  <a:pt x="111" y="111"/>
                </a:lnTo>
                <a:lnTo>
                  <a:pt x="133" y="113"/>
                </a:lnTo>
                <a:lnTo>
                  <a:pt x="274" y="113"/>
                </a:lnTo>
                <a:lnTo>
                  <a:pt x="274" y="156"/>
                </a:lnTo>
                <a:lnTo>
                  <a:pt x="7" y="156"/>
                </a:lnTo>
                <a:lnTo>
                  <a:pt x="7" y="113"/>
                </a:lnTo>
                <a:lnTo>
                  <a:pt x="49" y="113"/>
                </a:lnTo>
                <a:lnTo>
                  <a:pt x="38" y="105"/>
                </a:lnTo>
                <a:lnTo>
                  <a:pt x="19" y="87"/>
                </a:lnTo>
                <a:lnTo>
                  <a:pt x="13" y="77"/>
                </a:lnTo>
                <a:lnTo>
                  <a:pt x="7" y="65"/>
                </a:lnTo>
                <a:lnTo>
                  <a:pt x="2" y="38"/>
                </a:lnTo>
                <a:lnTo>
                  <a:pt x="0" y="23"/>
                </a:lnTo>
                <a:lnTo>
                  <a:pt x="2" y="18"/>
                </a:lnTo>
                <a:lnTo>
                  <a:pt x="2" y="13"/>
                </a:lnTo>
                <a:lnTo>
                  <a:pt x="2" y="7"/>
                </a:lnTo>
                <a:lnTo>
                  <a:pt x="3" y="0"/>
                </a:lnTo>
                <a:lnTo>
                  <a:pt x="48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0" name="Freeform 57"/>
          <p:cNvSpPr>
            <a:spLocks noEditPoints="1"/>
          </p:cNvSpPr>
          <p:nvPr/>
        </p:nvSpPr>
        <p:spPr bwMode="auto">
          <a:xfrm>
            <a:off x="398540" y="2736820"/>
            <a:ext cx="163278" cy="161649"/>
          </a:xfrm>
          <a:custGeom>
            <a:avLst/>
            <a:gdLst>
              <a:gd name="T0" fmla="*/ 130 w 280"/>
              <a:gd name="T1" fmla="*/ 0 h 247"/>
              <a:gd name="T2" fmla="*/ 150 w 280"/>
              <a:gd name="T3" fmla="*/ 0 h 247"/>
              <a:gd name="T4" fmla="*/ 150 w 280"/>
              <a:gd name="T5" fmla="*/ 202 h 247"/>
              <a:gd name="T6" fmla="*/ 173 w 280"/>
              <a:gd name="T7" fmla="*/ 199 h 247"/>
              <a:gd name="T8" fmla="*/ 206 w 280"/>
              <a:gd name="T9" fmla="*/ 186 h 247"/>
              <a:gd name="T10" fmla="*/ 219 w 280"/>
              <a:gd name="T11" fmla="*/ 175 h 247"/>
              <a:gd name="T12" fmla="*/ 231 w 280"/>
              <a:gd name="T13" fmla="*/ 162 h 247"/>
              <a:gd name="T14" fmla="*/ 242 w 280"/>
              <a:gd name="T15" fmla="*/ 127 h 247"/>
              <a:gd name="T16" fmla="*/ 244 w 280"/>
              <a:gd name="T17" fmla="*/ 107 h 247"/>
              <a:gd name="T18" fmla="*/ 242 w 280"/>
              <a:gd name="T19" fmla="*/ 83 h 247"/>
              <a:gd name="T20" fmla="*/ 236 w 280"/>
              <a:gd name="T21" fmla="*/ 58 h 247"/>
              <a:gd name="T22" fmla="*/ 229 w 280"/>
              <a:gd name="T23" fmla="*/ 35 h 247"/>
              <a:gd name="T24" fmla="*/ 218 w 280"/>
              <a:gd name="T25" fmla="*/ 12 h 247"/>
              <a:gd name="T26" fmla="*/ 259 w 280"/>
              <a:gd name="T27" fmla="*/ 12 h 247"/>
              <a:gd name="T28" fmla="*/ 268 w 280"/>
              <a:gd name="T29" fmla="*/ 35 h 247"/>
              <a:gd name="T30" fmla="*/ 275 w 280"/>
              <a:gd name="T31" fmla="*/ 60 h 247"/>
              <a:gd name="T32" fmla="*/ 280 w 280"/>
              <a:gd name="T33" fmla="*/ 84 h 247"/>
              <a:gd name="T34" fmla="*/ 280 w 280"/>
              <a:gd name="T35" fmla="*/ 110 h 247"/>
              <a:gd name="T36" fmla="*/ 278 w 280"/>
              <a:gd name="T37" fmla="*/ 140 h 247"/>
              <a:gd name="T38" fmla="*/ 259 w 280"/>
              <a:gd name="T39" fmla="*/ 191 h 247"/>
              <a:gd name="T40" fmla="*/ 244 w 280"/>
              <a:gd name="T41" fmla="*/ 211 h 247"/>
              <a:gd name="T42" fmla="*/ 223 w 280"/>
              <a:gd name="T43" fmla="*/ 228 h 247"/>
              <a:gd name="T44" fmla="*/ 173 w 280"/>
              <a:gd name="T45" fmla="*/ 246 h 247"/>
              <a:gd name="T46" fmla="*/ 143 w 280"/>
              <a:gd name="T47" fmla="*/ 247 h 247"/>
              <a:gd name="T48" fmla="*/ 111 w 280"/>
              <a:gd name="T49" fmla="*/ 246 h 247"/>
              <a:gd name="T50" fmla="*/ 59 w 280"/>
              <a:gd name="T51" fmla="*/ 228 h 247"/>
              <a:gd name="T52" fmla="*/ 39 w 280"/>
              <a:gd name="T53" fmla="*/ 212 h 247"/>
              <a:gd name="T54" fmla="*/ 22 w 280"/>
              <a:gd name="T55" fmla="*/ 194 h 247"/>
              <a:gd name="T56" fmla="*/ 3 w 280"/>
              <a:gd name="T57" fmla="*/ 146 h 247"/>
              <a:gd name="T58" fmla="*/ 0 w 280"/>
              <a:gd name="T59" fmla="*/ 117 h 247"/>
              <a:gd name="T60" fmla="*/ 2 w 280"/>
              <a:gd name="T61" fmla="*/ 91 h 247"/>
              <a:gd name="T62" fmla="*/ 20 w 280"/>
              <a:gd name="T63" fmla="*/ 49 h 247"/>
              <a:gd name="T64" fmla="*/ 36 w 280"/>
              <a:gd name="T65" fmla="*/ 32 h 247"/>
              <a:gd name="T66" fmla="*/ 53 w 280"/>
              <a:gd name="T67" fmla="*/ 18 h 247"/>
              <a:gd name="T68" fmla="*/ 101 w 280"/>
              <a:gd name="T69" fmla="*/ 2 h 247"/>
              <a:gd name="T70" fmla="*/ 130 w 280"/>
              <a:gd name="T71" fmla="*/ 0 h 247"/>
              <a:gd name="T72" fmla="*/ 117 w 280"/>
              <a:gd name="T73" fmla="*/ 45 h 247"/>
              <a:gd name="T74" fmla="*/ 100 w 280"/>
              <a:gd name="T75" fmla="*/ 45 h 247"/>
              <a:gd name="T76" fmla="*/ 71 w 280"/>
              <a:gd name="T77" fmla="*/ 55 h 247"/>
              <a:gd name="T78" fmla="*/ 59 w 280"/>
              <a:gd name="T79" fmla="*/ 65 h 247"/>
              <a:gd name="T80" fmla="*/ 49 w 280"/>
              <a:gd name="T81" fmla="*/ 75 h 247"/>
              <a:gd name="T82" fmla="*/ 39 w 280"/>
              <a:gd name="T83" fmla="*/ 101 h 247"/>
              <a:gd name="T84" fmla="*/ 38 w 280"/>
              <a:gd name="T85" fmla="*/ 117 h 247"/>
              <a:gd name="T86" fmla="*/ 39 w 280"/>
              <a:gd name="T87" fmla="*/ 135 h 247"/>
              <a:gd name="T88" fmla="*/ 49 w 280"/>
              <a:gd name="T89" fmla="*/ 163 h 247"/>
              <a:gd name="T90" fmla="*/ 59 w 280"/>
              <a:gd name="T91" fmla="*/ 175 h 247"/>
              <a:gd name="T92" fmla="*/ 69 w 280"/>
              <a:gd name="T93" fmla="*/ 185 h 247"/>
              <a:gd name="T94" fmla="*/ 98 w 280"/>
              <a:gd name="T95" fmla="*/ 198 h 247"/>
              <a:gd name="T96" fmla="*/ 117 w 280"/>
              <a:gd name="T97" fmla="*/ 201 h 247"/>
              <a:gd name="T98" fmla="*/ 117 w 280"/>
              <a:gd name="T99" fmla="*/ 45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80" h="247">
                <a:moveTo>
                  <a:pt x="130" y="0"/>
                </a:moveTo>
                <a:lnTo>
                  <a:pt x="150" y="0"/>
                </a:lnTo>
                <a:lnTo>
                  <a:pt x="150" y="202"/>
                </a:lnTo>
                <a:lnTo>
                  <a:pt x="173" y="199"/>
                </a:lnTo>
                <a:lnTo>
                  <a:pt x="206" y="186"/>
                </a:lnTo>
                <a:lnTo>
                  <a:pt x="219" y="175"/>
                </a:lnTo>
                <a:lnTo>
                  <a:pt x="231" y="162"/>
                </a:lnTo>
                <a:lnTo>
                  <a:pt x="242" y="127"/>
                </a:lnTo>
                <a:lnTo>
                  <a:pt x="244" y="107"/>
                </a:lnTo>
                <a:lnTo>
                  <a:pt x="242" y="83"/>
                </a:lnTo>
                <a:lnTo>
                  <a:pt x="236" y="58"/>
                </a:lnTo>
                <a:lnTo>
                  <a:pt x="229" y="35"/>
                </a:lnTo>
                <a:lnTo>
                  <a:pt x="218" y="12"/>
                </a:lnTo>
                <a:lnTo>
                  <a:pt x="259" y="12"/>
                </a:lnTo>
                <a:lnTo>
                  <a:pt x="268" y="35"/>
                </a:lnTo>
                <a:lnTo>
                  <a:pt x="275" y="60"/>
                </a:lnTo>
                <a:lnTo>
                  <a:pt x="280" y="84"/>
                </a:lnTo>
                <a:lnTo>
                  <a:pt x="280" y="110"/>
                </a:lnTo>
                <a:lnTo>
                  <a:pt x="278" y="140"/>
                </a:lnTo>
                <a:lnTo>
                  <a:pt x="259" y="191"/>
                </a:lnTo>
                <a:lnTo>
                  <a:pt x="244" y="211"/>
                </a:lnTo>
                <a:lnTo>
                  <a:pt x="223" y="228"/>
                </a:lnTo>
                <a:lnTo>
                  <a:pt x="173" y="246"/>
                </a:lnTo>
                <a:lnTo>
                  <a:pt x="143" y="247"/>
                </a:lnTo>
                <a:lnTo>
                  <a:pt x="111" y="246"/>
                </a:lnTo>
                <a:lnTo>
                  <a:pt x="59" y="228"/>
                </a:lnTo>
                <a:lnTo>
                  <a:pt x="39" y="212"/>
                </a:lnTo>
                <a:lnTo>
                  <a:pt x="22" y="194"/>
                </a:lnTo>
                <a:lnTo>
                  <a:pt x="3" y="146"/>
                </a:lnTo>
                <a:lnTo>
                  <a:pt x="0" y="117"/>
                </a:lnTo>
                <a:lnTo>
                  <a:pt x="2" y="91"/>
                </a:lnTo>
                <a:lnTo>
                  <a:pt x="20" y="49"/>
                </a:lnTo>
                <a:lnTo>
                  <a:pt x="36" y="32"/>
                </a:lnTo>
                <a:lnTo>
                  <a:pt x="53" y="18"/>
                </a:lnTo>
                <a:lnTo>
                  <a:pt x="101" y="2"/>
                </a:lnTo>
                <a:lnTo>
                  <a:pt x="130" y="0"/>
                </a:lnTo>
                <a:close/>
                <a:moveTo>
                  <a:pt x="117" y="45"/>
                </a:moveTo>
                <a:lnTo>
                  <a:pt x="100" y="45"/>
                </a:lnTo>
                <a:lnTo>
                  <a:pt x="71" y="55"/>
                </a:lnTo>
                <a:lnTo>
                  <a:pt x="59" y="65"/>
                </a:lnTo>
                <a:lnTo>
                  <a:pt x="49" y="75"/>
                </a:lnTo>
                <a:lnTo>
                  <a:pt x="39" y="101"/>
                </a:lnTo>
                <a:lnTo>
                  <a:pt x="38" y="117"/>
                </a:lnTo>
                <a:lnTo>
                  <a:pt x="39" y="135"/>
                </a:lnTo>
                <a:lnTo>
                  <a:pt x="49" y="163"/>
                </a:lnTo>
                <a:lnTo>
                  <a:pt x="59" y="175"/>
                </a:lnTo>
                <a:lnTo>
                  <a:pt x="69" y="185"/>
                </a:lnTo>
                <a:lnTo>
                  <a:pt x="98" y="198"/>
                </a:lnTo>
                <a:lnTo>
                  <a:pt x="117" y="201"/>
                </a:lnTo>
                <a:lnTo>
                  <a:pt x="117" y="45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1" name="Freeform 58"/>
          <p:cNvSpPr>
            <a:spLocks noEditPoints="1"/>
          </p:cNvSpPr>
          <p:nvPr/>
        </p:nvSpPr>
        <p:spPr bwMode="auto">
          <a:xfrm>
            <a:off x="398540" y="2541659"/>
            <a:ext cx="163278" cy="161649"/>
          </a:xfrm>
          <a:custGeom>
            <a:avLst/>
            <a:gdLst>
              <a:gd name="T0" fmla="*/ 130 w 280"/>
              <a:gd name="T1" fmla="*/ 0 h 247"/>
              <a:gd name="T2" fmla="*/ 150 w 280"/>
              <a:gd name="T3" fmla="*/ 0 h 247"/>
              <a:gd name="T4" fmla="*/ 150 w 280"/>
              <a:gd name="T5" fmla="*/ 200 h 247"/>
              <a:gd name="T6" fmla="*/ 173 w 280"/>
              <a:gd name="T7" fmla="*/ 199 h 247"/>
              <a:gd name="T8" fmla="*/ 206 w 280"/>
              <a:gd name="T9" fmla="*/ 185 h 247"/>
              <a:gd name="T10" fmla="*/ 219 w 280"/>
              <a:gd name="T11" fmla="*/ 173 h 247"/>
              <a:gd name="T12" fmla="*/ 231 w 280"/>
              <a:gd name="T13" fmla="*/ 160 h 247"/>
              <a:gd name="T14" fmla="*/ 242 w 280"/>
              <a:gd name="T15" fmla="*/ 127 h 247"/>
              <a:gd name="T16" fmla="*/ 244 w 280"/>
              <a:gd name="T17" fmla="*/ 105 h 247"/>
              <a:gd name="T18" fmla="*/ 242 w 280"/>
              <a:gd name="T19" fmla="*/ 81 h 247"/>
              <a:gd name="T20" fmla="*/ 236 w 280"/>
              <a:gd name="T21" fmla="*/ 58 h 247"/>
              <a:gd name="T22" fmla="*/ 229 w 280"/>
              <a:gd name="T23" fmla="*/ 33 h 247"/>
              <a:gd name="T24" fmla="*/ 218 w 280"/>
              <a:gd name="T25" fmla="*/ 10 h 247"/>
              <a:gd name="T26" fmla="*/ 259 w 280"/>
              <a:gd name="T27" fmla="*/ 10 h 247"/>
              <a:gd name="T28" fmla="*/ 268 w 280"/>
              <a:gd name="T29" fmla="*/ 33 h 247"/>
              <a:gd name="T30" fmla="*/ 275 w 280"/>
              <a:gd name="T31" fmla="*/ 58 h 247"/>
              <a:gd name="T32" fmla="*/ 280 w 280"/>
              <a:gd name="T33" fmla="*/ 84 h 247"/>
              <a:gd name="T34" fmla="*/ 280 w 280"/>
              <a:gd name="T35" fmla="*/ 108 h 247"/>
              <a:gd name="T36" fmla="*/ 278 w 280"/>
              <a:gd name="T37" fmla="*/ 138 h 247"/>
              <a:gd name="T38" fmla="*/ 259 w 280"/>
              <a:gd name="T39" fmla="*/ 189 h 247"/>
              <a:gd name="T40" fmla="*/ 244 w 280"/>
              <a:gd name="T41" fmla="*/ 209 h 247"/>
              <a:gd name="T42" fmla="*/ 223 w 280"/>
              <a:gd name="T43" fmla="*/ 226 h 247"/>
              <a:gd name="T44" fmla="*/ 173 w 280"/>
              <a:gd name="T45" fmla="*/ 245 h 247"/>
              <a:gd name="T46" fmla="*/ 143 w 280"/>
              <a:gd name="T47" fmla="*/ 247 h 247"/>
              <a:gd name="T48" fmla="*/ 111 w 280"/>
              <a:gd name="T49" fmla="*/ 245 h 247"/>
              <a:gd name="T50" fmla="*/ 59 w 280"/>
              <a:gd name="T51" fmla="*/ 228 h 247"/>
              <a:gd name="T52" fmla="*/ 39 w 280"/>
              <a:gd name="T53" fmla="*/ 211 h 247"/>
              <a:gd name="T54" fmla="*/ 22 w 280"/>
              <a:gd name="T55" fmla="*/ 192 h 247"/>
              <a:gd name="T56" fmla="*/ 3 w 280"/>
              <a:gd name="T57" fmla="*/ 144 h 247"/>
              <a:gd name="T58" fmla="*/ 0 w 280"/>
              <a:gd name="T59" fmla="*/ 115 h 247"/>
              <a:gd name="T60" fmla="*/ 2 w 280"/>
              <a:gd name="T61" fmla="*/ 89 h 247"/>
              <a:gd name="T62" fmla="*/ 20 w 280"/>
              <a:gd name="T63" fmla="*/ 48 h 247"/>
              <a:gd name="T64" fmla="*/ 36 w 280"/>
              <a:gd name="T65" fmla="*/ 32 h 247"/>
              <a:gd name="T66" fmla="*/ 53 w 280"/>
              <a:gd name="T67" fmla="*/ 17 h 247"/>
              <a:gd name="T68" fmla="*/ 101 w 280"/>
              <a:gd name="T69" fmla="*/ 2 h 247"/>
              <a:gd name="T70" fmla="*/ 130 w 280"/>
              <a:gd name="T71" fmla="*/ 0 h 247"/>
              <a:gd name="T72" fmla="*/ 117 w 280"/>
              <a:gd name="T73" fmla="*/ 43 h 247"/>
              <a:gd name="T74" fmla="*/ 100 w 280"/>
              <a:gd name="T75" fmla="*/ 45 h 247"/>
              <a:gd name="T76" fmla="*/ 71 w 280"/>
              <a:gd name="T77" fmla="*/ 55 h 247"/>
              <a:gd name="T78" fmla="*/ 59 w 280"/>
              <a:gd name="T79" fmla="*/ 64 h 247"/>
              <a:gd name="T80" fmla="*/ 49 w 280"/>
              <a:gd name="T81" fmla="*/ 74 h 247"/>
              <a:gd name="T82" fmla="*/ 39 w 280"/>
              <a:gd name="T83" fmla="*/ 100 h 247"/>
              <a:gd name="T84" fmla="*/ 38 w 280"/>
              <a:gd name="T85" fmla="*/ 115 h 247"/>
              <a:gd name="T86" fmla="*/ 39 w 280"/>
              <a:gd name="T87" fmla="*/ 133 h 247"/>
              <a:gd name="T88" fmla="*/ 49 w 280"/>
              <a:gd name="T89" fmla="*/ 163 h 247"/>
              <a:gd name="T90" fmla="*/ 59 w 280"/>
              <a:gd name="T91" fmla="*/ 175 h 247"/>
              <a:gd name="T92" fmla="*/ 69 w 280"/>
              <a:gd name="T93" fmla="*/ 185 h 247"/>
              <a:gd name="T94" fmla="*/ 98 w 280"/>
              <a:gd name="T95" fmla="*/ 198 h 247"/>
              <a:gd name="T96" fmla="*/ 117 w 280"/>
              <a:gd name="T97" fmla="*/ 199 h 247"/>
              <a:gd name="T98" fmla="*/ 117 w 280"/>
              <a:gd name="T99" fmla="*/ 43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80" h="247">
                <a:moveTo>
                  <a:pt x="130" y="0"/>
                </a:moveTo>
                <a:lnTo>
                  <a:pt x="150" y="0"/>
                </a:lnTo>
                <a:lnTo>
                  <a:pt x="150" y="200"/>
                </a:lnTo>
                <a:lnTo>
                  <a:pt x="173" y="199"/>
                </a:lnTo>
                <a:lnTo>
                  <a:pt x="206" y="185"/>
                </a:lnTo>
                <a:lnTo>
                  <a:pt x="219" y="173"/>
                </a:lnTo>
                <a:lnTo>
                  <a:pt x="231" y="160"/>
                </a:lnTo>
                <a:lnTo>
                  <a:pt x="242" y="127"/>
                </a:lnTo>
                <a:lnTo>
                  <a:pt x="244" y="105"/>
                </a:lnTo>
                <a:lnTo>
                  <a:pt x="242" y="81"/>
                </a:lnTo>
                <a:lnTo>
                  <a:pt x="236" y="58"/>
                </a:lnTo>
                <a:lnTo>
                  <a:pt x="229" y="33"/>
                </a:lnTo>
                <a:lnTo>
                  <a:pt x="218" y="10"/>
                </a:lnTo>
                <a:lnTo>
                  <a:pt x="259" y="10"/>
                </a:lnTo>
                <a:lnTo>
                  <a:pt x="268" y="33"/>
                </a:lnTo>
                <a:lnTo>
                  <a:pt x="275" y="58"/>
                </a:lnTo>
                <a:lnTo>
                  <a:pt x="280" y="84"/>
                </a:lnTo>
                <a:lnTo>
                  <a:pt x="280" y="108"/>
                </a:lnTo>
                <a:lnTo>
                  <a:pt x="278" y="138"/>
                </a:lnTo>
                <a:lnTo>
                  <a:pt x="259" y="189"/>
                </a:lnTo>
                <a:lnTo>
                  <a:pt x="244" y="209"/>
                </a:lnTo>
                <a:lnTo>
                  <a:pt x="223" y="226"/>
                </a:lnTo>
                <a:lnTo>
                  <a:pt x="173" y="245"/>
                </a:lnTo>
                <a:lnTo>
                  <a:pt x="143" y="247"/>
                </a:lnTo>
                <a:lnTo>
                  <a:pt x="111" y="245"/>
                </a:lnTo>
                <a:lnTo>
                  <a:pt x="59" y="228"/>
                </a:lnTo>
                <a:lnTo>
                  <a:pt x="39" y="211"/>
                </a:lnTo>
                <a:lnTo>
                  <a:pt x="22" y="192"/>
                </a:lnTo>
                <a:lnTo>
                  <a:pt x="3" y="144"/>
                </a:lnTo>
                <a:lnTo>
                  <a:pt x="0" y="115"/>
                </a:lnTo>
                <a:lnTo>
                  <a:pt x="2" y="89"/>
                </a:lnTo>
                <a:lnTo>
                  <a:pt x="20" y="48"/>
                </a:lnTo>
                <a:lnTo>
                  <a:pt x="36" y="32"/>
                </a:lnTo>
                <a:lnTo>
                  <a:pt x="53" y="17"/>
                </a:lnTo>
                <a:lnTo>
                  <a:pt x="101" y="2"/>
                </a:lnTo>
                <a:lnTo>
                  <a:pt x="130" y="0"/>
                </a:lnTo>
                <a:close/>
                <a:moveTo>
                  <a:pt x="117" y="43"/>
                </a:moveTo>
                <a:lnTo>
                  <a:pt x="100" y="45"/>
                </a:lnTo>
                <a:lnTo>
                  <a:pt x="71" y="55"/>
                </a:lnTo>
                <a:lnTo>
                  <a:pt x="59" y="64"/>
                </a:lnTo>
                <a:lnTo>
                  <a:pt x="49" y="74"/>
                </a:lnTo>
                <a:lnTo>
                  <a:pt x="39" y="100"/>
                </a:lnTo>
                <a:lnTo>
                  <a:pt x="38" y="115"/>
                </a:lnTo>
                <a:lnTo>
                  <a:pt x="39" y="133"/>
                </a:lnTo>
                <a:lnTo>
                  <a:pt x="49" y="163"/>
                </a:lnTo>
                <a:lnTo>
                  <a:pt x="59" y="175"/>
                </a:lnTo>
                <a:lnTo>
                  <a:pt x="69" y="185"/>
                </a:lnTo>
                <a:lnTo>
                  <a:pt x="98" y="198"/>
                </a:lnTo>
                <a:lnTo>
                  <a:pt x="117" y="199"/>
                </a:lnTo>
                <a:lnTo>
                  <a:pt x="117" y="43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2" name="Freeform 59"/>
          <p:cNvSpPr>
            <a:spLocks/>
          </p:cNvSpPr>
          <p:nvPr/>
        </p:nvSpPr>
        <p:spPr bwMode="auto">
          <a:xfrm>
            <a:off x="398540" y="2372125"/>
            <a:ext cx="163278" cy="134050"/>
          </a:xfrm>
          <a:custGeom>
            <a:avLst/>
            <a:gdLst>
              <a:gd name="T0" fmla="*/ 56 w 280"/>
              <a:gd name="T1" fmla="*/ 14 h 204"/>
              <a:gd name="T2" fmla="*/ 42 w 280"/>
              <a:gd name="T3" fmla="*/ 53 h 204"/>
              <a:gd name="T4" fmla="*/ 38 w 280"/>
              <a:gd name="T5" fmla="*/ 95 h 204"/>
              <a:gd name="T6" fmla="*/ 48 w 280"/>
              <a:gd name="T7" fmla="*/ 144 h 204"/>
              <a:gd name="T8" fmla="*/ 68 w 280"/>
              <a:gd name="T9" fmla="*/ 158 h 204"/>
              <a:gd name="T10" fmla="*/ 91 w 280"/>
              <a:gd name="T11" fmla="*/ 158 h 204"/>
              <a:gd name="T12" fmla="*/ 110 w 280"/>
              <a:gd name="T13" fmla="*/ 132 h 204"/>
              <a:gd name="T14" fmla="*/ 121 w 280"/>
              <a:gd name="T15" fmla="*/ 86 h 204"/>
              <a:gd name="T16" fmla="*/ 140 w 280"/>
              <a:gd name="T17" fmla="*/ 31 h 204"/>
              <a:gd name="T18" fmla="*/ 159 w 280"/>
              <a:gd name="T19" fmla="*/ 11 h 204"/>
              <a:gd name="T20" fmla="*/ 200 w 280"/>
              <a:gd name="T21" fmla="*/ 0 h 204"/>
              <a:gd name="T22" fmla="*/ 246 w 280"/>
              <a:gd name="T23" fmla="*/ 17 h 204"/>
              <a:gd name="T24" fmla="*/ 268 w 280"/>
              <a:gd name="T25" fmla="*/ 46 h 204"/>
              <a:gd name="T26" fmla="*/ 280 w 280"/>
              <a:gd name="T27" fmla="*/ 111 h 204"/>
              <a:gd name="T28" fmla="*/ 275 w 280"/>
              <a:gd name="T29" fmla="*/ 155 h 204"/>
              <a:gd name="T30" fmla="*/ 264 w 280"/>
              <a:gd name="T31" fmla="*/ 204 h 204"/>
              <a:gd name="T32" fmla="*/ 229 w 280"/>
              <a:gd name="T33" fmla="*/ 180 h 204"/>
              <a:gd name="T34" fmla="*/ 242 w 280"/>
              <a:gd name="T35" fmla="*/ 132 h 204"/>
              <a:gd name="T36" fmla="*/ 242 w 280"/>
              <a:gd name="T37" fmla="*/ 80 h 204"/>
              <a:gd name="T38" fmla="*/ 228 w 280"/>
              <a:gd name="T39" fmla="*/ 54 h 204"/>
              <a:gd name="T40" fmla="*/ 203 w 280"/>
              <a:gd name="T41" fmla="*/ 46 h 204"/>
              <a:gd name="T42" fmla="*/ 180 w 280"/>
              <a:gd name="T43" fmla="*/ 51 h 204"/>
              <a:gd name="T44" fmla="*/ 166 w 280"/>
              <a:gd name="T45" fmla="*/ 74 h 204"/>
              <a:gd name="T46" fmla="*/ 154 w 280"/>
              <a:gd name="T47" fmla="*/ 125 h 204"/>
              <a:gd name="T48" fmla="*/ 136 w 280"/>
              <a:gd name="T49" fmla="*/ 174 h 204"/>
              <a:gd name="T50" fmla="*/ 118 w 280"/>
              <a:gd name="T51" fmla="*/ 191 h 204"/>
              <a:gd name="T52" fmla="*/ 79 w 280"/>
              <a:gd name="T53" fmla="*/ 201 h 204"/>
              <a:gd name="T54" fmla="*/ 32 w 280"/>
              <a:gd name="T55" fmla="*/ 187 h 204"/>
              <a:gd name="T56" fmla="*/ 12 w 280"/>
              <a:gd name="T57" fmla="*/ 161 h 204"/>
              <a:gd name="T58" fmla="*/ 0 w 280"/>
              <a:gd name="T59" fmla="*/ 99 h 204"/>
              <a:gd name="T60" fmla="*/ 5 w 280"/>
              <a:gd name="T61" fmla="*/ 54 h 204"/>
              <a:gd name="T62" fmla="*/ 15 w 280"/>
              <a:gd name="T63" fmla="*/ 14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0" h="204">
                <a:moveTo>
                  <a:pt x="15" y="14"/>
                </a:moveTo>
                <a:lnTo>
                  <a:pt x="56" y="14"/>
                </a:lnTo>
                <a:lnTo>
                  <a:pt x="48" y="33"/>
                </a:lnTo>
                <a:lnTo>
                  <a:pt x="42" y="53"/>
                </a:lnTo>
                <a:lnTo>
                  <a:pt x="38" y="73"/>
                </a:lnTo>
                <a:lnTo>
                  <a:pt x="38" y="95"/>
                </a:lnTo>
                <a:lnTo>
                  <a:pt x="39" y="123"/>
                </a:lnTo>
                <a:lnTo>
                  <a:pt x="48" y="144"/>
                </a:lnTo>
                <a:lnTo>
                  <a:pt x="53" y="151"/>
                </a:lnTo>
                <a:lnTo>
                  <a:pt x="68" y="158"/>
                </a:lnTo>
                <a:lnTo>
                  <a:pt x="78" y="160"/>
                </a:lnTo>
                <a:lnTo>
                  <a:pt x="91" y="158"/>
                </a:lnTo>
                <a:lnTo>
                  <a:pt x="101" y="148"/>
                </a:lnTo>
                <a:lnTo>
                  <a:pt x="110" y="132"/>
                </a:lnTo>
                <a:lnTo>
                  <a:pt x="118" y="100"/>
                </a:lnTo>
                <a:lnTo>
                  <a:pt x="121" y="86"/>
                </a:lnTo>
                <a:lnTo>
                  <a:pt x="127" y="64"/>
                </a:lnTo>
                <a:lnTo>
                  <a:pt x="140" y="31"/>
                </a:lnTo>
                <a:lnTo>
                  <a:pt x="149" y="20"/>
                </a:lnTo>
                <a:lnTo>
                  <a:pt x="159" y="11"/>
                </a:lnTo>
                <a:lnTo>
                  <a:pt x="185" y="1"/>
                </a:lnTo>
                <a:lnTo>
                  <a:pt x="200" y="0"/>
                </a:lnTo>
                <a:lnTo>
                  <a:pt x="218" y="1"/>
                </a:lnTo>
                <a:lnTo>
                  <a:pt x="246" y="17"/>
                </a:lnTo>
                <a:lnTo>
                  <a:pt x="258" y="30"/>
                </a:lnTo>
                <a:lnTo>
                  <a:pt x="268" y="46"/>
                </a:lnTo>
                <a:lnTo>
                  <a:pt x="280" y="86"/>
                </a:lnTo>
                <a:lnTo>
                  <a:pt x="280" y="111"/>
                </a:lnTo>
                <a:lnTo>
                  <a:pt x="280" y="132"/>
                </a:lnTo>
                <a:lnTo>
                  <a:pt x="275" y="155"/>
                </a:lnTo>
                <a:lnTo>
                  <a:pt x="271" y="178"/>
                </a:lnTo>
                <a:lnTo>
                  <a:pt x="264" y="204"/>
                </a:lnTo>
                <a:lnTo>
                  <a:pt x="218" y="204"/>
                </a:lnTo>
                <a:lnTo>
                  <a:pt x="229" y="180"/>
                </a:lnTo>
                <a:lnTo>
                  <a:pt x="238" y="155"/>
                </a:lnTo>
                <a:lnTo>
                  <a:pt x="242" y="132"/>
                </a:lnTo>
                <a:lnTo>
                  <a:pt x="244" y="109"/>
                </a:lnTo>
                <a:lnTo>
                  <a:pt x="242" y="80"/>
                </a:lnTo>
                <a:lnTo>
                  <a:pt x="234" y="62"/>
                </a:lnTo>
                <a:lnTo>
                  <a:pt x="228" y="54"/>
                </a:lnTo>
                <a:lnTo>
                  <a:pt x="212" y="46"/>
                </a:lnTo>
                <a:lnTo>
                  <a:pt x="203" y="46"/>
                </a:lnTo>
                <a:lnTo>
                  <a:pt x="195" y="46"/>
                </a:lnTo>
                <a:lnTo>
                  <a:pt x="180" y="51"/>
                </a:lnTo>
                <a:lnTo>
                  <a:pt x="176" y="57"/>
                </a:lnTo>
                <a:lnTo>
                  <a:pt x="166" y="74"/>
                </a:lnTo>
                <a:lnTo>
                  <a:pt x="157" y="109"/>
                </a:lnTo>
                <a:lnTo>
                  <a:pt x="154" y="125"/>
                </a:lnTo>
                <a:lnTo>
                  <a:pt x="150" y="144"/>
                </a:lnTo>
                <a:lnTo>
                  <a:pt x="136" y="174"/>
                </a:lnTo>
                <a:lnTo>
                  <a:pt x="128" y="184"/>
                </a:lnTo>
                <a:lnTo>
                  <a:pt x="118" y="191"/>
                </a:lnTo>
                <a:lnTo>
                  <a:pt x="94" y="201"/>
                </a:lnTo>
                <a:lnTo>
                  <a:pt x="79" y="201"/>
                </a:lnTo>
                <a:lnTo>
                  <a:pt x="61" y="200"/>
                </a:lnTo>
                <a:lnTo>
                  <a:pt x="32" y="187"/>
                </a:lnTo>
                <a:lnTo>
                  <a:pt x="22" y="175"/>
                </a:lnTo>
                <a:lnTo>
                  <a:pt x="12" y="161"/>
                </a:lnTo>
                <a:lnTo>
                  <a:pt x="2" y="123"/>
                </a:lnTo>
                <a:lnTo>
                  <a:pt x="0" y="99"/>
                </a:lnTo>
                <a:lnTo>
                  <a:pt x="2" y="76"/>
                </a:lnTo>
                <a:lnTo>
                  <a:pt x="5" y="54"/>
                </a:lnTo>
                <a:lnTo>
                  <a:pt x="9" y="33"/>
                </a:lnTo>
                <a:lnTo>
                  <a:pt x="15" y="14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3" name="Freeform 60"/>
          <p:cNvSpPr>
            <a:spLocks/>
          </p:cNvSpPr>
          <p:nvPr/>
        </p:nvSpPr>
        <p:spPr bwMode="auto">
          <a:xfrm>
            <a:off x="342358" y="2259759"/>
            <a:ext cx="252818" cy="72939"/>
          </a:xfrm>
          <a:custGeom>
            <a:avLst/>
            <a:gdLst>
              <a:gd name="T0" fmla="*/ 0 w 433"/>
              <a:gd name="T1" fmla="*/ 110 h 110"/>
              <a:gd name="T2" fmla="*/ 0 w 433"/>
              <a:gd name="T3" fmla="*/ 71 h 110"/>
              <a:gd name="T4" fmla="*/ 29 w 433"/>
              <a:gd name="T5" fmla="*/ 55 h 110"/>
              <a:gd name="T6" fmla="*/ 83 w 433"/>
              <a:gd name="T7" fmla="*/ 27 h 110"/>
              <a:gd name="T8" fmla="*/ 111 w 433"/>
              <a:gd name="T9" fmla="*/ 19 h 110"/>
              <a:gd name="T10" fmla="*/ 137 w 433"/>
              <a:gd name="T11" fmla="*/ 10 h 110"/>
              <a:gd name="T12" fmla="*/ 190 w 433"/>
              <a:gd name="T13" fmla="*/ 1 h 110"/>
              <a:gd name="T14" fmla="*/ 217 w 433"/>
              <a:gd name="T15" fmla="*/ 0 h 110"/>
              <a:gd name="T16" fmla="*/ 243 w 433"/>
              <a:gd name="T17" fmla="*/ 1 h 110"/>
              <a:gd name="T18" fmla="*/ 296 w 433"/>
              <a:gd name="T19" fmla="*/ 10 h 110"/>
              <a:gd name="T20" fmla="*/ 324 w 433"/>
              <a:gd name="T21" fmla="*/ 19 h 110"/>
              <a:gd name="T22" fmla="*/ 351 w 433"/>
              <a:gd name="T23" fmla="*/ 27 h 110"/>
              <a:gd name="T24" fmla="*/ 406 w 433"/>
              <a:gd name="T25" fmla="*/ 55 h 110"/>
              <a:gd name="T26" fmla="*/ 433 w 433"/>
              <a:gd name="T27" fmla="*/ 71 h 110"/>
              <a:gd name="T28" fmla="*/ 433 w 433"/>
              <a:gd name="T29" fmla="*/ 110 h 110"/>
              <a:gd name="T30" fmla="*/ 406 w 433"/>
              <a:gd name="T31" fmla="*/ 94 h 110"/>
              <a:gd name="T32" fmla="*/ 353 w 433"/>
              <a:gd name="T33" fmla="*/ 71 h 110"/>
              <a:gd name="T34" fmla="*/ 325 w 433"/>
              <a:gd name="T35" fmla="*/ 62 h 110"/>
              <a:gd name="T36" fmla="*/ 298 w 433"/>
              <a:gd name="T37" fmla="*/ 55 h 110"/>
              <a:gd name="T38" fmla="*/ 245 w 433"/>
              <a:gd name="T39" fmla="*/ 48 h 110"/>
              <a:gd name="T40" fmla="*/ 217 w 433"/>
              <a:gd name="T41" fmla="*/ 46 h 110"/>
              <a:gd name="T42" fmla="*/ 190 w 433"/>
              <a:gd name="T43" fmla="*/ 48 h 110"/>
              <a:gd name="T44" fmla="*/ 135 w 433"/>
              <a:gd name="T45" fmla="*/ 55 h 110"/>
              <a:gd name="T46" fmla="*/ 108 w 433"/>
              <a:gd name="T47" fmla="*/ 62 h 110"/>
              <a:gd name="T48" fmla="*/ 82 w 433"/>
              <a:gd name="T49" fmla="*/ 71 h 110"/>
              <a:gd name="T50" fmla="*/ 27 w 433"/>
              <a:gd name="T51" fmla="*/ 94 h 110"/>
              <a:gd name="T52" fmla="*/ 0 w 433"/>
              <a:gd name="T5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33" h="110">
                <a:moveTo>
                  <a:pt x="0" y="110"/>
                </a:moveTo>
                <a:lnTo>
                  <a:pt x="0" y="71"/>
                </a:lnTo>
                <a:lnTo>
                  <a:pt x="29" y="55"/>
                </a:lnTo>
                <a:lnTo>
                  <a:pt x="83" y="27"/>
                </a:lnTo>
                <a:lnTo>
                  <a:pt x="111" y="19"/>
                </a:lnTo>
                <a:lnTo>
                  <a:pt x="137" y="10"/>
                </a:lnTo>
                <a:lnTo>
                  <a:pt x="190" y="1"/>
                </a:lnTo>
                <a:lnTo>
                  <a:pt x="217" y="0"/>
                </a:lnTo>
                <a:lnTo>
                  <a:pt x="243" y="1"/>
                </a:lnTo>
                <a:lnTo>
                  <a:pt x="296" y="10"/>
                </a:lnTo>
                <a:lnTo>
                  <a:pt x="324" y="19"/>
                </a:lnTo>
                <a:lnTo>
                  <a:pt x="351" y="27"/>
                </a:lnTo>
                <a:lnTo>
                  <a:pt x="406" y="55"/>
                </a:lnTo>
                <a:lnTo>
                  <a:pt x="433" y="71"/>
                </a:lnTo>
                <a:lnTo>
                  <a:pt x="433" y="110"/>
                </a:lnTo>
                <a:lnTo>
                  <a:pt x="406" y="94"/>
                </a:lnTo>
                <a:lnTo>
                  <a:pt x="353" y="71"/>
                </a:lnTo>
                <a:lnTo>
                  <a:pt x="325" y="62"/>
                </a:lnTo>
                <a:lnTo>
                  <a:pt x="298" y="55"/>
                </a:lnTo>
                <a:lnTo>
                  <a:pt x="245" y="48"/>
                </a:lnTo>
                <a:lnTo>
                  <a:pt x="217" y="46"/>
                </a:lnTo>
                <a:lnTo>
                  <a:pt x="190" y="48"/>
                </a:lnTo>
                <a:lnTo>
                  <a:pt x="135" y="55"/>
                </a:lnTo>
                <a:lnTo>
                  <a:pt x="108" y="62"/>
                </a:lnTo>
                <a:lnTo>
                  <a:pt x="82" y="71"/>
                </a:lnTo>
                <a:lnTo>
                  <a:pt x="27" y="94"/>
                </a:lnTo>
                <a:lnTo>
                  <a:pt x="0" y="11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Freeform 62"/>
          <p:cNvSpPr>
            <a:spLocks/>
          </p:cNvSpPr>
          <p:nvPr/>
        </p:nvSpPr>
        <p:spPr bwMode="auto">
          <a:xfrm>
            <a:off x="1569580" y="1662448"/>
            <a:ext cx="6985859" cy="3493186"/>
          </a:xfrm>
          <a:custGeom>
            <a:avLst/>
            <a:gdLst>
              <a:gd name="T0" fmla="*/ 153 w 11935"/>
              <a:gd name="T1" fmla="*/ 2745 h 5316"/>
              <a:gd name="T2" fmla="*/ 314 w 11935"/>
              <a:gd name="T3" fmla="*/ 2764 h 5316"/>
              <a:gd name="T4" fmla="*/ 475 w 11935"/>
              <a:gd name="T5" fmla="*/ 2764 h 5316"/>
              <a:gd name="T6" fmla="*/ 661 w 11935"/>
              <a:gd name="T7" fmla="*/ 2742 h 5316"/>
              <a:gd name="T8" fmla="*/ 822 w 11935"/>
              <a:gd name="T9" fmla="*/ 2759 h 5316"/>
              <a:gd name="T10" fmla="*/ 984 w 11935"/>
              <a:gd name="T11" fmla="*/ 2692 h 5316"/>
              <a:gd name="T12" fmla="*/ 1154 w 11935"/>
              <a:gd name="T13" fmla="*/ 2755 h 5316"/>
              <a:gd name="T14" fmla="*/ 1400 w 11935"/>
              <a:gd name="T15" fmla="*/ 2729 h 5316"/>
              <a:gd name="T16" fmla="*/ 1646 w 11935"/>
              <a:gd name="T17" fmla="*/ 2788 h 5316"/>
              <a:gd name="T18" fmla="*/ 1891 w 11935"/>
              <a:gd name="T19" fmla="*/ 2683 h 5316"/>
              <a:gd name="T20" fmla="*/ 2096 w 11935"/>
              <a:gd name="T21" fmla="*/ 2676 h 5316"/>
              <a:gd name="T22" fmla="*/ 2366 w 11935"/>
              <a:gd name="T23" fmla="*/ 2715 h 5316"/>
              <a:gd name="T24" fmla="*/ 2545 w 11935"/>
              <a:gd name="T25" fmla="*/ 2607 h 5316"/>
              <a:gd name="T26" fmla="*/ 2715 w 11935"/>
              <a:gd name="T27" fmla="*/ 3355 h 5316"/>
              <a:gd name="T28" fmla="*/ 2901 w 11935"/>
              <a:gd name="T29" fmla="*/ 3856 h 5316"/>
              <a:gd name="T30" fmla="*/ 3130 w 11935"/>
              <a:gd name="T31" fmla="*/ 2658 h 5316"/>
              <a:gd name="T32" fmla="*/ 3291 w 11935"/>
              <a:gd name="T33" fmla="*/ 2671 h 5316"/>
              <a:gd name="T34" fmla="*/ 3452 w 11935"/>
              <a:gd name="T35" fmla="*/ 3035 h 5316"/>
              <a:gd name="T36" fmla="*/ 3622 w 11935"/>
              <a:gd name="T37" fmla="*/ 3686 h 5316"/>
              <a:gd name="T38" fmla="*/ 3834 w 11935"/>
              <a:gd name="T39" fmla="*/ 2922 h 5316"/>
              <a:gd name="T40" fmla="*/ 3995 w 11935"/>
              <a:gd name="T41" fmla="*/ 2829 h 5316"/>
              <a:gd name="T42" fmla="*/ 4165 w 11935"/>
              <a:gd name="T43" fmla="*/ 2647 h 5316"/>
              <a:gd name="T44" fmla="*/ 4377 w 11935"/>
              <a:gd name="T45" fmla="*/ 2842 h 5316"/>
              <a:gd name="T46" fmla="*/ 4597 w 11935"/>
              <a:gd name="T47" fmla="*/ 5018 h 5316"/>
              <a:gd name="T48" fmla="*/ 4784 w 11935"/>
              <a:gd name="T49" fmla="*/ 1396 h 5316"/>
              <a:gd name="T50" fmla="*/ 4946 w 11935"/>
              <a:gd name="T51" fmla="*/ 3904 h 5316"/>
              <a:gd name="T52" fmla="*/ 5140 w 11935"/>
              <a:gd name="T53" fmla="*/ 2709 h 5316"/>
              <a:gd name="T54" fmla="*/ 5327 w 11935"/>
              <a:gd name="T55" fmla="*/ 2818 h 5316"/>
              <a:gd name="T56" fmla="*/ 5497 w 11935"/>
              <a:gd name="T57" fmla="*/ 3421 h 5316"/>
              <a:gd name="T58" fmla="*/ 5785 w 11935"/>
              <a:gd name="T59" fmla="*/ 2706 h 5316"/>
              <a:gd name="T60" fmla="*/ 6006 w 11935"/>
              <a:gd name="T61" fmla="*/ 4929 h 5316"/>
              <a:gd name="T62" fmla="*/ 6209 w 11935"/>
              <a:gd name="T63" fmla="*/ 2586 h 5316"/>
              <a:gd name="T64" fmla="*/ 6370 w 11935"/>
              <a:gd name="T65" fmla="*/ 5057 h 5316"/>
              <a:gd name="T66" fmla="*/ 6590 w 11935"/>
              <a:gd name="T67" fmla="*/ 4153 h 5316"/>
              <a:gd name="T68" fmla="*/ 6863 w 11935"/>
              <a:gd name="T69" fmla="*/ 2886 h 5316"/>
              <a:gd name="T70" fmla="*/ 7074 w 11935"/>
              <a:gd name="T71" fmla="*/ 2615 h 5316"/>
              <a:gd name="T72" fmla="*/ 7295 w 11935"/>
              <a:gd name="T73" fmla="*/ 2513 h 5316"/>
              <a:gd name="T74" fmla="*/ 7465 w 11935"/>
              <a:gd name="T75" fmla="*/ 2151 h 5316"/>
              <a:gd name="T76" fmla="*/ 7676 w 11935"/>
              <a:gd name="T77" fmla="*/ 3025 h 5316"/>
              <a:gd name="T78" fmla="*/ 7838 w 11935"/>
              <a:gd name="T79" fmla="*/ 5211 h 5316"/>
              <a:gd name="T80" fmla="*/ 7999 w 11935"/>
              <a:gd name="T81" fmla="*/ 574 h 5316"/>
              <a:gd name="T82" fmla="*/ 8186 w 11935"/>
              <a:gd name="T83" fmla="*/ 2514 h 5316"/>
              <a:gd name="T84" fmla="*/ 8432 w 11935"/>
              <a:gd name="T85" fmla="*/ 524 h 5316"/>
              <a:gd name="T86" fmla="*/ 8610 w 11935"/>
              <a:gd name="T87" fmla="*/ 2878 h 5316"/>
              <a:gd name="T88" fmla="*/ 8771 w 11935"/>
              <a:gd name="T89" fmla="*/ 2327 h 5316"/>
              <a:gd name="T90" fmla="*/ 8932 w 11935"/>
              <a:gd name="T91" fmla="*/ 4277 h 5316"/>
              <a:gd name="T92" fmla="*/ 9093 w 11935"/>
              <a:gd name="T93" fmla="*/ 2852 h 5316"/>
              <a:gd name="T94" fmla="*/ 9255 w 11935"/>
              <a:gd name="T95" fmla="*/ 2432 h 5316"/>
              <a:gd name="T96" fmla="*/ 9458 w 11935"/>
              <a:gd name="T97" fmla="*/ 2062 h 5316"/>
              <a:gd name="T98" fmla="*/ 9695 w 11935"/>
              <a:gd name="T99" fmla="*/ 2774 h 5316"/>
              <a:gd name="T100" fmla="*/ 9899 w 11935"/>
              <a:gd name="T101" fmla="*/ 2860 h 5316"/>
              <a:gd name="T102" fmla="*/ 10086 w 11935"/>
              <a:gd name="T103" fmla="*/ 2958 h 5316"/>
              <a:gd name="T104" fmla="*/ 10273 w 11935"/>
              <a:gd name="T105" fmla="*/ 2539 h 5316"/>
              <a:gd name="T106" fmla="*/ 10441 w 11935"/>
              <a:gd name="T107" fmla="*/ 2759 h 5316"/>
              <a:gd name="T108" fmla="*/ 10603 w 11935"/>
              <a:gd name="T109" fmla="*/ 2859 h 5316"/>
              <a:gd name="T110" fmla="*/ 10781 w 11935"/>
              <a:gd name="T111" fmla="*/ 2827 h 5316"/>
              <a:gd name="T112" fmla="*/ 10943 w 11935"/>
              <a:gd name="T113" fmla="*/ 2807 h 5316"/>
              <a:gd name="T114" fmla="*/ 11104 w 11935"/>
              <a:gd name="T115" fmla="*/ 2726 h 5316"/>
              <a:gd name="T116" fmla="*/ 11265 w 11935"/>
              <a:gd name="T117" fmla="*/ 2818 h 5316"/>
              <a:gd name="T118" fmla="*/ 11427 w 11935"/>
              <a:gd name="T119" fmla="*/ 2751 h 5316"/>
              <a:gd name="T120" fmla="*/ 11588 w 11935"/>
              <a:gd name="T121" fmla="*/ 2800 h 5316"/>
              <a:gd name="T122" fmla="*/ 11748 w 11935"/>
              <a:gd name="T123" fmla="*/ 2693 h 5316"/>
              <a:gd name="T124" fmla="*/ 11909 w 11935"/>
              <a:gd name="T125" fmla="*/ 2810 h 5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935" h="5316">
                <a:moveTo>
                  <a:pt x="0" y="2801"/>
                </a:moveTo>
                <a:lnTo>
                  <a:pt x="9" y="2790"/>
                </a:lnTo>
                <a:lnTo>
                  <a:pt x="17" y="2798"/>
                </a:lnTo>
                <a:lnTo>
                  <a:pt x="26" y="2797"/>
                </a:lnTo>
                <a:lnTo>
                  <a:pt x="35" y="2797"/>
                </a:lnTo>
                <a:lnTo>
                  <a:pt x="42" y="2780"/>
                </a:lnTo>
                <a:lnTo>
                  <a:pt x="50" y="2739"/>
                </a:lnTo>
                <a:lnTo>
                  <a:pt x="59" y="2716"/>
                </a:lnTo>
                <a:lnTo>
                  <a:pt x="68" y="2758"/>
                </a:lnTo>
                <a:lnTo>
                  <a:pt x="76" y="2756"/>
                </a:lnTo>
                <a:lnTo>
                  <a:pt x="85" y="2746"/>
                </a:lnTo>
                <a:lnTo>
                  <a:pt x="94" y="2738"/>
                </a:lnTo>
                <a:lnTo>
                  <a:pt x="102" y="2725"/>
                </a:lnTo>
                <a:lnTo>
                  <a:pt x="111" y="2731"/>
                </a:lnTo>
                <a:lnTo>
                  <a:pt x="118" y="2742"/>
                </a:lnTo>
                <a:lnTo>
                  <a:pt x="127" y="2769"/>
                </a:lnTo>
                <a:lnTo>
                  <a:pt x="135" y="2768"/>
                </a:lnTo>
                <a:lnTo>
                  <a:pt x="144" y="2762"/>
                </a:lnTo>
                <a:lnTo>
                  <a:pt x="153" y="2745"/>
                </a:lnTo>
                <a:lnTo>
                  <a:pt x="161" y="2722"/>
                </a:lnTo>
                <a:lnTo>
                  <a:pt x="170" y="2709"/>
                </a:lnTo>
                <a:lnTo>
                  <a:pt x="179" y="2647"/>
                </a:lnTo>
                <a:lnTo>
                  <a:pt x="187" y="2611"/>
                </a:lnTo>
                <a:lnTo>
                  <a:pt x="195" y="2604"/>
                </a:lnTo>
                <a:lnTo>
                  <a:pt x="203" y="2605"/>
                </a:lnTo>
                <a:lnTo>
                  <a:pt x="212" y="2637"/>
                </a:lnTo>
                <a:lnTo>
                  <a:pt x="220" y="2690"/>
                </a:lnTo>
                <a:lnTo>
                  <a:pt x="229" y="2716"/>
                </a:lnTo>
                <a:lnTo>
                  <a:pt x="238" y="2732"/>
                </a:lnTo>
                <a:lnTo>
                  <a:pt x="246" y="2729"/>
                </a:lnTo>
                <a:lnTo>
                  <a:pt x="255" y="2741"/>
                </a:lnTo>
                <a:lnTo>
                  <a:pt x="264" y="2732"/>
                </a:lnTo>
                <a:lnTo>
                  <a:pt x="271" y="2735"/>
                </a:lnTo>
                <a:lnTo>
                  <a:pt x="279" y="2748"/>
                </a:lnTo>
                <a:lnTo>
                  <a:pt x="288" y="2774"/>
                </a:lnTo>
                <a:lnTo>
                  <a:pt x="297" y="2781"/>
                </a:lnTo>
                <a:lnTo>
                  <a:pt x="305" y="2756"/>
                </a:lnTo>
                <a:lnTo>
                  <a:pt x="314" y="2764"/>
                </a:lnTo>
                <a:lnTo>
                  <a:pt x="323" y="2791"/>
                </a:lnTo>
                <a:lnTo>
                  <a:pt x="331" y="2811"/>
                </a:lnTo>
                <a:lnTo>
                  <a:pt x="340" y="2823"/>
                </a:lnTo>
                <a:lnTo>
                  <a:pt x="347" y="2803"/>
                </a:lnTo>
                <a:lnTo>
                  <a:pt x="356" y="2782"/>
                </a:lnTo>
                <a:lnTo>
                  <a:pt x="364" y="2745"/>
                </a:lnTo>
                <a:lnTo>
                  <a:pt x="373" y="2728"/>
                </a:lnTo>
                <a:lnTo>
                  <a:pt x="382" y="2710"/>
                </a:lnTo>
                <a:lnTo>
                  <a:pt x="390" y="2694"/>
                </a:lnTo>
                <a:lnTo>
                  <a:pt x="399" y="2670"/>
                </a:lnTo>
                <a:lnTo>
                  <a:pt x="408" y="2674"/>
                </a:lnTo>
                <a:lnTo>
                  <a:pt x="416" y="2653"/>
                </a:lnTo>
                <a:lnTo>
                  <a:pt x="425" y="2667"/>
                </a:lnTo>
                <a:lnTo>
                  <a:pt x="432" y="2679"/>
                </a:lnTo>
                <a:lnTo>
                  <a:pt x="441" y="2690"/>
                </a:lnTo>
                <a:lnTo>
                  <a:pt x="449" y="2720"/>
                </a:lnTo>
                <a:lnTo>
                  <a:pt x="458" y="2728"/>
                </a:lnTo>
                <a:lnTo>
                  <a:pt x="467" y="2732"/>
                </a:lnTo>
                <a:lnTo>
                  <a:pt x="475" y="2764"/>
                </a:lnTo>
                <a:lnTo>
                  <a:pt x="493" y="2795"/>
                </a:lnTo>
                <a:lnTo>
                  <a:pt x="501" y="2794"/>
                </a:lnTo>
                <a:lnTo>
                  <a:pt x="508" y="2790"/>
                </a:lnTo>
                <a:lnTo>
                  <a:pt x="517" y="2793"/>
                </a:lnTo>
                <a:lnTo>
                  <a:pt x="526" y="2791"/>
                </a:lnTo>
                <a:lnTo>
                  <a:pt x="534" y="2785"/>
                </a:lnTo>
                <a:lnTo>
                  <a:pt x="543" y="2790"/>
                </a:lnTo>
                <a:lnTo>
                  <a:pt x="552" y="2765"/>
                </a:lnTo>
                <a:lnTo>
                  <a:pt x="560" y="2742"/>
                </a:lnTo>
                <a:lnTo>
                  <a:pt x="578" y="2720"/>
                </a:lnTo>
                <a:lnTo>
                  <a:pt x="585" y="2739"/>
                </a:lnTo>
                <a:lnTo>
                  <a:pt x="593" y="2746"/>
                </a:lnTo>
                <a:lnTo>
                  <a:pt x="602" y="2719"/>
                </a:lnTo>
                <a:lnTo>
                  <a:pt x="611" y="2733"/>
                </a:lnTo>
                <a:lnTo>
                  <a:pt x="619" y="2764"/>
                </a:lnTo>
                <a:lnTo>
                  <a:pt x="628" y="2761"/>
                </a:lnTo>
                <a:lnTo>
                  <a:pt x="637" y="2741"/>
                </a:lnTo>
                <a:lnTo>
                  <a:pt x="645" y="2720"/>
                </a:lnTo>
                <a:lnTo>
                  <a:pt x="661" y="2742"/>
                </a:lnTo>
                <a:lnTo>
                  <a:pt x="670" y="2756"/>
                </a:lnTo>
                <a:lnTo>
                  <a:pt x="678" y="2767"/>
                </a:lnTo>
                <a:lnTo>
                  <a:pt x="687" y="2768"/>
                </a:lnTo>
                <a:lnTo>
                  <a:pt x="696" y="2775"/>
                </a:lnTo>
                <a:lnTo>
                  <a:pt x="704" y="2771"/>
                </a:lnTo>
                <a:lnTo>
                  <a:pt x="713" y="2778"/>
                </a:lnTo>
                <a:lnTo>
                  <a:pt x="722" y="2771"/>
                </a:lnTo>
                <a:lnTo>
                  <a:pt x="730" y="2767"/>
                </a:lnTo>
                <a:lnTo>
                  <a:pt x="737" y="2791"/>
                </a:lnTo>
                <a:lnTo>
                  <a:pt x="746" y="2790"/>
                </a:lnTo>
                <a:lnTo>
                  <a:pt x="755" y="2782"/>
                </a:lnTo>
                <a:lnTo>
                  <a:pt x="763" y="2798"/>
                </a:lnTo>
                <a:lnTo>
                  <a:pt x="772" y="2829"/>
                </a:lnTo>
                <a:lnTo>
                  <a:pt x="781" y="2814"/>
                </a:lnTo>
                <a:lnTo>
                  <a:pt x="789" y="2795"/>
                </a:lnTo>
                <a:lnTo>
                  <a:pt x="798" y="2787"/>
                </a:lnTo>
                <a:lnTo>
                  <a:pt x="807" y="2771"/>
                </a:lnTo>
                <a:lnTo>
                  <a:pt x="814" y="2767"/>
                </a:lnTo>
                <a:lnTo>
                  <a:pt x="822" y="2759"/>
                </a:lnTo>
                <a:lnTo>
                  <a:pt x="831" y="2754"/>
                </a:lnTo>
                <a:lnTo>
                  <a:pt x="840" y="2738"/>
                </a:lnTo>
                <a:lnTo>
                  <a:pt x="848" y="2748"/>
                </a:lnTo>
                <a:lnTo>
                  <a:pt x="857" y="2758"/>
                </a:lnTo>
                <a:lnTo>
                  <a:pt x="866" y="2756"/>
                </a:lnTo>
                <a:lnTo>
                  <a:pt x="874" y="2759"/>
                </a:lnTo>
                <a:lnTo>
                  <a:pt x="883" y="2765"/>
                </a:lnTo>
                <a:lnTo>
                  <a:pt x="890" y="2780"/>
                </a:lnTo>
                <a:lnTo>
                  <a:pt x="899" y="2772"/>
                </a:lnTo>
                <a:lnTo>
                  <a:pt x="907" y="2771"/>
                </a:lnTo>
                <a:lnTo>
                  <a:pt x="916" y="2781"/>
                </a:lnTo>
                <a:lnTo>
                  <a:pt x="925" y="2765"/>
                </a:lnTo>
                <a:lnTo>
                  <a:pt x="933" y="2772"/>
                </a:lnTo>
                <a:lnTo>
                  <a:pt x="942" y="2788"/>
                </a:lnTo>
                <a:lnTo>
                  <a:pt x="951" y="2801"/>
                </a:lnTo>
                <a:lnTo>
                  <a:pt x="959" y="2807"/>
                </a:lnTo>
                <a:lnTo>
                  <a:pt x="966" y="2774"/>
                </a:lnTo>
                <a:lnTo>
                  <a:pt x="975" y="2722"/>
                </a:lnTo>
                <a:lnTo>
                  <a:pt x="984" y="2692"/>
                </a:lnTo>
                <a:lnTo>
                  <a:pt x="992" y="2680"/>
                </a:lnTo>
                <a:lnTo>
                  <a:pt x="1001" y="2663"/>
                </a:lnTo>
                <a:lnTo>
                  <a:pt x="1010" y="2674"/>
                </a:lnTo>
                <a:lnTo>
                  <a:pt x="1018" y="2706"/>
                </a:lnTo>
                <a:lnTo>
                  <a:pt x="1036" y="2729"/>
                </a:lnTo>
                <a:lnTo>
                  <a:pt x="1043" y="2713"/>
                </a:lnTo>
                <a:lnTo>
                  <a:pt x="1051" y="2718"/>
                </a:lnTo>
                <a:lnTo>
                  <a:pt x="1060" y="2707"/>
                </a:lnTo>
                <a:lnTo>
                  <a:pt x="1069" y="2722"/>
                </a:lnTo>
                <a:lnTo>
                  <a:pt x="1077" y="2728"/>
                </a:lnTo>
                <a:lnTo>
                  <a:pt x="1086" y="2746"/>
                </a:lnTo>
                <a:lnTo>
                  <a:pt x="1095" y="2759"/>
                </a:lnTo>
                <a:lnTo>
                  <a:pt x="1103" y="2748"/>
                </a:lnTo>
                <a:lnTo>
                  <a:pt x="1112" y="2756"/>
                </a:lnTo>
                <a:lnTo>
                  <a:pt x="1119" y="2752"/>
                </a:lnTo>
                <a:lnTo>
                  <a:pt x="1128" y="2758"/>
                </a:lnTo>
                <a:lnTo>
                  <a:pt x="1136" y="2761"/>
                </a:lnTo>
                <a:lnTo>
                  <a:pt x="1145" y="2749"/>
                </a:lnTo>
                <a:lnTo>
                  <a:pt x="1154" y="2755"/>
                </a:lnTo>
                <a:lnTo>
                  <a:pt x="1162" y="2749"/>
                </a:lnTo>
                <a:lnTo>
                  <a:pt x="1171" y="2751"/>
                </a:lnTo>
                <a:lnTo>
                  <a:pt x="1180" y="2748"/>
                </a:lnTo>
                <a:lnTo>
                  <a:pt x="1188" y="2748"/>
                </a:lnTo>
                <a:lnTo>
                  <a:pt x="1195" y="2746"/>
                </a:lnTo>
                <a:lnTo>
                  <a:pt x="1204" y="2758"/>
                </a:lnTo>
                <a:lnTo>
                  <a:pt x="1213" y="2777"/>
                </a:lnTo>
                <a:lnTo>
                  <a:pt x="1221" y="2808"/>
                </a:lnTo>
                <a:lnTo>
                  <a:pt x="1230" y="2821"/>
                </a:lnTo>
                <a:lnTo>
                  <a:pt x="1239" y="2793"/>
                </a:lnTo>
                <a:lnTo>
                  <a:pt x="1247" y="2782"/>
                </a:lnTo>
                <a:lnTo>
                  <a:pt x="1265" y="2785"/>
                </a:lnTo>
                <a:lnTo>
                  <a:pt x="1289" y="2793"/>
                </a:lnTo>
                <a:lnTo>
                  <a:pt x="1315" y="2743"/>
                </a:lnTo>
                <a:lnTo>
                  <a:pt x="1341" y="2686"/>
                </a:lnTo>
                <a:lnTo>
                  <a:pt x="1374" y="2725"/>
                </a:lnTo>
                <a:lnTo>
                  <a:pt x="1383" y="2754"/>
                </a:lnTo>
                <a:lnTo>
                  <a:pt x="1391" y="2749"/>
                </a:lnTo>
                <a:lnTo>
                  <a:pt x="1400" y="2729"/>
                </a:lnTo>
                <a:lnTo>
                  <a:pt x="1409" y="2743"/>
                </a:lnTo>
                <a:lnTo>
                  <a:pt x="1417" y="2955"/>
                </a:lnTo>
                <a:lnTo>
                  <a:pt x="1426" y="3404"/>
                </a:lnTo>
                <a:lnTo>
                  <a:pt x="1433" y="3624"/>
                </a:lnTo>
                <a:lnTo>
                  <a:pt x="1442" y="3678"/>
                </a:lnTo>
                <a:lnTo>
                  <a:pt x="1450" y="3611"/>
                </a:lnTo>
                <a:lnTo>
                  <a:pt x="1459" y="3507"/>
                </a:lnTo>
                <a:lnTo>
                  <a:pt x="1468" y="3470"/>
                </a:lnTo>
                <a:lnTo>
                  <a:pt x="1476" y="3450"/>
                </a:lnTo>
                <a:lnTo>
                  <a:pt x="1494" y="3461"/>
                </a:lnTo>
                <a:lnTo>
                  <a:pt x="1509" y="2880"/>
                </a:lnTo>
                <a:lnTo>
                  <a:pt x="1527" y="2595"/>
                </a:lnTo>
                <a:lnTo>
                  <a:pt x="1544" y="2715"/>
                </a:lnTo>
                <a:lnTo>
                  <a:pt x="1561" y="2829"/>
                </a:lnTo>
                <a:lnTo>
                  <a:pt x="1579" y="2882"/>
                </a:lnTo>
                <a:lnTo>
                  <a:pt x="1594" y="2924"/>
                </a:lnTo>
                <a:lnTo>
                  <a:pt x="1612" y="2862"/>
                </a:lnTo>
                <a:lnTo>
                  <a:pt x="1629" y="2834"/>
                </a:lnTo>
                <a:lnTo>
                  <a:pt x="1646" y="2788"/>
                </a:lnTo>
                <a:lnTo>
                  <a:pt x="1662" y="2752"/>
                </a:lnTo>
                <a:lnTo>
                  <a:pt x="1671" y="2735"/>
                </a:lnTo>
                <a:lnTo>
                  <a:pt x="1679" y="2712"/>
                </a:lnTo>
                <a:lnTo>
                  <a:pt x="1688" y="2693"/>
                </a:lnTo>
                <a:lnTo>
                  <a:pt x="1705" y="2635"/>
                </a:lnTo>
                <a:lnTo>
                  <a:pt x="1723" y="2625"/>
                </a:lnTo>
                <a:lnTo>
                  <a:pt x="1738" y="2615"/>
                </a:lnTo>
                <a:lnTo>
                  <a:pt x="1756" y="2581"/>
                </a:lnTo>
                <a:lnTo>
                  <a:pt x="1773" y="2575"/>
                </a:lnTo>
                <a:lnTo>
                  <a:pt x="1790" y="2588"/>
                </a:lnTo>
                <a:lnTo>
                  <a:pt x="1808" y="2563"/>
                </a:lnTo>
                <a:lnTo>
                  <a:pt x="1823" y="2586"/>
                </a:lnTo>
                <a:lnTo>
                  <a:pt x="1832" y="2582"/>
                </a:lnTo>
                <a:lnTo>
                  <a:pt x="1841" y="2608"/>
                </a:lnTo>
                <a:lnTo>
                  <a:pt x="1858" y="2700"/>
                </a:lnTo>
                <a:lnTo>
                  <a:pt x="1867" y="2719"/>
                </a:lnTo>
                <a:lnTo>
                  <a:pt x="1875" y="2692"/>
                </a:lnTo>
                <a:lnTo>
                  <a:pt x="1884" y="2663"/>
                </a:lnTo>
                <a:lnTo>
                  <a:pt x="1891" y="2683"/>
                </a:lnTo>
                <a:lnTo>
                  <a:pt x="1900" y="2676"/>
                </a:lnTo>
                <a:lnTo>
                  <a:pt x="1908" y="2693"/>
                </a:lnTo>
                <a:lnTo>
                  <a:pt x="1917" y="2706"/>
                </a:lnTo>
                <a:lnTo>
                  <a:pt x="1926" y="2720"/>
                </a:lnTo>
                <a:lnTo>
                  <a:pt x="1934" y="2722"/>
                </a:lnTo>
                <a:lnTo>
                  <a:pt x="1943" y="2702"/>
                </a:lnTo>
                <a:lnTo>
                  <a:pt x="1952" y="2702"/>
                </a:lnTo>
                <a:lnTo>
                  <a:pt x="1960" y="2718"/>
                </a:lnTo>
                <a:lnTo>
                  <a:pt x="1967" y="2723"/>
                </a:lnTo>
                <a:lnTo>
                  <a:pt x="1976" y="2712"/>
                </a:lnTo>
                <a:lnTo>
                  <a:pt x="1985" y="2709"/>
                </a:lnTo>
                <a:lnTo>
                  <a:pt x="1993" y="2679"/>
                </a:lnTo>
                <a:lnTo>
                  <a:pt x="2002" y="2690"/>
                </a:lnTo>
                <a:lnTo>
                  <a:pt x="2011" y="2690"/>
                </a:lnTo>
                <a:lnTo>
                  <a:pt x="2028" y="2683"/>
                </a:lnTo>
                <a:lnTo>
                  <a:pt x="2044" y="2684"/>
                </a:lnTo>
                <a:lnTo>
                  <a:pt x="2061" y="2684"/>
                </a:lnTo>
                <a:lnTo>
                  <a:pt x="2078" y="2699"/>
                </a:lnTo>
                <a:lnTo>
                  <a:pt x="2096" y="2676"/>
                </a:lnTo>
                <a:lnTo>
                  <a:pt x="2113" y="2692"/>
                </a:lnTo>
                <a:lnTo>
                  <a:pt x="2120" y="2706"/>
                </a:lnTo>
                <a:lnTo>
                  <a:pt x="2137" y="2726"/>
                </a:lnTo>
                <a:lnTo>
                  <a:pt x="2146" y="2723"/>
                </a:lnTo>
                <a:lnTo>
                  <a:pt x="2155" y="2731"/>
                </a:lnTo>
                <a:lnTo>
                  <a:pt x="2172" y="2729"/>
                </a:lnTo>
                <a:lnTo>
                  <a:pt x="2189" y="2712"/>
                </a:lnTo>
                <a:lnTo>
                  <a:pt x="2205" y="2723"/>
                </a:lnTo>
                <a:lnTo>
                  <a:pt x="2222" y="2722"/>
                </a:lnTo>
                <a:lnTo>
                  <a:pt x="2240" y="2725"/>
                </a:lnTo>
                <a:lnTo>
                  <a:pt x="2257" y="2768"/>
                </a:lnTo>
                <a:lnTo>
                  <a:pt x="2273" y="4570"/>
                </a:lnTo>
                <a:lnTo>
                  <a:pt x="2281" y="4847"/>
                </a:lnTo>
                <a:lnTo>
                  <a:pt x="2290" y="4978"/>
                </a:lnTo>
                <a:lnTo>
                  <a:pt x="2307" y="5028"/>
                </a:lnTo>
                <a:lnTo>
                  <a:pt x="2316" y="5080"/>
                </a:lnTo>
                <a:lnTo>
                  <a:pt x="2333" y="3750"/>
                </a:lnTo>
                <a:lnTo>
                  <a:pt x="2349" y="2870"/>
                </a:lnTo>
                <a:lnTo>
                  <a:pt x="2366" y="2715"/>
                </a:lnTo>
                <a:lnTo>
                  <a:pt x="2375" y="2663"/>
                </a:lnTo>
                <a:lnTo>
                  <a:pt x="2384" y="2540"/>
                </a:lnTo>
                <a:lnTo>
                  <a:pt x="2392" y="2428"/>
                </a:lnTo>
                <a:lnTo>
                  <a:pt x="2401" y="2582"/>
                </a:lnTo>
                <a:lnTo>
                  <a:pt x="2410" y="2641"/>
                </a:lnTo>
                <a:lnTo>
                  <a:pt x="2418" y="2752"/>
                </a:lnTo>
                <a:lnTo>
                  <a:pt x="2427" y="2824"/>
                </a:lnTo>
                <a:lnTo>
                  <a:pt x="2434" y="2803"/>
                </a:lnTo>
                <a:lnTo>
                  <a:pt x="2451" y="2566"/>
                </a:lnTo>
                <a:lnTo>
                  <a:pt x="2469" y="2288"/>
                </a:lnTo>
                <a:lnTo>
                  <a:pt x="2477" y="2341"/>
                </a:lnTo>
                <a:lnTo>
                  <a:pt x="2486" y="2542"/>
                </a:lnTo>
                <a:lnTo>
                  <a:pt x="2494" y="2719"/>
                </a:lnTo>
                <a:lnTo>
                  <a:pt x="2503" y="2741"/>
                </a:lnTo>
                <a:lnTo>
                  <a:pt x="2510" y="2706"/>
                </a:lnTo>
                <a:lnTo>
                  <a:pt x="2519" y="2673"/>
                </a:lnTo>
                <a:lnTo>
                  <a:pt x="2528" y="2614"/>
                </a:lnTo>
                <a:lnTo>
                  <a:pt x="2536" y="2656"/>
                </a:lnTo>
                <a:lnTo>
                  <a:pt x="2545" y="2607"/>
                </a:lnTo>
                <a:lnTo>
                  <a:pt x="2554" y="1600"/>
                </a:lnTo>
                <a:lnTo>
                  <a:pt x="2562" y="692"/>
                </a:lnTo>
                <a:lnTo>
                  <a:pt x="2571" y="466"/>
                </a:lnTo>
                <a:lnTo>
                  <a:pt x="2579" y="365"/>
                </a:lnTo>
                <a:lnTo>
                  <a:pt x="2587" y="344"/>
                </a:lnTo>
                <a:lnTo>
                  <a:pt x="2595" y="362"/>
                </a:lnTo>
                <a:lnTo>
                  <a:pt x="2604" y="395"/>
                </a:lnTo>
                <a:lnTo>
                  <a:pt x="2613" y="371"/>
                </a:lnTo>
                <a:lnTo>
                  <a:pt x="2621" y="326"/>
                </a:lnTo>
                <a:lnTo>
                  <a:pt x="2630" y="382"/>
                </a:lnTo>
                <a:lnTo>
                  <a:pt x="2639" y="1554"/>
                </a:lnTo>
                <a:lnTo>
                  <a:pt x="2647" y="2210"/>
                </a:lnTo>
                <a:lnTo>
                  <a:pt x="2656" y="2488"/>
                </a:lnTo>
                <a:lnTo>
                  <a:pt x="2663" y="2628"/>
                </a:lnTo>
                <a:lnTo>
                  <a:pt x="2672" y="2729"/>
                </a:lnTo>
                <a:lnTo>
                  <a:pt x="2680" y="2782"/>
                </a:lnTo>
                <a:lnTo>
                  <a:pt x="2698" y="2803"/>
                </a:lnTo>
                <a:lnTo>
                  <a:pt x="2706" y="2932"/>
                </a:lnTo>
                <a:lnTo>
                  <a:pt x="2715" y="3355"/>
                </a:lnTo>
                <a:lnTo>
                  <a:pt x="2723" y="3580"/>
                </a:lnTo>
                <a:lnTo>
                  <a:pt x="2739" y="3523"/>
                </a:lnTo>
                <a:lnTo>
                  <a:pt x="2748" y="3337"/>
                </a:lnTo>
                <a:lnTo>
                  <a:pt x="2757" y="3199"/>
                </a:lnTo>
                <a:lnTo>
                  <a:pt x="2765" y="3061"/>
                </a:lnTo>
                <a:lnTo>
                  <a:pt x="2774" y="2850"/>
                </a:lnTo>
                <a:lnTo>
                  <a:pt x="2783" y="2751"/>
                </a:lnTo>
                <a:lnTo>
                  <a:pt x="2791" y="2667"/>
                </a:lnTo>
                <a:lnTo>
                  <a:pt x="2800" y="2651"/>
                </a:lnTo>
                <a:lnTo>
                  <a:pt x="2816" y="2611"/>
                </a:lnTo>
                <a:lnTo>
                  <a:pt x="2824" y="2618"/>
                </a:lnTo>
                <a:lnTo>
                  <a:pt x="2833" y="2633"/>
                </a:lnTo>
                <a:lnTo>
                  <a:pt x="2842" y="2771"/>
                </a:lnTo>
                <a:lnTo>
                  <a:pt x="2850" y="3835"/>
                </a:lnTo>
                <a:lnTo>
                  <a:pt x="2859" y="4501"/>
                </a:lnTo>
                <a:lnTo>
                  <a:pt x="2868" y="4763"/>
                </a:lnTo>
                <a:lnTo>
                  <a:pt x="2876" y="4874"/>
                </a:lnTo>
                <a:lnTo>
                  <a:pt x="2885" y="4934"/>
                </a:lnTo>
                <a:lnTo>
                  <a:pt x="2901" y="3856"/>
                </a:lnTo>
                <a:lnTo>
                  <a:pt x="2918" y="2823"/>
                </a:lnTo>
                <a:lnTo>
                  <a:pt x="2935" y="2611"/>
                </a:lnTo>
                <a:lnTo>
                  <a:pt x="2952" y="2571"/>
                </a:lnTo>
                <a:lnTo>
                  <a:pt x="2968" y="2568"/>
                </a:lnTo>
                <a:lnTo>
                  <a:pt x="2986" y="2294"/>
                </a:lnTo>
                <a:lnTo>
                  <a:pt x="2994" y="2164"/>
                </a:lnTo>
                <a:lnTo>
                  <a:pt x="3012" y="2268"/>
                </a:lnTo>
                <a:lnTo>
                  <a:pt x="3029" y="2494"/>
                </a:lnTo>
                <a:lnTo>
                  <a:pt x="3037" y="2465"/>
                </a:lnTo>
                <a:lnTo>
                  <a:pt x="3045" y="2542"/>
                </a:lnTo>
                <a:lnTo>
                  <a:pt x="3062" y="2703"/>
                </a:lnTo>
                <a:lnTo>
                  <a:pt x="3071" y="2739"/>
                </a:lnTo>
                <a:lnTo>
                  <a:pt x="3079" y="2731"/>
                </a:lnTo>
                <a:lnTo>
                  <a:pt x="3088" y="2749"/>
                </a:lnTo>
                <a:lnTo>
                  <a:pt x="3096" y="2703"/>
                </a:lnTo>
                <a:lnTo>
                  <a:pt x="3105" y="2640"/>
                </a:lnTo>
                <a:lnTo>
                  <a:pt x="3114" y="2612"/>
                </a:lnTo>
                <a:lnTo>
                  <a:pt x="3121" y="2609"/>
                </a:lnTo>
                <a:lnTo>
                  <a:pt x="3130" y="2658"/>
                </a:lnTo>
                <a:lnTo>
                  <a:pt x="3138" y="2677"/>
                </a:lnTo>
                <a:lnTo>
                  <a:pt x="3147" y="2690"/>
                </a:lnTo>
                <a:lnTo>
                  <a:pt x="3156" y="2706"/>
                </a:lnTo>
                <a:lnTo>
                  <a:pt x="3164" y="2749"/>
                </a:lnTo>
                <a:lnTo>
                  <a:pt x="3173" y="2793"/>
                </a:lnTo>
                <a:lnTo>
                  <a:pt x="3181" y="2762"/>
                </a:lnTo>
                <a:lnTo>
                  <a:pt x="3190" y="2784"/>
                </a:lnTo>
                <a:lnTo>
                  <a:pt x="3197" y="2751"/>
                </a:lnTo>
                <a:lnTo>
                  <a:pt x="3206" y="2716"/>
                </a:lnTo>
                <a:lnTo>
                  <a:pt x="3215" y="2702"/>
                </a:lnTo>
                <a:lnTo>
                  <a:pt x="3223" y="2690"/>
                </a:lnTo>
                <a:lnTo>
                  <a:pt x="3232" y="2683"/>
                </a:lnTo>
                <a:lnTo>
                  <a:pt x="3241" y="2679"/>
                </a:lnTo>
                <a:lnTo>
                  <a:pt x="3249" y="2671"/>
                </a:lnTo>
                <a:lnTo>
                  <a:pt x="3258" y="2687"/>
                </a:lnTo>
                <a:lnTo>
                  <a:pt x="3266" y="2728"/>
                </a:lnTo>
                <a:lnTo>
                  <a:pt x="3274" y="2725"/>
                </a:lnTo>
                <a:lnTo>
                  <a:pt x="3282" y="2697"/>
                </a:lnTo>
                <a:lnTo>
                  <a:pt x="3291" y="2671"/>
                </a:lnTo>
                <a:lnTo>
                  <a:pt x="3300" y="2624"/>
                </a:lnTo>
                <a:lnTo>
                  <a:pt x="3308" y="2637"/>
                </a:lnTo>
                <a:lnTo>
                  <a:pt x="3317" y="2738"/>
                </a:lnTo>
                <a:lnTo>
                  <a:pt x="3325" y="2865"/>
                </a:lnTo>
                <a:lnTo>
                  <a:pt x="3334" y="2860"/>
                </a:lnTo>
                <a:lnTo>
                  <a:pt x="3343" y="2850"/>
                </a:lnTo>
                <a:lnTo>
                  <a:pt x="3350" y="2879"/>
                </a:lnTo>
                <a:lnTo>
                  <a:pt x="3359" y="2944"/>
                </a:lnTo>
                <a:lnTo>
                  <a:pt x="3367" y="2999"/>
                </a:lnTo>
                <a:lnTo>
                  <a:pt x="3376" y="3040"/>
                </a:lnTo>
                <a:lnTo>
                  <a:pt x="3385" y="3043"/>
                </a:lnTo>
                <a:lnTo>
                  <a:pt x="3393" y="3033"/>
                </a:lnTo>
                <a:lnTo>
                  <a:pt x="3402" y="3134"/>
                </a:lnTo>
                <a:lnTo>
                  <a:pt x="3410" y="3533"/>
                </a:lnTo>
                <a:lnTo>
                  <a:pt x="3419" y="3830"/>
                </a:lnTo>
                <a:lnTo>
                  <a:pt x="3428" y="3911"/>
                </a:lnTo>
                <a:lnTo>
                  <a:pt x="3435" y="3859"/>
                </a:lnTo>
                <a:lnTo>
                  <a:pt x="3444" y="3604"/>
                </a:lnTo>
                <a:lnTo>
                  <a:pt x="3452" y="3035"/>
                </a:lnTo>
                <a:lnTo>
                  <a:pt x="3461" y="2638"/>
                </a:lnTo>
                <a:lnTo>
                  <a:pt x="3470" y="2526"/>
                </a:lnTo>
                <a:lnTo>
                  <a:pt x="3478" y="2568"/>
                </a:lnTo>
                <a:lnTo>
                  <a:pt x="3487" y="2648"/>
                </a:lnTo>
                <a:lnTo>
                  <a:pt x="3495" y="2719"/>
                </a:lnTo>
                <a:lnTo>
                  <a:pt x="3504" y="2700"/>
                </a:lnTo>
                <a:lnTo>
                  <a:pt x="3511" y="2703"/>
                </a:lnTo>
                <a:lnTo>
                  <a:pt x="3520" y="2705"/>
                </a:lnTo>
                <a:lnTo>
                  <a:pt x="3529" y="2720"/>
                </a:lnTo>
                <a:lnTo>
                  <a:pt x="3537" y="2743"/>
                </a:lnTo>
                <a:lnTo>
                  <a:pt x="3546" y="2751"/>
                </a:lnTo>
                <a:lnTo>
                  <a:pt x="3554" y="2977"/>
                </a:lnTo>
                <a:lnTo>
                  <a:pt x="3563" y="4012"/>
                </a:lnTo>
                <a:lnTo>
                  <a:pt x="3572" y="4651"/>
                </a:lnTo>
                <a:lnTo>
                  <a:pt x="3580" y="4955"/>
                </a:lnTo>
                <a:lnTo>
                  <a:pt x="3588" y="5076"/>
                </a:lnTo>
                <a:lnTo>
                  <a:pt x="3596" y="5141"/>
                </a:lnTo>
                <a:lnTo>
                  <a:pt x="3605" y="5172"/>
                </a:lnTo>
                <a:lnTo>
                  <a:pt x="3622" y="3686"/>
                </a:lnTo>
                <a:lnTo>
                  <a:pt x="3639" y="2953"/>
                </a:lnTo>
                <a:lnTo>
                  <a:pt x="3657" y="2785"/>
                </a:lnTo>
                <a:lnTo>
                  <a:pt x="3664" y="2781"/>
                </a:lnTo>
                <a:lnTo>
                  <a:pt x="3681" y="1265"/>
                </a:lnTo>
                <a:lnTo>
                  <a:pt x="3690" y="809"/>
                </a:lnTo>
                <a:lnTo>
                  <a:pt x="3698" y="591"/>
                </a:lnTo>
                <a:lnTo>
                  <a:pt x="3707" y="418"/>
                </a:lnTo>
                <a:lnTo>
                  <a:pt x="3716" y="195"/>
                </a:lnTo>
                <a:lnTo>
                  <a:pt x="3724" y="225"/>
                </a:lnTo>
                <a:lnTo>
                  <a:pt x="3733" y="443"/>
                </a:lnTo>
                <a:lnTo>
                  <a:pt x="3749" y="695"/>
                </a:lnTo>
                <a:lnTo>
                  <a:pt x="3766" y="1690"/>
                </a:lnTo>
                <a:lnTo>
                  <a:pt x="3783" y="2731"/>
                </a:lnTo>
                <a:lnTo>
                  <a:pt x="3792" y="2833"/>
                </a:lnTo>
                <a:lnTo>
                  <a:pt x="3801" y="2867"/>
                </a:lnTo>
                <a:lnTo>
                  <a:pt x="3809" y="2898"/>
                </a:lnTo>
                <a:lnTo>
                  <a:pt x="3817" y="2916"/>
                </a:lnTo>
                <a:lnTo>
                  <a:pt x="3825" y="2911"/>
                </a:lnTo>
                <a:lnTo>
                  <a:pt x="3834" y="2922"/>
                </a:lnTo>
                <a:lnTo>
                  <a:pt x="3843" y="2886"/>
                </a:lnTo>
                <a:lnTo>
                  <a:pt x="3851" y="2879"/>
                </a:lnTo>
                <a:lnTo>
                  <a:pt x="3860" y="2873"/>
                </a:lnTo>
                <a:lnTo>
                  <a:pt x="3868" y="2829"/>
                </a:lnTo>
                <a:lnTo>
                  <a:pt x="3877" y="2791"/>
                </a:lnTo>
                <a:lnTo>
                  <a:pt x="3886" y="2791"/>
                </a:lnTo>
                <a:lnTo>
                  <a:pt x="3893" y="2795"/>
                </a:lnTo>
                <a:lnTo>
                  <a:pt x="3902" y="2816"/>
                </a:lnTo>
                <a:lnTo>
                  <a:pt x="3910" y="2793"/>
                </a:lnTo>
                <a:lnTo>
                  <a:pt x="3919" y="2764"/>
                </a:lnTo>
                <a:lnTo>
                  <a:pt x="3927" y="2769"/>
                </a:lnTo>
                <a:lnTo>
                  <a:pt x="3936" y="2784"/>
                </a:lnTo>
                <a:lnTo>
                  <a:pt x="3945" y="2778"/>
                </a:lnTo>
                <a:lnTo>
                  <a:pt x="3953" y="2746"/>
                </a:lnTo>
                <a:lnTo>
                  <a:pt x="3962" y="2731"/>
                </a:lnTo>
                <a:lnTo>
                  <a:pt x="3969" y="2754"/>
                </a:lnTo>
                <a:lnTo>
                  <a:pt x="3978" y="2771"/>
                </a:lnTo>
                <a:lnTo>
                  <a:pt x="3987" y="2793"/>
                </a:lnTo>
                <a:lnTo>
                  <a:pt x="3995" y="2829"/>
                </a:lnTo>
                <a:lnTo>
                  <a:pt x="4004" y="2856"/>
                </a:lnTo>
                <a:lnTo>
                  <a:pt x="4012" y="2860"/>
                </a:lnTo>
                <a:lnTo>
                  <a:pt x="4021" y="2854"/>
                </a:lnTo>
                <a:lnTo>
                  <a:pt x="4030" y="2843"/>
                </a:lnTo>
                <a:lnTo>
                  <a:pt x="4038" y="2842"/>
                </a:lnTo>
                <a:lnTo>
                  <a:pt x="4046" y="2846"/>
                </a:lnTo>
                <a:lnTo>
                  <a:pt x="4054" y="2860"/>
                </a:lnTo>
                <a:lnTo>
                  <a:pt x="4063" y="2464"/>
                </a:lnTo>
                <a:lnTo>
                  <a:pt x="4072" y="1425"/>
                </a:lnTo>
                <a:lnTo>
                  <a:pt x="4080" y="953"/>
                </a:lnTo>
                <a:lnTo>
                  <a:pt x="4089" y="783"/>
                </a:lnTo>
                <a:lnTo>
                  <a:pt x="4097" y="717"/>
                </a:lnTo>
                <a:lnTo>
                  <a:pt x="4106" y="685"/>
                </a:lnTo>
                <a:lnTo>
                  <a:pt x="4115" y="643"/>
                </a:lnTo>
                <a:lnTo>
                  <a:pt x="4122" y="597"/>
                </a:lnTo>
                <a:lnTo>
                  <a:pt x="4131" y="577"/>
                </a:lnTo>
                <a:lnTo>
                  <a:pt x="4139" y="829"/>
                </a:lnTo>
                <a:lnTo>
                  <a:pt x="4148" y="1874"/>
                </a:lnTo>
                <a:lnTo>
                  <a:pt x="4165" y="2647"/>
                </a:lnTo>
                <a:lnTo>
                  <a:pt x="4174" y="2777"/>
                </a:lnTo>
                <a:lnTo>
                  <a:pt x="4182" y="2852"/>
                </a:lnTo>
                <a:lnTo>
                  <a:pt x="4191" y="2878"/>
                </a:lnTo>
                <a:lnTo>
                  <a:pt x="4198" y="2889"/>
                </a:lnTo>
                <a:lnTo>
                  <a:pt x="4207" y="2898"/>
                </a:lnTo>
                <a:lnTo>
                  <a:pt x="4216" y="2862"/>
                </a:lnTo>
                <a:lnTo>
                  <a:pt x="4224" y="2856"/>
                </a:lnTo>
                <a:lnTo>
                  <a:pt x="4233" y="2833"/>
                </a:lnTo>
                <a:lnTo>
                  <a:pt x="4241" y="2834"/>
                </a:lnTo>
                <a:lnTo>
                  <a:pt x="4250" y="2829"/>
                </a:lnTo>
                <a:lnTo>
                  <a:pt x="4259" y="2831"/>
                </a:lnTo>
                <a:lnTo>
                  <a:pt x="4267" y="2813"/>
                </a:lnTo>
                <a:lnTo>
                  <a:pt x="4275" y="2834"/>
                </a:lnTo>
                <a:lnTo>
                  <a:pt x="4292" y="2795"/>
                </a:lnTo>
                <a:lnTo>
                  <a:pt x="4309" y="2618"/>
                </a:lnTo>
                <a:lnTo>
                  <a:pt x="4326" y="2669"/>
                </a:lnTo>
                <a:lnTo>
                  <a:pt x="4344" y="2767"/>
                </a:lnTo>
                <a:lnTo>
                  <a:pt x="4360" y="2842"/>
                </a:lnTo>
                <a:lnTo>
                  <a:pt x="4377" y="2842"/>
                </a:lnTo>
                <a:lnTo>
                  <a:pt x="4394" y="2853"/>
                </a:lnTo>
                <a:lnTo>
                  <a:pt x="4411" y="2808"/>
                </a:lnTo>
                <a:lnTo>
                  <a:pt x="4429" y="3758"/>
                </a:lnTo>
                <a:lnTo>
                  <a:pt x="4445" y="4868"/>
                </a:lnTo>
                <a:lnTo>
                  <a:pt x="4462" y="4589"/>
                </a:lnTo>
                <a:lnTo>
                  <a:pt x="4479" y="3105"/>
                </a:lnTo>
                <a:lnTo>
                  <a:pt x="4496" y="2748"/>
                </a:lnTo>
                <a:lnTo>
                  <a:pt x="4505" y="2661"/>
                </a:lnTo>
                <a:lnTo>
                  <a:pt x="4512" y="2651"/>
                </a:lnTo>
                <a:lnTo>
                  <a:pt x="4521" y="2948"/>
                </a:lnTo>
                <a:lnTo>
                  <a:pt x="4529" y="4146"/>
                </a:lnTo>
                <a:lnTo>
                  <a:pt x="4538" y="4734"/>
                </a:lnTo>
                <a:lnTo>
                  <a:pt x="4547" y="4950"/>
                </a:lnTo>
                <a:lnTo>
                  <a:pt x="4555" y="5069"/>
                </a:lnTo>
                <a:lnTo>
                  <a:pt x="4564" y="5138"/>
                </a:lnTo>
                <a:lnTo>
                  <a:pt x="4573" y="5188"/>
                </a:lnTo>
                <a:lnTo>
                  <a:pt x="4581" y="5195"/>
                </a:lnTo>
                <a:lnTo>
                  <a:pt x="4589" y="5178"/>
                </a:lnTo>
                <a:lnTo>
                  <a:pt x="4597" y="5018"/>
                </a:lnTo>
                <a:lnTo>
                  <a:pt x="4606" y="3907"/>
                </a:lnTo>
                <a:lnTo>
                  <a:pt x="4614" y="3221"/>
                </a:lnTo>
                <a:lnTo>
                  <a:pt x="4623" y="2990"/>
                </a:lnTo>
                <a:lnTo>
                  <a:pt x="4632" y="2934"/>
                </a:lnTo>
                <a:lnTo>
                  <a:pt x="4640" y="2853"/>
                </a:lnTo>
                <a:lnTo>
                  <a:pt x="4649" y="2772"/>
                </a:lnTo>
                <a:lnTo>
                  <a:pt x="4658" y="2738"/>
                </a:lnTo>
                <a:lnTo>
                  <a:pt x="4665" y="2777"/>
                </a:lnTo>
                <a:lnTo>
                  <a:pt x="4674" y="2694"/>
                </a:lnTo>
                <a:lnTo>
                  <a:pt x="4682" y="2657"/>
                </a:lnTo>
                <a:lnTo>
                  <a:pt x="4691" y="2579"/>
                </a:lnTo>
                <a:lnTo>
                  <a:pt x="4699" y="1364"/>
                </a:lnTo>
                <a:lnTo>
                  <a:pt x="4708" y="811"/>
                </a:lnTo>
                <a:lnTo>
                  <a:pt x="4725" y="452"/>
                </a:lnTo>
                <a:lnTo>
                  <a:pt x="4741" y="0"/>
                </a:lnTo>
                <a:lnTo>
                  <a:pt x="4758" y="577"/>
                </a:lnTo>
                <a:lnTo>
                  <a:pt x="4767" y="717"/>
                </a:lnTo>
                <a:lnTo>
                  <a:pt x="4776" y="725"/>
                </a:lnTo>
                <a:lnTo>
                  <a:pt x="4784" y="1396"/>
                </a:lnTo>
                <a:lnTo>
                  <a:pt x="4793" y="2357"/>
                </a:lnTo>
                <a:lnTo>
                  <a:pt x="4802" y="2703"/>
                </a:lnTo>
                <a:lnTo>
                  <a:pt x="4810" y="2810"/>
                </a:lnTo>
                <a:lnTo>
                  <a:pt x="4818" y="2847"/>
                </a:lnTo>
                <a:lnTo>
                  <a:pt x="4826" y="2880"/>
                </a:lnTo>
                <a:lnTo>
                  <a:pt x="4835" y="2301"/>
                </a:lnTo>
                <a:lnTo>
                  <a:pt x="4843" y="1309"/>
                </a:lnTo>
                <a:lnTo>
                  <a:pt x="4852" y="1489"/>
                </a:lnTo>
                <a:lnTo>
                  <a:pt x="4861" y="2285"/>
                </a:lnTo>
                <a:lnTo>
                  <a:pt x="4869" y="2586"/>
                </a:lnTo>
                <a:lnTo>
                  <a:pt x="4878" y="2729"/>
                </a:lnTo>
                <a:lnTo>
                  <a:pt x="4887" y="2775"/>
                </a:lnTo>
                <a:lnTo>
                  <a:pt x="4894" y="2804"/>
                </a:lnTo>
                <a:lnTo>
                  <a:pt x="4902" y="2801"/>
                </a:lnTo>
                <a:lnTo>
                  <a:pt x="4911" y="2829"/>
                </a:lnTo>
                <a:lnTo>
                  <a:pt x="4920" y="2807"/>
                </a:lnTo>
                <a:lnTo>
                  <a:pt x="4928" y="2793"/>
                </a:lnTo>
                <a:lnTo>
                  <a:pt x="4937" y="2860"/>
                </a:lnTo>
                <a:lnTo>
                  <a:pt x="4946" y="3904"/>
                </a:lnTo>
                <a:lnTo>
                  <a:pt x="4954" y="4630"/>
                </a:lnTo>
                <a:lnTo>
                  <a:pt x="4963" y="4904"/>
                </a:lnTo>
                <a:lnTo>
                  <a:pt x="4979" y="4947"/>
                </a:lnTo>
                <a:lnTo>
                  <a:pt x="4996" y="4828"/>
                </a:lnTo>
                <a:lnTo>
                  <a:pt x="5013" y="4884"/>
                </a:lnTo>
                <a:lnTo>
                  <a:pt x="5031" y="4981"/>
                </a:lnTo>
                <a:lnTo>
                  <a:pt x="5039" y="5004"/>
                </a:lnTo>
                <a:lnTo>
                  <a:pt x="5047" y="5054"/>
                </a:lnTo>
                <a:lnTo>
                  <a:pt x="5055" y="4838"/>
                </a:lnTo>
                <a:lnTo>
                  <a:pt x="5064" y="3727"/>
                </a:lnTo>
                <a:lnTo>
                  <a:pt x="5072" y="3108"/>
                </a:lnTo>
                <a:lnTo>
                  <a:pt x="5081" y="2944"/>
                </a:lnTo>
                <a:lnTo>
                  <a:pt x="5090" y="2869"/>
                </a:lnTo>
                <a:lnTo>
                  <a:pt x="5098" y="2807"/>
                </a:lnTo>
                <a:lnTo>
                  <a:pt x="5107" y="2733"/>
                </a:lnTo>
                <a:lnTo>
                  <a:pt x="5116" y="2585"/>
                </a:lnTo>
                <a:lnTo>
                  <a:pt x="5123" y="2644"/>
                </a:lnTo>
                <a:lnTo>
                  <a:pt x="5131" y="2709"/>
                </a:lnTo>
                <a:lnTo>
                  <a:pt x="5140" y="2709"/>
                </a:lnTo>
                <a:lnTo>
                  <a:pt x="5149" y="2752"/>
                </a:lnTo>
                <a:lnTo>
                  <a:pt x="5157" y="2775"/>
                </a:lnTo>
                <a:lnTo>
                  <a:pt x="5166" y="2722"/>
                </a:lnTo>
                <a:lnTo>
                  <a:pt x="5175" y="2645"/>
                </a:lnTo>
                <a:lnTo>
                  <a:pt x="5183" y="2761"/>
                </a:lnTo>
                <a:lnTo>
                  <a:pt x="5192" y="2791"/>
                </a:lnTo>
                <a:lnTo>
                  <a:pt x="5199" y="2816"/>
                </a:lnTo>
                <a:lnTo>
                  <a:pt x="5208" y="2834"/>
                </a:lnTo>
                <a:lnTo>
                  <a:pt x="5216" y="2805"/>
                </a:lnTo>
                <a:lnTo>
                  <a:pt x="5225" y="2803"/>
                </a:lnTo>
                <a:lnTo>
                  <a:pt x="5242" y="2765"/>
                </a:lnTo>
                <a:lnTo>
                  <a:pt x="5251" y="2785"/>
                </a:lnTo>
                <a:lnTo>
                  <a:pt x="5260" y="2791"/>
                </a:lnTo>
                <a:lnTo>
                  <a:pt x="5276" y="2810"/>
                </a:lnTo>
                <a:lnTo>
                  <a:pt x="5293" y="2820"/>
                </a:lnTo>
                <a:lnTo>
                  <a:pt x="5301" y="2797"/>
                </a:lnTo>
                <a:lnTo>
                  <a:pt x="5310" y="2834"/>
                </a:lnTo>
                <a:lnTo>
                  <a:pt x="5319" y="2829"/>
                </a:lnTo>
                <a:lnTo>
                  <a:pt x="5327" y="2818"/>
                </a:lnTo>
                <a:lnTo>
                  <a:pt x="5336" y="2850"/>
                </a:lnTo>
                <a:lnTo>
                  <a:pt x="5345" y="2873"/>
                </a:lnTo>
                <a:lnTo>
                  <a:pt x="5352" y="2925"/>
                </a:lnTo>
                <a:lnTo>
                  <a:pt x="5360" y="2987"/>
                </a:lnTo>
                <a:lnTo>
                  <a:pt x="5369" y="2978"/>
                </a:lnTo>
                <a:lnTo>
                  <a:pt x="5378" y="2961"/>
                </a:lnTo>
                <a:lnTo>
                  <a:pt x="5386" y="2971"/>
                </a:lnTo>
                <a:lnTo>
                  <a:pt x="5395" y="2973"/>
                </a:lnTo>
                <a:lnTo>
                  <a:pt x="5404" y="2942"/>
                </a:lnTo>
                <a:lnTo>
                  <a:pt x="5412" y="2915"/>
                </a:lnTo>
                <a:lnTo>
                  <a:pt x="5421" y="3548"/>
                </a:lnTo>
                <a:lnTo>
                  <a:pt x="5430" y="4465"/>
                </a:lnTo>
                <a:lnTo>
                  <a:pt x="5437" y="4878"/>
                </a:lnTo>
                <a:lnTo>
                  <a:pt x="5445" y="5035"/>
                </a:lnTo>
                <a:lnTo>
                  <a:pt x="5454" y="5110"/>
                </a:lnTo>
                <a:lnTo>
                  <a:pt x="5463" y="5133"/>
                </a:lnTo>
                <a:lnTo>
                  <a:pt x="5471" y="5155"/>
                </a:lnTo>
                <a:lnTo>
                  <a:pt x="5480" y="5167"/>
                </a:lnTo>
                <a:lnTo>
                  <a:pt x="5497" y="3421"/>
                </a:lnTo>
                <a:lnTo>
                  <a:pt x="5513" y="2924"/>
                </a:lnTo>
                <a:lnTo>
                  <a:pt x="5522" y="2504"/>
                </a:lnTo>
                <a:lnTo>
                  <a:pt x="5530" y="1123"/>
                </a:lnTo>
                <a:lnTo>
                  <a:pt x="5539" y="741"/>
                </a:lnTo>
                <a:lnTo>
                  <a:pt x="5548" y="597"/>
                </a:lnTo>
                <a:lnTo>
                  <a:pt x="5565" y="371"/>
                </a:lnTo>
                <a:lnTo>
                  <a:pt x="5582" y="636"/>
                </a:lnTo>
                <a:lnTo>
                  <a:pt x="5598" y="649"/>
                </a:lnTo>
                <a:lnTo>
                  <a:pt x="5615" y="561"/>
                </a:lnTo>
                <a:lnTo>
                  <a:pt x="5633" y="2049"/>
                </a:lnTo>
                <a:lnTo>
                  <a:pt x="5650" y="2699"/>
                </a:lnTo>
                <a:lnTo>
                  <a:pt x="5666" y="2839"/>
                </a:lnTo>
                <a:lnTo>
                  <a:pt x="5683" y="2856"/>
                </a:lnTo>
                <a:lnTo>
                  <a:pt x="5700" y="3040"/>
                </a:lnTo>
                <a:lnTo>
                  <a:pt x="5718" y="2950"/>
                </a:lnTo>
                <a:lnTo>
                  <a:pt x="5735" y="2752"/>
                </a:lnTo>
                <a:lnTo>
                  <a:pt x="5751" y="2722"/>
                </a:lnTo>
                <a:lnTo>
                  <a:pt x="5768" y="2729"/>
                </a:lnTo>
                <a:lnTo>
                  <a:pt x="5785" y="2706"/>
                </a:lnTo>
                <a:lnTo>
                  <a:pt x="5794" y="2694"/>
                </a:lnTo>
                <a:lnTo>
                  <a:pt x="5803" y="2682"/>
                </a:lnTo>
                <a:lnTo>
                  <a:pt x="5811" y="2676"/>
                </a:lnTo>
                <a:lnTo>
                  <a:pt x="5818" y="2664"/>
                </a:lnTo>
                <a:lnTo>
                  <a:pt x="5827" y="2651"/>
                </a:lnTo>
                <a:lnTo>
                  <a:pt x="5836" y="2633"/>
                </a:lnTo>
                <a:lnTo>
                  <a:pt x="5844" y="2630"/>
                </a:lnTo>
                <a:lnTo>
                  <a:pt x="5853" y="2713"/>
                </a:lnTo>
                <a:lnTo>
                  <a:pt x="5862" y="3636"/>
                </a:lnTo>
                <a:lnTo>
                  <a:pt x="5870" y="4323"/>
                </a:lnTo>
                <a:lnTo>
                  <a:pt x="5879" y="4682"/>
                </a:lnTo>
                <a:lnTo>
                  <a:pt x="5888" y="4196"/>
                </a:lnTo>
                <a:lnTo>
                  <a:pt x="5903" y="2927"/>
                </a:lnTo>
                <a:lnTo>
                  <a:pt x="5921" y="2692"/>
                </a:lnTo>
                <a:lnTo>
                  <a:pt x="5938" y="2641"/>
                </a:lnTo>
                <a:lnTo>
                  <a:pt x="5955" y="2658"/>
                </a:lnTo>
                <a:lnTo>
                  <a:pt x="5971" y="2761"/>
                </a:lnTo>
                <a:lnTo>
                  <a:pt x="5988" y="4087"/>
                </a:lnTo>
                <a:lnTo>
                  <a:pt x="6006" y="4929"/>
                </a:lnTo>
                <a:lnTo>
                  <a:pt x="6023" y="4969"/>
                </a:lnTo>
                <a:lnTo>
                  <a:pt x="6040" y="5022"/>
                </a:lnTo>
                <a:lnTo>
                  <a:pt x="6056" y="5067"/>
                </a:lnTo>
                <a:lnTo>
                  <a:pt x="6073" y="5109"/>
                </a:lnTo>
                <a:lnTo>
                  <a:pt x="6082" y="5112"/>
                </a:lnTo>
                <a:lnTo>
                  <a:pt x="6099" y="3288"/>
                </a:lnTo>
                <a:lnTo>
                  <a:pt x="6108" y="2989"/>
                </a:lnTo>
                <a:lnTo>
                  <a:pt x="6117" y="2892"/>
                </a:lnTo>
                <a:lnTo>
                  <a:pt x="6124" y="2794"/>
                </a:lnTo>
                <a:lnTo>
                  <a:pt x="6132" y="2719"/>
                </a:lnTo>
                <a:lnTo>
                  <a:pt x="6141" y="2683"/>
                </a:lnTo>
                <a:lnTo>
                  <a:pt x="6150" y="2702"/>
                </a:lnTo>
                <a:lnTo>
                  <a:pt x="6158" y="2667"/>
                </a:lnTo>
                <a:lnTo>
                  <a:pt x="6167" y="2660"/>
                </a:lnTo>
                <a:lnTo>
                  <a:pt x="6176" y="2647"/>
                </a:lnTo>
                <a:lnTo>
                  <a:pt x="6184" y="2673"/>
                </a:lnTo>
                <a:lnTo>
                  <a:pt x="6193" y="2693"/>
                </a:lnTo>
                <a:lnTo>
                  <a:pt x="6200" y="2604"/>
                </a:lnTo>
                <a:lnTo>
                  <a:pt x="6209" y="2586"/>
                </a:lnTo>
                <a:lnTo>
                  <a:pt x="6217" y="2568"/>
                </a:lnTo>
                <a:lnTo>
                  <a:pt x="6226" y="2552"/>
                </a:lnTo>
                <a:lnTo>
                  <a:pt x="6235" y="2558"/>
                </a:lnTo>
                <a:lnTo>
                  <a:pt x="6243" y="2560"/>
                </a:lnTo>
                <a:lnTo>
                  <a:pt x="6252" y="2595"/>
                </a:lnTo>
                <a:lnTo>
                  <a:pt x="6261" y="2635"/>
                </a:lnTo>
                <a:lnTo>
                  <a:pt x="6269" y="2883"/>
                </a:lnTo>
                <a:lnTo>
                  <a:pt x="6276" y="3993"/>
                </a:lnTo>
                <a:lnTo>
                  <a:pt x="6285" y="4620"/>
                </a:lnTo>
                <a:lnTo>
                  <a:pt x="6294" y="4888"/>
                </a:lnTo>
                <a:lnTo>
                  <a:pt x="6302" y="5014"/>
                </a:lnTo>
                <a:lnTo>
                  <a:pt x="6311" y="5070"/>
                </a:lnTo>
                <a:lnTo>
                  <a:pt x="6320" y="5092"/>
                </a:lnTo>
                <a:lnTo>
                  <a:pt x="6328" y="5086"/>
                </a:lnTo>
                <a:lnTo>
                  <a:pt x="6337" y="5083"/>
                </a:lnTo>
                <a:lnTo>
                  <a:pt x="6346" y="5080"/>
                </a:lnTo>
                <a:lnTo>
                  <a:pt x="6353" y="5074"/>
                </a:lnTo>
                <a:lnTo>
                  <a:pt x="6361" y="5076"/>
                </a:lnTo>
                <a:lnTo>
                  <a:pt x="6370" y="5057"/>
                </a:lnTo>
                <a:lnTo>
                  <a:pt x="6379" y="5057"/>
                </a:lnTo>
                <a:lnTo>
                  <a:pt x="6396" y="4231"/>
                </a:lnTo>
                <a:lnTo>
                  <a:pt x="6405" y="3150"/>
                </a:lnTo>
                <a:lnTo>
                  <a:pt x="6413" y="2784"/>
                </a:lnTo>
                <a:lnTo>
                  <a:pt x="6422" y="2784"/>
                </a:lnTo>
                <a:lnTo>
                  <a:pt x="6431" y="2810"/>
                </a:lnTo>
                <a:lnTo>
                  <a:pt x="6438" y="2780"/>
                </a:lnTo>
                <a:lnTo>
                  <a:pt x="6446" y="2759"/>
                </a:lnTo>
                <a:lnTo>
                  <a:pt x="6455" y="2706"/>
                </a:lnTo>
                <a:lnTo>
                  <a:pt x="6472" y="2719"/>
                </a:lnTo>
                <a:lnTo>
                  <a:pt x="6490" y="2780"/>
                </a:lnTo>
                <a:lnTo>
                  <a:pt x="6507" y="2824"/>
                </a:lnTo>
                <a:lnTo>
                  <a:pt x="6523" y="2970"/>
                </a:lnTo>
                <a:lnTo>
                  <a:pt x="6531" y="3065"/>
                </a:lnTo>
                <a:lnTo>
                  <a:pt x="6549" y="3200"/>
                </a:lnTo>
                <a:lnTo>
                  <a:pt x="6566" y="3150"/>
                </a:lnTo>
                <a:lnTo>
                  <a:pt x="6575" y="3102"/>
                </a:lnTo>
                <a:lnTo>
                  <a:pt x="6583" y="3213"/>
                </a:lnTo>
                <a:lnTo>
                  <a:pt x="6590" y="4153"/>
                </a:lnTo>
                <a:lnTo>
                  <a:pt x="6599" y="4746"/>
                </a:lnTo>
                <a:lnTo>
                  <a:pt x="6608" y="4956"/>
                </a:lnTo>
                <a:lnTo>
                  <a:pt x="6616" y="5074"/>
                </a:lnTo>
                <a:lnTo>
                  <a:pt x="6634" y="5090"/>
                </a:lnTo>
                <a:lnTo>
                  <a:pt x="6651" y="3317"/>
                </a:lnTo>
                <a:lnTo>
                  <a:pt x="6667" y="2323"/>
                </a:lnTo>
                <a:lnTo>
                  <a:pt x="6684" y="666"/>
                </a:lnTo>
                <a:lnTo>
                  <a:pt x="6701" y="346"/>
                </a:lnTo>
                <a:lnTo>
                  <a:pt x="6710" y="368"/>
                </a:lnTo>
                <a:lnTo>
                  <a:pt x="6719" y="436"/>
                </a:lnTo>
                <a:lnTo>
                  <a:pt x="6727" y="475"/>
                </a:lnTo>
                <a:lnTo>
                  <a:pt x="6743" y="1188"/>
                </a:lnTo>
                <a:lnTo>
                  <a:pt x="6760" y="2396"/>
                </a:lnTo>
                <a:lnTo>
                  <a:pt x="6778" y="920"/>
                </a:lnTo>
                <a:lnTo>
                  <a:pt x="6795" y="2350"/>
                </a:lnTo>
                <a:lnTo>
                  <a:pt x="6812" y="2702"/>
                </a:lnTo>
                <a:lnTo>
                  <a:pt x="6828" y="2912"/>
                </a:lnTo>
                <a:lnTo>
                  <a:pt x="6845" y="2964"/>
                </a:lnTo>
                <a:lnTo>
                  <a:pt x="6863" y="2886"/>
                </a:lnTo>
                <a:lnTo>
                  <a:pt x="6880" y="4603"/>
                </a:lnTo>
                <a:lnTo>
                  <a:pt x="6896" y="5040"/>
                </a:lnTo>
                <a:lnTo>
                  <a:pt x="6913" y="4955"/>
                </a:lnTo>
                <a:lnTo>
                  <a:pt x="6930" y="4910"/>
                </a:lnTo>
                <a:lnTo>
                  <a:pt x="6948" y="4940"/>
                </a:lnTo>
                <a:lnTo>
                  <a:pt x="6965" y="4995"/>
                </a:lnTo>
                <a:lnTo>
                  <a:pt x="6972" y="5009"/>
                </a:lnTo>
                <a:lnTo>
                  <a:pt x="6981" y="5015"/>
                </a:lnTo>
                <a:lnTo>
                  <a:pt x="6989" y="4439"/>
                </a:lnTo>
                <a:lnTo>
                  <a:pt x="6998" y="3394"/>
                </a:lnTo>
                <a:lnTo>
                  <a:pt x="7007" y="2948"/>
                </a:lnTo>
                <a:lnTo>
                  <a:pt x="7015" y="2853"/>
                </a:lnTo>
                <a:lnTo>
                  <a:pt x="7024" y="2793"/>
                </a:lnTo>
                <a:lnTo>
                  <a:pt x="7033" y="2696"/>
                </a:lnTo>
                <a:lnTo>
                  <a:pt x="7041" y="2638"/>
                </a:lnTo>
                <a:lnTo>
                  <a:pt x="7048" y="2583"/>
                </a:lnTo>
                <a:lnTo>
                  <a:pt x="7057" y="2622"/>
                </a:lnTo>
                <a:lnTo>
                  <a:pt x="7066" y="2699"/>
                </a:lnTo>
                <a:lnTo>
                  <a:pt x="7074" y="2615"/>
                </a:lnTo>
                <a:lnTo>
                  <a:pt x="7083" y="2566"/>
                </a:lnTo>
                <a:lnTo>
                  <a:pt x="7092" y="2630"/>
                </a:lnTo>
                <a:lnTo>
                  <a:pt x="7100" y="2630"/>
                </a:lnTo>
                <a:lnTo>
                  <a:pt x="7109" y="1841"/>
                </a:lnTo>
                <a:lnTo>
                  <a:pt x="7118" y="744"/>
                </a:lnTo>
                <a:lnTo>
                  <a:pt x="7125" y="460"/>
                </a:lnTo>
                <a:lnTo>
                  <a:pt x="7133" y="398"/>
                </a:lnTo>
                <a:lnTo>
                  <a:pt x="7142" y="420"/>
                </a:lnTo>
                <a:lnTo>
                  <a:pt x="7151" y="473"/>
                </a:lnTo>
                <a:lnTo>
                  <a:pt x="7159" y="506"/>
                </a:lnTo>
                <a:lnTo>
                  <a:pt x="7168" y="1231"/>
                </a:lnTo>
                <a:lnTo>
                  <a:pt x="7177" y="2137"/>
                </a:lnTo>
                <a:lnTo>
                  <a:pt x="7194" y="2663"/>
                </a:lnTo>
                <a:lnTo>
                  <a:pt x="7210" y="2745"/>
                </a:lnTo>
                <a:lnTo>
                  <a:pt x="7227" y="2769"/>
                </a:lnTo>
                <a:lnTo>
                  <a:pt x="7244" y="2791"/>
                </a:lnTo>
                <a:lnTo>
                  <a:pt x="7262" y="2705"/>
                </a:lnTo>
                <a:lnTo>
                  <a:pt x="7277" y="2566"/>
                </a:lnTo>
                <a:lnTo>
                  <a:pt x="7295" y="2513"/>
                </a:lnTo>
                <a:lnTo>
                  <a:pt x="7312" y="2571"/>
                </a:lnTo>
                <a:lnTo>
                  <a:pt x="7321" y="2705"/>
                </a:lnTo>
                <a:lnTo>
                  <a:pt x="7329" y="2706"/>
                </a:lnTo>
                <a:lnTo>
                  <a:pt x="7338" y="2752"/>
                </a:lnTo>
                <a:lnTo>
                  <a:pt x="7347" y="2833"/>
                </a:lnTo>
                <a:lnTo>
                  <a:pt x="7354" y="2852"/>
                </a:lnTo>
                <a:lnTo>
                  <a:pt x="7362" y="2976"/>
                </a:lnTo>
                <a:lnTo>
                  <a:pt x="7371" y="2598"/>
                </a:lnTo>
                <a:lnTo>
                  <a:pt x="7380" y="2451"/>
                </a:lnTo>
                <a:lnTo>
                  <a:pt x="7388" y="2415"/>
                </a:lnTo>
                <a:lnTo>
                  <a:pt x="7397" y="2364"/>
                </a:lnTo>
                <a:lnTo>
                  <a:pt x="7406" y="2354"/>
                </a:lnTo>
                <a:lnTo>
                  <a:pt x="7414" y="2337"/>
                </a:lnTo>
                <a:lnTo>
                  <a:pt x="7423" y="2382"/>
                </a:lnTo>
                <a:lnTo>
                  <a:pt x="7430" y="2467"/>
                </a:lnTo>
                <a:lnTo>
                  <a:pt x="7439" y="2562"/>
                </a:lnTo>
                <a:lnTo>
                  <a:pt x="7447" y="2503"/>
                </a:lnTo>
                <a:lnTo>
                  <a:pt x="7456" y="2344"/>
                </a:lnTo>
                <a:lnTo>
                  <a:pt x="7465" y="2151"/>
                </a:lnTo>
                <a:lnTo>
                  <a:pt x="7482" y="2008"/>
                </a:lnTo>
                <a:lnTo>
                  <a:pt x="7499" y="2101"/>
                </a:lnTo>
                <a:lnTo>
                  <a:pt x="7508" y="2271"/>
                </a:lnTo>
                <a:lnTo>
                  <a:pt x="7515" y="2498"/>
                </a:lnTo>
                <a:lnTo>
                  <a:pt x="7524" y="2549"/>
                </a:lnTo>
                <a:lnTo>
                  <a:pt x="7532" y="2522"/>
                </a:lnTo>
                <a:lnTo>
                  <a:pt x="7541" y="2556"/>
                </a:lnTo>
                <a:lnTo>
                  <a:pt x="7558" y="2501"/>
                </a:lnTo>
                <a:lnTo>
                  <a:pt x="7575" y="2498"/>
                </a:lnTo>
                <a:lnTo>
                  <a:pt x="7591" y="2441"/>
                </a:lnTo>
                <a:lnTo>
                  <a:pt x="7609" y="2409"/>
                </a:lnTo>
                <a:lnTo>
                  <a:pt x="7617" y="2400"/>
                </a:lnTo>
                <a:lnTo>
                  <a:pt x="7626" y="2468"/>
                </a:lnTo>
                <a:lnTo>
                  <a:pt x="7635" y="2680"/>
                </a:lnTo>
                <a:lnTo>
                  <a:pt x="7643" y="2974"/>
                </a:lnTo>
                <a:lnTo>
                  <a:pt x="7652" y="3147"/>
                </a:lnTo>
                <a:lnTo>
                  <a:pt x="7660" y="3180"/>
                </a:lnTo>
                <a:lnTo>
                  <a:pt x="7668" y="3035"/>
                </a:lnTo>
                <a:lnTo>
                  <a:pt x="7676" y="3025"/>
                </a:lnTo>
                <a:lnTo>
                  <a:pt x="7685" y="3960"/>
                </a:lnTo>
                <a:lnTo>
                  <a:pt x="7694" y="4627"/>
                </a:lnTo>
                <a:lnTo>
                  <a:pt x="7702" y="4942"/>
                </a:lnTo>
                <a:lnTo>
                  <a:pt x="7711" y="5060"/>
                </a:lnTo>
                <a:lnTo>
                  <a:pt x="7720" y="4225"/>
                </a:lnTo>
                <a:lnTo>
                  <a:pt x="7728" y="3437"/>
                </a:lnTo>
                <a:lnTo>
                  <a:pt x="7737" y="3023"/>
                </a:lnTo>
                <a:lnTo>
                  <a:pt x="7744" y="2813"/>
                </a:lnTo>
                <a:lnTo>
                  <a:pt x="7753" y="2707"/>
                </a:lnTo>
                <a:lnTo>
                  <a:pt x="7761" y="2657"/>
                </a:lnTo>
                <a:lnTo>
                  <a:pt x="7770" y="2716"/>
                </a:lnTo>
                <a:lnTo>
                  <a:pt x="7779" y="2752"/>
                </a:lnTo>
                <a:lnTo>
                  <a:pt x="7787" y="2839"/>
                </a:lnTo>
                <a:lnTo>
                  <a:pt x="7796" y="2976"/>
                </a:lnTo>
                <a:lnTo>
                  <a:pt x="7804" y="4085"/>
                </a:lnTo>
                <a:lnTo>
                  <a:pt x="7813" y="4756"/>
                </a:lnTo>
                <a:lnTo>
                  <a:pt x="7820" y="5030"/>
                </a:lnTo>
                <a:lnTo>
                  <a:pt x="7829" y="5155"/>
                </a:lnTo>
                <a:lnTo>
                  <a:pt x="7838" y="5211"/>
                </a:lnTo>
                <a:lnTo>
                  <a:pt x="7846" y="5270"/>
                </a:lnTo>
                <a:lnTo>
                  <a:pt x="7855" y="5301"/>
                </a:lnTo>
                <a:lnTo>
                  <a:pt x="7864" y="5306"/>
                </a:lnTo>
                <a:lnTo>
                  <a:pt x="7872" y="5316"/>
                </a:lnTo>
                <a:lnTo>
                  <a:pt x="7881" y="5289"/>
                </a:lnTo>
                <a:lnTo>
                  <a:pt x="7889" y="4364"/>
                </a:lnTo>
                <a:lnTo>
                  <a:pt x="7897" y="3543"/>
                </a:lnTo>
                <a:lnTo>
                  <a:pt x="7905" y="3212"/>
                </a:lnTo>
                <a:lnTo>
                  <a:pt x="7914" y="3017"/>
                </a:lnTo>
                <a:lnTo>
                  <a:pt x="7923" y="2880"/>
                </a:lnTo>
                <a:lnTo>
                  <a:pt x="7931" y="2259"/>
                </a:lnTo>
                <a:lnTo>
                  <a:pt x="7940" y="682"/>
                </a:lnTo>
                <a:lnTo>
                  <a:pt x="7949" y="614"/>
                </a:lnTo>
                <a:lnTo>
                  <a:pt x="7957" y="649"/>
                </a:lnTo>
                <a:lnTo>
                  <a:pt x="7966" y="591"/>
                </a:lnTo>
                <a:lnTo>
                  <a:pt x="7973" y="476"/>
                </a:lnTo>
                <a:lnTo>
                  <a:pt x="7982" y="418"/>
                </a:lnTo>
                <a:lnTo>
                  <a:pt x="7990" y="443"/>
                </a:lnTo>
                <a:lnTo>
                  <a:pt x="7999" y="574"/>
                </a:lnTo>
                <a:lnTo>
                  <a:pt x="8008" y="652"/>
                </a:lnTo>
                <a:lnTo>
                  <a:pt x="8016" y="691"/>
                </a:lnTo>
                <a:lnTo>
                  <a:pt x="8025" y="714"/>
                </a:lnTo>
                <a:lnTo>
                  <a:pt x="8033" y="710"/>
                </a:lnTo>
                <a:lnTo>
                  <a:pt x="8049" y="669"/>
                </a:lnTo>
                <a:lnTo>
                  <a:pt x="8058" y="653"/>
                </a:lnTo>
                <a:lnTo>
                  <a:pt x="8075" y="555"/>
                </a:lnTo>
                <a:lnTo>
                  <a:pt x="8093" y="1671"/>
                </a:lnTo>
                <a:lnTo>
                  <a:pt x="8101" y="2377"/>
                </a:lnTo>
                <a:lnTo>
                  <a:pt x="8110" y="2656"/>
                </a:lnTo>
                <a:lnTo>
                  <a:pt x="8118" y="2700"/>
                </a:lnTo>
                <a:lnTo>
                  <a:pt x="8126" y="2758"/>
                </a:lnTo>
                <a:lnTo>
                  <a:pt x="8134" y="2823"/>
                </a:lnTo>
                <a:lnTo>
                  <a:pt x="8143" y="2782"/>
                </a:lnTo>
                <a:lnTo>
                  <a:pt x="8152" y="2674"/>
                </a:lnTo>
                <a:lnTo>
                  <a:pt x="8160" y="2630"/>
                </a:lnTo>
                <a:lnTo>
                  <a:pt x="8169" y="2647"/>
                </a:lnTo>
                <a:lnTo>
                  <a:pt x="8177" y="2614"/>
                </a:lnTo>
                <a:lnTo>
                  <a:pt x="8186" y="2514"/>
                </a:lnTo>
                <a:lnTo>
                  <a:pt x="8195" y="2441"/>
                </a:lnTo>
                <a:lnTo>
                  <a:pt x="8202" y="2471"/>
                </a:lnTo>
                <a:lnTo>
                  <a:pt x="8211" y="2498"/>
                </a:lnTo>
                <a:lnTo>
                  <a:pt x="8219" y="2413"/>
                </a:lnTo>
                <a:lnTo>
                  <a:pt x="8228" y="2399"/>
                </a:lnTo>
                <a:lnTo>
                  <a:pt x="8245" y="2549"/>
                </a:lnTo>
                <a:lnTo>
                  <a:pt x="8262" y="2620"/>
                </a:lnTo>
                <a:lnTo>
                  <a:pt x="8278" y="3715"/>
                </a:lnTo>
                <a:lnTo>
                  <a:pt x="8296" y="4936"/>
                </a:lnTo>
                <a:lnTo>
                  <a:pt x="8313" y="5197"/>
                </a:lnTo>
                <a:lnTo>
                  <a:pt x="8330" y="5227"/>
                </a:lnTo>
                <a:lnTo>
                  <a:pt x="8339" y="5221"/>
                </a:lnTo>
                <a:lnTo>
                  <a:pt x="8347" y="5182"/>
                </a:lnTo>
                <a:lnTo>
                  <a:pt x="8355" y="5107"/>
                </a:lnTo>
                <a:lnTo>
                  <a:pt x="8372" y="3247"/>
                </a:lnTo>
                <a:lnTo>
                  <a:pt x="8389" y="2843"/>
                </a:lnTo>
                <a:lnTo>
                  <a:pt x="8406" y="1880"/>
                </a:lnTo>
                <a:lnTo>
                  <a:pt x="8424" y="652"/>
                </a:lnTo>
                <a:lnTo>
                  <a:pt x="8432" y="524"/>
                </a:lnTo>
                <a:lnTo>
                  <a:pt x="8440" y="414"/>
                </a:lnTo>
                <a:lnTo>
                  <a:pt x="8448" y="269"/>
                </a:lnTo>
                <a:lnTo>
                  <a:pt x="8457" y="247"/>
                </a:lnTo>
                <a:lnTo>
                  <a:pt x="8474" y="508"/>
                </a:lnTo>
                <a:lnTo>
                  <a:pt x="8491" y="568"/>
                </a:lnTo>
                <a:lnTo>
                  <a:pt x="8500" y="583"/>
                </a:lnTo>
                <a:lnTo>
                  <a:pt x="8509" y="593"/>
                </a:lnTo>
                <a:lnTo>
                  <a:pt x="8516" y="563"/>
                </a:lnTo>
                <a:lnTo>
                  <a:pt x="8525" y="883"/>
                </a:lnTo>
                <a:lnTo>
                  <a:pt x="8533" y="1997"/>
                </a:lnTo>
                <a:lnTo>
                  <a:pt x="8542" y="2539"/>
                </a:lnTo>
                <a:lnTo>
                  <a:pt x="8551" y="2719"/>
                </a:lnTo>
                <a:lnTo>
                  <a:pt x="8559" y="2274"/>
                </a:lnTo>
                <a:lnTo>
                  <a:pt x="8568" y="1864"/>
                </a:lnTo>
                <a:lnTo>
                  <a:pt x="8576" y="2457"/>
                </a:lnTo>
                <a:lnTo>
                  <a:pt x="8585" y="2728"/>
                </a:lnTo>
                <a:lnTo>
                  <a:pt x="8592" y="2817"/>
                </a:lnTo>
                <a:lnTo>
                  <a:pt x="8601" y="2885"/>
                </a:lnTo>
                <a:lnTo>
                  <a:pt x="8610" y="2878"/>
                </a:lnTo>
                <a:lnTo>
                  <a:pt x="8618" y="2847"/>
                </a:lnTo>
                <a:lnTo>
                  <a:pt x="8627" y="2853"/>
                </a:lnTo>
                <a:lnTo>
                  <a:pt x="8635" y="2843"/>
                </a:lnTo>
                <a:lnTo>
                  <a:pt x="8644" y="2805"/>
                </a:lnTo>
                <a:lnTo>
                  <a:pt x="8653" y="2768"/>
                </a:lnTo>
                <a:lnTo>
                  <a:pt x="8661" y="2762"/>
                </a:lnTo>
                <a:lnTo>
                  <a:pt x="8669" y="2758"/>
                </a:lnTo>
                <a:lnTo>
                  <a:pt x="8677" y="2754"/>
                </a:lnTo>
                <a:lnTo>
                  <a:pt x="8686" y="2761"/>
                </a:lnTo>
                <a:lnTo>
                  <a:pt x="8695" y="2759"/>
                </a:lnTo>
                <a:lnTo>
                  <a:pt x="8703" y="2782"/>
                </a:lnTo>
                <a:lnTo>
                  <a:pt x="8712" y="2778"/>
                </a:lnTo>
                <a:lnTo>
                  <a:pt x="8720" y="2765"/>
                </a:lnTo>
                <a:lnTo>
                  <a:pt x="8729" y="2710"/>
                </a:lnTo>
                <a:lnTo>
                  <a:pt x="8738" y="2265"/>
                </a:lnTo>
                <a:lnTo>
                  <a:pt x="8745" y="2108"/>
                </a:lnTo>
                <a:lnTo>
                  <a:pt x="8754" y="2116"/>
                </a:lnTo>
                <a:lnTo>
                  <a:pt x="8762" y="2223"/>
                </a:lnTo>
                <a:lnTo>
                  <a:pt x="8771" y="2327"/>
                </a:lnTo>
                <a:lnTo>
                  <a:pt x="8779" y="2408"/>
                </a:lnTo>
                <a:lnTo>
                  <a:pt x="8788" y="2429"/>
                </a:lnTo>
                <a:lnTo>
                  <a:pt x="8797" y="2431"/>
                </a:lnTo>
                <a:lnTo>
                  <a:pt x="8805" y="2419"/>
                </a:lnTo>
                <a:lnTo>
                  <a:pt x="8814" y="2408"/>
                </a:lnTo>
                <a:lnTo>
                  <a:pt x="8821" y="2392"/>
                </a:lnTo>
                <a:lnTo>
                  <a:pt x="8830" y="2372"/>
                </a:lnTo>
                <a:lnTo>
                  <a:pt x="8839" y="2379"/>
                </a:lnTo>
                <a:lnTo>
                  <a:pt x="8847" y="2412"/>
                </a:lnTo>
                <a:lnTo>
                  <a:pt x="8856" y="2448"/>
                </a:lnTo>
                <a:lnTo>
                  <a:pt x="8864" y="2475"/>
                </a:lnTo>
                <a:lnTo>
                  <a:pt x="8873" y="2523"/>
                </a:lnTo>
                <a:lnTo>
                  <a:pt x="8882" y="2452"/>
                </a:lnTo>
                <a:lnTo>
                  <a:pt x="8890" y="2565"/>
                </a:lnTo>
                <a:lnTo>
                  <a:pt x="8898" y="2607"/>
                </a:lnTo>
                <a:lnTo>
                  <a:pt x="8906" y="2617"/>
                </a:lnTo>
                <a:lnTo>
                  <a:pt x="8915" y="2657"/>
                </a:lnTo>
                <a:lnTo>
                  <a:pt x="8924" y="3582"/>
                </a:lnTo>
                <a:lnTo>
                  <a:pt x="8932" y="4277"/>
                </a:lnTo>
                <a:lnTo>
                  <a:pt x="8941" y="4613"/>
                </a:lnTo>
                <a:lnTo>
                  <a:pt x="8949" y="4816"/>
                </a:lnTo>
                <a:lnTo>
                  <a:pt x="8958" y="4485"/>
                </a:lnTo>
                <a:lnTo>
                  <a:pt x="8967" y="3388"/>
                </a:lnTo>
                <a:lnTo>
                  <a:pt x="8974" y="2965"/>
                </a:lnTo>
                <a:lnTo>
                  <a:pt x="8983" y="2733"/>
                </a:lnTo>
                <a:lnTo>
                  <a:pt x="8991" y="2496"/>
                </a:lnTo>
                <a:lnTo>
                  <a:pt x="9000" y="2406"/>
                </a:lnTo>
                <a:lnTo>
                  <a:pt x="9008" y="2376"/>
                </a:lnTo>
                <a:lnTo>
                  <a:pt x="9017" y="2217"/>
                </a:lnTo>
                <a:lnTo>
                  <a:pt x="9026" y="2196"/>
                </a:lnTo>
                <a:lnTo>
                  <a:pt x="9034" y="2357"/>
                </a:lnTo>
                <a:lnTo>
                  <a:pt x="9043" y="2575"/>
                </a:lnTo>
                <a:lnTo>
                  <a:pt x="9050" y="2772"/>
                </a:lnTo>
                <a:lnTo>
                  <a:pt x="9059" y="3003"/>
                </a:lnTo>
                <a:lnTo>
                  <a:pt x="9068" y="3146"/>
                </a:lnTo>
                <a:lnTo>
                  <a:pt x="9076" y="3040"/>
                </a:lnTo>
                <a:lnTo>
                  <a:pt x="9085" y="2953"/>
                </a:lnTo>
                <a:lnTo>
                  <a:pt x="9093" y="2852"/>
                </a:lnTo>
                <a:lnTo>
                  <a:pt x="9102" y="2351"/>
                </a:lnTo>
                <a:lnTo>
                  <a:pt x="9111" y="1203"/>
                </a:lnTo>
                <a:lnTo>
                  <a:pt x="9119" y="749"/>
                </a:lnTo>
                <a:lnTo>
                  <a:pt x="9127" y="499"/>
                </a:lnTo>
                <a:lnTo>
                  <a:pt x="9135" y="407"/>
                </a:lnTo>
                <a:lnTo>
                  <a:pt x="9144" y="730"/>
                </a:lnTo>
                <a:lnTo>
                  <a:pt x="9153" y="1734"/>
                </a:lnTo>
                <a:lnTo>
                  <a:pt x="9161" y="2321"/>
                </a:lnTo>
                <a:lnTo>
                  <a:pt x="9170" y="2607"/>
                </a:lnTo>
                <a:lnTo>
                  <a:pt x="9178" y="2743"/>
                </a:lnTo>
                <a:lnTo>
                  <a:pt x="9187" y="2731"/>
                </a:lnTo>
                <a:lnTo>
                  <a:pt x="9196" y="2592"/>
                </a:lnTo>
                <a:lnTo>
                  <a:pt x="9203" y="2526"/>
                </a:lnTo>
                <a:lnTo>
                  <a:pt x="9212" y="2485"/>
                </a:lnTo>
                <a:lnTo>
                  <a:pt x="9220" y="2530"/>
                </a:lnTo>
                <a:lnTo>
                  <a:pt x="9229" y="2534"/>
                </a:lnTo>
                <a:lnTo>
                  <a:pt x="9237" y="2503"/>
                </a:lnTo>
                <a:lnTo>
                  <a:pt x="9246" y="2468"/>
                </a:lnTo>
                <a:lnTo>
                  <a:pt x="9255" y="2432"/>
                </a:lnTo>
                <a:lnTo>
                  <a:pt x="9263" y="2415"/>
                </a:lnTo>
                <a:lnTo>
                  <a:pt x="9272" y="2405"/>
                </a:lnTo>
                <a:lnTo>
                  <a:pt x="9279" y="2416"/>
                </a:lnTo>
                <a:lnTo>
                  <a:pt x="9288" y="2444"/>
                </a:lnTo>
                <a:lnTo>
                  <a:pt x="9297" y="2477"/>
                </a:lnTo>
                <a:lnTo>
                  <a:pt x="9305" y="2504"/>
                </a:lnTo>
                <a:lnTo>
                  <a:pt x="9314" y="2536"/>
                </a:lnTo>
                <a:lnTo>
                  <a:pt x="9322" y="2602"/>
                </a:lnTo>
                <a:lnTo>
                  <a:pt x="9331" y="2578"/>
                </a:lnTo>
                <a:lnTo>
                  <a:pt x="9340" y="3012"/>
                </a:lnTo>
                <a:lnTo>
                  <a:pt x="9348" y="4049"/>
                </a:lnTo>
                <a:lnTo>
                  <a:pt x="9356" y="4503"/>
                </a:lnTo>
                <a:lnTo>
                  <a:pt x="9364" y="4645"/>
                </a:lnTo>
                <a:lnTo>
                  <a:pt x="9381" y="4731"/>
                </a:lnTo>
                <a:lnTo>
                  <a:pt x="9399" y="4851"/>
                </a:lnTo>
                <a:lnTo>
                  <a:pt x="9416" y="3391"/>
                </a:lnTo>
                <a:lnTo>
                  <a:pt x="9433" y="2692"/>
                </a:lnTo>
                <a:lnTo>
                  <a:pt x="9449" y="2157"/>
                </a:lnTo>
                <a:lnTo>
                  <a:pt x="9458" y="2062"/>
                </a:lnTo>
                <a:lnTo>
                  <a:pt x="9466" y="2021"/>
                </a:lnTo>
                <a:lnTo>
                  <a:pt x="9475" y="2007"/>
                </a:lnTo>
                <a:lnTo>
                  <a:pt x="9484" y="1928"/>
                </a:lnTo>
                <a:lnTo>
                  <a:pt x="9492" y="2263"/>
                </a:lnTo>
                <a:lnTo>
                  <a:pt x="9501" y="2523"/>
                </a:lnTo>
                <a:lnTo>
                  <a:pt x="9517" y="2595"/>
                </a:lnTo>
                <a:lnTo>
                  <a:pt x="9534" y="2573"/>
                </a:lnTo>
                <a:lnTo>
                  <a:pt x="9551" y="2537"/>
                </a:lnTo>
                <a:lnTo>
                  <a:pt x="9569" y="2575"/>
                </a:lnTo>
                <a:lnTo>
                  <a:pt x="9586" y="2576"/>
                </a:lnTo>
                <a:lnTo>
                  <a:pt x="9602" y="2667"/>
                </a:lnTo>
                <a:lnTo>
                  <a:pt x="9610" y="2622"/>
                </a:lnTo>
                <a:lnTo>
                  <a:pt x="9628" y="2490"/>
                </a:lnTo>
                <a:lnTo>
                  <a:pt x="9645" y="2212"/>
                </a:lnTo>
                <a:lnTo>
                  <a:pt x="9662" y="2614"/>
                </a:lnTo>
                <a:lnTo>
                  <a:pt x="9670" y="2743"/>
                </a:lnTo>
                <a:lnTo>
                  <a:pt x="9678" y="2775"/>
                </a:lnTo>
                <a:lnTo>
                  <a:pt x="9687" y="2768"/>
                </a:lnTo>
                <a:lnTo>
                  <a:pt x="9695" y="2774"/>
                </a:lnTo>
                <a:lnTo>
                  <a:pt x="9704" y="2781"/>
                </a:lnTo>
                <a:lnTo>
                  <a:pt x="9713" y="2769"/>
                </a:lnTo>
                <a:lnTo>
                  <a:pt x="9721" y="2755"/>
                </a:lnTo>
                <a:lnTo>
                  <a:pt x="9730" y="2752"/>
                </a:lnTo>
                <a:lnTo>
                  <a:pt x="9739" y="2743"/>
                </a:lnTo>
                <a:lnTo>
                  <a:pt x="9746" y="2194"/>
                </a:lnTo>
                <a:lnTo>
                  <a:pt x="9755" y="1146"/>
                </a:lnTo>
                <a:lnTo>
                  <a:pt x="9772" y="646"/>
                </a:lnTo>
                <a:lnTo>
                  <a:pt x="9780" y="1618"/>
                </a:lnTo>
                <a:lnTo>
                  <a:pt x="9789" y="1833"/>
                </a:lnTo>
                <a:lnTo>
                  <a:pt x="9798" y="1345"/>
                </a:lnTo>
                <a:lnTo>
                  <a:pt x="9806" y="2102"/>
                </a:lnTo>
                <a:lnTo>
                  <a:pt x="9815" y="2471"/>
                </a:lnTo>
                <a:lnTo>
                  <a:pt x="9822" y="2604"/>
                </a:lnTo>
                <a:lnTo>
                  <a:pt x="9831" y="2657"/>
                </a:lnTo>
                <a:lnTo>
                  <a:pt x="9848" y="2647"/>
                </a:lnTo>
                <a:lnTo>
                  <a:pt x="9865" y="2772"/>
                </a:lnTo>
                <a:lnTo>
                  <a:pt x="9883" y="2725"/>
                </a:lnTo>
                <a:lnTo>
                  <a:pt x="9899" y="2860"/>
                </a:lnTo>
                <a:lnTo>
                  <a:pt x="9907" y="2807"/>
                </a:lnTo>
                <a:lnTo>
                  <a:pt x="9916" y="2826"/>
                </a:lnTo>
                <a:lnTo>
                  <a:pt x="9924" y="3006"/>
                </a:lnTo>
                <a:lnTo>
                  <a:pt x="9933" y="3097"/>
                </a:lnTo>
                <a:lnTo>
                  <a:pt x="9942" y="3055"/>
                </a:lnTo>
                <a:lnTo>
                  <a:pt x="9950" y="2964"/>
                </a:lnTo>
                <a:lnTo>
                  <a:pt x="9959" y="2736"/>
                </a:lnTo>
                <a:lnTo>
                  <a:pt x="9968" y="2558"/>
                </a:lnTo>
                <a:lnTo>
                  <a:pt x="9983" y="2553"/>
                </a:lnTo>
                <a:lnTo>
                  <a:pt x="9992" y="2572"/>
                </a:lnTo>
                <a:lnTo>
                  <a:pt x="10001" y="2601"/>
                </a:lnTo>
                <a:lnTo>
                  <a:pt x="10009" y="2581"/>
                </a:lnTo>
                <a:lnTo>
                  <a:pt x="10018" y="2594"/>
                </a:lnTo>
                <a:lnTo>
                  <a:pt x="10035" y="2596"/>
                </a:lnTo>
                <a:lnTo>
                  <a:pt x="10044" y="2620"/>
                </a:lnTo>
                <a:lnTo>
                  <a:pt x="10060" y="2816"/>
                </a:lnTo>
                <a:lnTo>
                  <a:pt x="10068" y="3026"/>
                </a:lnTo>
                <a:lnTo>
                  <a:pt x="10077" y="3045"/>
                </a:lnTo>
                <a:lnTo>
                  <a:pt x="10086" y="2958"/>
                </a:lnTo>
                <a:lnTo>
                  <a:pt x="10094" y="2816"/>
                </a:lnTo>
                <a:lnTo>
                  <a:pt x="10112" y="2442"/>
                </a:lnTo>
                <a:lnTo>
                  <a:pt x="10128" y="2351"/>
                </a:lnTo>
                <a:lnTo>
                  <a:pt x="10145" y="2483"/>
                </a:lnTo>
                <a:lnTo>
                  <a:pt x="10153" y="2654"/>
                </a:lnTo>
                <a:lnTo>
                  <a:pt x="10162" y="2735"/>
                </a:lnTo>
                <a:lnTo>
                  <a:pt x="10171" y="2697"/>
                </a:lnTo>
                <a:lnTo>
                  <a:pt x="10179" y="2775"/>
                </a:lnTo>
                <a:lnTo>
                  <a:pt x="10188" y="2778"/>
                </a:lnTo>
                <a:lnTo>
                  <a:pt x="10197" y="2705"/>
                </a:lnTo>
                <a:lnTo>
                  <a:pt x="10204" y="2615"/>
                </a:lnTo>
                <a:lnTo>
                  <a:pt x="10212" y="2591"/>
                </a:lnTo>
                <a:lnTo>
                  <a:pt x="10221" y="2607"/>
                </a:lnTo>
                <a:lnTo>
                  <a:pt x="10230" y="2583"/>
                </a:lnTo>
                <a:lnTo>
                  <a:pt x="10238" y="2558"/>
                </a:lnTo>
                <a:lnTo>
                  <a:pt x="10247" y="2596"/>
                </a:lnTo>
                <a:lnTo>
                  <a:pt x="10256" y="2536"/>
                </a:lnTo>
                <a:lnTo>
                  <a:pt x="10264" y="2536"/>
                </a:lnTo>
                <a:lnTo>
                  <a:pt x="10273" y="2539"/>
                </a:lnTo>
                <a:lnTo>
                  <a:pt x="10280" y="2516"/>
                </a:lnTo>
                <a:lnTo>
                  <a:pt x="10289" y="2575"/>
                </a:lnTo>
                <a:lnTo>
                  <a:pt x="10297" y="2588"/>
                </a:lnTo>
                <a:lnTo>
                  <a:pt x="10306" y="2608"/>
                </a:lnTo>
                <a:lnTo>
                  <a:pt x="10315" y="2607"/>
                </a:lnTo>
                <a:lnTo>
                  <a:pt x="10323" y="2569"/>
                </a:lnTo>
                <a:lnTo>
                  <a:pt x="10332" y="2607"/>
                </a:lnTo>
                <a:lnTo>
                  <a:pt x="10341" y="2644"/>
                </a:lnTo>
                <a:lnTo>
                  <a:pt x="10349" y="2660"/>
                </a:lnTo>
                <a:lnTo>
                  <a:pt x="10365" y="2703"/>
                </a:lnTo>
                <a:lnTo>
                  <a:pt x="10374" y="2733"/>
                </a:lnTo>
                <a:lnTo>
                  <a:pt x="10382" y="2677"/>
                </a:lnTo>
                <a:lnTo>
                  <a:pt x="10391" y="2680"/>
                </a:lnTo>
                <a:lnTo>
                  <a:pt x="10400" y="2657"/>
                </a:lnTo>
                <a:lnTo>
                  <a:pt x="10408" y="2687"/>
                </a:lnTo>
                <a:lnTo>
                  <a:pt x="10417" y="2752"/>
                </a:lnTo>
                <a:lnTo>
                  <a:pt x="10426" y="2765"/>
                </a:lnTo>
                <a:lnTo>
                  <a:pt x="10434" y="2788"/>
                </a:lnTo>
                <a:lnTo>
                  <a:pt x="10441" y="2759"/>
                </a:lnTo>
                <a:lnTo>
                  <a:pt x="10450" y="2784"/>
                </a:lnTo>
                <a:lnTo>
                  <a:pt x="10459" y="2787"/>
                </a:lnTo>
                <a:lnTo>
                  <a:pt x="10467" y="2787"/>
                </a:lnTo>
                <a:lnTo>
                  <a:pt x="10476" y="2837"/>
                </a:lnTo>
                <a:lnTo>
                  <a:pt x="10485" y="2803"/>
                </a:lnTo>
                <a:lnTo>
                  <a:pt x="10493" y="2754"/>
                </a:lnTo>
                <a:lnTo>
                  <a:pt x="10502" y="2758"/>
                </a:lnTo>
                <a:lnTo>
                  <a:pt x="10511" y="2738"/>
                </a:lnTo>
                <a:lnTo>
                  <a:pt x="10518" y="2671"/>
                </a:lnTo>
                <a:lnTo>
                  <a:pt x="10526" y="2671"/>
                </a:lnTo>
                <a:lnTo>
                  <a:pt x="10535" y="2702"/>
                </a:lnTo>
                <a:lnTo>
                  <a:pt x="10544" y="2738"/>
                </a:lnTo>
                <a:lnTo>
                  <a:pt x="10552" y="2840"/>
                </a:lnTo>
                <a:lnTo>
                  <a:pt x="10561" y="2906"/>
                </a:lnTo>
                <a:lnTo>
                  <a:pt x="10570" y="2921"/>
                </a:lnTo>
                <a:lnTo>
                  <a:pt x="10578" y="2893"/>
                </a:lnTo>
                <a:lnTo>
                  <a:pt x="10587" y="2873"/>
                </a:lnTo>
                <a:lnTo>
                  <a:pt x="10594" y="2853"/>
                </a:lnTo>
                <a:lnTo>
                  <a:pt x="10603" y="2859"/>
                </a:lnTo>
                <a:lnTo>
                  <a:pt x="10611" y="2837"/>
                </a:lnTo>
                <a:lnTo>
                  <a:pt x="10620" y="2823"/>
                </a:lnTo>
                <a:lnTo>
                  <a:pt x="10629" y="2840"/>
                </a:lnTo>
                <a:lnTo>
                  <a:pt x="10646" y="2808"/>
                </a:lnTo>
                <a:lnTo>
                  <a:pt x="10663" y="2807"/>
                </a:lnTo>
                <a:lnTo>
                  <a:pt x="10670" y="2764"/>
                </a:lnTo>
                <a:lnTo>
                  <a:pt x="10679" y="2715"/>
                </a:lnTo>
                <a:lnTo>
                  <a:pt x="10688" y="2690"/>
                </a:lnTo>
                <a:lnTo>
                  <a:pt x="10696" y="2700"/>
                </a:lnTo>
                <a:lnTo>
                  <a:pt x="10705" y="2725"/>
                </a:lnTo>
                <a:lnTo>
                  <a:pt x="10714" y="2765"/>
                </a:lnTo>
                <a:lnTo>
                  <a:pt x="10722" y="2768"/>
                </a:lnTo>
                <a:lnTo>
                  <a:pt x="10731" y="2755"/>
                </a:lnTo>
                <a:lnTo>
                  <a:pt x="10740" y="2756"/>
                </a:lnTo>
                <a:lnTo>
                  <a:pt x="10747" y="2795"/>
                </a:lnTo>
                <a:lnTo>
                  <a:pt x="10755" y="2803"/>
                </a:lnTo>
                <a:lnTo>
                  <a:pt x="10764" y="2816"/>
                </a:lnTo>
                <a:lnTo>
                  <a:pt x="10773" y="2810"/>
                </a:lnTo>
                <a:lnTo>
                  <a:pt x="10781" y="2827"/>
                </a:lnTo>
                <a:lnTo>
                  <a:pt x="10790" y="2831"/>
                </a:lnTo>
                <a:lnTo>
                  <a:pt x="10799" y="2818"/>
                </a:lnTo>
                <a:lnTo>
                  <a:pt x="10807" y="2811"/>
                </a:lnTo>
                <a:lnTo>
                  <a:pt x="10816" y="2794"/>
                </a:lnTo>
                <a:lnTo>
                  <a:pt x="10823" y="2774"/>
                </a:lnTo>
                <a:lnTo>
                  <a:pt x="10832" y="2777"/>
                </a:lnTo>
                <a:lnTo>
                  <a:pt x="10840" y="2751"/>
                </a:lnTo>
                <a:lnTo>
                  <a:pt x="10849" y="2736"/>
                </a:lnTo>
                <a:lnTo>
                  <a:pt x="10858" y="2735"/>
                </a:lnTo>
                <a:lnTo>
                  <a:pt x="10866" y="2752"/>
                </a:lnTo>
                <a:lnTo>
                  <a:pt x="10875" y="2759"/>
                </a:lnTo>
                <a:lnTo>
                  <a:pt x="10884" y="2801"/>
                </a:lnTo>
                <a:lnTo>
                  <a:pt x="10892" y="2830"/>
                </a:lnTo>
                <a:lnTo>
                  <a:pt x="10899" y="2836"/>
                </a:lnTo>
                <a:lnTo>
                  <a:pt x="10908" y="2834"/>
                </a:lnTo>
                <a:lnTo>
                  <a:pt x="10917" y="2808"/>
                </a:lnTo>
                <a:lnTo>
                  <a:pt x="10925" y="2831"/>
                </a:lnTo>
                <a:lnTo>
                  <a:pt x="10934" y="2827"/>
                </a:lnTo>
                <a:lnTo>
                  <a:pt x="10943" y="2807"/>
                </a:lnTo>
                <a:lnTo>
                  <a:pt x="10951" y="2772"/>
                </a:lnTo>
                <a:lnTo>
                  <a:pt x="10960" y="2768"/>
                </a:lnTo>
                <a:lnTo>
                  <a:pt x="10969" y="2778"/>
                </a:lnTo>
                <a:lnTo>
                  <a:pt x="10976" y="2728"/>
                </a:lnTo>
                <a:lnTo>
                  <a:pt x="10984" y="2709"/>
                </a:lnTo>
                <a:lnTo>
                  <a:pt x="10993" y="2731"/>
                </a:lnTo>
                <a:lnTo>
                  <a:pt x="11002" y="2769"/>
                </a:lnTo>
                <a:lnTo>
                  <a:pt x="11010" y="2777"/>
                </a:lnTo>
                <a:lnTo>
                  <a:pt x="11019" y="2745"/>
                </a:lnTo>
                <a:lnTo>
                  <a:pt x="11028" y="2736"/>
                </a:lnTo>
                <a:lnTo>
                  <a:pt x="11036" y="2729"/>
                </a:lnTo>
                <a:lnTo>
                  <a:pt x="11045" y="2748"/>
                </a:lnTo>
                <a:lnTo>
                  <a:pt x="11052" y="2764"/>
                </a:lnTo>
                <a:lnTo>
                  <a:pt x="11061" y="2758"/>
                </a:lnTo>
                <a:lnTo>
                  <a:pt x="11069" y="2731"/>
                </a:lnTo>
                <a:lnTo>
                  <a:pt x="11078" y="2697"/>
                </a:lnTo>
                <a:lnTo>
                  <a:pt x="11087" y="2702"/>
                </a:lnTo>
                <a:lnTo>
                  <a:pt x="11095" y="2718"/>
                </a:lnTo>
                <a:lnTo>
                  <a:pt x="11104" y="2726"/>
                </a:lnTo>
                <a:lnTo>
                  <a:pt x="11113" y="2738"/>
                </a:lnTo>
                <a:lnTo>
                  <a:pt x="11121" y="2707"/>
                </a:lnTo>
                <a:lnTo>
                  <a:pt x="11128" y="2654"/>
                </a:lnTo>
                <a:lnTo>
                  <a:pt x="11137" y="2641"/>
                </a:lnTo>
                <a:lnTo>
                  <a:pt x="11146" y="2643"/>
                </a:lnTo>
                <a:lnTo>
                  <a:pt x="11154" y="2682"/>
                </a:lnTo>
                <a:lnTo>
                  <a:pt x="11163" y="2683"/>
                </a:lnTo>
                <a:lnTo>
                  <a:pt x="11172" y="2674"/>
                </a:lnTo>
                <a:lnTo>
                  <a:pt x="11180" y="2690"/>
                </a:lnTo>
                <a:lnTo>
                  <a:pt x="11189" y="2692"/>
                </a:lnTo>
                <a:lnTo>
                  <a:pt x="11198" y="2710"/>
                </a:lnTo>
                <a:lnTo>
                  <a:pt x="11205" y="2728"/>
                </a:lnTo>
                <a:lnTo>
                  <a:pt x="11213" y="2731"/>
                </a:lnTo>
                <a:lnTo>
                  <a:pt x="11222" y="2696"/>
                </a:lnTo>
                <a:lnTo>
                  <a:pt x="11231" y="2703"/>
                </a:lnTo>
                <a:lnTo>
                  <a:pt x="11239" y="2723"/>
                </a:lnTo>
                <a:lnTo>
                  <a:pt x="11248" y="2745"/>
                </a:lnTo>
                <a:lnTo>
                  <a:pt x="11257" y="2793"/>
                </a:lnTo>
                <a:lnTo>
                  <a:pt x="11265" y="2818"/>
                </a:lnTo>
                <a:lnTo>
                  <a:pt x="11274" y="2821"/>
                </a:lnTo>
                <a:lnTo>
                  <a:pt x="11281" y="2833"/>
                </a:lnTo>
                <a:lnTo>
                  <a:pt x="11290" y="2800"/>
                </a:lnTo>
                <a:lnTo>
                  <a:pt x="11298" y="2793"/>
                </a:lnTo>
                <a:lnTo>
                  <a:pt x="11307" y="2795"/>
                </a:lnTo>
                <a:lnTo>
                  <a:pt x="11316" y="2803"/>
                </a:lnTo>
                <a:lnTo>
                  <a:pt x="11324" y="2831"/>
                </a:lnTo>
                <a:lnTo>
                  <a:pt x="11333" y="2827"/>
                </a:lnTo>
                <a:lnTo>
                  <a:pt x="11342" y="2791"/>
                </a:lnTo>
                <a:lnTo>
                  <a:pt x="11350" y="2795"/>
                </a:lnTo>
                <a:lnTo>
                  <a:pt x="11357" y="2797"/>
                </a:lnTo>
                <a:lnTo>
                  <a:pt x="11366" y="2761"/>
                </a:lnTo>
                <a:lnTo>
                  <a:pt x="11375" y="2752"/>
                </a:lnTo>
                <a:lnTo>
                  <a:pt x="11383" y="2772"/>
                </a:lnTo>
                <a:lnTo>
                  <a:pt x="11392" y="2774"/>
                </a:lnTo>
                <a:lnTo>
                  <a:pt x="11401" y="2774"/>
                </a:lnTo>
                <a:lnTo>
                  <a:pt x="11409" y="2804"/>
                </a:lnTo>
                <a:lnTo>
                  <a:pt x="11418" y="2767"/>
                </a:lnTo>
                <a:lnTo>
                  <a:pt x="11427" y="2751"/>
                </a:lnTo>
                <a:lnTo>
                  <a:pt x="11435" y="2733"/>
                </a:lnTo>
                <a:lnTo>
                  <a:pt x="11442" y="2738"/>
                </a:lnTo>
                <a:lnTo>
                  <a:pt x="11451" y="2785"/>
                </a:lnTo>
                <a:lnTo>
                  <a:pt x="11460" y="2814"/>
                </a:lnTo>
                <a:lnTo>
                  <a:pt x="11468" y="2803"/>
                </a:lnTo>
                <a:lnTo>
                  <a:pt x="11477" y="2797"/>
                </a:lnTo>
                <a:lnTo>
                  <a:pt x="11486" y="2808"/>
                </a:lnTo>
                <a:lnTo>
                  <a:pt x="11494" y="2842"/>
                </a:lnTo>
                <a:lnTo>
                  <a:pt x="11503" y="2830"/>
                </a:lnTo>
                <a:lnTo>
                  <a:pt x="11512" y="2826"/>
                </a:lnTo>
                <a:lnTo>
                  <a:pt x="11519" y="2818"/>
                </a:lnTo>
                <a:lnTo>
                  <a:pt x="11527" y="2804"/>
                </a:lnTo>
                <a:lnTo>
                  <a:pt x="11536" y="2764"/>
                </a:lnTo>
                <a:lnTo>
                  <a:pt x="11545" y="2781"/>
                </a:lnTo>
                <a:lnTo>
                  <a:pt x="11553" y="2793"/>
                </a:lnTo>
                <a:lnTo>
                  <a:pt x="11562" y="2808"/>
                </a:lnTo>
                <a:lnTo>
                  <a:pt x="11571" y="2811"/>
                </a:lnTo>
                <a:lnTo>
                  <a:pt x="11579" y="2804"/>
                </a:lnTo>
                <a:lnTo>
                  <a:pt x="11588" y="2800"/>
                </a:lnTo>
                <a:lnTo>
                  <a:pt x="11595" y="2810"/>
                </a:lnTo>
                <a:lnTo>
                  <a:pt x="11604" y="2803"/>
                </a:lnTo>
                <a:lnTo>
                  <a:pt x="11612" y="2810"/>
                </a:lnTo>
                <a:lnTo>
                  <a:pt x="11621" y="2804"/>
                </a:lnTo>
                <a:lnTo>
                  <a:pt x="11630" y="2782"/>
                </a:lnTo>
                <a:lnTo>
                  <a:pt x="11638" y="2807"/>
                </a:lnTo>
                <a:lnTo>
                  <a:pt x="11647" y="2817"/>
                </a:lnTo>
                <a:lnTo>
                  <a:pt x="11656" y="2818"/>
                </a:lnTo>
                <a:lnTo>
                  <a:pt x="11664" y="2793"/>
                </a:lnTo>
                <a:lnTo>
                  <a:pt x="11671" y="2749"/>
                </a:lnTo>
                <a:lnTo>
                  <a:pt x="11680" y="2715"/>
                </a:lnTo>
                <a:lnTo>
                  <a:pt x="11689" y="2689"/>
                </a:lnTo>
                <a:lnTo>
                  <a:pt x="11697" y="2700"/>
                </a:lnTo>
                <a:lnTo>
                  <a:pt x="11706" y="2709"/>
                </a:lnTo>
                <a:lnTo>
                  <a:pt x="11715" y="2686"/>
                </a:lnTo>
                <a:lnTo>
                  <a:pt x="11723" y="2657"/>
                </a:lnTo>
                <a:lnTo>
                  <a:pt x="11732" y="2658"/>
                </a:lnTo>
                <a:lnTo>
                  <a:pt x="11741" y="2664"/>
                </a:lnTo>
                <a:lnTo>
                  <a:pt x="11748" y="2693"/>
                </a:lnTo>
                <a:lnTo>
                  <a:pt x="11756" y="2709"/>
                </a:lnTo>
                <a:lnTo>
                  <a:pt x="11765" y="2733"/>
                </a:lnTo>
                <a:lnTo>
                  <a:pt x="11774" y="2742"/>
                </a:lnTo>
                <a:lnTo>
                  <a:pt x="11782" y="2768"/>
                </a:lnTo>
                <a:lnTo>
                  <a:pt x="11791" y="2774"/>
                </a:lnTo>
                <a:lnTo>
                  <a:pt x="11800" y="2800"/>
                </a:lnTo>
                <a:lnTo>
                  <a:pt x="11808" y="2813"/>
                </a:lnTo>
                <a:lnTo>
                  <a:pt x="11817" y="2823"/>
                </a:lnTo>
                <a:lnTo>
                  <a:pt x="11824" y="2827"/>
                </a:lnTo>
                <a:lnTo>
                  <a:pt x="11833" y="2811"/>
                </a:lnTo>
                <a:lnTo>
                  <a:pt x="11841" y="2791"/>
                </a:lnTo>
                <a:lnTo>
                  <a:pt x="11850" y="2797"/>
                </a:lnTo>
                <a:lnTo>
                  <a:pt x="11859" y="2771"/>
                </a:lnTo>
                <a:lnTo>
                  <a:pt x="11867" y="2762"/>
                </a:lnTo>
                <a:lnTo>
                  <a:pt x="11876" y="2807"/>
                </a:lnTo>
                <a:lnTo>
                  <a:pt x="11885" y="2833"/>
                </a:lnTo>
                <a:lnTo>
                  <a:pt x="11893" y="2842"/>
                </a:lnTo>
                <a:lnTo>
                  <a:pt x="11900" y="2839"/>
                </a:lnTo>
                <a:lnTo>
                  <a:pt x="11909" y="2810"/>
                </a:lnTo>
                <a:lnTo>
                  <a:pt x="11918" y="2784"/>
                </a:lnTo>
                <a:lnTo>
                  <a:pt x="11926" y="2751"/>
                </a:lnTo>
                <a:lnTo>
                  <a:pt x="11935" y="2732"/>
                </a:lnTo>
              </a:path>
            </a:pathLst>
          </a:cu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7" name="Freeform 61"/>
          <p:cNvSpPr>
            <a:spLocks/>
          </p:cNvSpPr>
          <p:nvPr/>
        </p:nvSpPr>
        <p:spPr bwMode="auto">
          <a:xfrm>
            <a:off x="1232489" y="1770871"/>
            <a:ext cx="7322949" cy="3402505"/>
          </a:xfrm>
          <a:custGeom>
            <a:avLst/>
            <a:gdLst>
              <a:gd name="T0" fmla="*/ 153 w 12512"/>
              <a:gd name="T1" fmla="*/ 2614 h 5179"/>
              <a:gd name="T2" fmla="*/ 313 w 12512"/>
              <a:gd name="T3" fmla="*/ 2710 h 5179"/>
              <a:gd name="T4" fmla="*/ 474 w 12512"/>
              <a:gd name="T5" fmla="*/ 2671 h 5179"/>
              <a:gd name="T6" fmla="*/ 635 w 12512"/>
              <a:gd name="T7" fmla="*/ 2665 h 5179"/>
              <a:gd name="T8" fmla="*/ 796 w 12512"/>
              <a:gd name="T9" fmla="*/ 2631 h 5179"/>
              <a:gd name="T10" fmla="*/ 958 w 12512"/>
              <a:gd name="T11" fmla="*/ 2668 h 5179"/>
              <a:gd name="T12" fmla="*/ 1128 w 12512"/>
              <a:gd name="T13" fmla="*/ 2690 h 5179"/>
              <a:gd name="T14" fmla="*/ 1306 w 12512"/>
              <a:gd name="T15" fmla="*/ 2606 h 5179"/>
              <a:gd name="T16" fmla="*/ 1466 w 12512"/>
              <a:gd name="T17" fmla="*/ 2674 h 5179"/>
              <a:gd name="T18" fmla="*/ 1636 w 12512"/>
              <a:gd name="T19" fmla="*/ 2560 h 5179"/>
              <a:gd name="T20" fmla="*/ 1797 w 12512"/>
              <a:gd name="T21" fmla="*/ 2634 h 5179"/>
              <a:gd name="T22" fmla="*/ 2070 w 12512"/>
              <a:gd name="T23" fmla="*/ 3326 h 5179"/>
              <a:gd name="T24" fmla="*/ 2434 w 12512"/>
              <a:gd name="T25" fmla="*/ 2577 h 5179"/>
              <a:gd name="T26" fmla="*/ 2604 w 12512"/>
              <a:gd name="T27" fmla="*/ 2575 h 5179"/>
              <a:gd name="T28" fmla="*/ 3027 w 12512"/>
              <a:gd name="T29" fmla="*/ 2292 h 5179"/>
              <a:gd name="T30" fmla="*/ 3248 w 12512"/>
              <a:gd name="T31" fmla="*/ 2677 h 5179"/>
              <a:gd name="T32" fmla="*/ 3461 w 12512"/>
              <a:gd name="T33" fmla="*/ 4670 h 5179"/>
              <a:gd name="T34" fmla="*/ 3714 w 12512"/>
              <a:gd name="T35" fmla="*/ 2364 h 5179"/>
              <a:gd name="T36" fmla="*/ 3876 w 12512"/>
              <a:gd name="T37" fmla="*/ 2469 h 5179"/>
              <a:gd name="T38" fmla="*/ 4037 w 12512"/>
              <a:gd name="T39" fmla="*/ 2196 h 5179"/>
              <a:gd name="T40" fmla="*/ 4215 w 12512"/>
              <a:gd name="T41" fmla="*/ 2690 h 5179"/>
              <a:gd name="T42" fmla="*/ 4419 w 12512"/>
              <a:gd name="T43" fmla="*/ 2565 h 5179"/>
              <a:gd name="T44" fmla="*/ 4580 w 12512"/>
              <a:gd name="T45" fmla="*/ 2580 h 5179"/>
              <a:gd name="T46" fmla="*/ 4758 w 12512"/>
              <a:gd name="T47" fmla="*/ 2562 h 5179"/>
              <a:gd name="T48" fmla="*/ 4987 w 12512"/>
              <a:gd name="T49" fmla="*/ 2399 h 5179"/>
              <a:gd name="T50" fmla="*/ 5250 w 12512"/>
              <a:gd name="T51" fmla="*/ 2465 h 5179"/>
              <a:gd name="T52" fmla="*/ 5437 w 12512"/>
              <a:gd name="T53" fmla="*/ 2211 h 5179"/>
              <a:gd name="T54" fmla="*/ 5648 w 12512"/>
              <a:gd name="T55" fmla="*/ 2892 h 5179"/>
              <a:gd name="T56" fmla="*/ 5877 w 12512"/>
              <a:gd name="T57" fmla="*/ 2590 h 5179"/>
              <a:gd name="T58" fmla="*/ 6047 w 12512"/>
              <a:gd name="T59" fmla="*/ 4786 h 5179"/>
              <a:gd name="T60" fmla="*/ 6344 w 12512"/>
              <a:gd name="T61" fmla="*/ 2557 h 5179"/>
              <a:gd name="T62" fmla="*/ 6564 w 12512"/>
              <a:gd name="T63" fmla="*/ 3911 h 5179"/>
              <a:gd name="T64" fmla="*/ 6776 w 12512"/>
              <a:gd name="T65" fmla="*/ 2383 h 5179"/>
              <a:gd name="T66" fmla="*/ 6946 w 12512"/>
              <a:gd name="T67" fmla="*/ 4211 h 5179"/>
              <a:gd name="T68" fmla="*/ 7277 w 12512"/>
              <a:gd name="T69" fmla="*/ 166 h 5179"/>
              <a:gd name="T70" fmla="*/ 7557 w 12512"/>
              <a:gd name="T71" fmla="*/ 4877 h 5179"/>
              <a:gd name="T72" fmla="*/ 7718 w 12512"/>
              <a:gd name="T73" fmla="*/ 369 h 5179"/>
              <a:gd name="T74" fmla="*/ 7973 w 12512"/>
              <a:gd name="T75" fmla="*/ 2229 h 5179"/>
              <a:gd name="T76" fmla="*/ 8193 w 12512"/>
              <a:gd name="T77" fmla="*/ 2436 h 5179"/>
              <a:gd name="T78" fmla="*/ 8355 w 12512"/>
              <a:gd name="T79" fmla="*/ 2608 h 5179"/>
              <a:gd name="T80" fmla="*/ 8516 w 12512"/>
              <a:gd name="T81" fmla="*/ 480 h 5179"/>
              <a:gd name="T82" fmla="*/ 8702 w 12512"/>
              <a:gd name="T83" fmla="*/ 2371 h 5179"/>
              <a:gd name="T84" fmla="*/ 8923 w 12512"/>
              <a:gd name="T85" fmla="*/ 4941 h 5179"/>
              <a:gd name="T86" fmla="*/ 9135 w 12512"/>
              <a:gd name="T87" fmla="*/ 2112 h 5179"/>
              <a:gd name="T88" fmla="*/ 9296 w 12512"/>
              <a:gd name="T89" fmla="*/ 2817 h 5179"/>
              <a:gd name="T90" fmla="*/ 9474 w 12512"/>
              <a:gd name="T91" fmla="*/ 2487 h 5179"/>
              <a:gd name="T92" fmla="*/ 9644 w 12512"/>
              <a:gd name="T93" fmla="*/ 2843 h 5179"/>
              <a:gd name="T94" fmla="*/ 9805 w 12512"/>
              <a:gd name="T95" fmla="*/ 2134 h 5179"/>
              <a:gd name="T96" fmla="*/ 9992 w 12512"/>
              <a:gd name="T97" fmla="*/ 2932 h 5179"/>
              <a:gd name="T98" fmla="*/ 10246 w 12512"/>
              <a:gd name="T99" fmla="*/ 2350 h 5179"/>
              <a:gd name="T100" fmla="*/ 10475 w 12512"/>
              <a:gd name="T101" fmla="*/ 2514 h 5179"/>
              <a:gd name="T102" fmla="*/ 10662 w 12512"/>
              <a:gd name="T103" fmla="*/ 2755 h 5179"/>
              <a:gd name="T104" fmla="*/ 10849 w 12512"/>
              <a:gd name="T105" fmla="*/ 2341 h 5179"/>
              <a:gd name="T106" fmla="*/ 11043 w 12512"/>
              <a:gd name="T107" fmla="*/ 2631 h 5179"/>
              <a:gd name="T108" fmla="*/ 11205 w 12512"/>
              <a:gd name="T109" fmla="*/ 2719 h 5179"/>
              <a:gd name="T110" fmla="*/ 11383 w 12512"/>
              <a:gd name="T111" fmla="*/ 2608 h 5179"/>
              <a:gd name="T112" fmla="*/ 11545 w 12512"/>
              <a:gd name="T113" fmla="*/ 2598 h 5179"/>
              <a:gd name="T114" fmla="*/ 11704 w 12512"/>
              <a:gd name="T115" fmla="*/ 2468 h 5179"/>
              <a:gd name="T116" fmla="*/ 11866 w 12512"/>
              <a:gd name="T117" fmla="*/ 2716 h 5179"/>
              <a:gd name="T118" fmla="*/ 12027 w 12512"/>
              <a:gd name="T119" fmla="*/ 2621 h 5179"/>
              <a:gd name="T120" fmla="*/ 12188 w 12512"/>
              <a:gd name="T121" fmla="*/ 2616 h 5179"/>
              <a:gd name="T122" fmla="*/ 12350 w 12512"/>
              <a:gd name="T123" fmla="*/ 2722 h 5179"/>
              <a:gd name="T124" fmla="*/ 12511 w 12512"/>
              <a:gd name="T125" fmla="*/ 2448 h 5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512" h="5179">
                <a:moveTo>
                  <a:pt x="0" y="2608"/>
                </a:moveTo>
                <a:lnTo>
                  <a:pt x="7" y="2624"/>
                </a:lnTo>
                <a:lnTo>
                  <a:pt x="16" y="2678"/>
                </a:lnTo>
                <a:lnTo>
                  <a:pt x="24" y="2638"/>
                </a:lnTo>
                <a:lnTo>
                  <a:pt x="33" y="2601"/>
                </a:lnTo>
                <a:lnTo>
                  <a:pt x="42" y="2641"/>
                </a:lnTo>
                <a:lnTo>
                  <a:pt x="50" y="2660"/>
                </a:lnTo>
                <a:lnTo>
                  <a:pt x="59" y="2691"/>
                </a:lnTo>
                <a:lnTo>
                  <a:pt x="68" y="2722"/>
                </a:lnTo>
                <a:lnTo>
                  <a:pt x="76" y="2720"/>
                </a:lnTo>
                <a:lnTo>
                  <a:pt x="84" y="2710"/>
                </a:lnTo>
                <a:lnTo>
                  <a:pt x="92" y="2730"/>
                </a:lnTo>
                <a:lnTo>
                  <a:pt x="101" y="2701"/>
                </a:lnTo>
                <a:lnTo>
                  <a:pt x="109" y="2701"/>
                </a:lnTo>
                <a:lnTo>
                  <a:pt x="118" y="2706"/>
                </a:lnTo>
                <a:lnTo>
                  <a:pt x="127" y="2658"/>
                </a:lnTo>
                <a:lnTo>
                  <a:pt x="135" y="2712"/>
                </a:lnTo>
                <a:lnTo>
                  <a:pt x="144" y="2661"/>
                </a:lnTo>
                <a:lnTo>
                  <a:pt x="153" y="2614"/>
                </a:lnTo>
                <a:lnTo>
                  <a:pt x="160" y="2622"/>
                </a:lnTo>
                <a:lnTo>
                  <a:pt x="169" y="2686"/>
                </a:lnTo>
                <a:lnTo>
                  <a:pt x="177" y="2720"/>
                </a:lnTo>
                <a:lnTo>
                  <a:pt x="186" y="2722"/>
                </a:lnTo>
                <a:lnTo>
                  <a:pt x="194" y="2720"/>
                </a:lnTo>
                <a:lnTo>
                  <a:pt x="203" y="2670"/>
                </a:lnTo>
                <a:lnTo>
                  <a:pt x="212" y="2683"/>
                </a:lnTo>
                <a:lnTo>
                  <a:pt x="220" y="2647"/>
                </a:lnTo>
                <a:lnTo>
                  <a:pt x="229" y="2664"/>
                </a:lnTo>
                <a:lnTo>
                  <a:pt x="236" y="2651"/>
                </a:lnTo>
                <a:lnTo>
                  <a:pt x="245" y="2694"/>
                </a:lnTo>
                <a:lnTo>
                  <a:pt x="253" y="2694"/>
                </a:lnTo>
                <a:lnTo>
                  <a:pt x="262" y="2697"/>
                </a:lnTo>
                <a:lnTo>
                  <a:pt x="271" y="2693"/>
                </a:lnTo>
                <a:lnTo>
                  <a:pt x="279" y="2690"/>
                </a:lnTo>
                <a:lnTo>
                  <a:pt x="288" y="2651"/>
                </a:lnTo>
                <a:lnTo>
                  <a:pt x="297" y="2661"/>
                </a:lnTo>
                <a:lnTo>
                  <a:pt x="305" y="2654"/>
                </a:lnTo>
                <a:lnTo>
                  <a:pt x="313" y="2710"/>
                </a:lnTo>
                <a:lnTo>
                  <a:pt x="321" y="2707"/>
                </a:lnTo>
                <a:lnTo>
                  <a:pt x="330" y="2750"/>
                </a:lnTo>
                <a:lnTo>
                  <a:pt x="338" y="2748"/>
                </a:lnTo>
                <a:lnTo>
                  <a:pt x="347" y="2664"/>
                </a:lnTo>
                <a:lnTo>
                  <a:pt x="356" y="2629"/>
                </a:lnTo>
                <a:lnTo>
                  <a:pt x="364" y="2652"/>
                </a:lnTo>
                <a:lnTo>
                  <a:pt x="373" y="2586"/>
                </a:lnTo>
                <a:lnTo>
                  <a:pt x="382" y="2608"/>
                </a:lnTo>
                <a:lnTo>
                  <a:pt x="389" y="2621"/>
                </a:lnTo>
                <a:lnTo>
                  <a:pt x="397" y="2654"/>
                </a:lnTo>
                <a:lnTo>
                  <a:pt x="406" y="2687"/>
                </a:lnTo>
                <a:lnTo>
                  <a:pt x="415" y="2665"/>
                </a:lnTo>
                <a:lnTo>
                  <a:pt x="423" y="2631"/>
                </a:lnTo>
                <a:lnTo>
                  <a:pt x="432" y="2714"/>
                </a:lnTo>
                <a:lnTo>
                  <a:pt x="441" y="2655"/>
                </a:lnTo>
                <a:lnTo>
                  <a:pt x="449" y="2693"/>
                </a:lnTo>
                <a:lnTo>
                  <a:pt x="458" y="2631"/>
                </a:lnTo>
                <a:lnTo>
                  <a:pt x="465" y="2461"/>
                </a:lnTo>
                <a:lnTo>
                  <a:pt x="474" y="2671"/>
                </a:lnTo>
                <a:lnTo>
                  <a:pt x="482" y="2765"/>
                </a:lnTo>
                <a:lnTo>
                  <a:pt x="491" y="2713"/>
                </a:lnTo>
                <a:lnTo>
                  <a:pt x="500" y="2799"/>
                </a:lnTo>
                <a:lnTo>
                  <a:pt x="508" y="2719"/>
                </a:lnTo>
                <a:lnTo>
                  <a:pt x="517" y="2808"/>
                </a:lnTo>
                <a:lnTo>
                  <a:pt x="526" y="2699"/>
                </a:lnTo>
                <a:lnTo>
                  <a:pt x="534" y="2740"/>
                </a:lnTo>
                <a:lnTo>
                  <a:pt x="542" y="2863"/>
                </a:lnTo>
                <a:lnTo>
                  <a:pt x="550" y="2740"/>
                </a:lnTo>
                <a:lnTo>
                  <a:pt x="559" y="2750"/>
                </a:lnTo>
                <a:lnTo>
                  <a:pt x="567" y="2651"/>
                </a:lnTo>
                <a:lnTo>
                  <a:pt x="576" y="2772"/>
                </a:lnTo>
                <a:lnTo>
                  <a:pt x="585" y="2609"/>
                </a:lnTo>
                <a:lnTo>
                  <a:pt x="593" y="2683"/>
                </a:lnTo>
                <a:lnTo>
                  <a:pt x="602" y="2778"/>
                </a:lnTo>
                <a:lnTo>
                  <a:pt x="611" y="2651"/>
                </a:lnTo>
                <a:lnTo>
                  <a:pt x="618" y="2611"/>
                </a:lnTo>
                <a:lnTo>
                  <a:pt x="626" y="2665"/>
                </a:lnTo>
                <a:lnTo>
                  <a:pt x="635" y="2665"/>
                </a:lnTo>
                <a:lnTo>
                  <a:pt x="644" y="2686"/>
                </a:lnTo>
                <a:lnTo>
                  <a:pt x="652" y="2641"/>
                </a:lnTo>
                <a:lnTo>
                  <a:pt x="661" y="2716"/>
                </a:lnTo>
                <a:lnTo>
                  <a:pt x="670" y="2557"/>
                </a:lnTo>
                <a:lnTo>
                  <a:pt x="678" y="2523"/>
                </a:lnTo>
                <a:lnTo>
                  <a:pt x="687" y="2603"/>
                </a:lnTo>
                <a:lnTo>
                  <a:pt x="694" y="2611"/>
                </a:lnTo>
                <a:lnTo>
                  <a:pt x="703" y="2729"/>
                </a:lnTo>
                <a:lnTo>
                  <a:pt x="711" y="2686"/>
                </a:lnTo>
                <a:lnTo>
                  <a:pt x="720" y="2722"/>
                </a:lnTo>
                <a:lnTo>
                  <a:pt x="729" y="2697"/>
                </a:lnTo>
                <a:lnTo>
                  <a:pt x="737" y="2739"/>
                </a:lnTo>
                <a:lnTo>
                  <a:pt x="746" y="2700"/>
                </a:lnTo>
                <a:lnTo>
                  <a:pt x="755" y="2681"/>
                </a:lnTo>
                <a:lnTo>
                  <a:pt x="763" y="2684"/>
                </a:lnTo>
                <a:lnTo>
                  <a:pt x="771" y="2579"/>
                </a:lnTo>
                <a:lnTo>
                  <a:pt x="779" y="2602"/>
                </a:lnTo>
                <a:lnTo>
                  <a:pt x="788" y="2513"/>
                </a:lnTo>
                <a:lnTo>
                  <a:pt x="796" y="2631"/>
                </a:lnTo>
                <a:lnTo>
                  <a:pt x="805" y="2644"/>
                </a:lnTo>
                <a:lnTo>
                  <a:pt x="814" y="2668"/>
                </a:lnTo>
                <a:lnTo>
                  <a:pt x="822" y="2717"/>
                </a:lnTo>
                <a:lnTo>
                  <a:pt x="831" y="2710"/>
                </a:lnTo>
                <a:lnTo>
                  <a:pt x="840" y="2634"/>
                </a:lnTo>
                <a:lnTo>
                  <a:pt x="847" y="2717"/>
                </a:lnTo>
                <a:lnTo>
                  <a:pt x="855" y="2755"/>
                </a:lnTo>
                <a:lnTo>
                  <a:pt x="864" y="2706"/>
                </a:lnTo>
                <a:lnTo>
                  <a:pt x="873" y="2694"/>
                </a:lnTo>
                <a:lnTo>
                  <a:pt x="881" y="2606"/>
                </a:lnTo>
                <a:lnTo>
                  <a:pt x="890" y="2678"/>
                </a:lnTo>
                <a:lnTo>
                  <a:pt x="899" y="2590"/>
                </a:lnTo>
                <a:lnTo>
                  <a:pt x="907" y="2729"/>
                </a:lnTo>
                <a:lnTo>
                  <a:pt x="916" y="2732"/>
                </a:lnTo>
                <a:lnTo>
                  <a:pt x="923" y="2755"/>
                </a:lnTo>
                <a:lnTo>
                  <a:pt x="932" y="2768"/>
                </a:lnTo>
                <a:lnTo>
                  <a:pt x="940" y="2825"/>
                </a:lnTo>
                <a:lnTo>
                  <a:pt x="949" y="2759"/>
                </a:lnTo>
                <a:lnTo>
                  <a:pt x="958" y="2668"/>
                </a:lnTo>
                <a:lnTo>
                  <a:pt x="966" y="2701"/>
                </a:lnTo>
                <a:lnTo>
                  <a:pt x="975" y="2570"/>
                </a:lnTo>
                <a:lnTo>
                  <a:pt x="984" y="2660"/>
                </a:lnTo>
                <a:lnTo>
                  <a:pt x="992" y="2605"/>
                </a:lnTo>
                <a:lnTo>
                  <a:pt x="1001" y="2500"/>
                </a:lnTo>
                <a:lnTo>
                  <a:pt x="1008" y="2586"/>
                </a:lnTo>
                <a:lnTo>
                  <a:pt x="1017" y="2657"/>
                </a:lnTo>
                <a:lnTo>
                  <a:pt x="1025" y="2595"/>
                </a:lnTo>
                <a:lnTo>
                  <a:pt x="1034" y="2768"/>
                </a:lnTo>
                <a:lnTo>
                  <a:pt x="1043" y="2697"/>
                </a:lnTo>
                <a:lnTo>
                  <a:pt x="1051" y="2765"/>
                </a:lnTo>
                <a:lnTo>
                  <a:pt x="1069" y="2753"/>
                </a:lnTo>
                <a:lnTo>
                  <a:pt x="1077" y="2745"/>
                </a:lnTo>
                <a:lnTo>
                  <a:pt x="1084" y="2717"/>
                </a:lnTo>
                <a:lnTo>
                  <a:pt x="1093" y="2632"/>
                </a:lnTo>
                <a:lnTo>
                  <a:pt x="1102" y="2748"/>
                </a:lnTo>
                <a:lnTo>
                  <a:pt x="1110" y="2823"/>
                </a:lnTo>
                <a:lnTo>
                  <a:pt x="1119" y="2621"/>
                </a:lnTo>
                <a:lnTo>
                  <a:pt x="1128" y="2690"/>
                </a:lnTo>
                <a:lnTo>
                  <a:pt x="1136" y="2644"/>
                </a:lnTo>
                <a:lnTo>
                  <a:pt x="1154" y="2589"/>
                </a:lnTo>
                <a:lnTo>
                  <a:pt x="1161" y="2668"/>
                </a:lnTo>
                <a:lnTo>
                  <a:pt x="1169" y="2697"/>
                </a:lnTo>
                <a:lnTo>
                  <a:pt x="1178" y="2707"/>
                </a:lnTo>
                <a:lnTo>
                  <a:pt x="1187" y="2663"/>
                </a:lnTo>
                <a:lnTo>
                  <a:pt x="1195" y="2748"/>
                </a:lnTo>
                <a:lnTo>
                  <a:pt x="1204" y="2683"/>
                </a:lnTo>
                <a:lnTo>
                  <a:pt x="1213" y="2627"/>
                </a:lnTo>
                <a:lnTo>
                  <a:pt x="1221" y="2660"/>
                </a:lnTo>
                <a:lnTo>
                  <a:pt x="1237" y="2663"/>
                </a:lnTo>
                <a:lnTo>
                  <a:pt x="1246" y="2647"/>
                </a:lnTo>
                <a:lnTo>
                  <a:pt x="1254" y="2642"/>
                </a:lnTo>
                <a:lnTo>
                  <a:pt x="1263" y="2612"/>
                </a:lnTo>
                <a:lnTo>
                  <a:pt x="1272" y="2811"/>
                </a:lnTo>
                <a:lnTo>
                  <a:pt x="1280" y="2628"/>
                </a:lnTo>
                <a:lnTo>
                  <a:pt x="1289" y="2737"/>
                </a:lnTo>
                <a:lnTo>
                  <a:pt x="1298" y="2709"/>
                </a:lnTo>
                <a:lnTo>
                  <a:pt x="1306" y="2606"/>
                </a:lnTo>
                <a:lnTo>
                  <a:pt x="1313" y="2713"/>
                </a:lnTo>
                <a:lnTo>
                  <a:pt x="1322" y="2742"/>
                </a:lnTo>
                <a:lnTo>
                  <a:pt x="1331" y="2686"/>
                </a:lnTo>
                <a:lnTo>
                  <a:pt x="1339" y="2707"/>
                </a:lnTo>
                <a:lnTo>
                  <a:pt x="1348" y="2642"/>
                </a:lnTo>
                <a:lnTo>
                  <a:pt x="1357" y="2596"/>
                </a:lnTo>
                <a:lnTo>
                  <a:pt x="1365" y="2739"/>
                </a:lnTo>
                <a:lnTo>
                  <a:pt x="1374" y="2677"/>
                </a:lnTo>
                <a:lnTo>
                  <a:pt x="1383" y="2714"/>
                </a:lnTo>
                <a:lnTo>
                  <a:pt x="1390" y="2528"/>
                </a:lnTo>
                <a:lnTo>
                  <a:pt x="1398" y="2612"/>
                </a:lnTo>
                <a:lnTo>
                  <a:pt x="1407" y="2599"/>
                </a:lnTo>
                <a:lnTo>
                  <a:pt x="1416" y="2580"/>
                </a:lnTo>
                <a:lnTo>
                  <a:pt x="1424" y="2605"/>
                </a:lnTo>
                <a:lnTo>
                  <a:pt x="1433" y="2696"/>
                </a:lnTo>
                <a:lnTo>
                  <a:pt x="1442" y="2601"/>
                </a:lnTo>
                <a:lnTo>
                  <a:pt x="1450" y="2549"/>
                </a:lnTo>
                <a:lnTo>
                  <a:pt x="1459" y="2539"/>
                </a:lnTo>
                <a:lnTo>
                  <a:pt x="1466" y="2674"/>
                </a:lnTo>
                <a:lnTo>
                  <a:pt x="1475" y="2573"/>
                </a:lnTo>
                <a:lnTo>
                  <a:pt x="1483" y="2661"/>
                </a:lnTo>
                <a:lnTo>
                  <a:pt x="1492" y="2697"/>
                </a:lnTo>
                <a:lnTo>
                  <a:pt x="1501" y="2615"/>
                </a:lnTo>
                <a:lnTo>
                  <a:pt x="1509" y="2632"/>
                </a:lnTo>
                <a:lnTo>
                  <a:pt x="1518" y="2612"/>
                </a:lnTo>
                <a:lnTo>
                  <a:pt x="1527" y="2657"/>
                </a:lnTo>
                <a:lnTo>
                  <a:pt x="1535" y="2661"/>
                </a:lnTo>
                <a:lnTo>
                  <a:pt x="1542" y="2550"/>
                </a:lnTo>
                <a:lnTo>
                  <a:pt x="1551" y="2717"/>
                </a:lnTo>
                <a:lnTo>
                  <a:pt x="1560" y="2598"/>
                </a:lnTo>
                <a:lnTo>
                  <a:pt x="1568" y="2541"/>
                </a:lnTo>
                <a:lnTo>
                  <a:pt x="1577" y="2521"/>
                </a:lnTo>
                <a:lnTo>
                  <a:pt x="1586" y="2566"/>
                </a:lnTo>
                <a:lnTo>
                  <a:pt x="1594" y="2585"/>
                </a:lnTo>
                <a:lnTo>
                  <a:pt x="1612" y="2533"/>
                </a:lnTo>
                <a:lnTo>
                  <a:pt x="1619" y="2622"/>
                </a:lnTo>
                <a:lnTo>
                  <a:pt x="1627" y="2557"/>
                </a:lnTo>
                <a:lnTo>
                  <a:pt x="1636" y="2560"/>
                </a:lnTo>
                <a:lnTo>
                  <a:pt x="1645" y="2660"/>
                </a:lnTo>
                <a:lnTo>
                  <a:pt x="1653" y="2748"/>
                </a:lnTo>
                <a:lnTo>
                  <a:pt x="1662" y="2625"/>
                </a:lnTo>
                <a:lnTo>
                  <a:pt x="1671" y="2625"/>
                </a:lnTo>
                <a:lnTo>
                  <a:pt x="1679" y="2611"/>
                </a:lnTo>
                <a:lnTo>
                  <a:pt x="1688" y="2729"/>
                </a:lnTo>
                <a:lnTo>
                  <a:pt x="1695" y="2647"/>
                </a:lnTo>
                <a:lnTo>
                  <a:pt x="1704" y="2634"/>
                </a:lnTo>
                <a:lnTo>
                  <a:pt x="1712" y="2586"/>
                </a:lnTo>
                <a:lnTo>
                  <a:pt x="1721" y="2579"/>
                </a:lnTo>
                <a:lnTo>
                  <a:pt x="1730" y="2586"/>
                </a:lnTo>
                <a:lnTo>
                  <a:pt x="1738" y="2612"/>
                </a:lnTo>
                <a:lnTo>
                  <a:pt x="1747" y="2674"/>
                </a:lnTo>
                <a:lnTo>
                  <a:pt x="1756" y="2719"/>
                </a:lnTo>
                <a:lnTo>
                  <a:pt x="1764" y="2699"/>
                </a:lnTo>
                <a:lnTo>
                  <a:pt x="1771" y="2660"/>
                </a:lnTo>
                <a:lnTo>
                  <a:pt x="1780" y="2606"/>
                </a:lnTo>
                <a:lnTo>
                  <a:pt x="1789" y="2621"/>
                </a:lnTo>
                <a:lnTo>
                  <a:pt x="1797" y="2634"/>
                </a:lnTo>
                <a:lnTo>
                  <a:pt x="1806" y="2629"/>
                </a:lnTo>
                <a:lnTo>
                  <a:pt x="1815" y="2657"/>
                </a:lnTo>
                <a:lnTo>
                  <a:pt x="1823" y="2673"/>
                </a:lnTo>
                <a:lnTo>
                  <a:pt x="1841" y="2690"/>
                </a:lnTo>
                <a:lnTo>
                  <a:pt x="1891" y="2691"/>
                </a:lnTo>
                <a:lnTo>
                  <a:pt x="1917" y="2462"/>
                </a:lnTo>
                <a:lnTo>
                  <a:pt x="1950" y="2501"/>
                </a:lnTo>
                <a:lnTo>
                  <a:pt x="1959" y="2628"/>
                </a:lnTo>
                <a:lnTo>
                  <a:pt x="1967" y="2605"/>
                </a:lnTo>
                <a:lnTo>
                  <a:pt x="1976" y="2631"/>
                </a:lnTo>
                <a:lnTo>
                  <a:pt x="1985" y="2768"/>
                </a:lnTo>
                <a:lnTo>
                  <a:pt x="1993" y="2902"/>
                </a:lnTo>
                <a:lnTo>
                  <a:pt x="2002" y="3212"/>
                </a:lnTo>
                <a:lnTo>
                  <a:pt x="2009" y="3356"/>
                </a:lnTo>
                <a:lnTo>
                  <a:pt x="2018" y="3517"/>
                </a:lnTo>
                <a:lnTo>
                  <a:pt x="2026" y="3442"/>
                </a:lnTo>
                <a:lnTo>
                  <a:pt x="2035" y="3365"/>
                </a:lnTo>
                <a:lnTo>
                  <a:pt x="2052" y="3403"/>
                </a:lnTo>
                <a:lnTo>
                  <a:pt x="2070" y="3326"/>
                </a:lnTo>
                <a:lnTo>
                  <a:pt x="2085" y="2938"/>
                </a:lnTo>
                <a:lnTo>
                  <a:pt x="2103" y="2430"/>
                </a:lnTo>
                <a:lnTo>
                  <a:pt x="2120" y="2699"/>
                </a:lnTo>
                <a:lnTo>
                  <a:pt x="2137" y="2784"/>
                </a:lnTo>
                <a:lnTo>
                  <a:pt x="2155" y="2838"/>
                </a:lnTo>
                <a:lnTo>
                  <a:pt x="2170" y="2932"/>
                </a:lnTo>
                <a:lnTo>
                  <a:pt x="2188" y="2996"/>
                </a:lnTo>
                <a:lnTo>
                  <a:pt x="2205" y="2854"/>
                </a:lnTo>
                <a:lnTo>
                  <a:pt x="2222" y="2814"/>
                </a:lnTo>
                <a:lnTo>
                  <a:pt x="2238" y="2697"/>
                </a:lnTo>
                <a:lnTo>
                  <a:pt x="2247" y="2742"/>
                </a:lnTo>
                <a:lnTo>
                  <a:pt x="2255" y="2739"/>
                </a:lnTo>
                <a:lnTo>
                  <a:pt x="2349" y="2487"/>
                </a:lnTo>
                <a:lnTo>
                  <a:pt x="2366" y="2507"/>
                </a:lnTo>
                <a:lnTo>
                  <a:pt x="2384" y="2485"/>
                </a:lnTo>
                <a:lnTo>
                  <a:pt x="2399" y="2524"/>
                </a:lnTo>
                <a:lnTo>
                  <a:pt x="2408" y="2699"/>
                </a:lnTo>
                <a:lnTo>
                  <a:pt x="2417" y="2381"/>
                </a:lnTo>
                <a:lnTo>
                  <a:pt x="2434" y="2577"/>
                </a:lnTo>
                <a:lnTo>
                  <a:pt x="2443" y="2663"/>
                </a:lnTo>
                <a:lnTo>
                  <a:pt x="2451" y="2598"/>
                </a:lnTo>
                <a:lnTo>
                  <a:pt x="2460" y="2644"/>
                </a:lnTo>
                <a:lnTo>
                  <a:pt x="2467" y="2651"/>
                </a:lnTo>
                <a:lnTo>
                  <a:pt x="2476" y="2560"/>
                </a:lnTo>
                <a:lnTo>
                  <a:pt x="2484" y="2638"/>
                </a:lnTo>
                <a:lnTo>
                  <a:pt x="2493" y="2612"/>
                </a:lnTo>
                <a:lnTo>
                  <a:pt x="2502" y="2629"/>
                </a:lnTo>
                <a:lnTo>
                  <a:pt x="2510" y="2583"/>
                </a:lnTo>
                <a:lnTo>
                  <a:pt x="2519" y="2533"/>
                </a:lnTo>
                <a:lnTo>
                  <a:pt x="2528" y="2550"/>
                </a:lnTo>
                <a:lnTo>
                  <a:pt x="2536" y="2651"/>
                </a:lnTo>
                <a:lnTo>
                  <a:pt x="2543" y="2629"/>
                </a:lnTo>
                <a:lnTo>
                  <a:pt x="2552" y="2376"/>
                </a:lnTo>
                <a:lnTo>
                  <a:pt x="2561" y="2465"/>
                </a:lnTo>
                <a:lnTo>
                  <a:pt x="2569" y="2550"/>
                </a:lnTo>
                <a:lnTo>
                  <a:pt x="2578" y="2677"/>
                </a:lnTo>
                <a:lnTo>
                  <a:pt x="2587" y="2589"/>
                </a:lnTo>
                <a:lnTo>
                  <a:pt x="2604" y="2575"/>
                </a:lnTo>
                <a:lnTo>
                  <a:pt x="2620" y="2554"/>
                </a:lnTo>
                <a:lnTo>
                  <a:pt x="2637" y="2629"/>
                </a:lnTo>
                <a:lnTo>
                  <a:pt x="2654" y="2701"/>
                </a:lnTo>
                <a:lnTo>
                  <a:pt x="2672" y="2629"/>
                </a:lnTo>
                <a:lnTo>
                  <a:pt x="2689" y="2673"/>
                </a:lnTo>
                <a:lnTo>
                  <a:pt x="2722" y="2704"/>
                </a:lnTo>
                <a:lnTo>
                  <a:pt x="2849" y="4313"/>
                </a:lnTo>
                <a:lnTo>
                  <a:pt x="2857" y="4604"/>
                </a:lnTo>
                <a:lnTo>
                  <a:pt x="2892" y="4734"/>
                </a:lnTo>
                <a:lnTo>
                  <a:pt x="2909" y="3415"/>
                </a:lnTo>
                <a:lnTo>
                  <a:pt x="2942" y="2422"/>
                </a:lnTo>
                <a:lnTo>
                  <a:pt x="2951" y="2469"/>
                </a:lnTo>
                <a:lnTo>
                  <a:pt x="2968" y="2066"/>
                </a:lnTo>
                <a:lnTo>
                  <a:pt x="2977" y="2145"/>
                </a:lnTo>
                <a:lnTo>
                  <a:pt x="2986" y="2255"/>
                </a:lnTo>
                <a:lnTo>
                  <a:pt x="2994" y="2488"/>
                </a:lnTo>
                <a:lnTo>
                  <a:pt x="3003" y="2494"/>
                </a:lnTo>
                <a:lnTo>
                  <a:pt x="3010" y="2471"/>
                </a:lnTo>
                <a:lnTo>
                  <a:pt x="3027" y="2292"/>
                </a:lnTo>
                <a:lnTo>
                  <a:pt x="3053" y="2286"/>
                </a:lnTo>
                <a:lnTo>
                  <a:pt x="3070" y="2658"/>
                </a:lnTo>
                <a:lnTo>
                  <a:pt x="3086" y="2690"/>
                </a:lnTo>
                <a:lnTo>
                  <a:pt x="3104" y="2635"/>
                </a:lnTo>
                <a:lnTo>
                  <a:pt x="3121" y="2628"/>
                </a:lnTo>
                <a:lnTo>
                  <a:pt x="3130" y="990"/>
                </a:lnTo>
                <a:lnTo>
                  <a:pt x="3138" y="838"/>
                </a:lnTo>
                <a:lnTo>
                  <a:pt x="3147" y="359"/>
                </a:lnTo>
                <a:lnTo>
                  <a:pt x="3155" y="636"/>
                </a:lnTo>
                <a:lnTo>
                  <a:pt x="3163" y="323"/>
                </a:lnTo>
                <a:lnTo>
                  <a:pt x="3180" y="366"/>
                </a:lnTo>
                <a:lnTo>
                  <a:pt x="3189" y="287"/>
                </a:lnTo>
                <a:lnTo>
                  <a:pt x="3197" y="297"/>
                </a:lnTo>
                <a:lnTo>
                  <a:pt x="3206" y="273"/>
                </a:lnTo>
                <a:lnTo>
                  <a:pt x="3215" y="1306"/>
                </a:lnTo>
                <a:lnTo>
                  <a:pt x="3223" y="2051"/>
                </a:lnTo>
                <a:lnTo>
                  <a:pt x="3232" y="2314"/>
                </a:lnTo>
                <a:lnTo>
                  <a:pt x="3239" y="2563"/>
                </a:lnTo>
                <a:lnTo>
                  <a:pt x="3248" y="2677"/>
                </a:lnTo>
                <a:lnTo>
                  <a:pt x="3282" y="2869"/>
                </a:lnTo>
                <a:lnTo>
                  <a:pt x="3299" y="3555"/>
                </a:lnTo>
                <a:lnTo>
                  <a:pt x="3315" y="3225"/>
                </a:lnTo>
                <a:lnTo>
                  <a:pt x="3324" y="3135"/>
                </a:lnTo>
                <a:lnTo>
                  <a:pt x="3333" y="2882"/>
                </a:lnTo>
                <a:lnTo>
                  <a:pt x="3341" y="3199"/>
                </a:lnTo>
                <a:lnTo>
                  <a:pt x="3350" y="2938"/>
                </a:lnTo>
                <a:lnTo>
                  <a:pt x="3359" y="2595"/>
                </a:lnTo>
                <a:lnTo>
                  <a:pt x="3367" y="2593"/>
                </a:lnTo>
                <a:lnTo>
                  <a:pt x="3376" y="2425"/>
                </a:lnTo>
                <a:lnTo>
                  <a:pt x="3392" y="2380"/>
                </a:lnTo>
                <a:lnTo>
                  <a:pt x="3400" y="2399"/>
                </a:lnTo>
                <a:lnTo>
                  <a:pt x="3409" y="2498"/>
                </a:lnTo>
                <a:lnTo>
                  <a:pt x="3418" y="2510"/>
                </a:lnTo>
                <a:lnTo>
                  <a:pt x="3426" y="3801"/>
                </a:lnTo>
                <a:lnTo>
                  <a:pt x="3435" y="4143"/>
                </a:lnTo>
                <a:lnTo>
                  <a:pt x="3444" y="4477"/>
                </a:lnTo>
                <a:lnTo>
                  <a:pt x="3452" y="4636"/>
                </a:lnTo>
                <a:lnTo>
                  <a:pt x="3461" y="4670"/>
                </a:lnTo>
                <a:lnTo>
                  <a:pt x="3477" y="3471"/>
                </a:lnTo>
                <a:lnTo>
                  <a:pt x="3494" y="2500"/>
                </a:lnTo>
                <a:lnTo>
                  <a:pt x="3511" y="2317"/>
                </a:lnTo>
                <a:lnTo>
                  <a:pt x="3528" y="2413"/>
                </a:lnTo>
                <a:lnTo>
                  <a:pt x="3544" y="2347"/>
                </a:lnTo>
                <a:lnTo>
                  <a:pt x="3562" y="2187"/>
                </a:lnTo>
                <a:lnTo>
                  <a:pt x="3570" y="2002"/>
                </a:lnTo>
                <a:lnTo>
                  <a:pt x="3588" y="2135"/>
                </a:lnTo>
                <a:lnTo>
                  <a:pt x="3605" y="2292"/>
                </a:lnTo>
                <a:lnTo>
                  <a:pt x="3613" y="2335"/>
                </a:lnTo>
                <a:lnTo>
                  <a:pt x="3647" y="2593"/>
                </a:lnTo>
                <a:lnTo>
                  <a:pt x="3655" y="2579"/>
                </a:lnTo>
                <a:lnTo>
                  <a:pt x="3664" y="2553"/>
                </a:lnTo>
                <a:lnTo>
                  <a:pt x="3672" y="2386"/>
                </a:lnTo>
                <a:lnTo>
                  <a:pt x="3681" y="2472"/>
                </a:lnTo>
                <a:lnTo>
                  <a:pt x="3690" y="2465"/>
                </a:lnTo>
                <a:lnTo>
                  <a:pt x="3697" y="2308"/>
                </a:lnTo>
                <a:lnTo>
                  <a:pt x="3706" y="2490"/>
                </a:lnTo>
                <a:lnTo>
                  <a:pt x="3714" y="2364"/>
                </a:lnTo>
                <a:lnTo>
                  <a:pt x="3723" y="2567"/>
                </a:lnTo>
                <a:lnTo>
                  <a:pt x="3732" y="2621"/>
                </a:lnTo>
                <a:lnTo>
                  <a:pt x="3740" y="2648"/>
                </a:lnTo>
                <a:lnTo>
                  <a:pt x="3749" y="2575"/>
                </a:lnTo>
                <a:lnTo>
                  <a:pt x="3757" y="2619"/>
                </a:lnTo>
                <a:lnTo>
                  <a:pt x="3766" y="2521"/>
                </a:lnTo>
                <a:lnTo>
                  <a:pt x="3773" y="2513"/>
                </a:lnTo>
                <a:lnTo>
                  <a:pt x="3782" y="2482"/>
                </a:lnTo>
                <a:lnTo>
                  <a:pt x="3791" y="2546"/>
                </a:lnTo>
                <a:lnTo>
                  <a:pt x="3799" y="2507"/>
                </a:lnTo>
                <a:lnTo>
                  <a:pt x="3808" y="2527"/>
                </a:lnTo>
                <a:lnTo>
                  <a:pt x="3817" y="2405"/>
                </a:lnTo>
                <a:lnTo>
                  <a:pt x="3825" y="2405"/>
                </a:lnTo>
                <a:lnTo>
                  <a:pt x="3834" y="2461"/>
                </a:lnTo>
                <a:lnTo>
                  <a:pt x="3842" y="2524"/>
                </a:lnTo>
                <a:lnTo>
                  <a:pt x="3850" y="2517"/>
                </a:lnTo>
                <a:lnTo>
                  <a:pt x="3858" y="2583"/>
                </a:lnTo>
                <a:lnTo>
                  <a:pt x="3867" y="2580"/>
                </a:lnTo>
                <a:lnTo>
                  <a:pt x="3876" y="2469"/>
                </a:lnTo>
                <a:lnTo>
                  <a:pt x="3884" y="2468"/>
                </a:lnTo>
                <a:lnTo>
                  <a:pt x="3893" y="2477"/>
                </a:lnTo>
                <a:lnTo>
                  <a:pt x="3901" y="2510"/>
                </a:lnTo>
                <a:lnTo>
                  <a:pt x="3910" y="2505"/>
                </a:lnTo>
                <a:lnTo>
                  <a:pt x="3919" y="2556"/>
                </a:lnTo>
                <a:lnTo>
                  <a:pt x="3926" y="2577"/>
                </a:lnTo>
                <a:lnTo>
                  <a:pt x="3935" y="2678"/>
                </a:lnTo>
                <a:lnTo>
                  <a:pt x="3943" y="2765"/>
                </a:lnTo>
                <a:lnTo>
                  <a:pt x="3952" y="2847"/>
                </a:lnTo>
                <a:lnTo>
                  <a:pt x="3961" y="2762"/>
                </a:lnTo>
                <a:lnTo>
                  <a:pt x="3969" y="2797"/>
                </a:lnTo>
                <a:lnTo>
                  <a:pt x="3978" y="2817"/>
                </a:lnTo>
                <a:lnTo>
                  <a:pt x="3986" y="3170"/>
                </a:lnTo>
                <a:lnTo>
                  <a:pt x="3995" y="3512"/>
                </a:lnTo>
                <a:lnTo>
                  <a:pt x="4004" y="3640"/>
                </a:lnTo>
                <a:lnTo>
                  <a:pt x="4011" y="3488"/>
                </a:lnTo>
                <a:lnTo>
                  <a:pt x="4020" y="3421"/>
                </a:lnTo>
                <a:lnTo>
                  <a:pt x="4028" y="2673"/>
                </a:lnTo>
                <a:lnTo>
                  <a:pt x="4037" y="2196"/>
                </a:lnTo>
                <a:lnTo>
                  <a:pt x="4046" y="2221"/>
                </a:lnTo>
                <a:lnTo>
                  <a:pt x="4054" y="2213"/>
                </a:lnTo>
                <a:lnTo>
                  <a:pt x="4063" y="2301"/>
                </a:lnTo>
                <a:lnTo>
                  <a:pt x="4071" y="2347"/>
                </a:lnTo>
                <a:lnTo>
                  <a:pt x="4080" y="2371"/>
                </a:lnTo>
                <a:lnTo>
                  <a:pt x="4087" y="2386"/>
                </a:lnTo>
                <a:lnTo>
                  <a:pt x="4096" y="2458"/>
                </a:lnTo>
                <a:lnTo>
                  <a:pt x="4105" y="2419"/>
                </a:lnTo>
                <a:lnTo>
                  <a:pt x="4113" y="2472"/>
                </a:lnTo>
                <a:lnTo>
                  <a:pt x="4122" y="2439"/>
                </a:lnTo>
                <a:lnTo>
                  <a:pt x="4130" y="2461"/>
                </a:lnTo>
                <a:lnTo>
                  <a:pt x="4139" y="3764"/>
                </a:lnTo>
                <a:lnTo>
                  <a:pt x="4148" y="4423"/>
                </a:lnTo>
                <a:lnTo>
                  <a:pt x="4156" y="4812"/>
                </a:lnTo>
                <a:lnTo>
                  <a:pt x="4164" y="5031"/>
                </a:lnTo>
                <a:lnTo>
                  <a:pt x="4172" y="4949"/>
                </a:lnTo>
                <a:lnTo>
                  <a:pt x="4181" y="5179"/>
                </a:lnTo>
                <a:lnTo>
                  <a:pt x="4198" y="3262"/>
                </a:lnTo>
                <a:lnTo>
                  <a:pt x="4215" y="2690"/>
                </a:lnTo>
                <a:lnTo>
                  <a:pt x="4233" y="2328"/>
                </a:lnTo>
                <a:lnTo>
                  <a:pt x="4240" y="2513"/>
                </a:lnTo>
                <a:lnTo>
                  <a:pt x="4257" y="924"/>
                </a:lnTo>
                <a:lnTo>
                  <a:pt x="4266" y="629"/>
                </a:lnTo>
                <a:lnTo>
                  <a:pt x="4274" y="499"/>
                </a:lnTo>
                <a:lnTo>
                  <a:pt x="4283" y="214"/>
                </a:lnTo>
                <a:lnTo>
                  <a:pt x="4292" y="147"/>
                </a:lnTo>
                <a:lnTo>
                  <a:pt x="4300" y="202"/>
                </a:lnTo>
                <a:lnTo>
                  <a:pt x="4309" y="388"/>
                </a:lnTo>
                <a:lnTo>
                  <a:pt x="4325" y="691"/>
                </a:lnTo>
                <a:lnTo>
                  <a:pt x="4342" y="2054"/>
                </a:lnTo>
                <a:lnTo>
                  <a:pt x="4359" y="2615"/>
                </a:lnTo>
                <a:lnTo>
                  <a:pt x="4368" y="2627"/>
                </a:lnTo>
                <a:lnTo>
                  <a:pt x="4377" y="2736"/>
                </a:lnTo>
                <a:lnTo>
                  <a:pt x="4385" y="2487"/>
                </a:lnTo>
                <a:lnTo>
                  <a:pt x="4393" y="2681"/>
                </a:lnTo>
                <a:lnTo>
                  <a:pt x="4401" y="2804"/>
                </a:lnTo>
                <a:lnTo>
                  <a:pt x="4410" y="2691"/>
                </a:lnTo>
                <a:lnTo>
                  <a:pt x="4419" y="2565"/>
                </a:lnTo>
                <a:lnTo>
                  <a:pt x="4427" y="2585"/>
                </a:lnTo>
                <a:lnTo>
                  <a:pt x="4436" y="2582"/>
                </a:lnTo>
                <a:lnTo>
                  <a:pt x="4444" y="2575"/>
                </a:lnTo>
                <a:lnTo>
                  <a:pt x="4453" y="2625"/>
                </a:lnTo>
                <a:lnTo>
                  <a:pt x="4462" y="2693"/>
                </a:lnTo>
                <a:lnTo>
                  <a:pt x="4469" y="2720"/>
                </a:lnTo>
                <a:lnTo>
                  <a:pt x="4478" y="2719"/>
                </a:lnTo>
                <a:lnTo>
                  <a:pt x="4486" y="2644"/>
                </a:lnTo>
                <a:lnTo>
                  <a:pt x="4495" y="2678"/>
                </a:lnTo>
                <a:lnTo>
                  <a:pt x="4503" y="2585"/>
                </a:lnTo>
                <a:lnTo>
                  <a:pt x="4512" y="2654"/>
                </a:lnTo>
                <a:lnTo>
                  <a:pt x="4521" y="2576"/>
                </a:lnTo>
                <a:lnTo>
                  <a:pt x="4529" y="2589"/>
                </a:lnTo>
                <a:lnTo>
                  <a:pt x="4538" y="2648"/>
                </a:lnTo>
                <a:lnTo>
                  <a:pt x="4545" y="2498"/>
                </a:lnTo>
                <a:lnTo>
                  <a:pt x="4554" y="2684"/>
                </a:lnTo>
                <a:lnTo>
                  <a:pt x="4563" y="2527"/>
                </a:lnTo>
                <a:lnTo>
                  <a:pt x="4571" y="2494"/>
                </a:lnTo>
                <a:lnTo>
                  <a:pt x="4580" y="2580"/>
                </a:lnTo>
                <a:lnTo>
                  <a:pt x="4588" y="2562"/>
                </a:lnTo>
                <a:lnTo>
                  <a:pt x="4597" y="2637"/>
                </a:lnTo>
                <a:lnTo>
                  <a:pt x="4606" y="2557"/>
                </a:lnTo>
                <a:lnTo>
                  <a:pt x="4614" y="2546"/>
                </a:lnTo>
                <a:lnTo>
                  <a:pt x="4622" y="2533"/>
                </a:lnTo>
                <a:lnTo>
                  <a:pt x="4630" y="2569"/>
                </a:lnTo>
                <a:lnTo>
                  <a:pt x="4639" y="2174"/>
                </a:lnTo>
                <a:lnTo>
                  <a:pt x="4648" y="1174"/>
                </a:lnTo>
                <a:lnTo>
                  <a:pt x="4656" y="841"/>
                </a:lnTo>
                <a:lnTo>
                  <a:pt x="4665" y="724"/>
                </a:lnTo>
                <a:lnTo>
                  <a:pt x="4673" y="695"/>
                </a:lnTo>
                <a:lnTo>
                  <a:pt x="4682" y="539"/>
                </a:lnTo>
                <a:lnTo>
                  <a:pt x="4691" y="547"/>
                </a:lnTo>
                <a:lnTo>
                  <a:pt x="4698" y="531"/>
                </a:lnTo>
                <a:lnTo>
                  <a:pt x="4707" y="446"/>
                </a:lnTo>
                <a:lnTo>
                  <a:pt x="4715" y="606"/>
                </a:lnTo>
                <a:lnTo>
                  <a:pt x="4724" y="1832"/>
                </a:lnTo>
                <a:lnTo>
                  <a:pt x="4741" y="2367"/>
                </a:lnTo>
                <a:lnTo>
                  <a:pt x="4758" y="2562"/>
                </a:lnTo>
                <a:lnTo>
                  <a:pt x="4767" y="2468"/>
                </a:lnTo>
                <a:lnTo>
                  <a:pt x="4774" y="2664"/>
                </a:lnTo>
                <a:lnTo>
                  <a:pt x="4783" y="2699"/>
                </a:lnTo>
                <a:lnTo>
                  <a:pt x="4792" y="2472"/>
                </a:lnTo>
                <a:lnTo>
                  <a:pt x="4800" y="2618"/>
                </a:lnTo>
                <a:lnTo>
                  <a:pt x="4809" y="2454"/>
                </a:lnTo>
                <a:lnTo>
                  <a:pt x="4817" y="2579"/>
                </a:lnTo>
                <a:lnTo>
                  <a:pt x="4826" y="2547"/>
                </a:lnTo>
                <a:lnTo>
                  <a:pt x="4835" y="2472"/>
                </a:lnTo>
                <a:lnTo>
                  <a:pt x="4843" y="2553"/>
                </a:lnTo>
                <a:lnTo>
                  <a:pt x="4851" y="2458"/>
                </a:lnTo>
                <a:lnTo>
                  <a:pt x="4868" y="2389"/>
                </a:lnTo>
                <a:lnTo>
                  <a:pt x="4885" y="2295"/>
                </a:lnTo>
                <a:lnTo>
                  <a:pt x="4902" y="2415"/>
                </a:lnTo>
                <a:lnTo>
                  <a:pt x="4920" y="2491"/>
                </a:lnTo>
                <a:lnTo>
                  <a:pt x="4936" y="2487"/>
                </a:lnTo>
                <a:lnTo>
                  <a:pt x="4953" y="2482"/>
                </a:lnTo>
                <a:lnTo>
                  <a:pt x="4970" y="2423"/>
                </a:lnTo>
                <a:lnTo>
                  <a:pt x="4987" y="2399"/>
                </a:lnTo>
                <a:lnTo>
                  <a:pt x="5005" y="3585"/>
                </a:lnTo>
                <a:lnTo>
                  <a:pt x="5021" y="4727"/>
                </a:lnTo>
                <a:lnTo>
                  <a:pt x="5038" y="4460"/>
                </a:lnTo>
                <a:lnTo>
                  <a:pt x="5055" y="2945"/>
                </a:lnTo>
                <a:lnTo>
                  <a:pt x="5072" y="2801"/>
                </a:lnTo>
                <a:lnTo>
                  <a:pt x="5088" y="2528"/>
                </a:lnTo>
                <a:lnTo>
                  <a:pt x="5105" y="4036"/>
                </a:lnTo>
                <a:lnTo>
                  <a:pt x="5131" y="4686"/>
                </a:lnTo>
                <a:lnTo>
                  <a:pt x="5149" y="4903"/>
                </a:lnTo>
                <a:lnTo>
                  <a:pt x="5165" y="4890"/>
                </a:lnTo>
                <a:lnTo>
                  <a:pt x="5182" y="3500"/>
                </a:lnTo>
                <a:lnTo>
                  <a:pt x="5190" y="3130"/>
                </a:lnTo>
                <a:lnTo>
                  <a:pt x="5199" y="2768"/>
                </a:lnTo>
                <a:lnTo>
                  <a:pt x="5208" y="2834"/>
                </a:lnTo>
                <a:lnTo>
                  <a:pt x="5216" y="2648"/>
                </a:lnTo>
                <a:lnTo>
                  <a:pt x="5225" y="2572"/>
                </a:lnTo>
                <a:lnTo>
                  <a:pt x="5234" y="2520"/>
                </a:lnTo>
                <a:lnTo>
                  <a:pt x="5241" y="2632"/>
                </a:lnTo>
                <a:lnTo>
                  <a:pt x="5250" y="2465"/>
                </a:lnTo>
                <a:lnTo>
                  <a:pt x="5258" y="2415"/>
                </a:lnTo>
                <a:lnTo>
                  <a:pt x="5267" y="2566"/>
                </a:lnTo>
                <a:lnTo>
                  <a:pt x="5275" y="1156"/>
                </a:lnTo>
                <a:lnTo>
                  <a:pt x="5284" y="719"/>
                </a:lnTo>
                <a:lnTo>
                  <a:pt x="5301" y="379"/>
                </a:lnTo>
                <a:lnTo>
                  <a:pt x="5317" y="49"/>
                </a:lnTo>
                <a:lnTo>
                  <a:pt x="5334" y="617"/>
                </a:lnTo>
                <a:lnTo>
                  <a:pt x="5343" y="799"/>
                </a:lnTo>
                <a:lnTo>
                  <a:pt x="5352" y="604"/>
                </a:lnTo>
                <a:lnTo>
                  <a:pt x="5360" y="1519"/>
                </a:lnTo>
                <a:lnTo>
                  <a:pt x="5369" y="2157"/>
                </a:lnTo>
                <a:lnTo>
                  <a:pt x="5378" y="2477"/>
                </a:lnTo>
                <a:lnTo>
                  <a:pt x="5386" y="2540"/>
                </a:lnTo>
                <a:lnTo>
                  <a:pt x="5394" y="2550"/>
                </a:lnTo>
                <a:lnTo>
                  <a:pt x="5402" y="2592"/>
                </a:lnTo>
                <a:lnTo>
                  <a:pt x="5411" y="2152"/>
                </a:lnTo>
                <a:lnTo>
                  <a:pt x="5419" y="1214"/>
                </a:lnTo>
                <a:lnTo>
                  <a:pt x="5428" y="1556"/>
                </a:lnTo>
                <a:lnTo>
                  <a:pt x="5437" y="2211"/>
                </a:lnTo>
                <a:lnTo>
                  <a:pt x="5445" y="2291"/>
                </a:lnTo>
                <a:lnTo>
                  <a:pt x="5454" y="2530"/>
                </a:lnTo>
                <a:lnTo>
                  <a:pt x="5463" y="2518"/>
                </a:lnTo>
                <a:lnTo>
                  <a:pt x="5470" y="2583"/>
                </a:lnTo>
                <a:lnTo>
                  <a:pt x="5478" y="2540"/>
                </a:lnTo>
                <a:lnTo>
                  <a:pt x="5487" y="2645"/>
                </a:lnTo>
                <a:lnTo>
                  <a:pt x="5496" y="2540"/>
                </a:lnTo>
                <a:lnTo>
                  <a:pt x="5504" y="2482"/>
                </a:lnTo>
                <a:lnTo>
                  <a:pt x="5513" y="2531"/>
                </a:lnTo>
                <a:lnTo>
                  <a:pt x="5522" y="3656"/>
                </a:lnTo>
                <a:lnTo>
                  <a:pt x="5530" y="4218"/>
                </a:lnTo>
                <a:lnTo>
                  <a:pt x="5539" y="4683"/>
                </a:lnTo>
                <a:lnTo>
                  <a:pt x="5589" y="4613"/>
                </a:lnTo>
                <a:lnTo>
                  <a:pt x="5607" y="4558"/>
                </a:lnTo>
                <a:lnTo>
                  <a:pt x="5615" y="4676"/>
                </a:lnTo>
                <a:lnTo>
                  <a:pt x="5623" y="4797"/>
                </a:lnTo>
                <a:lnTo>
                  <a:pt x="5631" y="4878"/>
                </a:lnTo>
                <a:lnTo>
                  <a:pt x="5640" y="3439"/>
                </a:lnTo>
                <a:lnTo>
                  <a:pt x="5648" y="2892"/>
                </a:lnTo>
                <a:lnTo>
                  <a:pt x="5657" y="2704"/>
                </a:lnTo>
                <a:lnTo>
                  <a:pt x="5666" y="2674"/>
                </a:lnTo>
                <a:lnTo>
                  <a:pt x="5674" y="2588"/>
                </a:lnTo>
                <a:lnTo>
                  <a:pt x="5683" y="2394"/>
                </a:lnTo>
                <a:lnTo>
                  <a:pt x="5692" y="2048"/>
                </a:lnTo>
                <a:lnTo>
                  <a:pt x="5699" y="2494"/>
                </a:lnTo>
                <a:lnTo>
                  <a:pt x="5707" y="2703"/>
                </a:lnTo>
                <a:lnTo>
                  <a:pt x="5716" y="2606"/>
                </a:lnTo>
                <a:lnTo>
                  <a:pt x="5725" y="2530"/>
                </a:lnTo>
                <a:lnTo>
                  <a:pt x="5733" y="2632"/>
                </a:lnTo>
                <a:lnTo>
                  <a:pt x="5742" y="2471"/>
                </a:lnTo>
                <a:lnTo>
                  <a:pt x="5751" y="2327"/>
                </a:lnTo>
                <a:lnTo>
                  <a:pt x="5759" y="2539"/>
                </a:lnTo>
                <a:lnTo>
                  <a:pt x="5775" y="2455"/>
                </a:lnTo>
                <a:lnTo>
                  <a:pt x="5792" y="2521"/>
                </a:lnTo>
                <a:lnTo>
                  <a:pt x="5827" y="2413"/>
                </a:lnTo>
                <a:lnTo>
                  <a:pt x="5852" y="2482"/>
                </a:lnTo>
                <a:lnTo>
                  <a:pt x="5869" y="2706"/>
                </a:lnTo>
                <a:lnTo>
                  <a:pt x="5877" y="2590"/>
                </a:lnTo>
                <a:lnTo>
                  <a:pt x="5886" y="2618"/>
                </a:lnTo>
                <a:lnTo>
                  <a:pt x="5895" y="2455"/>
                </a:lnTo>
                <a:lnTo>
                  <a:pt x="5903" y="2468"/>
                </a:lnTo>
                <a:lnTo>
                  <a:pt x="5912" y="2516"/>
                </a:lnTo>
                <a:lnTo>
                  <a:pt x="5921" y="2603"/>
                </a:lnTo>
                <a:lnTo>
                  <a:pt x="5928" y="2787"/>
                </a:lnTo>
                <a:lnTo>
                  <a:pt x="5936" y="2810"/>
                </a:lnTo>
                <a:lnTo>
                  <a:pt x="5945" y="2768"/>
                </a:lnTo>
                <a:lnTo>
                  <a:pt x="5954" y="2658"/>
                </a:lnTo>
                <a:lnTo>
                  <a:pt x="5962" y="2638"/>
                </a:lnTo>
                <a:lnTo>
                  <a:pt x="5971" y="2625"/>
                </a:lnTo>
                <a:lnTo>
                  <a:pt x="5980" y="2590"/>
                </a:lnTo>
                <a:lnTo>
                  <a:pt x="5988" y="2455"/>
                </a:lnTo>
                <a:lnTo>
                  <a:pt x="5997" y="3323"/>
                </a:lnTo>
                <a:lnTo>
                  <a:pt x="6006" y="3983"/>
                </a:lnTo>
                <a:lnTo>
                  <a:pt x="6013" y="4469"/>
                </a:lnTo>
                <a:lnTo>
                  <a:pt x="6021" y="4545"/>
                </a:lnTo>
                <a:lnTo>
                  <a:pt x="6030" y="4750"/>
                </a:lnTo>
                <a:lnTo>
                  <a:pt x="6047" y="4786"/>
                </a:lnTo>
                <a:lnTo>
                  <a:pt x="6073" y="3037"/>
                </a:lnTo>
                <a:lnTo>
                  <a:pt x="6089" y="2732"/>
                </a:lnTo>
                <a:lnTo>
                  <a:pt x="6098" y="2085"/>
                </a:lnTo>
                <a:lnTo>
                  <a:pt x="6106" y="510"/>
                </a:lnTo>
                <a:lnTo>
                  <a:pt x="6115" y="490"/>
                </a:lnTo>
                <a:lnTo>
                  <a:pt x="6124" y="604"/>
                </a:lnTo>
                <a:lnTo>
                  <a:pt x="6141" y="229"/>
                </a:lnTo>
                <a:lnTo>
                  <a:pt x="6158" y="797"/>
                </a:lnTo>
                <a:lnTo>
                  <a:pt x="6174" y="532"/>
                </a:lnTo>
                <a:lnTo>
                  <a:pt x="6191" y="538"/>
                </a:lnTo>
                <a:lnTo>
                  <a:pt x="6209" y="2067"/>
                </a:lnTo>
                <a:lnTo>
                  <a:pt x="6226" y="2504"/>
                </a:lnTo>
                <a:lnTo>
                  <a:pt x="6242" y="2523"/>
                </a:lnTo>
                <a:lnTo>
                  <a:pt x="6259" y="2436"/>
                </a:lnTo>
                <a:lnTo>
                  <a:pt x="6276" y="2479"/>
                </a:lnTo>
                <a:lnTo>
                  <a:pt x="6294" y="2572"/>
                </a:lnTo>
                <a:lnTo>
                  <a:pt x="6311" y="2536"/>
                </a:lnTo>
                <a:lnTo>
                  <a:pt x="6327" y="2521"/>
                </a:lnTo>
                <a:lnTo>
                  <a:pt x="6344" y="2557"/>
                </a:lnTo>
                <a:lnTo>
                  <a:pt x="6361" y="2599"/>
                </a:lnTo>
                <a:lnTo>
                  <a:pt x="6370" y="2523"/>
                </a:lnTo>
                <a:lnTo>
                  <a:pt x="6379" y="2462"/>
                </a:lnTo>
                <a:lnTo>
                  <a:pt x="6387" y="2420"/>
                </a:lnTo>
                <a:lnTo>
                  <a:pt x="6394" y="2445"/>
                </a:lnTo>
                <a:lnTo>
                  <a:pt x="6403" y="2573"/>
                </a:lnTo>
                <a:lnTo>
                  <a:pt x="6412" y="2634"/>
                </a:lnTo>
                <a:lnTo>
                  <a:pt x="6420" y="2432"/>
                </a:lnTo>
                <a:lnTo>
                  <a:pt x="6429" y="2484"/>
                </a:lnTo>
                <a:lnTo>
                  <a:pt x="6438" y="3346"/>
                </a:lnTo>
                <a:lnTo>
                  <a:pt x="6446" y="4117"/>
                </a:lnTo>
                <a:lnTo>
                  <a:pt x="6455" y="4378"/>
                </a:lnTo>
                <a:lnTo>
                  <a:pt x="6464" y="3627"/>
                </a:lnTo>
                <a:lnTo>
                  <a:pt x="6479" y="2658"/>
                </a:lnTo>
                <a:lnTo>
                  <a:pt x="6497" y="2479"/>
                </a:lnTo>
                <a:lnTo>
                  <a:pt x="6514" y="2448"/>
                </a:lnTo>
                <a:lnTo>
                  <a:pt x="6531" y="2360"/>
                </a:lnTo>
                <a:lnTo>
                  <a:pt x="6547" y="2477"/>
                </a:lnTo>
                <a:lnTo>
                  <a:pt x="6564" y="3911"/>
                </a:lnTo>
                <a:lnTo>
                  <a:pt x="6582" y="4704"/>
                </a:lnTo>
                <a:lnTo>
                  <a:pt x="6599" y="4642"/>
                </a:lnTo>
                <a:lnTo>
                  <a:pt x="6616" y="4646"/>
                </a:lnTo>
                <a:lnTo>
                  <a:pt x="6632" y="4809"/>
                </a:lnTo>
                <a:lnTo>
                  <a:pt x="6649" y="4521"/>
                </a:lnTo>
                <a:lnTo>
                  <a:pt x="6658" y="4763"/>
                </a:lnTo>
                <a:lnTo>
                  <a:pt x="6675" y="3003"/>
                </a:lnTo>
                <a:lnTo>
                  <a:pt x="6684" y="2627"/>
                </a:lnTo>
                <a:lnTo>
                  <a:pt x="6693" y="2756"/>
                </a:lnTo>
                <a:lnTo>
                  <a:pt x="6700" y="2539"/>
                </a:lnTo>
                <a:lnTo>
                  <a:pt x="6708" y="2436"/>
                </a:lnTo>
                <a:lnTo>
                  <a:pt x="6717" y="2390"/>
                </a:lnTo>
                <a:lnTo>
                  <a:pt x="6726" y="2504"/>
                </a:lnTo>
                <a:lnTo>
                  <a:pt x="6734" y="2410"/>
                </a:lnTo>
                <a:lnTo>
                  <a:pt x="6743" y="2524"/>
                </a:lnTo>
                <a:lnTo>
                  <a:pt x="6752" y="2422"/>
                </a:lnTo>
                <a:lnTo>
                  <a:pt x="6760" y="2441"/>
                </a:lnTo>
                <a:lnTo>
                  <a:pt x="6769" y="2569"/>
                </a:lnTo>
                <a:lnTo>
                  <a:pt x="6776" y="2383"/>
                </a:lnTo>
                <a:lnTo>
                  <a:pt x="6785" y="2415"/>
                </a:lnTo>
                <a:lnTo>
                  <a:pt x="6793" y="2242"/>
                </a:lnTo>
                <a:lnTo>
                  <a:pt x="6802" y="2383"/>
                </a:lnTo>
                <a:lnTo>
                  <a:pt x="6811" y="2334"/>
                </a:lnTo>
                <a:lnTo>
                  <a:pt x="6828" y="2373"/>
                </a:lnTo>
                <a:lnTo>
                  <a:pt x="6837" y="2475"/>
                </a:lnTo>
                <a:lnTo>
                  <a:pt x="6845" y="2514"/>
                </a:lnTo>
                <a:lnTo>
                  <a:pt x="6852" y="3919"/>
                </a:lnTo>
                <a:lnTo>
                  <a:pt x="6861" y="4242"/>
                </a:lnTo>
                <a:lnTo>
                  <a:pt x="6870" y="4323"/>
                </a:lnTo>
                <a:lnTo>
                  <a:pt x="6878" y="4513"/>
                </a:lnTo>
                <a:lnTo>
                  <a:pt x="6887" y="4597"/>
                </a:lnTo>
                <a:lnTo>
                  <a:pt x="6896" y="4781"/>
                </a:lnTo>
                <a:lnTo>
                  <a:pt x="6904" y="4735"/>
                </a:lnTo>
                <a:lnTo>
                  <a:pt x="6913" y="4672"/>
                </a:lnTo>
                <a:lnTo>
                  <a:pt x="6922" y="4594"/>
                </a:lnTo>
                <a:lnTo>
                  <a:pt x="6929" y="4434"/>
                </a:lnTo>
                <a:lnTo>
                  <a:pt x="6937" y="4580"/>
                </a:lnTo>
                <a:lnTo>
                  <a:pt x="6946" y="4211"/>
                </a:lnTo>
                <a:lnTo>
                  <a:pt x="6955" y="4379"/>
                </a:lnTo>
                <a:lnTo>
                  <a:pt x="6972" y="3579"/>
                </a:lnTo>
                <a:lnTo>
                  <a:pt x="6989" y="2517"/>
                </a:lnTo>
                <a:lnTo>
                  <a:pt x="6998" y="2625"/>
                </a:lnTo>
                <a:lnTo>
                  <a:pt x="7014" y="2588"/>
                </a:lnTo>
                <a:lnTo>
                  <a:pt x="7048" y="2507"/>
                </a:lnTo>
                <a:lnTo>
                  <a:pt x="7066" y="2588"/>
                </a:lnTo>
                <a:lnTo>
                  <a:pt x="7099" y="2730"/>
                </a:lnTo>
                <a:lnTo>
                  <a:pt x="7107" y="2882"/>
                </a:lnTo>
                <a:lnTo>
                  <a:pt x="7125" y="2964"/>
                </a:lnTo>
                <a:lnTo>
                  <a:pt x="7142" y="2903"/>
                </a:lnTo>
                <a:lnTo>
                  <a:pt x="7151" y="2713"/>
                </a:lnTo>
                <a:lnTo>
                  <a:pt x="7166" y="4005"/>
                </a:lnTo>
                <a:lnTo>
                  <a:pt x="7175" y="4407"/>
                </a:lnTo>
                <a:lnTo>
                  <a:pt x="7192" y="4877"/>
                </a:lnTo>
                <a:lnTo>
                  <a:pt x="7210" y="5054"/>
                </a:lnTo>
                <a:lnTo>
                  <a:pt x="7227" y="3444"/>
                </a:lnTo>
                <a:lnTo>
                  <a:pt x="7260" y="513"/>
                </a:lnTo>
                <a:lnTo>
                  <a:pt x="7277" y="166"/>
                </a:lnTo>
                <a:lnTo>
                  <a:pt x="7286" y="307"/>
                </a:lnTo>
                <a:lnTo>
                  <a:pt x="7295" y="180"/>
                </a:lnTo>
                <a:lnTo>
                  <a:pt x="7303" y="291"/>
                </a:lnTo>
                <a:lnTo>
                  <a:pt x="7319" y="1008"/>
                </a:lnTo>
                <a:lnTo>
                  <a:pt x="7336" y="2302"/>
                </a:lnTo>
                <a:lnTo>
                  <a:pt x="7354" y="758"/>
                </a:lnTo>
                <a:lnTo>
                  <a:pt x="7371" y="2064"/>
                </a:lnTo>
                <a:lnTo>
                  <a:pt x="7388" y="2580"/>
                </a:lnTo>
                <a:lnTo>
                  <a:pt x="7404" y="2714"/>
                </a:lnTo>
                <a:lnTo>
                  <a:pt x="7421" y="2753"/>
                </a:lnTo>
                <a:lnTo>
                  <a:pt x="7439" y="2736"/>
                </a:lnTo>
                <a:lnTo>
                  <a:pt x="7456" y="4531"/>
                </a:lnTo>
                <a:lnTo>
                  <a:pt x="7472" y="4913"/>
                </a:lnTo>
                <a:lnTo>
                  <a:pt x="7489" y="4662"/>
                </a:lnTo>
                <a:lnTo>
                  <a:pt x="7506" y="4466"/>
                </a:lnTo>
                <a:lnTo>
                  <a:pt x="7524" y="4447"/>
                </a:lnTo>
                <a:lnTo>
                  <a:pt x="7541" y="4662"/>
                </a:lnTo>
                <a:lnTo>
                  <a:pt x="7548" y="4694"/>
                </a:lnTo>
                <a:lnTo>
                  <a:pt x="7557" y="4877"/>
                </a:lnTo>
                <a:lnTo>
                  <a:pt x="7565" y="4337"/>
                </a:lnTo>
                <a:lnTo>
                  <a:pt x="7574" y="3262"/>
                </a:lnTo>
                <a:lnTo>
                  <a:pt x="7583" y="2693"/>
                </a:lnTo>
                <a:lnTo>
                  <a:pt x="7591" y="2765"/>
                </a:lnTo>
                <a:lnTo>
                  <a:pt x="7600" y="2595"/>
                </a:lnTo>
                <a:lnTo>
                  <a:pt x="7609" y="2605"/>
                </a:lnTo>
                <a:lnTo>
                  <a:pt x="7617" y="2539"/>
                </a:lnTo>
                <a:lnTo>
                  <a:pt x="7624" y="2650"/>
                </a:lnTo>
                <a:lnTo>
                  <a:pt x="7633" y="2596"/>
                </a:lnTo>
                <a:lnTo>
                  <a:pt x="7642" y="2569"/>
                </a:lnTo>
                <a:lnTo>
                  <a:pt x="7650" y="2456"/>
                </a:lnTo>
                <a:lnTo>
                  <a:pt x="7659" y="2442"/>
                </a:lnTo>
                <a:lnTo>
                  <a:pt x="7668" y="2484"/>
                </a:lnTo>
                <a:lnTo>
                  <a:pt x="7676" y="2406"/>
                </a:lnTo>
                <a:lnTo>
                  <a:pt x="7685" y="1530"/>
                </a:lnTo>
                <a:lnTo>
                  <a:pt x="7694" y="639"/>
                </a:lnTo>
                <a:lnTo>
                  <a:pt x="7701" y="450"/>
                </a:lnTo>
                <a:lnTo>
                  <a:pt x="7709" y="329"/>
                </a:lnTo>
                <a:lnTo>
                  <a:pt x="7718" y="369"/>
                </a:lnTo>
                <a:lnTo>
                  <a:pt x="7727" y="519"/>
                </a:lnTo>
                <a:lnTo>
                  <a:pt x="7735" y="535"/>
                </a:lnTo>
                <a:lnTo>
                  <a:pt x="7744" y="1368"/>
                </a:lnTo>
                <a:lnTo>
                  <a:pt x="7753" y="2116"/>
                </a:lnTo>
                <a:lnTo>
                  <a:pt x="7770" y="2492"/>
                </a:lnTo>
                <a:lnTo>
                  <a:pt x="7786" y="2487"/>
                </a:lnTo>
                <a:lnTo>
                  <a:pt x="7803" y="2683"/>
                </a:lnTo>
                <a:lnTo>
                  <a:pt x="7820" y="2482"/>
                </a:lnTo>
                <a:lnTo>
                  <a:pt x="7838" y="2572"/>
                </a:lnTo>
                <a:lnTo>
                  <a:pt x="7853" y="2539"/>
                </a:lnTo>
                <a:lnTo>
                  <a:pt x="7871" y="2443"/>
                </a:lnTo>
                <a:lnTo>
                  <a:pt x="7888" y="2627"/>
                </a:lnTo>
                <a:lnTo>
                  <a:pt x="7905" y="2475"/>
                </a:lnTo>
                <a:lnTo>
                  <a:pt x="7923" y="2637"/>
                </a:lnTo>
                <a:lnTo>
                  <a:pt x="7930" y="2570"/>
                </a:lnTo>
                <a:lnTo>
                  <a:pt x="7938" y="2527"/>
                </a:lnTo>
                <a:lnTo>
                  <a:pt x="7947" y="2350"/>
                </a:lnTo>
                <a:lnTo>
                  <a:pt x="7956" y="2301"/>
                </a:lnTo>
                <a:lnTo>
                  <a:pt x="7973" y="2229"/>
                </a:lnTo>
                <a:lnTo>
                  <a:pt x="7982" y="2157"/>
                </a:lnTo>
                <a:lnTo>
                  <a:pt x="7990" y="2294"/>
                </a:lnTo>
                <a:lnTo>
                  <a:pt x="7999" y="2204"/>
                </a:lnTo>
                <a:lnTo>
                  <a:pt x="8015" y="2567"/>
                </a:lnTo>
                <a:lnTo>
                  <a:pt x="8023" y="2504"/>
                </a:lnTo>
                <a:lnTo>
                  <a:pt x="8032" y="2298"/>
                </a:lnTo>
                <a:lnTo>
                  <a:pt x="8041" y="2076"/>
                </a:lnTo>
                <a:lnTo>
                  <a:pt x="8058" y="2031"/>
                </a:lnTo>
                <a:lnTo>
                  <a:pt x="8075" y="2108"/>
                </a:lnTo>
                <a:lnTo>
                  <a:pt x="8084" y="2110"/>
                </a:lnTo>
                <a:lnTo>
                  <a:pt x="8091" y="2357"/>
                </a:lnTo>
                <a:lnTo>
                  <a:pt x="8100" y="2351"/>
                </a:lnTo>
                <a:lnTo>
                  <a:pt x="8108" y="2332"/>
                </a:lnTo>
                <a:lnTo>
                  <a:pt x="8117" y="2340"/>
                </a:lnTo>
                <a:lnTo>
                  <a:pt x="8134" y="2358"/>
                </a:lnTo>
                <a:lnTo>
                  <a:pt x="8151" y="2249"/>
                </a:lnTo>
                <a:lnTo>
                  <a:pt x="8167" y="2353"/>
                </a:lnTo>
                <a:lnTo>
                  <a:pt x="8185" y="2516"/>
                </a:lnTo>
                <a:lnTo>
                  <a:pt x="8193" y="2436"/>
                </a:lnTo>
                <a:lnTo>
                  <a:pt x="8202" y="2433"/>
                </a:lnTo>
                <a:lnTo>
                  <a:pt x="8211" y="2508"/>
                </a:lnTo>
                <a:lnTo>
                  <a:pt x="8219" y="2761"/>
                </a:lnTo>
                <a:lnTo>
                  <a:pt x="8228" y="2929"/>
                </a:lnTo>
                <a:lnTo>
                  <a:pt x="8236" y="2827"/>
                </a:lnTo>
                <a:lnTo>
                  <a:pt x="8244" y="3036"/>
                </a:lnTo>
                <a:lnTo>
                  <a:pt x="8252" y="2795"/>
                </a:lnTo>
                <a:lnTo>
                  <a:pt x="8261" y="3824"/>
                </a:lnTo>
                <a:lnTo>
                  <a:pt x="8270" y="4273"/>
                </a:lnTo>
                <a:lnTo>
                  <a:pt x="8278" y="4653"/>
                </a:lnTo>
                <a:lnTo>
                  <a:pt x="8287" y="4783"/>
                </a:lnTo>
                <a:lnTo>
                  <a:pt x="8296" y="3992"/>
                </a:lnTo>
                <a:lnTo>
                  <a:pt x="8304" y="3261"/>
                </a:lnTo>
                <a:lnTo>
                  <a:pt x="8313" y="2785"/>
                </a:lnTo>
                <a:lnTo>
                  <a:pt x="8320" y="2671"/>
                </a:lnTo>
                <a:lnTo>
                  <a:pt x="8329" y="2455"/>
                </a:lnTo>
                <a:lnTo>
                  <a:pt x="8337" y="2514"/>
                </a:lnTo>
                <a:lnTo>
                  <a:pt x="8346" y="2550"/>
                </a:lnTo>
                <a:lnTo>
                  <a:pt x="8355" y="2608"/>
                </a:lnTo>
                <a:lnTo>
                  <a:pt x="8363" y="2750"/>
                </a:lnTo>
                <a:lnTo>
                  <a:pt x="8372" y="2831"/>
                </a:lnTo>
                <a:lnTo>
                  <a:pt x="8380" y="3934"/>
                </a:lnTo>
                <a:lnTo>
                  <a:pt x="8389" y="4418"/>
                </a:lnTo>
                <a:lnTo>
                  <a:pt x="8396" y="4616"/>
                </a:lnTo>
                <a:lnTo>
                  <a:pt x="8405" y="4911"/>
                </a:lnTo>
                <a:lnTo>
                  <a:pt x="8414" y="4815"/>
                </a:lnTo>
                <a:lnTo>
                  <a:pt x="8422" y="4632"/>
                </a:lnTo>
                <a:lnTo>
                  <a:pt x="8431" y="4632"/>
                </a:lnTo>
                <a:lnTo>
                  <a:pt x="8440" y="4585"/>
                </a:lnTo>
                <a:lnTo>
                  <a:pt x="8448" y="4751"/>
                </a:lnTo>
                <a:lnTo>
                  <a:pt x="8457" y="4549"/>
                </a:lnTo>
                <a:lnTo>
                  <a:pt x="8465" y="3741"/>
                </a:lnTo>
                <a:lnTo>
                  <a:pt x="8473" y="3205"/>
                </a:lnTo>
                <a:lnTo>
                  <a:pt x="8481" y="2843"/>
                </a:lnTo>
                <a:lnTo>
                  <a:pt x="8490" y="2756"/>
                </a:lnTo>
                <a:lnTo>
                  <a:pt x="8499" y="2650"/>
                </a:lnTo>
                <a:lnTo>
                  <a:pt x="8507" y="2083"/>
                </a:lnTo>
                <a:lnTo>
                  <a:pt x="8516" y="480"/>
                </a:lnTo>
                <a:lnTo>
                  <a:pt x="8525" y="564"/>
                </a:lnTo>
                <a:lnTo>
                  <a:pt x="8533" y="535"/>
                </a:lnTo>
                <a:lnTo>
                  <a:pt x="8542" y="264"/>
                </a:lnTo>
                <a:lnTo>
                  <a:pt x="8549" y="133"/>
                </a:lnTo>
                <a:lnTo>
                  <a:pt x="8558" y="0"/>
                </a:lnTo>
                <a:lnTo>
                  <a:pt x="8566" y="42"/>
                </a:lnTo>
                <a:lnTo>
                  <a:pt x="8575" y="54"/>
                </a:lnTo>
                <a:lnTo>
                  <a:pt x="8584" y="486"/>
                </a:lnTo>
                <a:lnTo>
                  <a:pt x="8592" y="437"/>
                </a:lnTo>
                <a:lnTo>
                  <a:pt x="8601" y="297"/>
                </a:lnTo>
                <a:lnTo>
                  <a:pt x="8609" y="378"/>
                </a:lnTo>
                <a:lnTo>
                  <a:pt x="8625" y="38"/>
                </a:lnTo>
                <a:lnTo>
                  <a:pt x="8634" y="169"/>
                </a:lnTo>
                <a:lnTo>
                  <a:pt x="8651" y="55"/>
                </a:lnTo>
                <a:lnTo>
                  <a:pt x="8669" y="1414"/>
                </a:lnTo>
                <a:lnTo>
                  <a:pt x="8677" y="2082"/>
                </a:lnTo>
                <a:lnTo>
                  <a:pt x="8686" y="2256"/>
                </a:lnTo>
                <a:lnTo>
                  <a:pt x="8694" y="2257"/>
                </a:lnTo>
                <a:lnTo>
                  <a:pt x="8702" y="2371"/>
                </a:lnTo>
                <a:lnTo>
                  <a:pt x="8710" y="2465"/>
                </a:lnTo>
                <a:lnTo>
                  <a:pt x="8719" y="2477"/>
                </a:lnTo>
                <a:lnTo>
                  <a:pt x="8728" y="2471"/>
                </a:lnTo>
                <a:lnTo>
                  <a:pt x="8736" y="2468"/>
                </a:lnTo>
                <a:lnTo>
                  <a:pt x="8745" y="2413"/>
                </a:lnTo>
                <a:lnTo>
                  <a:pt x="8753" y="2511"/>
                </a:lnTo>
                <a:lnTo>
                  <a:pt x="8762" y="2384"/>
                </a:lnTo>
                <a:lnTo>
                  <a:pt x="8771" y="2232"/>
                </a:lnTo>
                <a:lnTo>
                  <a:pt x="8778" y="2405"/>
                </a:lnTo>
                <a:lnTo>
                  <a:pt x="8787" y="2376"/>
                </a:lnTo>
                <a:lnTo>
                  <a:pt x="8795" y="2190"/>
                </a:lnTo>
                <a:lnTo>
                  <a:pt x="8804" y="2162"/>
                </a:lnTo>
                <a:lnTo>
                  <a:pt x="8838" y="2419"/>
                </a:lnTo>
                <a:lnTo>
                  <a:pt x="8854" y="3494"/>
                </a:lnTo>
                <a:lnTo>
                  <a:pt x="8872" y="4705"/>
                </a:lnTo>
                <a:lnTo>
                  <a:pt x="8889" y="5001"/>
                </a:lnTo>
                <a:lnTo>
                  <a:pt x="8906" y="5042"/>
                </a:lnTo>
                <a:lnTo>
                  <a:pt x="8915" y="4983"/>
                </a:lnTo>
                <a:lnTo>
                  <a:pt x="8923" y="4941"/>
                </a:lnTo>
                <a:lnTo>
                  <a:pt x="8931" y="4869"/>
                </a:lnTo>
                <a:lnTo>
                  <a:pt x="8948" y="2798"/>
                </a:lnTo>
                <a:lnTo>
                  <a:pt x="8965" y="2547"/>
                </a:lnTo>
                <a:lnTo>
                  <a:pt x="8982" y="1571"/>
                </a:lnTo>
                <a:lnTo>
                  <a:pt x="9000" y="444"/>
                </a:lnTo>
                <a:lnTo>
                  <a:pt x="9008" y="545"/>
                </a:lnTo>
                <a:lnTo>
                  <a:pt x="9016" y="428"/>
                </a:lnTo>
                <a:lnTo>
                  <a:pt x="9024" y="293"/>
                </a:lnTo>
                <a:lnTo>
                  <a:pt x="9033" y="156"/>
                </a:lnTo>
                <a:lnTo>
                  <a:pt x="9050" y="451"/>
                </a:lnTo>
                <a:lnTo>
                  <a:pt x="9067" y="519"/>
                </a:lnTo>
                <a:lnTo>
                  <a:pt x="9076" y="577"/>
                </a:lnTo>
                <a:lnTo>
                  <a:pt x="9085" y="763"/>
                </a:lnTo>
                <a:lnTo>
                  <a:pt x="9092" y="446"/>
                </a:lnTo>
                <a:lnTo>
                  <a:pt x="9101" y="823"/>
                </a:lnTo>
                <a:lnTo>
                  <a:pt x="9109" y="2115"/>
                </a:lnTo>
                <a:lnTo>
                  <a:pt x="9118" y="2361"/>
                </a:lnTo>
                <a:lnTo>
                  <a:pt x="9127" y="2461"/>
                </a:lnTo>
                <a:lnTo>
                  <a:pt x="9135" y="2112"/>
                </a:lnTo>
                <a:lnTo>
                  <a:pt x="9144" y="1812"/>
                </a:lnTo>
                <a:lnTo>
                  <a:pt x="9152" y="2357"/>
                </a:lnTo>
                <a:lnTo>
                  <a:pt x="9161" y="2510"/>
                </a:lnTo>
                <a:lnTo>
                  <a:pt x="9168" y="2588"/>
                </a:lnTo>
                <a:lnTo>
                  <a:pt x="9177" y="2563"/>
                </a:lnTo>
                <a:lnTo>
                  <a:pt x="9186" y="2605"/>
                </a:lnTo>
                <a:lnTo>
                  <a:pt x="9194" y="2572"/>
                </a:lnTo>
                <a:lnTo>
                  <a:pt x="9203" y="2553"/>
                </a:lnTo>
                <a:lnTo>
                  <a:pt x="9211" y="2657"/>
                </a:lnTo>
                <a:lnTo>
                  <a:pt x="9220" y="2536"/>
                </a:lnTo>
                <a:lnTo>
                  <a:pt x="9229" y="2569"/>
                </a:lnTo>
                <a:lnTo>
                  <a:pt x="9237" y="2487"/>
                </a:lnTo>
                <a:lnTo>
                  <a:pt x="9245" y="2492"/>
                </a:lnTo>
                <a:lnTo>
                  <a:pt x="9253" y="2521"/>
                </a:lnTo>
                <a:lnTo>
                  <a:pt x="9262" y="2442"/>
                </a:lnTo>
                <a:lnTo>
                  <a:pt x="9271" y="2516"/>
                </a:lnTo>
                <a:lnTo>
                  <a:pt x="9279" y="2490"/>
                </a:lnTo>
                <a:lnTo>
                  <a:pt x="9288" y="2639"/>
                </a:lnTo>
                <a:lnTo>
                  <a:pt x="9296" y="2817"/>
                </a:lnTo>
                <a:lnTo>
                  <a:pt x="9305" y="2537"/>
                </a:lnTo>
                <a:lnTo>
                  <a:pt x="9314" y="2177"/>
                </a:lnTo>
                <a:lnTo>
                  <a:pt x="9321" y="2167"/>
                </a:lnTo>
                <a:lnTo>
                  <a:pt x="9330" y="2064"/>
                </a:lnTo>
                <a:lnTo>
                  <a:pt x="9338" y="2214"/>
                </a:lnTo>
                <a:lnTo>
                  <a:pt x="9347" y="2438"/>
                </a:lnTo>
                <a:lnTo>
                  <a:pt x="9355" y="2484"/>
                </a:lnTo>
                <a:lnTo>
                  <a:pt x="9364" y="2396"/>
                </a:lnTo>
                <a:lnTo>
                  <a:pt x="9373" y="2606"/>
                </a:lnTo>
                <a:lnTo>
                  <a:pt x="9381" y="2430"/>
                </a:lnTo>
                <a:lnTo>
                  <a:pt x="9397" y="2354"/>
                </a:lnTo>
                <a:lnTo>
                  <a:pt x="9415" y="2356"/>
                </a:lnTo>
                <a:lnTo>
                  <a:pt x="9423" y="2282"/>
                </a:lnTo>
                <a:lnTo>
                  <a:pt x="9432" y="2432"/>
                </a:lnTo>
                <a:lnTo>
                  <a:pt x="9440" y="2181"/>
                </a:lnTo>
                <a:lnTo>
                  <a:pt x="9449" y="2334"/>
                </a:lnTo>
                <a:lnTo>
                  <a:pt x="9458" y="2458"/>
                </a:lnTo>
                <a:lnTo>
                  <a:pt x="9466" y="2467"/>
                </a:lnTo>
                <a:lnTo>
                  <a:pt x="9474" y="2487"/>
                </a:lnTo>
                <a:lnTo>
                  <a:pt x="9482" y="2445"/>
                </a:lnTo>
                <a:lnTo>
                  <a:pt x="9491" y="2426"/>
                </a:lnTo>
                <a:lnTo>
                  <a:pt x="9500" y="3542"/>
                </a:lnTo>
                <a:lnTo>
                  <a:pt x="9508" y="3970"/>
                </a:lnTo>
                <a:lnTo>
                  <a:pt x="9517" y="4359"/>
                </a:lnTo>
                <a:lnTo>
                  <a:pt x="9525" y="4532"/>
                </a:lnTo>
                <a:lnTo>
                  <a:pt x="9534" y="4423"/>
                </a:lnTo>
                <a:lnTo>
                  <a:pt x="9543" y="3001"/>
                </a:lnTo>
                <a:lnTo>
                  <a:pt x="9550" y="2814"/>
                </a:lnTo>
                <a:lnTo>
                  <a:pt x="9567" y="2436"/>
                </a:lnTo>
                <a:lnTo>
                  <a:pt x="9576" y="2113"/>
                </a:lnTo>
                <a:lnTo>
                  <a:pt x="9584" y="2086"/>
                </a:lnTo>
                <a:lnTo>
                  <a:pt x="9593" y="1896"/>
                </a:lnTo>
                <a:lnTo>
                  <a:pt x="9602" y="2004"/>
                </a:lnTo>
                <a:lnTo>
                  <a:pt x="9610" y="2175"/>
                </a:lnTo>
                <a:lnTo>
                  <a:pt x="9619" y="2340"/>
                </a:lnTo>
                <a:lnTo>
                  <a:pt x="9626" y="2507"/>
                </a:lnTo>
                <a:lnTo>
                  <a:pt x="9635" y="2768"/>
                </a:lnTo>
                <a:lnTo>
                  <a:pt x="9644" y="2843"/>
                </a:lnTo>
                <a:lnTo>
                  <a:pt x="9652" y="2730"/>
                </a:lnTo>
                <a:lnTo>
                  <a:pt x="9661" y="2785"/>
                </a:lnTo>
                <a:lnTo>
                  <a:pt x="9669" y="2648"/>
                </a:lnTo>
                <a:lnTo>
                  <a:pt x="9678" y="2023"/>
                </a:lnTo>
                <a:lnTo>
                  <a:pt x="9687" y="1080"/>
                </a:lnTo>
                <a:lnTo>
                  <a:pt x="9695" y="647"/>
                </a:lnTo>
                <a:lnTo>
                  <a:pt x="9703" y="509"/>
                </a:lnTo>
                <a:lnTo>
                  <a:pt x="9711" y="421"/>
                </a:lnTo>
                <a:lnTo>
                  <a:pt x="9720" y="751"/>
                </a:lnTo>
                <a:lnTo>
                  <a:pt x="9729" y="1747"/>
                </a:lnTo>
                <a:lnTo>
                  <a:pt x="9737" y="2168"/>
                </a:lnTo>
                <a:lnTo>
                  <a:pt x="9746" y="2495"/>
                </a:lnTo>
                <a:lnTo>
                  <a:pt x="9754" y="2563"/>
                </a:lnTo>
                <a:lnTo>
                  <a:pt x="9763" y="2416"/>
                </a:lnTo>
                <a:lnTo>
                  <a:pt x="9772" y="2308"/>
                </a:lnTo>
                <a:lnTo>
                  <a:pt x="9779" y="2126"/>
                </a:lnTo>
                <a:lnTo>
                  <a:pt x="9788" y="2298"/>
                </a:lnTo>
                <a:lnTo>
                  <a:pt x="9796" y="2236"/>
                </a:lnTo>
                <a:lnTo>
                  <a:pt x="9805" y="2134"/>
                </a:lnTo>
                <a:lnTo>
                  <a:pt x="9813" y="2072"/>
                </a:lnTo>
                <a:lnTo>
                  <a:pt x="9822" y="2149"/>
                </a:lnTo>
                <a:lnTo>
                  <a:pt x="9831" y="2226"/>
                </a:lnTo>
                <a:lnTo>
                  <a:pt x="9839" y="2305"/>
                </a:lnTo>
                <a:lnTo>
                  <a:pt x="9848" y="2472"/>
                </a:lnTo>
                <a:lnTo>
                  <a:pt x="9855" y="2324"/>
                </a:lnTo>
                <a:lnTo>
                  <a:pt x="9864" y="2412"/>
                </a:lnTo>
                <a:lnTo>
                  <a:pt x="9873" y="2331"/>
                </a:lnTo>
                <a:lnTo>
                  <a:pt x="9881" y="2808"/>
                </a:lnTo>
                <a:lnTo>
                  <a:pt x="9890" y="2314"/>
                </a:lnTo>
                <a:lnTo>
                  <a:pt x="9898" y="2367"/>
                </a:lnTo>
                <a:lnTo>
                  <a:pt x="9907" y="2294"/>
                </a:lnTo>
                <a:lnTo>
                  <a:pt x="9916" y="2799"/>
                </a:lnTo>
                <a:lnTo>
                  <a:pt x="9924" y="3881"/>
                </a:lnTo>
                <a:lnTo>
                  <a:pt x="9932" y="4250"/>
                </a:lnTo>
                <a:lnTo>
                  <a:pt x="9940" y="4346"/>
                </a:lnTo>
                <a:lnTo>
                  <a:pt x="9957" y="4319"/>
                </a:lnTo>
                <a:lnTo>
                  <a:pt x="9975" y="4461"/>
                </a:lnTo>
                <a:lnTo>
                  <a:pt x="9992" y="2932"/>
                </a:lnTo>
                <a:lnTo>
                  <a:pt x="10009" y="2392"/>
                </a:lnTo>
                <a:lnTo>
                  <a:pt x="10025" y="1916"/>
                </a:lnTo>
                <a:lnTo>
                  <a:pt x="10034" y="1868"/>
                </a:lnTo>
                <a:lnTo>
                  <a:pt x="10042" y="1847"/>
                </a:lnTo>
                <a:lnTo>
                  <a:pt x="10051" y="1730"/>
                </a:lnTo>
                <a:lnTo>
                  <a:pt x="10060" y="1754"/>
                </a:lnTo>
                <a:lnTo>
                  <a:pt x="10068" y="2147"/>
                </a:lnTo>
                <a:lnTo>
                  <a:pt x="10077" y="2389"/>
                </a:lnTo>
                <a:lnTo>
                  <a:pt x="10093" y="2559"/>
                </a:lnTo>
                <a:lnTo>
                  <a:pt x="10110" y="2353"/>
                </a:lnTo>
                <a:lnTo>
                  <a:pt x="10127" y="2419"/>
                </a:lnTo>
                <a:lnTo>
                  <a:pt x="10145" y="2367"/>
                </a:lnTo>
                <a:lnTo>
                  <a:pt x="10162" y="2341"/>
                </a:lnTo>
                <a:lnTo>
                  <a:pt x="10178" y="2340"/>
                </a:lnTo>
                <a:lnTo>
                  <a:pt x="10186" y="2170"/>
                </a:lnTo>
                <a:lnTo>
                  <a:pt x="10204" y="1841"/>
                </a:lnTo>
                <a:lnTo>
                  <a:pt x="10221" y="1576"/>
                </a:lnTo>
                <a:lnTo>
                  <a:pt x="10238" y="2131"/>
                </a:lnTo>
                <a:lnTo>
                  <a:pt x="10246" y="2350"/>
                </a:lnTo>
                <a:lnTo>
                  <a:pt x="10254" y="2573"/>
                </a:lnTo>
                <a:lnTo>
                  <a:pt x="10263" y="2562"/>
                </a:lnTo>
                <a:lnTo>
                  <a:pt x="10271" y="2606"/>
                </a:lnTo>
                <a:lnTo>
                  <a:pt x="10280" y="2802"/>
                </a:lnTo>
                <a:lnTo>
                  <a:pt x="10289" y="2825"/>
                </a:lnTo>
                <a:lnTo>
                  <a:pt x="10297" y="2843"/>
                </a:lnTo>
                <a:lnTo>
                  <a:pt x="10306" y="2818"/>
                </a:lnTo>
                <a:lnTo>
                  <a:pt x="10315" y="2864"/>
                </a:lnTo>
                <a:lnTo>
                  <a:pt x="10322" y="1897"/>
                </a:lnTo>
                <a:lnTo>
                  <a:pt x="10331" y="1019"/>
                </a:lnTo>
                <a:lnTo>
                  <a:pt x="10348" y="596"/>
                </a:lnTo>
                <a:lnTo>
                  <a:pt x="10356" y="1757"/>
                </a:lnTo>
                <a:lnTo>
                  <a:pt x="10374" y="1375"/>
                </a:lnTo>
                <a:lnTo>
                  <a:pt x="10391" y="2118"/>
                </a:lnTo>
                <a:lnTo>
                  <a:pt x="10407" y="2592"/>
                </a:lnTo>
                <a:lnTo>
                  <a:pt x="10424" y="2467"/>
                </a:lnTo>
                <a:lnTo>
                  <a:pt x="10441" y="2432"/>
                </a:lnTo>
                <a:lnTo>
                  <a:pt x="10459" y="2428"/>
                </a:lnTo>
                <a:lnTo>
                  <a:pt x="10475" y="2514"/>
                </a:lnTo>
                <a:lnTo>
                  <a:pt x="10483" y="2528"/>
                </a:lnTo>
                <a:lnTo>
                  <a:pt x="10492" y="2634"/>
                </a:lnTo>
                <a:lnTo>
                  <a:pt x="10500" y="2860"/>
                </a:lnTo>
                <a:lnTo>
                  <a:pt x="10509" y="2869"/>
                </a:lnTo>
                <a:lnTo>
                  <a:pt x="10518" y="2959"/>
                </a:lnTo>
                <a:lnTo>
                  <a:pt x="10526" y="2674"/>
                </a:lnTo>
                <a:lnTo>
                  <a:pt x="10535" y="2485"/>
                </a:lnTo>
                <a:lnTo>
                  <a:pt x="10544" y="2374"/>
                </a:lnTo>
                <a:lnTo>
                  <a:pt x="10559" y="2367"/>
                </a:lnTo>
                <a:lnTo>
                  <a:pt x="10568" y="2282"/>
                </a:lnTo>
                <a:lnTo>
                  <a:pt x="10577" y="2305"/>
                </a:lnTo>
                <a:lnTo>
                  <a:pt x="10585" y="2400"/>
                </a:lnTo>
                <a:lnTo>
                  <a:pt x="10594" y="2400"/>
                </a:lnTo>
                <a:lnTo>
                  <a:pt x="10611" y="2407"/>
                </a:lnTo>
                <a:lnTo>
                  <a:pt x="10620" y="2537"/>
                </a:lnTo>
                <a:lnTo>
                  <a:pt x="10636" y="2667"/>
                </a:lnTo>
                <a:lnTo>
                  <a:pt x="10644" y="2802"/>
                </a:lnTo>
                <a:lnTo>
                  <a:pt x="10653" y="2885"/>
                </a:lnTo>
                <a:lnTo>
                  <a:pt x="10662" y="2755"/>
                </a:lnTo>
                <a:lnTo>
                  <a:pt x="10670" y="2541"/>
                </a:lnTo>
                <a:lnTo>
                  <a:pt x="10688" y="2131"/>
                </a:lnTo>
                <a:lnTo>
                  <a:pt x="10704" y="2191"/>
                </a:lnTo>
                <a:lnTo>
                  <a:pt x="10721" y="2273"/>
                </a:lnTo>
                <a:lnTo>
                  <a:pt x="10729" y="2632"/>
                </a:lnTo>
                <a:lnTo>
                  <a:pt x="10738" y="2531"/>
                </a:lnTo>
                <a:lnTo>
                  <a:pt x="10747" y="2554"/>
                </a:lnTo>
                <a:lnTo>
                  <a:pt x="10755" y="2802"/>
                </a:lnTo>
                <a:lnTo>
                  <a:pt x="10764" y="2572"/>
                </a:lnTo>
                <a:lnTo>
                  <a:pt x="10773" y="2602"/>
                </a:lnTo>
                <a:lnTo>
                  <a:pt x="10780" y="2520"/>
                </a:lnTo>
                <a:lnTo>
                  <a:pt x="10788" y="2436"/>
                </a:lnTo>
                <a:lnTo>
                  <a:pt x="10797" y="2394"/>
                </a:lnTo>
                <a:lnTo>
                  <a:pt x="10806" y="2452"/>
                </a:lnTo>
                <a:lnTo>
                  <a:pt x="10814" y="2358"/>
                </a:lnTo>
                <a:lnTo>
                  <a:pt x="10823" y="2379"/>
                </a:lnTo>
                <a:lnTo>
                  <a:pt x="10832" y="2208"/>
                </a:lnTo>
                <a:lnTo>
                  <a:pt x="10840" y="2451"/>
                </a:lnTo>
                <a:lnTo>
                  <a:pt x="10849" y="2341"/>
                </a:lnTo>
                <a:lnTo>
                  <a:pt x="10865" y="2442"/>
                </a:lnTo>
                <a:lnTo>
                  <a:pt x="10882" y="2596"/>
                </a:lnTo>
                <a:lnTo>
                  <a:pt x="10899" y="2549"/>
                </a:lnTo>
                <a:lnTo>
                  <a:pt x="10908" y="2514"/>
                </a:lnTo>
                <a:lnTo>
                  <a:pt x="10917" y="2503"/>
                </a:lnTo>
                <a:lnTo>
                  <a:pt x="10925" y="2595"/>
                </a:lnTo>
                <a:lnTo>
                  <a:pt x="10941" y="2419"/>
                </a:lnTo>
                <a:lnTo>
                  <a:pt x="10950" y="2624"/>
                </a:lnTo>
                <a:lnTo>
                  <a:pt x="10958" y="2455"/>
                </a:lnTo>
                <a:lnTo>
                  <a:pt x="10967" y="2598"/>
                </a:lnTo>
                <a:lnTo>
                  <a:pt x="10976" y="2490"/>
                </a:lnTo>
                <a:lnTo>
                  <a:pt x="10984" y="2544"/>
                </a:lnTo>
                <a:lnTo>
                  <a:pt x="10993" y="2534"/>
                </a:lnTo>
                <a:lnTo>
                  <a:pt x="11002" y="2559"/>
                </a:lnTo>
                <a:lnTo>
                  <a:pt x="11010" y="2580"/>
                </a:lnTo>
                <a:lnTo>
                  <a:pt x="11017" y="2580"/>
                </a:lnTo>
                <a:lnTo>
                  <a:pt x="11026" y="2601"/>
                </a:lnTo>
                <a:lnTo>
                  <a:pt x="11035" y="2631"/>
                </a:lnTo>
                <a:lnTo>
                  <a:pt x="11043" y="2631"/>
                </a:lnTo>
                <a:lnTo>
                  <a:pt x="11052" y="2740"/>
                </a:lnTo>
                <a:lnTo>
                  <a:pt x="11061" y="2632"/>
                </a:lnTo>
                <a:lnTo>
                  <a:pt x="11069" y="2674"/>
                </a:lnTo>
                <a:lnTo>
                  <a:pt x="11078" y="2670"/>
                </a:lnTo>
                <a:lnTo>
                  <a:pt x="11087" y="2615"/>
                </a:lnTo>
                <a:lnTo>
                  <a:pt x="11094" y="2403"/>
                </a:lnTo>
                <a:lnTo>
                  <a:pt x="11102" y="2647"/>
                </a:lnTo>
                <a:lnTo>
                  <a:pt x="11111" y="2567"/>
                </a:lnTo>
                <a:lnTo>
                  <a:pt x="11120" y="2631"/>
                </a:lnTo>
                <a:lnTo>
                  <a:pt x="11128" y="2627"/>
                </a:lnTo>
                <a:lnTo>
                  <a:pt x="11137" y="2713"/>
                </a:lnTo>
                <a:lnTo>
                  <a:pt x="11146" y="2735"/>
                </a:lnTo>
                <a:lnTo>
                  <a:pt x="11154" y="2673"/>
                </a:lnTo>
                <a:lnTo>
                  <a:pt x="11163" y="2792"/>
                </a:lnTo>
                <a:lnTo>
                  <a:pt x="11170" y="2797"/>
                </a:lnTo>
                <a:lnTo>
                  <a:pt x="11179" y="2688"/>
                </a:lnTo>
                <a:lnTo>
                  <a:pt x="11187" y="2766"/>
                </a:lnTo>
                <a:lnTo>
                  <a:pt x="11196" y="2677"/>
                </a:lnTo>
                <a:lnTo>
                  <a:pt x="11205" y="2719"/>
                </a:lnTo>
                <a:lnTo>
                  <a:pt x="11222" y="2707"/>
                </a:lnTo>
                <a:lnTo>
                  <a:pt x="11239" y="2650"/>
                </a:lnTo>
                <a:lnTo>
                  <a:pt x="11246" y="2641"/>
                </a:lnTo>
                <a:lnTo>
                  <a:pt x="11255" y="2632"/>
                </a:lnTo>
                <a:lnTo>
                  <a:pt x="11264" y="2478"/>
                </a:lnTo>
                <a:lnTo>
                  <a:pt x="11272" y="2553"/>
                </a:lnTo>
                <a:lnTo>
                  <a:pt x="11281" y="2638"/>
                </a:lnTo>
                <a:lnTo>
                  <a:pt x="11290" y="2719"/>
                </a:lnTo>
                <a:lnTo>
                  <a:pt x="11298" y="2642"/>
                </a:lnTo>
                <a:lnTo>
                  <a:pt x="11307" y="2632"/>
                </a:lnTo>
                <a:lnTo>
                  <a:pt x="11316" y="2713"/>
                </a:lnTo>
                <a:lnTo>
                  <a:pt x="11323" y="2680"/>
                </a:lnTo>
                <a:lnTo>
                  <a:pt x="11331" y="2740"/>
                </a:lnTo>
                <a:lnTo>
                  <a:pt x="11340" y="2586"/>
                </a:lnTo>
                <a:lnTo>
                  <a:pt x="11349" y="2697"/>
                </a:lnTo>
                <a:lnTo>
                  <a:pt x="11357" y="2642"/>
                </a:lnTo>
                <a:lnTo>
                  <a:pt x="11366" y="2686"/>
                </a:lnTo>
                <a:lnTo>
                  <a:pt x="11375" y="2681"/>
                </a:lnTo>
                <a:lnTo>
                  <a:pt x="11383" y="2608"/>
                </a:lnTo>
                <a:lnTo>
                  <a:pt x="11392" y="2704"/>
                </a:lnTo>
                <a:lnTo>
                  <a:pt x="11399" y="2637"/>
                </a:lnTo>
                <a:lnTo>
                  <a:pt x="11408" y="2596"/>
                </a:lnTo>
                <a:lnTo>
                  <a:pt x="11416" y="2523"/>
                </a:lnTo>
                <a:lnTo>
                  <a:pt x="11425" y="2732"/>
                </a:lnTo>
                <a:lnTo>
                  <a:pt x="11434" y="2697"/>
                </a:lnTo>
                <a:lnTo>
                  <a:pt x="11442" y="2802"/>
                </a:lnTo>
                <a:lnTo>
                  <a:pt x="11451" y="2753"/>
                </a:lnTo>
                <a:lnTo>
                  <a:pt x="11460" y="2655"/>
                </a:lnTo>
                <a:lnTo>
                  <a:pt x="11468" y="2759"/>
                </a:lnTo>
                <a:lnTo>
                  <a:pt x="11475" y="2812"/>
                </a:lnTo>
                <a:lnTo>
                  <a:pt x="11484" y="2854"/>
                </a:lnTo>
                <a:lnTo>
                  <a:pt x="11493" y="2697"/>
                </a:lnTo>
                <a:lnTo>
                  <a:pt x="11501" y="2629"/>
                </a:lnTo>
                <a:lnTo>
                  <a:pt x="11510" y="2736"/>
                </a:lnTo>
                <a:lnTo>
                  <a:pt x="11519" y="2651"/>
                </a:lnTo>
                <a:lnTo>
                  <a:pt x="11527" y="2725"/>
                </a:lnTo>
                <a:lnTo>
                  <a:pt x="11536" y="2676"/>
                </a:lnTo>
                <a:lnTo>
                  <a:pt x="11545" y="2598"/>
                </a:lnTo>
                <a:lnTo>
                  <a:pt x="11552" y="2550"/>
                </a:lnTo>
                <a:lnTo>
                  <a:pt x="11560" y="2541"/>
                </a:lnTo>
                <a:lnTo>
                  <a:pt x="11569" y="2556"/>
                </a:lnTo>
                <a:lnTo>
                  <a:pt x="11578" y="2501"/>
                </a:lnTo>
                <a:lnTo>
                  <a:pt x="11586" y="2540"/>
                </a:lnTo>
                <a:lnTo>
                  <a:pt x="11595" y="2592"/>
                </a:lnTo>
                <a:lnTo>
                  <a:pt x="11604" y="2619"/>
                </a:lnTo>
                <a:lnTo>
                  <a:pt x="11612" y="2508"/>
                </a:lnTo>
                <a:lnTo>
                  <a:pt x="11621" y="2536"/>
                </a:lnTo>
                <a:lnTo>
                  <a:pt x="11628" y="2589"/>
                </a:lnTo>
                <a:lnTo>
                  <a:pt x="11637" y="2606"/>
                </a:lnTo>
                <a:lnTo>
                  <a:pt x="11645" y="2553"/>
                </a:lnTo>
                <a:lnTo>
                  <a:pt x="11654" y="2474"/>
                </a:lnTo>
                <a:lnTo>
                  <a:pt x="11663" y="2609"/>
                </a:lnTo>
                <a:lnTo>
                  <a:pt x="11671" y="2559"/>
                </a:lnTo>
                <a:lnTo>
                  <a:pt x="11680" y="2592"/>
                </a:lnTo>
                <a:lnTo>
                  <a:pt x="11689" y="2735"/>
                </a:lnTo>
                <a:lnTo>
                  <a:pt x="11697" y="2583"/>
                </a:lnTo>
                <a:lnTo>
                  <a:pt x="11704" y="2468"/>
                </a:lnTo>
                <a:lnTo>
                  <a:pt x="11713" y="2446"/>
                </a:lnTo>
                <a:lnTo>
                  <a:pt x="11722" y="2475"/>
                </a:lnTo>
                <a:lnTo>
                  <a:pt x="11730" y="2577"/>
                </a:lnTo>
                <a:lnTo>
                  <a:pt x="11739" y="2514"/>
                </a:lnTo>
                <a:lnTo>
                  <a:pt x="11748" y="2468"/>
                </a:lnTo>
                <a:lnTo>
                  <a:pt x="11756" y="2554"/>
                </a:lnTo>
                <a:lnTo>
                  <a:pt x="11765" y="2468"/>
                </a:lnTo>
                <a:lnTo>
                  <a:pt x="11774" y="2575"/>
                </a:lnTo>
                <a:lnTo>
                  <a:pt x="11781" y="2546"/>
                </a:lnTo>
                <a:lnTo>
                  <a:pt x="11789" y="2520"/>
                </a:lnTo>
                <a:lnTo>
                  <a:pt x="11798" y="2580"/>
                </a:lnTo>
                <a:lnTo>
                  <a:pt x="11807" y="2474"/>
                </a:lnTo>
                <a:lnTo>
                  <a:pt x="11815" y="2549"/>
                </a:lnTo>
                <a:lnTo>
                  <a:pt x="11824" y="2676"/>
                </a:lnTo>
                <a:lnTo>
                  <a:pt x="11833" y="2736"/>
                </a:lnTo>
                <a:lnTo>
                  <a:pt x="11841" y="2756"/>
                </a:lnTo>
                <a:lnTo>
                  <a:pt x="11850" y="2755"/>
                </a:lnTo>
                <a:lnTo>
                  <a:pt x="11857" y="2693"/>
                </a:lnTo>
                <a:lnTo>
                  <a:pt x="11866" y="2716"/>
                </a:lnTo>
                <a:lnTo>
                  <a:pt x="11874" y="2761"/>
                </a:lnTo>
                <a:lnTo>
                  <a:pt x="11883" y="2638"/>
                </a:lnTo>
                <a:lnTo>
                  <a:pt x="11892" y="2579"/>
                </a:lnTo>
                <a:lnTo>
                  <a:pt x="11900" y="2648"/>
                </a:lnTo>
                <a:lnTo>
                  <a:pt x="11909" y="2752"/>
                </a:lnTo>
                <a:lnTo>
                  <a:pt x="11918" y="2712"/>
                </a:lnTo>
                <a:lnTo>
                  <a:pt x="11926" y="2743"/>
                </a:lnTo>
                <a:lnTo>
                  <a:pt x="11933" y="2766"/>
                </a:lnTo>
                <a:lnTo>
                  <a:pt x="11942" y="2655"/>
                </a:lnTo>
                <a:lnTo>
                  <a:pt x="11951" y="2663"/>
                </a:lnTo>
                <a:lnTo>
                  <a:pt x="11959" y="2680"/>
                </a:lnTo>
                <a:lnTo>
                  <a:pt x="11968" y="2681"/>
                </a:lnTo>
                <a:lnTo>
                  <a:pt x="11977" y="2704"/>
                </a:lnTo>
                <a:lnTo>
                  <a:pt x="11985" y="2740"/>
                </a:lnTo>
                <a:lnTo>
                  <a:pt x="11994" y="2696"/>
                </a:lnTo>
                <a:lnTo>
                  <a:pt x="12003" y="2618"/>
                </a:lnTo>
                <a:lnTo>
                  <a:pt x="12011" y="2566"/>
                </a:lnTo>
                <a:lnTo>
                  <a:pt x="12018" y="2615"/>
                </a:lnTo>
                <a:lnTo>
                  <a:pt x="12027" y="2621"/>
                </a:lnTo>
                <a:lnTo>
                  <a:pt x="12036" y="2720"/>
                </a:lnTo>
                <a:lnTo>
                  <a:pt x="12044" y="2725"/>
                </a:lnTo>
                <a:lnTo>
                  <a:pt x="12053" y="2736"/>
                </a:lnTo>
                <a:lnTo>
                  <a:pt x="12062" y="2676"/>
                </a:lnTo>
                <a:lnTo>
                  <a:pt x="12070" y="2727"/>
                </a:lnTo>
                <a:lnTo>
                  <a:pt x="12079" y="2664"/>
                </a:lnTo>
                <a:lnTo>
                  <a:pt x="12088" y="2808"/>
                </a:lnTo>
                <a:lnTo>
                  <a:pt x="12095" y="2687"/>
                </a:lnTo>
                <a:lnTo>
                  <a:pt x="12103" y="2639"/>
                </a:lnTo>
                <a:lnTo>
                  <a:pt x="12112" y="2670"/>
                </a:lnTo>
                <a:lnTo>
                  <a:pt x="12121" y="2549"/>
                </a:lnTo>
                <a:lnTo>
                  <a:pt x="12129" y="2625"/>
                </a:lnTo>
                <a:lnTo>
                  <a:pt x="12138" y="2732"/>
                </a:lnTo>
                <a:lnTo>
                  <a:pt x="12147" y="2765"/>
                </a:lnTo>
                <a:lnTo>
                  <a:pt x="12155" y="2713"/>
                </a:lnTo>
                <a:lnTo>
                  <a:pt x="12164" y="2727"/>
                </a:lnTo>
                <a:lnTo>
                  <a:pt x="12171" y="2637"/>
                </a:lnTo>
                <a:lnTo>
                  <a:pt x="12180" y="2648"/>
                </a:lnTo>
                <a:lnTo>
                  <a:pt x="12188" y="2616"/>
                </a:lnTo>
                <a:lnTo>
                  <a:pt x="12197" y="2768"/>
                </a:lnTo>
                <a:lnTo>
                  <a:pt x="12206" y="2742"/>
                </a:lnTo>
                <a:lnTo>
                  <a:pt x="12214" y="2769"/>
                </a:lnTo>
                <a:lnTo>
                  <a:pt x="12223" y="2681"/>
                </a:lnTo>
                <a:lnTo>
                  <a:pt x="12232" y="2660"/>
                </a:lnTo>
                <a:lnTo>
                  <a:pt x="12240" y="2602"/>
                </a:lnTo>
                <a:lnTo>
                  <a:pt x="12247" y="2576"/>
                </a:lnTo>
                <a:lnTo>
                  <a:pt x="12256" y="2553"/>
                </a:lnTo>
                <a:lnTo>
                  <a:pt x="12265" y="2616"/>
                </a:lnTo>
                <a:lnTo>
                  <a:pt x="12273" y="2614"/>
                </a:lnTo>
                <a:lnTo>
                  <a:pt x="12282" y="2631"/>
                </a:lnTo>
                <a:lnTo>
                  <a:pt x="12291" y="2622"/>
                </a:lnTo>
                <a:lnTo>
                  <a:pt x="12299" y="2583"/>
                </a:lnTo>
                <a:lnTo>
                  <a:pt x="12308" y="2576"/>
                </a:lnTo>
                <a:lnTo>
                  <a:pt x="12317" y="2729"/>
                </a:lnTo>
                <a:lnTo>
                  <a:pt x="12324" y="2572"/>
                </a:lnTo>
                <a:lnTo>
                  <a:pt x="12332" y="2500"/>
                </a:lnTo>
                <a:lnTo>
                  <a:pt x="12341" y="2592"/>
                </a:lnTo>
                <a:lnTo>
                  <a:pt x="12350" y="2722"/>
                </a:lnTo>
                <a:lnTo>
                  <a:pt x="12358" y="2745"/>
                </a:lnTo>
                <a:lnTo>
                  <a:pt x="12367" y="2750"/>
                </a:lnTo>
                <a:lnTo>
                  <a:pt x="12376" y="2725"/>
                </a:lnTo>
                <a:lnTo>
                  <a:pt x="12384" y="2700"/>
                </a:lnTo>
                <a:lnTo>
                  <a:pt x="12393" y="2648"/>
                </a:lnTo>
                <a:lnTo>
                  <a:pt x="12400" y="2638"/>
                </a:lnTo>
                <a:lnTo>
                  <a:pt x="12409" y="2723"/>
                </a:lnTo>
                <a:lnTo>
                  <a:pt x="12417" y="2707"/>
                </a:lnTo>
                <a:lnTo>
                  <a:pt x="12426" y="2794"/>
                </a:lnTo>
                <a:lnTo>
                  <a:pt x="12435" y="2736"/>
                </a:lnTo>
                <a:lnTo>
                  <a:pt x="12443" y="2684"/>
                </a:lnTo>
                <a:lnTo>
                  <a:pt x="12452" y="2657"/>
                </a:lnTo>
                <a:lnTo>
                  <a:pt x="12461" y="2694"/>
                </a:lnTo>
                <a:lnTo>
                  <a:pt x="12469" y="2775"/>
                </a:lnTo>
                <a:lnTo>
                  <a:pt x="12476" y="2690"/>
                </a:lnTo>
                <a:lnTo>
                  <a:pt x="12485" y="2697"/>
                </a:lnTo>
                <a:lnTo>
                  <a:pt x="12494" y="2599"/>
                </a:lnTo>
                <a:lnTo>
                  <a:pt x="12502" y="2550"/>
                </a:lnTo>
                <a:lnTo>
                  <a:pt x="12511" y="2448"/>
                </a:lnTo>
                <a:lnTo>
                  <a:pt x="12512" y="2465"/>
                </a:lnTo>
              </a:path>
            </a:pathLst>
          </a:custGeom>
          <a:noFill/>
          <a:ln w="2540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1316761" y="2129652"/>
            <a:ext cx="2277120" cy="827956"/>
            <a:chOff x="1316761" y="2129652"/>
            <a:chExt cx="2277120" cy="827956"/>
          </a:xfrm>
        </p:grpSpPr>
        <p:sp>
          <p:nvSpPr>
            <p:cNvPr id="88" name="Rectangle 63"/>
            <p:cNvSpPr>
              <a:spLocks noChangeArrowheads="1"/>
            </p:cNvSpPr>
            <p:nvPr/>
          </p:nvSpPr>
          <p:spPr bwMode="auto">
            <a:xfrm>
              <a:off x="1316761" y="2129652"/>
              <a:ext cx="2277120" cy="8279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74"/>
            <p:cNvSpPr>
              <a:spLocks/>
            </p:cNvSpPr>
            <p:nvPr/>
          </p:nvSpPr>
          <p:spPr bwMode="auto">
            <a:xfrm>
              <a:off x="1925983" y="2620512"/>
              <a:ext cx="189614" cy="232616"/>
            </a:xfrm>
            <a:custGeom>
              <a:avLst/>
              <a:gdLst>
                <a:gd name="T0" fmla="*/ 134 w 324"/>
                <a:gd name="T1" fmla="*/ 354 h 354"/>
                <a:gd name="T2" fmla="*/ 0 w 324"/>
                <a:gd name="T3" fmla="*/ 0 h 354"/>
                <a:gd name="T4" fmla="*/ 49 w 324"/>
                <a:gd name="T5" fmla="*/ 0 h 354"/>
                <a:gd name="T6" fmla="*/ 161 w 324"/>
                <a:gd name="T7" fmla="*/ 298 h 354"/>
                <a:gd name="T8" fmla="*/ 273 w 324"/>
                <a:gd name="T9" fmla="*/ 0 h 354"/>
                <a:gd name="T10" fmla="*/ 324 w 324"/>
                <a:gd name="T11" fmla="*/ 0 h 354"/>
                <a:gd name="T12" fmla="*/ 189 w 324"/>
                <a:gd name="T13" fmla="*/ 354 h 354"/>
                <a:gd name="T14" fmla="*/ 134 w 324"/>
                <a:gd name="T15" fmla="*/ 35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" h="354">
                  <a:moveTo>
                    <a:pt x="134" y="354"/>
                  </a:moveTo>
                  <a:lnTo>
                    <a:pt x="0" y="0"/>
                  </a:lnTo>
                  <a:lnTo>
                    <a:pt x="49" y="0"/>
                  </a:lnTo>
                  <a:lnTo>
                    <a:pt x="161" y="298"/>
                  </a:lnTo>
                  <a:lnTo>
                    <a:pt x="273" y="0"/>
                  </a:lnTo>
                  <a:lnTo>
                    <a:pt x="324" y="0"/>
                  </a:lnTo>
                  <a:lnTo>
                    <a:pt x="189" y="354"/>
                  </a:lnTo>
                  <a:lnTo>
                    <a:pt x="134" y="3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75"/>
            <p:cNvSpPr>
              <a:spLocks noEditPoints="1"/>
            </p:cNvSpPr>
            <p:nvPr/>
          </p:nvSpPr>
          <p:spPr bwMode="auto">
            <a:xfrm>
              <a:off x="2138421" y="2608684"/>
              <a:ext cx="24580" cy="244444"/>
            </a:xfrm>
            <a:custGeom>
              <a:avLst/>
              <a:gdLst>
                <a:gd name="T0" fmla="*/ 0 w 43"/>
                <a:gd name="T1" fmla="*/ 104 h 370"/>
                <a:gd name="T2" fmla="*/ 43 w 43"/>
                <a:gd name="T3" fmla="*/ 104 h 370"/>
                <a:gd name="T4" fmla="*/ 43 w 43"/>
                <a:gd name="T5" fmla="*/ 370 h 370"/>
                <a:gd name="T6" fmla="*/ 0 w 43"/>
                <a:gd name="T7" fmla="*/ 370 h 370"/>
                <a:gd name="T8" fmla="*/ 0 w 43"/>
                <a:gd name="T9" fmla="*/ 104 h 370"/>
                <a:gd name="T10" fmla="*/ 0 w 43"/>
                <a:gd name="T11" fmla="*/ 0 h 370"/>
                <a:gd name="T12" fmla="*/ 43 w 43"/>
                <a:gd name="T13" fmla="*/ 0 h 370"/>
                <a:gd name="T14" fmla="*/ 43 w 43"/>
                <a:gd name="T15" fmla="*/ 56 h 370"/>
                <a:gd name="T16" fmla="*/ 0 w 43"/>
                <a:gd name="T17" fmla="*/ 56 h 370"/>
                <a:gd name="T18" fmla="*/ 0 w 43"/>
                <a:gd name="T19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370">
                  <a:moveTo>
                    <a:pt x="0" y="104"/>
                  </a:moveTo>
                  <a:lnTo>
                    <a:pt x="43" y="104"/>
                  </a:lnTo>
                  <a:lnTo>
                    <a:pt x="43" y="370"/>
                  </a:lnTo>
                  <a:lnTo>
                    <a:pt x="0" y="370"/>
                  </a:lnTo>
                  <a:lnTo>
                    <a:pt x="0" y="104"/>
                  </a:lnTo>
                  <a:close/>
                  <a:moveTo>
                    <a:pt x="0" y="0"/>
                  </a:moveTo>
                  <a:lnTo>
                    <a:pt x="43" y="0"/>
                  </a:lnTo>
                  <a:lnTo>
                    <a:pt x="43" y="56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76"/>
            <p:cNvSpPr>
              <a:spLocks/>
            </p:cNvSpPr>
            <p:nvPr/>
          </p:nvSpPr>
          <p:spPr bwMode="auto">
            <a:xfrm>
              <a:off x="2205137" y="2673737"/>
              <a:ext cx="119386" cy="183333"/>
            </a:xfrm>
            <a:custGeom>
              <a:avLst/>
              <a:gdLst>
                <a:gd name="T0" fmla="*/ 189 w 203"/>
                <a:gd name="T1" fmla="*/ 55 h 278"/>
                <a:gd name="T2" fmla="*/ 151 w 203"/>
                <a:gd name="T3" fmla="*/ 40 h 278"/>
                <a:gd name="T4" fmla="*/ 109 w 203"/>
                <a:gd name="T5" fmla="*/ 36 h 278"/>
                <a:gd name="T6" fmla="*/ 60 w 203"/>
                <a:gd name="T7" fmla="*/ 46 h 278"/>
                <a:gd name="T8" fmla="*/ 45 w 203"/>
                <a:gd name="T9" fmla="*/ 66 h 278"/>
                <a:gd name="T10" fmla="*/ 46 w 203"/>
                <a:gd name="T11" fmla="*/ 89 h 278"/>
                <a:gd name="T12" fmla="*/ 72 w 203"/>
                <a:gd name="T13" fmla="*/ 108 h 278"/>
                <a:gd name="T14" fmla="*/ 118 w 203"/>
                <a:gd name="T15" fmla="*/ 120 h 278"/>
                <a:gd name="T16" fmla="*/ 173 w 203"/>
                <a:gd name="T17" fmla="*/ 140 h 278"/>
                <a:gd name="T18" fmla="*/ 193 w 203"/>
                <a:gd name="T19" fmla="*/ 157 h 278"/>
                <a:gd name="T20" fmla="*/ 203 w 203"/>
                <a:gd name="T21" fmla="*/ 199 h 278"/>
                <a:gd name="T22" fmla="*/ 187 w 203"/>
                <a:gd name="T23" fmla="*/ 245 h 278"/>
                <a:gd name="T24" fmla="*/ 158 w 203"/>
                <a:gd name="T25" fmla="*/ 267 h 278"/>
                <a:gd name="T26" fmla="*/ 94 w 203"/>
                <a:gd name="T27" fmla="*/ 278 h 278"/>
                <a:gd name="T28" fmla="*/ 49 w 203"/>
                <a:gd name="T29" fmla="*/ 274 h 278"/>
                <a:gd name="T30" fmla="*/ 0 w 203"/>
                <a:gd name="T31" fmla="*/ 262 h 278"/>
                <a:gd name="T32" fmla="*/ 24 w 203"/>
                <a:gd name="T33" fmla="*/ 229 h 278"/>
                <a:gd name="T34" fmla="*/ 72 w 203"/>
                <a:gd name="T35" fmla="*/ 241 h 278"/>
                <a:gd name="T36" fmla="*/ 122 w 203"/>
                <a:gd name="T37" fmla="*/ 241 h 278"/>
                <a:gd name="T38" fmla="*/ 150 w 203"/>
                <a:gd name="T39" fmla="*/ 226 h 278"/>
                <a:gd name="T40" fmla="*/ 158 w 203"/>
                <a:gd name="T41" fmla="*/ 202 h 278"/>
                <a:gd name="T42" fmla="*/ 153 w 203"/>
                <a:gd name="T43" fmla="*/ 180 h 278"/>
                <a:gd name="T44" fmla="*/ 130 w 203"/>
                <a:gd name="T45" fmla="*/ 166 h 278"/>
                <a:gd name="T46" fmla="*/ 79 w 203"/>
                <a:gd name="T47" fmla="*/ 153 h 278"/>
                <a:gd name="T48" fmla="*/ 30 w 203"/>
                <a:gd name="T49" fmla="*/ 135 h 278"/>
                <a:gd name="T50" fmla="*/ 12 w 203"/>
                <a:gd name="T51" fmla="*/ 117 h 278"/>
                <a:gd name="T52" fmla="*/ 3 w 203"/>
                <a:gd name="T53" fmla="*/ 78 h 278"/>
                <a:gd name="T54" fmla="*/ 17 w 203"/>
                <a:gd name="T55" fmla="*/ 30 h 278"/>
                <a:gd name="T56" fmla="*/ 43 w 203"/>
                <a:gd name="T57" fmla="*/ 10 h 278"/>
                <a:gd name="T58" fmla="*/ 104 w 203"/>
                <a:gd name="T59" fmla="*/ 0 h 278"/>
                <a:gd name="T60" fmla="*/ 150 w 203"/>
                <a:gd name="T61" fmla="*/ 3 h 278"/>
                <a:gd name="T62" fmla="*/ 189 w 203"/>
                <a:gd name="T63" fmla="*/ 1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3" h="278">
                  <a:moveTo>
                    <a:pt x="189" y="14"/>
                  </a:moveTo>
                  <a:lnTo>
                    <a:pt x="189" y="55"/>
                  </a:lnTo>
                  <a:lnTo>
                    <a:pt x="170" y="46"/>
                  </a:lnTo>
                  <a:lnTo>
                    <a:pt x="151" y="40"/>
                  </a:lnTo>
                  <a:lnTo>
                    <a:pt x="131" y="37"/>
                  </a:lnTo>
                  <a:lnTo>
                    <a:pt x="109" y="36"/>
                  </a:lnTo>
                  <a:lnTo>
                    <a:pt x="79" y="37"/>
                  </a:lnTo>
                  <a:lnTo>
                    <a:pt x="60" y="46"/>
                  </a:lnTo>
                  <a:lnTo>
                    <a:pt x="53" y="52"/>
                  </a:lnTo>
                  <a:lnTo>
                    <a:pt x="45" y="66"/>
                  </a:lnTo>
                  <a:lnTo>
                    <a:pt x="45" y="76"/>
                  </a:lnTo>
                  <a:lnTo>
                    <a:pt x="46" y="89"/>
                  </a:lnTo>
                  <a:lnTo>
                    <a:pt x="56" y="99"/>
                  </a:lnTo>
                  <a:lnTo>
                    <a:pt x="72" y="108"/>
                  </a:lnTo>
                  <a:lnTo>
                    <a:pt x="102" y="117"/>
                  </a:lnTo>
                  <a:lnTo>
                    <a:pt x="118" y="120"/>
                  </a:lnTo>
                  <a:lnTo>
                    <a:pt x="140" y="125"/>
                  </a:lnTo>
                  <a:lnTo>
                    <a:pt x="173" y="140"/>
                  </a:lnTo>
                  <a:lnTo>
                    <a:pt x="184" y="148"/>
                  </a:lnTo>
                  <a:lnTo>
                    <a:pt x="193" y="157"/>
                  </a:lnTo>
                  <a:lnTo>
                    <a:pt x="203" y="183"/>
                  </a:lnTo>
                  <a:lnTo>
                    <a:pt x="203" y="199"/>
                  </a:lnTo>
                  <a:lnTo>
                    <a:pt x="202" y="216"/>
                  </a:lnTo>
                  <a:lnTo>
                    <a:pt x="187" y="245"/>
                  </a:lnTo>
                  <a:lnTo>
                    <a:pt x="174" y="256"/>
                  </a:lnTo>
                  <a:lnTo>
                    <a:pt x="158" y="267"/>
                  </a:lnTo>
                  <a:lnTo>
                    <a:pt x="118" y="278"/>
                  </a:lnTo>
                  <a:lnTo>
                    <a:pt x="94" y="278"/>
                  </a:lnTo>
                  <a:lnTo>
                    <a:pt x="72" y="278"/>
                  </a:lnTo>
                  <a:lnTo>
                    <a:pt x="49" y="274"/>
                  </a:lnTo>
                  <a:lnTo>
                    <a:pt x="26" y="269"/>
                  </a:lnTo>
                  <a:lnTo>
                    <a:pt x="0" y="262"/>
                  </a:lnTo>
                  <a:lnTo>
                    <a:pt x="0" y="218"/>
                  </a:lnTo>
                  <a:lnTo>
                    <a:pt x="24" y="229"/>
                  </a:lnTo>
                  <a:lnTo>
                    <a:pt x="48" y="236"/>
                  </a:lnTo>
                  <a:lnTo>
                    <a:pt x="72" y="241"/>
                  </a:lnTo>
                  <a:lnTo>
                    <a:pt x="95" y="242"/>
                  </a:lnTo>
                  <a:lnTo>
                    <a:pt x="122" y="241"/>
                  </a:lnTo>
                  <a:lnTo>
                    <a:pt x="143" y="232"/>
                  </a:lnTo>
                  <a:lnTo>
                    <a:pt x="150" y="226"/>
                  </a:lnTo>
                  <a:lnTo>
                    <a:pt x="158" y="210"/>
                  </a:lnTo>
                  <a:lnTo>
                    <a:pt x="158" y="202"/>
                  </a:lnTo>
                  <a:lnTo>
                    <a:pt x="158" y="193"/>
                  </a:lnTo>
                  <a:lnTo>
                    <a:pt x="153" y="180"/>
                  </a:lnTo>
                  <a:lnTo>
                    <a:pt x="147" y="174"/>
                  </a:lnTo>
                  <a:lnTo>
                    <a:pt x="130" y="166"/>
                  </a:lnTo>
                  <a:lnTo>
                    <a:pt x="94" y="156"/>
                  </a:lnTo>
                  <a:lnTo>
                    <a:pt x="79" y="153"/>
                  </a:lnTo>
                  <a:lnTo>
                    <a:pt x="59" y="148"/>
                  </a:lnTo>
                  <a:lnTo>
                    <a:pt x="30" y="135"/>
                  </a:lnTo>
                  <a:lnTo>
                    <a:pt x="20" y="127"/>
                  </a:lnTo>
                  <a:lnTo>
                    <a:pt x="12" y="117"/>
                  </a:lnTo>
                  <a:lnTo>
                    <a:pt x="3" y="92"/>
                  </a:lnTo>
                  <a:lnTo>
                    <a:pt x="3" y="78"/>
                  </a:lnTo>
                  <a:lnTo>
                    <a:pt x="3" y="59"/>
                  </a:lnTo>
                  <a:lnTo>
                    <a:pt x="17" y="30"/>
                  </a:lnTo>
                  <a:lnTo>
                    <a:pt x="29" y="20"/>
                  </a:lnTo>
                  <a:lnTo>
                    <a:pt x="43" y="10"/>
                  </a:lnTo>
                  <a:lnTo>
                    <a:pt x="81" y="0"/>
                  </a:lnTo>
                  <a:lnTo>
                    <a:pt x="104" y="0"/>
                  </a:lnTo>
                  <a:lnTo>
                    <a:pt x="128" y="0"/>
                  </a:lnTo>
                  <a:lnTo>
                    <a:pt x="150" y="3"/>
                  </a:lnTo>
                  <a:lnTo>
                    <a:pt x="171" y="7"/>
                  </a:lnTo>
                  <a:lnTo>
                    <a:pt x="189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77"/>
            <p:cNvSpPr>
              <a:spLocks noEditPoints="1"/>
            </p:cNvSpPr>
            <p:nvPr/>
          </p:nvSpPr>
          <p:spPr bwMode="auto">
            <a:xfrm>
              <a:off x="2366659" y="2608684"/>
              <a:ext cx="24580" cy="244444"/>
            </a:xfrm>
            <a:custGeom>
              <a:avLst/>
              <a:gdLst>
                <a:gd name="T0" fmla="*/ 0 w 43"/>
                <a:gd name="T1" fmla="*/ 104 h 370"/>
                <a:gd name="T2" fmla="*/ 43 w 43"/>
                <a:gd name="T3" fmla="*/ 104 h 370"/>
                <a:gd name="T4" fmla="*/ 43 w 43"/>
                <a:gd name="T5" fmla="*/ 370 h 370"/>
                <a:gd name="T6" fmla="*/ 0 w 43"/>
                <a:gd name="T7" fmla="*/ 370 h 370"/>
                <a:gd name="T8" fmla="*/ 0 w 43"/>
                <a:gd name="T9" fmla="*/ 104 h 370"/>
                <a:gd name="T10" fmla="*/ 0 w 43"/>
                <a:gd name="T11" fmla="*/ 0 h 370"/>
                <a:gd name="T12" fmla="*/ 43 w 43"/>
                <a:gd name="T13" fmla="*/ 0 h 370"/>
                <a:gd name="T14" fmla="*/ 43 w 43"/>
                <a:gd name="T15" fmla="*/ 56 h 370"/>
                <a:gd name="T16" fmla="*/ 0 w 43"/>
                <a:gd name="T17" fmla="*/ 56 h 370"/>
                <a:gd name="T18" fmla="*/ 0 w 43"/>
                <a:gd name="T19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370">
                  <a:moveTo>
                    <a:pt x="0" y="104"/>
                  </a:moveTo>
                  <a:lnTo>
                    <a:pt x="43" y="104"/>
                  </a:lnTo>
                  <a:lnTo>
                    <a:pt x="43" y="370"/>
                  </a:lnTo>
                  <a:lnTo>
                    <a:pt x="0" y="370"/>
                  </a:lnTo>
                  <a:lnTo>
                    <a:pt x="0" y="104"/>
                  </a:lnTo>
                  <a:close/>
                  <a:moveTo>
                    <a:pt x="0" y="0"/>
                  </a:moveTo>
                  <a:lnTo>
                    <a:pt x="43" y="0"/>
                  </a:lnTo>
                  <a:lnTo>
                    <a:pt x="43" y="56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78"/>
            <p:cNvSpPr>
              <a:spLocks noEditPoints="1"/>
            </p:cNvSpPr>
            <p:nvPr/>
          </p:nvSpPr>
          <p:spPr bwMode="auto">
            <a:xfrm>
              <a:off x="2433375" y="2673737"/>
              <a:ext cx="143966" cy="183333"/>
            </a:xfrm>
            <a:custGeom>
              <a:avLst/>
              <a:gdLst>
                <a:gd name="T0" fmla="*/ 122 w 245"/>
                <a:gd name="T1" fmla="*/ 36 h 278"/>
                <a:gd name="T2" fmla="*/ 105 w 245"/>
                <a:gd name="T3" fmla="*/ 37 h 278"/>
                <a:gd name="T4" fmla="*/ 78 w 245"/>
                <a:gd name="T5" fmla="*/ 52 h 278"/>
                <a:gd name="T6" fmla="*/ 66 w 245"/>
                <a:gd name="T7" fmla="*/ 63 h 278"/>
                <a:gd name="T8" fmla="*/ 57 w 245"/>
                <a:gd name="T9" fmla="*/ 79 h 278"/>
                <a:gd name="T10" fmla="*/ 47 w 245"/>
                <a:gd name="T11" fmla="*/ 117 h 278"/>
                <a:gd name="T12" fmla="*/ 46 w 245"/>
                <a:gd name="T13" fmla="*/ 140 h 278"/>
                <a:gd name="T14" fmla="*/ 47 w 245"/>
                <a:gd name="T15" fmla="*/ 161 h 278"/>
                <a:gd name="T16" fmla="*/ 57 w 245"/>
                <a:gd name="T17" fmla="*/ 200 h 278"/>
                <a:gd name="T18" fmla="*/ 66 w 245"/>
                <a:gd name="T19" fmla="*/ 215 h 278"/>
                <a:gd name="T20" fmla="*/ 78 w 245"/>
                <a:gd name="T21" fmla="*/ 226 h 278"/>
                <a:gd name="T22" fmla="*/ 105 w 245"/>
                <a:gd name="T23" fmla="*/ 241 h 278"/>
                <a:gd name="T24" fmla="*/ 122 w 245"/>
                <a:gd name="T25" fmla="*/ 242 h 278"/>
                <a:gd name="T26" fmla="*/ 140 w 245"/>
                <a:gd name="T27" fmla="*/ 241 h 278"/>
                <a:gd name="T28" fmla="*/ 167 w 245"/>
                <a:gd name="T29" fmla="*/ 226 h 278"/>
                <a:gd name="T30" fmla="*/ 177 w 245"/>
                <a:gd name="T31" fmla="*/ 215 h 278"/>
                <a:gd name="T32" fmla="*/ 187 w 245"/>
                <a:gd name="T33" fmla="*/ 199 h 278"/>
                <a:gd name="T34" fmla="*/ 197 w 245"/>
                <a:gd name="T35" fmla="*/ 161 h 278"/>
                <a:gd name="T36" fmla="*/ 197 w 245"/>
                <a:gd name="T37" fmla="*/ 140 h 278"/>
                <a:gd name="T38" fmla="*/ 197 w 245"/>
                <a:gd name="T39" fmla="*/ 117 h 278"/>
                <a:gd name="T40" fmla="*/ 187 w 245"/>
                <a:gd name="T41" fmla="*/ 79 h 278"/>
                <a:gd name="T42" fmla="*/ 177 w 245"/>
                <a:gd name="T43" fmla="*/ 65 h 278"/>
                <a:gd name="T44" fmla="*/ 167 w 245"/>
                <a:gd name="T45" fmla="*/ 52 h 278"/>
                <a:gd name="T46" fmla="*/ 140 w 245"/>
                <a:gd name="T47" fmla="*/ 37 h 278"/>
                <a:gd name="T48" fmla="*/ 122 w 245"/>
                <a:gd name="T49" fmla="*/ 36 h 278"/>
                <a:gd name="T50" fmla="*/ 122 w 245"/>
                <a:gd name="T51" fmla="*/ 0 h 278"/>
                <a:gd name="T52" fmla="*/ 150 w 245"/>
                <a:gd name="T53" fmla="*/ 1 h 278"/>
                <a:gd name="T54" fmla="*/ 194 w 245"/>
                <a:gd name="T55" fmla="*/ 20 h 278"/>
                <a:gd name="T56" fmla="*/ 212 w 245"/>
                <a:gd name="T57" fmla="*/ 36 h 278"/>
                <a:gd name="T58" fmla="*/ 226 w 245"/>
                <a:gd name="T59" fmla="*/ 56 h 278"/>
                <a:gd name="T60" fmla="*/ 243 w 245"/>
                <a:gd name="T61" fmla="*/ 108 h 278"/>
                <a:gd name="T62" fmla="*/ 245 w 245"/>
                <a:gd name="T63" fmla="*/ 140 h 278"/>
                <a:gd name="T64" fmla="*/ 243 w 245"/>
                <a:gd name="T65" fmla="*/ 170 h 278"/>
                <a:gd name="T66" fmla="*/ 226 w 245"/>
                <a:gd name="T67" fmla="*/ 222 h 278"/>
                <a:gd name="T68" fmla="*/ 212 w 245"/>
                <a:gd name="T69" fmla="*/ 242 h 278"/>
                <a:gd name="T70" fmla="*/ 194 w 245"/>
                <a:gd name="T71" fmla="*/ 258 h 278"/>
                <a:gd name="T72" fmla="*/ 150 w 245"/>
                <a:gd name="T73" fmla="*/ 277 h 278"/>
                <a:gd name="T74" fmla="*/ 122 w 245"/>
                <a:gd name="T75" fmla="*/ 278 h 278"/>
                <a:gd name="T76" fmla="*/ 95 w 245"/>
                <a:gd name="T77" fmla="*/ 277 h 278"/>
                <a:gd name="T78" fmla="*/ 50 w 245"/>
                <a:gd name="T79" fmla="*/ 258 h 278"/>
                <a:gd name="T80" fmla="*/ 33 w 245"/>
                <a:gd name="T81" fmla="*/ 242 h 278"/>
                <a:gd name="T82" fmla="*/ 17 w 245"/>
                <a:gd name="T83" fmla="*/ 222 h 278"/>
                <a:gd name="T84" fmla="*/ 1 w 245"/>
                <a:gd name="T85" fmla="*/ 170 h 278"/>
                <a:gd name="T86" fmla="*/ 0 w 245"/>
                <a:gd name="T87" fmla="*/ 140 h 278"/>
                <a:gd name="T88" fmla="*/ 1 w 245"/>
                <a:gd name="T89" fmla="*/ 108 h 278"/>
                <a:gd name="T90" fmla="*/ 17 w 245"/>
                <a:gd name="T91" fmla="*/ 56 h 278"/>
                <a:gd name="T92" fmla="*/ 33 w 245"/>
                <a:gd name="T93" fmla="*/ 36 h 278"/>
                <a:gd name="T94" fmla="*/ 50 w 245"/>
                <a:gd name="T95" fmla="*/ 20 h 278"/>
                <a:gd name="T96" fmla="*/ 95 w 245"/>
                <a:gd name="T97" fmla="*/ 1 h 278"/>
                <a:gd name="T98" fmla="*/ 122 w 245"/>
                <a:gd name="T99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5" h="278">
                  <a:moveTo>
                    <a:pt x="122" y="36"/>
                  </a:moveTo>
                  <a:lnTo>
                    <a:pt x="105" y="37"/>
                  </a:lnTo>
                  <a:lnTo>
                    <a:pt x="78" y="52"/>
                  </a:lnTo>
                  <a:lnTo>
                    <a:pt x="66" y="63"/>
                  </a:lnTo>
                  <a:lnTo>
                    <a:pt x="57" y="79"/>
                  </a:lnTo>
                  <a:lnTo>
                    <a:pt x="47" y="117"/>
                  </a:lnTo>
                  <a:lnTo>
                    <a:pt x="46" y="140"/>
                  </a:lnTo>
                  <a:lnTo>
                    <a:pt x="47" y="161"/>
                  </a:lnTo>
                  <a:lnTo>
                    <a:pt x="57" y="200"/>
                  </a:lnTo>
                  <a:lnTo>
                    <a:pt x="66" y="215"/>
                  </a:lnTo>
                  <a:lnTo>
                    <a:pt x="78" y="226"/>
                  </a:lnTo>
                  <a:lnTo>
                    <a:pt x="105" y="241"/>
                  </a:lnTo>
                  <a:lnTo>
                    <a:pt x="122" y="242"/>
                  </a:lnTo>
                  <a:lnTo>
                    <a:pt x="140" y="241"/>
                  </a:lnTo>
                  <a:lnTo>
                    <a:pt x="167" y="226"/>
                  </a:lnTo>
                  <a:lnTo>
                    <a:pt x="177" y="215"/>
                  </a:lnTo>
                  <a:lnTo>
                    <a:pt x="187" y="199"/>
                  </a:lnTo>
                  <a:lnTo>
                    <a:pt x="197" y="161"/>
                  </a:lnTo>
                  <a:lnTo>
                    <a:pt x="197" y="140"/>
                  </a:lnTo>
                  <a:lnTo>
                    <a:pt x="197" y="117"/>
                  </a:lnTo>
                  <a:lnTo>
                    <a:pt x="187" y="79"/>
                  </a:lnTo>
                  <a:lnTo>
                    <a:pt x="177" y="65"/>
                  </a:lnTo>
                  <a:lnTo>
                    <a:pt x="167" y="52"/>
                  </a:lnTo>
                  <a:lnTo>
                    <a:pt x="140" y="37"/>
                  </a:lnTo>
                  <a:lnTo>
                    <a:pt x="122" y="36"/>
                  </a:lnTo>
                  <a:close/>
                  <a:moveTo>
                    <a:pt x="122" y="0"/>
                  </a:moveTo>
                  <a:lnTo>
                    <a:pt x="150" y="1"/>
                  </a:lnTo>
                  <a:lnTo>
                    <a:pt x="194" y="20"/>
                  </a:lnTo>
                  <a:lnTo>
                    <a:pt x="212" y="36"/>
                  </a:lnTo>
                  <a:lnTo>
                    <a:pt x="226" y="56"/>
                  </a:lnTo>
                  <a:lnTo>
                    <a:pt x="243" y="108"/>
                  </a:lnTo>
                  <a:lnTo>
                    <a:pt x="245" y="140"/>
                  </a:lnTo>
                  <a:lnTo>
                    <a:pt x="243" y="170"/>
                  </a:lnTo>
                  <a:lnTo>
                    <a:pt x="226" y="222"/>
                  </a:lnTo>
                  <a:lnTo>
                    <a:pt x="212" y="242"/>
                  </a:lnTo>
                  <a:lnTo>
                    <a:pt x="194" y="258"/>
                  </a:lnTo>
                  <a:lnTo>
                    <a:pt x="150" y="277"/>
                  </a:lnTo>
                  <a:lnTo>
                    <a:pt x="122" y="278"/>
                  </a:lnTo>
                  <a:lnTo>
                    <a:pt x="95" y="277"/>
                  </a:lnTo>
                  <a:lnTo>
                    <a:pt x="50" y="258"/>
                  </a:lnTo>
                  <a:lnTo>
                    <a:pt x="33" y="242"/>
                  </a:lnTo>
                  <a:lnTo>
                    <a:pt x="17" y="222"/>
                  </a:lnTo>
                  <a:lnTo>
                    <a:pt x="1" y="170"/>
                  </a:lnTo>
                  <a:lnTo>
                    <a:pt x="0" y="140"/>
                  </a:lnTo>
                  <a:lnTo>
                    <a:pt x="1" y="108"/>
                  </a:lnTo>
                  <a:lnTo>
                    <a:pt x="17" y="56"/>
                  </a:lnTo>
                  <a:lnTo>
                    <a:pt x="33" y="36"/>
                  </a:lnTo>
                  <a:lnTo>
                    <a:pt x="50" y="20"/>
                  </a:lnTo>
                  <a:lnTo>
                    <a:pt x="95" y="1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79"/>
            <p:cNvSpPr>
              <a:spLocks/>
            </p:cNvSpPr>
            <p:nvPr/>
          </p:nvSpPr>
          <p:spPr bwMode="auto">
            <a:xfrm>
              <a:off x="2617722" y="2673737"/>
              <a:ext cx="129920" cy="179390"/>
            </a:xfrm>
            <a:custGeom>
              <a:avLst/>
              <a:gdLst>
                <a:gd name="T0" fmla="*/ 222 w 222"/>
                <a:gd name="T1" fmla="*/ 111 h 272"/>
                <a:gd name="T2" fmla="*/ 222 w 222"/>
                <a:gd name="T3" fmla="*/ 272 h 272"/>
                <a:gd name="T4" fmla="*/ 179 w 222"/>
                <a:gd name="T5" fmla="*/ 272 h 272"/>
                <a:gd name="T6" fmla="*/ 179 w 222"/>
                <a:gd name="T7" fmla="*/ 112 h 272"/>
                <a:gd name="T8" fmla="*/ 177 w 222"/>
                <a:gd name="T9" fmla="*/ 95 h 272"/>
                <a:gd name="T10" fmla="*/ 170 w 222"/>
                <a:gd name="T11" fmla="*/ 66 h 272"/>
                <a:gd name="T12" fmla="*/ 164 w 222"/>
                <a:gd name="T13" fmla="*/ 56 h 272"/>
                <a:gd name="T14" fmla="*/ 156 w 222"/>
                <a:gd name="T15" fmla="*/ 47 h 272"/>
                <a:gd name="T16" fmla="*/ 134 w 222"/>
                <a:gd name="T17" fmla="*/ 39 h 272"/>
                <a:gd name="T18" fmla="*/ 120 w 222"/>
                <a:gd name="T19" fmla="*/ 37 h 272"/>
                <a:gd name="T20" fmla="*/ 102 w 222"/>
                <a:gd name="T21" fmla="*/ 39 h 272"/>
                <a:gd name="T22" fmla="*/ 75 w 222"/>
                <a:gd name="T23" fmla="*/ 49 h 272"/>
                <a:gd name="T24" fmla="*/ 64 w 222"/>
                <a:gd name="T25" fmla="*/ 60 h 272"/>
                <a:gd name="T26" fmla="*/ 55 w 222"/>
                <a:gd name="T27" fmla="*/ 72 h 272"/>
                <a:gd name="T28" fmla="*/ 45 w 222"/>
                <a:gd name="T29" fmla="*/ 102 h 272"/>
                <a:gd name="T30" fmla="*/ 43 w 222"/>
                <a:gd name="T31" fmla="*/ 121 h 272"/>
                <a:gd name="T32" fmla="*/ 43 w 222"/>
                <a:gd name="T33" fmla="*/ 272 h 272"/>
                <a:gd name="T34" fmla="*/ 0 w 222"/>
                <a:gd name="T35" fmla="*/ 272 h 272"/>
                <a:gd name="T36" fmla="*/ 0 w 222"/>
                <a:gd name="T37" fmla="*/ 6 h 272"/>
                <a:gd name="T38" fmla="*/ 43 w 222"/>
                <a:gd name="T39" fmla="*/ 6 h 272"/>
                <a:gd name="T40" fmla="*/ 43 w 222"/>
                <a:gd name="T41" fmla="*/ 47 h 272"/>
                <a:gd name="T42" fmla="*/ 61 w 222"/>
                <a:gd name="T43" fmla="*/ 26 h 272"/>
                <a:gd name="T44" fmla="*/ 81 w 222"/>
                <a:gd name="T45" fmla="*/ 11 h 272"/>
                <a:gd name="T46" fmla="*/ 102 w 222"/>
                <a:gd name="T47" fmla="*/ 1 h 272"/>
                <a:gd name="T48" fmla="*/ 130 w 222"/>
                <a:gd name="T49" fmla="*/ 0 h 272"/>
                <a:gd name="T50" fmla="*/ 151 w 222"/>
                <a:gd name="T51" fmla="*/ 0 h 272"/>
                <a:gd name="T52" fmla="*/ 186 w 222"/>
                <a:gd name="T53" fmla="*/ 14 h 272"/>
                <a:gd name="T54" fmla="*/ 199 w 222"/>
                <a:gd name="T55" fmla="*/ 27 h 272"/>
                <a:gd name="T56" fmla="*/ 209 w 222"/>
                <a:gd name="T57" fmla="*/ 43 h 272"/>
                <a:gd name="T58" fmla="*/ 221 w 222"/>
                <a:gd name="T59" fmla="*/ 85 h 272"/>
                <a:gd name="T60" fmla="*/ 222 w 222"/>
                <a:gd name="T61" fmla="*/ 11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2" h="272">
                  <a:moveTo>
                    <a:pt x="222" y="111"/>
                  </a:moveTo>
                  <a:lnTo>
                    <a:pt x="222" y="272"/>
                  </a:lnTo>
                  <a:lnTo>
                    <a:pt x="179" y="272"/>
                  </a:lnTo>
                  <a:lnTo>
                    <a:pt x="179" y="112"/>
                  </a:lnTo>
                  <a:lnTo>
                    <a:pt x="177" y="95"/>
                  </a:lnTo>
                  <a:lnTo>
                    <a:pt x="170" y="66"/>
                  </a:lnTo>
                  <a:lnTo>
                    <a:pt x="164" y="56"/>
                  </a:lnTo>
                  <a:lnTo>
                    <a:pt x="156" y="47"/>
                  </a:lnTo>
                  <a:lnTo>
                    <a:pt x="134" y="39"/>
                  </a:lnTo>
                  <a:lnTo>
                    <a:pt x="120" y="37"/>
                  </a:lnTo>
                  <a:lnTo>
                    <a:pt x="102" y="39"/>
                  </a:lnTo>
                  <a:lnTo>
                    <a:pt x="75" y="49"/>
                  </a:lnTo>
                  <a:lnTo>
                    <a:pt x="64" y="60"/>
                  </a:lnTo>
                  <a:lnTo>
                    <a:pt x="55" y="72"/>
                  </a:lnTo>
                  <a:lnTo>
                    <a:pt x="45" y="102"/>
                  </a:lnTo>
                  <a:lnTo>
                    <a:pt x="43" y="121"/>
                  </a:lnTo>
                  <a:lnTo>
                    <a:pt x="43" y="272"/>
                  </a:lnTo>
                  <a:lnTo>
                    <a:pt x="0" y="272"/>
                  </a:lnTo>
                  <a:lnTo>
                    <a:pt x="0" y="6"/>
                  </a:lnTo>
                  <a:lnTo>
                    <a:pt x="43" y="6"/>
                  </a:lnTo>
                  <a:lnTo>
                    <a:pt x="43" y="47"/>
                  </a:lnTo>
                  <a:lnTo>
                    <a:pt x="61" y="26"/>
                  </a:lnTo>
                  <a:lnTo>
                    <a:pt x="81" y="11"/>
                  </a:lnTo>
                  <a:lnTo>
                    <a:pt x="102" y="1"/>
                  </a:lnTo>
                  <a:lnTo>
                    <a:pt x="130" y="0"/>
                  </a:lnTo>
                  <a:lnTo>
                    <a:pt x="151" y="0"/>
                  </a:lnTo>
                  <a:lnTo>
                    <a:pt x="186" y="14"/>
                  </a:lnTo>
                  <a:lnTo>
                    <a:pt x="199" y="27"/>
                  </a:lnTo>
                  <a:lnTo>
                    <a:pt x="209" y="43"/>
                  </a:lnTo>
                  <a:lnTo>
                    <a:pt x="221" y="85"/>
                  </a:lnTo>
                  <a:lnTo>
                    <a:pt x="222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5" name="Line 80"/>
            <p:cNvSpPr>
              <a:spLocks noChangeShapeType="1"/>
            </p:cNvSpPr>
            <p:nvPr/>
          </p:nvSpPr>
          <p:spPr bwMode="auto">
            <a:xfrm>
              <a:off x="1576602" y="2740762"/>
              <a:ext cx="31426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6" name="Rectangle 81"/>
            <p:cNvSpPr>
              <a:spLocks noChangeArrowheads="1"/>
            </p:cNvSpPr>
            <p:nvPr/>
          </p:nvSpPr>
          <p:spPr bwMode="auto">
            <a:xfrm>
              <a:off x="1316761" y="2129652"/>
              <a:ext cx="2277120" cy="827956"/>
            </a:xfrm>
            <a:prstGeom prst="rect">
              <a:avLst/>
            </a:prstGeom>
            <a:noFill/>
            <a:ln w="6350">
              <a:solidFill>
                <a:srgbClr val="2626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576602" y="2214419"/>
            <a:ext cx="1748660" cy="311469"/>
            <a:chOff x="1576602" y="2214419"/>
            <a:chExt cx="1748660" cy="311469"/>
          </a:xfrm>
        </p:grpSpPr>
        <p:sp>
          <p:nvSpPr>
            <p:cNvPr id="99" name="Freeform 64"/>
            <p:cNvSpPr>
              <a:spLocks/>
            </p:cNvSpPr>
            <p:nvPr/>
          </p:nvSpPr>
          <p:spPr bwMode="auto">
            <a:xfrm>
              <a:off x="1941784" y="2220333"/>
              <a:ext cx="145722" cy="242473"/>
            </a:xfrm>
            <a:custGeom>
              <a:avLst/>
              <a:gdLst>
                <a:gd name="T0" fmla="*/ 229 w 249"/>
                <a:gd name="T1" fmla="*/ 65 h 369"/>
                <a:gd name="T2" fmla="*/ 177 w 249"/>
                <a:gd name="T3" fmla="*/ 46 h 369"/>
                <a:gd name="T4" fmla="*/ 130 w 249"/>
                <a:gd name="T5" fmla="*/ 39 h 369"/>
                <a:gd name="T6" fmla="*/ 81 w 249"/>
                <a:gd name="T7" fmla="*/ 47 h 369"/>
                <a:gd name="T8" fmla="*/ 61 w 249"/>
                <a:gd name="T9" fmla="*/ 63 h 369"/>
                <a:gd name="T10" fmla="*/ 49 w 249"/>
                <a:gd name="T11" fmla="*/ 98 h 369"/>
                <a:gd name="T12" fmla="*/ 56 w 249"/>
                <a:gd name="T13" fmla="*/ 127 h 369"/>
                <a:gd name="T14" fmla="*/ 81 w 249"/>
                <a:gd name="T15" fmla="*/ 144 h 369"/>
                <a:gd name="T16" fmla="*/ 146 w 249"/>
                <a:gd name="T17" fmla="*/ 158 h 369"/>
                <a:gd name="T18" fmla="*/ 210 w 249"/>
                <a:gd name="T19" fmla="*/ 183 h 369"/>
                <a:gd name="T20" fmla="*/ 236 w 249"/>
                <a:gd name="T21" fmla="*/ 209 h 369"/>
                <a:gd name="T22" fmla="*/ 249 w 249"/>
                <a:gd name="T23" fmla="*/ 264 h 369"/>
                <a:gd name="T24" fmla="*/ 231 w 249"/>
                <a:gd name="T25" fmla="*/ 327 h 369"/>
                <a:gd name="T26" fmla="*/ 196 w 249"/>
                <a:gd name="T27" fmla="*/ 354 h 369"/>
                <a:gd name="T28" fmla="*/ 114 w 249"/>
                <a:gd name="T29" fmla="*/ 369 h 369"/>
                <a:gd name="T30" fmla="*/ 61 w 249"/>
                <a:gd name="T31" fmla="*/ 363 h 369"/>
                <a:gd name="T32" fmla="*/ 2 w 249"/>
                <a:gd name="T33" fmla="*/ 346 h 369"/>
                <a:gd name="T34" fmla="*/ 30 w 249"/>
                <a:gd name="T35" fmla="*/ 311 h 369"/>
                <a:gd name="T36" fmla="*/ 87 w 249"/>
                <a:gd name="T37" fmla="*/ 329 h 369"/>
                <a:gd name="T38" fmla="*/ 134 w 249"/>
                <a:gd name="T39" fmla="*/ 329 h 369"/>
                <a:gd name="T40" fmla="*/ 177 w 249"/>
                <a:gd name="T41" fmla="*/ 313 h 369"/>
                <a:gd name="T42" fmla="*/ 199 w 249"/>
                <a:gd name="T43" fmla="*/ 281 h 369"/>
                <a:gd name="T44" fmla="*/ 199 w 249"/>
                <a:gd name="T45" fmla="*/ 255 h 369"/>
                <a:gd name="T46" fmla="*/ 183 w 249"/>
                <a:gd name="T47" fmla="*/ 226 h 369"/>
                <a:gd name="T48" fmla="*/ 149 w 249"/>
                <a:gd name="T49" fmla="*/ 209 h 369"/>
                <a:gd name="T50" fmla="*/ 102 w 249"/>
                <a:gd name="T51" fmla="*/ 199 h 369"/>
                <a:gd name="T52" fmla="*/ 38 w 249"/>
                <a:gd name="T53" fmla="*/ 176 h 369"/>
                <a:gd name="T54" fmla="*/ 13 w 249"/>
                <a:gd name="T55" fmla="*/ 153 h 369"/>
                <a:gd name="T56" fmla="*/ 0 w 249"/>
                <a:gd name="T57" fmla="*/ 102 h 369"/>
                <a:gd name="T58" fmla="*/ 19 w 249"/>
                <a:gd name="T59" fmla="*/ 42 h 369"/>
                <a:gd name="T60" fmla="*/ 51 w 249"/>
                <a:gd name="T61" fmla="*/ 16 h 369"/>
                <a:gd name="T62" fmla="*/ 124 w 249"/>
                <a:gd name="T63" fmla="*/ 0 h 369"/>
                <a:gd name="T64" fmla="*/ 176 w 249"/>
                <a:gd name="T65" fmla="*/ 6 h 369"/>
                <a:gd name="T66" fmla="*/ 229 w 249"/>
                <a:gd name="T67" fmla="*/ 19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369">
                  <a:moveTo>
                    <a:pt x="229" y="19"/>
                  </a:moveTo>
                  <a:lnTo>
                    <a:pt x="229" y="65"/>
                  </a:lnTo>
                  <a:lnTo>
                    <a:pt x="202" y="53"/>
                  </a:lnTo>
                  <a:lnTo>
                    <a:pt x="177" y="46"/>
                  </a:lnTo>
                  <a:lnTo>
                    <a:pt x="153" y="40"/>
                  </a:lnTo>
                  <a:lnTo>
                    <a:pt x="130" y="39"/>
                  </a:lnTo>
                  <a:lnTo>
                    <a:pt x="111" y="40"/>
                  </a:lnTo>
                  <a:lnTo>
                    <a:pt x="81" y="47"/>
                  </a:lnTo>
                  <a:lnTo>
                    <a:pt x="69" y="55"/>
                  </a:lnTo>
                  <a:lnTo>
                    <a:pt x="61" y="63"/>
                  </a:lnTo>
                  <a:lnTo>
                    <a:pt x="49" y="85"/>
                  </a:lnTo>
                  <a:lnTo>
                    <a:pt x="49" y="98"/>
                  </a:lnTo>
                  <a:lnTo>
                    <a:pt x="49" y="109"/>
                  </a:lnTo>
                  <a:lnTo>
                    <a:pt x="56" y="127"/>
                  </a:lnTo>
                  <a:lnTo>
                    <a:pt x="62" y="134"/>
                  </a:lnTo>
                  <a:lnTo>
                    <a:pt x="81" y="144"/>
                  </a:lnTo>
                  <a:lnTo>
                    <a:pt x="117" y="153"/>
                  </a:lnTo>
                  <a:lnTo>
                    <a:pt x="146" y="158"/>
                  </a:lnTo>
                  <a:lnTo>
                    <a:pt x="170" y="164"/>
                  </a:lnTo>
                  <a:lnTo>
                    <a:pt x="210" y="183"/>
                  </a:lnTo>
                  <a:lnTo>
                    <a:pt x="225" y="194"/>
                  </a:lnTo>
                  <a:lnTo>
                    <a:pt x="236" y="209"/>
                  </a:lnTo>
                  <a:lnTo>
                    <a:pt x="249" y="242"/>
                  </a:lnTo>
                  <a:lnTo>
                    <a:pt x="249" y="264"/>
                  </a:lnTo>
                  <a:lnTo>
                    <a:pt x="248" y="288"/>
                  </a:lnTo>
                  <a:lnTo>
                    <a:pt x="231" y="327"/>
                  </a:lnTo>
                  <a:lnTo>
                    <a:pt x="215" y="342"/>
                  </a:lnTo>
                  <a:lnTo>
                    <a:pt x="196" y="354"/>
                  </a:lnTo>
                  <a:lnTo>
                    <a:pt x="146" y="367"/>
                  </a:lnTo>
                  <a:lnTo>
                    <a:pt x="114" y="369"/>
                  </a:lnTo>
                  <a:lnTo>
                    <a:pt x="88" y="367"/>
                  </a:lnTo>
                  <a:lnTo>
                    <a:pt x="61" y="363"/>
                  </a:lnTo>
                  <a:lnTo>
                    <a:pt x="32" y="356"/>
                  </a:lnTo>
                  <a:lnTo>
                    <a:pt x="2" y="346"/>
                  </a:lnTo>
                  <a:lnTo>
                    <a:pt x="2" y="297"/>
                  </a:lnTo>
                  <a:lnTo>
                    <a:pt x="30" y="311"/>
                  </a:lnTo>
                  <a:lnTo>
                    <a:pt x="59" y="321"/>
                  </a:lnTo>
                  <a:lnTo>
                    <a:pt x="87" y="329"/>
                  </a:lnTo>
                  <a:lnTo>
                    <a:pt x="114" y="330"/>
                  </a:lnTo>
                  <a:lnTo>
                    <a:pt x="134" y="329"/>
                  </a:lnTo>
                  <a:lnTo>
                    <a:pt x="166" y="321"/>
                  </a:lnTo>
                  <a:lnTo>
                    <a:pt x="177" y="313"/>
                  </a:lnTo>
                  <a:lnTo>
                    <a:pt x="187" y="304"/>
                  </a:lnTo>
                  <a:lnTo>
                    <a:pt x="199" y="281"/>
                  </a:lnTo>
                  <a:lnTo>
                    <a:pt x="200" y="267"/>
                  </a:lnTo>
                  <a:lnTo>
                    <a:pt x="199" y="255"/>
                  </a:lnTo>
                  <a:lnTo>
                    <a:pt x="190" y="235"/>
                  </a:lnTo>
                  <a:lnTo>
                    <a:pt x="183" y="226"/>
                  </a:lnTo>
                  <a:lnTo>
                    <a:pt x="174" y="219"/>
                  </a:lnTo>
                  <a:lnTo>
                    <a:pt x="149" y="209"/>
                  </a:lnTo>
                  <a:lnTo>
                    <a:pt x="131" y="205"/>
                  </a:lnTo>
                  <a:lnTo>
                    <a:pt x="102" y="199"/>
                  </a:lnTo>
                  <a:lnTo>
                    <a:pt x="77" y="193"/>
                  </a:lnTo>
                  <a:lnTo>
                    <a:pt x="38" y="176"/>
                  </a:lnTo>
                  <a:lnTo>
                    <a:pt x="25" y="166"/>
                  </a:lnTo>
                  <a:lnTo>
                    <a:pt x="13" y="153"/>
                  </a:lnTo>
                  <a:lnTo>
                    <a:pt x="2" y="121"/>
                  </a:lnTo>
                  <a:lnTo>
                    <a:pt x="0" y="102"/>
                  </a:lnTo>
                  <a:lnTo>
                    <a:pt x="2" y="79"/>
                  </a:lnTo>
                  <a:lnTo>
                    <a:pt x="19" y="42"/>
                  </a:lnTo>
                  <a:lnTo>
                    <a:pt x="33" y="27"/>
                  </a:lnTo>
                  <a:lnTo>
                    <a:pt x="51" y="16"/>
                  </a:lnTo>
                  <a:lnTo>
                    <a:pt x="97" y="1"/>
                  </a:lnTo>
                  <a:lnTo>
                    <a:pt x="124" y="0"/>
                  </a:lnTo>
                  <a:lnTo>
                    <a:pt x="150" y="1"/>
                  </a:lnTo>
                  <a:lnTo>
                    <a:pt x="176" y="6"/>
                  </a:lnTo>
                  <a:lnTo>
                    <a:pt x="202" y="10"/>
                  </a:lnTo>
                  <a:lnTo>
                    <a:pt x="229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65"/>
            <p:cNvSpPr>
              <a:spLocks noEditPoints="1"/>
            </p:cNvSpPr>
            <p:nvPr/>
          </p:nvSpPr>
          <p:spPr bwMode="auto">
            <a:xfrm>
              <a:off x="2120864" y="2279473"/>
              <a:ext cx="131676" cy="183333"/>
            </a:xfrm>
            <a:custGeom>
              <a:avLst/>
              <a:gdLst>
                <a:gd name="T0" fmla="*/ 112 w 224"/>
                <a:gd name="T1" fmla="*/ 139 h 280"/>
                <a:gd name="T2" fmla="*/ 64 w 224"/>
                <a:gd name="T3" fmla="*/ 150 h 280"/>
                <a:gd name="T4" fmla="*/ 44 w 224"/>
                <a:gd name="T5" fmla="*/ 179 h 280"/>
                <a:gd name="T6" fmla="*/ 44 w 224"/>
                <a:gd name="T7" fmla="*/ 204 h 280"/>
                <a:gd name="T8" fmla="*/ 59 w 224"/>
                <a:gd name="T9" fmla="*/ 229 h 280"/>
                <a:gd name="T10" fmla="*/ 87 w 224"/>
                <a:gd name="T11" fmla="*/ 242 h 280"/>
                <a:gd name="T12" fmla="*/ 118 w 224"/>
                <a:gd name="T13" fmla="*/ 242 h 280"/>
                <a:gd name="T14" fmla="*/ 159 w 224"/>
                <a:gd name="T15" fmla="*/ 216 h 280"/>
                <a:gd name="T16" fmla="*/ 180 w 224"/>
                <a:gd name="T17" fmla="*/ 169 h 280"/>
                <a:gd name="T18" fmla="*/ 181 w 224"/>
                <a:gd name="T19" fmla="*/ 139 h 280"/>
                <a:gd name="T20" fmla="*/ 224 w 224"/>
                <a:gd name="T21" fmla="*/ 121 h 280"/>
                <a:gd name="T22" fmla="*/ 181 w 224"/>
                <a:gd name="T23" fmla="*/ 273 h 280"/>
                <a:gd name="T24" fmla="*/ 174 w 224"/>
                <a:gd name="T25" fmla="*/ 244 h 280"/>
                <a:gd name="T26" fmla="*/ 144 w 224"/>
                <a:gd name="T27" fmla="*/ 268 h 280"/>
                <a:gd name="T28" fmla="*/ 89 w 224"/>
                <a:gd name="T29" fmla="*/ 280 h 280"/>
                <a:gd name="T30" fmla="*/ 37 w 224"/>
                <a:gd name="T31" fmla="*/ 267 h 280"/>
                <a:gd name="T32" fmla="*/ 12 w 224"/>
                <a:gd name="T33" fmla="*/ 244 h 280"/>
                <a:gd name="T34" fmla="*/ 0 w 224"/>
                <a:gd name="T35" fmla="*/ 195 h 280"/>
                <a:gd name="T36" fmla="*/ 17 w 224"/>
                <a:gd name="T37" fmla="*/ 140 h 280"/>
                <a:gd name="T38" fmla="*/ 46 w 224"/>
                <a:gd name="T39" fmla="*/ 117 h 280"/>
                <a:gd name="T40" fmla="*/ 119 w 224"/>
                <a:gd name="T41" fmla="*/ 104 h 280"/>
                <a:gd name="T42" fmla="*/ 181 w 224"/>
                <a:gd name="T43" fmla="*/ 100 h 280"/>
                <a:gd name="T44" fmla="*/ 169 w 224"/>
                <a:gd name="T45" fmla="*/ 62 h 280"/>
                <a:gd name="T46" fmla="*/ 151 w 224"/>
                <a:gd name="T47" fmla="*/ 46 h 280"/>
                <a:gd name="T48" fmla="*/ 106 w 224"/>
                <a:gd name="T49" fmla="*/ 38 h 280"/>
                <a:gd name="T50" fmla="*/ 61 w 224"/>
                <a:gd name="T51" fmla="*/ 42 h 280"/>
                <a:gd name="T52" fmla="*/ 20 w 224"/>
                <a:gd name="T53" fmla="*/ 59 h 280"/>
                <a:gd name="T54" fmla="*/ 43 w 224"/>
                <a:gd name="T55" fmla="*/ 10 h 280"/>
                <a:gd name="T56" fmla="*/ 89 w 224"/>
                <a:gd name="T57" fmla="*/ 0 h 280"/>
                <a:gd name="T58" fmla="*/ 138 w 224"/>
                <a:gd name="T59" fmla="*/ 2 h 280"/>
                <a:gd name="T60" fmla="*/ 197 w 224"/>
                <a:gd name="T61" fmla="*/ 31 h 280"/>
                <a:gd name="T62" fmla="*/ 223 w 224"/>
                <a:gd name="T63" fmla="*/ 9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4" h="280">
                  <a:moveTo>
                    <a:pt x="138" y="139"/>
                  </a:moveTo>
                  <a:lnTo>
                    <a:pt x="112" y="139"/>
                  </a:lnTo>
                  <a:lnTo>
                    <a:pt x="76" y="146"/>
                  </a:lnTo>
                  <a:lnTo>
                    <a:pt x="64" y="150"/>
                  </a:lnTo>
                  <a:lnTo>
                    <a:pt x="54" y="157"/>
                  </a:lnTo>
                  <a:lnTo>
                    <a:pt x="44" y="179"/>
                  </a:lnTo>
                  <a:lnTo>
                    <a:pt x="44" y="192"/>
                  </a:lnTo>
                  <a:lnTo>
                    <a:pt x="44" y="204"/>
                  </a:lnTo>
                  <a:lnTo>
                    <a:pt x="51" y="222"/>
                  </a:lnTo>
                  <a:lnTo>
                    <a:pt x="59" y="229"/>
                  </a:lnTo>
                  <a:lnTo>
                    <a:pt x="67" y="235"/>
                  </a:lnTo>
                  <a:lnTo>
                    <a:pt x="87" y="242"/>
                  </a:lnTo>
                  <a:lnTo>
                    <a:pt x="100" y="242"/>
                  </a:lnTo>
                  <a:lnTo>
                    <a:pt x="118" y="242"/>
                  </a:lnTo>
                  <a:lnTo>
                    <a:pt x="148" y="229"/>
                  </a:lnTo>
                  <a:lnTo>
                    <a:pt x="159" y="216"/>
                  </a:lnTo>
                  <a:lnTo>
                    <a:pt x="169" y="204"/>
                  </a:lnTo>
                  <a:lnTo>
                    <a:pt x="180" y="169"/>
                  </a:lnTo>
                  <a:lnTo>
                    <a:pt x="181" y="149"/>
                  </a:lnTo>
                  <a:lnTo>
                    <a:pt x="181" y="139"/>
                  </a:lnTo>
                  <a:lnTo>
                    <a:pt x="138" y="139"/>
                  </a:lnTo>
                  <a:close/>
                  <a:moveTo>
                    <a:pt x="224" y="121"/>
                  </a:moveTo>
                  <a:lnTo>
                    <a:pt x="224" y="273"/>
                  </a:lnTo>
                  <a:lnTo>
                    <a:pt x="181" y="273"/>
                  </a:lnTo>
                  <a:lnTo>
                    <a:pt x="181" y="232"/>
                  </a:lnTo>
                  <a:lnTo>
                    <a:pt x="174" y="244"/>
                  </a:lnTo>
                  <a:lnTo>
                    <a:pt x="155" y="261"/>
                  </a:lnTo>
                  <a:lnTo>
                    <a:pt x="144" y="268"/>
                  </a:lnTo>
                  <a:lnTo>
                    <a:pt x="119" y="277"/>
                  </a:lnTo>
                  <a:lnTo>
                    <a:pt x="89" y="280"/>
                  </a:lnTo>
                  <a:lnTo>
                    <a:pt x="69" y="278"/>
                  </a:lnTo>
                  <a:lnTo>
                    <a:pt x="37" y="267"/>
                  </a:lnTo>
                  <a:lnTo>
                    <a:pt x="24" y="257"/>
                  </a:lnTo>
                  <a:lnTo>
                    <a:pt x="12" y="244"/>
                  </a:lnTo>
                  <a:lnTo>
                    <a:pt x="1" y="214"/>
                  </a:lnTo>
                  <a:lnTo>
                    <a:pt x="0" y="195"/>
                  </a:lnTo>
                  <a:lnTo>
                    <a:pt x="1" y="173"/>
                  </a:lnTo>
                  <a:lnTo>
                    <a:pt x="17" y="140"/>
                  </a:lnTo>
                  <a:lnTo>
                    <a:pt x="30" y="127"/>
                  </a:lnTo>
                  <a:lnTo>
                    <a:pt x="46" y="117"/>
                  </a:lnTo>
                  <a:lnTo>
                    <a:pt x="92" y="105"/>
                  </a:lnTo>
                  <a:lnTo>
                    <a:pt x="119" y="104"/>
                  </a:lnTo>
                  <a:lnTo>
                    <a:pt x="181" y="104"/>
                  </a:lnTo>
                  <a:lnTo>
                    <a:pt x="181" y="100"/>
                  </a:lnTo>
                  <a:lnTo>
                    <a:pt x="180" y="85"/>
                  </a:lnTo>
                  <a:lnTo>
                    <a:pt x="169" y="62"/>
                  </a:lnTo>
                  <a:lnTo>
                    <a:pt x="161" y="54"/>
                  </a:lnTo>
                  <a:lnTo>
                    <a:pt x="151" y="46"/>
                  </a:lnTo>
                  <a:lnTo>
                    <a:pt x="123" y="38"/>
                  </a:lnTo>
                  <a:lnTo>
                    <a:pt x="106" y="38"/>
                  </a:lnTo>
                  <a:lnTo>
                    <a:pt x="83" y="38"/>
                  </a:lnTo>
                  <a:lnTo>
                    <a:pt x="61" y="42"/>
                  </a:lnTo>
                  <a:lnTo>
                    <a:pt x="40" y="49"/>
                  </a:lnTo>
                  <a:lnTo>
                    <a:pt x="20" y="59"/>
                  </a:lnTo>
                  <a:lnTo>
                    <a:pt x="20" y="19"/>
                  </a:lnTo>
                  <a:lnTo>
                    <a:pt x="43" y="10"/>
                  </a:lnTo>
                  <a:lnTo>
                    <a:pt x="66" y="5"/>
                  </a:lnTo>
                  <a:lnTo>
                    <a:pt x="89" y="0"/>
                  </a:lnTo>
                  <a:lnTo>
                    <a:pt x="110" y="0"/>
                  </a:lnTo>
                  <a:lnTo>
                    <a:pt x="138" y="2"/>
                  </a:lnTo>
                  <a:lnTo>
                    <a:pt x="181" y="16"/>
                  </a:lnTo>
                  <a:lnTo>
                    <a:pt x="197" y="31"/>
                  </a:lnTo>
                  <a:lnTo>
                    <a:pt x="210" y="46"/>
                  </a:lnTo>
                  <a:lnTo>
                    <a:pt x="223" y="91"/>
                  </a:lnTo>
                  <a:lnTo>
                    <a:pt x="224" y="1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66"/>
            <p:cNvSpPr>
              <a:spLocks/>
            </p:cNvSpPr>
            <p:nvPr/>
          </p:nvSpPr>
          <p:spPr bwMode="auto">
            <a:xfrm>
              <a:off x="2284142" y="2214419"/>
              <a:ext cx="100074" cy="244444"/>
            </a:xfrm>
            <a:custGeom>
              <a:avLst/>
              <a:gdLst>
                <a:gd name="T0" fmla="*/ 169 w 169"/>
                <a:gd name="T1" fmla="*/ 0 h 371"/>
                <a:gd name="T2" fmla="*/ 169 w 169"/>
                <a:gd name="T3" fmla="*/ 38 h 371"/>
                <a:gd name="T4" fmla="*/ 127 w 169"/>
                <a:gd name="T5" fmla="*/ 38 h 371"/>
                <a:gd name="T6" fmla="*/ 107 w 169"/>
                <a:gd name="T7" fmla="*/ 39 h 371"/>
                <a:gd name="T8" fmla="*/ 95 w 169"/>
                <a:gd name="T9" fmla="*/ 46 h 371"/>
                <a:gd name="T10" fmla="*/ 87 w 169"/>
                <a:gd name="T11" fmla="*/ 59 h 371"/>
                <a:gd name="T12" fmla="*/ 85 w 169"/>
                <a:gd name="T13" fmla="*/ 81 h 371"/>
                <a:gd name="T14" fmla="*/ 85 w 169"/>
                <a:gd name="T15" fmla="*/ 104 h 371"/>
                <a:gd name="T16" fmla="*/ 157 w 169"/>
                <a:gd name="T17" fmla="*/ 104 h 371"/>
                <a:gd name="T18" fmla="*/ 157 w 169"/>
                <a:gd name="T19" fmla="*/ 139 h 371"/>
                <a:gd name="T20" fmla="*/ 85 w 169"/>
                <a:gd name="T21" fmla="*/ 139 h 371"/>
                <a:gd name="T22" fmla="*/ 85 w 169"/>
                <a:gd name="T23" fmla="*/ 371 h 371"/>
                <a:gd name="T24" fmla="*/ 42 w 169"/>
                <a:gd name="T25" fmla="*/ 371 h 371"/>
                <a:gd name="T26" fmla="*/ 42 w 169"/>
                <a:gd name="T27" fmla="*/ 139 h 371"/>
                <a:gd name="T28" fmla="*/ 0 w 169"/>
                <a:gd name="T29" fmla="*/ 139 h 371"/>
                <a:gd name="T30" fmla="*/ 0 w 169"/>
                <a:gd name="T31" fmla="*/ 104 h 371"/>
                <a:gd name="T32" fmla="*/ 42 w 169"/>
                <a:gd name="T33" fmla="*/ 104 h 371"/>
                <a:gd name="T34" fmla="*/ 42 w 169"/>
                <a:gd name="T35" fmla="*/ 85 h 371"/>
                <a:gd name="T36" fmla="*/ 42 w 169"/>
                <a:gd name="T37" fmla="*/ 65 h 371"/>
                <a:gd name="T38" fmla="*/ 54 w 169"/>
                <a:gd name="T39" fmla="*/ 32 h 371"/>
                <a:gd name="T40" fmla="*/ 62 w 169"/>
                <a:gd name="T41" fmla="*/ 22 h 371"/>
                <a:gd name="T42" fmla="*/ 74 w 169"/>
                <a:gd name="T43" fmla="*/ 12 h 371"/>
                <a:gd name="T44" fmla="*/ 107 w 169"/>
                <a:gd name="T45" fmla="*/ 2 h 371"/>
                <a:gd name="T46" fmla="*/ 129 w 169"/>
                <a:gd name="T47" fmla="*/ 0 h 371"/>
                <a:gd name="T48" fmla="*/ 169 w 169"/>
                <a:gd name="T49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9" h="371">
                  <a:moveTo>
                    <a:pt x="169" y="0"/>
                  </a:moveTo>
                  <a:lnTo>
                    <a:pt x="169" y="38"/>
                  </a:lnTo>
                  <a:lnTo>
                    <a:pt x="127" y="38"/>
                  </a:lnTo>
                  <a:lnTo>
                    <a:pt x="107" y="39"/>
                  </a:lnTo>
                  <a:lnTo>
                    <a:pt x="95" y="46"/>
                  </a:lnTo>
                  <a:lnTo>
                    <a:pt x="87" y="59"/>
                  </a:lnTo>
                  <a:lnTo>
                    <a:pt x="85" y="81"/>
                  </a:lnTo>
                  <a:lnTo>
                    <a:pt x="85" y="104"/>
                  </a:lnTo>
                  <a:lnTo>
                    <a:pt x="157" y="104"/>
                  </a:lnTo>
                  <a:lnTo>
                    <a:pt x="157" y="139"/>
                  </a:lnTo>
                  <a:lnTo>
                    <a:pt x="85" y="139"/>
                  </a:lnTo>
                  <a:lnTo>
                    <a:pt x="85" y="371"/>
                  </a:lnTo>
                  <a:lnTo>
                    <a:pt x="42" y="371"/>
                  </a:lnTo>
                  <a:lnTo>
                    <a:pt x="42" y="139"/>
                  </a:lnTo>
                  <a:lnTo>
                    <a:pt x="0" y="139"/>
                  </a:lnTo>
                  <a:lnTo>
                    <a:pt x="0" y="104"/>
                  </a:lnTo>
                  <a:lnTo>
                    <a:pt x="42" y="104"/>
                  </a:lnTo>
                  <a:lnTo>
                    <a:pt x="42" y="85"/>
                  </a:lnTo>
                  <a:lnTo>
                    <a:pt x="42" y="65"/>
                  </a:lnTo>
                  <a:lnTo>
                    <a:pt x="54" y="32"/>
                  </a:lnTo>
                  <a:lnTo>
                    <a:pt x="62" y="22"/>
                  </a:lnTo>
                  <a:lnTo>
                    <a:pt x="74" y="12"/>
                  </a:lnTo>
                  <a:lnTo>
                    <a:pt x="107" y="2"/>
                  </a:lnTo>
                  <a:lnTo>
                    <a:pt x="129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67"/>
            <p:cNvSpPr>
              <a:spLocks noEditPoints="1"/>
            </p:cNvSpPr>
            <p:nvPr/>
          </p:nvSpPr>
          <p:spPr bwMode="auto">
            <a:xfrm>
              <a:off x="2392995" y="2279473"/>
              <a:ext cx="143966" cy="183333"/>
            </a:xfrm>
            <a:custGeom>
              <a:avLst/>
              <a:gdLst>
                <a:gd name="T0" fmla="*/ 246 w 246"/>
                <a:gd name="T1" fmla="*/ 129 h 280"/>
                <a:gd name="T2" fmla="*/ 246 w 246"/>
                <a:gd name="T3" fmla="*/ 150 h 280"/>
                <a:gd name="T4" fmla="*/ 46 w 246"/>
                <a:gd name="T5" fmla="*/ 150 h 280"/>
                <a:gd name="T6" fmla="*/ 49 w 246"/>
                <a:gd name="T7" fmla="*/ 172 h 280"/>
                <a:gd name="T8" fmla="*/ 62 w 246"/>
                <a:gd name="T9" fmla="*/ 206 h 280"/>
                <a:gd name="T10" fmla="*/ 74 w 246"/>
                <a:gd name="T11" fmla="*/ 219 h 280"/>
                <a:gd name="T12" fmla="*/ 87 w 246"/>
                <a:gd name="T13" fmla="*/ 229 h 280"/>
                <a:gd name="T14" fmla="*/ 120 w 246"/>
                <a:gd name="T15" fmla="*/ 241 h 280"/>
                <a:gd name="T16" fmla="*/ 141 w 246"/>
                <a:gd name="T17" fmla="*/ 242 h 280"/>
                <a:gd name="T18" fmla="*/ 166 w 246"/>
                <a:gd name="T19" fmla="*/ 241 h 280"/>
                <a:gd name="T20" fmla="*/ 190 w 246"/>
                <a:gd name="T21" fmla="*/ 237 h 280"/>
                <a:gd name="T22" fmla="*/ 213 w 246"/>
                <a:gd name="T23" fmla="*/ 229 h 280"/>
                <a:gd name="T24" fmla="*/ 236 w 246"/>
                <a:gd name="T25" fmla="*/ 218 h 280"/>
                <a:gd name="T26" fmla="*/ 236 w 246"/>
                <a:gd name="T27" fmla="*/ 258 h 280"/>
                <a:gd name="T28" fmla="*/ 213 w 246"/>
                <a:gd name="T29" fmla="*/ 268 h 280"/>
                <a:gd name="T30" fmla="*/ 189 w 246"/>
                <a:gd name="T31" fmla="*/ 274 h 280"/>
                <a:gd name="T32" fmla="*/ 164 w 246"/>
                <a:gd name="T33" fmla="*/ 278 h 280"/>
                <a:gd name="T34" fmla="*/ 138 w 246"/>
                <a:gd name="T35" fmla="*/ 280 h 280"/>
                <a:gd name="T36" fmla="*/ 108 w 246"/>
                <a:gd name="T37" fmla="*/ 278 h 280"/>
                <a:gd name="T38" fmla="*/ 58 w 246"/>
                <a:gd name="T39" fmla="*/ 260 h 280"/>
                <a:gd name="T40" fmla="*/ 38 w 246"/>
                <a:gd name="T41" fmla="*/ 242 h 280"/>
                <a:gd name="T42" fmla="*/ 20 w 246"/>
                <a:gd name="T43" fmla="*/ 222 h 280"/>
                <a:gd name="T44" fmla="*/ 2 w 246"/>
                <a:gd name="T45" fmla="*/ 173 h 280"/>
                <a:gd name="T46" fmla="*/ 0 w 246"/>
                <a:gd name="T47" fmla="*/ 142 h 280"/>
                <a:gd name="T48" fmla="*/ 2 w 246"/>
                <a:gd name="T49" fmla="*/ 111 h 280"/>
                <a:gd name="T50" fmla="*/ 20 w 246"/>
                <a:gd name="T51" fmla="*/ 59 h 280"/>
                <a:gd name="T52" fmla="*/ 36 w 246"/>
                <a:gd name="T53" fmla="*/ 39 h 280"/>
                <a:gd name="T54" fmla="*/ 55 w 246"/>
                <a:gd name="T55" fmla="*/ 20 h 280"/>
                <a:gd name="T56" fmla="*/ 102 w 246"/>
                <a:gd name="T57" fmla="*/ 2 h 280"/>
                <a:gd name="T58" fmla="*/ 131 w 246"/>
                <a:gd name="T59" fmla="*/ 0 h 280"/>
                <a:gd name="T60" fmla="*/ 157 w 246"/>
                <a:gd name="T61" fmla="*/ 2 h 280"/>
                <a:gd name="T62" fmla="*/ 199 w 246"/>
                <a:gd name="T63" fmla="*/ 19 h 280"/>
                <a:gd name="T64" fmla="*/ 216 w 246"/>
                <a:gd name="T65" fmla="*/ 35 h 280"/>
                <a:gd name="T66" fmla="*/ 231 w 246"/>
                <a:gd name="T67" fmla="*/ 54 h 280"/>
                <a:gd name="T68" fmla="*/ 246 w 246"/>
                <a:gd name="T69" fmla="*/ 100 h 280"/>
                <a:gd name="T70" fmla="*/ 246 w 246"/>
                <a:gd name="T71" fmla="*/ 129 h 280"/>
                <a:gd name="T72" fmla="*/ 203 w 246"/>
                <a:gd name="T73" fmla="*/ 116 h 280"/>
                <a:gd name="T74" fmla="*/ 202 w 246"/>
                <a:gd name="T75" fmla="*/ 98 h 280"/>
                <a:gd name="T76" fmla="*/ 192 w 246"/>
                <a:gd name="T77" fmla="*/ 69 h 280"/>
                <a:gd name="T78" fmla="*/ 183 w 246"/>
                <a:gd name="T79" fmla="*/ 58 h 280"/>
                <a:gd name="T80" fmla="*/ 173 w 246"/>
                <a:gd name="T81" fmla="*/ 49 h 280"/>
                <a:gd name="T82" fmla="*/ 147 w 246"/>
                <a:gd name="T83" fmla="*/ 38 h 280"/>
                <a:gd name="T84" fmla="*/ 131 w 246"/>
                <a:gd name="T85" fmla="*/ 38 h 280"/>
                <a:gd name="T86" fmla="*/ 114 w 246"/>
                <a:gd name="T87" fmla="*/ 38 h 280"/>
                <a:gd name="T88" fmla="*/ 85 w 246"/>
                <a:gd name="T89" fmla="*/ 48 h 280"/>
                <a:gd name="T90" fmla="*/ 72 w 246"/>
                <a:gd name="T91" fmla="*/ 58 h 280"/>
                <a:gd name="T92" fmla="*/ 62 w 246"/>
                <a:gd name="T93" fmla="*/ 69 h 280"/>
                <a:gd name="T94" fmla="*/ 51 w 246"/>
                <a:gd name="T95" fmla="*/ 98 h 280"/>
                <a:gd name="T96" fmla="*/ 48 w 246"/>
                <a:gd name="T97" fmla="*/ 116 h 280"/>
                <a:gd name="T98" fmla="*/ 203 w 246"/>
                <a:gd name="T99" fmla="*/ 11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6" h="280">
                  <a:moveTo>
                    <a:pt x="246" y="129"/>
                  </a:moveTo>
                  <a:lnTo>
                    <a:pt x="246" y="150"/>
                  </a:lnTo>
                  <a:lnTo>
                    <a:pt x="46" y="150"/>
                  </a:lnTo>
                  <a:lnTo>
                    <a:pt x="49" y="172"/>
                  </a:lnTo>
                  <a:lnTo>
                    <a:pt x="62" y="206"/>
                  </a:lnTo>
                  <a:lnTo>
                    <a:pt x="74" y="219"/>
                  </a:lnTo>
                  <a:lnTo>
                    <a:pt x="87" y="229"/>
                  </a:lnTo>
                  <a:lnTo>
                    <a:pt x="120" y="241"/>
                  </a:lnTo>
                  <a:lnTo>
                    <a:pt x="141" y="242"/>
                  </a:lnTo>
                  <a:lnTo>
                    <a:pt x="166" y="241"/>
                  </a:lnTo>
                  <a:lnTo>
                    <a:pt x="190" y="237"/>
                  </a:lnTo>
                  <a:lnTo>
                    <a:pt x="213" y="229"/>
                  </a:lnTo>
                  <a:lnTo>
                    <a:pt x="236" y="218"/>
                  </a:lnTo>
                  <a:lnTo>
                    <a:pt x="236" y="258"/>
                  </a:lnTo>
                  <a:lnTo>
                    <a:pt x="213" y="268"/>
                  </a:lnTo>
                  <a:lnTo>
                    <a:pt x="189" y="274"/>
                  </a:lnTo>
                  <a:lnTo>
                    <a:pt x="164" y="278"/>
                  </a:lnTo>
                  <a:lnTo>
                    <a:pt x="138" y="280"/>
                  </a:lnTo>
                  <a:lnTo>
                    <a:pt x="108" y="278"/>
                  </a:lnTo>
                  <a:lnTo>
                    <a:pt x="58" y="260"/>
                  </a:lnTo>
                  <a:lnTo>
                    <a:pt x="38" y="242"/>
                  </a:lnTo>
                  <a:lnTo>
                    <a:pt x="20" y="222"/>
                  </a:lnTo>
                  <a:lnTo>
                    <a:pt x="2" y="173"/>
                  </a:lnTo>
                  <a:lnTo>
                    <a:pt x="0" y="142"/>
                  </a:lnTo>
                  <a:lnTo>
                    <a:pt x="2" y="111"/>
                  </a:lnTo>
                  <a:lnTo>
                    <a:pt x="20" y="59"/>
                  </a:lnTo>
                  <a:lnTo>
                    <a:pt x="36" y="39"/>
                  </a:lnTo>
                  <a:lnTo>
                    <a:pt x="55" y="20"/>
                  </a:lnTo>
                  <a:lnTo>
                    <a:pt x="102" y="2"/>
                  </a:lnTo>
                  <a:lnTo>
                    <a:pt x="131" y="0"/>
                  </a:lnTo>
                  <a:lnTo>
                    <a:pt x="157" y="2"/>
                  </a:lnTo>
                  <a:lnTo>
                    <a:pt x="199" y="19"/>
                  </a:lnTo>
                  <a:lnTo>
                    <a:pt x="216" y="35"/>
                  </a:lnTo>
                  <a:lnTo>
                    <a:pt x="231" y="54"/>
                  </a:lnTo>
                  <a:lnTo>
                    <a:pt x="246" y="100"/>
                  </a:lnTo>
                  <a:lnTo>
                    <a:pt x="246" y="129"/>
                  </a:lnTo>
                  <a:close/>
                  <a:moveTo>
                    <a:pt x="203" y="116"/>
                  </a:moveTo>
                  <a:lnTo>
                    <a:pt x="202" y="98"/>
                  </a:lnTo>
                  <a:lnTo>
                    <a:pt x="192" y="69"/>
                  </a:lnTo>
                  <a:lnTo>
                    <a:pt x="183" y="58"/>
                  </a:lnTo>
                  <a:lnTo>
                    <a:pt x="173" y="49"/>
                  </a:lnTo>
                  <a:lnTo>
                    <a:pt x="147" y="38"/>
                  </a:lnTo>
                  <a:lnTo>
                    <a:pt x="131" y="38"/>
                  </a:lnTo>
                  <a:lnTo>
                    <a:pt x="114" y="38"/>
                  </a:lnTo>
                  <a:lnTo>
                    <a:pt x="85" y="48"/>
                  </a:lnTo>
                  <a:lnTo>
                    <a:pt x="72" y="58"/>
                  </a:lnTo>
                  <a:lnTo>
                    <a:pt x="62" y="69"/>
                  </a:lnTo>
                  <a:lnTo>
                    <a:pt x="51" y="98"/>
                  </a:lnTo>
                  <a:lnTo>
                    <a:pt x="48" y="116"/>
                  </a:lnTo>
                  <a:lnTo>
                    <a:pt x="203" y="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68"/>
            <p:cNvSpPr>
              <a:spLocks/>
            </p:cNvSpPr>
            <p:nvPr/>
          </p:nvSpPr>
          <p:spPr bwMode="auto">
            <a:xfrm>
              <a:off x="2559784" y="2234132"/>
              <a:ext cx="98318" cy="224731"/>
            </a:xfrm>
            <a:custGeom>
              <a:avLst/>
              <a:gdLst>
                <a:gd name="T0" fmla="*/ 77 w 167"/>
                <a:gd name="T1" fmla="*/ 0 h 342"/>
                <a:gd name="T2" fmla="*/ 77 w 167"/>
                <a:gd name="T3" fmla="*/ 75 h 342"/>
                <a:gd name="T4" fmla="*/ 167 w 167"/>
                <a:gd name="T5" fmla="*/ 75 h 342"/>
                <a:gd name="T6" fmla="*/ 167 w 167"/>
                <a:gd name="T7" fmla="*/ 110 h 342"/>
                <a:gd name="T8" fmla="*/ 77 w 167"/>
                <a:gd name="T9" fmla="*/ 110 h 342"/>
                <a:gd name="T10" fmla="*/ 77 w 167"/>
                <a:gd name="T11" fmla="*/ 254 h 342"/>
                <a:gd name="T12" fmla="*/ 78 w 167"/>
                <a:gd name="T13" fmla="*/ 283 h 342"/>
                <a:gd name="T14" fmla="*/ 85 w 167"/>
                <a:gd name="T15" fmla="*/ 296 h 342"/>
                <a:gd name="T16" fmla="*/ 98 w 167"/>
                <a:gd name="T17" fmla="*/ 303 h 342"/>
                <a:gd name="T18" fmla="*/ 123 w 167"/>
                <a:gd name="T19" fmla="*/ 304 h 342"/>
                <a:gd name="T20" fmla="*/ 167 w 167"/>
                <a:gd name="T21" fmla="*/ 304 h 342"/>
                <a:gd name="T22" fmla="*/ 167 w 167"/>
                <a:gd name="T23" fmla="*/ 342 h 342"/>
                <a:gd name="T24" fmla="*/ 123 w 167"/>
                <a:gd name="T25" fmla="*/ 342 h 342"/>
                <a:gd name="T26" fmla="*/ 98 w 167"/>
                <a:gd name="T27" fmla="*/ 340 h 342"/>
                <a:gd name="T28" fmla="*/ 64 w 167"/>
                <a:gd name="T29" fmla="*/ 332 h 342"/>
                <a:gd name="T30" fmla="*/ 52 w 167"/>
                <a:gd name="T31" fmla="*/ 323 h 342"/>
                <a:gd name="T32" fmla="*/ 44 w 167"/>
                <a:gd name="T33" fmla="*/ 311 h 342"/>
                <a:gd name="T34" fmla="*/ 33 w 167"/>
                <a:gd name="T35" fmla="*/ 277 h 342"/>
                <a:gd name="T36" fmla="*/ 33 w 167"/>
                <a:gd name="T37" fmla="*/ 254 h 342"/>
                <a:gd name="T38" fmla="*/ 33 w 167"/>
                <a:gd name="T39" fmla="*/ 110 h 342"/>
                <a:gd name="T40" fmla="*/ 0 w 167"/>
                <a:gd name="T41" fmla="*/ 110 h 342"/>
                <a:gd name="T42" fmla="*/ 0 w 167"/>
                <a:gd name="T43" fmla="*/ 75 h 342"/>
                <a:gd name="T44" fmla="*/ 33 w 167"/>
                <a:gd name="T45" fmla="*/ 75 h 342"/>
                <a:gd name="T46" fmla="*/ 33 w 167"/>
                <a:gd name="T47" fmla="*/ 0 h 342"/>
                <a:gd name="T48" fmla="*/ 77 w 167"/>
                <a:gd name="T4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7" h="342">
                  <a:moveTo>
                    <a:pt x="77" y="0"/>
                  </a:moveTo>
                  <a:lnTo>
                    <a:pt x="77" y="75"/>
                  </a:lnTo>
                  <a:lnTo>
                    <a:pt x="167" y="75"/>
                  </a:lnTo>
                  <a:lnTo>
                    <a:pt x="167" y="110"/>
                  </a:lnTo>
                  <a:lnTo>
                    <a:pt x="77" y="110"/>
                  </a:lnTo>
                  <a:lnTo>
                    <a:pt x="77" y="254"/>
                  </a:lnTo>
                  <a:lnTo>
                    <a:pt x="78" y="283"/>
                  </a:lnTo>
                  <a:lnTo>
                    <a:pt x="85" y="296"/>
                  </a:lnTo>
                  <a:lnTo>
                    <a:pt x="98" y="303"/>
                  </a:lnTo>
                  <a:lnTo>
                    <a:pt x="123" y="304"/>
                  </a:lnTo>
                  <a:lnTo>
                    <a:pt x="167" y="304"/>
                  </a:lnTo>
                  <a:lnTo>
                    <a:pt x="167" y="342"/>
                  </a:lnTo>
                  <a:lnTo>
                    <a:pt x="123" y="342"/>
                  </a:lnTo>
                  <a:lnTo>
                    <a:pt x="98" y="340"/>
                  </a:lnTo>
                  <a:lnTo>
                    <a:pt x="64" y="332"/>
                  </a:lnTo>
                  <a:lnTo>
                    <a:pt x="52" y="323"/>
                  </a:lnTo>
                  <a:lnTo>
                    <a:pt x="44" y="311"/>
                  </a:lnTo>
                  <a:lnTo>
                    <a:pt x="33" y="277"/>
                  </a:lnTo>
                  <a:lnTo>
                    <a:pt x="33" y="254"/>
                  </a:lnTo>
                  <a:lnTo>
                    <a:pt x="33" y="110"/>
                  </a:lnTo>
                  <a:lnTo>
                    <a:pt x="0" y="110"/>
                  </a:lnTo>
                  <a:lnTo>
                    <a:pt x="0" y="75"/>
                  </a:lnTo>
                  <a:lnTo>
                    <a:pt x="33" y="75"/>
                  </a:lnTo>
                  <a:lnTo>
                    <a:pt x="3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69"/>
            <p:cNvSpPr>
              <a:spLocks/>
            </p:cNvSpPr>
            <p:nvPr/>
          </p:nvSpPr>
          <p:spPr bwMode="auto">
            <a:xfrm>
              <a:off x="2673904" y="2283415"/>
              <a:ext cx="150989" cy="242473"/>
            </a:xfrm>
            <a:custGeom>
              <a:avLst/>
              <a:gdLst>
                <a:gd name="T0" fmla="*/ 141 w 260"/>
                <a:gd name="T1" fmla="*/ 291 h 368"/>
                <a:gd name="T2" fmla="*/ 133 w 260"/>
                <a:gd name="T3" fmla="*/ 314 h 368"/>
                <a:gd name="T4" fmla="*/ 116 w 260"/>
                <a:gd name="T5" fmla="*/ 345 h 368"/>
                <a:gd name="T6" fmla="*/ 105 w 260"/>
                <a:gd name="T7" fmla="*/ 353 h 368"/>
                <a:gd name="T8" fmla="*/ 97 w 260"/>
                <a:gd name="T9" fmla="*/ 360 h 368"/>
                <a:gd name="T10" fmla="*/ 74 w 260"/>
                <a:gd name="T11" fmla="*/ 368 h 368"/>
                <a:gd name="T12" fmla="*/ 59 w 260"/>
                <a:gd name="T13" fmla="*/ 368 h 368"/>
                <a:gd name="T14" fmla="*/ 25 w 260"/>
                <a:gd name="T15" fmla="*/ 368 h 368"/>
                <a:gd name="T16" fmla="*/ 25 w 260"/>
                <a:gd name="T17" fmla="*/ 332 h 368"/>
                <a:gd name="T18" fmla="*/ 49 w 260"/>
                <a:gd name="T19" fmla="*/ 332 h 368"/>
                <a:gd name="T20" fmla="*/ 67 w 260"/>
                <a:gd name="T21" fmla="*/ 330 h 368"/>
                <a:gd name="T22" fmla="*/ 78 w 260"/>
                <a:gd name="T23" fmla="*/ 323 h 368"/>
                <a:gd name="T24" fmla="*/ 88 w 260"/>
                <a:gd name="T25" fmla="*/ 310 h 368"/>
                <a:gd name="T26" fmla="*/ 100 w 260"/>
                <a:gd name="T27" fmla="*/ 283 h 368"/>
                <a:gd name="T28" fmla="*/ 108 w 260"/>
                <a:gd name="T29" fmla="*/ 262 h 368"/>
                <a:gd name="T30" fmla="*/ 0 w 260"/>
                <a:gd name="T31" fmla="*/ 0 h 368"/>
                <a:gd name="T32" fmla="*/ 46 w 260"/>
                <a:gd name="T33" fmla="*/ 0 h 368"/>
                <a:gd name="T34" fmla="*/ 130 w 260"/>
                <a:gd name="T35" fmla="*/ 209 h 368"/>
                <a:gd name="T36" fmla="*/ 212 w 260"/>
                <a:gd name="T37" fmla="*/ 0 h 368"/>
                <a:gd name="T38" fmla="*/ 260 w 260"/>
                <a:gd name="T39" fmla="*/ 0 h 368"/>
                <a:gd name="T40" fmla="*/ 141 w 260"/>
                <a:gd name="T41" fmla="*/ 29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0" h="368">
                  <a:moveTo>
                    <a:pt x="141" y="291"/>
                  </a:moveTo>
                  <a:lnTo>
                    <a:pt x="133" y="314"/>
                  </a:lnTo>
                  <a:lnTo>
                    <a:pt x="116" y="345"/>
                  </a:lnTo>
                  <a:lnTo>
                    <a:pt x="105" y="353"/>
                  </a:lnTo>
                  <a:lnTo>
                    <a:pt x="97" y="360"/>
                  </a:lnTo>
                  <a:lnTo>
                    <a:pt x="74" y="368"/>
                  </a:lnTo>
                  <a:lnTo>
                    <a:pt x="59" y="368"/>
                  </a:lnTo>
                  <a:lnTo>
                    <a:pt x="25" y="368"/>
                  </a:lnTo>
                  <a:lnTo>
                    <a:pt x="25" y="332"/>
                  </a:lnTo>
                  <a:lnTo>
                    <a:pt x="49" y="332"/>
                  </a:lnTo>
                  <a:lnTo>
                    <a:pt x="67" y="330"/>
                  </a:lnTo>
                  <a:lnTo>
                    <a:pt x="78" y="323"/>
                  </a:lnTo>
                  <a:lnTo>
                    <a:pt x="88" y="310"/>
                  </a:lnTo>
                  <a:lnTo>
                    <a:pt x="100" y="283"/>
                  </a:lnTo>
                  <a:lnTo>
                    <a:pt x="108" y="262"/>
                  </a:lnTo>
                  <a:lnTo>
                    <a:pt x="0" y="0"/>
                  </a:lnTo>
                  <a:lnTo>
                    <a:pt x="46" y="0"/>
                  </a:lnTo>
                  <a:lnTo>
                    <a:pt x="130" y="209"/>
                  </a:lnTo>
                  <a:lnTo>
                    <a:pt x="212" y="0"/>
                  </a:lnTo>
                  <a:lnTo>
                    <a:pt x="260" y="0"/>
                  </a:lnTo>
                  <a:lnTo>
                    <a:pt x="141" y="2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70"/>
            <p:cNvSpPr>
              <a:spLocks/>
            </p:cNvSpPr>
            <p:nvPr/>
          </p:nvSpPr>
          <p:spPr bwMode="auto">
            <a:xfrm>
              <a:off x="2861762" y="2226247"/>
              <a:ext cx="156256" cy="232616"/>
            </a:xfrm>
            <a:custGeom>
              <a:avLst/>
              <a:gdLst>
                <a:gd name="T0" fmla="*/ 0 w 268"/>
                <a:gd name="T1" fmla="*/ 0 h 355"/>
                <a:gd name="T2" fmla="*/ 65 w 268"/>
                <a:gd name="T3" fmla="*/ 0 h 355"/>
                <a:gd name="T4" fmla="*/ 222 w 268"/>
                <a:gd name="T5" fmla="*/ 297 h 355"/>
                <a:gd name="T6" fmla="*/ 222 w 268"/>
                <a:gd name="T7" fmla="*/ 0 h 355"/>
                <a:gd name="T8" fmla="*/ 268 w 268"/>
                <a:gd name="T9" fmla="*/ 0 h 355"/>
                <a:gd name="T10" fmla="*/ 268 w 268"/>
                <a:gd name="T11" fmla="*/ 355 h 355"/>
                <a:gd name="T12" fmla="*/ 204 w 268"/>
                <a:gd name="T13" fmla="*/ 355 h 355"/>
                <a:gd name="T14" fmla="*/ 47 w 268"/>
                <a:gd name="T15" fmla="*/ 58 h 355"/>
                <a:gd name="T16" fmla="*/ 47 w 268"/>
                <a:gd name="T17" fmla="*/ 355 h 355"/>
                <a:gd name="T18" fmla="*/ 0 w 268"/>
                <a:gd name="T19" fmla="*/ 355 h 355"/>
                <a:gd name="T20" fmla="*/ 0 w 268"/>
                <a:gd name="T21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" h="355">
                  <a:moveTo>
                    <a:pt x="0" y="0"/>
                  </a:moveTo>
                  <a:lnTo>
                    <a:pt x="65" y="0"/>
                  </a:lnTo>
                  <a:lnTo>
                    <a:pt x="222" y="297"/>
                  </a:lnTo>
                  <a:lnTo>
                    <a:pt x="222" y="0"/>
                  </a:lnTo>
                  <a:lnTo>
                    <a:pt x="268" y="0"/>
                  </a:lnTo>
                  <a:lnTo>
                    <a:pt x="268" y="355"/>
                  </a:lnTo>
                  <a:lnTo>
                    <a:pt x="204" y="355"/>
                  </a:lnTo>
                  <a:lnTo>
                    <a:pt x="47" y="58"/>
                  </a:lnTo>
                  <a:lnTo>
                    <a:pt x="47" y="355"/>
                  </a:lnTo>
                  <a:lnTo>
                    <a:pt x="0" y="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71"/>
            <p:cNvSpPr>
              <a:spLocks noEditPoints="1"/>
            </p:cNvSpPr>
            <p:nvPr/>
          </p:nvSpPr>
          <p:spPr bwMode="auto">
            <a:xfrm>
              <a:off x="3061909" y="2279473"/>
              <a:ext cx="143966" cy="183333"/>
            </a:xfrm>
            <a:custGeom>
              <a:avLst/>
              <a:gdLst>
                <a:gd name="T0" fmla="*/ 246 w 246"/>
                <a:gd name="T1" fmla="*/ 129 h 280"/>
                <a:gd name="T2" fmla="*/ 246 w 246"/>
                <a:gd name="T3" fmla="*/ 150 h 280"/>
                <a:gd name="T4" fmla="*/ 45 w 246"/>
                <a:gd name="T5" fmla="*/ 150 h 280"/>
                <a:gd name="T6" fmla="*/ 48 w 246"/>
                <a:gd name="T7" fmla="*/ 172 h 280"/>
                <a:gd name="T8" fmla="*/ 61 w 246"/>
                <a:gd name="T9" fmla="*/ 206 h 280"/>
                <a:gd name="T10" fmla="*/ 72 w 246"/>
                <a:gd name="T11" fmla="*/ 219 h 280"/>
                <a:gd name="T12" fmla="*/ 85 w 246"/>
                <a:gd name="T13" fmla="*/ 229 h 280"/>
                <a:gd name="T14" fmla="*/ 120 w 246"/>
                <a:gd name="T15" fmla="*/ 241 h 280"/>
                <a:gd name="T16" fmla="*/ 140 w 246"/>
                <a:gd name="T17" fmla="*/ 242 h 280"/>
                <a:gd name="T18" fmla="*/ 166 w 246"/>
                <a:gd name="T19" fmla="*/ 241 h 280"/>
                <a:gd name="T20" fmla="*/ 189 w 246"/>
                <a:gd name="T21" fmla="*/ 237 h 280"/>
                <a:gd name="T22" fmla="*/ 212 w 246"/>
                <a:gd name="T23" fmla="*/ 229 h 280"/>
                <a:gd name="T24" fmla="*/ 236 w 246"/>
                <a:gd name="T25" fmla="*/ 218 h 280"/>
                <a:gd name="T26" fmla="*/ 236 w 246"/>
                <a:gd name="T27" fmla="*/ 258 h 280"/>
                <a:gd name="T28" fmla="*/ 212 w 246"/>
                <a:gd name="T29" fmla="*/ 268 h 280"/>
                <a:gd name="T30" fmla="*/ 187 w 246"/>
                <a:gd name="T31" fmla="*/ 274 h 280"/>
                <a:gd name="T32" fmla="*/ 163 w 246"/>
                <a:gd name="T33" fmla="*/ 278 h 280"/>
                <a:gd name="T34" fmla="*/ 137 w 246"/>
                <a:gd name="T35" fmla="*/ 280 h 280"/>
                <a:gd name="T36" fmla="*/ 107 w 246"/>
                <a:gd name="T37" fmla="*/ 278 h 280"/>
                <a:gd name="T38" fmla="*/ 56 w 246"/>
                <a:gd name="T39" fmla="*/ 260 h 280"/>
                <a:gd name="T40" fmla="*/ 36 w 246"/>
                <a:gd name="T41" fmla="*/ 242 h 280"/>
                <a:gd name="T42" fmla="*/ 20 w 246"/>
                <a:gd name="T43" fmla="*/ 222 h 280"/>
                <a:gd name="T44" fmla="*/ 2 w 246"/>
                <a:gd name="T45" fmla="*/ 173 h 280"/>
                <a:gd name="T46" fmla="*/ 0 w 246"/>
                <a:gd name="T47" fmla="*/ 142 h 280"/>
                <a:gd name="T48" fmla="*/ 2 w 246"/>
                <a:gd name="T49" fmla="*/ 111 h 280"/>
                <a:gd name="T50" fmla="*/ 19 w 246"/>
                <a:gd name="T51" fmla="*/ 59 h 280"/>
                <a:gd name="T52" fmla="*/ 35 w 246"/>
                <a:gd name="T53" fmla="*/ 39 h 280"/>
                <a:gd name="T54" fmla="*/ 54 w 246"/>
                <a:gd name="T55" fmla="*/ 20 h 280"/>
                <a:gd name="T56" fmla="*/ 101 w 246"/>
                <a:gd name="T57" fmla="*/ 2 h 280"/>
                <a:gd name="T58" fmla="*/ 130 w 246"/>
                <a:gd name="T59" fmla="*/ 0 h 280"/>
                <a:gd name="T60" fmla="*/ 156 w 246"/>
                <a:gd name="T61" fmla="*/ 2 h 280"/>
                <a:gd name="T62" fmla="*/ 199 w 246"/>
                <a:gd name="T63" fmla="*/ 19 h 280"/>
                <a:gd name="T64" fmla="*/ 215 w 246"/>
                <a:gd name="T65" fmla="*/ 35 h 280"/>
                <a:gd name="T66" fmla="*/ 229 w 246"/>
                <a:gd name="T67" fmla="*/ 54 h 280"/>
                <a:gd name="T68" fmla="*/ 245 w 246"/>
                <a:gd name="T69" fmla="*/ 100 h 280"/>
                <a:gd name="T70" fmla="*/ 246 w 246"/>
                <a:gd name="T71" fmla="*/ 129 h 280"/>
                <a:gd name="T72" fmla="*/ 202 w 246"/>
                <a:gd name="T73" fmla="*/ 116 h 280"/>
                <a:gd name="T74" fmla="*/ 202 w 246"/>
                <a:gd name="T75" fmla="*/ 98 h 280"/>
                <a:gd name="T76" fmla="*/ 192 w 246"/>
                <a:gd name="T77" fmla="*/ 69 h 280"/>
                <a:gd name="T78" fmla="*/ 182 w 246"/>
                <a:gd name="T79" fmla="*/ 58 h 280"/>
                <a:gd name="T80" fmla="*/ 172 w 246"/>
                <a:gd name="T81" fmla="*/ 49 h 280"/>
                <a:gd name="T82" fmla="*/ 146 w 246"/>
                <a:gd name="T83" fmla="*/ 38 h 280"/>
                <a:gd name="T84" fmla="*/ 131 w 246"/>
                <a:gd name="T85" fmla="*/ 38 h 280"/>
                <a:gd name="T86" fmla="*/ 113 w 246"/>
                <a:gd name="T87" fmla="*/ 38 h 280"/>
                <a:gd name="T88" fmla="*/ 84 w 246"/>
                <a:gd name="T89" fmla="*/ 48 h 280"/>
                <a:gd name="T90" fmla="*/ 72 w 246"/>
                <a:gd name="T91" fmla="*/ 58 h 280"/>
                <a:gd name="T92" fmla="*/ 62 w 246"/>
                <a:gd name="T93" fmla="*/ 69 h 280"/>
                <a:gd name="T94" fmla="*/ 49 w 246"/>
                <a:gd name="T95" fmla="*/ 98 h 280"/>
                <a:gd name="T96" fmla="*/ 46 w 246"/>
                <a:gd name="T97" fmla="*/ 116 h 280"/>
                <a:gd name="T98" fmla="*/ 202 w 246"/>
                <a:gd name="T99" fmla="*/ 11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6" h="280">
                  <a:moveTo>
                    <a:pt x="246" y="129"/>
                  </a:moveTo>
                  <a:lnTo>
                    <a:pt x="246" y="150"/>
                  </a:lnTo>
                  <a:lnTo>
                    <a:pt x="45" y="150"/>
                  </a:lnTo>
                  <a:lnTo>
                    <a:pt x="48" y="172"/>
                  </a:lnTo>
                  <a:lnTo>
                    <a:pt x="61" y="206"/>
                  </a:lnTo>
                  <a:lnTo>
                    <a:pt x="72" y="219"/>
                  </a:lnTo>
                  <a:lnTo>
                    <a:pt x="85" y="229"/>
                  </a:lnTo>
                  <a:lnTo>
                    <a:pt x="120" y="241"/>
                  </a:lnTo>
                  <a:lnTo>
                    <a:pt x="140" y="242"/>
                  </a:lnTo>
                  <a:lnTo>
                    <a:pt x="166" y="241"/>
                  </a:lnTo>
                  <a:lnTo>
                    <a:pt x="189" y="237"/>
                  </a:lnTo>
                  <a:lnTo>
                    <a:pt x="212" y="229"/>
                  </a:lnTo>
                  <a:lnTo>
                    <a:pt x="236" y="218"/>
                  </a:lnTo>
                  <a:lnTo>
                    <a:pt x="236" y="258"/>
                  </a:lnTo>
                  <a:lnTo>
                    <a:pt x="212" y="268"/>
                  </a:lnTo>
                  <a:lnTo>
                    <a:pt x="187" y="274"/>
                  </a:lnTo>
                  <a:lnTo>
                    <a:pt x="163" y="278"/>
                  </a:lnTo>
                  <a:lnTo>
                    <a:pt x="137" y="280"/>
                  </a:lnTo>
                  <a:lnTo>
                    <a:pt x="107" y="278"/>
                  </a:lnTo>
                  <a:lnTo>
                    <a:pt x="56" y="260"/>
                  </a:lnTo>
                  <a:lnTo>
                    <a:pt x="36" y="242"/>
                  </a:lnTo>
                  <a:lnTo>
                    <a:pt x="20" y="222"/>
                  </a:lnTo>
                  <a:lnTo>
                    <a:pt x="2" y="173"/>
                  </a:lnTo>
                  <a:lnTo>
                    <a:pt x="0" y="142"/>
                  </a:lnTo>
                  <a:lnTo>
                    <a:pt x="2" y="111"/>
                  </a:lnTo>
                  <a:lnTo>
                    <a:pt x="19" y="59"/>
                  </a:lnTo>
                  <a:lnTo>
                    <a:pt x="35" y="39"/>
                  </a:lnTo>
                  <a:lnTo>
                    <a:pt x="54" y="20"/>
                  </a:lnTo>
                  <a:lnTo>
                    <a:pt x="101" y="2"/>
                  </a:lnTo>
                  <a:lnTo>
                    <a:pt x="130" y="0"/>
                  </a:lnTo>
                  <a:lnTo>
                    <a:pt x="156" y="2"/>
                  </a:lnTo>
                  <a:lnTo>
                    <a:pt x="199" y="19"/>
                  </a:lnTo>
                  <a:lnTo>
                    <a:pt x="215" y="35"/>
                  </a:lnTo>
                  <a:lnTo>
                    <a:pt x="229" y="54"/>
                  </a:lnTo>
                  <a:lnTo>
                    <a:pt x="245" y="100"/>
                  </a:lnTo>
                  <a:lnTo>
                    <a:pt x="246" y="129"/>
                  </a:lnTo>
                  <a:close/>
                  <a:moveTo>
                    <a:pt x="202" y="116"/>
                  </a:moveTo>
                  <a:lnTo>
                    <a:pt x="202" y="98"/>
                  </a:lnTo>
                  <a:lnTo>
                    <a:pt x="192" y="69"/>
                  </a:lnTo>
                  <a:lnTo>
                    <a:pt x="182" y="58"/>
                  </a:lnTo>
                  <a:lnTo>
                    <a:pt x="172" y="49"/>
                  </a:lnTo>
                  <a:lnTo>
                    <a:pt x="146" y="38"/>
                  </a:lnTo>
                  <a:lnTo>
                    <a:pt x="131" y="38"/>
                  </a:lnTo>
                  <a:lnTo>
                    <a:pt x="113" y="38"/>
                  </a:lnTo>
                  <a:lnTo>
                    <a:pt x="84" y="48"/>
                  </a:lnTo>
                  <a:lnTo>
                    <a:pt x="72" y="58"/>
                  </a:lnTo>
                  <a:lnTo>
                    <a:pt x="62" y="69"/>
                  </a:lnTo>
                  <a:lnTo>
                    <a:pt x="49" y="98"/>
                  </a:lnTo>
                  <a:lnTo>
                    <a:pt x="46" y="116"/>
                  </a:lnTo>
                  <a:lnTo>
                    <a:pt x="202" y="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72"/>
            <p:cNvSpPr>
              <a:spLocks/>
            </p:cNvSpPr>
            <p:nvPr/>
          </p:nvSpPr>
          <p:spPr bwMode="auto">
            <a:xfrm>
              <a:off x="3228699" y="2234132"/>
              <a:ext cx="96563" cy="224731"/>
            </a:xfrm>
            <a:custGeom>
              <a:avLst/>
              <a:gdLst>
                <a:gd name="T0" fmla="*/ 77 w 166"/>
                <a:gd name="T1" fmla="*/ 0 h 342"/>
                <a:gd name="T2" fmla="*/ 77 w 166"/>
                <a:gd name="T3" fmla="*/ 75 h 342"/>
                <a:gd name="T4" fmla="*/ 166 w 166"/>
                <a:gd name="T5" fmla="*/ 75 h 342"/>
                <a:gd name="T6" fmla="*/ 166 w 166"/>
                <a:gd name="T7" fmla="*/ 110 h 342"/>
                <a:gd name="T8" fmla="*/ 77 w 166"/>
                <a:gd name="T9" fmla="*/ 110 h 342"/>
                <a:gd name="T10" fmla="*/ 77 w 166"/>
                <a:gd name="T11" fmla="*/ 254 h 342"/>
                <a:gd name="T12" fmla="*/ 78 w 166"/>
                <a:gd name="T13" fmla="*/ 283 h 342"/>
                <a:gd name="T14" fmla="*/ 85 w 166"/>
                <a:gd name="T15" fmla="*/ 296 h 342"/>
                <a:gd name="T16" fmla="*/ 97 w 166"/>
                <a:gd name="T17" fmla="*/ 303 h 342"/>
                <a:gd name="T18" fmla="*/ 121 w 166"/>
                <a:gd name="T19" fmla="*/ 304 h 342"/>
                <a:gd name="T20" fmla="*/ 166 w 166"/>
                <a:gd name="T21" fmla="*/ 304 h 342"/>
                <a:gd name="T22" fmla="*/ 166 w 166"/>
                <a:gd name="T23" fmla="*/ 342 h 342"/>
                <a:gd name="T24" fmla="*/ 121 w 166"/>
                <a:gd name="T25" fmla="*/ 342 h 342"/>
                <a:gd name="T26" fmla="*/ 97 w 166"/>
                <a:gd name="T27" fmla="*/ 340 h 342"/>
                <a:gd name="T28" fmla="*/ 62 w 166"/>
                <a:gd name="T29" fmla="*/ 332 h 342"/>
                <a:gd name="T30" fmla="*/ 51 w 166"/>
                <a:gd name="T31" fmla="*/ 323 h 342"/>
                <a:gd name="T32" fmla="*/ 42 w 166"/>
                <a:gd name="T33" fmla="*/ 311 h 342"/>
                <a:gd name="T34" fmla="*/ 34 w 166"/>
                <a:gd name="T35" fmla="*/ 277 h 342"/>
                <a:gd name="T36" fmla="*/ 32 w 166"/>
                <a:gd name="T37" fmla="*/ 254 h 342"/>
                <a:gd name="T38" fmla="*/ 32 w 166"/>
                <a:gd name="T39" fmla="*/ 110 h 342"/>
                <a:gd name="T40" fmla="*/ 0 w 166"/>
                <a:gd name="T41" fmla="*/ 110 h 342"/>
                <a:gd name="T42" fmla="*/ 0 w 166"/>
                <a:gd name="T43" fmla="*/ 75 h 342"/>
                <a:gd name="T44" fmla="*/ 32 w 166"/>
                <a:gd name="T45" fmla="*/ 75 h 342"/>
                <a:gd name="T46" fmla="*/ 32 w 166"/>
                <a:gd name="T47" fmla="*/ 0 h 342"/>
                <a:gd name="T48" fmla="*/ 77 w 166"/>
                <a:gd name="T4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6" h="342">
                  <a:moveTo>
                    <a:pt x="77" y="0"/>
                  </a:moveTo>
                  <a:lnTo>
                    <a:pt x="77" y="75"/>
                  </a:lnTo>
                  <a:lnTo>
                    <a:pt x="166" y="75"/>
                  </a:lnTo>
                  <a:lnTo>
                    <a:pt x="166" y="110"/>
                  </a:lnTo>
                  <a:lnTo>
                    <a:pt x="77" y="110"/>
                  </a:lnTo>
                  <a:lnTo>
                    <a:pt x="77" y="254"/>
                  </a:lnTo>
                  <a:lnTo>
                    <a:pt x="78" y="283"/>
                  </a:lnTo>
                  <a:lnTo>
                    <a:pt x="85" y="296"/>
                  </a:lnTo>
                  <a:lnTo>
                    <a:pt x="97" y="303"/>
                  </a:lnTo>
                  <a:lnTo>
                    <a:pt x="121" y="304"/>
                  </a:lnTo>
                  <a:lnTo>
                    <a:pt x="166" y="304"/>
                  </a:lnTo>
                  <a:lnTo>
                    <a:pt x="166" y="342"/>
                  </a:lnTo>
                  <a:lnTo>
                    <a:pt x="121" y="342"/>
                  </a:lnTo>
                  <a:lnTo>
                    <a:pt x="97" y="340"/>
                  </a:lnTo>
                  <a:lnTo>
                    <a:pt x="62" y="332"/>
                  </a:lnTo>
                  <a:lnTo>
                    <a:pt x="51" y="323"/>
                  </a:lnTo>
                  <a:lnTo>
                    <a:pt x="42" y="311"/>
                  </a:lnTo>
                  <a:lnTo>
                    <a:pt x="34" y="277"/>
                  </a:lnTo>
                  <a:lnTo>
                    <a:pt x="32" y="254"/>
                  </a:lnTo>
                  <a:lnTo>
                    <a:pt x="32" y="110"/>
                  </a:lnTo>
                  <a:lnTo>
                    <a:pt x="0" y="110"/>
                  </a:lnTo>
                  <a:lnTo>
                    <a:pt x="0" y="75"/>
                  </a:lnTo>
                  <a:lnTo>
                    <a:pt x="32" y="75"/>
                  </a:lnTo>
                  <a:lnTo>
                    <a:pt x="32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8" name="Line 73"/>
            <p:cNvSpPr>
              <a:spLocks noChangeShapeType="1"/>
            </p:cNvSpPr>
            <p:nvPr/>
          </p:nvSpPr>
          <p:spPr bwMode="auto">
            <a:xfrm>
              <a:off x="1576602" y="2346498"/>
              <a:ext cx="314267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5942983" y="1143112"/>
            <a:ext cx="1566154" cy="699080"/>
            <a:chOff x="5698375" y="1415050"/>
            <a:chExt cx="1566154" cy="696128"/>
          </a:xfrm>
        </p:grpSpPr>
        <p:sp>
          <p:nvSpPr>
            <p:cNvPr id="110" name="Rounded Rectangle 6"/>
            <p:cNvSpPr/>
            <p:nvPr/>
          </p:nvSpPr>
          <p:spPr>
            <a:xfrm>
              <a:off x="5698375" y="1415050"/>
              <a:ext cx="1566154" cy="36404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dirty="0">
                  <a:solidFill>
                    <a:prstClr val="black"/>
                  </a:solidFill>
                </a:rPr>
                <a:t>Sharp Angles</a:t>
              </a:r>
            </a:p>
          </p:txBody>
        </p:sp>
        <p:cxnSp>
          <p:nvCxnSpPr>
            <p:cNvPr id="111" name="Straight Arrow Connector 110"/>
            <p:cNvCxnSpPr/>
            <p:nvPr/>
          </p:nvCxnSpPr>
          <p:spPr>
            <a:xfrm flipH="1">
              <a:off x="6021422" y="1754996"/>
              <a:ext cx="192009" cy="2878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>
              <a:stCxn id="110" idx="2"/>
            </p:cNvCxnSpPr>
            <p:nvPr/>
          </p:nvCxnSpPr>
          <p:spPr>
            <a:xfrm>
              <a:off x="6481452" y="1779092"/>
              <a:ext cx="145387" cy="33208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/>
          <p:cNvSpPr txBox="1"/>
          <p:nvPr/>
        </p:nvSpPr>
        <p:spPr>
          <a:xfrm>
            <a:off x="2753084" y="2552037"/>
            <a:ext cx="81733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</a:rPr>
              <a:t>(Truth)</a:t>
            </a:r>
          </a:p>
        </p:txBody>
      </p:sp>
      <p:sp>
        <p:nvSpPr>
          <p:cNvPr id="85" name="TextBox 84"/>
          <p:cNvSpPr txBox="1"/>
          <p:nvPr/>
        </p:nvSpPr>
        <p:spPr>
          <a:xfrm rot="16200000">
            <a:off x="-1080180" y="3193598"/>
            <a:ext cx="313369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2200" dirty="0">
                <a:solidFill>
                  <a:prstClr val="black"/>
                </a:solidFill>
              </a:rPr>
              <a:t>Tilt Orientation (degree)</a:t>
            </a:r>
          </a:p>
        </p:txBody>
      </p:sp>
      <p:sp>
        <p:nvSpPr>
          <p:cNvPr id="113" name="Title 1"/>
          <p:cNvSpPr>
            <a:spLocks noGrp="1"/>
          </p:cNvSpPr>
          <p:nvPr>
            <p:ph type="title"/>
          </p:nvPr>
        </p:nvSpPr>
        <p:spPr>
          <a:xfrm>
            <a:off x="0" y="-74954"/>
            <a:ext cx="9144000" cy="79363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SafetyNet</a:t>
            </a:r>
            <a:r>
              <a:rPr lang="en-US" dirty="0">
                <a:solidFill>
                  <a:schemeClr val="bg1"/>
                </a:solidFill>
              </a:rPr>
              <a:t> can track aggressive turns</a:t>
            </a:r>
          </a:p>
        </p:txBody>
      </p:sp>
    </p:spTree>
    <p:extLst>
      <p:ext uri="{BB962C8B-B14F-4D97-AF65-F5344CB8AC3E}">
        <p14:creationId xmlns:p14="http://schemas.microsoft.com/office/powerpoint/2010/main" val="143772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9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uracy_with_aggressiveness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t="19219" r="2797" b="10991"/>
          <a:stretch/>
        </p:blipFill>
        <p:spPr>
          <a:xfrm>
            <a:off x="708454" y="1318054"/>
            <a:ext cx="7900088" cy="478618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9" name="Picture 8" descr="accuracy_with_aggressiveness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8" t="24646" r="21594" b="25791"/>
          <a:stretch/>
        </p:blipFill>
        <p:spPr>
          <a:xfrm>
            <a:off x="7675419" y="1662547"/>
            <a:ext cx="193964" cy="3398982"/>
          </a:xfrm>
          <a:prstGeom prst="rect">
            <a:avLst/>
          </a:prstGeom>
        </p:spPr>
      </p:pic>
      <p:pic>
        <p:nvPicPr>
          <p:cNvPr id="12" name="Picture 11" descr="accuracy_with_aggressiveness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9" t="29360" r="4528" b="54209"/>
          <a:stretch/>
        </p:blipFill>
        <p:spPr>
          <a:xfrm>
            <a:off x="7084290" y="2013526"/>
            <a:ext cx="1376219" cy="112683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359503" y="974606"/>
            <a:ext cx="3249039" cy="5255737"/>
            <a:chOff x="5466945" y="1030522"/>
            <a:chExt cx="3249039" cy="5255737"/>
          </a:xfrm>
        </p:grpSpPr>
        <p:sp>
          <p:nvSpPr>
            <p:cNvPr id="7" name="Rounded Rectangle 6"/>
            <p:cNvSpPr/>
            <p:nvPr/>
          </p:nvSpPr>
          <p:spPr>
            <a:xfrm>
              <a:off x="5466945" y="1030522"/>
              <a:ext cx="3249039" cy="4164048"/>
            </a:xfrm>
            <a:prstGeom prst="roundRect">
              <a:avLst/>
            </a:prstGeom>
            <a:solidFill>
              <a:srgbClr val="FFFF00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949020" y="5922217"/>
              <a:ext cx="1566154" cy="36404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Sharp Angles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7363838" y="5138655"/>
              <a:ext cx="282102" cy="7289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1"/>
          <p:cNvSpPr txBox="1">
            <a:spLocks/>
          </p:cNvSpPr>
          <p:nvPr/>
        </p:nvSpPr>
        <p:spPr>
          <a:xfrm>
            <a:off x="0" y="-74954"/>
            <a:ext cx="9144000" cy="793630"/>
          </a:xfrm>
          <a:prstGeom prst="rect">
            <a:avLst/>
          </a:prstGeom>
          <a:solidFill>
            <a:sysClr val="windowText" lastClr="00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ucida Bright" panose="02040602050505020304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ucida Bright" panose="02040602050505020304" pitchFamily="18" charset="0"/>
                <a:ea typeface=""/>
                <a:cs typeface=""/>
              </a:rPr>
              <a:t>SafetyNet can track aggressive turns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ucida Bright" panose="02040602050505020304" pitchFamily="18" charset="0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7665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u_gps_bank_cdf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t="20780" r="2605" b="12552"/>
          <a:stretch/>
        </p:blipFill>
        <p:spPr>
          <a:xfrm>
            <a:off x="675503" y="1425146"/>
            <a:ext cx="7949513" cy="4572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28827" y="365125"/>
            <a:ext cx="7886347" cy="1325563"/>
          </a:xfrm>
        </p:spPr>
        <p:txBody>
          <a:bodyPr/>
          <a:lstStyle/>
          <a:p>
            <a:r>
              <a:rPr lang="en-US" dirty="0"/>
              <a:t>Comparison with IMU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863714" y="2866599"/>
            <a:ext cx="2941225" cy="414682"/>
            <a:chOff x="1863714" y="2866599"/>
            <a:chExt cx="2941225" cy="414682"/>
          </a:xfrm>
        </p:grpSpPr>
        <p:sp>
          <p:nvSpPr>
            <p:cNvPr id="5" name="Rounded Rectangle 4"/>
            <p:cNvSpPr/>
            <p:nvPr/>
          </p:nvSpPr>
          <p:spPr>
            <a:xfrm>
              <a:off x="1863714" y="2866599"/>
              <a:ext cx="2941225" cy="36404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Only 30% worse than IMU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189018" y="3281281"/>
              <a:ext cx="4064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508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u_gps_yaw_cdf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20781" r="2701" b="12192"/>
          <a:stretch/>
        </p:blipFill>
        <p:spPr>
          <a:xfrm>
            <a:off x="691977" y="1425146"/>
            <a:ext cx="7924801" cy="459671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28827" y="365125"/>
            <a:ext cx="7886347" cy="1325563"/>
          </a:xfrm>
        </p:spPr>
        <p:txBody>
          <a:bodyPr/>
          <a:lstStyle/>
          <a:p>
            <a:r>
              <a:rPr lang="en-US" dirty="0"/>
              <a:t>Comparison with IMU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806776" y="2762298"/>
            <a:ext cx="2205359" cy="525847"/>
            <a:chOff x="1806776" y="2762298"/>
            <a:chExt cx="2205359" cy="525847"/>
          </a:xfrm>
        </p:grpSpPr>
        <p:sp>
          <p:nvSpPr>
            <p:cNvPr id="5" name="Rounded Rectangle 4"/>
            <p:cNvSpPr/>
            <p:nvPr/>
          </p:nvSpPr>
          <p:spPr>
            <a:xfrm>
              <a:off x="1806776" y="2762298"/>
              <a:ext cx="2205359" cy="36404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4x better than IMU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1995055" y="3278909"/>
              <a:ext cx="849745" cy="92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900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36"/>
            <a:ext cx="9148981" cy="686173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319067" y="0"/>
            <a:ext cx="9463067" cy="6858000"/>
          </a:xfrm>
          <a:prstGeom prst="rect">
            <a:avLst/>
          </a:prstGeom>
          <a:solidFill>
            <a:schemeClr val="bg1">
              <a:lumMod val="65000"/>
              <a:alpha val="8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grpSp>
        <p:nvGrpSpPr>
          <p:cNvPr id="2" name="Group 7"/>
          <p:cNvGrpSpPr/>
          <p:nvPr/>
        </p:nvGrpSpPr>
        <p:grpSpPr>
          <a:xfrm>
            <a:off x="-120950" y="0"/>
            <a:ext cx="9422190" cy="591791"/>
            <a:chOff x="1" y="6266209"/>
            <a:chExt cx="9144000" cy="591791"/>
          </a:xfrm>
        </p:grpSpPr>
        <p:sp>
          <p:nvSpPr>
            <p:cNvPr id="7" name="Rectangle 6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2065" y="6324621"/>
              <a:ext cx="78912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E7E6E6"/>
                  </a:solidFill>
                  <a:latin typeface="Lucida Bright"/>
                  <a:cs typeface="Lucida Bright"/>
                </a:rPr>
                <a:t>Conclusion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791"/>
            <a:ext cx="2862209" cy="160939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440874" y="2851533"/>
            <a:ext cx="6059053" cy="71120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libri"/>
                <a:cs typeface="Calibri"/>
              </a:rPr>
              <a:t>Despite Excitement, poor </a:t>
            </a:r>
            <a:r>
              <a:rPr lang="en-US" sz="2000" dirty="0" err="1">
                <a:latin typeface="Calibri"/>
                <a:cs typeface="Calibri"/>
              </a:rPr>
              <a:t>relability</a:t>
            </a:r>
            <a:r>
              <a:rPr lang="en-US" sz="2000" dirty="0">
                <a:latin typeface="Calibri"/>
                <a:cs typeface="Calibri"/>
              </a:rPr>
              <a:t> is the show stopper for disruptive drone applications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40874" y="3875098"/>
            <a:ext cx="6059053" cy="641484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We propose an orthogonal approach for drone state estimation using carrier phase GPS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440874" y="4769476"/>
            <a:ext cx="6059054" cy="73401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We developed a Particle filter do systematically combine carrier phase data for orientation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40875" y="5639920"/>
            <a:ext cx="6059054" cy="71652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Real Extensive flight tests achieve an accuracy comparable to IMU</a:t>
            </a:r>
          </a:p>
        </p:txBody>
      </p:sp>
    </p:spTree>
    <p:extLst>
      <p:ext uri="{BB962C8B-B14F-4D97-AF65-F5344CB8AC3E}">
        <p14:creationId xmlns:p14="http://schemas.microsoft.com/office/powerpoint/2010/main" val="249857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36"/>
            <a:ext cx="9148981" cy="68617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319067" y="0"/>
            <a:ext cx="9463067" cy="6858000"/>
          </a:xfrm>
          <a:prstGeom prst="rect">
            <a:avLst/>
          </a:prstGeom>
          <a:solidFill>
            <a:schemeClr val="bg1">
              <a:lumMod val="65000"/>
              <a:alpha val="8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grpSp>
        <p:nvGrpSpPr>
          <p:cNvPr id="6" name="Group 7"/>
          <p:cNvGrpSpPr/>
          <p:nvPr/>
        </p:nvGrpSpPr>
        <p:grpSpPr>
          <a:xfrm>
            <a:off x="-120950" y="0"/>
            <a:ext cx="9422190" cy="591791"/>
            <a:chOff x="1" y="6266209"/>
            <a:chExt cx="9144000" cy="591791"/>
          </a:xfrm>
        </p:grpSpPr>
        <p:sp>
          <p:nvSpPr>
            <p:cNvPr id="7" name="Rectangle 6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2065" y="6324621"/>
              <a:ext cx="78912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E7E6E6"/>
                  </a:solidFill>
                  <a:latin typeface="Lucida Bright"/>
                  <a:cs typeface="Lucida Bright"/>
                </a:rPr>
                <a:t>Not Completely Solved Yet …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791"/>
            <a:ext cx="2862209" cy="160939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392219" y="3411878"/>
            <a:ext cx="5107708" cy="69837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ucida Bright" panose="02040602050505020304" pitchFamily="18" charset="0"/>
              </a:rPr>
              <a:t>Fusion of Carrier Phases with IMU can achieve better accuracy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392219" y="4414320"/>
            <a:ext cx="5107708" cy="76575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ucida Bright" panose="02040602050505020304" pitchFamily="18" charset="0"/>
              </a:rPr>
              <a:t>Multipath decoupling can enable flying between buildings at low altitude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392219" y="5356354"/>
            <a:ext cx="5107708" cy="73272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ucida Bright" panose="02040602050505020304" pitchFamily="18" charset="0"/>
              </a:rPr>
              <a:t>Orientation Estimation of Self Driving Cars can add to reliability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392219" y="2620343"/>
            <a:ext cx="5107708" cy="52916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ucida Bright" panose="02040602050505020304" pitchFamily="18" charset="0"/>
              </a:rPr>
              <a:t>Cannot tolerate Jamming Attacks</a:t>
            </a:r>
          </a:p>
        </p:txBody>
      </p:sp>
    </p:spTree>
    <p:extLst>
      <p:ext uri="{BB962C8B-B14F-4D97-AF65-F5344CB8AC3E}">
        <p14:creationId xmlns:p14="http://schemas.microsoft.com/office/powerpoint/2010/main" val="338783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3084945"/>
            <a:ext cx="9144000" cy="7658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4441" y="3143357"/>
            <a:ext cx="812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Lucida Bright"/>
                <a:cs typeface="Lucida Bright"/>
              </a:rPr>
              <a:t>Why do drones crash?</a:t>
            </a:r>
          </a:p>
        </p:txBody>
      </p:sp>
    </p:spTree>
    <p:extLst>
      <p:ext uri="{BB962C8B-B14F-4D97-AF65-F5344CB8AC3E}">
        <p14:creationId xmlns:p14="http://schemas.microsoft.com/office/powerpoint/2010/main" val="18688062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36"/>
            <a:ext cx="9148981" cy="686173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319067" y="0"/>
            <a:ext cx="9463067" cy="6858000"/>
          </a:xfrm>
          <a:prstGeom prst="rect">
            <a:avLst/>
          </a:prstGeom>
          <a:solidFill>
            <a:schemeClr val="bg1">
              <a:lumMod val="65000"/>
              <a:alpha val="8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791"/>
            <a:ext cx="2862209" cy="160939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952310" y="3209536"/>
            <a:ext cx="3613861" cy="103172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0"/>
              </a:rPr>
              <a:t>Thoughts?</a:t>
            </a:r>
            <a:endParaRPr lang="en-US" sz="3200" i="1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570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97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4442" y="58412"/>
            <a:ext cx="812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/>
                <a:cs typeface="Lucida Bright"/>
              </a:rPr>
              <a:t>Drone Stabilization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65761" y="3210474"/>
            <a:ext cx="9348064" cy="800219"/>
          </a:xfrm>
          <a:prstGeom prst="rect">
            <a:avLst/>
          </a:prstGeom>
          <a:solidFill>
            <a:srgbClr val="CDFF9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latin typeface="Lucida Bright"/>
                <a:cs typeface="Lucida Bright"/>
              </a:rPr>
              <a:t> Inertial Measurement Unit (IMU) crucial for tracking 3D orientation </a:t>
            </a:r>
            <a:r>
              <a:rPr lang="en-US" sz="2300" dirty="0">
                <a:latin typeface="Lucida Bright"/>
                <a:cs typeface="Lucida Bright"/>
                <a:sym typeface="Wingdings"/>
              </a:rPr>
              <a:t> stabilization, control</a:t>
            </a:r>
            <a:endParaRPr lang="en-US" sz="2300" dirty="0">
              <a:latin typeface="Lucida Bright"/>
              <a:cs typeface="Lucida Brigh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B064-10E2-41A2-AE67-FAC7611F5288}" type="slidenum">
              <a:rPr lang="en-US" smtClean="0"/>
              <a:t>7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615101" y="2251950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Accelerometer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10394" y="2246699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Gyroscope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32243" y="2230965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Magnetometer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495" y="1364542"/>
            <a:ext cx="947014" cy="9599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664" y="1342545"/>
            <a:ext cx="1002145" cy="10021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7566" y="1342545"/>
            <a:ext cx="888420" cy="888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26" y="1261885"/>
            <a:ext cx="1342152" cy="109034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2124357" y="1702546"/>
            <a:ext cx="490087" cy="403082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07851" y="2252041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IMU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11511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1" y="0"/>
            <a:ext cx="9144000" cy="597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64442" y="58412"/>
            <a:ext cx="812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/>
                <a:cs typeface="Lucida Bright"/>
              </a:rPr>
              <a:t>IMU can fail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61868" y="4233334"/>
            <a:ext cx="9562678" cy="830997"/>
          </a:xfrm>
          <a:prstGeom prst="rect">
            <a:avLst/>
          </a:prstGeom>
          <a:solidFill>
            <a:srgbClr val="FFB80D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/>
                <a:cs typeface="Lucida Bright"/>
              </a:rPr>
              <a:t>However, rotor vibration and magnetic interference derails </a:t>
            </a:r>
          </a:p>
          <a:p>
            <a:pPr algn="ctr"/>
            <a:r>
              <a:rPr lang="en-US" sz="2400" dirty="0">
                <a:latin typeface="Lucida Bright"/>
                <a:cs typeface="Lucida Bright"/>
              </a:rPr>
              <a:t>the sensors … causing correlated failures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65761" y="3210474"/>
            <a:ext cx="9348064" cy="800219"/>
          </a:xfrm>
          <a:prstGeom prst="rect">
            <a:avLst/>
          </a:prstGeom>
          <a:solidFill>
            <a:srgbClr val="CDFF9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latin typeface="Lucida Bright"/>
                <a:cs typeface="Lucida Bright"/>
              </a:rPr>
              <a:t> Inertial Measurement Unit (IMU) crucial for tracking 3D orientation </a:t>
            </a:r>
            <a:r>
              <a:rPr lang="en-US" sz="2300" dirty="0">
                <a:latin typeface="Lucida Bright"/>
                <a:cs typeface="Lucida Bright"/>
                <a:sym typeface="Wingdings"/>
              </a:rPr>
              <a:t> stabilization, control</a:t>
            </a:r>
            <a:endParaRPr lang="en-US" sz="2300" dirty="0">
              <a:latin typeface="Lucida Bright"/>
              <a:cs typeface="Lucida Brigh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B064-10E2-41A2-AE67-FAC7611F5288}" type="slidenum">
              <a:rPr lang="en-US" smtClean="0"/>
              <a:t>8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615101" y="2251950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Accelerometer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10394" y="2246699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Gyroscope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32243" y="2230965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Magnetometer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495" y="1364542"/>
            <a:ext cx="947014" cy="9599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664" y="1342545"/>
            <a:ext cx="1002145" cy="10021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7566" y="1342545"/>
            <a:ext cx="888420" cy="8884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26" y="1261885"/>
            <a:ext cx="1342152" cy="1090340"/>
          </a:xfrm>
          <a:prstGeom prst="rect">
            <a:avLst/>
          </a:prstGeom>
        </p:spPr>
      </p:pic>
      <p:sp>
        <p:nvSpPr>
          <p:cNvPr id="29" name="Right Arrow 28"/>
          <p:cNvSpPr/>
          <p:nvPr/>
        </p:nvSpPr>
        <p:spPr>
          <a:xfrm>
            <a:off x="2124357" y="1702546"/>
            <a:ext cx="490087" cy="403082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07851" y="2252041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IMU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3120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ne-failu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66392"/>
            <a:ext cx="9144000" cy="93907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02032" y="875805"/>
            <a:ext cx="9348064" cy="446276"/>
          </a:xfrm>
          <a:prstGeom prst="rect">
            <a:avLst/>
          </a:prstGeom>
          <a:solidFill>
            <a:srgbClr val="CDFF9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latin typeface="Lucida Bright"/>
                <a:cs typeface="Lucida Bright"/>
              </a:rPr>
              <a:t> </a:t>
            </a:r>
            <a:r>
              <a:rPr lang="en-US" sz="2300" b="1" dirty="0">
                <a:latin typeface="Lucida Bright"/>
                <a:cs typeface="Lucida Bright"/>
              </a:rPr>
              <a:t>45% of drone crashes due to IMU failures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Lucida Bright"/>
                <a:cs typeface="Lucida Bright"/>
              </a:rPr>
              <a:t>[DJI Drone Survey 2015]</a:t>
            </a:r>
            <a:endParaRPr lang="en-US" sz="2300" dirty="0">
              <a:solidFill>
                <a:schemeClr val="accent6">
                  <a:lumMod val="50000"/>
                </a:schemeClr>
              </a:solidFill>
              <a:latin typeface="Lucida Bright"/>
              <a:cs typeface="Lucida Br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21487" y="2387105"/>
            <a:ext cx="9348064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Lucida Bright"/>
                <a:cs typeface="Lucida Bright"/>
              </a:rPr>
              <a:t>We ask:   can we design a Plan-B for IMU failure?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Lucida Bright"/>
              <a:cs typeface="Lucida Brigh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22300" y="3162300"/>
            <a:ext cx="8204200" cy="2209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4882" y="3314700"/>
            <a:ext cx="79528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Drones already use GPS for localization </a:t>
            </a:r>
            <a:r>
              <a:rPr lang="is-IS" sz="2400" dirty="0">
                <a:latin typeface="Lucida Bright" charset="0"/>
                <a:ea typeface="Lucida Bright" charset="0"/>
                <a:cs typeface="Lucida Bright" charset="0"/>
              </a:rPr>
              <a:t>… </a:t>
            </a:r>
          </a:p>
          <a:p>
            <a:pPr algn="ctr"/>
            <a:r>
              <a:rPr lang="is-IS" sz="2400" dirty="0">
                <a:latin typeface="Lucida Bright" charset="0"/>
                <a:ea typeface="Lucida Bright" charset="0"/>
                <a:cs typeface="Lucida Bright" charset="0"/>
              </a:rPr>
              <a:t>recent drones using multiple GPS for reliability</a:t>
            </a:r>
          </a:p>
          <a:p>
            <a:pPr algn="ctr"/>
            <a:endParaRPr lang="en-US" sz="2400" dirty="0">
              <a:latin typeface="Lucida Bright" charset="0"/>
              <a:ea typeface="Lucida Bright" charset="0"/>
              <a:cs typeface="Lucida Bright" charset="0"/>
            </a:endParaRPr>
          </a:p>
          <a:p>
            <a:pPr algn="ctr"/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Can we leverage multiple GPS receivers to compute</a:t>
            </a:r>
          </a:p>
          <a:p>
            <a:pPr algn="ctr"/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3D orientation (</a:t>
            </a:r>
            <a:r>
              <a:rPr lang="en-US" sz="24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i.e., a backup for IMU sensor failure</a:t>
            </a:r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E0817-FD3A-3949-811E-A9AC6D179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3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1353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1353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17940</TotalTime>
  <Words>1737</Words>
  <Application>Microsoft Macintosh PowerPoint</Application>
  <PresentationFormat>On-screen Show (4:3)</PresentationFormat>
  <Paragraphs>532</Paragraphs>
  <Slides>60</Slides>
  <Notes>50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4" baseType="lpstr">
      <vt:lpstr>Gungsuh</vt:lpstr>
      <vt:lpstr>Arial</vt:lpstr>
      <vt:lpstr>Calibri</vt:lpstr>
      <vt:lpstr>Calibri Light</vt:lpstr>
      <vt:lpstr>Cambria Math</vt:lpstr>
      <vt:lpstr>LilyUPC</vt:lpstr>
      <vt:lpstr>Lucida Bright</vt:lpstr>
      <vt:lpstr>Times New Roman</vt:lpstr>
      <vt:lpstr>Wingdings</vt:lpstr>
      <vt:lpstr>Office Theme</vt:lpstr>
      <vt:lpstr>Default Design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multiple GPS to compute 3D orientation</vt:lpstr>
      <vt:lpstr>Use multiple GPS to compute 3D orientation</vt:lpstr>
      <vt:lpstr>Use multiple GPS to compute 3D orientation</vt:lpstr>
      <vt:lpstr>Use multiple GPS to compute 3D orientation</vt:lpstr>
      <vt:lpstr>Use multiple GPS to compute 3D orientation</vt:lpstr>
      <vt:lpstr>Use multiple GPS to compute 3D orientation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SafetyNet can track aggressive turns</vt:lpstr>
      <vt:lpstr>PowerPoint Presentation</vt:lpstr>
      <vt:lpstr>Comparison with IMU</vt:lpstr>
      <vt:lpstr>Comparison with IMU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synrg</dc:creator>
  <cp:lastModifiedBy>Nirupam Roy</cp:lastModifiedBy>
  <cp:revision>681</cp:revision>
  <dcterms:created xsi:type="dcterms:W3CDTF">2016-04-24T13:53:41Z</dcterms:created>
  <dcterms:modified xsi:type="dcterms:W3CDTF">2019-03-07T17:31:37Z</dcterms:modified>
</cp:coreProperties>
</file>