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9144000"/>
  <p:notesSz cx="6858000" cy="9144000"/>
  <p:embeddedFontLst>
    <p:embeddedFont>
      <p:font typeface="Economica"/>
      <p:regular r:id="rId30"/>
      <p:bold r:id="rId31"/>
      <p:italic r:id="rId32"/>
      <p:boldItalic r:id="rId33"/>
    </p:embeddedFont>
    <p:embeddedFont>
      <p:font typeface="Open Sans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Economica-bold.fntdata"/><Relationship Id="rId30" Type="http://schemas.openxmlformats.org/officeDocument/2006/relationships/font" Target="fonts/Economica-regular.fntdata"/><Relationship Id="rId11" Type="http://schemas.openxmlformats.org/officeDocument/2006/relationships/slide" Target="slides/slide5.xml"/><Relationship Id="rId33" Type="http://schemas.openxmlformats.org/officeDocument/2006/relationships/font" Target="fonts/Economica-boldItalic.fntdata"/><Relationship Id="rId10" Type="http://schemas.openxmlformats.org/officeDocument/2006/relationships/slide" Target="slides/slide4.xml"/><Relationship Id="rId32" Type="http://schemas.openxmlformats.org/officeDocument/2006/relationships/font" Target="fonts/Economica-italic.fntdata"/><Relationship Id="rId13" Type="http://schemas.openxmlformats.org/officeDocument/2006/relationships/slide" Target="slides/slide7.xml"/><Relationship Id="rId35" Type="http://schemas.openxmlformats.org/officeDocument/2006/relationships/font" Target="fonts/OpenSans-bold.fntdata"/><Relationship Id="rId12" Type="http://schemas.openxmlformats.org/officeDocument/2006/relationships/slide" Target="slides/slide6.xml"/><Relationship Id="rId34" Type="http://schemas.openxmlformats.org/officeDocument/2006/relationships/font" Target="fonts/OpenSans-regular.fntdata"/><Relationship Id="rId15" Type="http://schemas.openxmlformats.org/officeDocument/2006/relationships/slide" Target="slides/slide9.xml"/><Relationship Id="rId37" Type="http://schemas.openxmlformats.org/officeDocument/2006/relationships/font" Target="fonts/OpenSans-boldItalic.fntdata"/><Relationship Id="rId14" Type="http://schemas.openxmlformats.org/officeDocument/2006/relationships/slide" Target="slides/slide8.xml"/><Relationship Id="rId36" Type="http://schemas.openxmlformats.org/officeDocument/2006/relationships/font" Target="fonts/OpenSans-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en.wikipedia.org/wiki/Kilohertz" TargetMode="External"/><Relationship Id="rId3" Type="http://schemas.openxmlformats.org/officeDocument/2006/relationships/hyperlink" Target="https://en.wikipedia.org/wiki/Gigahertz" TargetMode="External"/><Relationship Id="rId4" Type="http://schemas.openxmlformats.org/officeDocument/2006/relationships/hyperlink" Target="https://en.wikipedia.org/wiki/Telecommunications" TargetMode="External"/><Relationship Id="rId9" Type="http://schemas.openxmlformats.org/officeDocument/2006/relationships/hyperlink" Target="https://en.wikipedia.org/wiki/Transmitter_power_output" TargetMode="External"/><Relationship Id="rId5" Type="http://schemas.openxmlformats.org/officeDocument/2006/relationships/hyperlink" Target="https://en.wikipedia.org/wiki/Telecommunications" TargetMode="External"/><Relationship Id="rId6" Type="http://schemas.openxmlformats.org/officeDocument/2006/relationships/hyperlink" Target="https://en.wikipedia.org/wiki/Radio_frequency" TargetMode="External"/><Relationship Id="rId7" Type="http://schemas.openxmlformats.org/officeDocument/2006/relationships/hyperlink" Target="https://en.wikipedia.org/wiki/Radio_frequency" TargetMode="External"/><Relationship Id="rId8" Type="http://schemas.openxmlformats.org/officeDocument/2006/relationships/hyperlink" Target="https://en.wikipedia.org/wiki/Transmitter_power_output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</p:txBody>
      </p:sp>
      <p:sp>
        <p:nvSpPr>
          <p:cNvPr id="133" name="Google Shape;13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Swati: May want to talk about C if have time else not important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Linear relation </a:t>
            </a:r>
            <a:r>
              <a:rPr lang="en-US" sz="1200">
                <a:solidFill>
                  <a:schemeClr val="dk1"/>
                </a:solidFill>
              </a:rPr>
              <a:t>between </a:t>
            </a:r>
            <a:r>
              <a:rPr b="1" lang="en-US" sz="1200">
                <a:solidFill>
                  <a:schemeClr val="dk1"/>
                </a:solidFill>
              </a:rPr>
              <a:t>theoretically predicted SS </a:t>
            </a:r>
            <a:r>
              <a:rPr lang="en-US" sz="1200">
                <a:solidFill>
                  <a:schemeClr val="dk1"/>
                </a:solidFill>
              </a:rPr>
              <a:t>and </a:t>
            </a:r>
            <a:r>
              <a:rPr b="1" lang="en-US" sz="1200">
                <a:solidFill>
                  <a:schemeClr val="dk1"/>
                </a:solidFill>
              </a:rPr>
              <a:t>log of distance between transmitter and receiver</a:t>
            </a:r>
            <a:r>
              <a:rPr lang="en-US" sz="1200">
                <a:solidFill>
                  <a:schemeClr val="dk1"/>
                </a:solidFill>
              </a:rPr>
              <a:t>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NNSS: Trying to estimate the user location wrt to the fixed locations where SS was recorded during offline phase.</a:t>
            </a:r>
            <a:endParaRPr/>
          </a:p>
        </p:txBody>
      </p:sp>
      <p:sp>
        <p:nvSpPr>
          <p:cNvPr id="149" name="Google Shape;14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5" name="Google Shape;15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68" name="Google Shape;16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50c5d05b7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Swati: Go over it quickly. All of it is already covered..Just a recap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50c5d05b77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Signal Strength decreases with increase in distance. Variations occur due to obstacles between the different base stations and the transmitter at same location. </a:t>
            </a:r>
            <a:endParaRPr/>
          </a:p>
        </p:txBody>
      </p:sp>
      <p:sp>
        <p:nvSpPr>
          <p:cNvPr id="194" name="Google Shape;19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0c5d05b77_3_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0c5d05b77_3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Similar to Empirical data, thus the model is well configured for the experiment testbed.</a:t>
            </a:r>
            <a:endParaRPr/>
          </a:p>
        </p:txBody>
      </p:sp>
      <p:sp>
        <p:nvSpPr>
          <p:cNvPr id="200" name="Google Shape;200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Plot for one base station. Signal Strength variation based on number of samples processed</a:t>
            </a:r>
            <a:endParaRPr/>
          </a:p>
        </p:txBody>
      </p:sp>
      <p:sp>
        <p:nvSpPr>
          <p:cNvPr id="206" name="Google Shape;20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50c5d05b77_3_45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50c5d05b77_3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0c5d05b7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0c5d05b7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Explain Signal to Noise ratio and Signal Strength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Radio Frequency: Frequency ranges from </a:t>
            </a:r>
            <a:r>
              <a:rPr lang="en-US">
                <a:solidFill>
                  <a:schemeClr val="dk1"/>
                </a:solidFill>
              </a:rPr>
              <a:t>twenty thousand times per second (20 </a:t>
            </a:r>
            <a:r>
              <a:rPr lang="en-US" u="sng">
                <a:solidFill>
                  <a:schemeClr val="hlink"/>
                </a:solidFill>
                <a:hlinkClick r:id="rId2"/>
              </a:rPr>
              <a:t>kHz</a:t>
            </a:r>
            <a:r>
              <a:rPr lang="en-US">
                <a:solidFill>
                  <a:schemeClr val="dk1"/>
                </a:solidFill>
              </a:rPr>
              <a:t>) to around three hundred billion times per second (300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GHz</a:t>
            </a:r>
            <a:r>
              <a:rPr lang="en-US">
                <a:solidFill>
                  <a:schemeClr val="dk1"/>
                </a:solidFill>
              </a:rPr>
              <a:t>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In</a:t>
            </a:r>
            <a:r>
              <a:rPr lang="en-US">
                <a:solidFill>
                  <a:schemeClr val="dk1"/>
                </a:solidFill>
                <a:uFill>
                  <a:noFill/>
                </a:uFill>
                <a:hlinkClick r:id="rId4"/>
              </a:rPr>
              <a:t>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telecommunications</a:t>
            </a:r>
            <a:r>
              <a:rPr lang="en-US">
                <a:solidFill>
                  <a:schemeClr val="dk1"/>
                </a:solidFill>
              </a:rPr>
              <a:t>, particularly in</a:t>
            </a:r>
            <a:r>
              <a:rPr lang="en-US">
                <a:solidFill>
                  <a:schemeClr val="dk1"/>
                </a:solidFill>
                <a:uFill>
                  <a:noFill/>
                </a:uFill>
                <a:hlinkClick r:id="rId6"/>
              </a:rPr>
              <a:t> </a:t>
            </a:r>
            <a:r>
              <a:rPr lang="en-US" u="sng">
                <a:solidFill>
                  <a:schemeClr val="hlink"/>
                </a:solidFill>
                <a:hlinkClick r:id="rId7"/>
              </a:rPr>
              <a:t>radio frequency</a:t>
            </a:r>
            <a:r>
              <a:rPr lang="en-US">
                <a:solidFill>
                  <a:schemeClr val="dk1"/>
                </a:solidFill>
              </a:rPr>
              <a:t>, </a:t>
            </a:r>
            <a:r>
              <a:rPr b="1" lang="en-US">
                <a:solidFill>
                  <a:schemeClr val="dk1"/>
                </a:solidFill>
              </a:rPr>
              <a:t>signal strength</a:t>
            </a:r>
            <a:r>
              <a:rPr lang="en-US">
                <a:solidFill>
                  <a:schemeClr val="dk1"/>
                </a:solidFill>
              </a:rPr>
              <a:t> (also referred to as </a:t>
            </a:r>
            <a:r>
              <a:rPr b="1" lang="en-US">
                <a:solidFill>
                  <a:schemeClr val="dk1"/>
                </a:solidFill>
              </a:rPr>
              <a:t>field strength</a:t>
            </a:r>
            <a:r>
              <a:rPr lang="en-US">
                <a:solidFill>
                  <a:schemeClr val="dk1"/>
                </a:solidFill>
              </a:rPr>
              <a:t>) refers to the</a:t>
            </a:r>
            <a:r>
              <a:rPr lang="en-US">
                <a:solidFill>
                  <a:schemeClr val="dk1"/>
                </a:solidFill>
                <a:uFill>
                  <a:noFill/>
                </a:uFill>
                <a:hlinkClick r:id="rId8"/>
              </a:rPr>
              <a:t> </a:t>
            </a:r>
            <a:r>
              <a:rPr lang="en-US" u="sng">
                <a:solidFill>
                  <a:schemeClr val="hlink"/>
                </a:solidFill>
                <a:hlinkClick r:id="rId9"/>
              </a:rPr>
              <a:t>transmitter power output</a:t>
            </a:r>
            <a:r>
              <a:rPr lang="en-US">
                <a:solidFill>
                  <a:schemeClr val="dk1"/>
                </a:solidFill>
              </a:rPr>
              <a:t> as received by a reference antenna at a distance from the transmitting antenna. It is expressed as dB(decibels) per meter or dBm. 10*Log(s/0.001)  where s is watts. Lower limit to Infrared ferquencies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</a:rPr>
              <a:t>The ratio of the strength of an electrical or other signal carrying information to that of interference, generally expressed in decibels.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Try to be brief.</a:t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496dacbbb_2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5496dacbbb_2_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1" name="Google Shape;12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Swati</a:t>
            </a:r>
            <a:endParaRPr/>
          </a:p>
        </p:txBody>
      </p:sp>
      <p:sp>
        <p:nvSpPr>
          <p:cNvPr id="127" name="Google Shape;12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10089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43556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925674"/>
            <a:ext cx="3054600" cy="2049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4155440"/>
            <a:ext cx="3054600" cy="9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276167"/>
            <a:ext cx="8520600" cy="283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4216000"/>
            <a:ext cx="8520600" cy="142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layout with centered title and subtitle placeholders" type="title">
  <p:cSld name="TITL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613633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4744471"/>
            <a:ext cx="1081625" cy="1499896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2408600"/>
            <a:ext cx="7596600" cy="204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633633"/>
            <a:ext cx="39999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865867"/>
            <a:ext cx="2808000" cy="3713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600200"/>
            <a:ext cx="5878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239033"/>
            <a:ext cx="4045200" cy="2381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3692001"/>
            <a:ext cx="4045200" cy="2098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5625233"/>
            <a:ext cx="5998800" cy="7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8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ctrTitle"/>
          </p:nvPr>
        </p:nvSpPr>
        <p:spPr>
          <a:xfrm>
            <a:off x="2820850" y="1045775"/>
            <a:ext cx="5678700" cy="204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t/>
            </a:r>
            <a:endParaRPr b="1"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RADAR: An In-Building RF-based User Location and Tracking System</a:t>
            </a:r>
            <a:br>
              <a:rPr i="0" lang="en-US" sz="40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6"/>
          <p:cNvSpPr txBox="1"/>
          <p:nvPr>
            <p:ph idx="1" type="subTitle"/>
          </p:nvPr>
        </p:nvSpPr>
        <p:spPr>
          <a:xfrm>
            <a:off x="2223300" y="3429000"/>
            <a:ext cx="6400800" cy="256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Paramvir Bahl and Venkata N. Padmanabhan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Microsoft Research</a:t>
            </a:r>
            <a:endParaRPr b="1" i="1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1" sz="2000"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en-US" sz="1800"/>
              <a:t>Presented By:</a:t>
            </a:r>
            <a:endParaRPr b="1" i="1" sz="1800"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en-US" sz="1800"/>
              <a:t>Swati Singhal</a:t>
            </a:r>
            <a:endParaRPr b="1" i="1" sz="1800"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1" i="1" lang="en-US" sz="1800"/>
              <a:t>Marguerite McDaniel</a:t>
            </a:r>
            <a:endParaRPr b="1" i="1" sz="1800"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1" sz="2000"/>
          </a:p>
          <a:p>
            <a:pPr indent="0" lvl="0" marL="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1" i="1" sz="2000"/>
          </a:p>
          <a:p>
            <a:pPr indent="-215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5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FAF propagation model 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25"/>
          <p:cNvSpPr txBox="1"/>
          <p:nvPr>
            <p:ph idx="1" type="body"/>
          </p:nvPr>
        </p:nvSpPr>
        <p:spPr>
          <a:xfrm>
            <a:off x="523950" y="2385125"/>
            <a:ext cx="8218500" cy="39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P(d)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signal strength at distance d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556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rate at which the path loss increase       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with distance (Fixed and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determined once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556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1" baseline="-2500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distance of the reference point (Fixed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and determined once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556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maximum number of obstructions (walls)  up to which the attenuation factor makes a  difference (Fixed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and determined once 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556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nW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walls between Transmitter-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Receiver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3556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1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the wall attenuation factor (Fixed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and determined once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) 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425" y="1279150"/>
            <a:ext cx="7933150" cy="95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623400" y="351658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Determine the parameter of FAF model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>
            <a:off x="311700" y="136278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WAF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P(d</a:t>
            </a:r>
            <a:r>
              <a:rPr baseline="-2500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i="0" sz="2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6"/>
          <p:cNvSpPr/>
          <p:nvPr/>
        </p:nvSpPr>
        <p:spPr>
          <a:xfrm>
            <a:off x="1460625" y="1460150"/>
            <a:ext cx="528600" cy="729900"/>
          </a:xfrm>
          <a:prstGeom prst="rightBrace">
            <a:avLst>
              <a:gd fmla="val 79766" name="adj1"/>
              <a:gd fmla="val 50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6"/>
          <p:cNvSpPr txBox="1"/>
          <p:nvPr/>
        </p:nvSpPr>
        <p:spPr>
          <a:xfrm>
            <a:off x="2020950" y="1543625"/>
            <a:ext cx="70947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Depends on building layout and construction material</a:t>
            </a:r>
            <a:endParaRPr sz="2200"/>
          </a:p>
        </p:txBody>
      </p:sp>
      <p:sp>
        <p:nvSpPr>
          <p:cNvPr id="146" name="Google Shape;146;p26"/>
          <p:cNvSpPr txBox="1"/>
          <p:nvPr/>
        </p:nvSpPr>
        <p:spPr>
          <a:xfrm>
            <a:off x="2164050" y="2100525"/>
            <a:ext cx="6808500" cy="43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/>
              <a:t>Step 1: WAF Estimation</a:t>
            </a:r>
            <a:endParaRPr sz="2000" u="sng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WAF = 3.1 dBm and C = 4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000"/>
              <a:t>Average distance of signal strength values collected from line of sight distances and with varying (known) number of obstacles. 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u="sng"/>
              <a:t>Step 2: </a:t>
            </a:r>
            <a:r>
              <a:rPr lang="en-US" sz="2000" u="sng">
                <a:solidFill>
                  <a:schemeClr val="dk1"/>
                </a:solidFill>
              </a:rPr>
              <a:t>P(d</a:t>
            </a:r>
            <a:r>
              <a:rPr baseline="-25000" lang="en-US" sz="2000" u="sng">
                <a:solidFill>
                  <a:schemeClr val="dk1"/>
                </a:solidFill>
              </a:rPr>
              <a:t>0</a:t>
            </a:r>
            <a:r>
              <a:rPr lang="en-US" sz="2000" u="sng">
                <a:solidFill>
                  <a:schemeClr val="dk1"/>
                </a:solidFill>
              </a:rPr>
              <a:t>) and n Estimation</a:t>
            </a:r>
            <a:endParaRPr sz="2000" u="sng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P(d</a:t>
            </a:r>
            <a:r>
              <a:rPr baseline="-25000" lang="en-US" sz="2000">
                <a:solidFill>
                  <a:schemeClr val="dk1"/>
                </a:solidFill>
              </a:rPr>
              <a:t>0</a:t>
            </a:r>
            <a:r>
              <a:rPr lang="en-US" sz="2000">
                <a:solidFill>
                  <a:schemeClr val="dk1"/>
                </a:solidFill>
              </a:rPr>
              <a:t>)</a:t>
            </a:r>
            <a:r>
              <a:rPr lang="en-US" sz="2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= 58.48, n = 1.523 (Choosed across 3 stations)</a:t>
            </a:r>
            <a:endParaRPr sz="2000">
              <a:solidFill>
                <a:schemeClr val="dk1"/>
              </a:solidFill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Linear regression model for parameter estimation 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 time phase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27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synchronize the clock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mobile host broadcast UDP packet at the rate of 4/sec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BS records the tuple (t, bs, ss)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Run NNSS (nearest neighbors in signal space) algorithm to search the fittest location 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-</a:t>
            </a: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the 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Euclidean distance </a:t>
            </a: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i.e.,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sqrt((ss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-ss’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aseline="30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+(ss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-ss’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aseline="30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+(ss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-ss’</a:t>
            </a:r>
            <a:r>
              <a:rPr baseline="-25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aseline="3000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8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Empirical </a:t>
            </a:r>
            <a:r>
              <a:rPr lang="en-US"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8" name="Google Shape;158;p28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70*4 = 280 combinations.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Pick one of the location and orientation at random.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Conduct an NNSS (</a:t>
            </a:r>
            <a:r>
              <a:rPr lang="en-US" sz="2800">
                <a:latin typeface="Arial"/>
                <a:ea typeface="Arial"/>
                <a:cs typeface="Arial"/>
                <a:sym typeface="Arial"/>
              </a:rPr>
              <a:t>Nearest Neighbor(s) Signal Strength)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search for the remaining 69 points times 4 direction.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Comparison</a:t>
            </a:r>
            <a:r>
              <a:rPr lang="en-US" sz="2800">
                <a:latin typeface="Arial"/>
                <a:ea typeface="Arial"/>
                <a:cs typeface="Arial"/>
                <a:sym typeface="Arial"/>
              </a:rPr>
              <a:t> to other approaches: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Strongest BS selection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Random selection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Empirical 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 sz="3600">
              <a:solidFill>
                <a:srgbClr val="000000"/>
              </a:solidFill>
            </a:endParaRPr>
          </a:p>
        </p:txBody>
      </p:sp>
      <p:pic>
        <p:nvPicPr>
          <p:cNvPr id="164" name="Google Shape;164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7988" y="1713825"/>
            <a:ext cx="5688000" cy="29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47825" y="4888612"/>
            <a:ext cx="6048375" cy="1604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Empirical 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30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Multiple nearest neighbors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intuition is that often there are multiple neighbors that are at roughly the same distance from the point of interest (in signal space).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Average k nearest neighbors to estimate the user location</a:t>
            </a:r>
            <a:endParaRPr/>
          </a:p>
        </p:txBody>
      </p:sp>
      <p:pic>
        <p:nvPicPr>
          <p:cNvPr id="172" name="Google Shape;172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59112" y="4076700"/>
            <a:ext cx="2736850" cy="189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1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Empirical 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78" name="Google Shape;178;p31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Impact of Nearest 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Neighbors: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179" name="Google Shape;179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9612" y="2492375"/>
            <a:ext cx="4968875" cy="350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2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Empirical </a:t>
            </a:r>
            <a:r>
              <a:rPr lang="en-US" sz="4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0" lang="en-US" sz="4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32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Scenarios</a:t>
            </a:r>
            <a:r>
              <a:rPr lang="en-US" sz="2800">
                <a:latin typeface="Arial"/>
                <a:ea typeface="Arial"/>
                <a:cs typeface="Arial"/>
                <a:sym typeface="Arial"/>
              </a:rPr>
              <a:t> for further analysis: 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Impact of number of samples.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4064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Tracking a mobile user</a:t>
            </a:r>
            <a:endParaRPr/>
          </a:p>
          <a:p>
            <a: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educe problem of tracking mobile user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</a:pPr>
            <a:r>
              <a:rPr lang="en-US" sz="2400"/>
              <a:t>Minimal</a:t>
            </a:r>
            <a:r>
              <a:rPr lang="en-US" sz="2400"/>
              <a:t> samples</a:t>
            </a:r>
            <a:endParaRPr/>
          </a:p>
          <a:p>
            <a: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C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ompute</a:t>
            </a:r>
            <a:r>
              <a:rPr lang="en-US" sz="2400"/>
              <a:t>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mean signal strength o</a:t>
            </a:r>
            <a:r>
              <a:rPr lang="en-US" sz="2400"/>
              <a:t>n 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continuous basis.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3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Radio Propagation</a:t>
            </a: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odel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33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 theoretically estimate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of SS for certain fixed locations (using FAF model) - each location is a grid cell on the floor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Conduct an NNSS search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for the random user location in real phase using the above data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Less accurate than Empirical Model but better than Strongest Base and Random methods.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4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radio propagation model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63712" y="1844675"/>
            <a:ext cx="5543550" cy="36655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latin typeface="Arial"/>
                <a:ea typeface="Arial"/>
                <a:cs typeface="Arial"/>
                <a:sym typeface="Arial"/>
              </a:rPr>
              <a:t>Overview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61550" y="1633625"/>
            <a:ext cx="90825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Char char="●"/>
            </a:pP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Introduction/vision of the work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Core concepts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Novelty of proposed system compared to existing solutions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System design and implementation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Discussion on observations and results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Applications and broader impacts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5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radio propagation model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3" name="Google Shape;203;p3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47812" y="1844675"/>
            <a:ext cx="5616575" cy="3741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6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Analysis – radio propagation model</a:t>
            </a:r>
            <a:endParaRPr sz="3600">
              <a:solidFill>
                <a:srgbClr val="000000"/>
              </a:solidFill>
            </a:endParaRPr>
          </a:p>
        </p:txBody>
      </p:sp>
      <p:pic>
        <p:nvPicPr>
          <p:cNvPr id="209" name="Google Shape;209;p3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35150" y="2060575"/>
            <a:ext cx="5400675" cy="35131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7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Applications and Broader Impacts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37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0" lvl="0" marL="457200" rtl="0" algn="l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Applications: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Location-aware systems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Printing services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●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Broader Impacts: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○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Internet-of-Things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■"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User-mobility profiles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8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Thank you!!</a:t>
            </a:r>
            <a:endParaRPr sz="4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t/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8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sz="4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 sz="4400"/>
              <a:t>                     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Questions?</a:t>
            </a:r>
            <a:endParaRPr i="0" sz="3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 to RADAR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457200" y="1600200"/>
            <a:ext cx="82296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Locating and tracking user location in indoor locations --&gt; location-aware services and applications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 frequency based wireless network in a in-building environment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/>
              <a:t>   </a:t>
            </a:r>
            <a:r>
              <a:rPr lang="en-US" sz="2200" u="sng">
                <a:latin typeface="Arial"/>
                <a:ea typeface="Arial"/>
                <a:cs typeface="Arial"/>
                <a:sym typeface="Arial"/>
              </a:rPr>
              <a:t>Features</a:t>
            </a:r>
            <a:endParaRPr sz="2200" u="sng"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I</a:t>
            </a:r>
            <a:r>
              <a:rPr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independent on specialized hardware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ses propagation model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Can be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adapted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 to setup changes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F</a:t>
            </a:r>
            <a:r>
              <a:rPr i="0" lang="en-US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actors in orientation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-2476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00"/>
              <a:buChar char="–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High accuracy - estimate user location with range of 2-3</a:t>
            </a:r>
            <a:r>
              <a:rPr lang="en-US" sz="2200"/>
              <a:t> meters.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type="title"/>
          </p:nvPr>
        </p:nvSpPr>
        <p:spPr>
          <a:xfrm>
            <a:off x="311700" y="8"/>
            <a:ext cx="8520600" cy="110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Core Concepts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9"/>
          <p:cNvSpPr txBox="1"/>
          <p:nvPr>
            <p:ph idx="1" type="body"/>
          </p:nvPr>
        </p:nvSpPr>
        <p:spPr>
          <a:xfrm>
            <a:off x="779025" y="1108500"/>
            <a:ext cx="8144400" cy="51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Use of Radio Frequency transmitted by user device to 3 base stations- uses Signal Strength(SS) (and Signal to Noise Ratio(SNR))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Use of triangulation from the location estimate received from base stations to determine the approximate user location. 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Offline phase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Baseline dataset: Detect/compute the signal strength at specific locations with 4 different user orientations - User is stationary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Process the data collected using two alternative approaches: Empirical and Radio Propagation model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Real time phase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Detect the signal strength at a random user location- User is in motion. 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00"/>
              <a:buFont typeface="Arial"/>
              <a:buChar char="○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Run NNSS (nearest neighbors in signal space) algorithm to search the fittest location that minimizes the difference between observed SS and recorded SS of baseline dataset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212558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Existing </a:t>
            </a:r>
            <a:r>
              <a:rPr b="0"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Limitations</a:t>
            </a:r>
            <a:endParaRPr sz="3600">
              <a:solidFill>
                <a:srgbClr val="000000"/>
              </a:solidFill>
            </a:endParaRPr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450825" y="1321049"/>
            <a:ext cx="8520600" cy="51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/>
              <a:t>InfraRed (IR) Wireless based systems</a:t>
            </a:r>
            <a:endParaRPr/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US"/>
              <a:t>Example: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Active badge</a:t>
            </a:r>
            <a:endParaRPr/>
          </a:p>
          <a:p>
            <a:pPr indent="-342900" lvl="1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Accurate but scales poorly due to the limited range of IR</a:t>
            </a:r>
            <a:endParaRPr sz="1800"/>
          </a:p>
          <a:p>
            <a:pPr indent="-342900" lvl="1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Significant installation and maintenance cost</a:t>
            </a:r>
            <a:endParaRPr sz="1800"/>
          </a:p>
          <a:p>
            <a:pPr indent="-342900" lvl="1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Performs poorly in the presence of direct sunlight</a:t>
            </a:r>
            <a:endParaRPr/>
          </a:p>
          <a:p>
            <a:pPr indent="-3048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PS - Not suitable to Indoors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048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Existing </a:t>
            </a:r>
            <a:r>
              <a:rPr b="0" i="0" lang="en-US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RF based wide-area cellular system</a:t>
            </a:r>
            <a:endParaRPr/>
          </a:p>
          <a:p>
            <a:pPr indent="-2730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Locate cellular phone by measuring the </a:t>
            </a:r>
            <a:endParaRPr sz="1800"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Signal attenuation</a:t>
            </a:r>
            <a:endParaRPr sz="1800"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Angle of arrival (AOA)</a:t>
            </a:r>
            <a:endParaRPr sz="1800"/>
          </a:p>
          <a:p>
            <a:pPr indent="-228600" lvl="2" marL="11430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difference of arrival (TD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OA)</a:t>
            </a:r>
            <a:endParaRPr sz="1800"/>
          </a:p>
          <a:p>
            <a:pPr indent="-2730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Used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only in outdoor environme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nt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●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Duress Alarm Location System (DALS)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Requires specialized hardware and software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Doesn’t account for user orientation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457200" y="798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System Design and </a:t>
            </a:r>
            <a:r>
              <a:rPr lang="en-US" sz="3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Implementation: Experimental Testbed</a:t>
            </a:r>
            <a:endParaRPr sz="3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4465500" y="1753450"/>
            <a:ext cx="42213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655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Testbed is located on second floor of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a </a:t>
            </a: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3-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story </a:t>
            </a: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building.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 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2540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Char char="•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4925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Measurements: 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349250" lvl="2" marL="1371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■"/>
            </a:pP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43.5m by 22.5m, 980 sq. m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more than 50 rooms)</a:t>
            </a:r>
            <a:endParaRPr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2" marL="1371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Char char="■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3655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1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base stations</a:t>
            </a: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placed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the flo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or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29210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overlapping coverage</a:t>
            </a:r>
            <a:r>
              <a:rPr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i="0" sz="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600"/>
              <a:buFont typeface="Arial"/>
              <a:buChar char="–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3655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1" i="0" lang="en-US" sz="19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Mobile host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29210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</a:pPr>
            <a:r>
              <a:rPr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laptop computer running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Windows</a:t>
            </a:r>
            <a:endParaRPr sz="1900">
              <a:latin typeface="Arial"/>
              <a:ea typeface="Arial"/>
              <a:cs typeface="Arial"/>
              <a:sym typeface="Arial"/>
            </a:endParaRPr>
          </a:p>
          <a:p>
            <a:pPr indent="-29210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–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b</a:t>
            </a:r>
            <a:r>
              <a:rPr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roadcast packets periodically </a:t>
            </a:r>
            <a:endParaRPr i="0" sz="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1" marL="74295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SzPts val="600"/>
              <a:buFont typeface="Arial"/>
              <a:buChar char="–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3655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>
                <a:latin typeface="Arial"/>
                <a:ea typeface="Arial"/>
                <a:cs typeface="Arial"/>
                <a:sym typeface="Arial"/>
              </a:rPr>
              <a:t>SS and SNR 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available</a:t>
            </a:r>
            <a:r>
              <a:rPr lang="en-US" sz="1900">
                <a:latin typeface="Arial"/>
                <a:ea typeface="Arial"/>
                <a:cs typeface="Arial"/>
                <a:sym typeface="Arial"/>
              </a:rPr>
              <a:t> through wireless network. </a:t>
            </a:r>
            <a:endParaRPr sz="19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14375" y="1073400"/>
            <a:ext cx="3869100" cy="565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lang="en-US" sz="3600"/>
              <a:t>System Design and Implementation</a:t>
            </a:r>
            <a:endParaRPr sz="3600"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Two approaches to detect the signal strength at specific location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Empirical method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 propagation model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Empirical </a:t>
            </a: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ethod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○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ynchronize the clock.</a:t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9144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"/>
              <a:buFont typeface="Arial"/>
              <a:buChar char="○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683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○"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M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obile host broadcast UDP (User D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atagram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Protocol) packet at rate of 4/sec.</a:t>
            </a:r>
            <a:endParaRPr b="0" i="0" sz="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667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600"/>
              <a:buFont typeface="Arial"/>
              <a:buChar char="○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68300" lvl="2" marL="13716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■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BS records tuple (t, bs, ss) and </a:t>
            </a:r>
            <a:endParaRPr sz="2200"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			(t, x, y, d). 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former tuple will also be record at real   </a:t>
            </a:r>
            <a:endParaRPr b="0" i="0" sz="2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                 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phase)</a:t>
            </a:r>
            <a:endParaRPr sz="2200"/>
          </a:p>
          <a:p>
            <a:pPr indent="-368300" lvl="2" marL="13716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■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Merge tuples using timestamp t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2200"/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			(x, y, d, ss</a:t>
            </a:r>
            <a:r>
              <a:rPr b="0" baseline="-2500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 i = 1,2,3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 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048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Sample for 70 locations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each 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combination 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 least 20 times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).</a:t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2032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SzPts val="600"/>
              <a:buFont typeface="Arial"/>
              <a:buChar char="•"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-3048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tilize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sample mean value </a:t>
            </a:r>
            <a:r>
              <a:rPr lang="en-US" sz="2200"/>
              <a:t>i</a:t>
            </a:r>
            <a:r>
              <a:rPr b="0" i="0" lang="en-US" sz="2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nstead of raw data</a:t>
            </a:r>
            <a:r>
              <a:rPr lang="en-US" sz="2200">
                <a:latin typeface="Arial"/>
                <a:ea typeface="Arial"/>
                <a:cs typeface="Arial"/>
                <a:sym typeface="Arial"/>
              </a:rPr>
              <a:t>.</a:t>
            </a:r>
            <a:endParaRPr sz="2200"/>
          </a:p>
          <a:p>
            <a:pPr indent="-1651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21233"/>
            <a:ext cx="85206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i="0" lang="en-US" sz="36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Radio propagation model</a:t>
            </a: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633633"/>
            <a:ext cx="8520600" cy="447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75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Motivation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Reduce the dependence on empirical data</a:t>
            </a:r>
            <a:endParaRPr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3175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the mathematical model of indoor signal propagation, which considers the reflection, diffraction, scattering of radio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Rayleigh fading model</a:t>
            </a:r>
            <a:r>
              <a:rPr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unrealistic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Racian distribution model</a:t>
            </a:r>
            <a:r>
              <a:rPr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difficult to determine the model parameters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Floor Attenuation Factor propagation model</a:t>
            </a:r>
            <a:r>
              <a:rPr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: accept!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預設簡報設計">
  <a:themeElements>
    <a:clrScheme name="預設簡報設計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