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744" r:id="rId2"/>
    <p:sldId id="1270" r:id="rId3"/>
    <p:sldId id="1262" r:id="rId4"/>
    <p:sldId id="1263" r:id="rId5"/>
    <p:sldId id="1273" r:id="rId6"/>
    <p:sldId id="1274" r:id="rId7"/>
    <p:sldId id="1275" r:id="rId8"/>
    <p:sldId id="1271" r:id="rId9"/>
    <p:sldId id="1272" r:id="rId10"/>
    <p:sldId id="1287" r:id="rId11"/>
    <p:sldId id="1276" r:id="rId12"/>
    <p:sldId id="1277" r:id="rId13"/>
    <p:sldId id="1280" r:id="rId14"/>
    <p:sldId id="1281" r:id="rId15"/>
    <p:sldId id="1282" r:id="rId16"/>
    <p:sldId id="1283" r:id="rId17"/>
    <p:sldId id="1284" r:id="rId18"/>
    <p:sldId id="1286" r:id="rId19"/>
    <p:sldId id="1279" r:id="rId20"/>
    <p:sldId id="1285" r:id="rId21"/>
    <p:sldId id="1278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685"/>
    <p:restoredTop sz="94663"/>
  </p:normalViewPr>
  <p:slideViewPr>
    <p:cSldViewPr snapToGrid="0" snapToObjects="1" showGuides="1">
      <p:cViewPr varScale="1">
        <p:scale>
          <a:sx n="88" d="100"/>
          <a:sy n="88" d="100"/>
        </p:scale>
        <p:origin x="200" y="4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BBE082-8020-0345-9A2B-4DD01B688587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B21B2C-CE1A-8541-8361-F9DAE490E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703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So...lets get started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B8135-54D7-3746-8976-0B97D07C7D7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233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can even jam all the 911 phone calls before a bank robbery. </a:t>
            </a:r>
            <a:r>
              <a:rPr lang="en-US" dirty="0">
                <a:effectLst/>
              </a:rPr>
              <a:t> </a:t>
            </a:r>
          </a:p>
          <a:p>
            <a:endParaRPr lang="en-US" dirty="0">
              <a:effectLst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While various applications are possible … this paper focuses on enabling the core capability … and understanding what is, or is not, possible …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857596-EF66-1F44-A8C8-6028B75146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31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17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4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806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3048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57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272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493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58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135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87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50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5C7710-0A1C-5745-97F4-E771276C8BF5}" type="datetimeFigureOut">
              <a:rPr lang="en-US" smtClean="0"/>
              <a:t>4/2/19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B1073-FA3A-3F41-A1B7-47FD6587B8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95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tiff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3194C-7299-1A4A-9E53-498A7244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21D26-3776-4CAD-941E-DCE84D7DFA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336BF-D651-434F-B56F-DB1F1A8E60D6}"/>
              </a:ext>
            </a:extLst>
          </p:cNvPr>
          <p:cNvSpPr txBox="1"/>
          <p:nvPr/>
        </p:nvSpPr>
        <p:spPr>
          <a:xfrm>
            <a:off x="1809085" y="672072"/>
            <a:ext cx="58464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5.2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Security and Privacy –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6C90A-3309-5D47-8006-7DB386BD9063}"/>
              </a:ext>
            </a:extLst>
          </p:cNvPr>
          <p:cNvSpPr txBox="1"/>
          <p:nvPr/>
        </p:nvSpPr>
        <p:spPr>
          <a:xfrm>
            <a:off x="2635564" y="24793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B607D-1479-D74C-93EE-2783FCCFC9BE}"/>
              </a:ext>
            </a:extLst>
          </p:cNvPr>
          <p:cNvSpPr txBox="1"/>
          <p:nvPr/>
        </p:nvSpPr>
        <p:spPr>
          <a:xfrm>
            <a:off x="3598931" y="42426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FB5A7-1265-B346-9237-2AD36665ABE4}"/>
              </a:ext>
            </a:extLst>
          </p:cNvPr>
          <p:cNvSpPr txBox="1"/>
          <p:nvPr/>
        </p:nvSpPr>
        <p:spPr>
          <a:xfrm>
            <a:off x="3296009" y="31145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1B89-F8A2-F844-A016-B0D71329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718" y="54749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915CC-BBFA-1842-9C4E-27D25365B3F2}"/>
              </a:ext>
            </a:extLst>
          </p:cNvPr>
          <p:cNvSpPr txBox="1"/>
          <p:nvPr/>
        </p:nvSpPr>
        <p:spPr>
          <a:xfrm>
            <a:off x="3610789" y="47042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Apr. 2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nd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35490381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9F8A0-DE86-294F-A41B-CA061EBF2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17" y="1189242"/>
            <a:ext cx="7350366" cy="447951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5BE927C-1F0C-FA41-ADC2-50888A76D3C9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1CFB583-AEA7-9F4B-B686-8C27A89112FA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E7205EF-6B3A-614D-BF96-9B8C05B1937B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Human voice 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88832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970925-1C98-154D-AC17-1E0F6F5AD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1460500"/>
            <a:ext cx="7505700" cy="454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840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01090D5-F0A0-DE40-8DA8-B822D8FB5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29" y="1236774"/>
            <a:ext cx="7263141" cy="534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063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730E58B-AC5E-5C4F-86BB-C62652190DC6}"/>
              </a:ext>
            </a:extLst>
          </p:cNvPr>
          <p:cNvGrpSpPr/>
          <p:nvPr/>
        </p:nvGrpSpPr>
        <p:grpSpPr>
          <a:xfrm>
            <a:off x="428330" y="2311257"/>
            <a:ext cx="4056585" cy="2235485"/>
            <a:chOff x="428330" y="2311257"/>
            <a:chExt cx="4056585" cy="223548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C34BF291-E0B7-BC42-A7AD-3AB2E4252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14" t="7830" r="27829" b="13439"/>
            <a:stretch/>
          </p:blipFill>
          <p:spPr>
            <a:xfrm rot="16200000">
              <a:off x="1338880" y="1400707"/>
              <a:ext cx="2235485" cy="4056585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42FB84A-E71D-3D4B-AECB-8CC6CA63B53F}"/>
                </a:ext>
              </a:extLst>
            </p:cNvPr>
            <p:cNvGrpSpPr/>
            <p:nvPr/>
          </p:nvGrpSpPr>
          <p:grpSpPr>
            <a:xfrm>
              <a:off x="606304" y="3188654"/>
              <a:ext cx="3371098" cy="480686"/>
              <a:chOff x="606304" y="3188654"/>
              <a:chExt cx="3371098" cy="480686"/>
            </a:xfrm>
          </p:grpSpPr>
          <p:pic>
            <p:nvPicPr>
              <p:cNvPr id="3" name="Picture 2" descr="Podcast-Opp.png">
                <a:extLst>
                  <a:ext uri="{FF2B5EF4-FFF2-40B4-BE49-F238E27FC236}">
                    <a16:creationId xmlns:a16="http://schemas.microsoft.com/office/drawing/2014/main" id="{E3C2B9D0-7474-7549-BD94-15C0D30BF2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304" y="3188654"/>
                <a:ext cx="490012" cy="480685"/>
              </a:xfrm>
              <a:prstGeom prst="rect">
                <a:avLst/>
              </a:prstGeom>
            </p:spPr>
          </p:pic>
          <p:pic>
            <p:nvPicPr>
              <p:cNvPr id="4" name="Picture 3" descr="Podcast-Opp.png">
                <a:extLst>
                  <a:ext uri="{FF2B5EF4-FFF2-40B4-BE49-F238E27FC236}">
                    <a16:creationId xmlns:a16="http://schemas.microsoft.com/office/drawing/2014/main" id="{514AD422-1429-AB4A-B1A5-E2E5F01EBD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390" y="3188655"/>
                <a:ext cx="490012" cy="480685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466353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4BF291-E0B7-BC42-A7AD-3AB2E425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4" t="7830" r="27829" b="13439"/>
          <a:stretch/>
        </p:blipFill>
        <p:spPr>
          <a:xfrm rot="16200000">
            <a:off x="1338880" y="1400707"/>
            <a:ext cx="2235485" cy="40565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2FB84A-E71D-3D4B-AECB-8CC6CA63B53F}"/>
              </a:ext>
            </a:extLst>
          </p:cNvPr>
          <p:cNvGrpSpPr/>
          <p:nvPr/>
        </p:nvGrpSpPr>
        <p:grpSpPr>
          <a:xfrm>
            <a:off x="606304" y="3188654"/>
            <a:ext cx="3371098" cy="480686"/>
            <a:chOff x="606304" y="3188654"/>
            <a:chExt cx="3371098" cy="480686"/>
          </a:xfrm>
        </p:grpSpPr>
        <p:pic>
          <p:nvPicPr>
            <p:cNvPr id="3" name="Picture 2" descr="Podcast-Opp.png">
              <a:extLst>
                <a:ext uri="{FF2B5EF4-FFF2-40B4-BE49-F238E27FC236}">
                  <a16:creationId xmlns:a16="http://schemas.microsoft.com/office/drawing/2014/main" id="{E3C2B9D0-7474-7549-BD94-15C0D30B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04" y="3188654"/>
              <a:ext cx="490012" cy="480685"/>
            </a:xfrm>
            <a:prstGeom prst="rect">
              <a:avLst/>
            </a:prstGeom>
          </p:spPr>
        </p:pic>
        <p:pic>
          <p:nvPicPr>
            <p:cNvPr id="4" name="Picture 3" descr="Podcast-Opp.png">
              <a:extLst>
                <a:ext uri="{FF2B5EF4-FFF2-40B4-BE49-F238E27FC236}">
                  <a16:creationId xmlns:a16="http://schemas.microsoft.com/office/drawing/2014/main" id="{514AD422-1429-AB4A-B1A5-E2E5F01EB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390" y="3188655"/>
              <a:ext cx="490012" cy="48068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BA2867-DCD4-874F-8C82-740CAA7C8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60774" y="836268"/>
            <a:ext cx="1854897" cy="196945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81A6CC-9F97-B249-AE3B-E544854B5A8C}"/>
              </a:ext>
            </a:extLst>
          </p:cNvPr>
          <p:cNvCxnSpPr>
            <a:cxnSpLocks/>
          </p:cNvCxnSpPr>
          <p:nvPr/>
        </p:nvCxnSpPr>
        <p:spPr>
          <a:xfrm flipH="1">
            <a:off x="3977402" y="2311256"/>
            <a:ext cx="2760702" cy="111774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007EE1B8-ABD6-6540-A3D0-A67E5160FB71}"/>
              </a:ext>
            </a:extLst>
          </p:cNvPr>
          <p:cNvGrpSpPr/>
          <p:nvPr/>
        </p:nvGrpSpPr>
        <p:grpSpPr>
          <a:xfrm>
            <a:off x="4473084" y="3625797"/>
            <a:ext cx="3325009" cy="1698041"/>
            <a:chOff x="4473084" y="3625797"/>
            <a:chExt cx="3325009" cy="1698041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B539DE9-0E30-8648-890B-4CA4C9AB9748}"/>
                </a:ext>
              </a:extLst>
            </p:cNvPr>
            <p:cNvCxnSpPr>
              <a:cxnSpLocks/>
            </p:cNvCxnSpPr>
            <p:nvPr/>
          </p:nvCxnSpPr>
          <p:spPr>
            <a:xfrm>
              <a:off x="4881040" y="4977730"/>
              <a:ext cx="291705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C97C7CEE-90E5-CA4B-AB99-D5659D2F02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3317" y="3625797"/>
              <a:ext cx="0" cy="1385304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1D0CB9D-E4EC-6147-8EA4-20961B38555F}"/>
                </a:ext>
              </a:extLst>
            </p:cNvPr>
            <p:cNvSpPr txBox="1"/>
            <p:nvPr/>
          </p:nvSpPr>
          <p:spPr>
            <a:xfrm rot="16200000">
              <a:off x="4040762" y="4145298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Ampl</a:t>
              </a:r>
              <a:r>
                <a:rPr lang="en-US" sz="2000" dirty="0"/>
                <a:t>.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834E97E-055A-4C4F-85FE-AC012739BC80}"/>
                </a:ext>
              </a:extLst>
            </p:cNvPr>
            <p:cNvSpPr txBox="1"/>
            <p:nvPr/>
          </p:nvSpPr>
          <p:spPr>
            <a:xfrm>
              <a:off x="5799061" y="4923728"/>
              <a:ext cx="1891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Time/Sample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FC6785F-0728-5D45-B81B-D3B11BE96396}"/>
                </a:ext>
              </a:extLst>
            </p:cNvPr>
            <p:cNvGrpSpPr/>
            <p:nvPr/>
          </p:nvGrpSpPr>
          <p:grpSpPr>
            <a:xfrm>
              <a:off x="4873194" y="4052274"/>
              <a:ext cx="2034372" cy="777647"/>
              <a:chOff x="987797" y="2140633"/>
              <a:chExt cx="2034372" cy="777647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A970339-45F4-074D-B968-3294FA282ADE}"/>
                  </a:ext>
                </a:extLst>
              </p:cNvPr>
              <p:cNvSpPr/>
              <p:nvPr/>
            </p:nvSpPr>
            <p:spPr>
              <a:xfrm>
                <a:off x="1223738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932AA964-4BB8-4A47-B6FD-CECA33F6D37A}"/>
                  </a:ext>
                </a:extLst>
              </p:cNvPr>
              <p:cNvCxnSpPr/>
              <p:nvPr/>
            </p:nvCxnSpPr>
            <p:spPr>
              <a:xfrm>
                <a:off x="1879815" y="2609095"/>
                <a:ext cx="1142354" cy="0"/>
              </a:xfrm>
              <a:prstGeom prst="line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296477F-7012-384C-A71E-A9BF751989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797" y="2627390"/>
                <a:ext cx="220709" cy="0"/>
              </a:xfrm>
              <a:prstGeom prst="line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447091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4BF291-E0B7-BC42-A7AD-3AB2E42526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4" t="7830" r="27829" b="13439"/>
          <a:stretch/>
        </p:blipFill>
        <p:spPr>
          <a:xfrm rot="16200000">
            <a:off x="1338880" y="1400707"/>
            <a:ext cx="2235485" cy="405658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42FB84A-E71D-3D4B-AECB-8CC6CA63B53F}"/>
              </a:ext>
            </a:extLst>
          </p:cNvPr>
          <p:cNvGrpSpPr/>
          <p:nvPr/>
        </p:nvGrpSpPr>
        <p:grpSpPr>
          <a:xfrm>
            <a:off x="606304" y="3188654"/>
            <a:ext cx="3371098" cy="480686"/>
            <a:chOff x="606304" y="3188654"/>
            <a:chExt cx="3371098" cy="480686"/>
          </a:xfrm>
        </p:grpSpPr>
        <p:pic>
          <p:nvPicPr>
            <p:cNvPr id="3" name="Picture 2" descr="Podcast-Opp.png">
              <a:extLst>
                <a:ext uri="{FF2B5EF4-FFF2-40B4-BE49-F238E27FC236}">
                  <a16:creationId xmlns:a16="http://schemas.microsoft.com/office/drawing/2014/main" id="{E3C2B9D0-7474-7549-BD94-15C0D30BF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304" y="3188654"/>
              <a:ext cx="490012" cy="480685"/>
            </a:xfrm>
            <a:prstGeom prst="rect">
              <a:avLst/>
            </a:prstGeom>
          </p:spPr>
        </p:pic>
        <p:pic>
          <p:nvPicPr>
            <p:cNvPr id="4" name="Picture 3" descr="Podcast-Opp.png">
              <a:extLst>
                <a:ext uri="{FF2B5EF4-FFF2-40B4-BE49-F238E27FC236}">
                  <a16:creationId xmlns:a16="http://schemas.microsoft.com/office/drawing/2014/main" id="{514AD422-1429-AB4A-B1A5-E2E5F01EB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7390" y="3188655"/>
              <a:ext cx="490012" cy="48068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8ABA2867-DCD4-874F-8C82-740CAA7C8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60774" y="836268"/>
            <a:ext cx="1854897" cy="196945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781A6CC-9F97-B249-AE3B-E544854B5A8C}"/>
              </a:ext>
            </a:extLst>
          </p:cNvPr>
          <p:cNvCxnSpPr>
            <a:cxnSpLocks/>
          </p:cNvCxnSpPr>
          <p:nvPr/>
        </p:nvCxnSpPr>
        <p:spPr>
          <a:xfrm flipH="1">
            <a:off x="3977402" y="2311256"/>
            <a:ext cx="2760702" cy="1117740"/>
          </a:xfrm>
          <a:prstGeom prst="line">
            <a:avLst/>
          </a:prstGeom>
          <a:noFill/>
          <a:ln w="38100" cmpd="sng">
            <a:solidFill>
              <a:schemeClr val="accent1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B539DE9-0E30-8648-890B-4CA4C9AB9748}"/>
              </a:ext>
            </a:extLst>
          </p:cNvPr>
          <p:cNvCxnSpPr>
            <a:cxnSpLocks/>
          </p:cNvCxnSpPr>
          <p:nvPr/>
        </p:nvCxnSpPr>
        <p:spPr>
          <a:xfrm>
            <a:off x="4881040" y="4977730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97C7CEE-90E5-CA4B-AB99-D5659D2F0207}"/>
              </a:ext>
            </a:extLst>
          </p:cNvPr>
          <p:cNvCxnSpPr>
            <a:cxnSpLocks/>
          </p:cNvCxnSpPr>
          <p:nvPr/>
        </p:nvCxnSpPr>
        <p:spPr>
          <a:xfrm flipV="1">
            <a:off x="4883317" y="3625797"/>
            <a:ext cx="0" cy="138530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1D0CB9D-E4EC-6147-8EA4-20961B38555F}"/>
              </a:ext>
            </a:extLst>
          </p:cNvPr>
          <p:cNvSpPr txBox="1"/>
          <p:nvPr/>
        </p:nvSpPr>
        <p:spPr>
          <a:xfrm rot="16200000">
            <a:off x="4040762" y="4145298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Ampl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34E97E-055A-4C4F-85FE-AC012739BC80}"/>
              </a:ext>
            </a:extLst>
          </p:cNvPr>
          <p:cNvSpPr txBox="1"/>
          <p:nvPr/>
        </p:nvSpPr>
        <p:spPr>
          <a:xfrm>
            <a:off x="5799061" y="4923728"/>
            <a:ext cx="1891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Time/Sample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FC6785F-0728-5D45-B81B-D3B11BE96396}"/>
              </a:ext>
            </a:extLst>
          </p:cNvPr>
          <p:cNvGrpSpPr/>
          <p:nvPr/>
        </p:nvGrpSpPr>
        <p:grpSpPr>
          <a:xfrm>
            <a:off x="4873194" y="4052274"/>
            <a:ext cx="2034372" cy="777647"/>
            <a:chOff x="987797" y="2140633"/>
            <a:chExt cx="2034372" cy="777647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7A970339-45F4-074D-B968-3294FA282ADE}"/>
                </a:ext>
              </a:extLst>
            </p:cNvPr>
            <p:cNvSpPr/>
            <p:nvPr/>
          </p:nvSpPr>
          <p:spPr>
            <a:xfrm>
              <a:off x="1223738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2AA964-4BB8-4A47-B6FD-CECA33F6D37A}"/>
                </a:ext>
              </a:extLst>
            </p:cNvPr>
            <p:cNvCxnSpPr/>
            <p:nvPr/>
          </p:nvCxnSpPr>
          <p:spPr>
            <a:xfrm>
              <a:off x="1879815" y="2609095"/>
              <a:ext cx="1142354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96477F-7012-384C-A71E-A9BF7519899D}"/>
                </a:ext>
              </a:extLst>
            </p:cNvPr>
            <p:cNvCxnSpPr>
              <a:cxnSpLocks/>
            </p:cNvCxnSpPr>
            <p:nvPr/>
          </p:nvCxnSpPr>
          <p:spPr>
            <a:xfrm>
              <a:off x="987797" y="2627390"/>
              <a:ext cx="220709" cy="0"/>
            </a:xfrm>
            <a:prstGeom prst="line">
              <a:avLst/>
            </a:prstGeom>
            <a:noFill/>
            <a:ln w="254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6868D52-850C-094D-9CCF-602D79CE806E}"/>
              </a:ext>
            </a:extLst>
          </p:cNvPr>
          <p:cNvCxnSpPr>
            <a:cxnSpLocks/>
          </p:cNvCxnSpPr>
          <p:nvPr/>
        </p:nvCxnSpPr>
        <p:spPr>
          <a:xfrm>
            <a:off x="396095" y="5658444"/>
            <a:ext cx="291705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F09271-CD4C-BD4F-B06F-7D0E2B6110C2}"/>
              </a:ext>
            </a:extLst>
          </p:cNvPr>
          <p:cNvGrpSpPr/>
          <p:nvPr/>
        </p:nvGrpSpPr>
        <p:grpSpPr>
          <a:xfrm>
            <a:off x="383180" y="4684651"/>
            <a:ext cx="2451257" cy="777647"/>
            <a:chOff x="90922" y="2140633"/>
            <a:chExt cx="2451257" cy="777647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EB6B16C-3921-0242-A856-97FE4075BEA7}"/>
                </a:ext>
              </a:extLst>
            </p:cNvPr>
            <p:cNvSpPr/>
            <p:nvPr/>
          </p:nvSpPr>
          <p:spPr>
            <a:xfrm>
              <a:off x="1207256" y="2140633"/>
              <a:ext cx="619245" cy="777647"/>
            </a:xfrm>
            <a:custGeom>
              <a:avLst/>
              <a:gdLst>
                <a:gd name="connsiteX0" fmla="*/ 0 w 1580606"/>
                <a:gd name="connsiteY0" fmla="*/ 921339 h 1174207"/>
                <a:gd name="connsiteX1" fmla="*/ 78377 w 1580606"/>
                <a:gd name="connsiteY1" fmla="*/ 215945 h 1174207"/>
                <a:gd name="connsiteX2" fmla="*/ 261257 w 1580606"/>
                <a:gd name="connsiteY2" fmla="*/ 1169533 h 1174207"/>
                <a:gd name="connsiteX3" fmla="*/ 339634 w 1580606"/>
                <a:gd name="connsiteY3" fmla="*/ 594767 h 1174207"/>
                <a:gd name="connsiteX4" fmla="*/ 444137 w 1580606"/>
                <a:gd name="connsiteY4" fmla="*/ 921339 h 1174207"/>
                <a:gd name="connsiteX5" fmla="*/ 522514 w 1580606"/>
                <a:gd name="connsiteY5" fmla="*/ 137567 h 1174207"/>
                <a:gd name="connsiteX6" fmla="*/ 653143 w 1580606"/>
                <a:gd name="connsiteY6" fmla="*/ 895213 h 1174207"/>
                <a:gd name="connsiteX7" fmla="*/ 731520 w 1580606"/>
                <a:gd name="connsiteY7" fmla="*/ 215945 h 1174207"/>
                <a:gd name="connsiteX8" fmla="*/ 744583 w 1580606"/>
                <a:gd name="connsiteY8" fmla="*/ 607830 h 1174207"/>
                <a:gd name="connsiteX9" fmla="*/ 783771 w 1580606"/>
                <a:gd name="connsiteY9" fmla="*/ 6939 h 1174207"/>
                <a:gd name="connsiteX10" fmla="*/ 927463 w 1580606"/>
                <a:gd name="connsiteY10" fmla="*/ 1091156 h 1174207"/>
                <a:gd name="connsiteX11" fmla="*/ 1005840 w 1580606"/>
                <a:gd name="connsiteY11" fmla="*/ 438013 h 1174207"/>
                <a:gd name="connsiteX12" fmla="*/ 1175657 w 1580606"/>
                <a:gd name="connsiteY12" fmla="*/ 1169533 h 1174207"/>
                <a:gd name="connsiteX13" fmla="*/ 1254034 w 1580606"/>
                <a:gd name="connsiteY13" fmla="*/ 451076 h 1174207"/>
                <a:gd name="connsiteX14" fmla="*/ 1423851 w 1580606"/>
                <a:gd name="connsiteY14" fmla="*/ 1025842 h 1174207"/>
                <a:gd name="connsiteX15" fmla="*/ 1449977 w 1580606"/>
                <a:gd name="connsiteY15" fmla="*/ 59190 h 1174207"/>
                <a:gd name="connsiteX16" fmla="*/ 1580606 w 1580606"/>
                <a:gd name="connsiteY16" fmla="*/ 777647 h 1174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580606" h="1174207">
                  <a:moveTo>
                    <a:pt x="0" y="921339"/>
                  </a:moveTo>
                  <a:cubicBezTo>
                    <a:pt x="17417" y="547959"/>
                    <a:pt x="34834" y="174579"/>
                    <a:pt x="78377" y="215945"/>
                  </a:cubicBezTo>
                  <a:cubicBezTo>
                    <a:pt x="121920" y="257311"/>
                    <a:pt x="217714" y="1106396"/>
                    <a:pt x="261257" y="1169533"/>
                  </a:cubicBezTo>
                  <a:cubicBezTo>
                    <a:pt x="304800" y="1232670"/>
                    <a:pt x="309154" y="636133"/>
                    <a:pt x="339634" y="594767"/>
                  </a:cubicBezTo>
                  <a:cubicBezTo>
                    <a:pt x="370114" y="553401"/>
                    <a:pt x="413657" y="997539"/>
                    <a:pt x="444137" y="921339"/>
                  </a:cubicBezTo>
                  <a:cubicBezTo>
                    <a:pt x="474617" y="845139"/>
                    <a:pt x="487680" y="141921"/>
                    <a:pt x="522514" y="137567"/>
                  </a:cubicBezTo>
                  <a:cubicBezTo>
                    <a:pt x="557348" y="133213"/>
                    <a:pt x="618309" y="882150"/>
                    <a:pt x="653143" y="895213"/>
                  </a:cubicBezTo>
                  <a:cubicBezTo>
                    <a:pt x="687977" y="908276"/>
                    <a:pt x="716280" y="263842"/>
                    <a:pt x="731520" y="215945"/>
                  </a:cubicBezTo>
                  <a:cubicBezTo>
                    <a:pt x="746760" y="168048"/>
                    <a:pt x="735875" y="642664"/>
                    <a:pt x="744583" y="607830"/>
                  </a:cubicBezTo>
                  <a:cubicBezTo>
                    <a:pt x="753291" y="572996"/>
                    <a:pt x="753291" y="-73615"/>
                    <a:pt x="783771" y="6939"/>
                  </a:cubicBezTo>
                  <a:cubicBezTo>
                    <a:pt x="814251" y="87493"/>
                    <a:pt x="890452" y="1019310"/>
                    <a:pt x="927463" y="1091156"/>
                  </a:cubicBezTo>
                  <a:cubicBezTo>
                    <a:pt x="964475" y="1163002"/>
                    <a:pt x="964474" y="424950"/>
                    <a:pt x="1005840" y="438013"/>
                  </a:cubicBezTo>
                  <a:cubicBezTo>
                    <a:pt x="1047206" y="451076"/>
                    <a:pt x="1134291" y="1167356"/>
                    <a:pt x="1175657" y="1169533"/>
                  </a:cubicBezTo>
                  <a:cubicBezTo>
                    <a:pt x="1217023" y="1171710"/>
                    <a:pt x="1212668" y="475024"/>
                    <a:pt x="1254034" y="451076"/>
                  </a:cubicBezTo>
                  <a:cubicBezTo>
                    <a:pt x="1295400" y="427127"/>
                    <a:pt x="1391194" y="1091156"/>
                    <a:pt x="1423851" y="1025842"/>
                  </a:cubicBezTo>
                  <a:cubicBezTo>
                    <a:pt x="1456508" y="960528"/>
                    <a:pt x="1423851" y="100556"/>
                    <a:pt x="1449977" y="59190"/>
                  </a:cubicBezTo>
                  <a:cubicBezTo>
                    <a:pt x="1476103" y="17824"/>
                    <a:pt x="1528354" y="397735"/>
                    <a:pt x="1580606" y="777647"/>
                  </a:cubicBezTo>
                </a:path>
              </a:pathLst>
            </a:cu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41A054D-DB22-B24E-917B-9C1D8EF2BD55}"/>
                </a:ext>
              </a:extLst>
            </p:cNvPr>
            <p:cNvCxnSpPr/>
            <p:nvPr/>
          </p:nvCxnSpPr>
          <p:spPr>
            <a:xfrm>
              <a:off x="1832866" y="2609095"/>
              <a:ext cx="709313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D6CBFF-897C-254B-A3AA-FD02F3199C87}"/>
                </a:ext>
              </a:extLst>
            </p:cNvPr>
            <p:cNvCxnSpPr>
              <a:cxnSpLocks/>
            </p:cNvCxnSpPr>
            <p:nvPr/>
          </p:nvCxnSpPr>
          <p:spPr>
            <a:xfrm>
              <a:off x="90922" y="2627390"/>
              <a:ext cx="1115567" cy="0"/>
            </a:xfrm>
            <a:prstGeom prst="lin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343FF0D-E969-9441-8DA1-9CF2B8D9E3B5}"/>
              </a:ext>
            </a:extLst>
          </p:cNvPr>
          <p:cNvCxnSpPr>
            <a:cxnSpLocks/>
          </p:cNvCxnSpPr>
          <p:nvPr/>
        </p:nvCxnSpPr>
        <p:spPr>
          <a:xfrm flipV="1">
            <a:off x="389380" y="4306511"/>
            <a:ext cx="0" cy="138530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E677EF2-CBE5-B14F-9BF8-353ECDD589E5}"/>
              </a:ext>
            </a:extLst>
          </p:cNvPr>
          <p:cNvSpPr txBox="1"/>
          <p:nvPr/>
        </p:nvSpPr>
        <p:spPr>
          <a:xfrm rot="16200000">
            <a:off x="-453175" y="4826012"/>
            <a:ext cx="126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Ampl</a:t>
            </a:r>
            <a:r>
              <a:rPr lang="en-US" sz="2000" dirty="0"/>
              <a:t>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71B135E-46AA-F449-B41B-230893931F7F}"/>
              </a:ext>
            </a:extLst>
          </p:cNvPr>
          <p:cNvCxnSpPr>
            <a:cxnSpLocks/>
          </p:cNvCxnSpPr>
          <p:nvPr/>
        </p:nvCxnSpPr>
        <p:spPr>
          <a:xfrm flipH="1">
            <a:off x="1096316" y="2311251"/>
            <a:ext cx="5641788" cy="970736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113399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8C6A6AE-0FFE-B94C-8B16-74C1188B7456}"/>
              </a:ext>
            </a:extLst>
          </p:cNvPr>
          <p:cNvGrpSpPr/>
          <p:nvPr/>
        </p:nvGrpSpPr>
        <p:grpSpPr>
          <a:xfrm>
            <a:off x="-20853" y="-2197222"/>
            <a:ext cx="8736524" cy="4855547"/>
            <a:chOff x="-20853" y="836268"/>
            <a:chExt cx="8736524" cy="48555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6A1E3F-0818-9C47-BBB9-EB492E0F9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14" t="7830" r="27829" b="13439"/>
            <a:stretch/>
          </p:blipFill>
          <p:spPr>
            <a:xfrm rot="16200000">
              <a:off x="1338880" y="1400707"/>
              <a:ext cx="2235485" cy="4056585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39F9A4-BFB6-6F48-80B8-95986B0C8009}"/>
                </a:ext>
              </a:extLst>
            </p:cNvPr>
            <p:cNvGrpSpPr/>
            <p:nvPr/>
          </p:nvGrpSpPr>
          <p:grpSpPr>
            <a:xfrm>
              <a:off x="606304" y="3188654"/>
              <a:ext cx="3371098" cy="480686"/>
              <a:chOff x="606304" y="3188654"/>
              <a:chExt cx="3371098" cy="480686"/>
            </a:xfrm>
          </p:grpSpPr>
          <p:pic>
            <p:nvPicPr>
              <p:cNvPr id="4" name="Picture 3" descr="Podcast-Opp.png">
                <a:extLst>
                  <a:ext uri="{FF2B5EF4-FFF2-40B4-BE49-F238E27FC236}">
                    <a16:creationId xmlns:a16="http://schemas.microsoft.com/office/drawing/2014/main" id="{EE4244F6-1D2D-AC4B-8B43-F1087B9CA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304" y="3188654"/>
                <a:ext cx="490012" cy="480685"/>
              </a:xfrm>
              <a:prstGeom prst="rect">
                <a:avLst/>
              </a:prstGeom>
            </p:spPr>
          </p:pic>
          <p:pic>
            <p:nvPicPr>
              <p:cNvPr id="5" name="Picture 4" descr="Podcast-Opp.png">
                <a:extLst>
                  <a:ext uri="{FF2B5EF4-FFF2-40B4-BE49-F238E27FC236}">
                    <a16:creationId xmlns:a16="http://schemas.microsoft.com/office/drawing/2014/main" id="{541EE79D-6AF4-D54B-B15C-FE369EE53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390" y="3188655"/>
                <a:ext cx="490012" cy="480685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7EF593-AE82-2D42-AFF2-4EA2BF66C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860774" y="836268"/>
              <a:ext cx="1854897" cy="196945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DE88D07-851E-2C42-8080-F26712BA3A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7402" y="2311256"/>
              <a:ext cx="2760702" cy="111774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E90754-F98A-D749-9E24-1A2EE50A6306}"/>
                </a:ext>
              </a:extLst>
            </p:cNvPr>
            <p:cNvCxnSpPr>
              <a:cxnSpLocks/>
            </p:cNvCxnSpPr>
            <p:nvPr/>
          </p:nvCxnSpPr>
          <p:spPr>
            <a:xfrm>
              <a:off x="4881040" y="4977730"/>
              <a:ext cx="291705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F07E4B-13AD-B444-B7AC-911728CC3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3317" y="3625797"/>
              <a:ext cx="0" cy="1385304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130EFC-3CE2-774E-B1B0-600AA1DC9251}"/>
                </a:ext>
              </a:extLst>
            </p:cNvPr>
            <p:cNvSpPr txBox="1"/>
            <p:nvPr/>
          </p:nvSpPr>
          <p:spPr>
            <a:xfrm rot="16200000">
              <a:off x="4040762" y="4145298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Ampl</a:t>
              </a:r>
              <a:r>
                <a:rPr lang="en-US" sz="2000" dirty="0"/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4FFE2-7233-784A-9EA6-256E550A3DA2}"/>
                </a:ext>
              </a:extLst>
            </p:cNvPr>
            <p:cNvSpPr txBox="1"/>
            <p:nvPr/>
          </p:nvSpPr>
          <p:spPr>
            <a:xfrm>
              <a:off x="5799061" y="4923728"/>
              <a:ext cx="1891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Time/Sample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009F17-9C6B-A749-9729-4286812F81C9}"/>
                </a:ext>
              </a:extLst>
            </p:cNvPr>
            <p:cNvGrpSpPr/>
            <p:nvPr/>
          </p:nvGrpSpPr>
          <p:grpSpPr>
            <a:xfrm>
              <a:off x="4873194" y="4052274"/>
              <a:ext cx="2034372" cy="777647"/>
              <a:chOff x="987797" y="2140633"/>
              <a:chExt cx="2034372" cy="777647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FBB09AD2-D0DB-0D4F-9D3F-FE2C423D9126}"/>
                  </a:ext>
                </a:extLst>
              </p:cNvPr>
              <p:cNvSpPr/>
              <p:nvPr/>
            </p:nvSpPr>
            <p:spPr>
              <a:xfrm>
                <a:off x="1223738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D70215-0B19-994B-AAFE-AEEB0D14049C}"/>
                  </a:ext>
                </a:extLst>
              </p:cNvPr>
              <p:cNvCxnSpPr/>
              <p:nvPr/>
            </p:nvCxnSpPr>
            <p:spPr>
              <a:xfrm>
                <a:off x="1879815" y="2609095"/>
                <a:ext cx="1142354" cy="0"/>
              </a:xfrm>
              <a:prstGeom prst="line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E667A30-EE5A-804C-A313-278D5F919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797" y="2627390"/>
                <a:ext cx="220709" cy="0"/>
              </a:xfrm>
              <a:prstGeom prst="line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020012-B5F0-A14E-9827-838592D2B0AC}"/>
                </a:ext>
              </a:extLst>
            </p:cNvPr>
            <p:cNvCxnSpPr>
              <a:cxnSpLocks/>
            </p:cNvCxnSpPr>
            <p:nvPr/>
          </p:nvCxnSpPr>
          <p:spPr>
            <a:xfrm>
              <a:off x="396095" y="5658444"/>
              <a:ext cx="291705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16A638-BEF7-1540-A7A6-38E9796A532D}"/>
                </a:ext>
              </a:extLst>
            </p:cNvPr>
            <p:cNvGrpSpPr/>
            <p:nvPr/>
          </p:nvGrpSpPr>
          <p:grpSpPr>
            <a:xfrm>
              <a:off x="383180" y="4684651"/>
              <a:ext cx="2451257" cy="777647"/>
              <a:chOff x="90922" y="2140633"/>
              <a:chExt cx="2451257" cy="777647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58FCB7C-C382-1E4A-A326-593EAA107F06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043563B-5DB1-0045-A095-F91041A64AB0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9EF9093-639F-5B4B-B541-9C8C116F4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CA1C7C-4A68-BE49-A11C-E5A72DBEE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380" y="4306511"/>
              <a:ext cx="0" cy="1385304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7D320F-2780-554C-BB96-DC0E1887A1E6}"/>
                </a:ext>
              </a:extLst>
            </p:cNvPr>
            <p:cNvSpPr txBox="1"/>
            <p:nvPr/>
          </p:nvSpPr>
          <p:spPr>
            <a:xfrm rot="16200000">
              <a:off x="-453175" y="482601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Ampl</a:t>
              </a:r>
              <a:r>
                <a:rPr lang="en-US" sz="2000" dirty="0"/>
                <a:t>.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8C9A224-6C56-6646-A856-EF882EDBBA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316" y="2311251"/>
              <a:ext cx="5641788" cy="970736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7F11FE7F-C46A-A24D-9072-E5018CB05A15}"/>
              </a:ext>
            </a:extLst>
          </p:cNvPr>
          <p:cNvSpPr/>
          <p:nvPr/>
        </p:nvSpPr>
        <p:spPr>
          <a:xfrm>
            <a:off x="1407885" y="2749835"/>
            <a:ext cx="2743200" cy="1483203"/>
          </a:xfrm>
          <a:custGeom>
            <a:avLst/>
            <a:gdLst>
              <a:gd name="connsiteX0" fmla="*/ 0 w 2743200"/>
              <a:gd name="connsiteY0" fmla="*/ 0 h 2148114"/>
              <a:gd name="connsiteX1" fmla="*/ 624115 w 2743200"/>
              <a:gd name="connsiteY1" fmla="*/ 1175657 h 2148114"/>
              <a:gd name="connsiteX2" fmla="*/ 2365829 w 2743200"/>
              <a:gd name="connsiteY2" fmla="*/ 1669143 h 2148114"/>
              <a:gd name="connsiteX3" fmla="*/ 2743200 w 2743200"/>
              <a:gd name="connsiteY3" fmla="*/ 2148114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148114">
                <a:moveTo>
                  <a:pt x="0" y="0"/>
                </a:moveTo>
                <a:cubicBezTo>
                  <a:pt x="114905" y="448733"/>
                  <a:pt x="229810" y="897467"/>
                  <a:pt x="624115" y="1175657"/>
                </a:cubicBezTo>
                <a:cubicBezTo>
                  <a:pt x="1018420" y="1453848"/>
                  <a:pt x="2012648" y="1507067"/>
                  <a:pt x="2365829" y="1669143"/>
                </a:cubicBezTo>
                <a:cubicBezTo>
                  <a:pt x="2719010" y="1831219"/>
                  <a:pt x="2731105" y="1989666"/>
                  <a:pt x="2743200" y="2148114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B5DEFE8A-E153-C849-91E1-8F4B216883AB}"/>
              </a:ext>
            </a:extLst>
          </p:cNvPr>
          <p:cNvSpPr/>
          <p:nvPr/>
        </p:nvSpPr>
        <p:spPr>
          <a:xfrm flipH="1">
            <a:off x="4332513" y="2771609"/>
            <a:ext cx="2743200" cy="1483203"/>
          </a:xfrm>
          <a:custGeom>
            <a:avLst/>
            <a:gdLst>
              <a:gd name="connsiteX0" fmla="*/ 0 w 2743200"/>
              <a:gd name="connsiteY0" fmla="*/ 0 h 2148114"/>
              <a:gd name="connsiteX1" fmla="*/ 624115 w 2743200"/>
              <a:gd name="connsiteY1" fmla="*/ 1175657 h 2148114"/>
              <a:gd name="connsiteX2" fmla="*/ 2365829 w 2743200"/>
              <a:gd name="connsiteY2" fmla="*/ 1669143 h 2148114"/>
              <a:gd name="connsiteX3" fmla="*/ 2743200 w 2743200"/>
              <a:gd name="connsiteY3" fmla="*/ 2148114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148114">
                <a:moveTo>
                  <a:pt x="0" y="0"/>
                </a:moveTo>
                <a:cubicBezTo>
                  <a:pt x="114905" y="448733"/>
                  <a:pt x="229810" y="897467"/>
                  <a:pt x="624115" y="1175657"/>
                </a:cubicBezTo>
                <a:cubicBezTo>
                  <a:pt x="1018420" y="1453848"/>
                  <a:pt x="2012648" y="1507067"/>
                  <a:pt x="2365829" y="1669143"/>
                </a:cubicBezTo>
                <a:cubicBezTo>
                  <a:pt x="2719010" y="1831219"/>
                  <a:pt x="2731105" y="1989666"/>
                  <a:pt x="2743200" y="2148114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06787-7F43-144F-8896-AC776EC7546A}"/>
              </a:ext>
            </a:extLst>
          </p:cNvPr>
          <p:cNvSpPr txBox="1"/>
          <p:nvPr/>
        </p:nvSpPr>
        <p:spPr>
          <a:xfrm>
            <a:off x="2834437" y="4291188"/>
            <a:ext cx="31539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Cross-Correlation</a:t>
            </a:r>
          </a:p>
        </p:txBody>
      </p:sp>
    </p:spTree>
    <p:extLst>
      <p:ext uri="{BB962C8B-B14F-4D97-AF65-F5344CB8AC3E}">
        <p14:creationId xmlns:p14="http://schemas.microsoft.com/office/powerpoint/2010/main" val="1384993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D61782A-0908-FD4D-901C-E58AFEED8500}"/>
              </a:ext>
            </a:extLst>
          </p:cNvPr>
          <p:cNvCxnSpPr>
            <a:cxnSpLocks/>
          </p:cNvCxnSpPr>
          <p:nvPr/>
        </p:nvCxnSpPr>
        <p:spPr>
          <a:xfrm>
            <a:off x="4329465" y="4726617"/>
            <a:ext cx="0" cy="584775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C6A6AE-0FFE-B94C-8B16-74C1188B7456}"/>
              </a:ext>
            </a:extLst>
          </p:cNvPr>
          <p:cNvGrpSpPr/>
          <p:nvPr/>
        </p:nvGrpSpPr>
        <p:grpSpPr>
          <a:xfrm>
            <a:off x="-20853" y="-2197222"/>
            <a:ext cx="8736524" cy="4855547"/>
            <a:chOff x="-20853" y="836268"/>
            <a:chExt cx="8736524" cy="4855547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6A1E3F-0818-9C47-BBB9-EB492E0F91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5314" t="7830" r="27829" b="13439"/>
            <a:stretch/>
          </p:blipFill>
          <p:spPr>
            <a:xfrm rot="16200000">
              <a:off x="1338880" y="1400707"/>
              <a:ext cx="2235485" cy="4056585"/>
            </a:xfrm>
            <a:prstGeom prst="rect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139F9A4-BFB6-6F48-80B8-95986B0C8009}"/>
                </a:ext>
              </a:extLst>
            </p:cNvPr>
            <p:cNvGrpSpPr/>
            <p:nvPr/>
          </p:nvGrpSpPr>
          <p:grpSpPr>
            <a:xfrm>
              <a:off x="606304" y="3188654"/>
              <a:ext cx="3371098" cy="480686"/>
              <a:chOff x="606304" y="3188654"/>
              <a:chExt cx="3371098" cy="480686"/>
            </a:xfrm>
          </p:grpSpPr>
          <p:pic>
            <p:nvPicPr>
              <p:cNvPr id="4" name="Picture 3" descr="Podcast-Opp.png">
                <a:extLst>
                  <a:ext uri="{FF2B5EF4-FFF2-40B4-BE49-F238E27FC236}">
                    <a16:creationId xmlns:a16="http://schemas.microsoft.com/office/drawing/2014/main" id="{EE4244F6-1D2D-AC4B-8B43-F1087B9CA1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304" y="3188654"/>
                <a:ext cx="490012" cy="480685"/>
              </a:xfrm>
              <a:prstGeom prst="rect">
                <a:avLst/>
              </a:prstGeom>
            </p:spPr>
          </p:pic>
          <p:pic>
            <p:nvPicPr>
              <p:cNvPr id="5" name="Picture 4" descr="Podcast-Opp.png">
                <a:extLst>
                  <a:ext uri="{FF2B5EF4-FFF2-40B4-BE49-F238E27FC236}">
                    <a16:creationId xmlns:a16="http://schemas.microsoft.com/office/drawing/2014/main" id="{541EE79D-6AF4-D54B-B15C-FE369EE536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390" y="3188655"/>
                <a:ext cx="490012" cy="480685"/>
              </a:xfrm>
              <a:prstGeom prst="rect">
                <a:avLst/>
              </a:prstGeom>
            </p:spPr>
          </p:pic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F7EF593-AE82-2D42-AFF2-4EA2BF66C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6860774" y="836268"/>
              <a:ext cx="1854897" cy="1969459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DE88D07-851E-2C42-8080-F26712BA3A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77402" y="2311256"/>
              <a:ext cx="2760702" cy="1117740"/>
            </a:xfrm>
            <a:prstGeom prst="line">
              <a:avLst/>
            </a:prstGeom>
            <a:noFill/>
            <a:ln w="38100" cmpd="sng">
              <a:solidFill>
                <a:schemeClr val="accent1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CE90754-F98A-D749-9E24-1A2EE50A6306}"/>
                </a:ext>
              </a:extLst>
            </p:cNvPr>
            <p:cNvCxnSpPr>
              <a:cxnSpLocks/>
            </p:cNvCxnSpPr>
            <p:nvPr/>
          </p:nvCxnSpPr>
          <p:spPr>
            <a:xfrm>
              <a:off x="4881040" y="4977730"/>
              <a:ext cx="291705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9F07E4B-13AD-B444-B7AC-911728CC3D5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3317" y="3625797"/>
              <a:ext cx="0" cy="1385304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A130EFC-3CE2-774E-B1B0-600AA1DC9251}"/>
                </a:ext>
              </a:extLst>
            </p:cNvPr>
            <p:cNvSpPr txBox="1"/>
            <p:nvPr/>
          </p:nvSpPr>
          <p:spPr>
            <a:xfrm rot="16200000">
              <a:off x="4040762" y="4145298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Ampl</a:t>
              </a:r>
              <a:r>
                <a:rPr lang="en-US" sz="2000" dirty="0"/>
                <a:t>.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EE4FFE2-7233-784A-9EA6-256E550A3DA2}"/>
                </a:ext>
              </a:extLst>
            </p:cNvPr>
            <p:cNvSpPr txBox="1"/>
            <p:nvPr/>
          </p:nvSpPr>
          <p:spPr>
            <a:xfrm>
              <a:off x="5799061" y="4923728"/>
              <a:ext cx="18919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Time/Sample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6009F17-9C6B-A749-9729-4286812F81C9}"/>
                </a:ext>
              </a:extLst>
            </p:cNvPr>
            <p:cNvGrpSpPr/>
            <p:nvPr/>
          </p:nvGrpSpPr>
          <p:grpSpPr>
            <a:xfrm>
              <a:off x="4873194" y="4052274"/>
              <a:ext cx="2034372" cy="777647"/>
              <a:chOff x="987797" y="2140633"/>
              <a:chExt cx="2034372" cy="777647"/>
            </a:xfrm>
          </p:grpSpPr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FBB09AD2-D0DB-0D4F-9D3F-FE2C423D9126}"/>
                  </a:ext>
                </a:extLst>
              </p:cNvPr>
              <p:cNvSpPr/>
              <p:nvPr/>
            </p:nvSpPr>
            <p:spPr>
              <a:xfrm>
                <a:off x="1223738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32D70215-0B19-994B-AAFE-AEEB0D14049C}"/>
                  </a:ext>
                </a:extLst>
              </p:cNvPr>
              <p:cNvCxnSpPr/>
              <p:nvPr/>
            </p:nvCxnSpPr>
            <p:spPr>
              <a:xfrm>
                <a:off x="1879815" y="2609095"/>
                <a:ext cx="1142354" cy="0"/>
              </a:xfrm>
              <a:prstGeom prst="line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1E667A30-EE5A-804C-A313-278D5F919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7797" y="2627390"/>
                <a:ext cx="220709" cy="0"/>
              </a:xfrm>
              <a:prstGeom prst="line">
                <a:avLst/>
              </a:prstGeom>
              <a:noFill/>
              <a:ln w="254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E020012-B5F0-A14E-9827-838592D2B0AC}"/>
                </a:ext>
              </a:extLst>
            </p:cNvPr>
            <p:cNvCxnSpPr>
              <a:cxnSpLocks/>
            </p:cNvCxnSpPr>
            <p:nvPr/>
          </p:nvCxnSpPr>
          <p:spPr>
            <a:xfrm>
              <a:off x="396095" y="5658444"/>
              <a:ext cx="2917053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816A638-BEF7-1540-A7A6-38E9796A532D}"/>
                </a:ext>
              </a:extLst>
            </p:cNvPr>
            <p:cNvGrpSpPr/>
            <p:nvPr/>
          </p:nvGrpSpPr>
          <p:grpSpPr>
            <a:xfrm>
              <a:off x="383180" y="4684651"/>
              <a:ext cx="2451257" cy="777647"/>
              <a:chOff x="90922" y="2140633"/>
              <a:chExt cx="2451257" cy="777647"/>
            </a:xfrm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C58FCB7C-C382-1E4A-A326-593EAA107F06}"/>
                  </a:ext>
                </a:extLst>
              </p:cNvPr>
              <p:cNvSpPr/>
              <p:nvPr/>
            </p:nvSpPr>
            <p:spPr>
              <a:xfrm>
                <a:off x="1207256" y="2140633"/>
                <a:ext cx="619245" cy="777647"/>
              </a:xfrm>
              <a:custGeom>
                <a:avLst/>
                <a:gdLst>
                  <a:gd name="connsiteX0" fmla="*/ 0 w 1580606"/>
                  <a:gd name="connsiteY0" fmla="*/ 921339 h 1174207"/>
                  <a:gd name="connsiteX1" fmla="*/ 78377 w 1580606"/>
                  <a:gd name="connsiteY1" fmla="*/ 215945 h 1174207"/>
                  <a:gd name="connsiteX2" fmla="*/ 261257 w 1580606"/>
                  <a:gd name="connsiteY2" fmla="*/ 1169533 h 1174207"/>
                  <a:gd name="connsiteX3" fmla="*/ 339634 w 1580606"/>
                  <a:gd name="connsiteY3" fmla="*/ 594767 h 1174207"/>
                  <a:gd name="connsiteX4" fmla="*/ 444137 w 1580606"/>
                  <a:gd name="connsiteY4" fmla="*/ 921339 h 1174207"/>
                  <a:gd name="connsiteX5" fmla="*/ 522514 w 1580606"/>
                  <a:gd name="connsiteY5" fmla="*/ 137567 h 1174207"/>
                  <a:gd name="connsiteX6" fmla="*/ 653143 w 1580606"/>
                  <a:gd name="connsiteY6" fmla="*/ 895213 h 1174207"/>
                  <a:gd name="connsiteX7" fmla="*/ 731520 w 1580606"/>
                  <a:gd name="connsiteY7" fmla="*/ 215945 h 1174207"/>
                  <a:gd name="connsiteX8" fmla="*/ 744583 w 1580606"/>
                  <a:gd name="connsiteY8" fmla="*/ 607830 h 1174207"/>
                  <a:gd name="connsiteX9" fmla="*/ 783771 w 1580606"/>
                  <a:gd name="connsiteY9" fmla="*/ 6939 h 1174207"/>
                  <a:gd name="connsiteX10" fmla="*/ 927463 w 1580606"/>
                  <a:gd name="connsiteY10" fmla="*/ 1091156 h 1174207"/>
                  <a:gd name="connsiteX11" fmla="*/ 1005840 w 1580606"/>
                  <a:gd name="connsiteY11" fmla="*/ 438013 h 1174207"/>
                  <a:gd name="connsiteX12" fmla="*/ 1175657 w 1580606"/>
                  <a:gd name="connsiteY12" fmla="*/ 1169533 h 1174207"/>
                  <a:gd name="connsiteX13" fmla="*/ 1254034 w 1580606"/>
                  <a:gd name="connsiteY13" fmla="*/ 451076 h 1174207"/>
                  <a:gd name="connsiteX14" fmla="*/ 1423851 w 1580606"/>
                  <a:gd name="connsiteY14" fmla="*/ 1025842 h 1174207"/>
                  <a:gd name="connsiteX15" fmla="*/ 1449977 w 1580606"/>
                  <a:gd name="connsiteY15" fmla="*/ 59190 h 1174207"/>
                  <a:gd name="connsiteX16" fmla="*/ 1580606 w 1580606"/>
                  <a:gd name="connsiteY16" fmla="*/ 777647 h 1174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580606" h="1174207">
                    <a:moveTo>
                      <a:pt x="0" y="921339"/>
                    </a:moveTo>
                    <a:cubicBezTo>
                      <a:pt x="17417" y="547959"/>
                      <a:pt x="34834" y="174579"/>
                      <a:pt x="78377" y="215945"/>
                    </a:cubicBezTo>
                    <a:cubicBezTo>
                      <a:pt x="121920" y="257311"/>
                      <a:pt x="217714" y="1106396"/>
                      <a:pt x="261257" y="1169533"/>
                    </a:cubicBezTo>
                    <a:cubicBezTo>
                      <a:pt x="304800" y="1232670"/>
                      <a:pt x="309154" y="636133"/>
                      <a:pt x="339634" y="594767"/>
                    </a:cubicBezTo>
                    <a:cubicBezTo>
                      <a:pt x="370114" y="553401"/>
                      <a:pt x="413657" y="997539"/>
                      <a:pt x="444137" y="921339"/>
                    </a:cubicBezTo>
                    <a:cubicBezTo>
                      <a:pt x="474617" y="845139"/>
                      <a:pt x="487680" y="141921"/>
                      <a:pt x="522514" y="137567"/>
                    </a:cubicBezTo>
                    <a:cubicBezTo>
                      <a:pt x="557348" y="133213"/>
                      <a:pt x="618309" y="882150"/>
                      <a:pt x="653143" y="895213"/>
                    </a:cubicBezTo>
                    <a:cubicBezTo>
                      <a:pt x="687977" y="908276"/>
                      <a:pt x="716280" y="263842"/>
                      <a:pt x="731520" y="215945"/>
                    </a:cubicBezTo>
                    <a:cubicBezTo>
                      <a:pt x="746760" y="168048"/>
                      <a:pt x="735875" y="642664"/>
                      <a:pt x="744583" y="607830"/>
                    </a:cubicBezTo>
                    <a:cubicBezTo>
                      <a:pt x="753291" y="572996"/>
                      <a:pt x="753291" y="-73615"/>
                      <a:pt x="783771" y="6939"/>
                    </a:cubicBezTo>
                    <a:cubicBezTo>
                      <a:pt x="814251" y="87493"/>
                      <a:pt x="890452" y="1019310"/>
                      <a:pt x="927463" y="1091156"/>
                    </a:cubicBezTo>
                    <a:cubicBezTo>
                      <a:pt x="964475" y="1163002"/>
                      <a:pt x="964474" y="424950"/>
                      <a:pt x="1005840" y="438013"/>
                    </a:cubicBezTo>
                    <a:cubicBezTo>
                      <a:pt x="1047206" y="451076"/>
                      <a:pt x="1134291" y="1167356"/>
                      <a:pt x="1175657" y="1169533"/>
                    </a:cubicBezTo>
                    <a:cubicBezTo>
                      <a:pt x="1217023" y="1171710"/>
                      <a:pt x="1212668" y="475024"/>
                      <a:pt x="1254034" y="451076"/>
                    </a:cubicBezTo>
                    <a:cubicBezTo>
                      <a:pt x="1295400" y="427127"/>
                      <a:pt x="1391194" y="1091156"/>
                      <a:pt x="1423851" y="1025842"/>
                    </a:cubicBezTo>
                    <a:cubicBezTo>
                      <a:pt x="1456508" y="960528"/>
                      <a:pt x="1423851" y="100556"/>
                      <a:pt x="1449977" y="59190"/>
                    </a:cubicBezTo>
                    <a:cubicBezTo>
                      <a:pt x="1476103" y="17824"/>
                      <a:pt x="1528354" y="397735"/>
                      <a:pt x="1580606" y="777647"/>
                    </a:cubicBezTo>
                  </a:path>
                </a:pathLst>
              </a:cu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043563B-5DB1-0045-A095-F91041A64AB0}"/>
                  </a:ext>
                </a:extLst>
              </p:cNvPr>
              <p:cNvCxnSpPr/>
              <p:nvPr/>
            </p:nvCxnSpPr>
            <p:spPr>
              <a:xfrm>
                <a:off x="1832866" y="2609095"/>
                <a:ext cx="709313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99EF9093-639F-5B4B-B541-9C8C116F4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922" y="2627390"/>
                <a:ext cx="1115567" cy="0"/>
              </a:xfrm>
              <a:prstGeom prst="line">
                <a:avLst/>
              </a:prstGeom>
              <a:noFill/>
              <a:ln w="25400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ACA1C7C-4A68-BE49-A11C-E5A72DBEEA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9380" y="4306511"/>
              <a:ext cx="0" cy="1385304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A7D320F-2780-554C-BB96-DC0E1887A1E6}"/>
                </a:ext>
              </a:extLst>
            </p:cNvPr>
            <p:cNvSpPr txBox="1"/>
            <p:nvPr/>
          </p:nvSpPr>
          <p:spPr>
            <a:xfrm rot="16200000">
              <a:off x="-453175" y="4826012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err="1"/>
                <a:t>Ampl</a:t>
              </a:r>
              <a:r>
                <a:rPr lang="en-US" sz="2000" dirty="0"/>
                <a:t>.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8C9A224-6C56-6646-A856-EF882EDBBA2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6316" y="2311251"/>
              <a:ext cx="5641788" cy="970736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5" name="Freeform 24">
            <a:extLst>
              <a:ext uri="{FF2B5EF4-FFF2-40B4-BE49-F238E27FC236}">
                <a16:creationId xmlns:a16="http://schemas.microsoft.com/office/drawing/2014/main" id="{7F11FE7F-C46A-A24D-9072-E5018CB05A15}"/>
              </a:ext>
            </a:extLst>
          </p:cNvPr>
          <p:cNvSpPr/>
          <p:nvPr/>
        </p:nvSpPr>
        <p:spPr>
          <a:xfrm>
            <a:off x="1407885" y="2749835"/>
            <a:ext cx="2743200" cy="1483203"/>
          </a:xfrm>
          <a:custGeom>
            <a:avLst/>
            <a:gdLst>
              <a:gd name="connsiteX0" fmla="*/ 0 w 2743200"/>
              <a:gd name="connsiteY0" fmla="*/ 0 h 2148114"/>
              <a:gd name="connsiteX1" fmla="*/ 624115 w 2743200"/>
              <a:gd name="connsiteY1" fmla="*/ 1175657 h 2148114"/>
              <a:gd name="connsiteX2" fmla="*/ 2365829 w 2743200"/>
              <a:gd name="connsiteY2" fmla="*/ 1669143 h 2148114"/>
              <a:gd name="connsiteX3" fmla="*/ 2743200 w 2743200"/>
              <a:gd name="connsiteY3" fmla="*/ 2148114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148114">
                <a:moveTo>
                  <a:pt x="0" y="0"/>
                </a:moveTo>
                <a:cubicBezTo>
                  <a:pt x="114905" y="448733"/>
                  <a:pt x="229810" y="897467"/>
                  <a:pt x="624115" y="1175657"/>
                </a:cubicBezTo>
                <a:cubicBezTo>
                  <a:pt x="1018420" y="1453848"/>
                  <a:pt x="2012648" y="1507067"/>
                  <a:pt x="2365829" y="1669143"/>
                </a:cubicBezTo>
                <a:cubicBezTo>
                  <a:pt x="2719010" y="1831219"/>
                  <a:pt x="2731105" y="1989666"/>
                  <a:pt x="2743200" y="2148114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>
            <a:extLst>
              <a:ext uri="{FF2B5EF4-FFF2-40B4-BE49-F238E27FC236}">
                <a16:creationId xmlns:a16="http://schemas.microsoft.com/office/drawing/2014/main" id="{B5DEFE8A-E153-C849-91E1-8F4B216883AB}"/>
              </a:ext>
            </a:extLst>
          </p:cNvPr>
          <p:cNvSpPr/>
          <p:nvPr/>
        </p:nvSpPr>
        <p:spPr>
          <a:xfrm flipH="1">
            <a:off x="4332513" y="2771609"/>
            <a:ext cx="2743200" cy="1483203"/>
          </a:xfrm>
          <a:custGeom>
            <a:avLst/>
            <a:gdLst>
              <a:gd name="connsiteX0" fmla="*/ 0 w 2743200"/>
              <a:gd name="connsiteY0" fmla="*/ 0 h 2148114"/>
              <a:gd name="connsiteX1" fmla="*/ 624115 w 2743200"/>
              <a:gd name="connsiteY1" fmla="*/ 1175657 h 2148114"/>
              <a:gd name="connsiteX2" fmla="*/ 2365829 w 2743200"/>
              <a:gd name="connsiteY2" fmla="*/ 1669143 h 2148114"/>
              <a:gd name="connsiteX3" fmla="*/ 2743200 w 2743200"/>
              <a:gd name="connsiteY3" fmla="*/ 2148114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148114">
                <a:moveTo>
                  <a:pt x="0" y="0"/>
                </a:moveTo>
                <a:cubicBezTo>
                  <a:pt x="114905" y="448733"/>
                  <a:pt x="229810" y="897467"/>
                  <a:pt x="624115" y="1175657"/>
                </a:cubicBezTo>
                <a:cubicBezTo>
                  <a:pt x="1018420" y="1453848"/>
                  <a:pt x="2012648" y="1507067"/>
                  <a:pt x="2365829" y="1669143"/>
                </a:cubicBezTo>
                <a:cubicBezTo>
                  <a:pt x="2719010" y="1831219"/>
                  <a:pt x="2731105" y="1989666"/>
                  <a:pt x="2743200" y="2148114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D406787-7F43-144F-8896-AC776EC7546A}"/>
              </a:ext>
            </a:extLst>
          </p:cNvPr>
          <p:cNvSpPr txBox="1"/>
          <p:nvPr/>
        </p:nvSpPr>
        <p:spPr>
          <a:xfrm>
            <a:off x="2834437" y="4291188"/>
            <a:ext cx="31539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Cross-Correlation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83B3E46-128A-5E47-9081-C91CC20B5595}"/>
              </a:ext>
            </a:extLst>
          </p:cNvPr>
          <p:cNvSpPr txBox="1"/>
          <p:nvPr/>
        </p:nvSpPr>
        <p:spPr>
          <a:xfrm>
            <a:off x="2668044" y="5363661"/>
            <a:ext cx="333376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TDoA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(in number of samples)</a:t>
            </a:r>
          </a:p>
        </p:txBody>
      </p:sp>
    </p:spTree>
    <p:extLst>
      <p:ext uri="{BB962C8B-B14F-4D97-AF65-F5344CB8AC3E}">
        <p14:creationId xmlns:p14="http://schemas.microsoft.com/office/powerpoint/2010/main" val="5865442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EB88C2B-AAA3-CA4A-8B73-1C42A499FD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814" b="18546"/>
          <a:stretch/>
        </p:blipFill>
        <p:spPr>
          <a:xfrm>
            <a:off x="2733493" y="4220161"/>
            <a:ext cx="4197864" cy="2635342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CD9FBAD-4D98-D94C-8516-C8BEF0A7BAB2}"/>
              </a:ext>
            </a:extLst>
          </p:cNvPr>
          <p:cNvCxnSpPr>
            <a:cxnSpLocks/>
          </p:cNvCxnSpPr>
          <p:nvPr/>
        </p:nvCxnSpPr>
        <p:spPr>
          <a:xfrm>
            <a:off x="4721351" y="1330274"/>
            <a:ext cx="0" cy="584775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Freeform 3">
            <a:extLst>
              <a:ext uri="{FF2B5EF4-FFF2-40B4-BE49-F238E27FC236}">
                <a16:creationId xmlns:a16="http://schemas.microsoft.com/office/drawing/2014/main" id="{AABBBEF9-33BA-3D4E-96C8-8751969C793E}"/>
              </a:ext>
            </a:extLst>
          </p:cNvPr>
          <p:cNvSpPr/>
          <p:nvPr/>
        </p:nvSpPr>
        <p:spPr>
          <a:xfrm>
            <a:off x="1799771" y="-646508"/>
            <a:ext cx="2743200" cy="1483203"/>
          </a:xfrm>
          <a:custGeom>
            <a:avLst/>
            <a:gdLst>
              <a:gd name="connsiteX0" fmla="*/ 0 w 2743200"/>
              <a:gd name="connsiteY0" fmla="*/ 0 h 2148114"/>
              <a:gd name="connsiteX1" fmla="*/ 624115 w 2743200"/>
              <a:gd name="connsiteY1" fmla="*/ 1175657 h 2148114"/>
              <a:gd name="connsiteX2" fmla="*/ 2365829 w 2743200"/>
              <a:gd name="connsiteY2" fmla="*/ 1669143 h 2148114"/>
              <a:gd name="connsiteX3" fmla="*/ 2743200 w 2743200"/>
              <a:gd name="connsiteY3" fmla="*/ 2148114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148114">
                <a:moveTo>
                  <a:pt x="0" y="0"/>
                </a:moveTo>
                <a:cubicBezTo>
                  <a:pt x="114905" y="448733"/>
                  <a:pt x="229810" y="897467"/>
                  <a:pt x="624115" y="1175657"/>
                </a:cubicBezTo>
                <a:cubicBezTo>
                  <a:pt x="1018420" y="1453848"/>
                  <a:pt x="2012648" y="1507067"/>
                  <a:pt x="2365829" y="1669143"/>
                </a:cubicBezTo>
                <a:cubicBezTo>
                  <a:pt x="2719010" y="1831219"/>
                  <a:pt x="2731105" y="1989666"/>
                  <a:pt x="2743200" y="2148114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93F427E7-0418-BD45-A549-C15A45FE7DAC}"/>
              </a:ext>
            </a:extLst>
          </p:cNvPr>
          <p:cNvSpPr/>
          <p:nvPr/>
        </p:nvSpPr>
        <p:spPr>
          <a:xfrm flipH="1">
            <a:off x="4724399" y="-624734"/>
            <a:ext cx="2743200" cy="1483203"/>
          </a:xfrm>
          <a:custGeom>
            <a:avLst/>
            <a:gdLst>
              <a:gd name="connsiteX0" fmla="*/ 0 w 2743200"/>
              <a:gd name="connsiteY0" fmla="*/ 0 h 2148114"/>
              <a:gd name="connsiteX1" fmla="*/ 624115 w 2743200"/>
              <a:gd name="connsiteY1" fmla="*/ 1175657 h 2148114"/>
              <a:gd name="connsiteX2" fmla="*/ 2365829 w 2743200"/>
              <a:gd name="connsiteY2" fmla="*/ 1669143 h 2148114"/>
              <a:gd name="connsiteX3" fmla="*/ 2743200 w 2743200"/>
              <a:gd name="connsiteY3" fmla="*/ 2148114 h 2148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43200" h="2148114">
                <a:moveTo>
                  <a:pt x="0" y="0"/>
                </a:moveTo>
                <a:cubicBezTo>
                  <a:pt x="114905" y="448733"/>
                  <a:pt x="229810" y="897467"/>
                  <a:pt x="624115" y="1175657"/>
                </a:cubicBezTo>
                <a:cubicBezTo>
                  <a:pt x="1018420" y="1453848"/>
                  <a:pt x="2012648" y="1507067"/>
                  <a:pt x="2365829" y="1669143"/>
                </a:cubicBezTo>
                <a:cubicBezTo>
                  <a:pt x="2719010" y="1831219"/>
                  <a:pt x="2731105" y="1989666"/>
                  <a:pt x="2743200" y="2148114"/>
                </a:cubicBezTo>
              </a:path>
            </a:pathLst>
          </a:custGeom>
          <a:noFill/>
          <a:ln w="38100" cmpd="sng">
            <a:solidFill>
              <a:schemeClr val="tx1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D468A9-052F-1A47-BA02-E15547DF61F2}"/>
              </a:ext>
            </a:extLst>
          </p:cNvPr>
          <p:cNvSpPr txBox="1"/>
          <p:nvPr/>
        </p:nvSpPr>
        <p:spPr>
          <a:xfrm>
            <a:off x="3226323" y="894845"/>
            <a:ext cx="3153918" cy="58477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Cross-Correlation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DBD17-68E0-1E44-9B1A-BA3047B1A120}"/>
              </a:ext>
            </a:extLst>
          </p:cNvPr>
          <p:cNvSpPr txBox="1"/>
          <p:nvPr/>
        </p:nvSpPr>
        <p:spPr>
          <a:xfrm>
            <a:off x="3059930" y="1967318"/>
            <a:ext cx="3333765" cy="954107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</a:rPr>
              <a:t>TDoA</a:t>
            </a:r>
            <a:endParaRPr lang="en-US" sz="3200" dirty="0">
              <a:solidFill>
                <a:schemeClr val="bg1"/>
              </a:solidFill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(in number of samples)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1280EE3-7708-6C47-BFE1-A7078DD8B18C}"/>
              </a:ext>
            </a:extLst>
          </p:cNvPr>
          <p:cNvCxnSpPr>
            <a:cxnSpLocks/>
          </p:cNvCxnSpPr>
          <p:nvPr/>
        </p:nvCxnSpPr>
        <p:spPr>
          <a:xfrm>
            <a:off x="4717141" y="2844225"/>
            <a:ext cx="0" cy="584775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92BB2E9-8CDC-E644-8650-A057829B8760}"/>
              </a:ext>
            </a:extLst>
          </p:cNvPr>
          <p:cNvSpPr txBox="1"/>
          <p:nvPr/>
        </p:nvSpPr>
        <p:spPr>
          <a:xfrm>
            <a:off x="3063941" y="3448826"/>
            <a:ext cx="3333765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Repeat for all phonemes</a:t>
            </a:r>
          </a:p>
        </p:txBody>
      </p:sp>
    </p:spTree>
    <p:extLst>
      <p:ext uri="{BB962C8B-B14F-4D97-AF65-F5344CB8AC3E}">
        <p14:creationId xmlns:p14="http://schemas.microsoft.com/office/powerpoint/2010/main" val="40986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700B799-939F-9F49-9457-20D7A0B61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88" y="1417721"/>
            <a:ext cx="7557025" cy="40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766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8941" y="4970240"/>
            <a:ext cx="2030532" cy="138611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258443"/>
            <a:ext cx="9144000" cy="317908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361135"/>
            <a:ext cx="9144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</a:rPr>
              <a:t>VoiceLive</a:t>
            </a:r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</a:rPr>
              <a:t>:</a:t>
            </a:r>
          </a:p>
          <a:p>
            <a:pPr algn="ctr"/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</a:rPr>
              <a:t>A Phoneme Localization based Liveness Detection for Voice Authentication on Smartphones </a:t>
            </a:r>
          </a:p>
          <a:p>
            <a:pPr algn="ctr"/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  <a:latin typeface="Lucida Bright" charset="0"/>
              <a:ea typeface="Lucida Bright" charset="0"/>
              <a:cs typeface="Lucida Bright" charset="0"/>
            </a:endParaRP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Zhang et al, FSU</a:t>
            </a:r>
          </a:p>
          <a:p>
            <a:pPr algn="ctr"/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rPr>
              <a:t>CCS 2016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7BFCFF4-534B-504C-AF80-ED5B04EA4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32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BD6F04D-1BAA-AC4A-9066-A1FE7624D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885" y="4036828"/>
            <a:ext cx="6412230" cy="243078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8FDB5C1-06AB-2D40-B611-57AB0F1FE5B2}"/>
              </a:ext>
            </a:extLst>
          </p:cNvPr>
          <p:cNvGrpSpPr/>
          <p:nvPr/>
        </p:nvGrpSpPr>
        <p:grpSpPr>
          <a:xfrm>
            <a:off x="1817653" y="2649299"/>
            <a:ext cx="2250397" cy="1222086"/>
            <a:chOff x="428330" y="2311257"/>
            <a:chExt cx="4056585" cy="223548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4992D4A-47D3-5040-B1D4-2881E8DDD1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14" t="7830" r="27829" b="13439"/>
            <a:stretch/>
          </p:blipFill>
          <p:spPr>
            <a:xfrm rot="16200000">
              <a:off x="1338880" y="1400707"/>
              <a:ext cx="2235485" cy="4056585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2777908-1FDD-8A49-B6D8-E05CD87FA61D}"/>
                </a:ext>
              </a:extLst>
            </p:cNvPr>
            <p:cNvGrpSpPr/>
            <p:nvPr/>
          </p:nvGrpSpPr>
          <p:grpSpPr>
            <a:xfrm>
              <a:off x="606304" y="3188654"/>
              <a:ext cx="3371098" cy="480686"/>
              <a:chOff x="606304" y="3188654"/>
              <a:chExt cx="3371098" cy="480686"/>
            </a:xfrm>
          </p:grpSpPr>
          <p:pic>
            <p:nvPicPr>
              <p:cNvPr id="6" name="Picture 5" descr="Podcast-Opp.png">
                <a:extLst>
                  <a:ext uri="{FF2B5EF4-FFF2-40B4-BE49-F238E27FC236}">
                    <a16:creationId xmlns:a16="http://schemas.microsoft.com/office/drawing/2014/main" id="{44FF5866-34C3-614D-8EC6-10EB1CAEB7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304" y="3188654"/>
                <a:ext cx="490012" cy="480685"/>
              </a:xfrm>
              <a:prstGeom prst="rect">
                <a:avLst/>
              </a:prstGeom>
            </p:spPr>
          </p:pic>
          <p:pic>
            <p:nvPicPr>
              <p:cNvPr id="7" name="Picture 6" descr="Podcast-Opp.png">
                <a:extLst>
                  <a:ext uri="{FF2B5EF4-FFF2-40B4-BE49-F238E27FC236}">
                    <a16:creationId xmlns:a16="http://schemas.microsoft.com/office/drawing/2014/main" id="{B7DE3CCB-D76A-974D-B871-37A9CE3D91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390" y="3188655"/>
                <a:ext cx="490012" cy="480685"/>
              </a:xfrm>
              <a:prstGeom prst="rect">
                <a:avLst/>
              </a:prstGeom>
            </p:spPr>
          </p:pic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4368FC-E146-F347-BBC8-7386B1D51FAD}"/>
              </a:ext>
            </a:extLst>
          </p:cNvPr>
          <p:cNvGrpSpPr/>
          <p:nvPr/>
        </p:nvGrpSpPr>
        <p:grpSpPr>
          <a:xfrm rot="5400000">
            <a:off x="5076114" y="2135143"/>
            <a:ext cx="2250397" cy="1222086"/>
            <a:chOff x="428330" y="2311257"/>
            <a:chExt cx="4056585" cy="223548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09A0CA-4F91-614D-8D10-CCF417AD86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5314" t="7830" r="27829" b="13439"/>
            <a:stretch/>
          </p:blipFill>
          <p:spPr>
            <a:xfrm rot="16200000">
              <a:off x="1338880" y="1400707"/>
              <a:ext cx="2235485" cy="4056585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A389E77-0428-4E4F-82B0-4F0A470F2520}"/>
                </a:ext>
              </a:extLst>
            </p:cNvPr>
            <p:cNvGrpSpPr/>
            <p:nvPr/>
          </p:nvGrpSpPr>
          <p:grpSpPr>
            <a:xfrm>
              <a:off x="606304" y="3188654"/>
              <a:ext cx="3371098" cy="480686"/>
              <a:chOff x="606304" y="3188654"/>
              <a:chExt cx="3371098" cy="480686"/>
            </a:xfrm>
          </p:grpSpPr>
          <p:pic>
            <p:nvPicPr>
              <p:cNvPr id="11" name="Picture 10" descr="Podcast-Opp.png">
                <a:extLst>
                  <a:ext uri="{FF2B5EF4-FFF2-40B4-BE49-F238E27FC236}">
                    <a16:creationId xmlns:a16="http://schemas.microsoft.com/office/drawing/2014/main" id="{24548BB0-F8FC-5A40-B667-614461327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304" y="3188654"/>
                <a:ext cx="490012" cy="480685"/>
              </a:xfrm>
              <a:prstGeom prst="rect">
                <a:avLst/>
              </a:prstGeom>
            </p:spPr>
          </p:pic>
          <p:pic>
            <p:nvPicPr>
              <p:cNvPr id="12" name="Picture 11" descr="Podcast-Opp.png">
                <a:extLst>
                  <a:ext uri="{FF2B5EF4-FFF2-40B4-BE49-F238E27FC236}">
                    <a16:creationId xmlns:a16="http://schemas.microsoft.com/office/drawing/2014/main" id="{50812637-B719-A44E-AF15-D8601F85D2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87390" y="3188655"/>
                <a:ext cx="490012" cy="480685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3E7EF8-23A2-9C49-A27D-1839590C80B9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8A5710D-D11E-0A44-AAD1-DF16766D4250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3821994-0539-7844-AA31-BC119451D87D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Effect of phone’s orientation and location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70D30795-BC0D-D547-8843-82A6A23F12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453483" y="2093445"/>
            <a:ext cx="1047041" cy="1111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60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CB2AC7-5B70-3140-8244-4D11BCAC72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703" y="1238453"/>
            <a:ext cx="6870023" cy="4874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178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Suspects-Lobby-(1)-(2)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2" b="14492"/>
          <a:stretch/>
        </p:blipFill>
        <p:spPr>
          <a:xfrm flipH="1">
            <a:off x="-3305" y="778751"/>
            <a:ext cx="3790725" cy="265634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 rot="12632086">
            <a:off x="635221" y="3934802"/>
            <a:ext cx="2663252" cy="1725163"/>
            <a:chOff x="486834" y="10626"/>
            <a:chExt cx="5027090" cy="3058537"/>
          </a:xfrm>
          <a:effectLst/>
        </p:grpSpPr>
        <p:sp>
          <p:nvSpPr>
            <p:cNvPr id="5" name="Arc 4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Arc 5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Arc 6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Arc 7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Arc 8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Arc 9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Arc 12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Arc 16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Arc 17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Arc 18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Arc 19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Arc 20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Arc 21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Arc 22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Arc 23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c 24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0" name="Picture 59" descr="robber-with-eyes-mask-icon-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859" y="5341309"/>
            <a:ext cx="1492500" cy="1492500"/>
          </a:xfrm>
          <a:prstGeom prst="rect">
            <a:avLst/>
          </a:prstGeom>
        </p:spPr>
      </p:pic>
      <p:pic>
        <p:nvPicPr>
          <p:cNvPr id="61" name="Picture 60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4104">
            <a:off x="3804270" y="5155981"/>
            <a:ext cx="877303" cy="877303"/>
          </a:xfrm>
          <a:prstGeom prst="rect">
            <a:avLst/>
          </a:prstGeom>
        </p:spPr>
      </p:pic>
      <p:pic>
        <p:nvPicPr>
          <p:cNvPr id="62" name="Picture 61" descr="Oxygen-Icons.org-Oxygen-Actions-speaker.ic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32985" flipH="1">
            <a:off x="2142601" y="5155981"/>
            <a:ext cx="877303" cy="87730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 rot="17076034">
            <a:off x="3405480" y="3781029"/>
            <a:ext cx="2961622" cy="1930993"/>
            <a:chOff x="486834" y="10626"/>
            <a:chExt cx="5027090" cy="3058537"/>
          </a:xfrm>
          <a:effectLst/>
        </p:grpSpPr>
        <p:sp>
          <p:nvSpPr>
            <p:cNvPr id="36" name="Arc 35"/>
            <p:cNvSpPr/>
            <p:nvPr/>
          </p:nvSpPr>
          <p:spPr>
            <a:xfrm rot="3841350">
              <a:off x="476250" y="2121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Arc 36"/>
            <p:cNvSpPr/>
            <p:nvPr/>
          </p:nvSpPr>
          <p:spPr>
            <a:xfrm rot="3841350">
              <a:off x="649817" y="9529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Arc 37"/>
            <p:cNvSpPr/>
            <p:nvPr/>
          </p:nvSpPr>
          <p:spPr>
            <a:xfrm rot="3841350">
              <a:off x="823384" y="16937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Arc 38"/>
            <p:cNvSpPr/>
            <p:nvPr/>
          </p:nvSpPr>
          <p:spPr>
            <a:xfrm rot="3841350">
              <a:off x="996951" y="24345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Arc 39"/>
            <p:cNvSpPr/>
            <p:nvPr/>
          </p:nvSpPr>
          <p:spPr>
            <a:xfrm rot="3841350">
              <a:off x="1170518" y="31753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Arc 40"/>
            <p:cNvSpPr/>
            <p:nvPr/>
          </p:nvSpPr>
          <p:spPr>
            <a:xfrm rot="3841350">
              <a:off x="1344085" y="39161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Arc 41"/>
            <p:cNvSpPr/>
            <p:nvPr/>
          </p:nvSpPr>
          <p:spPr>
            <a:xfrm rot="3841350">
              <a:off x="1517652" y="46569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Arc 42"/>
            <p:cNvSpPr/>
            <p:nvPr/>
          </p:nvSpPr>
          <p:spPr>
            <a:xfrm rot="3841350">
              <a:off x="1691219" y="53977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Arc 43"/>
            <p:cNvSpPr/>
            <p:nvPr/>
          </p:nvSpPr>
          <p:spPr>
            <a:xfrm rot="3841350">
              <a:off x="1864786" y="61385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Arc 44"/>
            <p:cNvSpPr/>
            <p:nvPr/>
          </p:nvSpPr>
          <p:spPr>
            <a:xfrm rot="3841350">
              <a:off x="2038353" y="68793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Arc 45"/>
            <p:cNvSpPr/>
            <p:nvPr/>
          </p:nvSpPr>
          <p:spPr>
            <a:xfrm rot="3841350">
              <a:off x="2211920" y="76202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Arc 46"/>
            <p:cNvSpPr/>
            <p:nvPr/>
          </p:nvSpPr>
          <p:spPr>
            <a:xfrm rot="3841350">
              <a:off x="2385487" y="836101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/>
            <p:nvPr/>
          </p:nvSpPr>
          <p:spPr>
            <a:xfrm rot="3841350">
              <a:off x="2559054" y="910182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/>
            <p:nvPr/>
          </p:nvSpPr>
          <p:spPr>
            <a:xfrm rot="3841350">
              <a:off x="2732621" y="984263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Arc 49"/>
            <p:cNvSpPr/>
            <p:nvPr/>
          </p:nvSpPr>
          <p:spPr>
            <a:xfrm rot="3841350">
              <a:off x="2906188" y="1058344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Arc 50"/>
            <p:cNvSpPr/>
            <p:nvPr/>
          </p:nvSpPr>
          <p:spPr>
            <a:xfrm rot="3841350">
              <a:off x="3079755" y="1132425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Arc 51"/>
            <p:cNvSpPr/>
            <p:nvPr/>
          </p:nvSpPr>
          <p:spPr>
            <a:xfrm rot="3841350">
              <a:off x="3253322" y="1206506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Arc 52"/>
            <p:cNvSpPr/>
            <p:nvPr/>
          </p:nvSpPr>
          <p:spPr>
            <a:xfrm rot="3841350">
              <a:off x="3426889" y="1280587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Arc 53"/>
            <p:cNvSpPr/>
            <p:nvPr/>
          </p:nvSpPr>
          <p:spPr>
            <a:xfrm rot="3841350">
              <a:off x="3600456" y="1354668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Arc 54"/>
            <p:cNvSpPr/>
            <p:nvPr/>
          </p:nvSpPr>
          <p:spPr>
            <a:xfrm rot="3841350">
              <a:off x="3774023" y="1428749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Arc 55"/>
            <p:cNvSpPr/>
            <p:nvPr/>
          </p:nvSpPr>
          <p:spPr>
            <a:xfrm rot="3841350">
              <a:off x="3947590" y="1502830"/>
              <a:ext cx="1576917" cy="1555750"/>
            </a:xfrm>
            <a:prstGeom prst="arc">
              <a:avLst>
                <a:gd name="adj1" fmla="val 16988502"/>
                <a:gd name="adj2" fmla="val 20719747"/>
              </a:avLst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752596" y="3560001"/>
            <a:ext cx="23741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Jamming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911 calls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961243" y="1035487"/>
            <a:ext cx="2811185" cy="2399593"/>
            <a:chOff x="43840" y="3689670"/>
            <a:chExt cx="2365475" cy="2062024"/>
          </a:xfrm>
        </p:grpSpPr>
        <p:pic>
          <p:nvPicPr>
            <p:cNvPr id="58" name="Picture 57" descr="amazon_b00x4whp5e_echo_1187819.jp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8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0" y="3741597"/>
              <a:ext cx="2010097" cy="2010097"/>
            </a:xfrm>
            <a:prstGeom prst="rect">
              <a:avLst/>
            </a:prstGeom>
          </p:spPr>
        </p:pic>
        <p:grpSp>
          <p:nvGrpSpPr>
            <p:cNvPr id="65" name="Group 64"/>
            <p:cNvGrpSpPr/>
            <p:nvPr/>
          </p:nvGrpSpPr>
          <p:grpSpPr>
            <a:xfrm>
              <a:off x="1592096" y="3689670"/>
              <a:ext cx="817219" cy="504542"/>
              <a:chOff x="1763092" y="3559592"/>
              <a:chExt cx="817219" cy="504542"/>
            </a:xfrm>
          </p:grpSpPr>
          <p:sp>
            <p:nvSpPr>
              <p:cNvPr id="66" name="Oval Callout 65"/>
              <p:cNvSpPr/>
              <p:nvPr/>
            </p:nvSpPr>
            <p:spPr>
              <a:xfrm>
                <a:off x="1763092" y="3559592"/>
                <a:ext cx="817219" cy="486945"/>
              </a:xfrm>
              <a:prstGeom prst="wedgeEllipseCallout">
                <a:avLst>
                  <a:gd name="adj1" fmla="val -61521"/>
                  <a:gd name="adj2" fmla="val 653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1828583" y="3602469"/>
                <a:ext cx="707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9051"/>
                    </a:solidFill>
                    <a:latin typeface="Helvetica Neue"/>
                    <a:cs typeface="Helvetica Neue"/>
                  </a:rPr>
                  <a:t>Ok</a:t>
                </a:r>
                <a:endParaRPr lang="en-US" sz="2400" dirty="0">
                  <a:solidFill>
                    <a:srgbClr val="009051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sp>
        <p:nvSpPr>
          <p:cNvPr id="68" name="TextBox 67"/>
          <p:cNvSpPr txBox="1"/>
          <p:nvPr/>
        </p:nvSpPr>
        <p:spPr>
          <a:xfrm>
            <a:off x="5521703" y="3561167"/>
            <a:ext cx="32652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Inaudible 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Voice Commands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69" name="Rectangle 68"/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0" y="-1105191"/>
              <a:ext cx="854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Threats</a:t>
              </a:r>
              <a:r>
                <a:rPr lang="en-US" sz="320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: Inaudible Acoustic Attack</a:t>
              </a:r>
              <a:endParaRPr lang="en-US" sz="3200" dirty="0">
                <a:solidFill>
                  <a:schemeClr val="tx1">
                    <a:lumMod val="65000"/>
                    <a:lumOff val="35000"/>
                  </a:schemeClr>
                </a:solidFill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3A93A7-7EB4-A74B-93A2-1717D4B54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85247-443B-144F-A3FF-8C48487B406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84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55E869-762A-8745-B5A4-EF1FB51BE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118" y="1751351"/>
            <a:ext cx="4293765" cy="270984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B549A16-F038-EB47-8866-BC3337DC2504}"/>
              </a:ext>
            </a:extLst>
          </p:cNvPr>
          <p:cNvGrpSpPr/>
          <p:nvPr/>
        </p:nvGrpSpPr>
        <p:grpSpPr>
          <a:xfrm>
            <a:off x="6124892" y="2229203"/>
            <a:ext cx="2811185" cy="2399593"/>
            <a:chOff x="43840" y="3689670"/>
            <a:chExt cx="2365475" cy="2062024"/>
          </a:xfrm>
        </p:grpSpPr>
        <p:pic>
          <p:nvPicPr>
            <p:cNvPr id="4" name="Picture 3" descr="amazon_b00x4whp5e_echo_1187819.jpg">
              <a:extLst>
                <a:ext uri="{FF2B5EF4-FFF2-40B4-BE49-F238E27FC236}">
                  <a16:creationId xmlns:a16="http://schemas.microsoft.com/office/drawing/2014/main" id="{7DBA17BA-82AA-1E40-A1C5-52B8314C4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80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40" y="3741597"/>
              <a:ext cx="2010097" cy="2010097"/>
            </a:xfrm>
            <a:prstGeom prst="rect">
              <a:avLst/>
            </a:prstGeom>
          </p:spPr>
        </p:pic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CCDF92C-6D7B-0748-99EE-90273BFAD979}"/>
                </a:ext>
              </a:extLst>
            </p:cNvPr>
            <p:cNvGrpSpPr/>
            <p:nvPr/>
          </p:nvGrpSpPr>
          <p:grpSpPr>
            <a:xfrm>
              <a:off x="1592096" y="3689670"/>
              <a:ext cx="817219" cy="504542"/>
              <a:chOff x="1763092" y="3559592"/>
              <a:chExt cx="817219" cy="504542"/>
            </a:xfrm>
          </p:grpSpPr>
          <p:sp>
            <p:nvSpPr>
              <p:cNvPr id="6" name="Oval Callout 5">
                <a:extLst>
                  <a:ext uri="{FF2B5EF4-FFF2-40B4-BE49-F238E27FC236}">
                    <a16:creationId xmlns:a16="http://schemas.microsoft.com/office/drawing/2014/main" id="{4DCE4235-ACA2-7C43-8869-9E27137EA81B}"/>
                  </a:ext>
                </a:extLst>
              </p:cNvPr>
              <p:cNvSpPr/>
              <p:nvPr/>
            </p:nvSpPr>
            <p:spPr>
              <a:xfrm>
                <a:off x="1763092" y="3559592"/>
                <a:ext cx="817219" cy="486945"/>
              </a:xfrm>
              <a:prstGeom prst="wedgeEllipseCallout">
                <a:avLst>
                  <a:gd name="adj1" fmla="val -61521"/>
                  <a:gd name="adj2" fmla="val 65346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DA8415-1067-AE40-94A0-64B26740361B}"/>
                  </a:ext>
                </a:extLst>
              </p:cNvPr>
              <p:cNvSpPr txBox="1"/>
              <p:nvPr/>
            </p:nvSpPr>
            <p:spPr>
              <a:xfrm>
                <a:off x="1828583" y="3602469"/>
                <a:ext cx="70791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9051"/>
                    </a:solidFill>
                    <a:latin typeface="Helvetica Neue"/>
                    <a:cs typeface="Helvetica Neue"/>
                  </a:rPr>
                  <a:t>Ok</a:t>
                </a:r>
                <a:endParaRPr lang="en-US" sz="2400" dirty="0">
                  <a:solidFill>
                    <a:srgbClr val="009051"/>
                  </a:solidFill>
                  <a:latin typeface="Helvetica Neue"/>
                  <a:cs typeface="Helvetica Neue"/>
                </a:endParaRPr>
              </a:p>
            </p:txBody>
          </p:sp>
        </p:grpSp>
      </p:grpSp>
      <p:sp>
        <p:nvSpPr>
          <p:cNvPr id="8" name="Oval Callout 7">
            <a:extLst>
              <a:ext uri="{FF2B5EF4-FFF2-40B4-BE49-F238E27FC236}">
                <a16:creationId xmlns:a16="http://schemas.microsoft.com/office/drawing/2014/main" id="{2F496ABF-6EDF-0E4E-947A-F59E36B28052}"/>
              </a:ext>
            </a:extLst>
          </p:cNvPr>
          <p:cNvSpPr/>
          <p:nvPr/>
        </p:nvSpPr>
        <p:spPr>
          <a:xfrm>
            <a:off x="1846525" y="886489"/>
            <a:ext cx="4191204" cy="864862"/>
          </a:xfrm>
          <a:prstGeom prst="wedgeEllipseCallout">
            <a:avLst>
              <a:gd name="adj1" fmla="val -49355"/>
              <a:gd name="adj2" fmla="val 110156"/>
            </a:avLst>
          </a:prstGeom>
          <a:solidFill>
            <a:schemeClr val="bg1"/>
          </a:solidFill>
          <a:ln w="57150" cmpd="sng"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Lucida Bright" charset="0"/>
              <a:ea typeface="Lucida Bright" charset="0"/>
              <a:cs typeface="Lucida Bright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3A6CAB-CDF0-E847-81EB-071EC52F5425}"/>
              </a:ext>
            </a:extLst>
          </p:cNvPr>
          <p:cNvSpPr txBox="1"/>
          <p:nvPr/>
        </p:nvSpPr>
        <p:spPr>
          <a:xfrm>
            <a:off x="1998703" y="1074641"/>
            <a:ext cx="4020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Lucida Bright" charset="0"/>
                <a:ea typeface="Lucida Bright" charset="0"/>
                <a:cs typeface="Lucida Bright" charset="0"/>
              </a:rPr>
              <a:t>Alexa order dollhouse!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1DB-C9A9-F049-A04E-F2FF9348E0A9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B44932-7672-5A40-B729-E5044C90DC3E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4AC3F6-C779-E54A-A297-830D50C2AD7A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Accidental voice-commands from TV!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390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6BAA1B2-494D-8C46-93DF-BDD67D72E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094" y="619686"/>
            <a:ext cx="6459413" cy="4306276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6C061DB-C9A9-F049-A04E-F2FF9348E0A9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B44932-7672-5A40-B729-E5044C90DC3E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54AC3F6-C779-E54A-A297-830D50C2AD7A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Voice authentication: Replay attack</a:t>
              </a:r>
            </a:p>
          </p:txBody>
        </p:sp>
      </p:grpSp>
      <p:pic>
        <p:nvPicPr>
          <p:cNvPr id="14" name="Picture 13" descr="robber-with-eyes-mask-icon-8.jpg">
            <a:extLst>
              <a:ext uri="{FF2B5EF4-FFF2-40B4-BE49-F238E27FC236}">
                <a16:creationId xmlns:a16="http://schemas.microsoft.com/office/drawing/2014/main" id="{AE877CA4-2791-4245-8D32-B37479D7C3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429" y="6065136"/>
            <a:ext cx="765888" cy="765888"/>
          </a:xfrm>
          <a:prstGeom prst="rect">
            <a:avLst/>
          </a:prstGeom>
        </p:spPr>
      </p:pic>
      <p:sp>
        <p:nvSpPr>
          <p:cNvPr id="15" name="Arc 14">
            <a:extLst>
              <a:ext uri="{FF2B5EF4-FFF2-40B4-BE49-F238E27FC236}">
                <a16:creationId xmlns:a16="http://schemas.microsoft.com/office/drawing/2014/main" id="{FA5BDAF2-72DC-4740-9B1A-5A3E0D69BFCD}"/>
              </a:ext>
            </a:extLst>
          </p:cNvPr>
          <p:cNvSpPr/>
          <p:nvPr/>
        </p:nvSpPr>
        <p:spPr>
          <a:xfrm rot="17061158" flipH="1" flipV="1">
            <a:off x="2507178" y="3965906"/>
            <a:ext cx="1363013" cy="2074418"/>
          </a:xfrm>
          <a:prstGeom prst="arc">
            <a:avLst>
              <a:gd name="adj1" fmla="val 21391355"/>
              <a:gd name="adj2" fmla="val 5085571"/>
            </a:avLst>
          </a:prstGeom>
          <a:ln w="38100" cmpd="sng">
            <a:solidFill>
              <a:schemeClr val="tx1"/>
            </a:solidFill>
            <a:prstDash val="sysDash"/>
            <a:headEnd type="arrow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Podcast-Opp.png">
            <a:extLst>
              <a:ext uri="{FF2B5EF4-FFF2-40B4-BE49-F238E27FC236}">
                <a16:creationId xmlns:a16="http://schemas.microsoft.com/office/drawing/2014/main" id="{24DDD8B6-67CE-6B47-B011-F03ED3AE5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627" y="5322314"/>
            <a:ext cx="717426" cy="703771"/>
          </a:xfrm>
          <a:prstGeom prst="rect">
            <a:avLst/>
          </a:prstGeom>
        </p:spPr>
      </p:pic>
      <p:sp>
        <p:nvSpPr>
          <p:cNvPr id="17" name="Arc 16">
            <a:extLst>
              <a:ext uri="{FF2B5EF4-FFF2-40B4-BE49-F238E27FC236}">
                <a16:creationId xmlns:a16="http://schemas.microsoft.com/office/drawing/2014/main" id="{AF11C442-B35D-BB44-9238-F25F8CA90DEA}"/>
              </a:ext>
            </a:extLst>
          </p:cNvPr>
          <p:cNvSpPr/>
          <p:nvPr/>
        </p:nvSpPr>
        <p:spPr>
          <a:xfrm rot="11525078" flipH="1" flipV="1">
            <a:off x="3787225" y="3553690"/>
            <a:ext cx="2013094" cy="2182634"/>
          </a:xfrm>
          <a:prstGeom prst="arc">
            <a:avLst>
              <a:gd name="adj1" fmla="val 21391355"/>
              <a:gd name="adj2" fmla="val 4933553"/>
            </a:avLst>
          </a:prstGeom>
          <a:ln w="38100" cmpd="sng">
            <a:solidFill>
              <a:schemeClr val="tx1"/>
            </a:solidFill>
            <a:prstDash val="sysDash"/>
            <a:headEnd type="arrow"/>
            <a:tailEnd type="oval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9A04B5-1E72-8546-A97B-CA804A54A7AA}"/>
              </a:ext>
            </a:extLst>
          </p:cNvPr>
          <p:cNvSpPr txBox="1"/>
          <p:nvPr/>
        </p:nvSpPr>
        <p:spPr>
          <a:xfrm>
            <a:off x="4781543" y="5737817"/>
            <a:ext cx="165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Replay</a:t>
            </a:r>
          </a:p>
        </p:txBody>
      </p:sp>
      <p:pic>
        <p:nvPicPr>
          <p:cNvPr id="19" name="Picture 18" descr="Oxygen-Icons.org-Oxygen-Actions-speaker.ico">
            <a:extLst>
              <a:ext uri="{FF2B5EF4-FFF2-40B4-BE49-F238E27FC236}">
                <a16:creationId xmlns:a16="http://schemas.microsoft.com/office/drawing/2014/main" id="{53276A2C-B9DF-0449-9837-BFF0CDEDA7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3894229" y="5319202"/>
            <a:ext cx="776687" cy="7766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B3A671D-F2E2-AE4F-BD3B-3318A2F4BDC7}"/>
              </a:ext>
            </a:extLst>
          </p:cNvPr>
          <p:cNvSpPr txBox="1"/>
          <p:nvPr/>
        </p:nvSpPr>
        <p:spPr>
          <a:xfrm>
            <a:off x="1161901" y="5474505"/>
            <a:ext cx="1654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Record</a:t>
            </a:r>
          </a:p>
        </p:txBody>
      </p:sp>
    </p:spTree>
    <p:extLst>
      <p:ext uri="{BB962C8B-B14F-4D97-AF65-F5344CB8AC3E}">
        <p14:creationId xmlns:p14="http://schemas.microsoft.com/office/powerpoint/2010/main" val="20107657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2EFE24C-CF5F-EF46-93A6-C3CBB28FCC5E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86879D-2AF3-7943-9560-958A0EADCDBD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1D6F36-551A-8049-9520-EA3C014A8CBF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Voice authentication: Impersonation attack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6F0A7D-0C43-A24A-86E6-59EC568D4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47" y="892175"/>
            <a:ext cx="8439310" cy="56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15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31BEB50-0996-F441-A68A-578959D06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476"/>
            <a:ext cx="9144000" cy="521904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2EFE24C-CF5F-EF46-93A6-C3CBB28FCC5E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E86879D-2AF3-7943-9560-958A0EADCDBD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A1D6F36-551A-8049-9520-EA3C014A8CBF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Voice authentication: Impersonation attack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5221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798491-6D87-7347-867F-893B69C54B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267" y="1039468"/>
            <a:ext cx="1969459" cy="1969459"/>
          </a:xfrm>
          <a:prstGeom prst="rect">
            <a:avLst/>
          </a:prstGeom>
        </p:spPr>
      </p:pic>
      <p:pic>
        <p:nvPicPr>
          <p:cNvPr id="4" name="Picture 3" descr="Podcast-Opp.png">
            <a:extLst>
              <a:ext uri="{FF2B5EF4-FFF2-40B4-BE49-F238E27FC236}">
                <a16:creationId xmlns:a16="http://schemas.microsoft.com/office/drawing/2014/main" id="{A3CCE23E-2146-2F45-849F-8EFA96EA92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855" y="2862285"/>
            <a:ext cx="1155421" cy="1133430"/>
          </a:xfrm>
          <a:prstGeom prst="rect">
            <a:avLst/>
          </a:prstGeom>
        </p:spPr>
      </p:pic>
      <p:pic>
        <p:nvPicPr>
          <p:cNvPr id="5" name="Picture 4" descr="Oxygen-Icons.org-Oxygen-Actions-speaker.ico">
            <a:extLst>
              <a:ext uri="{FF2B5EF4-FFF2-40B4-BE49-F238E27FC236}">
                <a16:creationId xmlns:a16="http://schemas.microsoft.com/office/drawing/2014/main" id="{4DDEF0AA-E388-F94D-8B2F-7C52ACD57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7786">
            <a:off x="619846" y="3853260"/>
            <a:ext cx="1284459" cy="12844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C64DA4-707C-C743-A902-8CDA3832A1CB}"/>
              </a:ext>
            </a:extLst>
          </p:cNvPr>
          <p:cNvSpPr txBox="1"/>
          <p:nvPr/>
        </p:nvSpPr>
        <p:spPr>
          <a:xfrm>
            <a:off x="6077696" y="1762347"/>
            <a:ext cx="3265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Human voice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OR</a:t>
            </a:r>
          </a:p>
          <a:p>
            <a:pPr algn="ctr"/>
            <a:r>
              <a:rPr lang="en-US" sz="2400" dirty="0">
                <a:latin typeface="Lucida Bright" charset="0"/>
                <a:ea typeface="Lucida Bright" charset="0"/>
                <a:cs typeface="Lucida Bright" charset="0"/>
              </a:rPr>
              <a:t>electronic sound?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F784567-84C1-414F-89D2-9F01412FD696}"/>
              </a:ext>
            </a:extLst>
          </p:cNvPr>
          <p:cNvCxnSpPr>
            <a:cxnSpLocks/>
          </p:cNvCxnSpPr>
          <p:nvPr/>
        </p:nvCxnSpPr>
        <p:spPr>
          <a:xfrm>
            <a:off x="2663727" y="2362511"/>
            <a:ext cx="2661308" cy="86478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9967557-F7F0-2249-8D67-1F23C39FA44D}"/>
              </a:ext>
            </a:extLst>
          </p:cNvPr>
          <p:cNvCxnSpPr>
            <a:cxnSpLocks/>
          </p:cNvCxnSpPr>
          <p:nvPr/>
        </p:nvCxnSpPr>
        <p:spPr>
          <a:xfrm flipV="1">
            <a:off x="2663727" y="3630707"/>
            <a:ext cx="2661308" cy="864783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F72889-DE9F-5E49-8E44-01B74C45B96F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FF4689-0121-EC44-A362-AAF8F9EAC60F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D517982-A639-DF47-BB6E-EAC395DA218E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Voice liveness detection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AC173F-1A9B-1B4F-B82D-CDC8E9008051}"/>
              </a:ext>
            </a:extLst>
          </p:cNvPr>
          <p:cNvGrpSpPr/>
          <p:nvPr/>
        </p:nvGrpSpPr>
        <p:grpSpPr>
          <a:xfrm>
            <a:off x="-157041" y="2862285"/>
            <a:ext cx="9301041" cy="1365873"/>
            <a:chOff x="-76020" y="3286774"/>
            <a:chExt cx="9301041" cy="13658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8841BA4-2052-0646-9460-58223EE2968E}"/>
                </a:ext>
              </a:extLst>
            </p:cNvPr>
            <p:cNvSpPr/>
            <p:nvPr/>
          </p:nvSpPr>
          <p:spPr>
            <a:xfrm>
              <a:off x="-76020" y="3286774"/>
              <a:ext cx="9301041" cy="1365873"/>
            </a:xfrm>
            <a:prstGeom prst="rect">
              <a:avLst/>
            </a:prstGeom>
            <a:solidFill>
              <a:srgbClr val="E5E34A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5957F9F-74B5-BA48-9C3C-28C708EB8F2A}"/>
                </a:ext>
              </a:extLst>
            </p:cNvPr>
            <p:cNvSpPr txBox="1"/>
            <p:nvPr/>
          </p:nvSpPr>
          <p:spPr>
            <a:xfrm>
              <a:off x="-64445" y="3708908"/>
              <a:ext cx="92146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latin typeface="Lucida Bright" panose="02040602050505020304" pitchFamily="18" charset="0"/>
                </a:rPr>
                <a:t>Is there any difference in the recorded sound?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3473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e Human Voice System">
            <a:hlinkClick r:id="" action="ppaction://media"/>
            <a:extLst>
              <a:ext uri="{FF2B5EF4-FFF2-40B4-BE49-F238E27FC236}">
                <a16:creationId xmlns:a16="http://schemas.microsoft.com/office/drawing/2014/main" id="{59E926AB-2CAC-9046-B7CC-FEE9DD5811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6276" y="964211"/>
            <a:ext cx="6751448" cy="577139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25CBA14-B8B7-8246-AE54-E99EDDEF5CC9}"/>
              </a:ext>
            </a:extLst>
          </p:cNvPr>
          <p:cNvGrpSpPr/>
          <p:nvPr/>
        </p:nvGrpSpPr>
        <p:grpSpPr>
          <a:xfrm>
            <a:off x="0" y="0"/>
            <a:ext cx="9144000" cy="789709"/>
            <a:chOff x="-367147" y="-1207657"/>
            <a:chExt cx="9144000" cy="78970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6B647E2-A15E-4440-8814-914350377C65}"/>
                </a:ext>
              </a:extLst>
            </p:cNvPr>
            <p:cNvSpPr/>
            <p:nvPr/>
          </p:nvSpPr>
          <p:spPr>
            <a:xfrm>
              <a:off x="-367147" y="-1207657"/>
              <a:ext cx="9144000" cy="78970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Lucida Bright" charset="0"/>
                <a:ea typeface="Lucida Bright" charset="0"/>
                <a:cs typeface="Lucida Bright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ABBA26A-43FC-374F-A5CD-5119572C6F5C}"/>
                </a:ext>
              </a:extLst>
            </p:cNvPr>
            <p:cNvSpPr txBox="1"/>
            <p:nvPr/>
          </p:nvSpPr>
          <p:spPr>
            <a:xfrm>
              <a:off x="0" y="-1105191"/>
              <a:ext cx="85413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Lucida Bright" charset="0"/>
                  <a:ea typeface="Lucida Bright" charset="0"/>
                  <a:cs typeface="Lucida Bright" charset="0"/>
                </a:rPr>
                <a:t>Human voice production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75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0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315</TotalTime>
  <Words>171</Words>
  <Application>Microsoft Macintosh PowerPoint</Application>
  <PresentationFormat>On-screen Show (4:3)</PresentationFormat>
  <Paragraphs>64</Paragraphs>
  <Slides>21</Slides>
  <Notes>2</Notes>
  <HiddenSlides>1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33</cp:revision>
  <dcterms:created xsi:type="dcterms:W3CDTF">2019-04-02T11:55:51Z</dcterms:created>
  <dcterms:modified xsi:type="dcterms:W3CDTF">2019-04-02T17:11:30Z</dcterms:modified>
</cp:coreProperties>
</file>