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6858000" cx="9144000"/>
  <p:notesSz cx="6858000" cy="9144000"/>
  <p:embeddedFontLst>
    <p:embeddedFont>
      <p:font typeface="Roboto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oboto-regular.fnt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Roboto-italic.fntdata"/><Relationship Id="rId12" Type="http://schemas.openxmlformats.org/officeDocument/2006/relationships/slide" Target="slides/slide7.xml"/><Relationship Id="rId56" Type="http://schemas.openxmlformats.org/officeDocument/2006/relationships/font" Target="fonts/Robo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Paul G. Allen School of Computer Science and Engineering, UW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6a5fd9658_0_5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6a5fd9658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6a5fd9658_0_5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6a5fd9658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6a5fd9658_0_58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6a5fd9658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6a5fd9658_0_5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6a5fd9658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6a5fd9658_0_4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6a5fd9658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6a5fd9658_1_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6a5fd9658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6a5fd9658_1_8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6a5fd9658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6a5fd9658_1_9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6a5fd9658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6a5fd9658_1_1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6a5fd9658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6a5fd9658_0_4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6a5fd9658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6a5fd9658_0_3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6a5fd9658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8bf61970f_0_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8bf61970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CRC = cyclic redundancy check (an error-detecting code)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6a5fd9658_0_6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6a5fd9658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6a5fd9658_0_44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6a5fd9658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6a5fd9658_0_4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6a5fd9658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6a5fd9658_0_4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6a5fd9658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6a5fd9658_1_1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6a5fd9658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6a5fd9658_1_1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6a5fd9658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6a5fd9658_1_1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6a5fd9658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6a871224e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6a87122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clock phases for four positive and negative frequencies required by the CSS symbols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Recall: four leveled signal is required to cancel the third/fifth harmonics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6a871224e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6a871224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6a5fd9658_0_4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6a5fd9658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6a871224e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6a871224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Cheap because efficient use of space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6a5fd9658_0_4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6a5fd9658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6a5fd9658_0_6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56a5fd9658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6a5fd9658_0_4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6a5fd9658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= packet error rate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RSSI = received signal strength indication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6a5fd9658_0_48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6a5fd9658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= packet error rate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RSSI = received signal strength indication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6a5fd9658_0_6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6a5fd9658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transmitting at max power permitted by FCC on 900MHz ISM (instructional, scientific, medical) band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8bf61970f_1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8bf61970f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transmitting at max power permitted by FCC on 900MHz ISM (instructional, scientific, medical) band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8bf61970f_1_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8bf61970f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transmitting at max power permitted by FCC on 900MHz ISM (instructional, scientific, medical) band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RX distance of 2.8 km with 5m TX/device separation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6a5fd9658_0_5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6a5fd9658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Harmonics in red appear at opposite sides due to single sideband architecture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Harmonics reduced to roughly noise level in blue graph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6a5fd9658_0_5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6a5fd9658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RSSI = received signal strength indication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6a5fd9658_0_4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6a5fd9658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6a5fd9658_0_5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6a5fd9658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RSSI = received signal strength indication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6a5fd9658_0_6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6a5fd9658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RSSI = received signal strength indication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6a5fd9658_0_5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6a5fd9658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CDF = cumulative distribution function (remember stats)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6a5fd9658_0_5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6a5fd9658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6a5fd9658_0_5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6a5fd9658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ECG = electrocardiogram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56a5fd9658_0_4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56a5fd9658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6ac23a7fd_0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6ac23a7f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6a5fd9658_0_4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6a5fd9658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6a871224e_0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6a871224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6a5fd9658_1_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6a5fd9658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6a5fd9658_0_4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6a5fd9658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6a5fd9658_0_5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6a5fd9658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8bf61970f_0_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8bf61970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6a5fd9658_0_4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6a5fd9658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6a5fd9658_0_57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6a5fd9658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(Blue)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5661233"/>
            <a:ext cx="897600" cy="1196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5661167"/>
            <a:ext cx="897600" cy="11967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2425700"/>
            <a:ext cx="82221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3718840"/>
            <a:ext cx="82221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678033"/>
            <a:ext cx="82221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4406167"/>
            <a:ext cx="82221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2247900"/>
            <a:ext cx="9144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2248000"/>
            <a:ext cx="9144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2247900"/>
            <a:ext cx="9144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9144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2558767"/>
            <a:ext cx="39999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2558767"/>
            <a:ext cx="39999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875100"/>
            <a:ext cx="9144000" cy="598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875133"/>
            <a:ext cx="9144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21800"/>
            <a:ext cx="8826600" cy="80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33"/>
            <a:ext cx="5867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-98100" y="3374700"/>
            <a:ext cx="6858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477067"/>
            <a:ext cx="2808000" cy="1271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954400"/>
            <a:ext cx="2808000" cy="421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651000"/>
            <a:ext cx="62271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089325" y="3375050"/>
            <a:ext cx="68571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3705956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-100"/>
            <a:ext cx="9144000" cy="626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6163733"/>
            <a:ext cx="9144000" cy="987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6262433"/>
            <a:ext cx="8382000" cy="59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3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1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2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2425700"/>
            <a:ext cx="82221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LoRa Backscatter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3718840"/>
            <a:ext cx="82221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Enabling The Vision of Ubiquitous Connectivity</a:t>
            </a:r>
            <a:endParaRPr sz="2400"/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390525" y="5275315"/>
            <a:ext cx="82221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Vamsi Talla, Mehrdad Hessar, Bryce Kellogg, Ali Najafi,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Joshua R. Smith, and Shyamnath Gollakota (University of Washington)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Presented by Joshua Fleming and Blue Keleher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/>
          <p:nvPr/>
        </p:nvSpPr>
        <p:spPr>
          <a:xfrm>
            <a:off x="0" y="4138450"/>
            <a:ext cx="9144000" cy="271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Synthesizing CSS</a:t>
            </a:r>
            <a:endParaRPr/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complexity of generating CSS signals scales exponentially with spreading factor (SF) → need 2</a:t>
            </a:r>
            <a:r>
              <a:rPr baseline="30000" lang="en">
                <a:solidFill>
                  <a:srgbClr val="980000"/>
                </a:solidFill>
              </a:rPr>
              <a:t>SF</a:t>
            </a:r>
            <a:r>
              <a:rPr lang="en">
                <a:solidFill>
                  <a:srgbClr val="980000"/>
                </a:solidFill>
              </a:rPr>
              <a:t> freqs</a:t>
            </a:r>
            <a:endParaRPr>
              <a:solidFill>
                <a:srgbClr val="980000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700"/>
              <a:buChar char="○"/>
            </a:pPr>
            <a:r>
              <a:rPr lang="en" sz="1700">
                <a:solidFill>
                  <a:srgbClr val="980000"/>
                </a:solidFill>
              </a:rPr>
              <a:t>LoRa typically uses spreading factors between 6 and 12 → </a:t>
            </a:r>
            <a:r>
              <a:rPr b="1" lang="en" sz="1700">
                <a:solidFill>
                  <a:srgbClr val="980000"/>
                </a:solidFill>
              </a:rPr>
              <a:t>64–4096 freqs</a:t>
            </a:r>
            <a:endParaRPr b="1" sz="1700">
              <a:solidFill>
                <a:srgbClr val="98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Solution: </a:t>
            </a:r>
            <a:r>
              <a:rPr b="1" lang="en"/>
              <a:t>hybrid digital-analogue backscatter design</a:t>
            </a:r>
            <a:endParaRPr b="1"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88" y="4167888"/>
            <a:ext cx="8118024" cy="26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Synthesizing CSS with Backscatter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/>
          <p:nvPr/>
        </p:nvSpPr>
        <p:spPr>
          <a:xfrm>
            <a:off x="0" y="4138450"/>
            <a:ext cx="9144000" cy="271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complexity of generating CSS signals scales exponentially with spreading factor (SF) → need 2</a:t>
            </a:r>
            <a:r>
              <a:rPr baseline="30000" lang="en">
                <a:solidFill>
                  <a:srgbClr val="980000"/>
                </a:solidFill>
              </a:rPr>
              <a:t>SF</a:t>
            </a:r>
            <a:r>
              <a:rPr lang="en">
                <a:solidFill>
                  <a:srgbClr val="980000"/>
                </a:solidFill>
              </a:rPr>
              <a:t> freqs</a:t>
            </a:r>
            <a:endParaRPr>
              <a:solidFill>
                <a:srgbClr val="980000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700"/>
              <a:buChar char="○"/>
            </a:pPr>
            <a:r>
              <a:rPr lang="en" sz="1700">
                <a:solidFill>
                  <a:srgbClr val="980000"/>
                </a:solidFill>
              </a:rPr>
              <a:t>LoRa typically uses spreading factors between 6 and 12 → </a:t>
            </a:r>
            <a:r>
              <a:rPr b="1" lang="en" sz="1700">
                <a:solidFill>
                  <a:srgbClr val="980000"/>
                </a:solidFill>
              </a:rPr>
              <a:t>64–4096 freqs</a:t>
            </a:r>
            <a:endParaRPr b="1" sz="1700">
              <a:solidFill>
                <a:srgbClr val="98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Solution: </a:t>
            </a:r>
            <a:r>
              <a:rPr b="1" lang="en"/>
              <a:t>hybrid digital-analogue backscatter design</a:t>
            </a:r>
            <a:endParaRPr b="1"/>
          </a:p>
        </p:txBody>
      </p:sp>
      <p:sp>
        <p:nvSpPr>
          <p:cNvPr id="143" name="Google Shape;143;p23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Synthesizing CSS with Backscatter</a:t>
            </a: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249" y="4199400"/>
            <a:ext cx="5963502" cy="259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/>
          <p:nvPr/>
        </p:nvSpPr>
        <p:spPr>
          <a:xfrm>
            <a:off x="0" y="4138450"/>
            <a:ext cx="9144000" cy="271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4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Synthesizing Negative Frequencies</a:t>
            </a:r>
            <a:endParaRPr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CSS-encoded packets vary from negative to positive frequencies, but the VCO can only output positive frequencies</a:t>
            </a:r>
            <a:endParaRPr b="1">
              <a:solidFill>
                <a:srgbClr val="98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Solution: use </a:t>
            </a:r>
            <a:r>
              <a:rPr b="1" lang="en"/>
              <a:t>square waves</a:t>
            </a:r>
            <a:r>
              <a:rPr lang="en"/>
              <a:t> to approximate in-phase cosine and out-of-phase sine signals to form complex signals</a:t>
            </a:r>
            <a:endParaRPr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249" y="4199400"/>
            <a:ext cx="5963502" cy="259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Synthesizing Negative Frequencies</a:t>
            </a:r>
            <a:endParaRPr/>
          </a:p>
        </p:txBody>
      </p:sp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CSS-encoded packets vary from negative to positive frequencies, but the VCO can only output positive frequencies</a:t>
            </a:r>
            <a:endParaRPr b="1">
              <a:solidFill>
                <a:srgbClr val="98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Solution: use </a:t>
            </a:r>
            <a:r>
              <a:rPr b="1" lang="en"/>
              <a:t>square waves</a:t>
            </a:r>
            <a:r>
              <a:rPr lang="en"/>
              <a:t> to approximate in-phase cosine and out-of-phase sine signals to form complex signals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○"/>
            </a:pPr>
            <a:r>
              <a:rPr lang="en" sz="2000">
                <a:solidFill>
                  <a:srgbClr val="980000"/>
                </a:solidFill>
              </a:rPr>
              <a:t>New</a:t>
            </a:r>
            <a:r>
              <a:rPr lang="en" sz="2000">
                <a:solidFill>
                  <a:srgbClr val="980000"/>
                </a:solidFill>
              </a:rPr>
              <a:t> challenge: approximating sinusoids with square waves creates </a:t>
            </a:r>
            <a:r>
              <a:rPr b="1" lang="en" sz="2000">
                <a:solidFill>
                  <a:srgbClr val="980000"/>
                </a:solidFill>
              </a:rPr>
              <a:t>out-of-band harmonics</a:t>
            </a:r>
            <a:endParaRPr b="1" sz="20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Backscatter Harmonic Cancellation</a:t>
            </a:r>
            <a:endParaRPr/>
          </a:p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Issues in signal approximation with square waves</a:t>
            </a:r>
            <a:endParaRPr/>
          </a:p>
          <a:p>
            <a:pPr indent="-3683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Roboto"/>
              <a:buChar char="○"/>
            </a:pPr>
            <a:r>
              <a:rPr lang="en" sz="1800"/>
              <a:t>Creates mirror copies at third</a:t>
            </a:r>
            <a:r>
              <a:rPr lang="en" sz="1800"/>
              <a:t> and</a:t>
            </a:r>
            <a:r>
              <a:rPr lang="en" sz="1800"/>
              <a:t> fifth harmonic</a:t>
            </a:r>
            <a:r>
              <a:rPr lang="en"/>
              <a:t>s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Prior systems ignored these signals (out-of-band)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Noisy for LoRa due to high sensitivity</a:t>
            </a:r>
            <a:endParaRPr sz="18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Solution</a:t>
            </a:r>
            <a:endParaRPr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Use different signal than a square wave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Square waves have two voltage levels </a:t>
            </a:r>
            <a:r>
              <a:rPr lang="en"/>
              <a:t>→ </a:t>
            </a:r>
            <a:r>
              <a:rPr lang="en" sz="1800"/>
              <a:t>high frequency components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Multilevel signal to better approximate sinusoid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Designed such that third and fifth harmonics are cancelled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Backscatter Harmonic Cancellation</a:t>
            </a:r>
            <a:endParaRPr/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450" y="2558763"/>
            <a:ext cx="4080999" cy="6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2450" y="3149663"/>
            <a:ext cx="4059100" cy="304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Backscatter Harmonic Cancellation</a:t>
            </a:r>
            <a:endParaRPr/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900" y="3201475"/>
            <a:ext cx="4232900" cy="23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8000" y="2300500"/>
            <a:ext cx="3601825" cy="13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3825" y="3821775"/>
            <a:ext cx="3650176" cy="13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3825" y="5353700"/>
            <a:ext cx="3650175" cy="1361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Backscatter Harmonic Cancellation</a:t>
            </a:r>
            <a:endParaRPr/>
          </a:p>
        </p:txBody>
      </p:sp>
      <p:sp>
        <p:nvSpPr>
          <p:cNvPr id="188" name="Google Shape;188;p29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0" y="2751675"/>
            <a:ext cx="3653912" cy="7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375" y="2588751"/>
            <a:ext cx="3664700" cy="12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4150" y="4255550"/>
            <a:ext cx="3757583" cy="141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Backscatter Harmonic Cancellation</a:t>
            </a:r>
            <a:endParaRPr/>
          </a:p>
        </p:txBody>
      </p:sp>
      <p:sp>
        <p:nvSpPr>
          <p:cNvPr id="197" name="Google Shape;197;p30"/>
          <p:cNvSpPr txBox="1"/>
          <p:nvPr>
            <p:ph idx="1" type="body"/>
          </p:nvPr>
        </p:nvSpPr>
        <p:spPr>
          <a:xfrm>
            <a:off x="471900" y="2558775"/>
            <a:ext cx="4100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n</a:t>
            </a:r>
            <a:r>
              <a:rPr lang="en"/>
              <a:t> = 0: (first harmonic)</a:t>
            </a:r>
            <a:br>
              <a:rPr lang="en"/>
            </a:br>
            <a:r>
              <a:rPr lang="en"/>
              <a:t>negative exponential reduces to 0, leaving only the positive frequency</a:t>
            </a:r>
            <a:endParaRPr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n</a:t>
            </a:r>
            <a:r>
              <a:rPr lang="en"/>
              <a:t> =1, 2: (third, fifth harmonics)</a:t>
            </a:r>
            <a:br>
              <a:rPr lang="en"/>
            </a:br>
            <a:r>
              <a:rPr lang="en"/>
              <a:t>2cos(2n+1)(</a:t>
            </a:r>
            <a:r>
              <a:rPr lang="en"/>
              <a:t>𝜋</a:t>
            </a:r>
            <a:r>
              <a:rPr lang="en"/>
              <a:t>/4) = -√2,</a:t>
            </a:r>
            <a:br>
              <a:rPr lang="en"/>
            </a:br>
            <a:r>
              <a:rPr lang="en"/>
              <a:t>Reducing the entire equation to 0.</a:t>
            </a:r>
            <a:endParaRPr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This new equation thus cancels the third and fifth harmonics</a:t>
            </a:r>
            <a:endParaRPr/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300" y="2558776"/>
            <a:ext cx="3664700" cy="12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>
            <p:ph idx="1" type="body"/>
          </p:nvPr>
        </p:nvSpPr>
        <p:spPr>
          <a:xfrm>
            <a:off x="5029300" y="4337925"/>
            <a:ext cx="4100100" cy="25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More harmonics can be cancelled with more voltage levels</a:t>
            </a:r>
            <a:endParaRPr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Switch’s finite delay adds additional filtering and suppresses higher harmonics (e.g. &gt;9) automatically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/>
          <p:nvPr/>
        </p:nvSpPr>
        <p:spPr>
          <a:xfrm>
            <a:off x="0" y="4490000"/>
            <a:ext cx="9144000" cy="2358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1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Reverse-Engineering LoRa Packet Structure</a:t>
            </a:r>
            <a:endParaRPr/>
          </a:p>
        </p:txBody>
      </p:sp>
      <p:sp>
        <p:nvSpPr>
          <p:cNvPr id="206" name="Google Shape;206;p31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physical layer specification for LoRa is proprietary</a:t>
            </a:r>
            <a:endParaRPr>
              <a:solidFill>
                <a:srgbClr val="98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Solution: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Reverse-engineer LoRa physical layer using Semtech patents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Analyze transmissions from LoRa chipsets on a Universal Software Radio Peripheral (USRP)</a:t>
            </a:r>
            <a:endParaRPr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b="3046" l="0" r="0" t="7339"/>
          <a:stretch/>
        </p:blipFill>
        <p:spPr>
          <a:xfrm>
            <a:off x="460950" y="4654000"/>
            <a:ext cx="8222101" cy="213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Motivation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Design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Hardware Implementation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Results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Challenges &amp; Future Work</a:t>
            </a:r>
            <a:endParaRPr>
              <a:solidFill>
                <a:srgbClr val="C9DAF8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Reverse-Engineering LoRa Packet Structure</a:t>
            </a:r>
            <a:endParaRPr/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physical layer specification for LoRa is proprietary</a:t>
            </a:r>
            <a:endParaRPr>
              <a:solidFill>
                <a:srgbClr val="98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Solution: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Reverse-engineer LoRa physical layer using Semtech patents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Analyze transmissions from LoRa chipsets on a Universal Software Radio Peripheral (USRP)</a:t>
            </a:r>
            <a:endParaRPr/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99912"/>
            <a:ext cx="9144003" cy="235807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LoRa Parameters</a:t>
            </a:r>
            <a:endParaRPr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LoRa bit rate determined by 3 factors: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chirp bandwidth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spreading factor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error correction coding rate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BW and SF set in advance, known by transmitter &amp; receiver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High sensitivity: phase of chirps must change continuously with time and have same value at each end of chirp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At each frequency, increase phase by 2𝜋/SF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To comply with FCC, frequency-hop the single-tone chirp transmitter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Backscatter device continues to be offset by Δ</a:t>
            </a:r>
            <a:r>
              <a:rPr i="1" lang="en"/>
              <a:t>f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Link-Layer Protocol</a:t>
            </a:r>
            <a:endParaRPr/>
          </a:p>
        </p:txBody>
      </p:sp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Use TDMA to allocate wireless channel between different backscatter devices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must recognize the beginning of each single tone</a:t>
            </a:r>
            <a:endParaRPr>
              <a:solidFill>
                <a:srgbClr val="98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Use on-off keying as preamble sequence to avoid confusing with random transmissions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synchronize slots across backscatter devices</a:t>
            </a:r>
            <a:endParaRPr>
              <a:solidFill>
                <a:srgbClr val="98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Use unique on-off keying sync pattern at beginning of TDMA round robin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Char char="●"/>
            </a:pPr>
            <a:r>
              <a:rPr lang="en">
                <a:solidFill>
                  <a:srgbClr val="980000"/>
                </a:solidFill>
              </a:rPr>
              <a:t>Challenge: concurrent LoRa backscatter transmissions?</a:t>
            </a:r>
            <a:endParaRPr>
              <a:solidFill>
                <a:srgbClr val="98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Transmit on each of the 64 LoRa channels from one RF source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Using CSS transmissions with different spreading factors, transmit on same channel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/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Motivation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Design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Hardware Implementation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Results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Challenges &amp; Future Work</a:t>
            </a:r>
            <a:endParaRPr>
              <a:solidFill>
                <a:srgbClr val="C9DAF8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Implementation</a:t>
            </a:r>
            <a:endParaRPr/>
          </a:p>
        </p:txBody>
      </p:sp>
      <p:sp>
        <p:nvSpPr>
          <p:cNvPr id="237" name="Google Shape;237;p36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Digital Baseband Processor</a:t>
            </a:r>
            <a:r>
              <a:rPr lang="en"/>
              <a:t> sends the spreading factor (SF) to the </a:t>
            </a:r>
            <a:r>
              <a:rPr b="1" lang="en"/>
              <a:t>DAC </a:t>
            </a:r>
            <a:r>
              <a:rPr lang="en"/>
              <a:t>to be converted to an analog voltage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The </a:t>
            </a:r>
            <a:r>
              <a:rPr b="1" lang="en"/>
              <a:t>DAC</a:t>
            </a:r>
            <a:r>
              <a:rPr lang="en"/>
              <a:t>’s output controls the oscillation speed of the </a:t>
            </a:r>
            <a:r>
              <a:rPr b="1" lang="en"/>
              <a:t>VCO</a:t>
            </a:r>
            <a:endParaRPr b="1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VCO</a:t>
            </a:r>
            <a:r>
              <a:rPr lang="en"/>
              <a:t>’s output is mapped to used to select appropriate impedance </a:t>
            </a:r>
            <a:endParaRPr/>
          </a:p>
        </p:txBody>
      </p:sp>
      <p:sp>
        <p:nvSpPr>
          <p:cNvPr id="238" name="Google Shape;238;p36"/>
          <p:cNvSpPr/>
          <p:nvPr/>
        </p:nvSpPr>
        <p:spPr>
          <a:xfrm>
            <a:off x="0" y="4138450"/>
            <a:ext cx="9144000" cy="271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249" y="4199400"/>
            <a:ext cx="5963502" cy="259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Implementation</a:t>
            </a:r>
            <a:endParaRPr/>
          </a:p>
        </p:txBody>
      </p:sp>
      <p:sp>
        <p:nvSpPr>
          <p:cNvPr id="245" name="Google Shape;245;p37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VCO can only output positive frequencies, while negative frequencies are needed as well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This can be achieved by selecting impedances to produce complex values to match the exponential signal </a:t>
            </a:r>
            <a:r>
              <a:rPr lang="en"/>
              <a:t>output</a:t>
            </a:r>
            <a:endParaRPr/>
          </a:p>
        </p:txBody>
      </p:sp>
      <p:sp>
        <p:nvSpPr>
          <p:cNvPr id="246" name="Google Shape;246;p37"/>
          <p:cNvSpPr/>
          <p:nvPr/>
        </p:nvSpPr>
        <p:spPr>
          <a:xfrm>
            <a:off x="0" y="4138450"/>
            <a:ext cx="9144000" cy="271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249" y="4199400"/>
            <a:ext cx="5963502" cy="259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Implementation</a:t>
            </a:r>
            <a:endParaRPr/>
          </a:p>
        </p:txBody>
      </p:sp>
      <p:sp>
        <p:nvSpPr>
          <p:cNvPr id="253" name="Google Shape;253;p38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Proof of concept developed with readily available parts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Four-layer PCB for RF parts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Three cascaded ADG904 multiplexers for the SP8T switch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2 dBi whip antenna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Eight impedances for four positive signals and four negative compliment signals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Terasic DE0-CV with an Altera Cyclone V FPGA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Generate CSS modulated packets in VHDL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Send two square waves for the real and imaginary parts of the signal to the SP8T switch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Implementation</a:t>
            </a:r>
            <a:endParaRPr/>
          </a:p>
        </p:txBody>
      </p:sp>
      <p:sp>
        <p:nvSpPr>
          <p:cNvPr id="259" name="Google Shape;259;p39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oboto"/>
              <a:buChar char="●"/>
            </a:pPr>
            <a:r>
              <a:rPr lang="en"/>
              <a:t>Designed custom IC to minimize costs</a:t>
            </a:r>
            <a:endParaRPr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Consists of three main components</a:t>
            </a:r>
            <a:endParaRPr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Baseband Processor</a:t>
            </a:r>
            <a:endParaRPr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Creates LoRa packet using SF, BW, and code rate</a:t>
            </a:r>
            <a:endParaRPr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Sends packet data to Frequency Synthesizer to create the CSS signal</a:t>
            </a:r>
            <a:endParaRPr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Uses 1.25𝜇W to make packet with SF=12, BW=3.25kHz, and an </a:t>
            </a:r>
            <a:br>
              <a:rPr lang="en"/>
            </a:br>
            <a:r>
              <a:rPr lang="en"/>
              <a:t>(8, 4) Hamming code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0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Implementation</a:t>
            </a:r>
            <a:endParaRPr/>
          </a:p>
        </p:txBody>
      </p:sp>
      <p:sp>
        <p:nvSpPr>
          <p:cNvPr id="265" name="Google Shape;265;p40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Frequency Synthesizer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DAC combined with VCO: simply up-converts low frequencies to high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Conversion ratio controlled by baseband processor to generate CSS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Johnson counter used to create four clock signals offset by 1/8th time period, and four more complementary signals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Eight total clock signals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Used to represent eight clock phases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Uses 4.5𝜇W to make 31.25kHz CSS packets with SF=12 and 3MHz offset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Implementation</a:t>
            </a:r>
            <a:endParaRPr/>
          </a:p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Backscatter Switch Network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Uses eight clock signals as input to RF switches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Each input corresponds to their respective impedance values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Switches implemented in NMOS transistors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Impedances implemented with resistors and capacitors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Inductors take up large surface area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Prohibitively expensive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3dB signal power loss for cheap cost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Requires 3.5𝜇W to backscatter CSS packets at a 3MHz offset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Total power consumption: 1.25</a:t>
            </a:r>
            <a:r>
              <a:rPr lang="en" sz="1800"/>
              <a:t>𝜇W + 4.5𝜇W + 3.5𝜇W = 9.25𝜇W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Motivation: Ubiquitous Connectivity</a:t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Implementing communication between billions of devices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Requirements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Reliable and long range communication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Low power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Inexpensive to manufacture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Issues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No existing technology combines all three factors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E.g., backscattering is low power and cheap, but short ranged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Solution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LoRa Backscatter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2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Implementation</a:t>
            </a:r>
            <a:endParaRPr/>
          </a:p>
        </p:txBody>
      </p:sp>
      <p:sp>
        <p:nvSpPr>
          <p:cNvPr id="277" name="Google Shape;277;p42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Uses an </a:t>
            </a:r>
            <a:r>
              <a:rPr b="1" lang="en"/>
              <a:t>extremely</a:t>
            </a:r>
            <a:r>
              <a:rPr lang="en"/>
              <a:t> small amount of power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Other systems use complex analog components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Backscatter systems use switches to modulate reflections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Costs </a:t>
            </a:r>
            <a:r>
              <a:rPr b="1" lang="en"/>
              <a:t>extremely</a:t>
            </a:r>
            <a:r>
              <a:rPr lang="en"/>
              <a:t> cheap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IC costs proportional to size of chip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Active radio devices like for Wi-Fi, LoRa, BLE have about 10mm</a:t>
            </a:r>
            <a:r>
              <a:rPr baseline="30000" lang="en"/>
              <a:t>2</a:t>
            </a:r>
            <a:r>
              <a:rPr lang="en"/>
              <a:t> die area used for RF components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Backscatter systems like RFID use about 0.15mm</a:t>
            </a:r>
            <a:r>
              <a:rPr baseline="30000" lang="en"/>
              <a:t>2</a:t>
            </a:r>
            <a:r>
              <a:rPr lang="en"/>
              <a:t> of die area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This LoRa backscatter system uses &lt;0.01mm</a:t>
            </a:r>
            <a:r>
              <a:rPr baseline="30000" lang="en"/>
              <a:t>2</a:t>
            </a:r>
            <a:r>
              <a:rPr lang="en"/>
              <a:t> of die area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Switches use space efficient resistors and capacitors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Metal in metal capacitors made on metal layers on top of MOS structures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 txBox="1"/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Motivation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Design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Hardware Implementation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Results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Challenges &amp; Future Work</a:t>
            </a:r>
            <a:endParaRPr>
              <a:solidFill>
                <a:srgbClr val="C9DAF8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Overview</a:t>
            </a:r>
            <a:endParaRPr/>
          </a:p>
        </p:txBody>
      </p:sp>
      <p:sp>
        <p:nvSpPr>
          <p:cNvPr id="288" name="Google Shape;288;p44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Receiver Characterization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Resilience to Out-of-Band Interference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Operational Range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Efficacy of Harmonic Cancellation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Concurrent Backscatter Transmissions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Wide-Area Applications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Whole-Home and Office Sensing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RF-Challenged Applications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Smart Contact Lens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Flexible Epidermal Patch Sensor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Receiver</a:t>
            </a:r>
            <a:br>
              <a:rPr lang="en"/>
            </a:br>
            <a:r>
              <a:rPr lang="en"/>
              <a:t>Characterization</a:t>
            </a:r>
            <a:endParaRPr/>
          </a:p>
        </p:txBody>
      </p:sp>
      <p:sp>
        <p:nvSpPr>
          <p:cNvPr id="294" name="Google Shape;294;p45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Wired setup (avoid</a:t>
            </a:r>
            <a:br>
              <a:rPr lang="en"/>
            </a:br>
            <a:r>
              <a:rPr lang="en"/>
              <a:t>multipath</a:t>
            </a:r>
            <a:br>
              <a:rPr lang="en"/>
            </a:br>
            <a:r>
              <a:rPr lang="en"/>
              <a:t>complications)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Semtech SX1276 chipsets are both CSS transmitter and receiver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">
                <a:solidFill>
                  <a:srgbClr val="38761D"/>
                </a:solidFill>
              </a:rPr>
              <a:t>Conclusion: sensitivity is inversely proportional to the data rate of the packet</a:t>
            </a:r>
            <a:endParaRPr>
              <a:solidFill>
                <a:srgbClr val="38761D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Below -142 dBm, receiver cannot correctly decode packets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RSSI values reported by chipset do not correspond to actual power level of received packet, but proportional</a:t>
            </a:r>
            <a:endParaRPr/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8075" y="326625"/>
            <a:ext cx="5111025" cy="27424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</a:t>
            </a:r>
            <a:br>
              <a:rPr lang="en"/>
            </a:br>
            <a:r>
              <a:rPr lang="en"/>
              <a:t>Interference</a:t>
            </a:r>
            <a:endParaRPr/>
          </a:p>
        </p:txBody>
      </p:sp>
      <p:sp>
        <p:nvSpPr>
          <p:cNvPr id="301" name="Google Shape;301;p46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OOB interference</a:t>
            </a:r>
            <a:br>
              <a:rPr lang="en"/>
            </a:br>
            <a:r>
              <a:rPr lang="en"/>
              <a:t>comes from the</a:t>
            </a:r>
            <a:br>
              <a:rPr lang="en"/>
            </a:br>
            <a:r>
              <a:rPr lang="en"/>
              <a:t>RF source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Using a circulator setup with </a:t>
            </a:r>
            <a:r>
              <a:rPr lang="en"/>
              <a:t>RF source and backscatter hardware connected via </a:t>
            </a:r>
            <a:r>
              <a:rPr lang="en"/>
              <a:t>variable attenuators and receiver w/ RF cable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Configuration: receiving packets at 906 MHz; backscattering packets w/ SF = 12, BW = 31.25 kHz, (8,4) hamming code, 8-byte payload, 2-byte CRC, Δ</a:t>
            </a:r>
            <a:r>
              <a:rPr i="1" lang="en"/>
              <a:t>f </a:t>
            </a:r>
            <a:r>
              <a:rPr lang="en"/>
              <a:t>= 1 MHz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">
                <a:solidFill>
                  <a:srgbClr val="38761D"/>
                </a:solidFill>
              </a:rPr>
              <a:t>Conclusion: receiver sensitivity is inversely proportional to OOB int.</a:t>
            </a:r>
            <a:endParaRPr>
              <a:solidFill>
                <a:srgbClr val="38761D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If offset (</a:t>
            </a:r>
            <a:r>
              <a:rPr lang="en"/>
              <a:t>Δ</a:t>
            </a:r>
            <a:r>
              <a:rPr i="1" lang="en"/>
              <a:t>f</a:t>
            </a:r>
            <a:r>
              <a:rPr lang="en"/>
              <a:t>) is increased, it can increase sensitivity when facing higher interference</a:t>
            </a:r>
            <a:endParaRPr/>
          </a:p>
        </p:txBody>
      </p:sp>
      <p:pic>
        <p:nvPicPr>
          <p:cNvPr id="302" name="Google Shape;3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950" y="326625"/>
            <a:ext cx="5707125" cy="30623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Range</a:t>
            </a:r>
            <a:endParaRPr/>
          </a:p>
        </p:txBody>
      </p:sp>
      <p:sp>
        <p:nvSpPr>
          <p:cNvPr id="308" name="Google Shape;308;p47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Setup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SX1276 LoRa development kit with power amplifier as RF source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Transmitting 30 dBm signals in 6 dBi patch antenna at 915 MHz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Backscatter device to transmit LoRa packets at offset 3 MHz, SF=12, BW=31.25 kHz, (8,4) hamming code (3-byte payload, 2-byte CRC)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Two deployment scenarios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8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Range</a:t>
            </a:r>
            <a:endParaRPr/>
          </a:p>
        </p:txBody>
      </p:sp>
      <p:sp>
        <p:nvSpPr>
          <p:cNvPr id="314" name="Google Shape;314;p48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Scenario 1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RF source and receiver separate with backscatter device somewhere in between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Backscatter device moved along a straight</a:t>
            </a:r>
            <a:br>
              <a:rPr lang="en"/>
            </a:br>
            <a:r>
              <a:rPr lang="en"/>
              <a:t>line between TX and RX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Tested with three different TX and RX</a:t>
            </a:r>
            <a:br>
              <a:rPr lang="en"/>
            </a:br>
            <a:r>
              <a:rPr lang="en"/>
              <a:t>d</a:t>
            </a:r>
            <a:r>
              <a:rPr lang="en"/>
              <a:t>istances on open road next to open fields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○"/>
            </a:pPr>
            <a:r>
              <a:rPr lang="en">
                <a:solidFill>
                  <a:srgbClr val="38761D"/>
                </a:solidFill>
              </a:rPr>
              <a:t>Conclusion: fully operational in scenario</a:t>
            </a:r>
            <a:br>
              <a:rPr lang="en">
                <a:solidFill>
                  <a:srgbClr val="38761D"/>
                </a:solidFill>
              </a:rPr>
            </a:br>
            <a:r>
              <a:rPr lang="en">
                <a:solidFill>
                  <a:srgbClr val="38761D"/>
                </a:solidFill>
              </a:rPr>
              <a:t>w</a:t>
            </a:r>
            <a:r>
              <a:rPr lang="en">
                <a:solidFill>
                  <a:srgbClr val="38761D"/>
                </a:solidFill>
              </a:rPr>
              <a:t>ith TX/RX spaced no more than 475 m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315" name="Google Shape;3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0438" y="438363"/>
            <a:ext cx="47529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2533" y="3359625"/>
            <a:ext cx="3023093" cy="10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4150" y="4450246"/>
            <a:ext cx="3119848" cy="10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4150" y="5540875"/>
            <a:ext cx="3055850" cy="114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Scenario 2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○"/>
            </a:pPr>
            <a:r>
              <a:rPr lang="en"/>
              <a:t>RF source and backscatter device </a:t>
            </a:r>
            <a:br>
              <a:rPr lang="en"/>
            </a:br>
            <a:r>
              <a:rPr lang="en"/>
              <a:t>distance fixed; variable receiver </a:t>
            </a:r>
            <a:br>
              <a:rPr lang="en"/>
            </a:br>
            <a:r>
              <a:rPr lang="en"/>
              <a:t>distance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Tested three different distances</a:t>
            </a:r>
            <a:br>
              <a:rPr lang="en"/>
            </a:br>
            <a:r>
              <a:rPr lang="en"/>
              <a:t>between source and backscatter device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>
                <a:solidFill>
                  <a:srgbClr val="38761D"/>
                </a:solidFill>
              </a:rPr>
              <a:t>Conclusion: packets can be received at</a:t>
            </a:r>
            <a:br>
              <a:rPr lang="en">
                <a:solidFill>
                  <a:srgbClr val="38761D"/>
                </a:solidFill>
              </a:rPr>
            </a:br>
            <a:r>
              <a:rPr lang="en">
                <a:solidFill>
                  <a:srgbClr val="38761D"/>
                </a:solidFill>
              </a:rPr>
              <a:t>very long distances depending on </a:t>
            </a:r>
            <a:br>
              <a:rPr lang="en">
                <a:solidFill>
                  <a:srgbClr val="38761D"/>
                </a:solidFill>
              </a:rPr>
            </a:br>
            <a:r>
              <a:rPr lang="en">
                <a:solidFill>
                  <a:srgbClr val="38761D"/>
                </a:solidFill>
              </a:rPr>
              <a:t>backscatter device proximity to RF</a:t>
            </a:r>
            <a:br>
              <a:rPr lang="en">
                <a:solidFill>
                  <a:srgbClr val="38761D"/>
                </a:solidFill>
              </a:rPr>
            </a:br>
            <a:r>
              <a:rPr lang="en">
                <a:solidFill>
                  <a:srgbClr val="38761D"/>
                </a:solidFill>
              </a:rPr>
              <a:t>source.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324" name="Google Shape;324;p49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Range</a:t>
            </a:r>
            <a:endParaRPr/>
          </a:p>
        </p:txBody>
      </p:sp>
      <p:pic>
        <p:nvPicPr>
          <p:cNvPr id="325" name="Google Shape;32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975" y="2270075"/>
            <a:ext cx="3671014" cy="15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8001" y="3790103"/>
            <a:ext cx="3576000" cy="154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9584" y="5337960"/>
            <a:ext cx="3532811" cy="15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0438" y="438363"/>
            <a:ext cx="4752975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0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Harmonic Cancellation</a:t>
            </a:r>
            <a:endParaRPr/>
          </a:p>
        </p:txBody>
      </p:sp>
      <p:pic>
        <p:nvPicPr>
          <p:cNvPr id="334" name="Google Shape;33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274" y="332549"/>
            <a:ext cx="3881900" cy="16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0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Test harmonic cancellation technique against baseline hardware without cancellation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Wi-Fi hardware adapted to transmit LoRa packets as baseline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Semtech SX1276 development kit to transmit single 915MHz tone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Spectrum analyzer used to capture signal in a circulator setup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Backscatter device transmit with SF=6, BW=500KHz, (8,4) hamming code with 8-byte payload and 2 byte CRC at 3MHz offset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">
                <a:solidFill>
                  <a:srgbClr val="38761D"/>
                </a:solidFill>
              </a:rPr>
              <a:t>Conclusion: harmonic cancellation technique works well to reduce noise in the neighboring bands</a:t>
            </a:r>
            <a:endParaRPr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1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Concurrent </a:t>
            </a:r>
            <a:br>
              <a:rPr lang="en"/>
            </a:br>
            <a:r>
              <a:rPr lang="en"/>
              <a:t>Transmissions</a:t>
            </a:r>
            <a:endParaRPr/>
          </a:p>
        </p:txBody>
      </p:sp>
      <p:sp>
        <p:nvSpPr>
          <p:cNvPr id="341" name="Google Shape;341;p51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Two backscatter </a:t>
            </a:r>
            <a:br>
              <a:rPr lang="en"/>
            </a:br>
            <a:r>
              <a:rPr lang="en"/>
              <a:t>devices continuously </a:t>
            </a:r>
            <a:br>
              <a:rPr lang="en"/>
            </a:br>
            <a:r>
              <a:rPr lang="en"/>
              <a:t>transmit packets at different frequency offsets </a:t>
            </a:r>
            <a:r>
              <a:rPr lang="en" sz="1600"/>
              <a:t>(</a:t>
            </a:r>
            <a:r>
              <a:rPr lang="en" sz="1400"/>
              <a:t>Δ</a:t>
            </a:r>
            <a:r>
              <a:rPr i="1" lang="en" sz="1400"/>
              <a:t>f</a:t>
            </a:r>
            <a:r>
              <a:rPr lang="en" sz="1600"/>
              <a:t>=0.75 MHz, </a:t>
            </a:r>
            <a:r>
              <a:rPr lang="en" sz="1400"/>
              <a:t>Δ</a:t>
            </a:r>
            <a:r>
              <a:rPr i="1" lang="en" sz="1400"/>
              <a:t>f</a:t>
            </a:r>
            <a:r>
              <a:rPr lang="en" sz="1600"/>
              <a:t>=1 MHz)</a:t>
            </a:r>
            <a:endParaRPr sz="16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Deployed in large atrium </a:t>
            </a:r>
            <a:r>
              <a:rPr lang="en" sz="1600"/>
              <a:t>(104 x 32 ft)</a:t>
            </a:r>
            <a:r>
              <a:rPr lang="en"/>
              <a:t>, RF source opposite 2 receivers;</a:t>
            </a:r>
            <a:br>
              <a:rPr lang="en"/>
            </a:br>
            <a:r>
              <a:rPr lang="en"/>
              <a:t>backscatter 1 at center of atrium, backscatter 2 moving across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The figure above shows CDF of RSSI values for backscatter 1 as backscatter 2 does its thing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">
                <a:solidFill>
                  <a:srgbClr val="38761D"/>
                </a:solidFill>
              </a:rPr>
              <a:t>Conclusion: concurrent transmissions have negligible impact on the performance of one backscatter device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342" name="Google Shape;34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975" y="212303"/>
            <a:ext cx="5411175" cy="27822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Smart cities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Precision agriculture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Whole-home and -office sensing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Body-mounted medical sensing</a:t>
            </a:r>
            <a:endParaRPr sz="2000"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1839" l="17859" r="17852" t="1839"/>
          <a:stretch/>
        </p:blipFill>
        <p:spPr>
          <a:xfrm>
            <a:off x="0" y="4477851"/>
            <a:ext cx="2034732" cy="203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b="0" l="10255" r="10247" t="0"/>
          <a:stretch/>
        </p:blipFill>
        <p:spPr>
          <a:xfrm>
            <a:off x="4739510" y="4477851"/>
            <a:ext cx="2034734" cy="203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5">
            <a:alphaModFix/>
          </a:blip>
          <a:srcRect b="0" l="36495" r="0" t="0"/>
          <a:stretch/>
        </p:blipFill>
        <p:spPr>
          <a:xfrm>
            <a:off x="7109266" y="4477850"/>
            <a:ext cx="2034733" cy="203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6">
            <a:alphaModFix/>
          </a:blip>
          <a:srcRect b="2024" l="3455" r="4148" t="2492"/>
          <a:stretch/>
        </p:blipFill>
        <p:spPr>
          <a:xfrm>
            <a:off x="2369750" y="4477850"/>
            <a:ext cx="2034737" cy="203473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3102000" y="6521297"/>
            <a:ext cx="60420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Images courtesy of longrange.cs.washington.edu</a:t>
            </a:r>
            <a:endParaRPr sz="1200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</a:t>
            </a:r>
            <a:br>
              <a:rPr lang="en"/>
            </a:br>
            <a:r>
              <a:rPr lang="en"/>
              <a:t>Whole-Home </a:t>
            </a:r>
            <a:br>
              <a:rPr lang="en"/>
            </a:br>
            <a:r>
              <a:rPr lang="en"/>
              <a:t>Sensing</a:t>
            </a:r>
            <a:endParaRPr/>
          </a:p>
        </p:txBody>
      </p:sp>
      <p:sp>
        <p:nvSpPr>
          <p:cNvPr id="348" name="Google Shape;348;p52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Previously: limited </a:t>
            </a:r>
            <a:br>
              <a:rPr lang="en" sz="1900"/>
            </a:br>
            <a:r>
              <a:rPr lang="en" sz="1900"/>
              <a:t>range</a:t>
            </a:r>
            <a:r>
              <a:rPr lang="en" sz="1900"/>
              <a:t> and </a:t>
            </a:r>
            <a:r>
              <a:rPr lang="en" sz="1900"/>
              <a:t>coverage preclude whole-home sensing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LoRa backscattering deployment: </a:t>
            </a:r>
            <a:r>
              <a:rPr lang="en" sz="1900"/>
              <a:t>4,800 ft</a:t>
            </a:r>
            <a:r>
              <a:rPr baseline="30000" lang="en" sz="1900"/>
              <a:t>2</a:t>
            </a:r>
            <a:r>
              <a:rPr lang="en" sz="1900"/>
              <a:t> three-story house </a:t>
            </a:r>
            <a:r>
              <a:rPr lang="en" sz="1400"/>
              <a:t>(Δ</a:t>
            </a:r>
            <a:r>
              <a:rPr i="1" lang="en" sz="1400"/>
              <a:t>f = 1 </a:t>
            </a:r>
            <a:r>
              <a:rPr lang="en" sz="1400"/>
              <a:t>MHz)</a:t>
            </a:r>
            <a:endParaRPr sz="14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Backscattering device moved through house in 6x6-ft. grid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●"/>
            </a:pPr>
            <a:r>
              <a:rPr lang="en" sz="1900">
                <a:solidFill>
                  <a:srgbClr val="38761D"/>
                </a:solidFill>
              </a:rPr>
              <a:t>Conclusion: coverage is equivalent to typical wireless coverage; sufficient for smarthome IoT devices</a:t>
            </a:r>
            <a:endParaRPr sz="1900">
              <a:solidFill>
                <a:srgbClr val="38761D"/>
              </a:solidFill>
            </a:endParaRPr>
          </a:p>
        </p:txBody>
      </p:sp>
      <p:pic>
        <p:nvPicPr>
          <p:cNvPr id="349" name="Google Shape;3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85647"/>
            <a:ext cx="9144002" cy="207235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0" name="Google Shape;35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8975" y="212303"/>
            <a:ext cx="5411174" cy="274128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3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</a:t>
            </a:r>
            <a:br>
              <a:rPr lang="en"/>
            </a:br>
            <a:r>
              <a:rPr lang="en"/>
              <a:t>Office Sensing</a:t>
            </a:r>
            <a:endParaRPr/>
          </a:p>
        </p:txBody>
      </p:sp>
      <p:sp>
        <p:nvSpPr>
          <p:cNvPr id="356" name="Google Shape;356;p53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LoRa backscattering </a:t>
            </a:r>
            <a:br>
              <a:rPr lang="en" sz="1800"/>
            </a:br>
            <a:r>
              <a:rPr lang="en" sz="1800"/>
              <a:t>deployment: </a:t>
            </a:r>
            <a:r>
              <a:rPr lang="en" sz="1800"/>
              <a:t>13,024 ft</a:t>
            </a:r>
            <a:r>
              <a:rPr baseline="30000" lang="en" sz="1800"/>
              <a:t>2</a:t>
            </a:r>
            <a:r>
              <a:rPr lang="en" sz="1800"/>
              <a:t> </a:t>
            </a:r>
            <a:br>
              <a:rPr lang="en" sz="1800"/>
            </a:br>
            <a:r>
              <a:rPr lang="en" sz="1800"/>
              <a:t>office with 41 rooms</a:t>
            </a:r>
            <a:br>
              <a:rPr lang="en" sz="1800"/>
            </a:br>
            <a:r>
              <a:rPr lang="en" sz="1400"/>
              <a:t>(Δ</a:t>
            </a:r>
            <a:r>
              <a:rPr i="1" lang="en" sz="1400"/>
              <a:t>f = 3 </a:t>
            </a:r>
            <a:r>
              <a:rPr lang="en" sz="1400"/>
              <a:t>MHz)</a:t>
            </a:r>
            <a:endParaRPr sz="17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Backscattering device </a:t>
            </a:r>
            <a:br>
              <a:rPr lang="en" sz="1800"/>
            </a:br>
            <a:r>
              <a:rPr lang="en" sz="1800"/>
              <a:t>moved through office in </a:t>
            </a:r>
            <a:br>
              <a:rPr lang="en" sz="1800"/>
            </a:br>
            <a:r>
              <a:rPr lang="en" sz="1800"/>
              <a:t>26x26-ft. grid; source and</a:t>
            </a:r>
            <a:br>
              <a:rPr lang="en" sz="1800"/>
            </a:br>
            <a:r>
              <a:rPr lang="en" sz="1800"/>
              <a:t>receiver have sheet-rock,</a:t>
            </a:r>
            <a:br>
              <a:rPr lang="en" sz="1800"/>
            </a:br>
            <a:r>
              <a:rPr lang="en" sz="1800"/>
              <a:t>metal, insulation, and</a:t>
            </a:r>
            <a:br>
              <a:rPr lang="en" sz="1800"/>
            </a:br>
            <a:r>
              <a:rPr lang="en" sz="1800"/>
              <a:t>offices between them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sz="1800">
                <a:solidFill>
                  <a:srgbClr val="38761D"/>
                </a:solidFill>
              </a:rPr>
              <a:t>Conclusion: able to achieve wide-area backscatter coverage in significant multi-path environments</a:t>
            </a:r>
            <a:endParaRPr sz="1800">
              <a:solidFill>
                <a:srgbClr val="38761D"/>
              </a:solidFill>
            </a:endParaRPr>
          </a:p>
        </p:txBody>
      </p:sp>
      <p:pic>
        <p:nvPicPr>
          <p:cNvPr id="357" name="Google Shape;35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925" y="212300"/>
            <a:ext cx="5211226" cy="250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8925" y="2865700"/>
            <a:ext cx="5211226" cy="250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4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</a:t>
            </a:r>
            <a:br>
              <a:rPr lang="en"/>
            </a:br>
            <a:r>
              <a:rPr lang="en"/>
              <a:t>Precision Agriculture</a:t>
            </a:r>
            <a:endParaRPr/>
          </a:p>
        </p:txBody>
      </p:sp>
      <p:pic>
        <p:nvPicPr>
          <p:cNvPr id="364" name="Google Shape;36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0875" y="392113"/>
            <a:ext cx="28956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0875" y="2579799"/>
            <a:ext cx="2895600" cy="169839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4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Deployed on one-acre (~43560 ft</a:t>
            </a:r>
            <a:r>
              <a:rPr baseline="30000" lang="en" sz="1900"/>
              <a:t>2</a:t>
            </a:r>
            <a:r>
              <a:rPr lang="en" sz="1900"/>
              <a:t>) farm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RF source and receiver on opposite sides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Farm divided into 45ft x 45ft grids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Backscatter device w/ 1MHz offset placed</a:t>
            </a:r>
            <a:br>
              <a:rPr lang="en" sz="1900"/>
            </a:br>
            <a:r>
              <a:rPr lang="en" sz="1900"/>
              <a:t>at ground level, between plants and bushes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RSSI measured across 20 locations at center of the grids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Median RSSI = -137 dBm, minimum RSSI = -143 dBm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●"/>
            </a:pPr>
            <a:r>
              <a:rPr lang="en" sz="1900">
                <a:solidFill>
                  <a:srgbClr val="38761D"/>
                </a:solidFill>
              </a:rPr>
              <a:t>Conclusion: reliable backscatter communication across a one-acre farm with only one transmitter and receiver</a:t>
            </a:r>
            <a:endParaRPr sz="19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5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Smart Contact Lens</a:t>
            </a:r>
            <a:endParaRPr/>
          </a:p>
        </p:txBody>
      </p:sp>
      <p:sp>
        <p:nvSpPr>
          <p:cNvPr id="372" name="Google Shape;372;p55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Can measure various health indicators</a:t>
            </a:r>
            <a:br>
              <a:rPr lang="en"/>
            </a:br>
            <a:r>
              <a:rPr lang="en"/>
              <a:t>(glucose, sodium, cholesterol) in tears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IC not currently possible to place in lens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1 cm diameter loop of 30 AWG wire</a:t>
            </a:r>
            <a:br>
              <a:rPr lang="en"/>
            </a:br>
            <a:r>
              <a:rPr lang="en"/>
              <a:t>between two contact lenses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Deployed in 104ft x 32ft atrium with </a:t>
            </a:r>
            <a:br>
              <a:rPr lang="en"/>
            </a:br>
            <a:r>
              <a:rPr lang="en"/>
              <a:t>RF source and receiver at opposite ends of the room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Driven by FPGA PoC and sends LoRa packets at 1MHz offset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RSSI measured at center of 12ft x 10ft grids in the room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">
                <a:solidFill>
                  <a:srgbClr val="38761D"/>
                </a:solidFill>
              </a:rPr>
              <a:t>Conclusion: smart contact lens </a:t>
            </a:r>
            <a:r>
              <a:rPr b="1" lang="en">
                <a:solidFill>
                  <a:srgbClr val="38761D"/>
                </a:solidFill>
              </a:rPr>
              <a:t>can </a:t>
            </a:r>
            <a:r>
              <a:rPr lang="en">
                <a:solidFill>
                  <a:srgbClr val="38761D"/>
                </a:solidFill>
              </a:rPr>
              <a:t>communicate via CSS backscatter at farther distances than prior approaches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373" name="Google Shape;37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8813" y="186550"/>
            <a:ext cx="155257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275" y="2414125"/>
            <a:ext cx="3297125" cy="19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6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</a:t>
            </a:r>
            <a:br>
              <a:rPr lang="en"/>
            </a:br>
            <a:r>
              <a:rPr lang="en"/>
              <a:t>Epidermal Patch Sensor</a:t>
            </a:r>
            <a:endParaRPr/>
          </a:p>
        </p:txBody>
      </p:sp>
      <p:pic>
        <p:nvPicPr>
          <p:cNvPr id="380" name="Google Shape;38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4163" y="206125"/>
            <a:ext cx="1857375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250" y="2787400"/>
            <a:ext cx="3239300" cy="1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6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Measure temperature, sweat,</a:t>
            </a:r>
            <a:br>
              <a:rPr lang="en"/>
            </a:br>
            <a:r>
              <a:rPr lang="en"/>
              <a:t>ECG, and other vitals in real time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Sticker RFID antenna (Alien’s Squiggle</a:t>
            </a:r>
            <a:br>
              <a:rPr lang="en"/>
            </a:br>
            <a:r>
              <a:rPr lang="en"/>
              <a:t>inlay) connected to FPGA PoC driver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Utilize cheap RFID tags with LoRa</a:t>
            </a:r>
            <a:br>
              <a:rPr lang="en"/>
            </a:br>
            <a:r>
              <a:rPr lang="en"/>
              <a:t>b</a:t>
            </a:r>
            <a:r>
              <a:rPr lang="en"/>
              <a:t>ackscatter system to create</a:t>
            </a:r>
            <a:br>
              <a:rPr lang="en"/>
            </a:br>
            <a:r>
              <a:rPr lang="en"/>
              <a:t>c</a:t>
            </a:r>
            <a:r>
              <a:rPr lang="en"/>
              <a:t>heap patch sensors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RF transmitter and receiver at opposite ends of 3,328 ft</a:t>
            </a:r>
            <a:r>
              <a:rPr baseline="30000" lang="en"/>
              <a:t>2</a:t>
            </a:r>
            <a:r>
              <a:rPr lang="en"/>
              <a:t> atrium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Measuring RSSI of 1MHz offset backscatter signals just as the lens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">
                <a:solidFill>
                  <a:srgbClr val="38761D"/>
                </a:solidFill>
              </a:rPr>
              <a:t>Conclusion: patch sensor provides reliable connectivity with RSSI greater than -132 dBm</a:t>
            </a:r>
            <a:endParaRPr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7"/>
          <p:cNvSpPr txBox="1"/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Motivation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Design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Hardware Implementation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Results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Challenges &amp; Future Work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8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93" name="Google Shape;393;p58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LoRa backscatter is the first wireless system that operates at km distances while consuming less than 10 </a:t>
            </a:r>
            <a:r>
              <a:rPr i="1" lang="en"/>
              <a:t>µ</a:t>
            </a:r>
            <a:r>
              <a:rPr lang="en"/>
              <a:t>W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Inexpensive, flexible form factor connectivity solutions which can be integrated into everyday objects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Feasible for wide-area deployment: whole-home coverage, precision agriculture, long-range medical implants, and more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399" name="Google Shape;399;p59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Achieving higher data rates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Currently limited by LoRa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Use multiple frequency bands or multiple antenna designs?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LoRa-independent design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Reliance on CSS modulation suggests key innovation is independent of LoRa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Networking high volumes of devices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Currently limited by TDMA’s upper bound on throughput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Other power sources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RF power harvesting?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 txBox="1"/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1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LoRa Backscatter</a:t>
            </a:r>
            <a:endParaRPr/>
          </a:p>
        </p:txBody>
      </p:sp>
      <p:sp>
        <p:nvSpPr>
          <p:cNvPr id="410" name="Google Shape;410;p61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Wide-area backscatter system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Consumes 9.25 𝜇W of power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Manufacturing costs of &lt;$0.10 at scale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Long</a:t>
            </a:r>
            <a:r>
              <a:rPr lang="en"/>
              <a:t> range for deployment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Placed between RF source and receiver 475 m apart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Placed with RF source and receiver up to 2.8 km away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Variety of tested deployment settings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4,800 ft</a:t>
            </a:r>
            <a:r>
              <a:rPr baseline="30000" lang="en"/>
              <a:t>2</a:t>
            </a:r>
            <a:r>
              <a:rPr lang="en"/>
              <a:t> three-story house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13,024 ft</a:t>
            </a:r>
            <a:r>
              <a:rPr baseline="30000" lang="en"/>
              <a:t>2</a:t>
            </a:r>
            <a:r>
              <a:rPr lang="en"/>
              <a:t> office with 41 rooms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1 acre (43,560 ft</a:t>
            </a:r>
            <a:r>
              <a:rPr baseline="30000" lang="en"/>
              <a:t>2</a:t>
            </a:r>
            <a:r>
              <a:rPr lang="en"/>
              <a:t>) vegetable farm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Across 3,328 ft</a:t>
            </a:r>
            <a:r>
              <a:rPr baseline="30000" lang="en"/>
              <a:t>2</a:t>
            </a:r>
            <a:r>
              <a:rPr lang="en"/>
              <a:t> room on a contact lens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Motivation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Design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Hardware Implementation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Results</a:t>
            </a:r>
            <a:endParaRPr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</a:rPr>
              <a:t>Challenges &amp; Future Work</a:t>
            </a:r>
            <a:endParaRPr>
              <a:solidFill>
                <a:srgbClr val="C9DAF8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LoRa Backscatter?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471900" y="2558776"/>
            <a:ext cx="4341900" cy="39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Advantages:</a:t>
            </a:r>
            <a:endParaRPr sz="1900"/>
          </a:p>
          <a:p>
            <a:pPr indent="-349250" lvl="0" marL="457200" rtl="0" algn="l">
              <a:spcBef>
                <a:spcPts val="160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Low power consumption </a:t>
            </a:r>
            <a:r>
              <a:rPr lang="en" sz="1900"/>
              <a:t>(three orders of magnitude lower than radios; not significantly better than other backscatter modes)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High operating range</a:t>
            </a:r>
            <a:r>
              <a:rPr lang="en" sz="1900"/>
              <a:t> (100s of meters compared to tens for other backscatter modes)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Low cost and size</a:t>
            </a:r>
            <a:r>
              <a:rPr lang="en" sz="1900"/>
              <a:t> (primarily digital construction materials)</a:t>
            </a:r>
            <a:endParaRPr sz="1900"/>
          </a:p>
        </p:txBody>
      </p:sp>
      <p:sp>
        <p:nvSpPr>
          <p:cNvPr id="103" name="Google Shape;103;p18"/>
          <p:cNvSpPr txBox="1"/>
          <p:nvPr>
            <p:ph idx="2" type="body"/>
          </p:nvPr>
        </p:nvSpPr>
        <p:spPr>
          <a:xfrm>
            <a:off x="5151450" y="3396967"/>
            <a:ext cx="39999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Alternatives Explored: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Radios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Wi-Fi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BLE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ZigBee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SigFox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Backscatter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RFID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Passive Wi-Fi</a:t>
            </a:r>
            <a:endParaRPr sz="1800"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625" y="345400"/>
            <a:ext cx="2447400" cy="2738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LoRa Backscatter?</a:t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54072"/>
            <a:ext cx="9144001" cy="264610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Synthesizing CSS with Backscatter</a:t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Recall: </a:t>
            </a:r>
            <a:r>
              <a:rPr b="1" lang="en"/>
              <a:t>Chirp spread spectrum</a:t>
            </a:r>
            <a:r>
              <a:rPr lang="en"/>
              <a:t> (CSS) encodes data as cyclic time shifts of the baseline “chirp,” which appear as frequency shifts after an FFT.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0" y="4138450"/>
            <a:ext cx="9144000" cy="271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5" y="4255163"/>
            <a:ext cx="9059848" cy="24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Synthesizing CSS with Backscatter</a:t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Recall: </a:t>
            </a:r>
            <a:r>
              <a:rPr b="1" lang="en"/>
              <a:t>Chirp spread spectrum</a:t>
            </a:r>
            <a:r>
              <a:rPr lang="en"/>
              <a:t> (CSS) encodes data as cyclic time shifts of the baseline “chirp,” which appear as frequency shifts after an FFT.</a:t>
            </a:r>
            <a:endParaRPr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Bit rate: </a:t>
            </a:r>
            <a:r>
              <a:rPr b="1" lang="en"/>
              <a:t>BW/(2</a:t>
            </a:r>
            <a:r>
              <a:rPr b="1" baseline="30000" lang="en"/>
              <a:t>SF</a:t>
            </a:r>
            <a:r>
              <a:rPr b="1" lang="en"/>
              <a:t>)•SF</a:t>
            </a:r>
            <a:r>
              <a:rPr lang="en"/>
              <a:t>		</a:t>
            </a:r>
            <a:r>
              <a:rPr lang="en" sz="1800"/>
              <a:t>(BW = bandwidth; SF = spreading factor)</a:t>
            </a:r>
            <a:endParaRPr baseline="30000"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/>
          <p:nvPr/>
        </p:nvSpPr>
        <p:spPr>
          <a:xfrm>
            <a:off x="0" y="4138450"/>
            <a:ext cx="9144000" cy="271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88" y="4167888"/>
            <a:ext cx="8118024" cy="26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