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1532" r:id="rId2"/>
    <p:sldId id="1507" r:id="rId3"/>
    <p:sldId id="1533" r:id="rId4"/>
    <p:sldId id="714" r:id="rId5"/>
    <p:sldId id="715" r:id="rId6"/>
    <p:sldId id="716" r:id="rId7"/>
    <p:sldId id="638" r:id="rId8"/>
    <p:sldId id="1519" r:id="rId9"/>
    <p:sldId id="639" r:id="rId10"/>
    <p:sldId id="1509" r:id="rId11"/>
    <p:sldId id="1513" r:id="rId12"/>
    <p:sldId id="1514" r:id="rId13"/>
    <p:sldId id="1512" r:id="rId14"/>
    <p:sldId id="1515" r:id="rId15"/>
    <p:sldId id="1511" r:id="rId16"/>
    <p:sldId id="1510" r:id="rId17"/>
    <p:sldId id="1518" r:id="rId18"/>
    <p:sldId id="1516" r:id="rId19"/>
    <p:sldId id="726" r:id="rId20"/>
    <p:sldId id="727" r:id="rId21"/>
    <p:sldId id="728" r:id="rId22"/>
    <p:sldId id="729" r:id="rId23"/>
    <p:sldId id="730" r:id="rId24"/>
    <p:sldId id="1535" r:id="rId25"/>
    <p:sldId id="1522" r:id="rId26"/>
    <p:sldId id="1521" r:id="rId27"/>
    <p:sldId id="1523" r:id="rId28"/>
    <p:sldId id="1524" r:id="rId29"/>
    <p:sldId id="1525" r:id="rId30"/>
    <p:sldId id="1526" r:id="rId31"/>
    <p:sldId id="733" r:id="rId32"/>
    <p:sldId id="1527" r:id="rId33"/>
    <p:sldId id="1536" r:id="rId34"/>
    <p:sldId id="1528" r:id="rId35"/>
    <p:sldId id="1520" r:id="rId36"/>
    <p:sldId id="152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/>
    <p:restoredTop sz="94874"/>
  </p:normalViewPr>
  <p:slideViewPr>
    <p:cSldViewPr snapToGrid="0" snapToObjects="1" showGuides="1">
      <p:cViewPr varScale="1">
        <p:scale>
          <a:sx n="113" d="100"/>
          <a:sy n="113" d="100"/>
        </p:scale>
        <p:origin x="1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78CB7FB-5C77-B54E-940E-9963542BCD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4D6DEE6-F289-4142-8213-0923DDADFA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22C7CC9-DD9B-0649-8F9E-BE219D9B96DD}" type="datetime3">
              <a:rPr lang="en-US" altLang="en-US" sz="1300" smtClean="0">
                <a:latin typeface="Times New Roman" panose="02020603050405020304" pitchFamily="18" charset="0"/>
              </a:rPr>
              <a:pPr/>
              <a:t>13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08" name="Rectangle 6">
            <a:extLst>
              <a:ext uri="{FF2B5EF4-FFF2-40B4-BE49-F238E27FC236}">
                <a16:creationId xmlns:a16="http://schemas.microsoft.com/office/drawing/2014/main" id="{9E9BDDAE-7F38-6549-9650-E34F134590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6309" name="Rectangle 7">
            <a:extLst>
              <a:ext uri="{FF2B5EF4-FFF2-40B4-BE49-F238E27FC236}">
                <a16:creationId xmlns:a16="http://schemas.microsoft.com/office/drawing/2014/main" id="{D9F829ED-2079-9442-B6CF-383B87A2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2A24185A-E757-BE43-A86E-9D688BA46520}" type="slidenum">
              <a:rPr lang="en-US" altLang="en-US" sz="1300">
                <a:latin typeface="Times New Roman" panose="02020603050405020304" pitchFamily="18" charset="0"/>
              </a:rPr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6310" name="Rectangle 2">
            <a:extLst>
              <a:ext uri="{FF2B5EF4-FFF2-40B4-BE49-F238E27FC236}">
                <a16:creationId xmlns:a16="http://schemas.microsoft.com/office/drawing/2014/main" id="{77ED05B7-6555-4849-AE54-018B40E43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>
            <a:extLst>
              <a:ext uri="{FF2B5EF4-FFF2-40B4-BE49-F238E27FC236}">
                <a16:creationId xmlns:a16="http://schemas.microsoft.com/office/drawing/2014/main" id="{F4AC0E16-FCB4-0648-95CA-6B7A2A46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687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B5C193D6-0072-AA4E-A20B-E86B340901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3A56AD7-1627-E84D-9A59-712B66F99B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36399A8-850A-DC49-BA5C-EEF6D34FBBCC}" type="datetime3">
              <a:rPr lang="en-US" altLang="en-US" sz="1300" smtClean="0">
                <a:latin typeface="Times New Roman" panose="02020603050405020304" pitchFamily="18" charset="0"/>
              </a:rPr>
              <a:pPr/>
              <a:t>13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2" name="Rectangle 6">
            <a:extLst>
              <a:ext uri="{FF2B5EF4-FFF2-40B4-BE49-F238E27FC236}">
                <a16:creationId xmlns:a16="http://schemas.microsoft.com/office/drawing/2014/main" id="{8FEE3906-D2C4-F24D-80F3-77ABADA9CD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27333" name="Rectangle 7">
            <a:extLst>
              <a:ext uri="{FF2B5EF4-FFF2-40B4-BE49-F238E27FC236}">
                <a16:creationId xmlns:a16="http://schemas.microsoft.com/office/drawing/2014/main" id="{54273A38-4E40-8B44-81CD-2C6CE6B67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BA62F085-4C7A-804C-BAEC-F2DE14C7BB04}" type="slidenum">
              <a:rPr lang="en-US" altLang="en-US" sz="1300">
                <a:latin typeface="Times New Roman" panose="02020603050405020304" pitchFamily="18" charset="0"/>
              </a:rPr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27334" name="Rectangle 2">
            <a:extLst>
              <a:ext uri="{FF2B5EF4-FFF2-40B4-BE49-F238E27FC236}">
                <a16:creationId xmlns:a16="http://schemas.microsoft.com/office/drawing/2014/main" id="{D8C3B6A1-77B3-6742-83D2-BB830D9A9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>
            <a:extLst>
              <a:ext uri="{FF2B5EF4-FFF2-40B4-BE49-F238E27FC236}">
                <a16:creationId xmlns:a16="http://schemas.microsoft.com/office/drawing/2014/main" id="{D32DBE78-F614-5C46-AA93-470E14905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726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13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56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033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EA2A51-45AA-DC4C-8C41-11A837FC3536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</p:spTree>
    <p:extLst>
      <p:ext uri="{BB962C8B-B14F-4D97-AF65-F5344CB8AC3E}">
        <p14:creationId xmlns:p14="http://schemas.microsoft.com/office/powerpoint/2010/main" val="270259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1A4EA-72A4-424D-8E0B-A9653962A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37857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905909E-8253-2E4D-9D26-B796BE55C96D}"/>
              </a:ext>
            </a:extLst>
          </p:cNvPr>
          <p:cNvSpPr txBox="1"/>
          <p:nvPr/>
        </p:nvSpPr>
        <p:spPr>
          <a:xfrm>
            <a:off x="118454" y="1205917"/>
            <a:ext cx="35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Routing table at Node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BFC84-3C13-E441-9B06-C89CDDBF24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</p:spTree>
    <p:extLst>
      <p:ext uri="{BB962C8B-B14F-4D97-AF65-F5344CB8AC3E}">
        <p14:creationId xmlns:p14="http://schemas.microsoft.com/office/powerpoint/2010/main" val="187333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541A4EA-72A4-424D-8E0B-A9653962AF8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CD777FB-82BC-6A47-B30B-5F7B48EB59F6}"/>
              </a:ext>
            </a:extLst>
          </p:cNvPr>
          <p:cNvSpPr txBox="1"/>
          <p:nvPr/>
        </p:nvSpPr>
        <p:spPr>
          <a:xfrm>
            <a:off x="118454" y="1205917"/>
            <a:ext cx="35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Routing table at Node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CAF888-E4DD-E748-9DAC-C54E5DFFE01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An example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FBA44D-F3E1-DB4C-A9C2-9CFCF5FCF7A8}"/>
              </a:ext>
            </a:extLst>
          </p:cNvPr>
          <p:cNvSpPr txBox="1"/>
          <p:nvPr/>
        </p:nvSpPr>
        <p:spPr>
          <a:xfrm>
            <a:off x="2083858" y="5297064"/>
            <a:ext cx="56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Know thy neighbors !!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D93C9-3486-4F43-A670-4C918CC837B8}"/>
              </a:ext>
            </a:extLst>
          </p:cNvPr>
          <p:cNvSpPr txBox="1"/>
          <p:nvPr/>
        </p:nvSpPr>
        <p:spPr>
          <a:xfrm>
            <a:off x="2099900" y="5786971"/>
            <a:ext cx="56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3405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6769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6AB0ED-FD2D-DD46-A7D0-365448CC5ECB}"/>
              </a:ext>
            </a:extLst>
          </p:cNvPr>
          <p:cNvCxnSpPr>
            <a:cxnSpLocks/>
          </p:cNvCxnSpPr>
          <p:nvPr/>
        </p:nvCxnSpPr>
        <p:spPr>
          <a:xfrm flipV="1">
            <a:off x="4033158" y="3043575"/>
            <a:ext cx="357414" cy="290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A84E3C-C1DD-4343-BA77-E6FC021BA8F4}"/>
              </a:ext>
            </a:extLst>
          </p:cNvPr>
          <p:cNvCxnSpPr>
            <a:cxnSpLocks/>
          </p:cNvCxnSpPr>
          <p:nvPr/>
        </p:nvCxnSpPr>
        <p:spPr>
          <a:xfrm>
            <a:off x="3815131" y="3613949"/>
            <a:ext cx="424250" cy="4149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6DC4A7-C502-504D-90E6-351EC07BA5AA}"/>
              </a:ext>
            </a:extLst>
          </p:cNvPr>
          <p:cNvCxnSpPr>
            <a:cxnSpLocks/>
          </p:cNvCxnSpPr>
          <p:nvPr/>
        </p:nvCxnSpPr>
        <p:spPr>
          <a:xfrm>
            <a:off x="4731186" y="4358474"/>
            <a:ext cx="644425" cy="872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A7E3C7-25F6-374E-8371-DC1F3CFA1736}"/>
              </a:ext>
            </a:extLst>
          </p:cNvPr>
          <p:cNvCxnSpPr>
            <a:cxnSpLocks/>
          </p:cNvCxnSpPr>
          <p:nvPr/>
        </p:nvCxnSpPr>
        <p:spPr>
          <a:xfrm flipV="1">
            <a:off x="4823730" y="3817606"/>
            <a:ext cx="551881" cy="3377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6B7C74C-8B6D-3C4B-A18D-C98ED6CFB004}"/>
              </a:ext>
            </a:extLst>
          </p:cNvPr>
          <p:cNvCxnSpPr>
            <a:cxnSpLocks/>
          </p:cNvCxnSpPr>
          <p:nvPr/>
        </p:nvCxnSpPr>
        <p:spPr>
          <a:xfrm flipV="1">
            <a:off x="4693120" y="3557343"/>
            <a:ext cx="109016" cy="503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5139C3C-F9D6-384E-9ABE-FF04E4F5D326}"/>
              </a:ext>
            </a:extLst>
          </p:cNvPr>
          <p:cNvCxnSpPr>
            <a:cxnSpLocks/>
          </p:cNvCxnSpPr>
          <p:nvPr/>
        </p:nvCxnSpPr>
        <p:spPr>
          <a:xfrm flipH="1" flipV="1">
            <a:off x="4199437" y="3908474"/>
            <a:ext cx="370607" cy="152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EC0569-61F7-3840-ACBB-9EA6FFBA68FF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4794627" y="2729462"/>
            <a:ext cx="489912" cy="909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F1AC45-8E24-3B4B-8470-9D82697CBF7F}"/>
              </a:ext>
            </a:extLst>
          </p:cNvPr>
          <p:cNvCxnSpPr>
            <a:cxnSpLocks/>
          </p:cNvCxnSpPr>
          <p:nvPr/>
        </p:nvCxnSpPr>
        <p:spPr>
          <a:xfrm flipH="1">
            <a:off x="4607439" y="2809998"/>
            <a:ext cx="30641" cy="4946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D52AD85-5D67-1D41-A794-154DD7F06D85}"/>
              </a:ext>
            </a:extLst>
          </p:cNvPr>
          <p:cNvCxnSpPr>
            <a:cxnSpLocks/>
          </p:cNvCxnSpPr>
          <p:nvPr/>
        </p:nvCxnSpPr>
        <p:spPr>
          <a:xfrm flipH="1">
            <a:off x="4172357" y="2626775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D734EBD-72A6-264F-AC85-B96EFD742362}"/>
              </a:ext>
            </a:extLst>
          </p:cNvPr>
          <p:cNvCxnSpPr>
            <a:cxnSpLocks/>
          </p:cNvCxnSpPr>
          <p:nvPr/>
        </p:nvCxnSpPr>
        <p:spPr>
          <a:xfrm flipH="1">
            <a:off x="5843794" y="2780904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109528D-4D6B-B547-866B-233757FD6369}"/>
              </a:ext>
            </a:extLst>
          </p:cNvPr>
          <p:cNvCxnSpPr>
            <a:cxnSpLocks/>
          </p:cNvCxnSpPr>
          <p:nvPr/>
        </p:nvCxnSpPr>
        <p:spPr>
          <a:xfrm flipH="1">
            <a:off x="5763623" y="2584125"/>
            <a:ext cx="524663" cy="9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C4B0F96-D9BC-4548-B320-F2CDCE2A6751}"/>
              </a:ext>
            </a:extLst>
          </p:cNvPr>
          <p:cNvCxnSpPr>
            <a:cxnSpLocks/>
          </p:cNvCxnSpPr>
          <p:nvPr/>
        </p:nvCxnSpPr>
        <p:spPr>
          <a:xfrm flipH="1">
            <a:off x="6509948" y="2809998"/>
            <a:ext cx="23240" cy="395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F096CED-46D6-C742-BDCC-91D8C644053C}"/>
              </a:ext>
            </a:extLst>
          </p:cNvPr>
          <p:cNvCxnSpPr>
            <a:cxnSpLocks/>
          </p:cNvCxnSpPr>
          <p:nvPr/>
        </p:nvCxnSpPr>
        <p:spPr>
          <a:xfrm flipH="1">
            <a:off x="5913401" y="4358474"/>
            <a:ext cx="515760" cy="436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1A7ED3D-E6EA-7C43-A00B-3D99B6574C0B}"/>
              </a:ext>
            </a:extLst>
          </p:cNvPr>
          <p:cNvCxnSpPr>
            <a:cxnSpLocks/>
          </p:cNvCxnSpPr>
          <p:nvPr/>
        </p:nvCxnSpPr>
        <p:spPr>
          <a:xfrm flipV="1">
            <a:off x="6533188" y="3731235"/>
            <a:ext cx="3268" cy="5480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CD1FC38-CFCE-DF49-962B-3DD9FC84F174}"/>
              </a:ext>
            </a:extLst>
          </p:cNvPr>
          <p:cNvSpPr txBox="1"/>
          <p:nvPr/>
        </p:nvSpPr>
        <p:spPr>
          <a:xfrm>
            <a:off x="2044859" y="1110101"/>
            <a:ext cx="565172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Let your neighbors know what you know!!</a:t>
            </a:r>
          </a:p>
        </p:txBody>
      </p:sp>
    </p:spTree>
    <p:extLst>
      <p:ext uri="{BB962C8B-B14F-4D97-AF65-F5344CB8AC3E}">
        <p14:creationId xmlns:p14="http://schemas.microsoft.com/office/powerpoint/2010/main" val="10403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D78B2-4C0F-FB4F-9B90-9A09AECE275F}"/>
              </a:ext>
            </a:extLst>
          </p:cNvPr>
          <p:cNvSpPr txBox="1"/>
          <p:nvPr/>
        </p:nvSpPr>
        <p:spPr>
          <a:xfrm>
            <a:off x="2044859" y="1110101"/>
            <a:ext cx="565172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Update your routing table, if required!!</a:t>
            </a:r>
          </a:p>
        </p:txBody>
      </p:sp>
    </p:spTree>
    <p:extLst>
      <p:ext uri="{BB962C8B-B14F-4D97-AF65-F5344CB8AC3E}">
        <p14:creationId xmlns:p14="http://schemas.microsoft.com/office/powerpoint/2010/main" val="23242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87193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95743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75782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34310"/>
              </p:ext>
            </p:extLst>
          </p:nvPr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280A27E-0DC0-0A40-80FE-27042098E3E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5436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3BF7EA-6C0B-8B4D-96DB-43F2EA8FC518}"/>
              </a:ext>
            </a:extLst>
          </p:cNvPr>
          <p:cNvCxnSpPr>
            <a:cxnSpLocks/>
          </p:cNvCxnSpPr>
          <p:nvPr/>
        </p:nvCxnSpPr>
        <p:spPr>
          <a:xfrm flipV="1">
            <a:off x="4033158" y="3043575"/>
            <a:ext cx="357414" cy="290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87F4F2-2064-8142-A57C-90B7EF338167}"/>
              </a:ext>
            </a:extLst>
          </p:cNvPr>
          <p:cNvCxnSpPr>
            <a:cxnSpLocks/>
          </p:cNvCxnSpPr>
          <p:nvPr/>
        </p:nvCxnSpPr>
        <p:spPr>
          <a:xfrm>
            <a:off x="3815131" y="3613949"/>
            <a:ext cx="424250" cy="4149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6B9ED5-8DAB-8A46-9C45-36AED42317B5}"/>
              </a:ext>
            </a:extLst>
          </p:cNvPr>
          <p:cNvCxnSpPr>
            <a:cxnSpLocks/>
          </p:cNvCxnSpPr>
          <p:nvPr/>
        </p:nvCxnSpPr>
        <p:spPr>
          <a:xfrm>
            <a:off x="4731186" y="4358474"/>
            <a:ext cx="644425" cy="872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FF6010-ABCA-774A-85E2-FE7D8453008A}"/>
              </a:ext>
            </a:extLst>
          </p:cNvPr>
          <p:cNvCxnSpPr>
            <a:cxnSpLocks/>
          </p:cNvCxnSpPr>
          <p:nvPr/>
        </p:nvCxnSpPr>
        <p:spPr>
          <a:xfrm flipV="1">
            <a:off x="4823730" y="3817606"/>
            <a:ext cx="551881" cy="3377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323B29-76AA-494B-8008-78C3D24D7C67}"/>
              </a:ext>
            </a:extLst>
          </p:cNvPr>
          <p:cNvCxnSpPr>
            <a:cxnSpLocks/>
          </p:cNvCxnSpPr>
          <p:nvPr/>
        </p:nvCxnSpPr>
        <p:spPr>
          <a:xfrm flipV="1">
            <a:off x="4693120" y="3557343"/>
            <a:ext cx="109016" cy="503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DD8B10-358C-874F-A35F-3C1A57DB74EE}"/>
              </a:ext>
            </a:extLst>
          </p:cNvPr>
          <p:cNvCxnSpPr>
            <a:cxnSpLocks/>
          </p:cNvCxnSpPr>
          <p:nvPr/>
        </p:nvCxnSpPr>
        <p:spPr>
          <a:xfrm flipH="1" flipV="1">
            <a:off x="4199437" y="3908474"/>
            <a:ext cx="370607" cy="1526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264E6D-7484-1B44-9C60-3537951F57B1}"/>
              </a:ext>
            </a:extLst>
          </p:cNvPr>
          <p:cNvCxnSpPr>
            <a:cxnSpLocks/>
          </p:cNvCxnSpPr>
          <p:nvPr/>
        </p:nvCxnSpPr>
        <p:spPr>
          <a:xfrm>
            <a:off x="4794627" y="2729462"/>
            <a:ext cx="489912" cy="909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3034EF-8EE7-B749-8C1F-D0C1689B2A68}"/>
              </a:ext>
            </a:extLst>
          </p:cNvPr>
          <p:cNvCxnSpPr>
            <a:cxnSpLocks/>
          </p:cNvCxnSpPr>
          <p:nvPr/>
        </p:nvCxnSpPr>
        <p:spPr>
          <a:xfrm flipH="1">
            <a:off x="4607439" y="2809998"/>
            <a:ext cx="30641" cy="4946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F4E6C7-C382-E24C-8CEB-B3332B3814C5}"/>
              </a:ext>
            </a:extLst>
          </p:cNvPr>
          <p:cNvCxnSpPr>
            <a:cxnSpLocks/>
          </p:cNvCxnSpPr>
          <p:nvPr/>
        </p:nvCxnSpPr>
        <p:spPr>
          <a:xfrm flipH="1">
            <a:off x="4172357" y="2626775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097216-FC5F-5E41-9ADE-8B176428D9B2}"/>
              </a:ext>
            </a:extLst>
          </p:cNvPr>
          <p:cNvCxnSpPr>
            <a:cxnSpLocks/>
          </p:cNvCxnSpPr>
          <p:nvPr/>
        </p:nvCxnSpPr>
        <p:spPr>
          <a:xfrm flipH="1">
            <a:off x="5843794" y="2780904"/>
            <a:ext cx="397687" cy="2637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B941176-63BE-7142-A34B-98FFA48159DE}"/>
              </a:ext>
            </a:extLst>
          </p:cNvPr>
          <p:cNvCxnSpPr>
            <a:cxnSpLocks/>
          </p:cNvCxnSpPr>
          <p:nvPr/>
        </p:nvCxnSpPr>
        <p:spPr>
          <a:xfrm flipH="1">
            <a:off x="5763623" y="2584125"/>
            <a:ext cx="524663" cy="9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A665A5C-E087-9945-AD10-D7A42B0CC028}"/>
              </a:ext>
            </a:extLst>
          </p:cNvPr>
          <p:cNvCxnSpPr>
            <a:cxnSpLocks/>
          </p:cNvCxnSpPr>
          <p:nvPr/>
        </p:nvCxnSpPr>
        <p:spPr>
          <a:xfrm flipH="1">
            <a:off x="6509948" y="2809998"/>
            <a:ext cx="23240" cy="395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71D0EF7-951F-094D-B39F-8CD0EB989E0D}"/>
              </a:ext>
            </a:extLst>
          </p:cNvPr>
          <p:cNvCxnSpPr>
            <a:cxnSpLocks/>
          </p:cNvCxnSpPr>
          <p:nvPr/>
        </p:nvCxnSpPr>
        <p:spPr>
          <a:xfrm flipH="1">
            <a:off x="5913401" y="4358474"/>
            <a:ext cx="515760" cy="436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8498F5C-0836-714F-B52D-50D312559EDD}"/>
              </a:ext>
            </a:extLst>
          </p:cNvPr>
          <p:cNvCxnSpPr>
            <a:cxnSpLocks/>
          </p:cNvCxnSpPr>
          <p:nvPr/>
        </p:nvCxnSpPr>
        <p:spPr>
          <a:xfrm flipV="1">
            <a:off x="6533188" y="3731235"/>
            <a:ext cx="3268" cy="5480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1AEB38-52F4-2F49-AA71-F2E32453DF13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B,D,E</a:t>
            </a:r>
          </a:p>
          <a:p>
            <a:r>
              <a:rPr lang="en-US" sz="2400" dirty="0"/>
              <a:t>Node B: Updates for A, E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Updates for A</a:t>
            </a:r>
          </a:p>
          <a:p>
            <a:r>
              <a:rPr lang="en-US" sz="2400" dirty="0"/>
              <a:t>Node E: Updates for A, B</a:t>
            </a:r>
          </a:p>
        </p:txBody>
      </p:sp>
    </p:spTree>
    <p:extLst>
      <p:ext uri="{BB962C8B-B14F-4D97-AF65-F5344CB8AC3E}">
        <p14:creationId xmlns:p14="http://schemas.microsoft.com/office/powerpoint/2010/main" val="304746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30551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78779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63534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14145"/>
              </p:ext>
            </p:extLst>
          </p:nvPr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No Updates</a:t>
            </a:r>
          </a:p>
          <a:p>
            <a:r>
              <a:rPr lang="en-US" sz="2400" dirty="0"/>
              <a:t>Node B: No Updates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FADEC-96E3-3943-BB02-78FA172A0AA4}"/>
              </a:ext>
            </a:extLst>
          </p:cNvPr>
          <p:cNvGrpSpPr/>
          <p:nvPr/>
        </p:nvGrpSpPr>
        <p:grpSpPr>
          <a:xfrm>
            <a:off x="2550695" y="3801256"/>
            <a:ext cx="4799345" cy="722618"/>
            <a:chOff x="2550695" y="3801256"/>
            <a:chExt cx="4799345" cy="7226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D2F8B-9157-0C48-ADDB-398FA159DCF5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Convergence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6E230D-1CB3-DD43-9D1C-58BE5B824358}"/>
                </a:ext>
              </a:extLst>
            </p:cNvPr>
            <p:cNvSpPr/>
            <p:nvPr/>
          </p:nvSpPr>
          <p:spPr>
            <a:xfrm>
              <a:off x="2550695" y="4138863"/>
              <a:ext cx="930442" cy="385011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4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let</a:t>
            </a:r>
          </a:p>
          <a:p>
            <a:pPr>
              <a:buFont typeface="Wingdings" charset="0"/>
              <a:buNone/>
            </a:pPr>
            <a:r>
              <a:rPr lang="en-US" dirty="0"/>
              <a:t>   d</a:t>
            </a:r>
            <a:r>
              <a:rPr lang="en-US" baseline="-25000" dirty="0"/>
              <a:t>x</a:t>
            </a:r>
            <a:r>
              <a:rPr lang="en-US" dirty="0"/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 dirty="0"/>
              <a:t>then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   </a:t>
            </a:r>
            <a:r>
              <a:rPr lang="en-US" sz="3200" dirty="0">
                <a:solidFill>
                  <a:srgbClr val="CC0000"/>
                </a:solidFill>
              </a:rPr>
              <a:t>d</a:t>
            </a:r>
            <a:r>
              <a:rPr lang="en-US" sz="3200" baseline="-25000" dirty="0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(y) = </a:t>
            </a:r>
            <a:r>
              <a:rPr lang="en-US" sz="3200" i="1" dirty="0">
                <a:solidFill>
                  <a:srgbClr val="CC0000"/>
                </a:solidFill>
              </a:rPr>
              <a:t>min</a:t>
            </a:r>
            <a:r>
              <a:rPr lang="en-US" sz="3200" dirty="0">
                <a:solidFill>
                  <a:srgbClr val="CC0000"/>
                </a:solidFill>
              </a:rPr>
              <a:t> {c(</a:t>
            </a:r>
            <a:r>
              <a:rPr lang="en-US" sz="3200" dirty="0" err="1">
                <a:solidFill>
                  <a:srgbClr val="CC0000"/>
                </a:solidFill>
              </a:rPr>
              <a:t>x,v</a:t>
            </a:r>
            <a:r>
              <a:rPr lang="en-US" sz="3200" dirty="0">
                <a:solidFill>
                  <a:srgbClr val="CC0000"/>
                </a:solidFill>
              </a:rPr>
              <a:t>) + d</a:t>
            </a:r>
            <a:r>
              <a:rPr lang="en-US" sz="3200" baseline="-25000" dirty="0">
                <a:solidFill>
                  <a:srgbClr val="CC0000"/>
                </a:solidFill>
              </a:rPr>
              <a:t>v</a:t>
            </a:r>
            <a:r>
              <a:rPr lang="en-US" sz="3200" dirty="0">
                <a:solidFill>
                  <a:srgbClr val="CC0000"/>
                </a:solidFill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518625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+mn-lt"/>
              </a:rPr>
              <a:t>min</a:t>
            </a:r>
            <a:r>
              <a:rPr lang="en-US" dirty="0">
                <a:latin typeface="+mn-lt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2363787" y="4885337"/>
            <a:ext cx="11277" cy="9471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>
            <a:off x="3344863" y="4664076"/>
            <a:ext cx="15854" cy="587374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/>
      <p:bldP spid="132104" grpId="0"/>
      <p:bldP spid="132105" grpId="0"/>
      <p:bldP spid="132106" grpId="0" animBg="1"/>
      <p:bldP spid="132107" grpId="0" animBg="1"/>
      <p:bldP spid="132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/>
              <a:t>3. Routing</a:t>
            </a:r>
          </a:p>
          <a:p>
            <a:r>
              <a:rPr lang="en-US" sz="2400" dirty="0"/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5045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449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clearly, d</a:t>
            </a:r>
            <a:r>
              <a:rPr lang="en-US" baseline="-25000" dirty="0">
                <a:latin typeface="+mn-lt"/>
              </a:rPr>
              <a:t>v</a:t>
            </a:r>
            <a:r>
              <a:rPr lang="en-US" dirty="0">
                <a:latin typeface="+mn-lt"/>
              </a:rPr>
              <a:t>(z) = 5, d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(z) = 3, </a:t>
            </a:r>
            <a:r>
              <a:rPr lang="en-US" dirty="0" err="1">
                <a:latin typeface="+mn-lt"/>
              </a:rPr>
              <a:t>d</a:t>
            </a:r>
            <a:r>
              <a:rPr lang="en-US" baseline="-25000" dirty="0" err="1">
                <a:latin typeface="+mn-lt"/>
              </a:rPr>
              <a:t>w</a:t>
            </a:r>
            <a:r>
              <a:rPr lang="en-US" dirty="0">
                <a:latin typeface="+mn-lt"/>
              </a:rPr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4115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u</a:t>
            </a:r>
            <a:r>
              <a:rPr lang="en-US" dirty="0">
                <a:latin typeface="+mn-lt"/>
              </a:rPr>
              <a:t>(z) = min { c(</a:t>
            </a:r>
            <a:r>
              <a:rPr lang="en-US" dirty="0" err="1">
                <a:latin typeface="+mn-lt"/>
              </a:rPr>
              <a:t>u,v</a:t>
            </a:r>
            <a:r>
              <a:rPr lang="en-US" dirty="0">
                <a:latin typeface="+mn-lt"/>
              </a:rPr>
              <a:t>) + d</a:t>
            </a:r>
            <a:r>
              <a:rPr lang="en-US" baseline="-25000" dirty="0">
                <a:latin typeface="+mn-lt"/>
              </a:rPr>
              <a:t>v</a:t>
            </a:r>
            <a:r>
              <a:rPr lang="en-US" dirty="0">
                <a:latin typeface="+mn-lt"/>
              </a:rPr>
              <a:t>(z),</a:t>
            </a:r>
          </a:p>
          <a:p>
            <a:r>
              <a:rPr lang="en-US" dirty="0">
                <a:latin typeface="+mn-lt"/>
              </a:rPr>
              <a:t>                    c(</a:t>
            </a:r>
            <a:r>
              <a:rPr lang="en-US" dirty="0" err="1">
                <a:latin typeface="+mn-lt"/>
              </a:rPr>
              <a:t>u,x</a:t>
            </a:r>
            <a:r>
              <a:rPr lang="en-US" dirty="0">
                <a:latin typeface="+mn-lt"/>
              </a:rPr>
              <a:t>) + d</a:t>
            </a:r>
            <a:r>
              <a:rPr lang="en-US" baseline="-25000" dirty="0">
                <a:latin typeface="+mn-lt"/>
              </a:rPr>
              <a:t>x</a:t>
            </a:r>
            <a:r>
              <a:rPr lang="en-US" dirty="0">
                <a:latin typeface="+mn-lt"/>
              </a:rPr>
              <a:t>(z),</a:t>
            </a:r>
          </a:p>
          <a:p>
            <a:r>
              <a:rPr lang="en-US" dirty="0">
                <a:latin typeface="+mn-lt"/>
              </a:rPr>
              <a:t>                    c(</a:t>
            </a:r>
            <a:r>
              <a:rPr lang="en-US" dirty="0" err="1">
                <a:latin typeface="+mn-lt"/>
              </a:rPr>
              <a:t>u,w</a:t>
            </a:r>
            <a:r>
              <a:rPr lang="en-US" dirty="0">
                <a:latin typeface="+mn-lt"/>
              </a:rPr>
              <a:t>) + </a:t>
            </a:r>
            <a:r>
              <a:rPr lang="en-US" dirty="0" err="1">
                <a:latin typeface="+mn-lt"/>
              </a:rPr>
              <a:t>d</a:t>
            </a:r>
            <a:r>
              <a:rPr lang="en-US" baseline="-25000" dirty="0" err="1">
                <a:latin typeface="+mn-lt"/>
              </a:rPr>
              <a:t>w</a:t>
            </a:r>
            <a:r>
              <a:rPr lang="en-US" dirty="0">
                <a:latin typeface="+mn-lt"/>
              </a:rPr>
              <a:t>(z) }</a:t>
            </a:r>
          </a:p>
          <a:p>
            <a:r>
              <a:rPr lang="en-US" dirty="0">
                <a:latin typeface="+mn-lt"/>
              </a:rPr>
              <a:t>         = min {2 + 5,</a:t>
            </a:r>
          </a:p>
          <a:p>
            <a:r>
              <a:rPr lang="en-US" dirty="0">
                <a:latin typeface="+mn-lt"/>
              </a:rPr>
              <a:t>                    1 + 3,</a:t>
            </a:r>
          </a:p>
          <a:p>
            <a:r>
              <a:rPr lang="en-US" dirty="0">
                <a:latin typeface="+mn-lt"/>
              </a:rPr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843284" cy="8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+mn-lt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+mn-lt"/>
              </a:rPr>
              <a:t>hop in shortest path, used in</a:t>
            </a:r>
            <a:r>
              <a:rPr lang="en-US" sz="2800" dirty="0">
                <a:latin typeface="+mn-lt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+mn-lt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445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B-F equation says: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  <p:bldP spid="133128" grpId="0"/>
      <p:bldP spid="133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1618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CC0000"/>
                </a:solidFill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</a:rPr>
              <a:t>x</a:t>
            </a:r>
            <a:r>
              <a:rPr lang="en-US" sz="3200" dirty="0">
                <a:solidFill>
                  <a:srgbClr val="CC0000"/>
                </a:solidFill>
              </a:rPr>
              <a:t>(y)</a:t>
            </a:r>
            <a:r>
              <a:rPr lang="en-US" sz="3200" dirty="0"/>
              <a:t> = estimate of least cost from x to y</a:t>
            </a:r>
          </a:p>
          <a:p>
            <a:pPr lvl="1"/>
            <a:r>
              <a:rPr lang="en-US" sz="2800" dirty="0"/>
              <a:t>x maintains distance vector </a:t>
            </a:r>
            <a:r>
              <a:rPr lang="en-US" sz="2800" b="1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sz="2800" dirty="0">
                <a:solidFill>
                  <a:srgbClr val="CC0000"/>
                </a:solidFill>
              </a:rPr>
              <a:t> = [</a:t>
            </a:r>
            <a:r>
              <a:rPr lang="en-US" sz="2800" dirty="0" err="1">
                <a:solidFill>
                  <a:srgbClr val="CC0000"/>
                </a:solidFill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sz="2800" dirty="0">
                <a:solidFill>
                  <a:srgbClr val="CC0000"/>
                </a:solidFill>
              </a:rPr>
              <a:t>(y): y </a:t>
            </a:r>
            <a:r>
              <a:rPr lang="ru-RU" sz="2800" dirty="0" err="1">
                <a:solidFill>
                  <a:srgbClr val="CC0000"/>
                </a:solidFill>
              </a:rPr>
              <a:t>є</a:t>
            </a:r>
            <a:r>
              <a:rPr lang="en-US" sz="2800" dirty="0">
                <a:solidFill>
                  <a:srgbClr val="CC0000"/>
                </a:solidFill>
              </a:rPr>
              <a:t> N ]</a:t>
            </a:r>
          </a:p>
          <a:p>
            <a:r>
              <a:rPr lang="en-US" sz="3200" dirty="0"/>
              <a:t>node x:</a:t>
            </a:r>
          </a:p>
          <a:p>
            <a:pPr lvl="1"/>
            <a:r>
              <a:rPr lang="en-US" sz="3200" dirty="0"/>
              <a:t>knows cost to each neighbor v: </a:t>
            </a:r>
            <a:r>
              <a:rPr lang="en-US" sz="3200" dirty="0">
                <a:solidFill>
                  <a:srgbClr val="CC0000"/>
                </a:solidFill>
              </a:rPr>
              <a:t>c(</a:t>
            </a:r>
            <a:r>
              <a:rPr lang="en-US" sz="3200" dirty="0" err="1">
                <a:solidFill>
                  <a:srgbClr val="CC0000"/>
                </a:solidFill>
              </a:rPr>
              <a:t>x,v</a:t>
            </a:r>
            <a:r>
              <a:rPr lang="en-US" sz="3200" dirty="0">
                <a:solidFill>
                  <a:srgbClr val="CC0000"/>
                </a:solidFill>
              </a:rPr>
              <a:t>)</a:t>
            </a:r>
          </a:p>
          <a:p>
            <a:pPr lvl="1"/>
            <a:r>
              <a:rPr lang="en-US" sz="3200" dirty="0"/>
              <a:t>maintains its neighbors’</a:t>
            </a:r>
            <a:r>
              <a:rPr lang="en-US" altLang="ja-JP" sz="3200" dirty="0"/>
              <a:t> distance vectors. For each neighbor v, x maintains </a:t>
            </a:r>
            <a:br>
              <a:rPr lang="en-US" altLang="ja-JP" sz="3200" dirty="0"/>
            </a:br>
            <a:r>
              <a:rPr lang="en-US" altLang="ja-JP" sz="3200" b="1" dirty="0" err="1">
                <a:solidFill>
                  <a:srgbClr val="CC0000"/>
                </a:solidFill>
              </a:rPr>
              <a:t>D</a:t>
            </a:r>
            <a:r>
              <a:rPr lang="en-US" altLang="ja-JP" sz="3200" baseline="-25000" dirty="0" err="1">
                <a:solidFill>
                  <a:srgbClr val="CC0000"/>
                </a:solidFill>
              </a:rPr>
              <a:t>v</a:t>
            </a:r>
            <a:r>
              <a:rPr lang="en-US" altLang="ja-JP" sz="3200" dirty="0">
                <a:solidFill>
                  <a:srgbClr val="CC0000"/>
                </a:solidFill>
              </a:rPr>
              <a:t> = [</a:t>
            </a:r>
            <a:r>
              <a:rPr lang="en-US" altLang="ja-JP" sz="3200" dirty="0" err="1">
                <a:solidFill>
                  <a:srgbClr val="CC0000"/>
                </a:solidFill>
              </a:rPr>
              <a:t>D</a:t>
            </a:r>
            <a:r>
              <a:rPr lang="en-US" altLang="ja-JP" sz="3200" baseline="-25000" dirty="0" err="1">
                <a:solidFill>
                  <a:srgbClr val="CC0000"/>
                </a:solidFill>
              </a:rPr>
              <a:t>v</a:t>
            </a:r>
            <a:r>
              <a:rPr lang="en-US" altLang="ja-JP" sz="3200" dirty="0">
                <a:solidFill>
                  <a:srgbClr val="CC0000"/>
                </a:solidFill>
              </a:rPr>
              <a:t>(y): y </a:t>
            </a:r>
            <a:r>
              <a:rPr lang="ru-RU" altLang="ja-JP" sz="3200" dirty="0" err="1">
                <a:solidFill>
                  <a:srgbClr val="CC0000"/>
                </a:solidFill>
              </a:rPr>
              <a:t>є</a:t>
            </a:r>
            <a:r>
              <a:rPr lang="en-US" altLang="ja-JP" sz="3200" dirty="0">
                <a:solidFill>
                  <a:srgbClr val="CC0000"/>
                </a:solidFill>
              </a:rPr>
              <a:t> N ]</a:t>
            </a:r>
          </a:p>
          <a:p>
            <a:pPr>
              <a:buFont typeface="Wingdings" charset="0"/>
              <a:buNone/>
            </a:pPr>
            <a:endParaRPr lang="en-US" sz="3200" dirty="0">
              <a:solidFill>
                <a:srgbClr val="CC0000"/>
              </a:solidFill>
            </a:endParaRP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 dirty="0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 ←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min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{c(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x,v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) + </a:t>
            </a:r>
            <a:r>
              <a:rPr lang="en-US" sz="2800" i="1" dirty="0" err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 dirty="0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 dirty="0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/>
              <a:t>under minor, natural conditions, the estimate </a:t>
            </a:r>
            <a:r>
              <a:rPr lang="en-US" sz="2800" i="1" dirty="0" err="1">
                <a:cs typeface="Times New Roman" charset="0"/>
              </a:rPr>
              <a:t>D</a:t>
            </a:r>
            <a:r>
              <a:rPr lang="en-US" sz="2800" i="1" baseline="-30000" dirty="0" err="1">
                <a:cs typeface="Times New Roman" charset="0"/>
              </a:rPr>
              <a:t>x</a:t>
            </a:r>
            <a:r>
              <a:rPr lang="en-US" sz="2800" i="1" dirty="0">
                <a:cs typeface="Times New Roman" charset="0"/>
              </a:rPr>
              <a:t>(y) converge to the actual least cost </a:t>
            </a:r>
            <a:r>
              <a:rPr lang="en-US" sz="2800" dirty="0"/>
              <a:t>d</a:t>
            </a:r>
            <a:r>
              <a:rPr lang="en-US" sz="2800" baseline="-25000" dirty="0"/>
              <a:t>x</a:t>
            </a:r>
            <a:r>
              <a:rPr lang="en-US" sz="2800" dirty="0"/>
              <a:t>(y)</a:t>
            </a:r>
            <a:r>
              <a:rPr lang="en-US" sz="2400" dirty="0"/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11261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4238626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iterative, asynchronous: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each local iteration caused by: </a:t>
            </a:r>
          </a:p>
          <a:p>
            <a:r>
              <a:rPr lang="en-US" sz="2400" dirty="0"/>
              <a:t>local link cost change </a:t>
            </a:r>
          </a:p>
          <a:p>
            <a:r>
              <a:rPr lang="en-US" sz="2400" dirty="0"/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distributed:</a:t>
            </a:r>
          </a:p>
          <a:p>
            <a:r>
              <a:rPr lang="en-US" sz="2400" dirty="0"/>
              <a:t>each node notifies neighbors </a:t>
            </a:r>
            <a:r>
              <a:rPr lang="en-US" sz="2400" i="1" dirty="0"/>
              <a:t>only</a:t>
            </a:r>
            <a:r>
              <a:rPr lang="en-US" sz="2400" dirty="0"/>
              <a:t> when its DV changes</a:t>
            </a:r>
          </a:p>
          <a:p>
            <a:pPr lvl="1"/>
            <a:r>
              <a:rPr lang="en-US" sz="2000" dirty="0"/>
              <a:t>neighbors then notify their neighbors if necessary</a:t>
            </a:r>
            <a:endParaRPr lang="en-US" dirty="0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for (change in local link cost or </a:t>
            </a:r>
            <a:r>
              <a:rPr lang="en-US" sz="2000" dirty="0" err="1">
                <a:latin typeface="+mn-lt"/>
              </a:rPr>
              <a:t>msg</a:t>
            </a:r>
            <a:r>
              <a:rPr lang="en-US" sz="2000" dirty="0">
                <a:latin typeface="+mn-lt"/>
              </a:rPr>
              <a:t> from neighbor)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i="1" dirty="0" err="1">
                <a:solidFill>
                  <a:srgbClr val="000099"/>
                </a:solidFill>
                <a:latin typeface="+mn-lt"/>
              </a:rPr>
              <a:t>recompute</a:t>
            </a:r>
            <a:r>
              <a:rPr lang="en-US" sz="2000" dirty="0">
                <a:latin typeface="+mn-lt"/>
              </a:rPr>
              <a:t> estimates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if DV to any </a:t>
            </a:r>
            <a:r>
              <a:rPr lang="en-US" sz="2000" dirty="0" err="1">
                <a:latin typeface="+mn-lt"/>
              </a:rPr>
              <a:t>dest</a:t>
            </a:r>
            <a:r>
              <a:rPr lang="en-US" sz="2000" dirty="0">
                <a:latin typeface="+mn-lt"/>
              </a:rPr>
              <a:t> has changed,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notify</a:t>
            </a:r>
            <a:r>
              <a:rPr lang="en-US" sz="2000" dirty="0">
                <a:latin typeface="+mn-lt"/>
              </a:rPr>
              <a:t> neighbors </a:t>
            </a:r>
            <a:endParaRPr lang="en-US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+mn-lt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841064" y="1327150"/>
            <a:ext cx="1776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36199" grpId="0" animBg="1"/>
      <p:bldP spid="1362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 updates</a:t>
            </a:r>
            <a:endParaRPr lang="en-AU" altLang="en-US" sz="3600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9F96828-3DFC-2448-A3A6-750E582D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Two circumstances when a node sends out routing advertisements: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buFontTx/>
              <a:buAutoNum type="arabicParenR"/>
            </a:pPr>
            <a:r>
              <a:rPr lang="en-US" altLang="en-US" sz="2400" dirty="0"/>
              <a:t>Periodic update: Automatically after some time. Why?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2)   Triggered update: Whenever an event makes a node to change its routing table (e.g., link fail or a new message from a neighbor).</a:t>
            </a:r>
            <a:endParaRPr lang="en-US" altLang="en-US" sz="2000" dirty="0"/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20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Routing: Link failure</a:t>
            </a:r>
          </a:p>
        </p:txBody>
      </p:sp>
    </p:spTree>
    <p:extLst>
      <p:ext uri="{BB962C8B-B14F-4D97-AF65-F5344CB8AC3E}">
        <p14:creationId xmlns:p14="http://schemas.microsoft.com/office/powerpoint/2010/main" val="173112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No Updates</a:t>
            </a:r>
          </a:p>
          <a:p>
            <a:r>
              <a:rPr lang="en-US" sz="2400" dirty="0"/>
              <a:t>Node B: No Updates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A17468-F05E-CE4B-80B9-782EBFA3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48" y="3034428"/>
            <a:ext cx="662608" cy="7551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0BCDCA5-E62C-FF41-B003-686CD8651A95}"/>
              </a:ext>
            </a:extLst>
          </p:cNvPr>
          <p:cNvGrpSpPr/>
          <p:nvPr/>
        </p:nvGrpSpPr>
        <p:grpSpPr>
          <a:xfrm>
            <a:off x="3051477" y="585537"/>
            <a:ext cx="3207404" cy="4983768"/>
            <a:chOff x="3051477" y="585537"/>
            <a:chExt cx="3207404" cy="498376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2301F4-1D82-4F44-956C-AF1A2C15906A}"/>
                </a:ext>
              </a:extLst>
            </p:cNvPr>
            <p:cNvCxnSpPr/>
            <p:nvPr/>
          </p:nvCxnSpPr>
          <p:spPr>
            <a:xfrm flipH="1">
              <a:off x="3067492" y="1363579"/>
              <a:ext cx="25628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2F4288-DE43-204E-B64D-D3C0D1DD8D9D}"/>
                </a:ext>
              </a:extLst>
            </p:cNvPr>
            <p:cNvCxnSpPr/>
            <p:nvPr/>
          </p:nvCxnSpPr>
          <p:spPr>
            <a:xfrm flipH="1">
              <a:off x="3080580" y="2077453"/>
              <a:ext cx="25628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384584-03DA-A140-BCCC-BE6944D07311}"/>
                </a:ext>
              </a:extLst>
            </p:cNvPr>
            <p:cNvCxnSpPr/>
            <p:nvPr/>
          </p:nvCxnSpPr>
          <p:spPr>
            <a:xfrm flipH="1">
              <a:off x="3051477" y="585537"/>
              <a:ext cx="25628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465793-1584-B949-A0EC-4AB77177BA33}"/>
                </a:ext>
              </a:extLst>
            </p:cNvPr>
            <p:cNvCxnSpPr/>
            <p:nvPr/>
          </p:nvCxnSpPr>
          <p:spPr>
            <a:xfrm flipH="1">
              <a:off x="3696020" y="5569305"/>
              <a:ext cx="25628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7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70941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/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04967"/>
              </p:ext>
            </p:extLst>
          </p:nvPr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No Updates</a:t>
            </a:r>
          </a:p>
          <a:p>
            <a:r>
              <a:rPr lang="en-US" sz="2400" dirty="0"/>
              <a:t>Node B: No Updates</a:t>
            </a:r>
          </a:p>
          <a:p>
            <a:r>
              <a:rPr lang="en-US" sz="2400" dirty="0"/>
              <a:t>Node C: No Updates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9AD77B7-40FC-0940-83D5-F5FDA6A9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48" y="3034428"/>
            <a:ext cx="662608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5004"/>
              </p:ext>
            </p:extLst>
          </p:nvPr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50358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31103"/>
              </p:ext>
            </p:extLst>
          </p:nvPr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5616"/>
              </p:ext>
            </p:extLst>
          </p:nvPr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</a:t>
            </a:r>
          </a:p>
          <a:p>
            <a:r>
              <a:rPr lang="en-US" sz="2400" dirty="0"/>
              <a:t>Node B: Updates for A,C,E</a:t>
            </a:r>
          </a:p>
          <a:p>
            <a:r>
              <a:rPr lang="en-US" sz="2400" dirty="0"/>
              <a:t>Node C: Updates for B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Updates for 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A17468-F05E-CE4B-80B9-782EBFA3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48" y="3034428"/>
            <a:ext cx="662608" cy="75511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4817327-9C6E-E340-97A3-0387441A20F7}"/>
              </a:ext>
            </a:extLst>
          </p:cNvPr>
          <p:cNvGrpSpPr/>
          <p:nvPr/>
        </p:nvGrpSpPr>
        <p:grpSpPr>
          <a:xfrm>
            <a:off x="2604023" y="1923471"/>
            <a:ext cx="4799345" cy="722618"/>
            <a:chOff x="2550695" y="3801256"/>
            <a:chExt cx="4799345" cy="72261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9BD0BC-CEDD-8B4D-85A3-821C7D6857B3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Cost update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701F857-54F3-D845-BBBF-CEAB951B8817}"/>
                </a:ext>
              </a:extLst>
            </p:cNvPr>
            <p:cNvSpPr/>
            <p:nvPr/>
          </p:nvSpPr>
          <p:spPr>
            <a:xfrm>
              <a:off x="2550695" y="4138863"/>
              <a:ext cx="930442" cy="385011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14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00042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Updates for B</a:t>
            </a:r>
          </a:p>
          <a:p>
            <a:r>
              <a:rPr lang="en-US" sz="2400" dirty="0"/>
              <a:t>Node B: No Updates </a:t>
            </a:r>
          </a:p>
          <a:p>
            <a:r>
              <a:rPr lang="en-US" sz="2400" dirty="0"/>
              <a:t>Node C: No Updates 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A17468-F05E-CE4B-80B9-782EBFA3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48" y="3034428"/>
            <a:ext cx="662608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C7745-9934-0A40-9435-F2D7AE96642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Connection between hosts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CB93C-EFAF-2F42-B9A0-A82695F4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5963485" cy="5152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BFF92-9424-0246-B51A-96D90FC11095}"/>
              </a:ext>
            </a:extLst>
          </p:cNvPr>
          <p:cNvSpPr txBox="1"/>
          <p:nvPr/>
        </p:nvSpPr>
        <p:spPr>
          <a:xfrm>
            <a:off x="4572000" y="2550695"/>
            <a:ext cx="457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Addressing</a:t>
            </a:r>
          </a:p>
          <a:p>
            <a:r>
              <a:rPr lang="en-US" sz="2400" dirty="0"/>
              <a:t>– Unique identifier for global addressing </a:t>
            </a:r>
          </a:p>
          <a:p>
            <a:r>
              <a:rPr lang="en-US" sz="2400" dirty="0"/>
              <a:t>– Link name for neighbors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2. Forwarding</a:t>
            </a:r>
          </a:p>
          <a:p>
            <a:r>
              <a:rPr lang="en-US" sz="2400" dirty="0"/>
              <a:t>-- Switching packets between links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3. Routing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-- Determining paths between hosts</a:t>
            </a:r>
          </a:p>
        </p:txBody>
      </p:sp>
    </p:spTree>
    <p:extLst>
      <p:ext uri="{BB962C8B-B14F-4D97-AF65-F5344CB8AC3E}">
        <p14:creationId xmlns:p14="http://schemas.microsoft.com/office/powerpoint/2010/main" val="375093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00931E-A2CE-D647-9E61-577F7BAB77FC}"/>
              </a:ext>
            </a:extLst>
          </p:cNvPr>
          <p:cNvSpPr/>
          <p:nvPr/>
        </p:nvSpPr>
        <p:spPr>
          <a:xfrm>
            <a:off x="3494289" y="309205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3F7527-B84D-0E4E-8B89-A14516890B4A}"/>
              </a:ext>
            </a:extLst>
          </p:cNvPr>
          <p:cNvSpPr/>
          <p:nvPr/>
        </p:nvSpPr>
        <p:spPr>
          <a:xfrm>
            <a:off x="4362011" y="230593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2D5FC6-50EA-3B42-813E-1300BD8358D3}"/>
              </a:ext>
            </a:extLst>
          </p:cNvPr>
          <p:cNvSpPr/>
          <p:nvPr/>
        </p:nvSpPr>
        <p:spPr>
          <a:xfrm>
            <a:off x="6108320" y="230593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DF0C-E873-BD47-B81E-B20E69CC9739}"/>
              </a:ext>
            </a:extLst>
          </p:cNvPr>
          <p:cNvSpPr/>
          <p:nvPr/>
        </p:nvSpPr>
        <p:spPr>
          <a:xfrm>
            <a:off x="4362011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F34A6-4B8C-0646-AA0B-1197B9E72225}"/>
              </a:ext>
            </a:extLst>
          </p:cNvPr>
          <p:cNvSpPr/>
          <p:nvPr/>
        </p:nvSpPr>
        <p:spPr>
          <a:xfrm>
            <a:off x="6111210" y="3878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ED9091-45FC-C347-9C5B-3D2ED3DD7578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03696" y="262677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73C4C-1A80-4841-AC7C-8BB6B7ED42C5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H="1" flipV="1">
            <a:off x="6429163" y="2947619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FC046A-1B70-414C-85C6-E0023B5E6791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5003696" y="419902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F863E-AE2A-D844-B5EF-522D1AC89B66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042001" y="3639770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AB590-68C5-1741-B105-0BC8782CF8E6}"/>
              </a:ext>
            </a:extLst>
          </p:cNvPr>
          <p:cNvCxnSpPr>
            <a:cxnSpLocks/>
            <a:stCxn id="2" idx="7"/>
            <a:endCxn id="3" idx="3"/>
          </p:cNvCxnSpPr>
          <p:nvPr/>
        </p:nvCxnSpPr>
        <p:spPr>
          <a:xfrm flipV="1">
            <a:off x="4042001" y="285364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3FD4A2-98D8-0742-92C6-9A96862D87C0}"/>
              </a:ext>
            </a:extLst>
          </p:cNvPr>
          <p:cNvCxnSpPr>
            <a:cxnSpLocks/>
            <a:stCxn id="5" idx="0"/>
            <a:endCxn id="3" idx="4"/>
          </p:cNvCxnSpPr>
          <p:nvPr/>
        </p:nvCxnSpPr>
        <p:spPr>
          <a:xfrm flipV="1">
            <a:off x="4682854" y="294761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B4C8-EAA0-4D42-8119-B5124310EAFF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4909723" y="285364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64E3A22-2717-3842-A6F6-AAF96E2B0F33}"/>
              </a:ext>
            </a:extLst>
          </p:cNvPr>
          <p:cNvGraphicFramePr>
            <a:graphicFrameLocks noGrp="1"/>
          </p:cNvGraphicFramePr>
          <p:nvPr/>
        </p:nvGraphicFramePr>
        <p:xfrm>
          <a:off x="3278599" y="54612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8130A0F4-9BFA-6D4A-92E0-9C0612BB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2784"/>
              </p:ext>
            </p:extLst>
          </p:nvPr>
        </p:nvGraphicFramePr>
        <p:xfrm>
          <a:off x="804695" y="1683624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2A1F350B-BFCF-B946-9EB8-E48CCE471D49}"/>
              </a:ext>
            </a:extLst>
          </p:cNvPr>
          <p:cNvGraphicFramePr>
            <a:graphicFrameLocks noGrp="1"/>
          </p:cNvGraphicFramePr>
          <p:nvPr/>
        </p:nvGraphicFramePr>
        <p:xfrm>
          <a:off x="3921075" y="4608828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64C5B05-F0D7-A845-9EB6-CB5E99FFD83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4472025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330190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71EE36DC-4AF6-E345-9A9F-9A243345CAD4}"/>
              </a:ext>
            </a:extLst>
          </p:cNvPr>
          <p:cNvGraphicFramePr>
            <a:graphicFrameLocks noGrp="1"/>
          </p:cNvGraphicFramePr>
          <p:nvPr/>
        </p:nvGraphicFramePr>
        <p:xfrm>
          <a:off x="6794554" y="181533"/>
          <a:ext cx="21668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879">
                  <a:extLst>
                    <a:ext uri="{9D8B030D-6E8A-4147-A177-3AD203B41FA5}">
                      <a16:colId xmlns:a16="http://schemas.microsoft.com/office/drawing/2014/main" val="3425046428"/>
                    </a:ext>
                  </a:extLst>
                </a:gridCol>
                <a:gridCol w="713060">
                  <a:extLst>
                    <a:ext uri="{9D8B030D-6E8A-4147-A177-3AD203B41FA5}">
                      <a16:colId xmlns:a16="http://schemas.microsoft.com/office/drawing/2014/main" val="316159510"/>
                    </a:ext>
                  </a:extLst>
                </a:gridCol>
                <a:gridCol w="841885">
                  <a:extLst>
                    <a:ext uri="{9D8B030D-6E8A-4147-A177-3AD203B41FA5}">
                      <a16:colId xmlns:a16="http://schemas.microsoft.com/office/drawing/2014/main" val="3653721761"/>
                    </a:ext>
                  </a:extLst>
                </a:gridCol>
              </a:tblGrid>
              <a:tr h="291946"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8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2619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5334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58386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74635"/>
                  </a:ext>
                </a:extLst>
              </a:tr>
              <a:tr h="29194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252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00165C8-96EF-AF4D-9F89-CE01F672CE34}"/>
              </a:ext>
            </a:extLst>
          </p:cNvPr>
          <p:cNvSpPr txBox="1"/>
          <p:nvPr/>
        </p:nvSpPr>
        <p:spPr>
          <a:xfrm>
            <a:off x="182622" y="181533"/>
            <a:ext cx="278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Round: 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EF9A62-E8E8-C844-BCF7-B9A93639D626}"/>
              </a:ext>
            </a:extLst>
          </p:cNvPr>
          <p:cNvSpPr txBox="1"/>
          <p:nvPr/>
        </p:nvSpPr>
        <p:spPr>
          <a:xfrm>
            <a:off x="3918886" y="3730312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A40759-8946-F944-BB99-58DEF2652AF7}"/>
              </a:ext>
            </a:extLst>
          </p:cNvPr>
          <p:cNvSpPr txBox="1"/>
          <p:nvPr/>
        </p:nvSpPr>
        <p:spPr>
          <a:xfrm>
            <a:off x="4711414" y="315708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A82FE-5AE5-D649-8D75-2E49C4998AA0}"/>
              </a:ext>
            </a:extLst>
          </p:cNvPr>
          <p:cNvSpPr txBox="1"/>
          <p:nvPr/>
        </p:nvSpPr>
        <p:spPr>
          <a:xfrm>
            <a:off x="5284539" y="25895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636005-A093-B145-801E-B622A1B37F72}"/>
              </a:ext>
            </a:extLst>
          </p:cNvPr>
          <p:cNvSpPr txBox="1"/>
          <p:nvPr/>
        </p:nvSpPr>
        <p:spPr>
          <a:xfrm>
            <a:off x="5534380" y="328908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8555B-63B0-2942-B86A-BCAF184FBA13}"/>
              </a:ext>
            </a:extLst>
          </p:cNvPr>
          <p:cNvSpPr txBox="1"/>
          <p:nvPr/>
        </p:nvSpPr>
        <p:spPr>
          <a:xfrm>
            <a:off x="5534380" y="381760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C1650F-1ECA-504E-AD43-26E0917F8D21}"/>
              </a:ext>
            </a:extLst>
          </p:cNvPr>
          <p:cNvSpPr txBox="1"/>
          <p:nvPr/>
        </p:nvSpPr>
        <p:spPr>
          <a:xfrm>
            <a:off x="6429161" y="320250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E2A2E-60FE-0846-8C1E-D58E256A288C}"/>
              </a:ext>
            </a:extLst>
          </p:cNvPr>
          <p:cNvSpPr txBox="1"/>
          <p:nvPr/>
        </p:nvSpPr>
        <p:spPr>
          <a:xfrm>
            <a:off x="3816849" y="258512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50553-9F06-B947-A4EF-1B7D93F9F6CB}"/>
              </a:ext>
            </a:extLst>
          </p:cNvPr>
          <p:cNvSpPr txBox="1"/>
          <p:nvPr/>
        </p:nvSpPr>
        <p:spPr>
          <a:xfrm>
            <a:off x="106959" y="4472025"/>
            <a:ext cx="356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A: No Updates </a:t>
            </a:r>
          </a:p>
          <a:p>
            <a:r>
              <a:rPr lang="en-US" sz="2400" dirty="0"/>
              <a:t>Node B: No Updates </a:t>
            </a:r>
          </a:p>
          <a:p>
            <a:r>
              <a:rPr lang="en-US" sz="2400" dirty="0"/>
              <a:t>Node C: No Updates </a:t>
            </a:r>
          </a:p>
          <a:p>
            <a:r>
              <a:rPr lang="en-US" sz="2400" dirty="0"/>
              <a:t>Node D: No Updates </a:t>
            </a:r>
          </a:p>
          <a:p>
            <a:r>
              <a:rPr lang="en-US" sz="2400" dirty="0"/>
              <a:t>Node E: No Updates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A17468-F05E-CE4B-80B9-782EBFA3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48" y="3034428"/>
            <a:ext cx="662608" cy="7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77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>
            <a:normAutofit/>
          </a:bodyPr>
          <a:lstStyle/>
          <a:p>
            <a:r>
              <a:rPr lang="en-US" sz="4000"/>
              <a:t>Distance vector: link cost changes</a:t>
            </a:r>
            <a:endParaRPr lang="en-US" sz="4800"/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updates routing info, recalculates </a:t>
            </a:r>
            <a:br>
              <a:rPr lang="en-US" sz="2400" dirty="0"/>
            </a:br>
            <a:r>
              <a:rPr lang="en-US" sz="2400" dirty="0"/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if DV changes, notify neighbors</a:t>
            </a:r>
            <a:r>
              <a:rPr lang="en-US" sz="2200" dirty="0"/>
              <a:t> </a:t>
            </a: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7" y="1526"/>
              <a:ext cx="186" cy="252"/>
              <a:chOff x="2963" y="2429"/>
              <a:chExt cx="189" cy="252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63" y="2429"/>
                <a:ext cx="1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x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2"/>
              <a:chOff x="1740" y="2306"/>
              <a:chExt cx="316" cy="252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6" y="2306"/>
                <a:ext cx="180" cy="252"/>
                <a:chOff x="2966" y="2429"/>
                <a:chExt cx="183" cy="252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66" y="2429"/>
                  <a:ext cx="18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+mn-lt"/>
                    </a:rPr>
                    <a:t>z</a:t>
                  </a: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4" y="1328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7" y="1325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4</a:t>
              </a:r>
              <a:endParaRPr lang="en-US">
                <a:latin typeface="+mn-lt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85" y="1658"/>
              <a:ext cx="2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</a:rPr>
                <a:t>50</a:t>
              </a:r>
              <a:endParaRPr lang="en-US" dirty="0">
                <a:latin typeface="+mn-lt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2"/>
              <a:chOff x="1740" y="2306"/>
              <a:chExt cx="316" cy="252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5" y="2306"/>
                <a:ext cx="189" cy="252"/>
                <a:chOff x="2962" y="2429"/>
                <a:chExt cx="192" cy="252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62" y="2429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+mn-lt"/>
                    </a:rPr>
                    <a:t>y</a:t>
                  </a: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4" y="1076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62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B4E4E-5D80-C244-AB4A-B7D2D0D7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9" y="1420091"/>
            <a:ext cx="6777182" cy="54379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4B519A-3C8A-1546-BA90-C21B0A09DEB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2400"/>
            <a:ext cx="7772400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Distance vector: link cost decreases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9E58D-76AA-5340-8743-AAD1C0B688E4}"/>
              </a:ext>
            </a:extLst>
          </p:cNvPr>
          <p:cNvSpPr txBox="1"/>
          <p:nvPr/>
        </p:nvSpPr>
        <p:spPr>
          <a:xfrm>
            <a:off x="703999" y="4082715"/>
            <a:ext cx="9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E452D-1393-5448-800C-EFF2DCA3BAF1}"/>
              </a:ext>
            </a:extLst>
          </p:cNvPr>
          <p:cNvSpPr txBox="1"/>
          <p:nvPr/>
        </p:nvSpPr>
        <p:spPr>
          <a:xfrm>
            <a:off x="703999" y="5269285"/>
            <a:ext cx="9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7FE96-BDD0-2C47-80B3-AA43159D6ED4}"/>
              </a:ext>
            </a:extLst>
          </p:cNvPr>
          <p:cNvGrpSpPr/>
          <p:nvPr/>
        </p:nvGrpSpPr>
        <p:grpSpPr>
          <a:xfrm>
            <a:off x="2019927" y="2769344"/>
            <a:ext cx="4799345" cy="722618"/>
            <a:chOff x="2550695" y="3801256"/>
            <a:chExt cx="4799345" cy="7226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BD24C8-B907-4E43-95C3-8CAF6BC4DF59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Y’s routing table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6330888-7FBF-224D-B04E-F6A33A1A63EB}"/>
                </a:ext>
              </a:extLst>
            </p:cNvPr>
            <p:cNvSpPr/>
            <p:nvPr/>
          </p:nvSpPr>
          <p:spPr>
            <a:xfrm>
              <a:off x="2550695" y="4138863"/>
              <a:ext cx="930442" cy="385011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13CBAA-9833-E146-ACBB-979D0FB536A1}"/>
              </a:ext>
            </a:extLst>
          </p:cNvPr>
          <p:cNvGrpSpPr/>
          <p:nvPr/>
        </p:nvGrpSpPr>
        <p:grpSpPr>
          <a:xfrm>
            <a:off x="2525253" y="4042310"/>
            <a:ext cx="4799345" cy="722618"/>
            <a:chOff x="2550695" y="3801256"/>
            <a:chExt cx="4799345" cy="7226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670689-0562-CC4F-B469-FC03D9DBBE9C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Z’s routing table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F75F9A-0CAB-A440-B94F-13684D9838D5}"/>
                </a:ext>
              </a:extLst>
            </p:cNvPr>
            <p:cNvSpPr/>
            <p:nvPr/>
          </p:nvSpPr>
          <p:spPr>
            <a:xfrm>
              <a:off x="2550695" y="4138863"/>
              <a:ext cx="930442" cy="385011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4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B4E4E-5D80-C244-AB4A-B7D2D0D7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9" y="1420091"/>
            <a:ext cx="6777182" cy="54379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4B519A-3C8A-1546-BA90-C21B0A09DEB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2400"/>
            <a:ext cx="7772400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Distance vector: link cost decreases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9E58D-76AA-5340-8743-AAD1C0B688E4}"/>
              </a:ext>
            </a:extLst>
          </p:cNvPr>
          <p:cNvSpPr txBox="1"/>
          <p:nvPr/>
        </p:nvSpPr>
        <p:spPr>
          <a:xfrm>
            <a:off x="703999" y="4082715"/>
            <a:ext cx="9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E452D-1393-5448-800C-EFF2DCA3BAF1}"/>
              </a:ext>
            </a:extLst>
          </p:cNvPr>
          <p:cNvSpPr txBox="1"/>
          <p:nvPr/>
        </p:nvSpPr>
        <p:spPr>
          <a:xfrm>
            <a:off x="703999" y="5269285"/>
            <a:ext cx="9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911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>
            <a:normAutofit/>
          </a:bodyPr>
          <a:lstStyle/>
          <a:p>
            <a:r>
              <a:rPr lang="en-US" sz="4000" dirty="0"/>
              <a:t>Distance vector: link cost changes</a:t>
            </a:r>
            <a:endParaRPr lang="en-US" sz="4800" dirty="0"/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updates routing info, recalculates </a:t>
            </a:r>
            <a:br>
              <a:rPr lang="en-US" sz="2400" dirty="0"/>
            </a:br>
            <a:r>
              <a:rPr lang="en-US" sz="2400" dirty="0"/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if DV changes, notify neighbors</a:t>
            </a:r>
            <a:r>
              <a:rPr lang="en-US" sz="2200" dirty="0"/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252104" y="3694113"/>
            <a:ext cx="10423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 dirty="0">
                <a:solidFill>
                  <a:srgbClr val="CC0000"/>
                </a:solidFill>
                <a:latin typeface="+mn-l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+mn-lt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fast</a:t>
            </a:r>
            <a:r>
              <a:rPr lang="ja-JP" altLang="en-US" dirty="0">
                <a:solidFill>
                  <a:srgbClr val="CC0000"/>
                </a:solidFill>
                <a:latin typeface="+mn-lt"/>
              </a:rPr>
              <a:t>”</a:t>
            </a:r>
            <a:endParaRPr lang="en-US" sz="1600" dirty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7" y="1526"/>
              <a:ext cx="186" cy="252"/>
              <a:chOff x="2963" y="2429"/>
              <a:chExt cx="189" cy="252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63" y="2429"/>
                <a:ext cx="1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x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2"/>
              <a:chOff x="1740" y="2306"/>
              <a:chExt cx="316" cy="252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6" y="2306"/>
                <a:ext cx="180" cy="252"/>
                <a:chOff x="2966" y="2429"/>
                <a:chExt cx="183" cy="252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66" y="2429"/>
                  <a:ext cx="18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+mn-lt"/>
                    </a:rPr>
                    <a:t>z</a:t>
                  </a: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4" y="1328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7" y="1325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4</a:t>
              </a:r>
              <a:endParaRPr lang="en-US">
                <a:latin typeface="+mn-lt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85" y="1658"/>
              <a:ext cx="2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</a:rPr>
                <a:t>50</a:t>
              </a:r>
              <a:endParaRPr lang="en-US" dirty="0">
                <a:latin typeface="+mn-lt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2"/>
              <a:chOff x="1740" y="2306"/>
              <a:chExt cx="316" cy="252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5" y="2306"/>
                <a:ext cx="189" cy="252"/>
                <a:chOff x="2962" y="2429"/>
                <a:chExt cx="192" cy="252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62" y="2429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+mn-lt"/>
                    </a:rPr>
                    <a:t>y</a:t>
                  </a: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4" y="1076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768616"/>
            <a:ext cx="6691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/>
              <a:t>: </a:t>
            </a:r>
            <a:r>
              <a:rPr lang="en-US" i="1" dirty="0"/>
              <a:t>z</a:t>
            </a:r>
            <a:r>
              <a:rPr lang="en-US" dirty="0"/>
              <a:t> receives update from </a:t>
            </a:r>
            <a:r>
              <a:rPr lang="en-US" i="1" dirty="0"/>
              <a:t>y</a:t>
            </a:r>
            <a:r>
              <a:rPr lang="en-US" dirty="0"/>
              <a:t>, updates its table, computes new least cost to </a:t>
            </a:r>
            <a:r>
              <a:rPr lang="en-US" i="1" dirty="0"/>
              <a:t>x</a:t>
            </a:r>
            <a:r>
              <a:rPr lang="en-US" dirty="0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 dirty="0"/>
              <a:t>t</a:t>
            </a:r>
            <a:r>
              <a:rPr lang="en-US" i="1" baseline="-25000" dirty="0"/>
              <a:t>2 </a:t>
            </a:r>
            <a:r>
              <a:rPr lang="en-US" dirty="0"/>
              <a:t>: </a:t>
            </a:r>
            <a:r>
              <a:rPr lang="en-US" i="1" dirty="0"/>
              <a:t>y</a:t>
            </a:r>
            <a:r>
              <a:rPr lang="en-US" dirty="0"/>
              <a:t> receives </a:t>
            </a:r>
            <a:r>
              <a:rPr lang="en-US" i="1" dirty="0"/>
              <a:t>z</a:t>
            </a:r>
            <a:r>
              <a:rPr lang="en-US" dirty="0"/>
              <a:t>’</a:t>
            </a:r>
            <a:r>
              <a:rPr lang="en-US" altLang="ja-JP" dirty="0"/>
              <a:t>s update, updates its distance table.  </a:t>
            </a:r>
            <a:r>
              <a:rPr lang="en-US" altLang="ja-JP" i="1" dirty="0"/>
              <a:t>y</a:t>
            </a:r>
            <a:r>
              <a:rPr lang="en-US" altLang="ja-JP" dirty="0"/>
              <a:t>'s least costs do </a:t>
            </a:r>
            <a:r>
              <a:rPr lang="en-US" altLang="ja-JP" i="1" dirty="0"/>
              <a:t>not</a:t>
            </a:r>
            <a:r>
              <a:rPr lang="en-US" altLang="ja-JP" dirty="0"/>
              <a:t> change, so </a:t>
            </a:r>
            <a:r>
              <a:rPr lang="en-US" altLang="ja-JP" i="1" dirty="0"/>
              <a:t>y</a:t>
            </a:r>
            <a:r>
              <a:rPr lang="en-US" altLang="ja-JP" dirty="0"/>
              <a:t>  does </a:t>
            </a:r>
            <a:r>
              <a:rPr lang="en-US" altLang="ja-JP" i="1" dirty="0"/>
              <a:t>not</a:t>
            </a:r>
            <a:r>
              <a:rPr lang="en-US" altLang="ja-JP" dirty="0"/>
              <a:t> send a message to </a:t>
            </a:r>
            <a:r>
              <a:rPr lang="en-US" altLang="ja-JP" i="1" dirty="0"/>
              <a:t>z</a:t>
            </a:r>
            <a:r>
              <a:rPr lang="en-US" altLang="ja-JP" dirty="0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>
            <a:normAutofit/>
          </a:bodyPr>
          <a:lstStyle/>
          <a:p>
            <a:r>
              <a:rPr lang="en-US" sz="4000"/>
              <a:t>Distance vector: link cost changes</a:t>
            </a:r>
            <a:endParaRPr lang="en-US" sz="4800"/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 dirty="0">
                <a:solidFill>
                  <a:srgbClr val="CC0000"/>
                </a:solidFill>
              </a:rPr>
              <a:t>bad news travels slow</a:t>
            </a:r>
            <a:r>
              <a:rPr lang="en-US" sz="2400" dirty="0"/>
              <a:t> - </a:t>
            </a:r>
            <a:r>
              <a:rPr lang="ja-JP" altLang="en-US" sz="2400" dirty="0"/>
              <a:t>“</a:t>
            </a:r>
            <a:r>
              <a:rPr lang="en-US" altLang="ja-JP" sz="2400" dirty="0"/>
              <a:t>count to infinity</a:t>
            </a:r>
            <a:r>
              <a:rPr lang="ja-JP" altLang="en-US" sz="2400" dirty="0"/>
              <a:t>”</a:t>
            </a:r>
            <a:r>
              <a:rPr lang="en-US" altLang="ja-JP" sz="2400" dirty="0"/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/>
              <a:t>Many iterations before algorithm stabilizes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4"/>
            <a:ext cx="7210425" cy="20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20DEA-0968-9D49-9194-00121B64F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136650"/>
            <a:ext cx="6883400" cy="4584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28264F-FE4F-EC4F-B63F-EF348A43ED2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2400"/>
            <a:ext cx="7772400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Distance vector: link cost increases</a:t>
            </a:r>
            <a:endParaRPr lang="en-US" sz="4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1B0750-7526-924C-B313-288DD13E50E9}"/>
              </a:ext>
            </a:extLst>
          </p:cNvPr>
          <p:cNvSpPr txBox="1">
            <a:spLocks noChangeArrowheads="1"/>
          </p:cNvSpPr>
          <p:nvPr/>
        </p:nvSpPr>
        <p:spPr>
          <a:xfrm>
            <a:off x="1130300" y="5849937"/>
            <a:ext cx="7772400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“Count to infinity” problem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023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>
            <a:noAutofit/>
          </a:bodyPr>
          <a:lstStyle/>
          <a:p>
            <a:r>
              <a:rPr lang="en-US" dirty="0"/>
              <a:t>Routing</a:t>
            </a:r>
            <a:r>
              <a:rPr lang="en-US" altLang="ja-JP" dirty="0"/>
              <a:t> protocols</a:t>
            </a:r>
            <a:endParaRPr lang="en-US" sz="4800" dirty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1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66273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graph: G = (N,E)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N = set of routers = { u, v, w, x, y, z }</a:t>
            </a:r>
          </a:p>
          <a:p>
            <a:pPr eaLnBrk="1" hangingPunct="1"/>
            <a:endParaRPr lang="en-US" sz="1800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E = set of links ={ (</a:t>
            </a:r>
            <a:r>
              <a:rPr lang="en-US" sz="1800" dirty="0" err="1">
                <a:latin typeface="+mn-lt"/>
              </a:rPr>
              <a:t>u,v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u,x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v,x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v,w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x,w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x,y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w,y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), (</a:t>
            </a:r>
            <a:r>
              <a:rPr lang="en-US" sz="1800" dirty="0" err="1">
                <a:latin typeface="+mn-lt"/>
              </a:rPr>
              <a:t>y,z</a:t>
            </a:r>
            <a:r>
              <a:rPr lang="en-US" sz="1800" dirty="0">
                <a:latin typeface="+mn-lt"/>
              </a:rPr>
              <a:t>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293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+mn-lt"/>
              </a:rPr>
              <a:t>aside:</a:t>
            </a:r>
            <a:r>
              <a:rPr lang="en-US" sz="1800" dirty="0">
                <a:latin typeface="+mn-lt"/>
              </a:rPr>
              <a:t> graph abstraction is useful in other network contexts, e.g., </a:t>
            </a:r>
          </a:p>
          <a:p>
            <a:r>
              <a:rPr lang="en-US" sz="1800" dirty="0">
                <a:latin typeface="+mn-lt"/>
              </a:rPr>
              <a:t>P2P, where </a:t>
            </a:r>
            <a:r>
              <a:rPr lang="en-US" sz="1800" i="1" dirty="0">
                <a:latin typeface="+mn-lt"/>
              </a:rPr>
              <a:t>N</a:t>
            </a:r>
            <a:r>
              <a:rPr lang="en-US" sz="1800" dirty="0">
                <a:latin typeface="+mn-lt"/>
              </a:rPr>
              <a:t> is set of peers and </a:t>
            </a:r>
            <a:r>
              <a:rPr lang="en-US" sz="1800" i="1" dirty="0">
                <a:latin typeface="+mn-lt"/>
              </a:rPr>
              <a:t>E</a:t>
            </a:r>
            <a:r>
              <a:rPr lang="en-US" sz="1800" dirty="0">
                <a:latin typeface="+mn-lt"/>
              </a:rPr>
              <a:t> is set of TCP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u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y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7" y="2095"/>
              <a:ext cx="200" cy="291"/>
              <a:chOff x="2957" y="2395"/>
              <a:chExt cx="201" cy="291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20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w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+mn-lt"/>
                  </a:rPr>
                  <a:t>v</a:t>
                </a:r>
                <a:endParaRPr lang="en-US">
                  <a:latin typeface="+mn-lt"/>
                </a:endParaRPr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32" y="1756"/>
              <a:ext cx="193" cy="291"/>
              <a:chOff x="2959" y="2395"/>
              <a:chExt cx="195" cy="291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+mn-lt"/>
                  </a:rPr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1</a:t>
              </a:r>
              <a:endParaRPr lang="en-US">
                <a:latin typeface="+mn-lt"/>
              </a:endParaRPr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2</a:t>
              </a:r>
              <a:endParaRPr lang="en-US">
                <a:latin typeface="+mn-lt"/>
              </a:endParaRPr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3</a:t>
              </a:r>
              <a:endParaRPr lang="en-US">
                <a:latin typeface="+mn-lt"/>
              </a:endParaRPr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+mn-lt"/>
                </a:rPr>
                <a:t>5</a:t>
              </a:r>
              <a:endParaRPr lang="en-US">
                <a:latin typeface="+mn-lt"/>
              </a:endParaRPr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1054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c(</a:t>
            </a:r>
            <a:r>
              <a:rPr lang="en-US" sz="1800" dirty="0" err="1">
                <a:latin typeface="+mn-lt"/>
              </a:rPr>
              <a:t>x,x</a:t>
            </a:r>
            <a:r>
              <a:rPr lang="en-US" sz="1800" dirty="0">
                <a:latin typeface="+mn-lt"/>
              </a:rPr>
              <a:t>’</a:t>
            </a:r>
            <a:r>
              <a:rPr lang="en-US" altLang="ja-JP" sz="1800" dirty="0">
                <a:latin typeface="+mn-lt"/>
              </a:rPr>
              <a:t>) = cost of link (</a:t>
            </a:r>
            <a:r>
              <a:rPr lang="en-US" altLang="ja-JP" sz="1800" dirty="0" err="1">
                <a:latin typeface="+mn-lt"/>
              </a:rPr>
              <a:t>x,x</a:t>
            </a:r>
            <a:r>
              <a:rPr lang="en-US" altLang="ja-JP" sz="1800" dirty="0">
                <a:latin typeface="+mn-lt"/>
              </a:rPr>
              <a:t>’)</a:t>
            </a:r>
          </a:p>
          <a:p>
            <a:r>
              <a:rPr lang="en-US" sz="1800" dirty="0">
                <a:latin typeface="+mn-lt"/>
              </a:rPr>
              <a:t>      e.g., c(</a:t>
            </a:r>
            <a:r>
              <a:rPr lang="en-US" sz="1800" dirty="0" err="1">
                <a:latin typeface="+mn-lt"/>
              </a:rPr>
              <a:t>w,z</a:t>
            </a:r>
            <a:r>
              <a:rPr lang="en-US" sz="1800" dirty="0">
                <a:latin typeface="+mn-lt"/>
              </a:rPr>
              <a:t>) = 5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cost could always be 1, or </a:t>
            </a:r>
          </a:p>
          <a:p>
            <a:r>
              <a:rPr lang="en-US" sz="1800" dirty="0">
                <a:latin typeface="+mn-lt"/>
              </a:rPr>
              <a:t>inversely related to bandwidth,</a:t>
            </a:r>
          </a:p>
          <a:p>
            <a:r>
              <a:rPr lang="en-US" sz="1800" dirty="0">
                <a:latin typeface="+mn-lt"/>
              </a:rPr>
              <a:t>or related to 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5984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+mn-lt"/>
              </a:rPr>
              <a:t>cost of path (x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2</a:t>
            </a:r>
            <a:r>
              <a:rPr lang="en-US" sz="1800">
                <a:latin typeface="+mn-lt"/>
              </a:rPr>
              <a:t>, x</a:t>
            </a:r>
            <a:r>
              <a:rPr lang="en-US" sz="1800" baseline="-25000">
                <a:latin typeface="+mn-lt"/>
              </a:rPr>
              <a:t>3</a:t>
            </a:r>
            <a:r>
              <a:rPr lang="en-US" sz="1800">
                <a:latin typeface="+mn-lt"/>
              </a:rPr>
              <a:t>,…, </a:t>
            </a:r>
            <a:r>
              <a:rPr lang="en-US" sz="1800" dirty="0" err="1">
                <a:latin typeface="+mn-lt"/>
              </a:rPr>
              <a:t>x</a:t>
            </a:r>
            <a:r>
              <a:rPr lang="en-US" sz="1800" baseline="-25000" dirty="0" err="1">
                <a:latin typeface="+mn-lt"/>
              </a:rPr>
              <a:t>p</a:t>
            </a:r>
            <a:r>
              <a:rPr lang="en-US" sz="1800" dirty="0">
                <a:latin typeface="+mn-lt"/>
              </a:rPr>
              <a:t>) = c(x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) + c(x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) + … + c(x</a:t>
            </a:r>
            <a:r>
              <a:rPr lang="en-US" sz="1800" baseline="-25000" dirty="0">
                <a:latin typeface="+mn-lt"/>
              </a:rPr>
              <a:t>p-1</a:t>
            </a:r>
            <a:r>
              <a:rPr lang="en-US" sz="1800" dirty="0">
                <a:latin typeface="+mn-lt"/>
              </a:rPr>
              <a:t>,x</a:t>
            </a:r>
            <a:r>
              <a:rPr lang="en-US" sz="1800" baseline="-25000" dirty="0">
                <a:latin typeface="+mn-lt"/>
              </a:rPr>
              <a:t>p</a:t>
            </a:r>
            <a:r>
              <a:rPr lang="en-US" sz="1800" dirty="0">
                <a:latin typeface="+mn-lt"/>
              </a:rPr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850098" cy="95410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+mn-lt"/>
              </a:rPr>
              <a:t>key question:</a:t>
            </a:r>
            <a:r>
              <a:rPr lang="en-US">
                <a:latin typeface="+mn-lt"/>
              </a:rPr>
              <a:t> what is the least-cost path between u and z ?</a:t>
            </a:r>
          </a:p>
          <a:p>
            <a:r>
              <a:rPr lang="en-US" sz="2800" i="1" dirty="0">
                <a:solidFill>
                  <a:srgbClr val="CC0000"/>
                </a:solidFill>
                <a:latin typeface="+mn-lt"/>
              </a:rPr>
              <a:t>routing algorithm:</a:t>
            </a:r>
            <a:r>
              <a:rPr lang="en-US" dirty="0">
                <a:latin typeface="+mn-lt"/>
              </a:rPr>
              <a:t> algorithm that finds that least cost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  <p:bldP spid="121863" grpId="0"/>
      <p:bldP spid="1218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0BFAC02-B9F7-1549-8445-55140191D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Routing</a:t>
            </a:r>
            <a:endParaRPr lang="en-AU" altLang="en-US" sz="3600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7349253-AB72-C14C-984E-EDAEB6CCE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3730"/>
            <a:ext cx="8281987" cy="4351338"/>
          </a:xfrm>
        </p:spPr>
        <p:txBody>
          <a:bodyPr>
            <a:normAutofit fontScale="92500" lnSpcReduction="10000"/>
          </a:bodyPr>
          <a:lstStyle/>
          <a:p>
            <a:pPr lvl="1">
              <a:buSzPct val="100000"/>
              <a:buFontTx/>
              <a:buChar char="•"/>
            </a:pPr>
            <a:r>
              <a:rPr lang="en-US" altLang="en-US" dirty="0"/>
              <a:t>For a simple network, we can calculate all shortest paths and load them into some nonvolatile storage on each node.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Such a static approach has several shortcomings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deal with node or link failures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does not consider the addition of new nodes or links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It implies that edge costs cannot change</a:t>
            </a:r>
          </a:p>
          <a:p>
            <a:pPr lvl="2">
              <a:buSzPct val="100000"/>
              <a:buFontTx/>
              <a:buChar char="•"/>
            </a:pPr>
            <a:endParaRPr lang="en-US" altLang="en-US" sz="2400" dirty="0"/>
          </a:p>
          <a:p>
            <a:pPr lvl="1">
              <a:buSzPct val="100000"/>
              <a:buFontTx/>
              <a:buChar char="•"/>
            </a:pPr>
            <a:r>
              <a:rPr lang="en-US" altLang="en-US" dirty="0"/>
              <a:t>What is the solution?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Need a distributed and dynamic protocol</a:t>
            </a:r>
          </a:p>
          <a:p>
            <a:pPr lvl="2">
              <a:buSzPct val="100000"/>
              <a:buFontTx/>
              <a:buChar char="•"/>
            </a:pPr>
            <a:r>
              <a:rPr lang="en-US" altLang="en-US" sz="2400" dirty="0"/>
              <a:t>Two main classes of protocols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Distance Vector</a:t>
            </a:r>
          </a:p>
          <a:p>
            <a:pPr lvl="3">
              <a:buSzPct val="100000"/>
              <a:buFontTx/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Link State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60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B1CDE-D28D-2342-9DE0-FD0CDDEB26DB}"/>
              </a:ext>
            </a:extLst>
          </p:cNvPr>
          <p:cNvSpPr txBox="1"/>
          <p:nvPr/>
        </p:nvSpPr>
        <p:spPr>
          <a:xfrm>
            <a:off x="0" y="289961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Distance Vector Routing</a:t>
            </a:r>
          </a:p>
        </p:txBody>
      </p:sp>
    </p:spTree>
    <p:extLst>
      <p:ext uri="{BB962C8B-B14F-4D97-AF65-F5344CB8AC3E}">
        <p14:creationId xmlns:p14="http://schemas.microsoft.com/office/powerpoint/2010/main" val="125674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1F9357C-6814-C144-AEF1-EA617AC0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Distance Vector</a:t>
            </a:r>
            <a:endParaRPr lang="en-AU" altLang="en-US" sz="360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A8A0BAE-1B11-2546-A29F-1740F8688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US" altLang="en-US" sz="2400" dirty="0"/>
              <a:t>Each node constructs a one dimensional array (a vector) containing the “distances” (costs) to all other nodes and distributes that vector to its immediate neighbors</a:t>
            </a:r>
          </a:p>
          <a:p>
            <a:r>
              <a:rPr lang="en-US" altLang="en-US" sz="2400" dirty="0"/>
              <a:t>Starting assumption is that each node knows the cost of the link to each of its directly connected neighbors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05476" name="Picture 5" descr="f03-29-9780123850591 copy">
            <a:extLst>
              <a:ext uri="{FF2B5EF4-FFF2-40B4-BE49-F238E27FC236}">
                <a16:creationId xmlns:a16="http://schemas.microsoft.com/office/drawing/2014/main" id="{06EB27E9-2805-8A4B-867E-B02BA611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0" y="3720681"/>
            <a:ext cx="40322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CCD74-40C1-0D45-A2B8-D30DE629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076" y="3330156"/>
            <a:ext cx="381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5896</TotalTime>
  <Words>2950</Words>
  <Application>Microsoft Macintosh PowerPoint</Application>
  <PresentationFormat>On-screen Show (4:3)</PresentationFormat>
  <Paragraphs>1508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Lucida Bright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</vt:lpstr>
      <vt:lpstr>PowerPoint Presentation</vt:lpstr>
      <vt:lpstr>Distance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Routing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 vector: link cost changes</vt:lpstr>
      <vt:lpstr>PowerPoint Presentation</vt:lpstr>
      <vt:lpstr>PowerPoint Presentation</vt:lpstr>
      <vt:lpstr>Distance vector: link cost changes</vt:lpstr>
      <vt:lpstr>Distance vector: link cost changes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452</cp:revision>
  <dcterms:created xsi:type="dcterms:W3CDTF">2019-01-28T20:09:31Z</dcterms:created>
  <dcterms:modified xsi:type="dcterms:W3CDTF">2020-02-13T21:43:22Z</dcterms:modified>
</cp:coreProperties>
</file>