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24"/>
  </p:notesMasterIdLst>
  <p:sldIdLst>
    <p:sldId id="1532" r:id="rId4"/>
    <p:sldId id="667" r:id="rId5"/>
    <p:sldId id="1537" r:id="rId6"/>
    <p:sldId id="1538" r:id="rId7"/>
    <p:sldId id="1539" r:id="rId8"/>
    <p:sldId id="1540" r:id="rId9"/>
    <p:sldId id="603" r:id="rId10"/>
    <p:sldId id="604" r:id="rId11"/>
    <p:sldId id="605" r:id="rId12"/>
    <p:sldId id="668" r:id="rId13"/>
    <p:sldId id="608" r:id="rId14"/>
    <p:sldId id="607" r:id="rId15"/>
    <p:sldId id="609" r:id="rId16"/>
    <p:sldId id="261" r:id="rId17"/>
    <p:sldId id="293" r:id="rId18"/>
    <p:sldId id="294" r:id="rId19"/>
    <p:sldId id="295" r:id="rId20"/>
    <p:sldId id="1541" r:id="rId21"/>
    <p:sldId id="298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F0C0-8A03-904A-A665-B7C6FFEB0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3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F0C0-8A03-904A-A665-B7C6FFEB0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ADE1E530-9815-6C48-ACEB-B612FE6570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9E19331-1E13-A647-8FB3-D14BCC148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929D6F8-1C65-4F4B-8CF0-D79F73CED82C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0468" name="Rectangle 6">
            <a:extLst>
              <a:ext uri="{FF2B5EF4-FFF2-40B4-BE49-F238E27FC236}">
                <a16:creationId xmlns:a16="http://schemas.microsoft.com/office/drawing/2014/main" id="{C7642D3B-8988-8447-AA32-86B7F0FBCF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>
            <a:extLst>
              <a:ext uri="{FF2B5EF4-FFF2-40B4-BE49-F238E27FC236}">
                <a16:creationId xmlns:a16="http://schemas.microsoft.com/office/drawing/2014/main" id="{ADF95FFB-DD42-3646-81B9-39183C7F1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AC14BA9-8FEB-6D48-964D-D55238FCBB63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0470" name="Rectangle 2">
            <a:extLst>
              <a:ext uri="{FF2B5EF4-FFF2-40B4-BE49-F238E27FC236}">
                <a16:creationId xmlns:a16="http://schemas.microsoft.com/office/drawing/2014/main" id="{C75412F2-188F-6642-8450-1754E4156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>
            <a:extLst>
              <a:ext uri="{FF2B5EF4-FFF2-40B4-BE49-F238E27FC236}">
                <a16:creationId xmlns:a16="http://schemas.microsoft.com/office/drawing/2014/main" id="{E6F40D5C-142D-1045-ADC9-5F42CC98F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453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3BE0621-D7FD-9647-AE44-C1A96C4B7D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39BF8F-E663-2A42-A9F1-D3280C2AC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7082348-6557-714A-9354-DFCBE98A1DB9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2" name="Rectangle 6">
            <a:extLst>
              <a:ext uri="{FF2B5EF4-FFF2-40B4-BE49-F238E27FC236}">
                <a16:creationId xmlns:a16="http://schemas.microsoft.com/office/drawing/2014/main" id="{AC2DDC84-C728-8643-8FDC-8ECFF98D24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1493" name="Rectangle 7">
            <a:extLst>
              <a:ext uri="{FF2B5EF4-FFF2-40B4-BE49-F238E27FC236}">
                <a16:creationId xmlns:a16="http://schemas.microsoft.com/office/drawing/2014/main" id="{FCE54E01-A90E-0C41-987E-6C14070BC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798694F-5B41-0641-94BE-394D8B5D2E7D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4" name="Rectangle 2">
            <a:extLst>
              <a:ext uri="{FF2B5EF4-FFF2-40B4-BE49-F238E27FC236}">
                <a16:creationId xmlns:a16="http://schemas.microsoft.com/office/drawing/2014/main" id="{F29D1B16-0B01-3041-86E2-D855F5C0D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>
            <a:extLst>
              <a:ext uri="{FF2B5EF4-FFF2-40B4-BE49-F238E27FC236}">
                <a16:creationId xmlns:a16="http://schemas.microsoft.com/office/drawing/2014/main" id="{8AB93A5E-8662-884F-926B-A3ACF198E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405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3E24E2C6-B26A-6743-B1A0-5D590F63E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282D901-B3C9-7241-A2EB-2B94FF91F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A3D475B8-30A3-714F-9A9E-C54468F8B426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6" name="Rectangle 6">
            <a:extLst>
              <a:ext uri="{FF2B5EF4-FFF2-40B4-BE49-F238E27FC236}">
                <a16:creationId xmlns:a16="http://schemas.microsoft.com/office/drawing/2014/main" id="{AECBD347-8360-634B-A456-1D3F03408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2517" name="Rectangle 7">
            <a:extLst>
              <a:ext uri="{FF2B5EF4-FFF2-40B4-BE49-F238E27FC236}">
                <a16:creationId xmlns:a16="http://schemas.microsoft.com/office/drawing/2014/main" id="{F23206D9-B2CE-D543-9D11-59ED892C6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CD447EA4-2300-DE40-A9D6-2B95CD2A57C2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8" name="Rectangle 2">
            <a:extLst>
              <a:ext uri="{FF2B5EF4-FFF2-40B4-BE49-F238E27FC236}">
                <a16:creationId xmlns:a16="http://schemas.microsoft.com/office/drawing/2014/main" id="{4598ED93-FFF0-D649-979A-5B566114F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>
            <a:extLst>
              <a:ext uri="{FF2B5EF4-FFF2-40B4-BE49-F238E27FC236}">
                <a16:creationId xmlns:a16="http://schemas.microsoft.com/office/drawing/2014/main" id="{CE7354FD-3FAE-5343-96E7-4941AB94F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66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21F9379-384A-6347-BC94-1C1166348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4E4851D-8DB8-5B40-B1D4-5D36FD4712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D0DC9B2-4323-5843-9CC3-C8917BB2B0CD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88" name="Rectangle 6">
            <a:extLst>
              <a:ext uri="{FF2B5EF4-FFF2-40B4-BE49-F238E27FC236}">
                <a16:creationId xmlns:a16="http://schemas.microsoft.com/office/drawing/2014/main" id="{C07829E7-906D-5640-865D-38776A8B69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5589" name="Rectangle 7">
            <a:extLst>
              <a:ext uri="{FF2B5EF4-FFF2-40B4-BE49-F238E27FC236}">
                <a16:creationId xmlns:a16="http://schemas.microsoft.com/office/drawing/2014/main" id="{3C34CCBA-1373-A84C-A9F7-7FDEA7A5C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EDE8EB2-B710-CF41-A6FB-37B9C2C481B0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90" name="Rectangle 2">
            <a:extLst>
              <a:ext uri="{FF2B5EF4-FFF2-40B4-BE49-F238E27FC236}">
                <a16:creationId xmlns:a16="http://schemas.microsoft.com/office/drawing/2014/main" id="{47051424-2B93-AC42-8004-590494C11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>
            <a:extLst>
              <a:ext uri="{FF2B5EF4-FFF2-40B4-BE49-F238E27FC236}">
                <a16:creationId xmlns:a16="http://schemas.microsoft.com/office/drawing/2014/main" id="{134B8865-0579-E340-A686-C9CB64353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641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9A420A0-E80F-454D-9457-7C1DBFAA7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85AA1CD-EBA8-7143-A4DE-A6A8F1D5AA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44A94DA-7073-094D-811B-A6CCEFD63E89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4" name="Rectangle 6">
            <a:extLst>
              <a:ext uri="{FF2B5EF4-FFF2-40B4-BE49-F238E27FC236}">
                <a16:creationId xmlns:a16="http://schemas.microsoft.com/office/drawing/2014/main" id="{83DC6F03-15CC-8346-94D2-C2D445C8F5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4565" name="Rectangle 7">
            <a:extLst>
              <a:ext uri="{FF2B5EF4-FFF2-40B4-BE49-F238E27FC236}">
                <a16:creationId xmlns:a16="http://schemas.microsoft.com/office/drawing/2014/main" id="{1231B715-5BAB-4C4D-A602-9032B9A7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4A4F6C6-D185-2D48-91D0-27D44A106287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>
            <a:extLst>
              <a:ext uri="{FF2B5EF4-FFF2-40B4-BE49-F238E27FC236}">
                <a16:creationId xmlns:a16="http://schemas.microsoft.com/office/drawing/2014/main" id="{AEFAF033-A1EF-1041-B58C-EE254BE7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>
            <a:extLst>
              <a:ext uri="{FF2B5EF4-FFF2-40B4-BE49-F238E27FC236}">
                <a16:creationId xmlns:a16="http://schemas.microsoft.com/office/drawing/2014/main" id="{154EECD5-8474-B643-8DBE-BDD59270B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20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39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IP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number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(bytes)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 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datagram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3566C8A-B016-BC43-88A3-DB7EF7A15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7419FD2-2219-1F4A-92F9-F122E374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IP datagrams traversing the sequence of physical networks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3732" name="Picture 5" descr="f03-17-9780123850591 copy">
            <a:extLst>
              <a:ext uri="{FF2B5EF4-FFF2-40B4-BE49-F238E27FC236}">
                <a16:creationId xmlns:a16="http://schemas.microsoft.com/office/drawing/2014/main" id="{400B8707-545A-D340-8972-F81C91F2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69135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9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D922690-EE83-3847-A6D9-334B1A359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10C7EB-F43A-FA44-8F50-F73C2C66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800" dirty="0"/>
              <a:t>Each network has some MTU (Maximum Transmission Unit)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Ethernet (1500 bytes), FDDI (4500 bytes)</a:t>
            </a:r>
          </a:p>
          <a:p>
            <a:pPr>
              <a:lnSpc>
                <a:spcPct val="75000"/>
              </a:lnSpc>
            </a:pPr>
            <a:r>
              <a:rPr lang="en-US" altLang="en-US" sz="2800" dirty="0"/>
              <a:t>Strategy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Fragmentation occurs in a router when it receives a datagram that it wants to forward over a network which has (MTU &lt; datagram)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Reassembly is done at the receiving host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All the fragments carry the same identifier in the </a:t>
            </a:r>
            <a:r>
              <a:rPr lang="en-US" altLang="en-US" sz="2400" i="1" dirty="0"/>
              <a:t>Ident</a:t>
            </a:r>
            <a:r>
              <a:rPr lang="en-US" altLang="en-US" sz="2400" dirty="0"/>
              <a:t> field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Fragments are self-contained datagrams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IP does not recover from missing fragments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25E6E8-69E9-054C-89D6-24410A39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Internet network layer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7846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routing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path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RIP, OSPF, BGP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7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IP protocol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addressing conventions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packet handling conventions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ICMP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error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router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signaling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52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transport layer: TCP, UDP</a:t>
            </a:r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link layer</a:t>
            </a:r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437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physical layer</a:t>
            </a:r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44494" y="3259138"/>
            <a:ext cx="122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layer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  <p:bldP spid="75786" grpId="0"/>
      <p:bldP spid="75787" grpId="0" animBg="1"/>
      <p:bldP spid="75789" grpId="0" animBg="1"/>
      <p:bldP spid="75790" grpId="0" animBg="1"/>
      <p:bldP spid="757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0442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Transport segment from sending to receiving host 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sending side encapsulates segments into datagrams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receiving side, delivers segments to transport layer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Network layer protocols in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every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host, router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Router examines header fields in all IP datagrams passing through it</a:t>
            </a:r>
            <a:endParaRPr lang="en-US" altLang="en-US" sz="2000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7" grpId="0" uiExpand="1" build="p"/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247084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move packets from router’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>
                <a:latin typeface="Gill Sans MT" charset="0"/>
                <a:ea typeface="ＭＳ Ｐゴシック" charset="-128"/>
              </a:rPr>
              <a:t>routing algorithms</a:t>
            </a:r>
            <a:endParaRPr lang="en-US" altLang="en-US" dirty="0">
              <a:latin typeface="Gill Sans MT" charset="0"/>
              <a:ea typeface="ＭＳ Ｐゴシック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9" y="995294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defRPr/>
            </a:pPr>
            <a:r>
              <a:rPr lang="en-US" sz="2400" dirty="0"/>
              <a:t>local, per-router function</a:t>
            </a:r>
          </a:p>
          <a:p>
            <a:pPr marL="292100" indent="-292100">
              <a:defRPr/>
            </a:pPr>
            <a:r>
              <a:rPr lang="en-US" sz="2400" dirty="0"/>
              <a:t>determines how datagram arriving on router input port is forwarded to router output port</a:t>
            </a:r>
          </a:p>
          <a:p>
            <a:pPr marL="292100" indent="-292100">
              <a:defRPr/>
            </a:pPr>
            <a:r>
              <a:rPr lang="en-US" sz="2400" dirty="0"/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78313" y="1611313"/>
            <a:ext cx="4678263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/>
              <a:t>network-wide logic</a:t>
            </a:r>
          </a:p>
          <a:p>
            <a:pPr marL="228600" indent="-228600">
              <a:defRPr/>
            </a:pPr>
            <a:r>
              <a:rPr lang="en-US" sz="2400" dirty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/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+mn-lt"/>
              </a:rPr>
              <a:t>traditional routing algorithms: </a:t>
            </a:r>
            <a:r>
              <a:rPr lang="en-US" dirty="0">
                <a:latin typeface="+mn-lt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+mn-lt"/>
              </a:rPr>
              <a:t>software-defined networking (SDN)</a:t>
            </a:r>
            <a:r>
              <a:rPr lang="en-US" dirty="0">
                <a:latin typeface="+mn-lt"/>
              </a:rPr>
              <a:t>: implemented in (remote) servers</a:t>
            </a:r>
          </a:p>
          <a:p>
            <a:pPr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 dirty="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values in arriving </a:t>
              </a:r>
            </a:p>
            <a:p>
              <a:r>
                <a:rPr lang="en-US" altLang="en-US" sz="1400" dirty="0"/>
                <a:t>packet header</a:t>
              </a:r>
              <a:endParaRPr lang="en-US" altLang="en-US" sz="1800" dirty="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8" y="805898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635000" y="130672"/>
            <a:ext cx="5632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400">
                <a:latin typeface="+mj-lt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9111C7D-55E2-2349-9121-EB17D3D2B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624AF82-3E27-3945-8113-8C367F446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985837"/>
            <a:ext cx="7886700" cy="562761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internetwork</a:t>
            </a:r>
          </a:p>
          <a:p>
            <a:pPr lvl="1"/>
            <a:r>
              <a:rPr lang="en-US" altLang="en-US" sz="2000" dirty="0"/>
              <a:t>An arbitrary collection of networks interconnected to provide some sort of host-host to packet delivery service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A simple internetwork where H represents hosts and R represents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8612" name="Picture 5" descr="f03-14-9780123850591 copy">
            <a:extLst>
              <a:ext uri="{FF2B5EF4-FFF2-40B4-BE49-F238E27FC236}">
                <a16:creationId xmlns:a16="http://schemas.microsoft.com/office/drawing/2014/main" id="{1ECAE91D-77FF-D04C-96FF-C313D85C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2146817"/>
            <a:ext cx="424815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590C23-239C-DA42-808A-5174EF657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1C835ED-FF75-B143-B2D1-F06D3525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08867"/>
            <a:ext cx="7886700" cy="55045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IP</a:t>
            </a:r>
          </a:p>
          <a:p>
            <a:pPr lvl="1"/>
            <a:r>
              <a:rPr lang="en-US" altLang="en-US" sz="2000" dirty="0"/>
              <a:t>IP stands for Internet Protocol</a:t>
            </a:r>
          </a:p>
          <a:p>
            <a:pPr lvl="1"/>
            <a:r>
              <a:rPr lang="en-US" altLang="en-US" sz="2000" dirty="0"/>
              <a:t>Key tool used today to build scalable, heterogeneous internetworks</a:t>
            </a:r>
          </a:p>
          <a:p>
            <a:pPr lvl="1"/>
            <a:r>
              <a:rPr lang="en-US" altLang="en-US" sz="2000" dirty="0"/>
              <a:t>It runs on all the nodes in a collection of networks and defines the infrastructure that allows these nodes and networks to function as a single logical internetwork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A simple internetwork showing the protocol layers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9636" name="Picture 5" descr="f03-15-9780123850591 copy">
            <a:extLst>
              <a:ext uri="{FF2B5EF4-FFF2-40B4-BE49-F238E27FC236}">
                <a16:creationId xmlns:a16="http://schemas.microsoft.com/office/drawing/2014/main" id="{CCD1E0FD-C4FB-094C-908D-FF19E4D6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0" y="3201324"/>
            <a:ext cx="604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9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32CA59-5682-C347-B4AB-70DDAF6AB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IP Service Model</a:t>
            </a:r>
            <a:endParaRPr lang="en-AU" altLang="en-US" u="sng" dirty="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74D4F14-004C-9E40-A615-23202FB34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Packet Delivery Model</a:t>
            </a:r>
          </a:p>
          <a:p>
            <a:pPr lvl="1"/>
            <a:r>
              <a:rPr lang="en-US" altLang="en-US" sz="2400" dirty="0"/>
              <a:t>Connectionless model for data delivery</a:t>
            </a:r>
          </a:p>
          <a:p>
            <a:pPr lvl="1"/>
            <a:r>
              <a:rPr lang="en-US" altLang="en-US" sz="2400" dirty="0"/>
              <a:t>Best-effort delivery (unreliable service)</a:t>
            </a:r>
          </a:p>
          <a:p>
            <a:pPr lvl="2"/>
            <a:r>
              <a:rPr lang="en-US" altLang="en-US" sz="2000" dirty="0"/>
              <a:t>packets are lost</a:t>
            </a:r>
          </a:p>
          <a:p>
            <a:pPr lvl="2"/>
            <a:r>
              <a:rPr lang="en-US" altLang="en-US" sz="2000" dirty="0"/>
              <a:t>packets are delivered out of order</a:t>
            </a:r>
          </a:p>
          <a:p>
            <a:pPr lvl="2"/>
            <a:r>
              <a:rPr lang="en-US" altLang="en-US" sz="2000" dirty="0"/>
              <a:t>duplicate copies of a packet are delivered</a:t>
            </a:r>
          </a:p>
          <a:p>
            <a:pPr lvl="2"/>
            <a:r>
              <a:rPr lang="en-US" altLang="en-US" sz="2000" dirty="0"/>
              <a:t>packets can be delayed for a long time</a:t>
            </a:r>
          </a:p>
          <a:p>
            <a:r>
              <a:rPr lang="en-US" altLang="en-US" sz="2800" dirty="0"/>
              <a:t>Global Addressing Scheme</a:t>
            </a:r>
          </a:p>
          <a:p>
            <a:pPr lvl="1"/>
            <a:r>
              <a:rPr lang="en-US" altLang="en-US" sz="2400" dirty="0"/>
              <a:t>Provides a way to identify all hosts in the 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1171</Words>
  <Application>Microsoft Macintosh PowerPoint</Application>
  <PresentationFormat>On-screen Show (4:3)</PresentationFormat>
  <Paragraphs>433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Courier New</vt:lpstr>
      <vt:lpstr>Gill Sans MT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The Internet network layer</vt:lpstr>
      <vt:lpstr>Network layer</vt:lpstr>
      <vt:lpstr>Two key network-layer functions</vt:lpstr>
      <vt:lpstr>Network layer: data plane, control plane</vt:lpstr>
      <vt:lpstr>PowerPoint Presentation</vt:lpstr>
      <vt:lpstr>Internetworking</vt:lpstr>
      <vt:lpstr>Internetworking</vt:lpstr>
      <vt:lpstr>IP Service Model</vt:lpstr>
      <vt:lpstr>IP datagram format</vt:lpstr>
      <vt:lpstr>IP Fragmentation and Reassembly</vt:lpstr>
      <vt:lpstr>IP Fragmentation and Reassembly</vt:lpstr>
      <vt:lpstr>IP Fragmentation and Reassembly</vt:lpstr>
      <vt:lpstr>Network Addresses</vt:lpstr>
      <vt:lpstr>IP Address (IPv4)</vt:lpstr>
      <vt:lpstr>Grouping Related Hosts</vt:lpstr>
      <vt:lpstr>Scalability Challenge</vt:lpstr>
      <vt:lpstr>Hierarchical Addressing in U.S. Mail</vt:lpstr>
      <vt:lpstr>Hierarchical Addressing: IP Prefixes</vt:lpstr>
      <vt:lpstr>Easy to Add New Hosts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33</cp:revision>
  <dcterms:created xsi:type="dcterms:W3CDTF">2020-02-13T13:47:54Z</dcterms:created>
  <dcterms:modified xsi:type="dcterms:W3CDTF">2020-02-26T20:38:05Z</dcterms:modified>
</cp:coreProperties>
</file>