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43"/>
  </p:notesMasterIdLst>
  <p:sldIdLst>
    <p:sldId id="1563" r:id="rId4"/>
    <p:sldId id="1542" r:id="rId5"/>
    <p:sldId id="610" r:id="rId6"/>
    <p:sldId id="1565" r:id="rId7"/>
    <p:sldId id="1566" r:id="rId8"/>
    <p:sldId id="1567" r:id="rId9"/>
    <p:sldId id="303" r:id="rId10"/>
    <p:sldId id="1543" r:id="rId11"/>
    <p:sldId id="1544" r:id="rId12"/>
    <p:sldId id="320" r:id="rId13"/>
    <p:sldId id="309" r:id="rId14"/>
    <p:sldId id="1549" r:id="rId15"/>
    <p:sldId id="1560" r:id="rId16"/>
    <p:sldId id="1545" r:id="rId17"/>
    <p:sldId id="1546" r:id="rId18"/>
    <p:sldId id="1561" r:id="rId19"/>
    <p:sldId id="1548" r:id="rId20"/>
    <p:sldId id="302" r:id="rId21"/>
    <p:sldId id="678" r:id="rId22"/>
    <p:sldId id="304" r:id="rId23"/>
    <p:sldId id="319" r:id="rId24"/>
    <p:sldId id="1569" r:id="rId25"/>
    <p:sldId id="323" r:id="rId26"/>
    <p:sldId id="325" r:id="rId27"/>
    <p:sldId id="326" r:id="rId28"/>
    <p:sldId id="1570" r:id="rId29"/>
    <p:sldId id="310" r:id="rId30"/>
    <p:sldId id="311" r:id="rId31"/>
    <p:sldId id="312" r:id="rId32"/>
    <p:sldId id="313" r:id="rId33"/>
    <p:sldId id="1556" r:id="rId34"/>
    <p:sldId id="679" r:id="rId35"/>
    <p:sldId id="680" r:id="rId36"/>
    <p:sldId id="1562" r:id="rId37"/>
    <p:sldId id="681" r:id="rId38"/>
    <p:sldId id="1571" r:id="rId39"/>
    <p:sldId id="683" r:id="rId40"/>
    <p:sldId id="1573" r:id="rId41"/>
    <p:sldId id="157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9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D8BB872-AE89-6943-BF3B-4F1273DDB5D1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E1DB11AD-66D2-4344-8DFF-00DB669AA0FF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3B228536-2746-C440-9849-E58E3185D5EA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0A337CD4-2240-7946-9584-6BB6994E03C2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637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56B5BD-C342-0646-8ACB-706A1948581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C2B55D-9A94-1447-98BA-279E6FD3E8B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EC6393-105D-DC48-8E4B-25EAD0F6C58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77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03EA1AA-97AF-8D44-AA72-CD427EC3B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07F56-8EAD-3448-9698-C271C8CF546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F35EF11-0453-814E-9F40-428361AF8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11483A-EDE8-4B48-99FE-4CFC74E0D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38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96518510-48AD-4C46-9043-A38F66D6F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C1731-3648-E54A-BA89-C1E4AC9DFD4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1B3FF5A-92AC-814D-A964-B7B2E4B3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EB6E83-3B8F-204A-BA06-DAE60525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99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1D8BB872-AE89-6943-BF3B-4F1273DDB5D1}" type="datetime3">
              <a:rPr lang="en-US" altLang="en-US" sz="1300" smtClean="0">
                <a:latin typeface="Times New Roman" panose="02020603050405020304" pitchFamily="18" charset="0"/>
              </a:rPr>
              <a:pPr/>
              <a:t>26 February 2020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r>
              <a:rPr lang="en-US" altLang="en-US" sz="1300">
                <a:latin typeface="Times New Roman" panose="02020603050405020304" pitchFamily="18" charset="0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fld id="{E1DB11AD-66D2-4344-8DFF-00DB669AA0FF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1AE3226-8ED7-8446-B04A-927C7303D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55E7A-4604-A84B-917B-8B01D2B2EB0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36D4A97-D2AE-3B48-B907-DCD86E50A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6791848-C802-0A48-BD6A-F28C40162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443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4EFAF78C-F831-B447-AEA6-A85D8BAAB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8B250-C810-204D-A9B8-6CF037D7C6F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93FE6B4-3190-EF4F-8C04-B9F2F6082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EBFE232-AFD1-5744-BDC0-A110A4BC0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04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928635-39B7-C647-BD4D-6948D2219A37}" type="slidenum">
              <a:rPr lang="en-US" altLang="en-US" sz="1300">
                <a:latin typeface="Times New Roman" charset="0"/>
              </a:rPr>
              <a:pPr/>
              <a:t>33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928635-39B7-C647-BD4D-6948D2219A37}" type="slidenum">
              <a:rPr lang="en-US" altLang="en-US" sz="1300">
                <a:latin typeface="Times New Roman" charset="0"/>
              </a:rPr>
              <a:pPr/>
              <a:t>34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3297F59-FF30-F14F-8652-747B83E9B4D0}" type="slidenum">
              <a:rPr lang="en-US" altLang="en-US" sz="1300">
                <a:latin typeface="Times New Roman" charset="0"/>
              </a:rPr>
              <a:pPr/>
              <a:t>35</a:t>
            </a:fld>
            <a:endParaRPr lang="en-US" altLang="en-US" sz="130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161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28670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IPv4 Address, Subnets, CIDR, DHCP protocol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319850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172283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82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chemeClr val="tx1"/>
                </a:solidFill>
              </a:rPr>
              <a:t>Problems with the classes of addresses</a:t>
            </a:r>
            <a:endParaRPr lang="en-AU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indent="-514350" algn="l" eaLnBrk="1" hangingPunct="1">
              <a:buAutoNum type="arabicParenR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Wastage of addresses</a:t>
            </a:r>
          </a:p>
          <a:p>
            <a:pPr marL="514350" indent="-514350" algn="l" eaLnBrk="1" hangingPunct="1">
              <a:buAutoNum type="arabicParenR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Bigger tables to look up at routers</a:t>
            </a:r>
            <a:endParaRPr lang="en-AU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7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Add another level to address/routing hierarchy: </a:t>
            </a:r>
            <a:r>
              <a:rPr lang="en-US" altLang="en-US" sz="2400" i="1"/>
              <a:t>subnet</a:t>
            </a:r>
          </a:p>
          <a:p>
            <a:r>
              <a:rPr lang="en-US" altLang="en-US" sz="2400" i="1"/>
              <a:t>Subnet masks </a:t>
            </a:r>
            <a:r>
              <a:rPr lang="en-US" altLang="en-US" sz="2400"/>
              <a:t>define variable partition of host part of class A and B addresses </a:t>
            </a:r>
          </a:p>
          <a:p>
            <a:r>
              <a:rPr lang="en-US" altLang="en-US" sz="240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0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99425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2400" u="sng" dirty="0">
                <a:solidFill>
                  <a:srgbClr val="C00000"/>
                </a:solidFill>
              </a:rPr>
              <a:t>Forwarding Algorithm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D = destination IP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for each entry &lt;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SubnetNum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SubnetMask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NextHop</a:t>
            </a:r>
            <a:r>
              <a:rPr lang="en-US" altLang="en-US" sz="2000" b="1" dirty="0">
                <a:latin typeface="Courier New" panose="02070309020205020404" pitchFamily="49" charset="0"/>
              </a:rPr>
              <a:t>&gt;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D1 =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SubnetMask</a:t>
            </a:r>
            <a:r>
              <a:rPr lang="en-US" altLang="en-US" sz="2000" b="1" dirty="0">
                <a:latin typeface="Courier New" panose="02070309020205020404" pitchFamily="49" charset="0"/>
              </a:rPr>
              <a:t> &amp; D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if D1 =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SubnetNum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if </a:t>
            </a:r>
            <a:r>
              <a:rPr lang="en-US" altLang="en-US" b="1" dirty="0" err="1">
                <a:latin typeface="Courier New" panose="02070309020205020404" pitchFamily="49" charset="0"/>
              </a:rPr>
              <a:t>NextHop</a:t>
            </a:r>
            <a:r>
              <a:rPr lang="en-US" altLang="en-US" b="1" dirty="0">
                <a:latin typeface="Courier New" panose="02070309020205020404" pitchFamily="49" charset="0"/>
              </a:rPr>
              <a:t> is an interface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deliver datagram directly to destination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else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deliver datagram to </a:t>
            </a:r>
            <a:r>
              <a:rPr lang="en-US" altLang="en-US" b="1" dirty="0" err="1">
                <a:latin typeface="Courier New" panose="02070309020205020404" pitchFamily="49" charset="0"/>
              </a:rPr>
              <a:t>NextHop</a:t>
            </a:r>
            <a:r>
              <a:rPr lang="en-US" altLang="en-US" b="1" dirty="0">
                <a:latin typeface="Courier New" panose="02070309020205020404" pitchFamily="49" charset="0"/>
              </a:rPr>
              <a:t> (a router)</a:t>
            </a:r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  <a:p>
            <a:pPr lvl="1"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46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47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addressing: CIDR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62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E0356F4-6C8C-0145-9C0A-E7C4DC97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Classless Addressing</a:t>
            </a:r>
            <a:endParaRPr lang="en-AU" altLang="en-US" sz="36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92313"/>
            <a:ext cx="51847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5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CF68B0CC-3D12-CE40-AAF0-7D9D1AAD0B77}" type="slidenum">
              <a:rPr lang="en-US" altLang="en-US" sz="1200">
                <a:solidFill>
                  <a:srgbClr val="898989"/>
                </a:solidFill>
              </a:rPr>
              <a:pPr algn="l"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Helvetica" pitchFamily="2" charset="0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FD219F6D-D975-C649-9E52-3CACCAA3730B}" type="slidenum">
              <a:rPr lang="en-US" altLang="en-US" sz="1200">
                <a:solidFill>
                  <a:srgbClr val="898989"/>
                </a:solidFill>
              </a:rPr>
              <a:pPr algn="l"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pitchFamily="1" charset="0"/>
              <a:ea typeface="+mn-ea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6B69A566-60EE-AF47-9AF2-7392216DE2BF}" type="slidenum">
              <a:rPr lang="en-US" altLang="en-US" sz="1200">
                <a:solidFill>
                  <a:srgbClr val="898989"/>
                </a:solidFill>
              </a:rPr>
              <a:pPr algn="l"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Tahoma" panose="020B0604030504040204" pitchFamily="34" charset="0"/>
              </a:rPr>
              <a:t>4.0.0.0/8</a:t>
            </a:r>
          </a:p>
          <a:p>
            <a:pPr algn="l"/>
            <a:r>
              <a:rPr lang="en-US" altLang="en-US">
                <a:latin typeface="Tahoma" panose="020B0604030504040204" pitchFamily="34" charset="0"/>
              </a:rPr>
              <a:t>4.83.128.0/17</a:t>
            </a:r>
          </a:p>
          <a:p>
            <a:pPr algn="l"/>
            <a:r>
              <a:rPr lang="en-US" altLang="en-US">
                <a:latin typeface="Tahoma" panose="020B0604030504040204" pitchFamily="34" charset="0"/>
              </a:rPr>
              <a:t>201.10.0.0/21</a:t>
            </a:r>
          </a:p>
          <a:p>
            <a:pPr algn="l"/>
            <a:r>
              <a:rPr lang="en-US" altLang="en-US">
                <a:solidFill>
                  <a:srgbClr val="0066FF"/>
                </a:solidFill>
                <a:latin typeface="Tahoma" panose="020B0604030504040204" pitchFamily="34" charset="0"/>
              </a:rPr>
              <a:t>201.10.6.0/23</a:t>
            </a:r>
          </a:p>
          <a:p>
            <a:pPr algn="l"/>
            <a:r>
              <a:rPr lang="en-US" altLang="en-US">
                <a:latin typeface="Tahoma" panose="020B0604030504040204" pitchFamily="34" charset="0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66FF"/>
                </a:solidFill>
                <a:latin typeface="Tahoma" panose="020B0604030504040204" pitchFamily="34" charset="0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Tahoma" panose="020B0604030504040204" pitchFamily="34" charset="0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Tahoma" panose="020B0604030504040204" pitchFamily="34" charset="0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192C351F-BC43-D243-B079-8CE0B69D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508635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>
                <a:solidFill>
                  <a:srgbClr val="0066FF"/>
                </a:solidFill>
                <a:latin typeface="Tahoma" panose="020B0604030504040204" pitchFamily="34" charset="0"/>
              </a:rPr>
              <a:t>Serial0/0.1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757738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Tahoma" panose="020B0604030504040204" pitchFamily="34" charset="0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241855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3014C52-CE8B-0C4C-AE84-96EFC4FF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CIDR (1994-1996): Much Flatter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4EB5FFC6-C45D-A147-910C-ADFAD31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EAEB25-C8C8-454B-84E0-2BA66B368F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98A0AE1F-E23C-9D4D-B753-182D2419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83A8D5E8-0C41-C248-B7D3-25B15B1A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5800725"/>
            <a:ext cx="302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Efforts to aggregate</a:t>
            </a:r>
          </a:p>
        </p:txBody>
      </p:sp>
    </p:spTree>
    <p:extLst>
      <p:ext uri="{BB962C8B-B14F-4D97-AF65-F5344CB8AC3E}">
        <p14:creationId xmlns:p14="http://schemas.microsoft.com/office/powerpoint/2010/main" val="4114111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A94B739B-3C92-DC4D-BE02-874EDA5CB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CIDR Growth (1996-1998): Roughly Linear</a:t>
            </a:r>
          </a:p>
        </p:txBody>
      </p:sp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CB5764DC-8E21-C949-AEDB-84C5DE5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35165-146A-214E-A5BA-26979F0921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A2385049-E816-584C-A73E-82287007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CF34A134-6EDD-044B-85F1-D50EFD75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638800"/>
            <a:ext cx="653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Good use of aggregation, and peer pressure!</a:t>
            </a:r>
          </a:p>
        </p:txBody>
      </p:sp>
    </p:spTree>
    <p:extLst>
      <p:ext uri="{BB962C8B-B14F-4D97-AF65-F5344CB8AC3E}">
        <p14:creationId xmlns:p14="http://schemas.microsoft.com/office/powerpoint/2010/main" val="1170952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0207A28-FBBA-0E4D-A6F4-B0CC7F29B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677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DotCom Boom (1998-2001): Steep Growth</a:t>
            </a:r>
          </a:p>
        </p:txBody>
      </p:sp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D142C5A7-5D41-9843-BBA2-86C007AB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F5391-9072-774B-BCCD-458672AC9C8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72347729-D619-B746-A61E-99CF4505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392C6826-A37B-3946-B12E-CDD3CBA6D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653088"/>
            <a:ext cx="626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Internet boom and increased multi-homing</a:t>
            </a:r>
          </a:p>
        </p:txBody>
      </p:sp>
    </p:spTree>
    <p:extLst>
      <p:ext uri="{BB962C8B-B14F-4D97-AF65-F5344CB8AC3E}">
        <p14:creationId xmlns:p14="http://schemas.microsoft.com/office/powerpoint/2010/main" val="148379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37AFBA-3CAD-1B45-ACEE-649328889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39138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 Term (1989-2005): Post-Boom</a:t>
            </a:r>
          </a:p>
        </p:txBody>
      </p:sp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555178F-469F-1F4B-84C2-63F4F9F5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C31F7-AAA1-AC44-B3B8-A37D7BA3DEA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1E92A693-A22A-C44A-BB80-D24D2242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73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>
            <a:extLst>
              <a:ext uri="{FF2B5EF4-FFF2-40B4-BE49-F238E27FC236}">
                <a16:creationId xmlns:a16="http://schemas.microsoft.com/office/drawing/2014/main" id="{B82F5C84-310D-D448-A26F-046639A8E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281113"/>
            <a:ext cx="6350" cy="4433887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029A91C7-3D6C-4C4E-B6DE-BD36E3CF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844675"/>
            <a:ext cx="882650" cy="319088"/>
          </a:xfrm>
          <a:prstGeom prst="rightArrow">
            <a:avLst>
              <a:gd name="adj1" fmla="val 50000"/>
              <a:gd name="adj2" fmla="val 69154"/>
            </a:avLst>
          </a:prstGeom>
          <a:solidFill>
            <a:srgbClr val="CC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E6D94A7E-7450-794C-8595-208D1641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00725"/>
            <a:ext cx="562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Today we are up to ~400,000 prefixes</a:t>
            </a:r>
          </a:p>
        </p:txBody>
      </p:sp>
    </p:spTree>
    <p:extLst>
      <p:ext uri="{BB962C8B-B14F-4D97-AF65-F5344CB8AC3E}">
        <p14:creationId xmlns:p14="http://schemas.microsoft.com/office/powerpoint/2010/main" val="1353214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Getting an IP address: DHCP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 (more shortly)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[optional]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223.1.3.1</a:t>
            </a:r>
            <a:endParaRPr lang="en-US" altLang="en-US" sz="1400">
              <a:latin typeface="Comic Sans MS" charset="0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latin typeface="Times New Roman" charset="0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>
                <a:latin typeface="Times New Roman" charset="0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charset="0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i="1"/>
              <a:t>arriving </a:t>
            </a:r>
            <a:r>
              <a:rPr lang="en-US" alt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i="1">
                <a:solidFill>
                  <a:srgbClr val="CC0000"/>
                </a:solidFill>
              </a:rPr>
              <a:t>client</a:t>
            </a:r>
            <a:r>
              <a:rPr lang="en-US" alt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1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Tahoma" charset="0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4035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0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sz="2800" dirty="0"/>
              <a:t>There is at least one DHCP server for an administrative domain</a:t>
            </a:r>
          </a:p>
          <a:p>
            <a:r>
              <a:rPr lang="en-US" altLang="en-US" sz="2800" dirty="0"/>
              <a:t>DHCP server maintains a pool of available addresses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99800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DHCP</a:t>
            </a:r>
            <a:endParaRPr lang="en-AU" altLang="en-US" sz="360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600" dirty="0"/>
              <a:t>0000</a:t>
            </a:r>
          </a:p>
          <a:p>
            <a:r>
              <a:rPr lang="en-US" sz="2400" spc="600" dirty="0"/>
              <a:t>0001</a:t>
            </a:r>
          </a:p>
          <a:p>
            <a:r>
              <a:rPr lang="en-US" sz="2400" spc="600" dirty="0"/>
              <a:t>0010</a:t>
            </a:r>
          </a:p>
          <a:p>
            <a:r>
              <a:rPr lang="en-US" sz="2400" spc="600" dirty="0"/>
              <a:t>0011</a:t>
            </a:r>
          </a:p>
          <a:p>
            <a:r>
              <a:rPr lang="en-US" sz="2400" spc="600" dirty="0"/>
              <a:t>0100</a:t>
            </a:r>
          </a:p>
          <a:p>
            <a:r>
              <a:rPr lang="en-US" sz="2400" spc="600" dirty="0"/>
              <a:t>0101</a:t>
            </a:r>
          </a:p>
          <a:p>
            <a:r>
              <a:rPr lang="en-US" sz="2400" spc="600" dirty="0"/>
              <a:t>0110</a:t>
            </a:r>
          </a:p>
          <a:p>
            <a:r>
              <a:rPr lang="en-US" sz="2400" spc="600" dirty="0"/>
              <a:t>0111</a:t>
            </a:r>
          </a:p>
          <a:p>
            <a:r>
              <a:rPr lang="en-US" sz="2400" spc="600" dirty="0"/>
              <a:t>1000</a:t>
            </a:r>
          </a:p>
          <a:p>
            <a:r>
              <a:rPr lang="en-US" sz="2400" spc="600" dirty="0"/>
              <a:t>1001</a:t>
            </a:r>
          </a:p>
          <a:p>
            <a:r>
              <a:rPr lang="en-US" sz="2400" spc="600" dirty="0"/>
              <a:t>1010</a:t>
            </a:r>
          </a:p>
          <a:p>
            <a:r>
              <a:rPr lang="en-US" sz="2400" spc="600" dirty="0"/>
              <a:t>1011</a:t>
            </a:r>
          </a:p>
          <a:p>
            <a:r>
              <a:rPr lang="en-US" sz="2400" spc="600" dirty="0"/>
              <a:t>1100</a:t>
            </a:r>
          </a:p>
          <a:p>
            <a:r>
              <a:rPr lang="en-US" sz="2400" spc="600" dirty="0"/>
              <a:t>1101</a:t>
            </a:r>
          </a:p>
          <a:p>
            <a:r>
              <a:rPr lang="en-US" sz="2400" spc="600" dirty="0"/>
              <a:t>1110</a:t>
            </a:r>
          </a:p>
          <a:p>
            <a:r>
              <a:rPr lang="en-US" sz="2400" spc="600" dirty="0"/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/>
            <a:r>
              <a:rPr lang="en-US" altLang="en-US" sz="2800" dirty="0"/>
              <a:t>Let’s assume we have 4-bit address (instead of 32 bit)</a:t>
            </a:r>
            <a:endParaRPr lang="en-AU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600" dirty="0"/>
              <a:t>0000</a:t>
            </a:r>
          </a:p>
          <a:p>
            <a:r>
              <a:rPr lang="en-US" sz="2400" spc="600" dirty="0"/>
              <a:t>0001</a:t>
            </a:r>
          </a:p>
          <a:p>
            <a:r>
              <a:rPr lang="en-US" sz="2400" spc="600" dirty="0"/>
              <a:t>0010</a:t>
            </a:r>
          </a:p>
          <a:p>
            <a:r>
              <a:rPr lang="en-US" sz="2400" spc="600" dirty="0"/>
              <a:t>0011</a:t>
            </a:r>
          </a:p>
          <a:p>
            <a:r>
              <a:rPr lang="en-US" sz="2400" spc="600" dirty="0"/>
              <a:t>0100</a:t>
            </a:r>
          </a:p>
          <a:p>
            <a:r>
              <a:rPr lang="en-US" sz="2400" spc="600" dirty="0"/>
              <a:t>0101</a:t>
            </a:r>
          </a:p>
          <a:p>
            <a:r>
              <a:rPr lang="en-US" sz="2400" spc="600" dirty="0"/>
              <a:t>0110</a:t>
            </a:r>
          </a:p>
          <a:p>
            <a:r>
              <a:rPr lang="en-US" sz="2400" spc="600" dirty="0"/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/>
            <a:r>
              <a:rPr lang="en-US" altLang="en-US" sz="2800" dirty="0"/>
              <a:t>Let’s assume we have 4-bit address (instead of 32 bit)</a:t>
            </a:r>
            <a:endParaRPr lang="en-AU" alt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14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1688</Words>
  <Application>Microsoft Macintosh PowerPoint</Application>
  <PresentationFormat>On-screen Show (4:3)</PresentationFormat>
  <Paragraphs>496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Class-full addressing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  <vt:lpstr>Obtaining a Block of Addresses</vt:lpstr>
      <vt:lpstr>Pre-CIDR (1988-1994): Steep Growth</vt:lpstr>
      <vt:lpstr>Subnetting</vt:lpstr>
      <vt:lpstr>PowerPoint Presentation</vt:lpstr>
      <vt:lpstr>Subnetting</vt:lpstr>
      <vt:lpstr>Subnetting</vt:lpstr>
      <vt:lpstr>Subnetting</vt:lpstr>
      <vt:lpstr>Subnetting</vt:lpstr>
      <vt:lpstr>Class-less addressing: CIDR</vt:lpstr>
      <vt:lpstr>IP addressing: CIDR</vt:lpstr>
      <vt:lpstr>Classless Inter-Domain Routing (CIDR)</vt:lpstr>
      <vt:lpstr>Hierarchical Address Allocation</vt:lpstr>
      <vt:lpstr>Classless Addressing</vt:lpstr>
      <vt:lpstr>Separate Forwarding Entry Per Prefix</vt:lpstr>
      <vt:lpstr>CIDR Makes Packet Forwarding Harder</vt:lpstr>
      <vt:lpstr>Longest Prefix Match Forwarding</vt:lpstr>
      <vt:lpstr>Pre-CIDR (1988-1994): Steep Growth</vt:lpstr>
      <vt:lpstr>CIDR (1994-1996): Much Flatter</vt:lpstr>
      <vt:lpstr>CIDR Growth (1996-1998): Roughly Linear</vt:lpstr>
      <vt:lpstr>DotCom Boom (1998-2001): Steep Growth</vt:lpstr>
      <vt:lpstr>Long Term (1989-2005): Post-Boom</vt:lpstr>
      <vt:lpstr>Getting an IP address: DHCP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DHCP: more than IP addresses</vt:lpstr>
      <vt:lpstr>Dynamic Host Configuration Protocol (DHCP)</vt:lpstr>
      <vt:lpstr>DHCP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85</cp:revision>
  <dcterms:created xsi:type="dcterms:W3CDTF">2020-02-13T13:47:54Z</dcterms:created>
  <dcterms:modified xsi:type="dcterms:W3CDTF">2020-02-26T20:27:28Z</dcterms:modified>
</cp:coreProperties>
</file>