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5" r:id="rId3"/>
  </p:sldMasterIdLst>
  <p:notesMasterIdLst>
    <p:notesMasterId r:id="rId22"/>
  </p:notesMasterIdLst>
  <p:sldIdLst>
    <p:sldId id="1532" r:id="rId4"/>
    <p:sldId id="1557" r:id="rId5"/>
    <p:sldId id="740" r:id="rId6"/>
    <p:sldId id="741" r:id="rId7"/>
    <p:sldId id="742" r:id="rId8"/>
    <p:sldId id="743" r:id="rId9"/>
    <p:sldId id="744" r:id="rId10"/>
    <p:sldId id="1558" r:id="rId11"/>
    <p:sldId id="1559" r:id="rId12"/>
    <p:sldId id="1585" r:id="rId13"/>
    <p:sldId id="1568" r:id="rId14"/>
    <p:sldId id="1591" r:id="rId15"/>
    <p:sldId id="1592" r:id="rId16"/>
    <p:sldId id="1575" r:id="rId17"/>
    <p:sldId id="1586" r:id="rId18"/>
    <p:sldId id="1589" r:id="rId19"/>
    <p:sldId id="1550" r:id="rId20"/>
    <p:sldId id="159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59"/>
    <p:restoredTop sz="94663"/>
  </p:normalViewPr>
  <p:slideViewPr>
    <p:cSldViewPr snapToGrid="0" snapToObjects="1">
      <p:cViewPr varScale="1">
        <p:scale>
          <a:sx n="120" d="100"/>
          <a:sy n="120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05B6E-79D9-9A4C-880A-70B95148C28B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1CA67-5ABF-B441-9F5E-B32457E6BE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8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C36F2B-1838-7D43-A1F0-2700684F56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5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3F18A6-DDE2-554F-A5B0-9BC3DAAE2C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56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934A6-469E-5846-AA37-F91A0F6B12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6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CFCE89-56C3-414D-BFB3-B0D9ACE8FC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06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66788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DDC76-7329-B84A-8E56-FF1317E0A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=""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Times New Roman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018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>
            <a:extLst>
              <a:ext uri="{FF2B5EF4-FFF2-40B4-BE49-F238E27FC236}">
                <a16:creationId xmlns:a16="http://schemas.microsoft.com/office/drawing/2014/main" id="{883949AE-77FD-DF42-9D11-A436A60119F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5D3775B6-DDA8-0B41-8867-607E9C3F11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B30A1E-0F6F-4944-B408-07CF5B049605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February 2020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4" name="Rectangle 6">
            <a:extLst>
              <a:ext uri="{FF2B5EF4-FFF2-40B4-BE49-F238E27FC236}">
                <a16:creationId xmlns:a16="http://schemas.microsoft.com/office/drawing/2014/main" id="{C4083C78-D5AE-C344-9362-1AAA13C879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5045" name="Rectangle 7">
            <a:extLst>
              <a:ext uri="{FF2B5EF4-FFF2-40B4-BE49-F238E27FC236}">
                <a16:creationId xmlns:a16="http://schemas.microsoft.com/office/drawing/2014/main" id="{389DD4FF-3BC7-4543-B5F7-F9DC744769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F81E6-7DBF-7C4A-8B86-75663BF70297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5046" name="Rectangle 2">
            <a:extLst>
              <a:ext uri="{FF2B5EF4-FFF2-40B4-BE49-F238E27FC236}">
                <a16:creationId xmlns:a16="http://schemas.microsoft.com/office/drawing/2014/main" id="{0D041AA2-006A-4C4C-AFBC-806A7714DF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7" name="Rectangle 3">
            <a:extLst>
              <a:ext uri="{FF2B5EF4-FFF2-40B4-BE49-F238E27FC236}">
                <a16:creationId xmlns:a16="http://schemas.microsoft.com/office/drawing/2014/main" id="{5929E358-183D-A94C-8ACF-0E0FF3A03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78465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6ADD5A5-8046-3B4A-A63B-B7B787A619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 University of Adelaide, School of Computer Science</a:t>
            </a:r>
          </a:p>
        </p:txBody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FFA0A89F-8C90-4C42-9A2D-6BC4424A7E9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774BC3-B32A-5C41-A322-EF116FE1D3A9}" type="datetime3">
              <a:rPr kumimoji="0" lang="en-US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 February 2020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68" name="Rectangle 6">
            <a:extLst>
              <a:ext uri="{FF2B5EF4-FFF2-40B4-BE49-F238E27FC236}">
                <a16:creationId xmlns:a16="http://schemas.microsoft.com/office/drawing/2014/main" id="{40A12912-A854-AD42-8065-B53EB7C86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Chapter 2 — Instructions: Language of the Computer</a:t>
            </a:r>
          </a:p>
        </p:txBody>
      </p:sp>
      <p:sp>
        <p:nvSpPr>
          <p:cNvPr id="216069" name="Rectangle 7">
            <a:extLst>
              <a:ext uri="{FF2B5EF4-FFF2-40B4-BE49-F238E27FC236}">
                <a16:creationId xmlns:a16="http://schemas.microsoft.com/office/drawing/2014/main" id="{476CD652-40F7-C049-932F-67D3934B8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r" defTabSz="966788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192914-E576-844E-85F2-FA4C3FC9DC2E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66788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6070" name="Rectangle 2">
            <a:extLst>
              <a:ext uri="{FF2B5EF4-FFF2-40B4-BE49-F238E27FC236}">
                <a16:creationId xmlns:a16="http://schemas.microsoft.com/office/drawing/2014/main" id="{F7E5D6C9-C507-3545-A63B-E18B6ED9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71" name="Rectangle 3">
            <a:extLst>
              <a:ext uri="{FF2B5EF4-FFF2-40B4-BE49-F238E27FC236}">
                <a16:creationId xmlns:a16="http://schemas.microsoft.com/office/drawing/2014/main" id="{0373D3EC-C1A2-E54E-B87B-7BDEC0B3A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0004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60567E05-C82E-7548-892F-CCE542158C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40F26F49-5483-734C-AFC1-0EE0E6686F3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3A5C861-C63E-8F4A-84BA-BC5FC1F01910}" type="datetime3">
              <a:rPr lang="en-US" altLang="en-US" sz="1300" smtClean="0">
                <a:latin typeface="Times New Roman" panose="02020603050405020304" pitchFamily="18" charset="0"/>
              </a:rPr>
              <a:pPr/>
              <a:t>26 February 2020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4" name="Rectangle 6">
            <a:extLst>
              <a:ext uri="{FF2B5EF4-FFF2-40B4-BE49-F238E27FC236}">
                <a16:creationId xmlns:a16="http://schemas.microsoft.com/office/drawing/2014/main" id="{CAB01BB8-C0D6-D14E-BF72-6C38E040A84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220165" name="Rectangle 7">
            <a:extLst>
              <a:ext uri="{FF2B5EF4-FFF2-40B4-BE49-F238E27FC236}">
                <a16:creationId xmlns:a16="http://schemas.microsoft.com/office/drawing/2014/main" id="{3D7C36D3-37DB-0548-9D46-1629DC5EB9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0000"/>
              <a:buFont typeface="Wingdings" pitchFamily="2" charset="2"/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536B1F1E-3FC9-A34F-9A65-F020694DB3DF}" type="slidenum">
              <a:rPr lang="en-US" altLang="en-US" sz="1300">
                <a:latin typeface="Times New Roman" panose="02020603050405020304" pitchFamily="18" charset="0"/>
              </a:rPr>
              <a:pPr/>
              <a:t>11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220166" name="Rectangle 2">
            <a:extLst>
              <a:ext uri="{FF2B5EF4-FFF2-40B4-BE49-F238E27FC236}">
                <a16:creationId xmlns:a16="http://schemas.microsoft.com/office/drawing/2014/main" id="{5BEE29B9-9C69-A547-8E2A-9790A81C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7" name="Rectangle 3">
            <a:extLst>
              <a:ext uri="{FF2B5EF4-FFF2-40B4-BE49-F238E27FC236}">
                <a16:creationId xmlns:a16="http://schemas.microsoft.com/office/drawing/2014/main" id="{37C21589-F1C7-0246-A1E9-5A3636251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2989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1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8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01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CA7D7-BBB1-B74A-BB17-F363C777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49B70B-00C3-2D43-8041-2595C96F3F0E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81A75-8977-0045-AC3C-1C9FCDF57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50EE1-7364-3F4E-AFE2-04ABABA3A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9FDAC-467C-1147-B01F-B2A519E5AC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271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AFD26-BEB7-5549-9CC1-A955541D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D13075-4A14-364C-B5F0-129F2EC6A288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030A-CA8F-B545-B6C6-C9B6DA41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4886D-FF2D-074D-A840-F0DFF1C1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47B33-238E-EF43-BEFA-040B84921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568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BF140-81D6-9547-8F22-1F1880D79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7121E1-28D8-504E-84B6-AAD314807155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838930-6233-1249-A9EC-30A6CA79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0FC0D-0923-644D-B4C4-622A429E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29DC2-BD2A-A546-AB01-3849988537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2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4E7009-47F3-564C-86CE-78E823E4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A26673-21CF-4945-9246-DE05571EC62C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4002F07-2EAA-6E4E-972C-F8EDCCB4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DBA414-6BEE-5E4F-8883-F9F3C2E9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98042-BFA2-0545-81ED-ADC6117865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3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B98F40A-846C-D34A-BDA5-8DE2B9AAB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F8D49D-FFF7-294B-A188-D8DFC5180835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C12CC66-6122-1D48-B780-4615DE470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027A779-E27F-DD46-82B6-43846771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FCF1FF-FA83-4742-9D15-3299827B68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0660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53773D3-5A76-5440-8BFE-493862D4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BC377D-5594-9A45-8F91-74B57E7AA402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8817AB-D798-724C-91FE-73D003C2A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549D40A-2E76-684C-82B9-AEF76D8D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C13B2-F7F7-444D-BA06-1F2E0113BE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987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4049A7E-E9A5-E54B-8203-6FC70D94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997EE1-135A-BC45-8C51-FCC067A86C69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F290CE-D023-F546-875A-0B25F57EE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CA520-AF0C-9B42-8897-9DD24730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97082-74DA-3F42-B9EE-B09F2F8D7D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92453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4251-3241-BB4B-8D67-D7438CA3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6F4290-4865-B743-BBFD-227E5F0AFFBE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BD4DF8-70D4-1F41-8AC4-721FFABB8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505AC4-1AA0-F146-A63C-C5ED52A4D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FBCE01-8A09-DB47-8DE1-9805B3281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327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49BF9DB-2E72-4949-B582-04167725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63340A-8295-3047-8F1D-58FEB756F88B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C0676-AF2F-FA45-8AA8-8355E9E9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F60269-D1F9-9249-9FF2-B05E7FB3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DBB9A-B885-7B48-B0FE-CCDFBCA1A1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756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5226D-AA2F-204D-B67D-422C3C87D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4F5E79-E32A-994D-8CD8-625B3C531710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650A-8D84-AC46-A365-BACB6BA78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4FAC1-BD08-C04E-984F-46543CA3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A4174-0306-2948-AF0D-5B5A038F0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058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770F-E88B-9D45-B43F-E73BCE03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5C1740-6299-B947-9DA4-2613A529539D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F4F8F-DC95-DC4A-B05F-0E2643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A89EF-9A97-704A-ACFE-CAF8E0649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49301F-0678-3A4E-B51E-8FC96B1A5F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036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069263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038600"/>
            <a:ext cx="84582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90520-FA77-094E-A4D3-871C0E353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001000" y="6324600"/>
            <a:ext cx="914400" cy="381000"/>
          </a:xfrm>
        </p:spPr>
        <p:txBody>
          <a:bodyPr/>
          <a:lstStyle>
            <a:lvl1pPr>
              <a:defRPr/>
            </a:lvl1pPr>
          </a:lstStyle>
          <a:p>
            <a:fld id="{E8AC7DC8-A464-634F-8353-D2E3BEF764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800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4760-73D2-8741-94DE-E4983D6397C5}" type="datetime1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27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646C-284E-F54C-A282-1834F2709BCC}" type="datetime1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0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141E3-64BF-3B4F-B66B-7556006A2BBC}" type="datetime1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04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AC134-91B0-6248-8C75-5B2DB5578706}" type="datetime1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883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E0C6D-7C4F-9F4D-B60D-F88FF6981F22}" type="datetime1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55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C34D0-ECF7-A849-8205-70B7FC43F626}" type="datetime1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89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6AB9-A8A0-444F-A3D8-45B7C21599BA}" type="datetime1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046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A0440E-8510-404D-B0F4-8D60A36ED8EB}" type="datetime1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0E827-D455-0644-8D1D-B3123DA4AB93}" type="datetime1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15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B47-2FE1-BF4E-92C6-9074639C8BB3}" type="datetime1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18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14D58-92C1-1945-A80E-E8BBD0CED6F4}" type="datetime1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6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9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0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61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69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6D264-CEE7-DF48-880E-09EA859BA96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1518-5614-0A47-A6CF-DFB03F4BE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0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864657-0151-CB46-BC3E-FDBE74F35A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35DB18-64B8-4840-8359-1136238FB5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81000" y="1219200"/>
            <a:ext cx="8534400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524D-B013-1448-8B42-013C07B73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fld id="{2BFB7A35-7797-DF4D-8A15-193CBFBF1CB3}" type="datetime1">
              <a:rPr lang="en-US" altLang="en-US"/>
              <a:pPr/>
              <a:t>2/26/20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77BE-1A1F-5A4C-9338-E97891413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ourier New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D10B4-648A-094D-9F4B-87B9DF8B3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D77D9BD-9123-1A4F-AF90-C450F9BD20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80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51545-B6AC-AE40-B3A6-42E3B4C9151D}" type="datetime1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Network Layer: Control Plane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D624-D040-2E47-A508-03D46FE35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86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1115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Internetworking: ARP, ICMP, Tunnels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3)</a:t>
            </a:r>
          </a:p>
        </p:txBody>
      </p:sp>
    </p:spTree>
    <p:extLst>
      <p:ext uri="{BB962C8B-B14F-4D97-AF65-F5344CB8AC3E}">
        <p14:creationId xmlns:p14="http://schemas.microsoft.com/office/powerpoint/2010/main" val="689787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C00000"/>
                </a:solidFill>
              </a:rPr>
              <a:t>Internet Control Message Protocol (ICMP)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198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954C354F-8B1B-884A-BCE3-35D13EC8E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u="sng" dirty="0">
                <a:solidFill>
                  <a:srgbClr val="C00000"/>
                </a:solidFill>
              </a:rPr>
              <a:t>Internet Control Message Protocol (ICMP)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9BEB0CA-F05C-194C-8613-CFA587E565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387744"/>
            <a:ext cx="7886700" cy="435133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Defines a collection of error messages that are sent back to the source host whenever a router or host is unable to process an IP datagram successfully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Destination host unreachable due to link /node failure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Reassembly process failed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TTL had reached 0 (so datagrams don't cycle forever)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IP header checksum failed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ICMP-Redirect 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From router to a source host</a:t>
            </a:r>
          </a:p>
          <a:p>
            <a:pPr lvl="1">
              <a:lnSpc>
                <a:spcPct val="80000"/>
              </a:lnSpc>
            </a:pPr>
            <a:r>
              <a:rPr lang="en-US" altLang="en-US" sz="2000" dirty="0"/>
              <a:t>With a better route information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6927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0C35F8-346E-964A-A2DF-E89A76AA4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993354"/>
            <a:ext cx="7753350" cy="55600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C2C09-5A6F-DE4A-8A3F-B24666AB1600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293688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ICMP message types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BE43F7-7D33-E34B-8384-FCF19F86D13C}"/>
              </a:ext>
            </a:extLst>
          </p:cNvPr>
          <p:cNvSpPr/>
          <p:nvPr/>
        </p:nvSpPr>
        <p:spPr>
          <a:xfrm>
            <a:off x="866899" y="456012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3D52EE-0507-5940-BF75-757DC2FA25B2}"/>
              </a:ext>
            </a:extLst>
          </p:cNvPr>
          <p:cNvSpPr/>
          <p:nvPr/>
        </p:nvSpPr>
        <p:spPr>
          <a:xfrm>
            <a:off x="866899" y="1654531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BCE5E2-64E0-2C4E-AD31-D7B4F77663A2}"/>
              </a:ext>
            </a:extLst>
          </p:cNvPr>
          <p:cNvSpPr/>
          <p:nvPr/>
        </p:nvSpPr>
        <p:spPr>
          <a:xfrm>
            <a:off x="866899" y="5651315"/>
            <a:ext cx="7581776" cy="356259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30C729-6E4B-224B-8E7F-37AE756B4C3F}"/>
              </a:ext>
            </a:extLst>
          </p:cNvPr>
          <p:cNvSpPr txBox="1">
            <a:spLocks noChangeArrowheads="1"/>
          </p:cNvSpPr>
          <p:nvPr/>
        </p:nvSpPr>
        <p:spPr>
          <a:xfrm>
            <a:off x="431006" y="2380470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dirty="0">
                <a:solidFill>
                  <a:srgbClr val="C00000"/>
                </a:solidFill>
              </a:rPr>
              <a:t>Traceroute : An unintuitive application using ICMP</a:t>
            </a:r>
            <a:endParaRPr lang="en-AU" alt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0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298359-3AE4-9E4E-B499-D852478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527318"/>
            <a:ext cx="8280400" cy="127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090834-3F77-1040-8EC9-EAA32E31E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703231"/>
            <a:ext cx="8280400" cy="127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21967-1F2F-B64D-B86F-700F7AE7B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23" y="2973231"/>
            <a:ext cx="82804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D062A3-3556-8945-A994-6A817FB70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44" y="4243231"/>
            <a:ext cx="82804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B5530-79A6-2F43-9AF4-F1B596711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744" y="5588000"/>
            <a:ext cx="8280400" cy="1270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A53A873-E7F9-284A-BD93-ED21126C6B73}"/>
              </a:ext>
            </a:extLst>
          </p:cNvPr>
          <p:cNvSpPr txBox="1">
            <a:spLocks noChangeArrowheads="1"/>
          </p:cNvSpPr>
          <p:nvPr/>
        </p:nvSpPr>
        <p:spPr>
          <a:xfrm>
            <a:off x="611188" y="96524"/>
            <a:ext cx="8281987" cy="52387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600" u="sng" dirty="0">
                <a:solidFill>
                  <a:srgbClr val="C00000"/>
                </a:solidFill>
              </a:rPr>
              <a:t>Traceroute : An unintuitive application</a:t>
            </a:r>
            <a:endParaRPr lang="en-AU" altLang="en-US" sz="36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71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54872"/>
            <a:ext cx="7772400" cy="2387600"/>
          </a:xfrm>
        </p:spPr>
        <p:txBody>
          <a:bodyPr>
            <a:normAutofit/>
          </a:bodyPr>
          <a:lstStyle/>
          <a:p>
            <a:r>
              <a:rPr lang="en-US" altLang="en-US" sz="4800" dirty="0">
                <a:solidFill>
                  <a:srgbClr val="C00000"/>
                </a:solidFill>
              </a:rPr>
              <a:t>Virtual Networks and Tunnels</a:t>
            </a:r>
            <a:endParaRPr lang="en-US" altLang="en-US" sz="4800" dirty="0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498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FE980C-1DA8-7841-8436-94A5C97E5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441901"/>
            <a:ext cx="6985000" cy="63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95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FA261B-5160-904D-A387-101B56F7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8CF20D-3657-484D-A4A2-A10BBFD8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5" y="1668780"/>
            <a:ext cx="7865110" cy="35204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057AA7-961F-3E46-A386-BD46E8EEDF40}"/>
              </a:ext>
            </a:extLst>
          </p:cNvPr>
          <p:cNvSpPr/>
          <p:nvPr/>
        </p:nvSpPr>
        <p:spPr>
          <a:xfrm>
            <a:off x="2968831" y="3253839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8059C-2944-134D-8CA5-82372B6B249F}"/>
              </a:ext>
            </a:extLst>
          </p:cNvPr>
          <p:cNvSpPr/>
          <p:nvPr/>
        </p:nvSpPr>
        <p:spPr>
          <a:xfrm>
            <a:off x="5640780" y="3253838"/>
            <a:ext cx="2683824" cy="19353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6086A7-C602-2840-AC91-DA592B096B99}"/>
              </a:ext>
            </a:extLst>
          </p:cNvPr>
          <p:cNvSpPr/>
          <p:nvPr/>
        </p:nvSpPr>
        <p:spPr>
          <a:xfrm>
            <a:off x="819397" y="3135086"/>
            <a:ext cx="2149434" cy="16700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F83816-9010-C544-8FE6-E25FFE91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97082-74DA-3F42-B9EE-B09F2F8D7DC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4478AC-00A9-5B4F-9E98-52B417BE65EF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0"/>
            <a:ext cx="9144000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3600" dirty="0"/>
              <a:t>Why do we need virtual networks or tunnels?</a:t>
            </a:r>
            <a:endParaRPr lang="en-AU" altLang="en-US" sz="3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9511A83-22B9-234C-9D54-148D8076FA09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15186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1. Security</a:t>
            </a:r>
            <a:endParaRPr lang="en-AU" altLang="en-US" sz="28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790145-1AAA-F148-B3CD-343D34E23CA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1797973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2. Special capabilities between routers (e.g., multicast)</a:t>
            </a:r>
            <a:endParaRPr lang="en-AU" altLang="en-US" sz="28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4578C44-3287-D842-B86D-33CB90D7431F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3" y="2855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/>
              <a:t>3. Supporting heterogeneity</a:t>
            </a:r>
            <a:endParaRPr lang="en-AU" altLang="en-US" sz="2800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49E2405-5736-9A45-8DFD-D92A367FCADE}"/>
              </a:ext>
            </a:extLst>
          </p:cNvPr>
          <p:cNvSpPr txBox="1">
            <a:spLocks noChangeArrowheads="1"/>
          </p:cNvSpPr>
          <p:nvPr/>
        </p:nvSpPr>
        <p:spPr>
          <a:xfrm>
            <a:off x="100710" y="3627256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Disadvantages: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2B1401A-4271-5145-8EA2-F45020845C63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427337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1. Increases packet length</a:t>
            </a:r>
          </a:p>
          <a:p>
            <a:pPr marL="514350" indent="-514350" algn="l" eaLnBrk="1" hangingPunct="1">
              <a:buAutoNum type="arabicPeriod"/>
            </a:pP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31085B4-8912-AC40-A06B-CA4420C080FC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477811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a) Wastage of bandwidth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958D81C-C4CC-8A46-9024-FD84674EE4B8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1" y="5189150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b) More processing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CE1090EF-B3AF-1041-98C4-39E698147D54}"/>
              </a:ext>
            </a:extLst>
          </p:cNvPr>
          <p:cNvSpPr txBox="1">
            <a:spLocks noChangeArrowheads="1"/>
          </p:cNvSpPr>
          <p:nvPr/>
        </p:nvSpPr>
        <p:spPr>
          <a:xfrm>
            <a:off x="2942870" y="5581108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c) Fragmentation</a:t>
            </a:r>
            <a:endParaRPr lang="en-AU" alt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6FDA6EE-5E7D-584E-ABD5-21E687E7A618}"/>
              </a:ext>
            </a:extLst>
          </p:cNvPr>
          <p:cNvSpPr txBox="1">
            <a:spLocks noChangeArrowheads="1"/>
          </p:cNvSpPr>
          <p:nvPr/>
        </p:nvSpPr>
        <p:spPr>
          <a:xfrm>
            <a:off x="2406502" y="6075362"/>
            <a:ext cx="4983125" cy="64611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000090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 eaLnBrk="1" hangingPunct="1"/>
            <a:r>
              <a:rPr lang="en-US" altLang="en-US" sz="2800" dirty="0">
                <a:solidFill>
                  <a:schemeClr val="accent2">
                    <a:lumMod val="75000"/>
                  </a:schemeClr>
                </a:solidFill>
              </a:rPr>
              <a:t>2. Increases management cost</a:t>
            </a:r>
          </a:p>
        </p:txBody>
      </p:sp>
    </p:spTree>
    <p:extLst>
      <p:ext uri="{BB962C8B-B14F-4D97-AF65-F5344CB8AC3E}">
        <p14:creationId xmlns:p14="http://schemas.microsoft.com/office/powerpoint/2010/main" val="347599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E11E5A04-4BD7-F144-AE4F-7B8B6DB92A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Address Resolution Protocol (ARP)</a:t>
            </a: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8305C48-AE37-4E46-9C9B-0E514A6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panose="02070309020205020404" pitchFamily="49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D583EE-454A-114A-8086-A9C6C9F8305F}" type="slidenum">
              <a:rPr kumimoji="0" lang="en-US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ourier New" panose="02070309020205020404" pitchFamily="49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ourier New" panose="02070309020205020404" pitchFamily="49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4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>
          <a:xfrm>
            <a:off x="567006" y="365126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j-cs"/>
              </a:rPr>
              <a:t>MAC</a:t>
            </a:r>
            <a:r>
              <a:rPr lang="en-US" sz="4800" dirty="0">
                <a:cs typeface="+mj-cs"/>
              </a:rPr>
              <a:t> addresses and </a:t>
            </a:r>
            <a:r>
              <a:rPr lang="en-US" dirty="0">
                <a:cs typeface="+mj-cs"/>
              </a:rPr>
              <a:t>ARP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47063" cy="4648200"/>
          </a:xfrm>
        </p:spPr>
        <p:txBody>
          <a:bodyPr/>
          <a:lstStyle/>
          <a:p>
            <a:pPr>
              <a:defRPr/>
            </a:pPr>
            <a:r>
              <a:rPr lang="en-US" dirty="0"/>
              <a:t>32-bit IP address: </a:t>
            </a:r>
          </a:p>
          <a:p>
            <a:pPr lvl="1">
              <a:defRPr/>
            </a:pPr>
            <a:r>
              <a:rPr lang="en-US" i="1" dirty="0"/>
              <a:t>network-layer</a:t>
            </a:r>
            <a:r>
              <a:rPr lang="en-US" dirty="0"/>
              <a:t> address for interface</a:t>
            </a:r>
          </a:p>
          <a:p>
            <a:pPr lvl="1">
              <a:defRPr/>
            </a:pPr>
            <a:r>
              <a:rPr lang="en-US" dirty="0"/>
              <a:t>used for layer 3 (network layer) forwarding</a:t>
            </a:r>
          </a:p>
          <a:p>
            <a:pPr>
              <a:defRPr/>
            </a:pPr>
            <a:r>
              <a:rPr lang="en-US" dirty="0"/>
              <a:t>MAC (or LAN or physical or Ethernet) address: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  <a:p>
            <a:pPr lvl="1">
              <a:defRPr/>
            </a:pPr>
            <a:r>
              <a:rPr lang="en-US" dirty="0"/>
              <a:t>function: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i="1" dirty="0">
                <a:solidFill>
                  <a:srgbClr val="CC0000"/>
                </a:solidFill>
              </a:rPr>
              <a:t>used “locally” to get frame from one interface to another physically-connected interface (same network, in IP-addressing sense)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48 bit MAC address (for most LANs) burned in NIC ROM, also sometimes software settable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/>
              <a:t>e.g.: 1A-2F-BB-76-09-AD</a:t>
            </a:r>
          </a:p>
          <a:p>
            <a:pPr lvl="1">
              <a:lnSpc>
                <a:spcPct val="90000"/>
              </a:lnSpc>
              <a:defRPr/>
            </a:pPr>
            <a:endParaRPr lang="en-US" dirty="0"/>
          </a:p>
        </p:txBody>
      </p:sp>
      <p:pic>
        <p:nvPicPr>
          <p:cNvPr id="121861" name="Picture 4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208087"/>
            <a:ext cx="576072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812141" y="5591175"/>
            <a:ext cx="3744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hexadecimal (base 16) notation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(each 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numeral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represents 4 bits)</a:t>
            </a:r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2116138" y="5326063"/>
            <a:ext cx="188912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9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 build="p"/>
      <p:bldP spid="39943" grpId="0"/>
      <p:bldP spid="399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LAN addresses and ARP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585788" y="1309688"/>
            <a:ext cx="6899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each adapter on LAN has unique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LAN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 address</a:t>
            </a:r>
          </a:p>
        </p:txBody>
      </p:sp>
      <p:sp>
        <p:nvSpPr>
          <p:cNvPr id="40966" name="Text Box 18"/>
          <p:cNvSpPr txBox="1">
            <a:spLocks noChangeArrowheads="1"/>
          </p:cNvSpPr>
          <p:nvPr/>
        </p:nvSpPr>
        <p:spPr bwMode="auto">
          <a:xfrm>
            <a:off x="6918325" y="3890963"/>
            <a:ext cx="958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adapter</a:t>
            </a:r>
          </a:p>
        </p:txBody>
      </p:sp>
      <p:sp>
        <p:nvSpPr>
          <p:cNvPr id="123910" name="Freeform 8"/>
          <p:cNvSpPr>
            <a:spLocks/>
          </p:cNvSpPr>
          <p:nvPr/>
        </p:nvSpPr>
        <p:spPr bwMode="auto">
          <a:xfrm>
            <a:off x="2152650" y="3262313"/>
            <a:ext cx="2046288" cy="2049462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8" name="Line 19"/>
          <p:cNvSpPr>
            <a:spLocks noChangeShapeType="1"/>
          </p:cNvSpPr>
          <p:nvPr/>
        </p:nvSpPr>
        <p:spPr bwMode="auto">
          <a:xfrm>
            <a:off x="1300163" y="3940175"/>
            <a:ext cx="901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69" name="Line 20"/>
          <p:cNvSpPr>
            <a:spLocks noChangeShapeType="1"/>
          </p:cNvSpPr>
          <p:nvPr/>
        </p:nvSpPr>
        <p:spPr bwMode="auto">
          <a:xfrm>
            <a:off x="3309938" y="2808288"/>
            <a:ext cx="0" cy="655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0" name="Line 21"/>
          <p:cNvSpPr>
            <a:spLocks noChangeShapeType="1"/>
          </p:cNvSpPr>
          <p:nvPr/>
        </p:nvSpPr>
        <p:spPr bwMode="auto">
          <a:xfrm flipH="1">
            <a:off x="4173538" y="4108450"/>
            <a:ext cx="796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1" name="Line 22"/>
          <p:cNvSpPr>
            <a:spLocks noChangeShapeType="1"/>
          </p:cNvSpPr>
          <p:nvPr/>
        </p:nvSpPr>
        <p:spPr bwMode="auto">
          <a:xfrm flipV="1">
            <a:off x="3271838" y="5113338"/>
            <a:ext cx="0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2" name="Text Box 24"/>
          <p:cNvSpPr txBox="1">
            <a:spLocks noChangeArrowheads="1"/>
          </p:cNvSpPr>
          <p:nvPr/>
        </p:nvSpPr>
        <p:spPr bwMode="auto">
          <a:xfrm>
            <a:off x="3630613" y="2513013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0973" name="Line 25"/>
          <p:cNvSpPr>
            <a:spLocks noChangeShapeType="1"/>
          </p:cNvSpPr>
          <p:nvPr/>
        </p:nvSpPr>
        <p:spPr bwMode="auto">
          <a:xfrm flipH="1" flipV="1">
            <a:off x="3449638" y="2652713"/>
            <a:ext cx="257175" cy="1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4" name="Line 26"/>
          <p:cNvSpPr>
            <a:spLocks noChangeShapeType="1"/>
          </p:cNvSpPr>
          <p:nvPr/>
        </p:nvSpPr>
        <p:spPr bwMode="auto">
          <a:xfrm flipV="1">
            <a:off x="4999038" y="428942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5" name="Text Box 27"/>
          <p:cNvSpPr txBox="1">
            <a:spLocks noChangeArrowheads="1"/>
          </p:cNvSpPr>
          <p:nvPr/>
        </p:nvSpPr>
        <p:spPr bwMode="auto">
          <a:xfrm>
            <a:off x="4479925" y="4662488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0976" name="Line 28"/>
          <p:cNvSpPr>
            <a:spLocks noChangeShapeType="1"/>
          </p:cNvSpPr>
          <p:nvPr/>
        </p:nvSpPr>
        <p:spPr bwMode="auto">
          <a:xfrm flipH="1">
            <a:off x="3375025" y="56673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7" name="Text Box 29"/>
          <p:cNvSpPr txBox="1">
            <a:spLocks noChangeArrowheads="1"/>
          </p:cNvSpPr>
          <p:nvPr/>
        </p:nvSpPr>
        <p:spPr bwMode="auto">
          <a:xfrm>
            <a:off x="3797300" y="5551488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0978" name="Line 30"/>
          <p:cNvSpPr>
            <a:spLocks noChangeShapeType="1"/>
          </p:cNvSpPr>
          <p:nvPr/>
        </p:nvSpPr>
        <p:spPr bwMode="auto">
          <a:xfrm flipV="1">
            <a:off x="1236663" y="4095750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79" name="Text Box 31"/>
          <p:cNvSpPr txBox="1">
            <a:spLocks noChangeArrowheads="1"/>
          </p:cNvSpPr>
          <p:nvPr/>
        </p:nvSpPr>
        <p:spPr bwMode="auto">
          <a:xfrm>
            <a:off x="319088" y="4470400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0980" name="Text Box 32"/>
          <p:cNvSpPr txBox="1">
            <a:spLocks noChangeArrowheads="1"/>
          </p:cNvSpPr>
          <p:nvPr/>
        </p:nvSpPr>
        <p:spPr bwMode="auto">
          <a:xfrm>
            <a:off x="2636838" y="3621088"/>
            <a:ext cx="10858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(wired 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wireless)</a:t>
            </a:r>
          </a:p>
        </p:txBody>
      </p:sp>
      <p:sp>
        <p:nvSpPr>
          <p:cNvPr id="526373" name="Rectangle 37"/>
          <p:cNvSpPr>
            <a:spLocks noChangeArrowheads="1"/>
          </p:cNvSpPr>
          <p:nvPr/>
        </p:nvSpPr>
        <p:spPr bwMode="auto">
          <a:xfrm>
            <a:off x="6727825" y="3941763"/>
            <a:ext cx="160338" cy="255587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3925" name="Group 51"/>
          <p:cNvGrpSpPr>
            <a:grpSpLocks/>
          </p:cNvGrpSpPr>
          <p:nvPr/>
        </p:nvGrpSpPr>
        <p:grpSpPr bwMode="auto">
          <a:xfrm>
            <a:off x="423863" y="3562350"/>
            <a:ext cx="922337" cy="658813"/>
            <a:chOff x="267" y="2244"/>
            <a:chExt cx="581" cy="415"/>
          </a:xfrm>
        </p:grpSpPr>
        <p:sp>
          <p:nvSpPr>
            <p:cNvPr id="526372" name="Rectangle 36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43" name="Group 38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3944" name="Picture 39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5" name="Freeform 40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6" name="Group 50"/>
          <p:cNvGrpSpPr>
            <a:grpSpLocks/>
          </p:cNvGrpSpPr>
          <p:nvPr/>
        </p:nvGrpSpPr>
        <p:grpSpPr bwMode="auto">
          <a:xfrm>
            <a:off x="2744788" y="5559425"/>
            <a:ext cx="812800" cy="833438"/>
            <a:chOff x="1729" y="3502"/>
            <a:chExt cx="512" cy="525"/>
          </a:xfrm>
        </p:grpSpPr>
        <p:sp>
          <p:nvSpPr>
            <p:cNvPr id="526370" name="Rectangle 34"/>
            <p:cNvSpPr>
              <a:spLocks noChangeArrowheads="1"/>
            </p:cNvSpPr>
            <p:nvPr/>
          </p:nvSpPr>
          <p:spPr bwMode="auto">
            <a:xfrm>
              <a:off x="2021" y="3502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9" name="Group 41"/>
            <p:cNvGrpSpPr>
              <a:grpSpLocks/>
            </p:cNvGrpSpPr>
            <p:nvPr/>
          </p:nvGrpSpPr>
          <p:grpSpPr bwMode="auto">
            <a:xfrm>
              <a:off x="1729" y="3612"/>
              <a:ext cx="512" cy="415"/>
              <a:chOff x="-44" y="1473"/>
              <a:chExt cx="981" cy="1105"/>
            </a:xfrm>
          </p:grpSpPr>
          <p:pic>
            <p:nvPicPr>
              <p:cNvPr id="123940" name="Picture 42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41" name="Freeform 43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7" name="Group 52"/>
          <p:cNvGrpSpPr>
            <a:grpSpLocks/>
          </p:cNvGrpSpPr>
          <p:nvPr/>
        </p:nvGrpSpPr>
        <p:grpSpPr bwMode="auto">
          <a:xfrm>
            <a:off x="2770188" y="2025650"/>
            <a:ext cx="812800" cy="776288"/>
            <a:chOff x="1745" y="1276"/>
            <a:chExt cx="512" cy="489"/>
          </a:xfrm>
        </p:grpSpPr>
        <p:sp>
          <p:nvSpPr>
            <p:cNvPr id="526350" name="Rectangle 14"/>
            <p:cNvSpPr>
              <a:spLocks noChangeArrowheads="1"/>
            </p:cNvSpPr>
            <p:nvPr/>
          </p:nvSpPr>
          <p:spPr bwMode="auto">
            <a:xfrm>
              <a:off x="2039" y="160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5" name="Group 4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3936" name="Picture 4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7" name="Freeform 4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3928" name="Group 53"/>
          <p:cNvGrpSpPr>
            <a:grpSpLocks/>
          </p:cNvGrpSpPr>
          <p:nvPr/>
        </p:nvGrpSpPr>
        <p:grpSpPr bwMode="auto">
          <a:xfrm>
            <a:off x="4868863" y="3836988"/>
            <a:ext cx="812800" cy="658812"/>
            <a:chOff x="3067" y="2417"/>
            <a:chExt cx="512" cy="415"/>
          </a:xfrm>
        </p:grpSpPr>
        <p:sp>
          <p:nvSpPr>
            <p:cNvPr id="526371" name="Rectangle 35"/>
            <p:cNvSpPr>
              <a:spLocks noChangeArrowheads="1"/>
            </p:cNvSpPr>
            <p:nvPr/>
          </p:nvSpPr>
          <p:spPr bwMode="auto">
            <a:xfrm rot="-5400000">
              <a:off x="3162" y="2514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3931" name="Group 47"/>
            <p:cNvGrpSpPr>
              <a:grpSpLocks/>
            </p:cNvGrpSpPr>
            <p:nvPr/>
          </p:nvGrpSpPr>
          <p:grpSpPr bwMode="auto">
            <a:xfrm>
              <a:off x="3067" y="2417"/>
              <a:ext cx="512" cy="415"/>
              <a:chOff x="-44" y="1473"/>
              <a:chExt cx="981" cy="1105"/>
            </a:xfrm>
          </p:grpSpPr>
          <p:pic>
            <p:nvPicPr>
              <p:cNvPr id="123932" name="Picture 48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933" name="Freeform 49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3929" name="Picture 20" descr="underline_bas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322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5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5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946873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566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LAN addresses (more)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531337"/>
            <a:ext cx="7886700" cy="435133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/>
              <a:t>MAC address allocation administered by IEEE</a:t>
            </a:r>
          </a:p>
          <a:p>
            <a:pPr>
              <a:defRPr/>
            </a:pPr>
            <a:r>
              <a:rPr lang="en-US" dirty="0"/>
              <a:t>manufacturer buys portion of MAC address space (to assure uniqueness)</a:t>
            </a:r>
          </a:p>
          <a:p>
            <a:pPr>
              <a:defRPr/>
            </a:pPr>
            <a:r>
              <a:rPr lang="en-US" dirty="0"/>
              <a:t>analogy:</a:t>
            </a:r>
          </a:p>
          <a:p>
            <a:pPr lvl="1">
              <a:defRPr/>
            </a:pPr>
            <a:r>
              <a:rPr lang="en-US" dirty="0"/>
              <a:t>MAC address: like Social Security Number</a:t>
            </a:r>
          </a:p>
          <a:p>
            <a:pPr lvl="1">
              <a:defRPr/>
            </a:pPr>
            <a:r>
              <a:rPr lang="en-US" dirty="0"/>
              <a:t>IP address: like postal address</a:t>
            </a:r>
          </a:p>
          <a:p>
            <a:pPr>
              <a:defRPr/>
            </a:pPr>
            <a:r>
              <a:rPr lang="en-US" dirty="0"/>
              <a:t> MAC flat address  </a:t>
            </a:r>
            <a:r>
              <a:rPr lang="en-US" dirty="0">
                <a:ea typeface="MS Mincho" charset="0"/>
                <a:cs typeface="MS Mincho" charset="0"/>
              </a:rPr>
              <a:t>➜</a:t>
            </a:r>
            <a:r>
              <a:rPr lang="en-US" dirty="0"/>
              <a:t> portability </a:t>
            </a:r>
          </a:p>
          <a:p>
            <a:pPr lvl="1">
              <a:defRPr/>
            </a:pPr>
            <a:r>
              <a:rPr lang="en-US" dirty="0"/>
              <a:t>can move LAN card from one LAN to another</a:t>
            </a:r>
          </a:p>
          <a:p>
            <a:pPr>
              <a:defRPr/>
            </a:pPr>
            <a:r>
              <a:rPr lang="en-US" dirty="0"/>
              <a:t>IP hierarchical address </a:t>
            </a:r>
            <a:r>
              <a:rPr lang="en-US" i="1" dirty="0"/>
              <a:t>not</a:t>
            </a:r>
            <a:r>
              <a:rPr lang="en-US" dirty="0"/>
              <a:t> portable</a:t>
            </a:r>
          </a:p>
          <a:p>
            <a:pPr lvl="1">
              <a:defRPr/>
            </a:pPr>
            <a:r>
              <a:rPr lang="en-US" dirty="0"/>
              <a:t> address depends on IP subnet to which node is attached</a:t>
            </a:r>
          </a:p>
          <a:p>
            <a:pPr>
              <a:defRPr/>
            </a:pP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40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19163"/>
            <a:ext cx="7313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241300"/>
            <a:ext cx="8191500" cy="9017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cs typeface="+mj-cs"/>
              </a:rPr>
              <a:t>ARP: address resolution protocol</a:t>
            </a:r>
          </a:p>
        </p:txBody>
      </p:sp>
      <p:sp>
        <p:nvSpPr>
          <p:cNvPr id="399364" name="Rectangle 4"/>
          <p:cNvSpPr>
            <a:spLocks noGrp="1" noChangeArrowheads="1"/>
          </p:cNvSpPr>
          <p:nvPr>
            <p:ph idx="1"/>
          </p:nvPr>
        </p:nvSpPr>
        <p:spPr>
          <a:xfrm>
            <a:off x="4886325" y="2119313"/>
            <a:ext cx="3990975" cy="3881437"/>
          </a:xfrm>
        </p:spPr>
        <p:txBody>
          <a:bodyPr>
            <a:normAutofit lnSpcReduction="10000"/>
          </a:bodyPr>
          <a:lstStyle/>
          <a:p>
            <a:pPr marL="0" indent="0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ARP table: </a:t>
            </a:r>
            <a:r>
              <a:rPr lang="en-US" sz="2400" dirty="0"/>
              <a:t>each IP node (host, router) on LAN has table</a:t>
            </a:r>
          </a:p>
          <a:p>
            <a:pPr lvl="1">
              <a:defRPr/>
            </a:pPr>
            <a:r>
              <a:rPr lang="en-US" dirty="0"/>
              <a:t>IP/MAC address mappings for some LAN nodes:</a:t>
            </a:r>
          </a:p>
          <a:p>
            <a:pPr>
              <a:buFont typeface="Wingdings" charset="0"/>
              <a:buNone/>
              <a:defRPr/>
            </a:pPr>
            <a:r>
              <a:rPr lang="en-US" sz="1800" dirty="0"/>
              <a:t>          </a:t>
            </a:r>
            <a:r>
              <a:rPr lang="en-US" sz="1800" dirty="0">
                <a:solidFill>
                  <a:srgbClr val="CC0000"/>
                </a:solidFill>
              </a:rPr>
              <a:t>&lt; IP address; MAC address; TTL&gt;</a:t>
            </a:r>
          </a:p>
          <a:p>
            <a:pPr lvl="1">
              <a:defRPr/>
            </a:pPr>
            <a:r>
              <a:rPr lang="en-US" dirty="0"/>
              <a:t>TTL (Time To Live): time after which address mapping will be forgotten (typically 20 min)</a:t>
            </a:r>
          </a:p>
        </p:txBody>
      </p:sp>
      <p:grpSp>
        <p:nvGrpSpPr>
          <p:cNvPr id="128006" name="Group 41"/>
          <p:cNvGrpSpPr>
            <a:grpSpLocks/>
          </p:cNvGrpSpPr>
          <p:nvPr/>
        </p:nvGrpSpPr>
        <p:grpSpPr bwMode="auto">
          <a:xfrm>
            <a:off x="405415" y="1277556"/>
            <a:ext cx="4146550" cy="1277938"/>
            <a:chOff x="145" y="937"/>
            <a:chExt cx="2612" cy="805"/>
          </a:xfrm>
        </p:grpSpPr>
        <p:sp>
          <p:nvSpPr>
            <p:cNvPr id="43056" name="Text Box 6"/>
            <p:cNvSpPr txBox="1">
              <a:spLocks noChangeArrowheads="1"/>
            </p:cNvSpPr>
            <p:nvPr/>
          </p:nvSpPr>
          <p:spPr bwMode="auto">
            <a:xfrm>
              <a:off x="232" y="947"/>
              <a:ext cx="2525" cy="7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Question: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 how to determine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ＭＳ Ｐゴシック" charset="0"/>
                  <a:cs typeface="+mn-cs"/>
                </a:rPr>
                <a:t>interface’s MAC address, knowing its IP address?</a:t>
              </a:r>
            </a:p>
          </p:txBody>
        </p:sp>
        <p:sp>
          <p:nvSpPr>
            <p:cNvPr id="43057" name="Rectangle 7"/>
            <p:cNvSpPr>
              <a:spLocks noChangeArrowheads="1"/>
            </p:cNvSpPr>
            <p:nvPr/>
          </p:nvSpPr>
          <p:spPr bwMode="auto">
            <a:xfrm>
              <a:off x="145" y="937"/>
              <a:ext cx="2609" cy="805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8007" name="Freeform 10"/>
          <p:cNvSpPr>
            <a:spLocks/>
          </p:cNvSpPr>
          <p:nvPr/>
        </p:nvSpPr>
        <p:spPr bwMode="auto">
          <a:xfrm>
            <a:off x="1800225" y="3944938"/>
            <a:ext cx="1393825" cy="1525587"/>
          </a:xfrm>
          <a:custGeom>
            <a:avLst/>
            <a:gdLst>
              <a:gd name="T0" fmla="*/ 2147483647 w 1292"/>
              <a:gd name="T1" fmla="*/ 2147483647 h 1255"/>
              <a:gd name="T2" fmla="*/ 2147483647 w 1292"/>
              <a:gd name="T3" fmla="*/ 2147483647 h 1255"/>
              <a:gd name="T4" fmla="*/ 2147483647 w 1292"/>
              <a:gd name="T5" fmla="*/ 2147483647 h 1255"/>
              <a:gd name="T6" fmla="*/ 2147483647 w 1292"/>
              <a:gd name="T7" fmla="*/ 2147483647 h 1255"/>
              <a:gd name="T8" fmla="*/ 2147483647 w 1292"/>
              <a:gd name="T9" fmla="*/ 2147483647 h 1255"/>
              <a:gd name="T10" fmla="*/ 2147483647 w 1292"/>
              <a:gd name="T11" fmla="*/ 2147483647 h 1255"/>
              <a:gd name="T12" fmla="*/ 2147483647 w 1292"/>
              <a:gd name="T13" fmla="*/ 2147483647 h 1255"/>
              <a:gd name="T14" fmla="*/ 2147483647 w 1292"/>
              <a:gd name="T15" fmla="*/ 2147483647 h 1255"/>
              <a:gd name="T16" fmla="*/ 2147483647 w 1292"/>
              <a:gd name="T17" fmla="*/ 2147483647 h 1255"/>
              <a:gd name="T18" fmla="*/ 2147483647 w 1292"/>
              <a:gd name="T19" fmla="*/ 2147483647 h 1255"/>
              <a:gd name="T20" fmla="*/ 2147483647 w 1292"/>
              <a:gd name="T21" fmla="*/ 2147483647 h 1255"/>
              <a:gd name="T22" fmla="*/ 2147483647 w 1292"/>
              <a:gd name="T23" fmla="*/ 2147483647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7" name="Line 18"/>
          <p:cNvSpPr>
            <a:spLocks noChangeShapeType="1"/>
          </p:cNvSpPr>
          <p:nvPr/>
        </p:nvSpPr>
        <p:spPr bwMode="auto">
          <a:xfrm>
            <a:off x="1357313" y="4449763"/>
            <a:ext cx="476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8" name="Line 19"/>
          <p:cNvSpPr>
            <a:spLocks noChangeShapeType="1"/>
          </p:cNvSpPr>
          <p:nvPr/>
        </p:nvSpPr>
        <p:spPr bwMode="auto">
          <a:xfrm>
            <a:off x="2587625" y="3606800"/>
            <a:ext cx="0" cy="488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19" name="Line 20"/>
          <p:cNvSpPr>
            <a:spLocks noChangeShapeType="1"/>
          </p:cNvSpPr>
          <p:nvPr/>
        </p:nvSpPr>
        <p:spPr bwMode="auto">
          <a:xfrm flipH="1">
            <a:off x="3176588" y="4575175"/>
            <a:ext cx="447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0" name="Line 21"/>
          <p:cNvSpPr>
            <a:spLocks noChangeShapeType="1"/>
          </p:cNvSpPr>
          <p:nvPr/>
        </p:nvSpPr>
        <p:spPr bwMode="auto">
          <a:xfrm flipV="1">
            <a:off x="2562225" y="532288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1" name="Text Box 22"/>
          <p:cNvSpPr txBox="1">
            <a:spLocks noChangeArrowheads="1"/>
          </p:cNvSpPr>
          <p:nvPr/>
        </p:nvSpPr>
        <p:spPr bwMode="auto">
          <a:xfrm>
            <a:off x="2806700" y="3386138"/>
            <a:ext cx="1781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1A-2F-BB-76-09-AD</a:t>
            </a:r>
          </a:p>
        </p:txBody>
      </p:sp>
      <p:sp>
        <p:nvSpPr>
          <p:cNvPr id="43022" name="Line 23"/>
          <p:cNvSpPr>
            <a:spLocks noChangeShapeType="1"/>
          </p:cNvSpPr>
          <p:nvPr/>
        </p:nvSpPr>
        <p:spPr bwMode="auto">
          <a:xfrm flipH="1" flipV="1">
            <a:off x="2678113" y="3538538"/>
            <a:ext cx="2047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3" name="Line 24"/>
          <p:cNvSpPr>
            <a:spLocks noChangeShapeType="1"/>
          </p:cNvSpPr>
          <p:nvPr/>
        </p:nvSpPr>
        <p:spPr bwMode="auto">
          <a:xfrm flipV="1">
            <a:off x="3633788" y="4651375"/>
            <a:ext cx="0" cy="373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4" name="Text Box 25"/>
          <p:cNvSpPr txBox="1">
            <a:spLocks noChangeArrowheads="1"/>
          </p:cNvSpPr>
          <p:nvPr/>
        </p:nvSpPr>
        <p:spPr bwMode="auto">
          <a:xfrm>
            <a:off x="3187700" y="4953000"/>
            <a:ext cx="1739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58-23-D7-FA-20-B0</a:t>
            </a:r>
          </a:p>
        </p:txBody>
      </p:sp>
      <p:sp>
        <p:nvSpPr>
          <p:cNvPr id="43025" name="Line 26"/>
          <p:cNvSpPr>
            <a:spLocks noChangeShapeType="1"/>
          </p:cNvSpPr>
          <p:nvPr/>
        </p:nvSpPr>
        <p:spPr bwMode="auto">
          <a:xfrm flipH="1">
            <a:off x="2632075" y="5735638"/>
            <a:ext cx="246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6" name="Text Box 27"/>
          <p:cNvSpPr txBox="1">
            <a:spLocks noChangeArrowheads="1"/>
          </p:cNvSpPr>
          <p:nvPr/>
        </p:nvSpPr>
        <p:spPr bwMode="auto">
          <a:xfrm>
            <a:off x="2816225" y="5578475"/>
            <a:ext cx="1749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0C-C4-11-6F-E3-98</a:t>
            </a:r>
          </a:p>
        </p:txBody>
      </p:sp>
      <p:sp>
        <p:nvSpPr>
          <p:cNvPr id="43027" name="Line 28"/>
          <p:cNvSpPr>
            <a:spLocks noChangeShapeType="1"/>
          </p:cNvSpPr>
          <p:nvPr/>
        </p:nvSpPr>
        <p:spPr bwMode="auto">
          <a:xfrm flipV="1">
            <a:off x="1320800" y="4552950"/>
            <a:ext cx="0" cy="331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28" name="Text Box 29"/>
          <p:cNvSpPr txBox="1">
            <a:spLocks noChangeArrowheads="1"/>
          </p:cNvSpPr>
          <p:nvPr/>
        </p:nvSpPr>
        <p:spPr bwMode="auto">
          <a:xfrm>
            <a:off x="166688" y="4811713"/>
            <a:ext cx="168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71-65-F7-2B-08-53</a:t>
            </a:r>
          </a:p>
        </p:txBody>
      </p:sp>
      <p:sp>
        <p:nvSpPr>
          <p:cNvPr id="43029" name="Text Box 30"/>
          <p:cNvSpPr txBox="1">
            <a:spLocks noChangeArrowheads="1"/>
          </p:cNvSpPr>
          <p:nvPr/>
        </p:nvSpPr>
        <p:spPr bwMode="auto">
          <a:xfrm>
            <a:off x="2012950" y="4430713"/>
            <a:ext cx="81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  LAN</a:t>
            </a:r>
          </a:p>
        </p:txBody>
      </p:sp>
      <p:sp>
        <p:nvSpPr>
          <p:cNvPr id="43030" name="Text Box 31"/>
          <p:cNvSpPr txBox="1">
            <a:spLocks noChangeArrowheads="1"/>
          </p:cNvSpPr>
          <p:nvPr/>
        </p:nvSpPr>
        <p:spPr bwMode="auto">
          <a:xfrm>
            <a:off x="363538" y="366553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137.196.7.23</a:t>
            </a:r>
          </a:p>
        </p:txBody>
      </p:sp>
      <p:sp>
        <p:nvSpPr>
          <p:cNvPr id="43031" name="Line 32"/>
          <p:cNvSpPr>
            <a:spLocks noChangeShapeType="1"/>
          </p:cNvSpPr>
          <p:nvPr/>
        </p:nvSpPr>
        <p:spPr bwMode="auto">
          <a:xfrm>
            <a:off x="1009650" y="3921125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2" name="Text Box 33"/>
          <p:cNvSpPr txBox="1">
            <a:spLocks noChangeArrowheads="1"/>
          </p:cNvSpPr>
          <p:nvPr/>
        </p:nvSpPr>
        <p:spPr bwMode="auto">
          <a:xfrm>
            <a:off x="2944813" y="2987675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137.196.7.78</a:t>
            </a:r>
          </a:p>
        </p:txBody>
      </p:sp>
      <p:sp>
        <p:nvSpPr>
          <p:cNvPr id="43033" name="Line 34"/>
          <p:cNvSpPr>
            <a:spLocks noChangeShapeType="1"/>
          </p:cNvSpPr>
          <p:nvPr/>
        </p:nvSpPr>
        <p:spPr bwMode="auto">
          <a:xfrm flipH="1" flipV="1">
            <a:off x="2774950" y="3125788"/>
            <a:ext cx="234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4" name="Line 35"/>
          <p:cNvSpPr>
            <a:spLocks noChangeShapeType="1"/>
          </p:cNvSpPr>
          <p:nvPr/>
        </p:nvSpPr>
        <p:spPr bwMode="auto">
          <a:xfrm>
            <a:off x="3954463" y="4121150"/>
            <a:ext cx="0" cy="246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5" name="Text Box 36"/>
          <p:cNvSpPr txBox="1">
            <a:spLocks noChangeArrowheads="1"/>
          </p:cNvSpPr>
          <p:nvPr/>
        </p:nvSpPr>
        <p:spPr bwMode="auto">
          <a:xfrm>
            <a:off x="3344863" y="3887788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137.196.7.14</a:t>
            </a:r>
          </a:p>
        </p:txBody>
      </p:sp>
      <p:sp>
        <p:nvSpPr>
          <p:cNvPr id="43036" name="Line 38"/>
          <p:cNvSpPr>
            <a:spLocks noChangeShapeType="1"/>
          </p:cNvSpPr>
          <p:nvPr/>
        </p:nvSpPr>
        <p:spPr bwMode="auto">
          <a:xfrm>
            <a:off x="2136775" y="6002338"/>
            <a:ext cx="231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037" name="Text Box 39"/>
          <p:cNvSpPr txBox="1">
            <a:spLocks noChangeArrowheads="1"/>
          </p:cNvSpPr>
          <p:nvPr/>
        </p:nvSpPr>
        <p:spPr bwMode="auto">
          <a:xfrm>
            <a:off x="955675" y="5848350"/>
            <a:ext cx="12176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137.196.7.88</a:t>
            </a:r>
          </a:p>
        </p:txBody>
      </p:sp>
      <p:sp>
        <p:nvSpPr>
          <p:cNvPr id="399403" name="Rectangle 43"/>
          <p:cNvSpPr>
            <a:spLocks noChangeArrowheads="1"/>
          </p:cNvSpPr>
          <p:nvPr/>
        </p:nvSpPr>
        <p:spPr bwMode="auto">
          <a:xfrm rot="-5400000">
            <a:off x="3659982" y="4482306"/>
            <a:ext cx="127000" cy="1952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0" name="Group 44"/>
          <p:cNvGrpSpPr>
            <a:grpSpLocks/>
          </p:cNvGrpSpPr>
          <p:nvPr/>
        </p:nvGrpSpPr>
        <p:grpSpPr bwMode="auto">
          <a:xfrm>
            <a:off x="3562350" y="4357688"/>
            <a:ext cx="598488" cy="520700"/>
            <a:chOff x="-44" y="1473"/>
            <a:chExt cx="981" cy="1105"/>
          </a:xfrm>
        </p:grpSpPr>
        <p:pic>
          <p:nvPicPr>
            <p:cNvPr id="128045" name="Picture 45" descr="desktop_computer_stylized_mediu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46" name="Freeform 4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8031" name="Group 47"/>
          <p:cNvGrpSpPr>
            <a:grpSpLocks/>
          </p:cNvGrpSpPr>
          <p:nvPr/>
        </p:nvGrpSpPr>
        <p:grpSpPr bwMode="auto">
          <a:xfrm>
            <a:off x="657225" y="4160838"/>
            <a:ext cx="709613" cy="520700"/>
            <a:chOff x="267" y="2244"/>
            <a:chExt cx="581" cy="415"/>
          </a:xfrm>
        </p:grpSpPr>
        <p:sp>
          <p:nvSpPr>
            <p:cNvPr id="399408" name="Rectangle 48"/>
            <p:cNvSpPr>
              <a:spLocks noChangeArrowheads="1"/>
            </p:cNvSpPr>
            <p:nvPr/>
          </p:nvSpPr>
          <p:spPr bwMode="auto">
            <a:xfrm rot="-5400000">
              <a:off x="717" y="2400"/>
              <a:ext cx="101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42" name="Group 49"/>
            <p:cNvGrpSpPr>
              <a:grpSpLocks/>
            </p:cNvGrpSpPr>
            <p:nvPr/>
          </p:nvGrpSpPr>
          <p:grpSpPr bwMode="auto">
            <a:xfrm>
              <a:off x="267" y="2244"/>
              <a:ext cx="512" cy="415"/>
              <a:chOff x="-44" y="1473"/>
              <a:chExt cx="981" cy="1105"/>
            </a:xfrm>
          </p:grpSpPr>
          <p:pic>
            <p:nvPicPr>
              <p:cNvPr id="128043" name="Picture 50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4" name="Freeform 51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8032" name="Group 52"/>
          <p:cNvGrpSpPr>
            <a:grpSpLocks/>
          </p:cNvGrpSpPr>
          <p:nvPr/>
        </p:nvGrpSpPr>
        <p:grpSpPr bwMode="auto">
          <a:xfrm>
            <a:off x="2157413" y="3048000"/>
            <a:ext cx="631825" cy="554038"/>
            <a:chOff x="1745" y="1276"/>
            <a:chExt cx="512" cy="489"/>
          </a:xfrm>
        </p:grpSpPr>
        <p:sp>
          <p:nvSpPr>
            <p:cNvPr id="399413" name="Rectangle 53"/>
            <p:cNvSpPr>
              <a:spLocks noChangeArrowheads="1"/>
            </p:cNvSpPr>
            <p:nvPr/>
          </p:nvSpPr>
          <p:spPr bwMode="auto">
            <a:xfrm>
              <a:off x="2040" y="1604"/>
              <a:ext cx="100" cy="161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50000">
                  <a:schemeClr val="bg1"/>
                </a:gs>
                <a:gs pos="100000">
                  <a:srgbClr val="008000"/>
                </a:gs>
              </a:gsLst>
              <a:lin ang="0" scaled="1"/>
            </a:gra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grpSp>
          <p:nvGrpSpPr>
            <p:cNvPr id="128038" name="Group 54"/>
            <p:cNvGrpSpPr>
              <a:grpSpLocks/>
            </p:cNvGrpSpPr>
            <p:nvPr/>
          </p:nvGrpSpPr>
          <p:grpSpPr bwMode="auto">
            <a:xfrm>
              <a:off x="1745" y="1276"/>
              <a:ext cx="512" cy="415"/>
              <a:chOff x="-44" y="1473"/>
              <a:chExt cx="981" cy="1105"/>
            </a:xfrm>
          </p:grpSpPr>
          <p:pic>
            <p:nvPicPr>
              <p:cNvPr id="128039" name="Picture 55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8040" name="Freeform 56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736 w 356"/>
                  <a:gd name="T3" fmla="*/ 95 h 368"/>
                  <a:gd name="T4" fmla="*/ 2059 w 356"/>
                  <a:gd name="T5" fmla="*/ 1990 h 368"/>
                  <a:gd name="T6" fmla="*/ 454 w 356"/>
                  <a:gd name="T7" fmla="*/ 2489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99418" name="Rectangle 58"/>
          <p:cNvSpPr>
            <a:spLocks noChangeArrowheads="1"/>
          </p:cNvSpPr>
          <p:nvPr/>
        </p:nvSpPr>
        <p:spPr bwMode="auto">
          <a:xfrm>
            <a:off x="2501900" y="5645150"/>
            <a:ext cx="123825" cy="182563"/>
          </a:xfrm>
          <a:prstGeom prst="rect">
            <a:avLst/>
          </a:prstGeom>
          <a:gradFill rotWithShape="1">
            <a:gsLst>
              <a:gs pos="0">
                <a:srgbClr val="008000"/>
              </a:gs>
              <a:gs pos="50000">
                <a:schemeClr val="bg1"/>
              </a:gs>
              <a:gs pos="100000">
                <a:srgbClr val="008000"/>
              </a:gs>
            </a:gsLst>
            <a:lin ang="0" scaled="1"/>
          </a:gra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128034" name="Group 59"/>
          <p:cNvGrpSpPr>
            <a:grpSpLocks/>
          </p:cNvGrpSpPr>
          <p:nvPr/>
        </p:nvGrpSpPr>
        <p:grpSpPr bwMode="auto">
          <a:xfrm>
            <a:off x="2166938" y="5784850"/>
            <a:ext cx="584200" cy="469900"/>
            <a:chOff x="-44" y="1473"/>
            <a:chExt cx="981" cy="1105"/>
          </a:xfrm>
        </p:grpSpPr>
        <p:pic>
          <p:nvPicPr>
            <p:cNvPr id="128035" name="Picture 60" descr="desktop_computer_stylized_mediu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8036" name="Freeform 6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736 w 356"/>
                <a:gd name="T3" fmla="*/ 95 h 368"/>
                <a:gd name="T4" fmla="*/ 2059 w 356"/>
                <a:gd name="T5" fmla="*/ 1990 h 368"/>
                <a:gd name="T6" fmla="*/ 454 w 356"/>
                <a:gd name="T7" fmla="*/ 2489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18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66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cs typeface="+mj-cs"/>
              </a:rPr>
              <a:t>ARP protocol: same LAN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506412" y="1277938"/>
            <a:ext cx="8113606" cy="4918076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wants to send datagram to B</a:t>
            </a:r>
          </a:p>
          <a:p>
            <a:pPr lvl="1">
              <a:defRPr/>
            </a:pPr>
            <a:r>
              <a:rPr lang="en-US" sz="2000" dirty="0"/>
              <a:t>B’s MAC address not in A’s ARP table.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CC0000"/>
                </a:solidFill>
              </a:rPr>
              <a:t>broadcasts</a:t>
            </a:r>
            <a:r>
              <a:rPr lang="en-US" sz="2400" dirty="0"/>
              <a:t> ARP query packet, containing B's IP address </a:t>
            </a:r>
          </a:p>
          <a:p>
            <a:pPr lvl="1">
              <a:defRPr/>
            </a:pPr>
            <a:r>
              <a:rPr lang="en-US" sz="2000" dirty="0"/>
              <a:t>destination MAC address = FF-FF-FF-FF-FF-FF</a:t>
            </a:r>
          </a:p>
          <a:p>
            <a:pPr lvl="1">
              <a:defRPr/>
            </a:pPr>
            <a:r>
              <a:rPr lang="en-US" sz="2000" dirty="0"/>
              <a:t>all nodes on LAN receive ARP query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B receives ARP packet, replies to A with its (B's) MAC address</a:t>
            </a:r>
          </a:p>
          <a:p>
            <a:pPr lvl="1">
              <a:defRPr/>
            </a:pPr>
            <a:r>
              <a:rPr lang="en-US" sz="2000" dirty="0"/>
              <a:t>frame sent to A</a:t>
            </a:r>
            <a:r>
              <a:rPr lang="ja-JP" altLang="en-US" sz="2000" dirty="0"/>
              <a:t>’</a:t>
            </a:r>
            <a:r>
              <a:rPr lang="en-US" sz="2000" dirty="0"/>
              <a:t>s MAC address (unicast)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 caches (saves) IP-to-MAC address pair in its ARP table until information becomes old (times out)</a:t>
            </a:r>
            <a:r>
              <a:rPr lang="en-US" sz="2000" dirty="0"/>
              <a:t> </a:t>
            </a:r>
          </a:p>
          <a:p>
            <a:pPr lvl="1">
              <a:defRPr/>
            </a:pPr>
            <a:r>
              <a:rPr lang="en-US" sz="2000" dirty="0"/>
              <a:t>soft state: information that times out (goes away) unless refreshed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/>
              <a:t>ARP is </a:t>
            </a:r>
            <a:r>
              <a:rPr lang="ja-JP" altLang="en-US" sz="2400" dirty="0"/>
              <a:t>“</a:t>
            </a:r>
            <a:r>
              <a:rPr lang="en-US" sz="2400" dirty="0"/>
              <a:t>plug-and-play</a:t>
            </a:r>
            <a:r>
              <a:rPr lang="ja-JP" altLang="en-US" sz="2400" dirty="0"/>
              <a:t>”</a:t>
            </a:r>
            <a:r>
              <a:rPr lang="en-US" sz="2400" dirty="0"/>
              <a:t>:</a:t>
            </a:r>
          </a:p>
          <a:p>
            <a:pPr lvl="1">
              <a:defRPr/>
            </a:pPr>
            <a:r>
              <a:rPr lang="en-US" sz="2000" dirty="0"/>
              <a:t>nodes create their ARP tables </a:t>
            </a:r>
            <a:r>
              <a:rPr lang="en-US" sz="2000" i="1" dirty="0"/>
              <a:t>without intervention from net administrator</a:t>
            </a:r>
          </a:p>
          <a:p>
            <a:pPr marL="914400" lvl="1" indent="-457200">
              <a:buFont typeface="+mj-lt"/>
              <a:buAutoNum type="arabicPeriod"/>
              <a:defRPr/>
            </a:pPr>
            <a:endParaRPr lang="en-US" sz="2000" dirty="0"/>
          </a:p>
          <a:p>
            <a:pPr marL="457200" indent="-457200">
              <a:buFont typeface="+mj-lt"/>
              <a:buAutoNum type="arabicPeriod"/>
              <a:defRPr/>
            </a:pPr>
            <a:endParaRPr lang="en-US" sz="2400" dirty="0"/>
          </a:p>
        </p:txBody>
      </p:sp>
      <p:pic>
        <p:nvPicPr>
          <p:cNvPr id="130054" name="Picture 19" descr="underline_base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876300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84D624-D040-2E47-A508-03D46FE35C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0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30469F3-D360-5C46-81FC-E69D2A6577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/>
              <a:t>Address Translation Protocol (ARP)</a:t>
            </a:r>
            <a:endParaRPr lang="en-AU" altLang="en-US" sz="3600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2D0D3EF-7BBF-7048-B790-CAE7DEBF8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800" dirty="0"/>
              <a:t>Map IP addresses into physical addresses</a:t>
            </a:r>
          </a:p>
          <a:p>
            <a:pPr lvl="1"/>
            <a:r>
              <a:rPr lang="en-US" altLang="en-US" sz="2400" dirty="0"/>
              <a:t>destination host</a:t>
            </a:r>
          </a:p>
          <a:p>
            <a:pPr lvl="1"/>
            <a:r>
              <a:rPr lang="en-US" altLang="en-US" sz="2400" dirty="0"/>
              <a:t>next hop router</a:t>
            </a:r>
          </a:p>
          <a:p>
            <a:r>
              <a:rPr lang="en-US" altLang="en-US" sz="2800" dirty="0"/>
              <a:t>Techniques</a:t>
            </a:r>
          </a:p>
          <a:p>
            <a:pPr lvl="1"/>
            <a:r>
              <a:rPr lang="en-US" altLang="en-US" sz="2400" dirty="0"/>
              <a:t>encode physical address in host part of IP address</a:t>
            </a:r>
          </a:p>
          <a:p>
            <a:pPr lvl="1"/>
            <a:r>
              <a:rPr lang="en-US" altLang="en-US" sz="2400" dirty="0"/>
              <a:t>table-based</a:t>
            </a:r>
          </a:p>
          <a:p>
            <a:r>
              <a:rPr lang="en-US" altLang="en-US" sz="2800" dirty="0"/>
              <a:t>ARP (Address Resolution Protocol)</a:t>
            </a:r>
          </a:p>
          <a:p>
            <a:pPr lvl="1"/>
            <a:r>
              <a:rPr lang="en-US" altLang="en-US" sz="2400" dirty="0"/>
              <a:t>table of IP to physical address bindings</a:t>
            </a:r>
          </a:p>
          <a:p>
            <a:pPr lvl="1"/>
            <a:r>
              <a:rPr lang="en-US" altLang="en-US" sz="2400" dirty="0"/>
              <a:t>broadcast request if IP address not in table</a:t>
            </a:r>
          </a:p>
          <a:p>
            <a:pPr lvl="1"/>
            <a:r>
              <a:rPr lang="en-US" altLang="en-US" sz="2400" dirty="0"/>
              <a:t>target machine responds with its physical address</a:t>
            </a:r>
          </a:p>
          <a:p>
            <a:pPr lvl="1"/>
            <a:r>
              <a:rPr lang="en-US" altLang="en-US" sz="2400" dirty="0"/>
              <a:t>table entries are discarded if not refreshed</a:t>
            </a:r>
          </a:p>
          <a:p>
            <a:pPr lvl="1"/>
            <a:r>
              <a:rPr lang="en-US" altLang="en-US" dirty="0"/>
              <a:t>Query message include the physical address of the sending host. Why?</a:t>
            </a:r>
            <a:endParaRPr lang="en-US" altLang="en-US" sz="24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93528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3DE5E873-B242-7B4E-9B1B-9194A6355A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71450"/>
            <a:ext cx="8281987" cy="646113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ARP Packet Format</a:t>
            </a:r>
            <a:endParaRPr lang="en-AU" altLang="en-US" sz="3600" dirty="0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F96D0645-DD35-6C40-A93F-DE04746A92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 lvl="1">
              <a:lnSpc>
                <a:spcPct val="90000"/>
              </a:lnSpc>
            </a:pPr>
            <a:r>
              <a:rPr lang="en-US" altLang="en-US" sz="1800"/>
              <a:t>HardwareType: type of physical network (e.g., Ethernet)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ProtocolType: type of higher layer protocol (e.g., IP)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HLEN &amp; PLEN: length of physical and protocol addresses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Operation: request or response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Source/Target Physical/Protocol addresses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2000"/>
          </a:p>
        </p:txBody>
      </p:sp>
      <p:pic>
        <p:nvPicPr>
          <p:cNvPr id="94212" name="Picture 5" descr="f03-23-9780123850591 copy">
            <a:extLst>
              <a:ext uri="{FF2B5EF4-FFF2-40B4-BE49-F238E27FC236}">
                <a16:creationId xmlns:a16="http://schemas.microsoft.com/office/drawing/2014/main" id="{F7D849C5-9831-A445-AF1F-F5D6EA23F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6613"/>
            <a:ext cx="6840537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61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2918</TotalTime>
  <Words>776</Words>
  <Application>Microsoft Macintosh PowerPoint</Application>
  <PresentationFormat>On-screen Show (4:3)</PresentationFormat>
  <Paragraphs>168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Courier New</vt:lpstr>
      <vt:lpstr>Lucida Bright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Address Resolution Protocol (ARP)</vt:lpstr>
      <vt:lpstr>MAC addresses and ARP</vt:lpstr>
      <vt:lpstr>LAN addresses and ARP</vt:lpstr>
      <vt:lpstr>LAN addresses (more)</vt:lpstr>
      <vt:lpstr>ARP: address resolution protocol</vt:lpstr>
      <vt:lpstr>ARP protocol: same LAN</vt:lpstr>
      <vt:lpstr>Address Translation Protocol (ARP)</vt:lpstr>
      <vt:lpstr>ARP Packet Format</vt:lpstr>
      <vt:lpstr>Internet Control Message Protocol (ICMP)</vt:lpstr>
      <vt:lpstr>Internet Control Message Protocol (ICMP)</vt:lpstr>
      <vt:lpstr>PowerPoint Presentation</vt:lpstr>
      <vt:lpstr>PowerPoint Presentation</vt:lpstr>
      <vt:lpstr>PowerPoint Presentation</vt:lpstr>
      <vt:lpstr>Virtual Networks and Tunnels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84</cp:revision>
  <dcterms:created xsi:type="dcterms:W3CDTF">2020-02-13T13:47:54Z</dcterms:created>
  <dcterms:modified xsi:type="dcterms:W3CDTF">2020-02-26T20:00:06Z</dcterms:modified>
</cp:coreProperties>
</file>