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5" r:id="rId2"/>
  </p:sldMasterIdLst>
  <p:notesMasterIdLst>
    <p:notesMasterId r:id="rId33"/>
  </p:notesMasterIdLst>
  <p:sldIdLst>
    <p:sldId id="1532" r:id="rId3"/>
    <p:sldId id="1627" r:id="rId4"/>
    <p:sldId id="1608" r:id="rId5"/>
    <p:sldId id="1611" r:id="rId6"/>
    <p:sldId id="1612" r:id="rId7"/>
    <p:sldId id="1609" r:id="rId8"/>
    <p:sldId id="1610" r:id="rId9"/>
    <p:sldId id="1614" r:id="rId10"/>
    <p:sldId id="1557" r:id="rId11"/>
    <p:sldId id="740" r:id="rId12"/>
    <p:sldId id="741" r:id="rId13"/>
    <p:sldId id="742" r:id="rId14"/>
    <p:sldId id="743" r:id="rId15"/>
    <p:sldId id="1559" r:id="rId16"/>
    <p:sldId id="744" r:id="rId17"/>
    <p:sldId id="1558" r:id="rId18"/>
    <p:sldId id="1585" r:id="rId19"/>
    <p:sldId id="1568" r:id="rId20"/>
    <p:sldId id="1591" r:id="rId21"/>
    <p:sldId id="1628" r:id="rId22"/>
    <p:sldId id="1592" r:id="rId23"/>
    <p:sldId id="1629" r:id="rId24"/>
    <p:sldId id="1575" r:id="rId25"/>
    <p:sldId id="1586" r:id="rId26"/>
    <p:sldId id="1630" r:id="rId27"/>
    <p:sldId id="1589" r:id="rId28"/>
    <p:sldId id="1550" r:id="rId29"/>
    <p:sldId id="1590" r:id="rId30"/>
    <p:sldId id="1631" r:id="rId31"/>
    <p:sldId id="1632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920"/>
    <p:restoredTop sz="94663"/>
  </p:normalViewPr>
  <p:slideViewPr>
    <p:cSldViewPr snapToGrid="0" snapToObjects="1">
      <p:cViewPr varScale="1">
        <p:scale>
          <a:sx n="89" d="100"/>
          <a:sy n="89" d="100"/>
        </p:scale>
        <p:origin x="176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05B6E-79D9-9A4C-880A-70B95148C28B}" type="datetimeFigureOut">
              <a:rPr lang="en-US" smtClean="0"/>
              <a:t>2/24/22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1CA67-5ABF-B441-9F5E-B32457E6B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8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C36F2B-1838-7D43-A1F0-2700684F56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654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18A6-DDE2-554F-A5B0-9BC3DAAE2C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756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934A6-469E-5846-AA37-F91A0F6B1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167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CFCE89-56C3-414D-BFB3-B0D9ACE8F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068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A6ADD5A5-8046-3B4A-A63B-B7B787A6199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16067" name="Rectangle 3">
            <a:extLst>
              <a:ext uri="{FF2B5EF4-FFF2-40B4-BE49-F238E27FC236}">
                <a16:creationId xmlns:a16="http://schemas.microsoft.com/office/drawing/2014/main" id="{FFA0A89F-8C90-4C42-9A2D-6BC4424A7E9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774BC3-B32A-5C41-A322-EF116FE1D3A9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 February 2022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6068" name="Rectangle 6">
            <a:extLst>
              <a:ext uri="{FF2B5EF4-FFF2-40B4-BE49-F238E27FC236}">
                <a16:creationId xmlns:a16="http://schemas.microsoft.com/office/drawing/2014/main" id="{40A12912-A854-AD42-8065-B53EB7C86B8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16069" name="Rectangle 7">
            <a:extLst>
              <a:ext uri="{FF2B5EF4-FFF2-40B4-BE49-F238E27FC236}">
                <a16:creationId xmlns:a16="http://schemas.microsoft.com/office/drawing/2014/main" id="{476CD652-40F7-C049-932F-67D3934B8C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192914-E576-844E-85F2-FA4C3FC9DC2E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6070" name="Rectangle 2">
            <a:extLst>
              <a:ext uri="{FF2B5EF4-FFF2-40B4-BE49-F238E27FC236}">
                <a16:creationId xmlns:a16="http://schemas.microsoft.com/office/drawing/2014/main" id="{F7E5D6C9-C507-3545-A63B-E18B6ED9AB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71" name="Rectangle 3">
            <a:extLst>
              <a:ext uri="{FF2B5EF4-FFF2-40B4-BE49-F238E27FC236}">
                <a16:creationId xmlns:a16="http://schemas.microsoft.com/office/drawing/2014/main" id="{0373D3EC-C1A2-E54E-B87B-7BDEC0B3A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82582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DDC76-7329-B84A-8E56-FF1317E0AB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018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883949AE-77FD-DF42-9D11-A436A60119F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15043" name="Rectangle 3">
            <a:extLst>
              <a:ext uri="{FF2B5EF4-FFF2-40B4-BE49-F238E27FC236}">
                <a16:creationId xmlns:a16="http://schemas.microsoft.com/office/drawing/2014/main" id="{5D3775B6-DDA8-0B41-8867-607E9C3F11C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B30A1E-0F6F-4944-B408-07CF5B049605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 February 2022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44" name="Rectangle 6">
            <a:extLst>
              <a:ext uri="{FF2B5EF4-FFF2-40B4-BE49-F238E27FC236}">
                <a16:creationId xmlns:a16="http://schemas.microsoft.com/office/drawing/2014/main" id="{C4083C78-D5AE-C344-9362-1AAA13C879B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15045" name="Rectangle 7">
            <a:extLst>
              <a:ext uri="{FF2B5EF4-FFF2-40B4-BE49-F238E27FC236}">
                <a16:creationId xmlns:a16="http://schemas.microsoft.com/office/drawing/2014/main" id="{389DD4FF-3BC7-4543-B5F7-F9DC744769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F81E6-7DBF-7C4A-8B86-75663BF70297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46" name="Rectangle 2">
            <a:extLst>
              <a:ext uri="{FF2B5EF4-FFF2-40B4-BE49-F238E27FC236}">
                <a16:creationId xmlns:a16="http://schemas.microsoft.com/office/drawing/2014/main" id="{0D041AA2-006A-4C4C-AFBC-806A7714DF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7" name="Rectangle 3">
            <a:extLst>
              <a:ext uri="{FF2B5EF4-FFF2-40B4-BE49-F238E27FC236}">
                <a16:creationId xmlns:a16="http://schemas.microsoft.com/office/drawing/2014/main" id="{5929E358-183D-A94C-8ACF-0E0FF3A03E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78465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60567E05-C82E-7548-892F-CCE542158C0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40F26F49-5483-734C-AFC1-0EE0E6686F3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A3A5C861-C63E-8F4A-84BA-BC5FC1F01910}" type="datetime3">
              <a:rPr lang="en-US" altLang="en-US" sz="1300" smtClean="0">
                <a:latin typeface="Times New Roman" panose="02020603050405020304" pitchFamily="18" charset="0"/>
              </a:rPr>
              <a:pPr/>
              <a:t>24 February 2022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20164" name="Rectangle 6">
            <a:extLst>
              <a:ext uri="{FF2B5EF4-FFF2-40B4-BE49-F238E27FC236}">
                <a16:creationId xmlns:a16="http://schemas.microsoft.com/office/drawing/2014/main" id="{CAB01BB8-C0D6-D14E-BF72-6C38E040A84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220165" name="Rectangle 7">
            <a:extLst>
              <a:ext uri="{FF2B5EF4-FFF2-40B4-BE49-F238E27FC236}">
                <a16:creationId xmlns:a16="http://schemas.microsoft.com/office/drawing/2014/main" id="{3D7C36D3-37DB-0548-9D46-1629DC5EB9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536B1F1E-3FC9-A34F-9A65-F020694DB3DF}" type="slidenum">
              <a:rPr lang="en-US" altLang="en-US" sz="1300">
                <a:latin typeface="Times New Roman" panose="02020603050405020304" pitchFamily="18" charset="0"/>
              </a:rPr>
              <a:pPr/>
              <a:t>18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20166" name="Rectangle 2">
            <a:extLst>
              <a:ext uri="{FF2B5EF4-FFF2-40B4-BE49-F238E27FC236}">
                <a16:creationId xmlns:a16="http://schemas.microsoft.com/office/drawing/2014/main" id="{5BEE29B9-9C69-A547-8E2A-9790A81CAE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7" name="Rectangle 3">
            <a:extLst>
              <a:ext uri="{FF2B5EF4-FFF2-40B4-BE49-F238E27FC236}">
                <a16:creationId xmlns:a16="http://schemas.microsoft.com/office/drawing/2014/main" id="{37C21589-F1C7-0246-A1E9-5A36362511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29891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11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89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01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4760-73D2-8741-94DE-E4983D6397C5}" type="datetime1">
              <a:rPr lang="en-US" smtClean="0"/>
              <a:t>2/24/22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72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646C-284E-F54C-A282-1834F2709BCC}" type="datetime1">
              <a:rPr lang="en-US" smtClean="0"/>
              <a:t>2/24/22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08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41E3-64BF-3B4F-B66B-7556006A2BBC}" type="datetime1">
              <a:rPr lang="en-US" smtClean="0"/>
              <a:t>2/24/22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45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C134-91B0-6248-8C75-5B2DB5578706}" type="datetime1">
              <a:rPr lang="en-US" smtClean="0"/>
              <a:t>2/24/22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88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E0C6D-7C4F-9F4D-B60D-F88FF6981F22}" type="datetime1">
              <a:rPr lang="en-US" smtClean="0"/>
              <a:t>2/24/22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55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34D0-ECF7-A849-8205-70B7FC43F626}" type="datetime1">
              <a:rPr lang="en-US" smtClean="0"/>
              <a:t>2/24/22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84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6AB9-A8A0-444F-A3D8-45B7C21599BA}" type="datetime1">
              <a:rPr lang="en-US" smtClean="0"/>
              <a:t>2/24/22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46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440E-8510-404D-B0F4-8D60A36ED8EB}" type="datetime1">
              <a:rPr lang="en-US" smtClean="0"/>
              <a:t>2/24/22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21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67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E827-D455-0644-8D1D-B3123DA4AB93}" type="datetime1">
              <a:rPr lang="en-US" smtClean="0"/>
              <a:t>2/24/22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15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DB47-2FE1-BF4E-92C6-9074639C8BB3}" type="datetime1">
              <a:rPr lang="en-US" smtClean="0"/>
              <a:t>2/24/22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18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4D58-92C1-1945-A80E-E8BBD0CED6F4}" type="datetime1">
              <a:rPr lang="en-US" smtClean="0"/>
              <a:t>2/24/22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64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89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95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0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59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12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69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0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6D264-CEE7-DF48-880E-09EA859BA962}" type="datetimeFigureOut">
              <a:rPr lang="en-US" smtClean="0"/>
              <a:t>2/24/22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0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51545-B6AC-AE40-B3A6-42E3B4C9151D}" type="datetime1">
              <a:rPr lang="en-US" smtClean="0"/>
              <a:t>2/24/22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8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0CD34-7FAA-0C4C-A315-236BB1AE03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E095B7-B1F9-D046-AF40-71502BEBADCA}"/>
              </a:ext>
            </a:extLst>
          </p:cNvPr>
          <p:cNvSpPr txBox="1"/>
          <p:nvPr/>
        </p:nvSpPr>
        <p:spPr>
          <a:xfrm>
            <a:off x="0" y="1407873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311BC1-2EAB-1C4D-87F4-B65AD00845F5}"/>
              </a:ext>
            </a:extLst>
          </p:cNvPr>
          <p:cNvSpPr txBox="1"/>
          <p:nvPr/>
        </p:nvSpPr>
        <p:spPr>
          <a:xfrm>
            <a:off x="-2" y="44371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3D7871-DEB4-E44C-A18B-02BCF3599896}"/>
              </a:ext>
            </a:extLst>
          </p:cNvPr>
          <p:cNvSpPr txBox="1"/>
          <p:nvPr/>
        </p:nvSpPr>
        <p:spPr>
          <a:xfrm>
            <a:off x="0" y="4842195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2:00-3:15pm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CSI 1115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5828CB-7E52-7C42-828B-61F734011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357" y="2536117"/>
            <a:ext cx="1809092" cy="628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9ED042-611A-CF40-9F91-D455EAE148F0}"/>
              </a:ext>
            </a:extLst>
          </p:cNvPr>
          <p:cNvSpPr txBox="1"/>
          <p:nvPr/>
        </p:nvSpPr>
        <p:spPr>
          <a:xfrm>
            <a:off x="2737220" y="2067466"/>
            <a:ext cx="3887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417 :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Spring 2022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B1F8B8-E72B-354F-8A70-396813EDC3E9}"/>
              </a:ext>
            </a:extLst>
          </p:cNvPr>
          <p:cNvSpPr txBox="1"/>
          <p:nvPr/>
        </p:nvSpPr>
        <p:spPr>
          <a:xfrm>
            <a:off x="0" y="340367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Topic: Internetworking: ARP, ICMP, VPN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(Textbook chapter 3)</a:t>
            </a:r>
          </a:p>
        </p:txBody>
      </p:sp>
    </p:spTree>
    <p:extLst>
      <p:ext uri="{BB962C8B-B14F-4D97-AF65-F5344CB8AC3E}">
        <p14:creationId xmlns:p14="http://schemas.microsoft.com/office/powerpoint/2010/main" val="689787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>
          <a:xfrm>
            <a:off x="567006" y="365126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cs typeface="+mj-cs"/>
              </a:rPr>
              <a:t>MAC</a:t>
            </a:r>
            <a:r>
              <a:rPr lang="en-US" sz="4800" dirty="0">
                <a:cs typeface="+mj-cs"/>
              </a:rPr>
              <a:t> addresses and </a:t>
            </a:r>
            <a:r>
              <a:rPr lang="en-US" dirty="0">
                <a:cs typeface="+mj-cs"/>
              </a:rPr>
              <a:t>ARP</a:t>
            </a:r>
          </a:p>
        </p:txBody>
      </p:sp>
      <p:sp>
        <p:nvSpPr>
          <p:cNvPr id="3994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8247063" cy="4648200"/>
          </a:xfrm>
        </p:spPr>
        <p:txBody>
          <a:bodyPr/>
          <a:lstStyle/>
          <a:p>
            <a:pPr>
              <a:defRPr/>
            </a:pPr>
            <a:r>
              <a:rPr lang="en-US" dirty="0"/>
              <a:t>32-bit IP address: </a:t>
            </a:r>
          </a:p>
          <a:p>
            <a:pPr lvl="1">
              <a:defRPr/>
            </a:pPr>
            <a:r>
              <a:rPr lang="en-US" i="1" dirty="0"/>
              <a:t>network-layer</a:t>
            </a:r>
            <a:r>
              <a:rPr lang="en-US" dirty="0"/>
              <a:t> address for interface</a:t>
            </a:r>
          </a:p>
          <a:p>
            <a:pPr lvl="1">
              <a:defRPr/>
            </a:pPr>
            <a:r>
              <a:rPr lang="en-US" dirty="0"/>
              <a:t>used for layer 3 (network layer) forwarding</a:t>
            </a:r>
          </a:p>
          <a:p>
            <a:pPr>
              <a:defRPr/>
            </a:pPr>
            <a:r>
              <a:rPr lang="en-US" dirty="0"/>
              <a:t>MAC (or LAN or physical or Ethernet) address: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lvl="1">
              <a:defRPr/>
            </a:pPr>
            <a:r>
              <a:rPr lang="en-US" dirty="0"/>
              <a:t>function: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i="1" dirty="0">
                <a:solidFill>
                  <a:srgbClr val="CC0000"/>
                </a:solidFill>
              </a:rPr>
              <a:t>used “locally” to get frame from one interface to another physically-connected interface (same network, in IP-addressing sense)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48 bit MAC address (for most LANs) burned in NIC ROM, also sometimes software settable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e.g.: 1A-2F-BB-76-09-AD</a:t>
            </a:r>
          </a:p>
          <a:p>
            <a:pPr lvl="1">
              <a:lnSpc>
                <a:spcPct val="90000"/>
              </a:lnSpc>
              <a:defRPr/>
            </a:pPr>
            <a:endParaRPr lang="en-US" dirty="0"/>
          </a:p>
        </p:txBody>
      </p:sp>
      <p:pic>
        <p:nvPicPr>
          <p:cNvPr id="121861" name="Picture 4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1208087"/>
            <a:ext cx="576072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812141" y="5591175"/>
            <a:ext cx="37446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hexadecimal (base 16) notation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(each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numeral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represents 4 bits)</a:t>
            </a:r>
          </a:p>
        </p:txBody>
      </p:sp>
      <p:sp>
        <p:nvSpPr>
          <p:cNvPr id="39944" name="Line 7"/>
          <p:cNvSpPr>
            <a:spLocks noChangeShapeType="1"/>
          </p:cNvSpPr>
          <p:nvPr/>
        </p:nvSpPr>
        <p:spPr bwMode="auto">
          <a:xfrm flipV="1">
            <a:off x="2116138" y="5326063"/>
            <a:ext cx="188912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59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build="p"/>
      <p:bldP spid="39943" grpId="0"/>
      <p:bldP spid="399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566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MAC addresses and ARP</a:t>
            </a:r>
          </a:p>
        </p:txBody>
      </p:sp>
      <p:sp>
        <p:nvSpPr>
          <p:cNvPr id="40965" name="Text Box 4"/>
          <p:cNvSpPr txBox="1">
            <a:spLocks noChangeArrowheads="1"/>
          </p:cNvSpPr>
          <p:nvPr/>
        </p:nvSpPr>
        <p:spPr bwMode="auto">
          <a:xfrm>
            <a:off x="274464" y="1153508"/>
            <a:ext cx="83887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each adapter on LAN has unique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LAN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addr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. or MAC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addr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.</a:t>
            </a:r>
          </a:p>
        </p:txBody>
      </p:sp>
      <p:sp>
        <p:nvSpPr>
          <p:cNvPr id="40966" name="Text Box 18"/>
          <p:cNvSpPr txBox="1">
            <a:spLocks noChangeArrowheads="1"/>
          </p:cNvSpPr>
          <p:nvPr/>
        </p:nvSpPr>
        <p:spPr bwMode="auto">
          <a:xfrm>
            <a:off x="6918325" y="3890963"/>
            <a:ext cx="958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adapter</a:t>
            </a:r>
          </a:p>
        </p:txBody>
      </p:sp>
      <p:sp>
        <p:nvSpPr>
          <p:cNvPr id="123910" name="Freeform 8"/>
          <p:cNvSpPr>
            <a:spLocks/>
          </p:cNvSpPr>
          <p:nvPr/>
        </p:nvSpPr>
        <p:spPr bwMode="auto">
          <a:xfrm>
            <a:off x="2152650" y="3262313"/>
            <a:ext cx="2046288" cy="2049462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68" name="Line 19"/>
          <p:cNvSpPr>
            <a:spLocks noChangeShapeType="1"/>
          </p:cNvSpPr>
          <p:nvPr/>
        </p:nvSpPr>
        <p:spPr bwMode="auto">
          <a:xfrm>
            <a:off x="1300163" y="3940175"/>
            <a:ext cx="901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69" name="Line 20"/>
          <p:cNvSpPr>
            <a:spLocks noChangeShapeType="1"/>
          </p:cNvSpPr>
          <p:nvPr/>
        </p:nvSpPr>
        <p:spPr bwMode="auto">
          <a:xfrm>
            <a:off x="3309938" y="2808288"/>
            <a:ext cx="0" cy="655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0" name="Line 21"/>
          <p:cNvSpPr>
            <a:spLocks noChangeShapeType="1"/>
          </p:cNvSpPr>
          <p:nvPr/>
        </p:nvSpPr>
        <p:spPr bwMode="auto">
          <a:xfrm flipH="1">
            <a:off x="4173538" y="4108450"/>
            <a:ext cx="796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1" name="Line 22"/>
          <p:cNvSpPr>
            <a:spLocks noChangeShapeType="1"/>
          </p:cNvSpPr>
          <p:nvPr/>
        </p:nvSpPr>
        <p:spPr bwMode="auto">
          <a:xfrm flipV="1">
            <a:off x="3271838" y="5113338"/>
            <a:ext cx="0" cy="438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2" name="Text Box 24"/>
          <p:cNvSpPr txBox="1">
            <a:spLocks noChangeArrowheads="1"/>
          </p:cNvSpPr>
          <p:nvPr/>
        </p:nvSpPr>
        <p:spPr bwMode="auto">
          <a:xfrm>
            <a:off x="3630613" y="2513013"/>
            <a:ext cx="1781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1A-2F-BB-76-09-AD</a:t>
            </a:r>
          </a:p>
        </p:txBody>
      </p:sp>
      <p:sp>
        <p:nvSpPr>
          <p:cNvPr id="40973" name="Line 25"/>
          <p:cNvSpPr>
            <a:spLocks noChangeShapeType="1"/>
          </p:cNvSpPr>
          <p:nvPr/>
        </p:nvSpPr>
        <p:spPr bwMode="auto">
          <a:xfrm flipH="1" flipV="1">
            <a:off x="3449638" y="2652713"/>
            <a:ext cx="257175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4" name="Line 26"/>
          <p:cNvSpPr>
            <a:spLocks noChangeShapeType="1"/>
          </p:cNvSpPr>
          <p:nvPr/>
        </p:nvSpPr>
        <p:spPr bwMode="auto">
          <a:xfrm flipV="1">
            <a:off x="4999038" y="4289425"/>
            <a:ext cx="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5" name="Text Box 27"/>
          <p:cNvSpPr txBox="1">
            <a:spLocks noChangeArrowheads="1"/>
          </p:cNvSpPr>
          <p:nvPr/>
        </p:nvSpPr>
        <p:spPr bwMode="auto">
          <a:xfrm>
            <a:off x="4479925" y="4662488"/>
            <a:ext cx="1739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58-23-D7-FA-20-B0</a:t>
            </a:r>
          </a:p>
        </p:txBody>
      </p:sp>
      <p:sp>
        <p:nvSpPr>
          <p:cNvPr id="40976" name="Line 28"/>
          <p:cNvSpPr>
            <a:spLocks noChangeShapeType="1"/>
          </p:cNvSpPr>
          <p:nvPr/>
        </p:nvSpPr>
        <p:spPr bwMode="auto">
          <a:xfrm flipH="1">
            <a:off x="3375025" y="566737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7" name="Text Box 29"/>
          <p:cNvSpPr txBox="1">
            <a:spLocks noChangeArrowheads="1"/>
          </p:cNvSpPr>
          <p:nvPr/>
        </p:nvSpPr>
        <p:spPr bwMode="auto">
          <a:xfrm>
            <a:off x="3797300" y="5551488"/>
            <a:ext cx="1749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0C-C4-11-6F-E3-98</a:t>
            </a:r>
          </a:p>
        </p:txBody>
      </p:sp>
      <p:sp>
        <p:nvSpPr>
          <p:cNvPr id="40978" name="Line 30"/>
          <p:cNvSpPr>
            <a:spLocks noChangeShapeType="1"/>
          </p:cNvSpPr>
          <p:nvPr/>
        </p:nvSpPr>
        <p:spPr bwMode="auto">
          <a:xfrm flipV="1">
            <a:off x="1236663" y="4095750"/>
            <a:ext cx="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9" name="Text Box 31"/>
          <p:cNvSpPr txBox="1">
            <a:spLocks noChangeArrowheads="1"/>
          </p:cNvSpPr>
          <p:nvPr/>
        </p:nvSpPr>
        <p:spPr bwMode="auto">
          <a:xfrm>
            <a:off x="319088" y="4470400"/>
            <a:ext cx="1689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71-65-F7-2B-08-53</a:t>
            </a:r>
          </a:p>
        </p:txBody>
      </p:sp>
      <p:sp>
        <p:nvSpPr>
          <p:cNvPr id="40980" name="Text Box 32"/>
          <p:cNvSpPr txBox="1">
            <a:spLocks noChangeArrowheads="1"/>
          </p:cNvSpPr>
          <p:nvPr/>
        </p:nvSpPr>
        <p:spPr bwMode="auto">
          <a:xfrm>
            <a:off x="2636838" y="3621088"/>
            <a:ext cx="10858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  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(wired 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wireless)</a:t>
            </a:r>
          </a:p>
        </p:txBody>
      </p:sp>
      <p:sp>
        <p:nvSpPr>
          <p:cNvPr id="526373" name="Rectangle 37"/>
          <p:cNvSpPr>
            <a:spLocks noChangeArrowheads="1"/>
          </p:cNvSpPr>
          <p:nvPr/>
        </p:nvSpPr>
        <p:spPr bwMode="auto">
          <a:xfrm>
            <a:off x="6727825" y="3941763"/>
            <a:ext cx="160338" cy="255587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50000">
                <a:schemeClr val="bg1"/>
              </a:gs>
              <a:gs pos="100000">
                <a:srgbClr val="008000"/>
              </a:gs>
            </a:gsLst>
            <a:lin ang="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23925" name="Group 51"/>
          <p:cNvGrpSpPr>
            <a:grpSpLocks/>
          </p:cNvGrpSpPr>
          <p:nvPr/>
        </p:nvGrpSpPr>
        <p:grpSpPr bwMode="auto">
          <a:xfrm>
            <a:off x="423863" y="3562350"/>
            <a:ext cx="922337" cy="658813"/>
            <a:chOff x="267" y="2244"/>
            <a:chExt cx="581" cy="415"/>
          </a:xfrm>
        </p:grpSpPr>
        <p:sp>
          <p:nvSpPr>
            <p:cNvPr id="526372" name="Rectangle 36"/>
            <p:cNvSpPr>
              <a:spLocks noChangeArrowheads="1"/>
            </p:cNvSpPr>
            <p:nvPr/>
          </p:nvSpPr>
          <p:spPr bwMode="auto">
            <a:xfrm rot="-5400000">
              <a:off x="717" y="2400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3943" name="Group 38"/>
            <p:cNvGrpSpPr>
              <a:grpSpLocks/>
            </p:cNvGrpSpPr>
            <p:nvPr/>
          </p:nvGrpSpPr>
          <p:grpSpPr bwMode="auto">
            <a:xfrm>
              <a:off x="267" y="2244"/>
              <a:ext cx="512" cy="415"/>
              <a:chOff x="-44" y="1473"/>
              <a:chExt cx="981" cy="1105"/>
            </a:xfrm>
          </p:grpSpPr>
          <p:pic>
            <p:nvPicPr>
              <p:cNvPr id="123944" name="Picture 39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945" name="Freeform 40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3926" name="Group 50"/>
          <p:cNvGrpSpPr>
            <a:grpSpLocks/>
          </p:cNvGrpSpPr>
          <p:nvPr/>
        </p:nvGrpSpPr>
        <p:grpSpPr bwMode="auto">
          <a:xfrm>
            <a:off x="2744788" y="5559425"/>
            <a:ext cx="812800" cy="833438"/>
            <a:chOff x="1729" y="3502"/>
            <a:chExt cx="512" cy="525"/>
          </a:xfrm>
        </p:grpSpPr>
        <p:sp>
          <p:nvSpPr>
            <p:cNvPr id="526370" name="Rectangle 34"/>
            <p:cNvSpPr>
              <a:spLocks noChangeArrowheads="1"/>
            </p:cNvSpPr>
            <p:nvPr/>
          </p:nvSpPr>
          <p:spPr bwMode="auto">
            <a:xfrm>
              <a:off x="2021" y="3502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3939" name="Group 41"/>
            <p:cNvGrpSpPr>
              <a:grpSpLocks/>
            </p:cNvGrpSpPr>
            <p:nvPr/>
          </p:nvGrpSpPr>
          <p:grpSpPr bwMode="auto">
            <a:xfrm>
              <a:off x="1729" y="3612"/>
              <a:ext cx="512" cy="415"/>
              <a:chOff x="-44" y="1473"/>
              <a:chExt cx="981" cy="1105"/>
            </a:xfrm>
          </p:grpSpPr>
          <p:pic>
            <p:nvPicPr>
              <p:cNvPr id="123940" name="Picture 42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941" name="Freeform 43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3927" name="Group 52"/>
          <p:cNvGrpSpPr>
            <a:grpSpLocks/>
          </p:cNvGrpSpPr>
          <p:nvPr/>
        </p:nvGrpSpPr>
        <p:grpSpPr bwMode="auto">
          <a:xfrm>
            <a:off x="2770188" y="2025650"/>
            <a:ext cx="812800" cy="776288"/>
            <a:chOff x="1745" y="1276"/>
            <a:chExt cx="512" cy="489"/>
          </a:xfrm>
        </p:grpSpPr>
        <p:sp>
          <p:nvSpPr>
            <p:cNvPr id="526350" name="Rectangle 14"/>
            <p:cNvSpPr>
              <a:spLocks noChangeArrowheads="1"/>
            </p:cNvSpPr>
            <p:nvPr/>
          </p:nvSpPr>
          <p:spPr bwMode="auto">
            <a:xfrm>
              <a:off x="2039" y="1604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3935" name="Group 44"/>
            <p:cNvGrpSpPr>
              <a:grpSpLocks/>
            </p:cNvGrpSpPr>
            <p:nvPr/>
          </p:nvGrpSpPr>
          <p:grpSpPr bwMode="auto">
            <a:xfrm>
              <a:off x="1745" y="1276"/>
              <a:ext cx="512" cy="415"/>
              <a:chOff x="-44" y="1473"/>
              <a:chExt cx="981" cy="1105"/>
            </a:xfrm>
          </p:grpSpPr>
          <p:pic>
            <p:nvPicPr>
              <p:cNvPr id="123936" name="Picture 45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937" name="Freeform 46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3928" name="Group 53"/>
          <p:cNvGrpSpPr>
            <a:grpSpLocks/>
          </p:cNvGrpSpPr>
          <p:nvPr/>
        </p:nvGrpSpPr>
        <p:grpSpPr bwMode="auto">
          <a:xfrm>
            <a:off x="4868863" y="3836988"/>
            <a:ext cx="812800" cy="658812"/>
            <a:chOff x="3067" y="2417"/>
            <a:chExt cx="512" cy="415"/>
          </a:xfrm>
        </p:grpSpPr>
        <p:sp>
          <p:nvSpPr>
            <p:cNvPr id="526371" name="Rectangle 35"/>
            <p:cNvSpPr>
              <a:spLocks noChangeArrowheads="1"/>
            </p:cNvSpPr>
            <p:nvPr/>
          </p:nvSpPr>
          <p:spPr bwMode="auto">
            <a:xfrm rot="-5400000">
              <a:off x="3162" y="2514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3931" name="Group 47"/>
            <p:cNvGrpSpPr>
              <a:grpSpLocks/>
            </p:cNvGrpSpPr>
            <p:nvPr/>
          </p:nvGrpSpPr>
          <p:grpSpPr bwMode="auto">
            <a:xfrm>
              <a:off x="3067" y="2417"/>
              <a:ext cx="512" cy="415"/>
              <a:chOff x="-44" y="1473"/>
              <a:chExt cx="981" cy="1105"/>
            </a:xfrm>
          </p:grpSpPr>
          <p:pic>
            <p:nvPicPr>
              <p:cNvPr id="123932" name="Picture 48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933" name="Freeform 49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3929" name="Picture 20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5322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250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94687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566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MAC addresses (more)</a:t>
            </a:r>
          </a:p>
        </p:txBody>
      </p:sp>
      <p:sp>
        <p:nvSpPr>
          <p:cNvPr id="41990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531337"/>
            <a:ext cx="7886700" cy="4351338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/>
              <a:t>MAC address allocation administered by IEEE</a:t>
            </a:r>
          </a:p>
          <a:p>
            <a:pPr>
              <a:defRPr/>
            </a:pPr>
            <a:r>
              <a:rPr lang="en-US" dirty="0"/>
              <a:t>manufacturer buys portion of MAC address space (to assure uniqueness)</a:t>
            </a:r>
          </a:p>
          <a:p>
            <a:pPr>
              <a:defRPr/>
            </a:pPr>
            <a:r>
              <a:rPr lang="en-US" dirty="0"/>
              <a:t>analogy:</a:t>
            </a:r>
          </a:p>
          <a:p>
            <a:pPr lvl="1">
              <a:defRPr/>
            </a:pPr>
            <a:r>
              <a:rPr lang="en-US" dirty="0"/>
              <a:t>MAC address: like Social Security Number</a:t>
            </a:r>
          </a:p>
          <a:p>
            <a:pPr lvl="1">
              <a:defRPr/>
            </a:pPr>
            <a:r>
              <a:rPr lang="en-US" dirty="0"/>
              <a:t>IP address: like postal address</a:t>
            </a:r>
          </a:p>
          <a:p>
            <a:pPr>
              <a:defRPr/>
            </a:pPr>
            <a:r>
              <a:rPr lang="en-US" dirty="0"/>
              <a:t> MAC flat address  </a:t>
            </a:r>
            <a:r>
              <a:rPr lang="en-US" dirty="0">
                <a:ea typeface="MS Mincho" charset="0"/>
                <a:cs typeface="MS Mincho" charset="0"/>
              </a:rPr>
              <a:t>➜</a:t>
            </a:r>
            <a:r>
              <a:rPr lang="en-US" dirty="0"/>
              <a:t> portability </a:t>
            </a:r>
          </a:p>
          <a:p>
            <a:pPr lvl="1">
              <a:defRPr/>
            </a:pPr>
            <a:r>
              <a:rPr lang="en-US" dirty="0"/>
              <a:t>can move LAN card from one LAN to another</a:t>
            </a:r>
          </a:p>
          <a:p>
            <a:pPr>
              <a:defRPr/>
            </a:pPr>
            <a:r>
              <a:rPr lang="en-US" dirty="0"/>
              <a:t>IP hierarchical address </a:t>
            </a:r>
            <a:r>
              <a:rPr lang="en-US" i="1" dirty="0"/>
              <a:t>not</a:t>
            </a:r>
            <a:r>
              <a:rPr lang="en-US" dirty="0"/>
              <a:t> portable</a:t>
            </a:r>
          </a:p>
          <a:p>
            <a:pPr lvl="1">
              <a:defRPr/>
            </a:pPr>
            <a:r>
              <a:rPr lang="en-US" dirty="0"/>
              <a:t> address depends on IP subnet to which node is attached</a:t>
            </a:r>
          </a:p>
          <a:p>
            <a:pPr>
              <a:defRPr/>
            </a:pP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47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3" name="Picture 4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919163"/>
            <a:ext cx="7313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3"/>
          <p:cNvSpPr>
            <a:spLocks noGrp="1" noChangeArrowheads="1"/>
          </p:cNvSpPr>
          <p:nvPr>
            <p:ph type="title"/>
          </p:nvPr>
        </p:nvSpPr>
        <p:spPr>
          <a:xfrm>
            <a:off x="501650" y="241300"/>
            <a:ext cx="8191500" cy="9017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cs typeface="+mj-cs"/>
              </a:rPr>
              <a:t>ARP: address resolution protocol</a:t>
            </a:r>
          </a:p>
        </p:txBody>
      </p:sp>
      <p:sp>
        <p:nvSpPr>
          <p:cNvPr id="399364" name="Rectangle 4"/>
          <p:cNvSpPr>
            <a:spLocks noGrp="1" noChangeArrowheads="1"/>
          </p:cNvSpPr>
          <p:nvPr>
            <p:ph idx="1"/>
          </p:nvPr>
        </p:nvSpPr>
        <p:spPr>
          <a:xfrm>
            <a:off x="4886325" y="2119313"/>
            <a:ext cx="3990975" cy="3881437"/>
          </a:xfrm>
        </p:spPr>
        <p:txBody>
          <a:bodyPr>
            <a:normAutofit lnSpcReduction="10000"/>
          </a:bodyPr>
          <a:lstStyle/>
          <a:p>
            <a:pPr marL="0" indent="0">
              <a:buFont typeface="Wingdings" charset="0"/>
              <a:buNone/>
              <a:defRPr/>
            </a:pPr>
            <a:r>
              <a:rPr lang="en-US" sz="2400" i="1" dirty="0">
                <a:solidFill>
                  <a:srgbClr val="CC0000"/>
                </a:solidFill>
              </a:rPr>
              <a:t>ARP table: </a:t>
            </a:r>
            <a:r>
              <a:rPr lang="en-US" sz="2400" dirty="0"/>
              <a:t>each IP node (host, router) on LAN has table</a:t>
            </a:r>
          </a:p>
          <a:p>
            <a:pPr lvl="1">
              <a:defRPr/>
            </a:pPr>
            <a:r>
              <a:rPr lang="en-US" dirty="0"/>
              <a:t>IP/MAC address mappings for some LAN nodes:</a:t>
            </a:r>
          </a:p>
          <a:p>
            <a:pPr>
              <a:buFont typeface="Wingdings" charset="0"/>
              <a:buNone/>
              <a:defRPr/>
            </a:pPr>
            <a:r>
              <a:rPr lang="en-US" sz="1800" dirty="0"/>
              <a:t>          </a:t>
            </a:r>
            <a:r>
              <a:rPr lang="en-US" sz="1800" dirty="0">
                <a:solidFill>
                  <a:srgbClr val="CC0000"/>
                </a:solidFill>
              </a:rPr>
              <a:t>&lt; IP address; MAC address; TTL&gt;</a:t>
            </a:r>
          </a:p>
          <a:p>
            <a:pPr lvl="1">
              <a:defRPr/>
            </a:pPr>
            <a:r>
              <a:rPr lang="en-US" dirty="0"/>
              <a:t>TTL (Time To Live): time after which address mapping will be forgotten (typically 20 min)</a:t>
            </a:r>
          </a:p>
        </p:txBody>
      </p:sp>
      <p:grpSp>
        <p:nvGrpSpPr>
          <p:cNvPr id="128006" name="Group 41"/>
          <p:cNvGrpSpPr>
            <a:grpSpLocks/>
          </p:cNvGrpSpPr>
          <p:nvPr/>
        </p:nvGrpSpPr>
        <p:grpSpPr bwMode="auto">
          <a:xfrm>
            <a:off x="405415" y="1277556"/>
            <a:ext cx="4146550" cy="1277938"/>
            <a:chOff x="145" y="937"/>
            <a:chExt cx="2612" cy="805"/>
          </a:xfrm>
        </p:grpSpPr>
        <p:sp>
          <p:nvSpPr>
            <p:cNvPr id="43056" name="Text Box 6"/>
            <p:cNvSpPr txBox="1">
              <a:spLocks noChangeArrowheads="1"/>
            </p:cNvSpPr>
            <p:nvPr/>
          </p:nvSpPr>
          <p:spPr bwMode="auto">
            <a:xfrm>
              <a:off x="232" y="947"/>
              <a:ext cx="2525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Question: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 how to determine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interface’s MAC address, knowing its IP address?</a:t>
              </a:r>
            </a:p>
          </p:txBody>
        </p:sp>
        <p:sp>
          <p:nvSpPr>
            <p:cNvPr id="43057" name="Rectangle 7"/>
            <p:cNvSpPr>
              <a:spLocks noChangeArrowheads="1"/>
            </p:cNvSpPr>
            <p:nvPr/>
          </p:nvSpPr>
          <p:spPr bwMode="auto">
            <a:xfrm>
              <a:off x="145" y="937"/>
              <a:ext cx="2609" cy="805"/>
            </a:xfrm>
            <a:prstGeom prst="rect">
              <a:avLst/>
            </a:prstGeom>
            <a:noFill/>
            <a:ln w="2857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8007" name="Freeform 10"/>
          <p:cNvSpPr>
            <a:spLocks/>
          </p:cNvSpPr>
          <p:nvPr/>
        </p:nvSpPr>
        <p:spPr bwMode="auto">
          <a:xfrm>
            <a:off x="1800225" y="3944938"/>
            <a:ext cx="1393825" cy="1525587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17" name="Line 18"/>
          <p:cNvSpPr>
            <a:spLocks noChangeShapeType="1"/>
          </p:cNvSpPr>
          <p:nvPr/>
        </p:nvSpPr>
        <p:spPr bwMode="auto">
          <a:xfrm>
            <a:off x="1357313" y="4449763"/>
            <a:ext cx="476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18" name="Line 19"/>
          <p:cNvSpPr>
            <a:spLocks noChangeShapeType="1"/>
          </p:cNvSpPr>
          <p:nvPr/>
        </p:nvSpPr>
        <p:spPr bwMode="auto">
          <a:xfrm>
            <a:off x="2587625" y="3606800"/>
            <a:ext cx="0" cy="488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19" name="Line 20"/>
          <p:cNvSpPr>
            <a:spLocks noChangeShapeType="1"/>
          </p:cNvSpPr>
          <p:nvPr/>
        </p:nvSpPr>
        <p:spPr bwMode="auto">
          <a:xfrm flipH="1">
            <a:off x="3176588" y="4575175"/>
            <a:ext cx="447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0" name="Line 21"/>
          <p:cNvSpPr>
            <a:spLocks noChangeShapeType="1"/>
          </p:cNvSpPr>
          <p:nvPr/>
        </p:nvSpPr>
        <p:spPr bwMode="auto">
          <a:xfrm flipV="1">
            <a:off x="2562225" y="5322888"/>
            <a:ext cx="0" cy="32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1" name="Text Box 22"/>
          <p:cNvSpPr txBox="1">
            <a:spLocks noChangeArrowheads="1"/>
          </p:cNvSpPr>
          <p:nvPr/>
        </p:nvSpPr>
        <p:spPr bwMode="auto">
          <a:xfrm>
            <a:off x="2806700" y="3386138"/>
            <a:ext cx="1781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1A-2F-BB-76-09-AD</a:t>
            </a:r>
          </a:p>
        </p:txBody>
      </p:sp>
      <p:sp>
        <p:nvSpPr>
          <p:cNvPr id="43022" name="Line 23"/>
          <p:cNvSpPr>
            <a:spLocks noChangeShapeType="1"/>
          </p:cNvSpPr>
          <p:nvPr/>
        </p:nvSpPr>
        <p:spPr bwMode="auto">
          <a:xfrm flipH="1" flipV="1">
            <a:off x="2678113" y="3538538"/>
            <a:ext cx="2047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3" name="Line 24"/>
          <p:cNvSpPr>
            <a:spLocks noChangeShapeType="1"/>
          </p:cNvSpPr>
          <p:nvPr/>
        </p:nvSpPr>
        <p:spPr bwMode="auto">
          <a:xfrm flipV="1">
            <a:off x="3633788" y="4651375"/>
            <a:ext cx="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4" name="Text Box 25"/>
          <p:cNvSpPr txBox="1">
            <a:spLocks noChangeArrowheads="1"/>
          </p:cNvSpPr>
          <p:nvPr/>
        </p:nvSpPr>
        <p:spPr bwMode="auto">
          <a:xfrm>
            <a:off x="3187700" y="4953000"/>
            <a:ext cx="1739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58-23-D7-FA-20-B0</a:t>
            </a:r>
          </a:p>
        </p:txBody>
      </p:sp>
      <p:sp>
        <p:nvSpPr>
          <p:cNvPr id="43025" name="Line 26"/>
          <p:cNvSpPr>
            <a:spLocks noChangeShapeType="1"/>
          </p:cNvSpPr>
          <p:nvPr/>
        </p:nvSpPr>
        <p:spPr bwMode="auto">
          <a:xfrm flipH="1">
            <a:off x="2632075" y="5735638"/>
            <a:ext cx="246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6" name="Text Box 27"/>
          <p:cNvSpPr txBox="1">
            <a:spLocks noChangeArrowheads="1"/>
          </p:cNvSpPr>
          <p:nvPr/>
        </p:nvSpPr>
        <p:spPr bwMode="auto">
          <a:xfrm>
            <a:off x="2816225" y="5578475"/>
            <a:ext cx="1749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0C-C4-11-6F-E3-98</a:t>
            </a:r>
          </a:p>
        </p:txBody>
      </p:sp>
      <p:sp>
        <p:nvSpPr>
          <p:cNvPr id="43027" name="Line 28"/>
          <p:cNvSpPr>
            <a:spLocks noChangeShapeType="1"/>
          </p:cNvSpPr>
          <p:nvPr/>
        </p:nvSpPr>
        <p:spPr bwMode="auto">
          <a:xfrm flipV="1">
            <a:off x="1320800" y="4552950"/>
            <a:ext cx="0" cy="331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8" name="Text Box 29"/>
          <p:cNvSpPr txBox="1">
            <a:spLocks noChangeArrowheads="1"/>
          </p:cNvSpPr>
          <p:nvPr/>
        </p:nvSpPr>
        <p:spPr bwMode="auto">
          <a:xfrm>
            <a:off x="166688" y="4811713"/>
            <a:ext cx="1689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71-65-F7-2B-08-53</a:t>
            </a:r>
          </a:p>
        </p:txBody>
      </p:sp>
      <p:sp>
        <p:nvSpPr>
          <p:cNvPr id="43029" name="Text Box 30"/>
          <p:cNvSpPr txBox="1">
            <a:spLocks noChangeArrowheads="1"/>
          </p:cNvSpPr>
          <p:nvPr/>
        </p:nvSpPr>
        <p:spPr bwMode="auto">
          <a:xfrm>
            <a:off x="2012950" y="4430713"/>
            <a:ext cx="81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  LAN</a:t>
            </a:r>
          </a:p>
        </p:txBody>
      </p:sp>
      <p:sp>
        <p:nvSpPr>
          <p:cNvPr id="43030" name="Text Box 31"/>
          <p:cNvSpPr txBox="1">
            <a:spLocks noChangeArrowheads="1"/>
          </p:cNvSpPr>
          <p:nvPr/>
        </p:nvSpPr>
        <p:spPr bwMode="auto">
          <a:xfrm>
            <a:off x="363538" y="3665538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137.196.7.23</a:t>
            </a:r>
          </a:p>
        </p:txBody>
      </p:sp>
      <p:sp>
        <p:nvSpPr>
          <p:cNvPr id="43031" name="Line 32"/>
          <p:cNvSpPr>
            <a:spLocks noChangeShapeType="1"/>
          </p:cNvSpPr>
          <p:nvPr/>
        </p:nvSpPr>
        <p:spPr bwMode="auto">
          <a:xfrm>
            <a:off x="1009650" y="3921125"/>
            <a:ext cx="0" cy="246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2" name="Text Box 33"/>
          <p:cNvSpPr txBox="1">
            <a:spLocks noChangeArrowheads="1"/>
          </p:cNvSpPr>
          <p:nvPr/>
        </p:nvSpPr>
        <p:spPr bwMode="auto">
          <a:xfrm>
            <a:off x="2944813" y="2987675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137.196.7.78</a:t>
            </a:r>
          </a:p>
        </p:txBody>
      </p:sp>
      <p:sp>
        <p:nvSpPr>
          <p:cNvPr id="43033" name="Line 34"/>
          <p:cNvSpPr>
            <a:spLocks noChangeShapeType="1"/>
          </p:cNvSpPr>
          <p:nvPr/>
        </p:nvSpPr>
        <p:spPr bwMode="auto">
          <a:xfrm flipH="1" flipV="1">
            <a:off x="2774950" y="3125788"/>
            <a:ext cx="234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4" name="Line 35"/>
          <p:cNvSpPr>
            <a:spLocks noChangeShapeType="1"/>
          </p:cNvSpPr>
          <p:nvPr/>
        </p:nvSpPr>
        <p:spPr bwMode="auto">
          <a:xfrm>
            <a:off x="3954463" y="4121150"/>
            <a:ext cx="0" cy="246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5" name="Text Box 36"/>
          <p:cNvSpPr txBox="1">
            <a:spLocks noChangeArrowheads="1"/>
          </p:cNvSpPr>
          <p:nvPr/>
        </p:nvSpPr>
        <p:spPr bwMode="auto">
          <a:xfrm>
            <a:off x="3344863" y="3887788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137.196.7.14</a:t>
            </a:r>
          </a:p>
        </p:txBody>
      </p:sp>
      <p:sp>
        <p:nvSpPr>
          <p:cNvPr id="43036" name="Line 38"/>
          <p:cNvSpPr>
            <a:spLocks noChangeShapeType="1"/>
          </p:cNvSpPr>
          <p:nvPr/>
        </p:nvSpPr>
        <p:spPr bwMode="auto">
          <a:xfrm>
            <a:off x="2136775" y="6002338"/>
            <a:ext cx="231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7" name="Text Box 39"/>
          <p:cNvSpPr txBox="1">
            <a:spLocks noChangeArrowheads="1"/>
          </p:cNvSpPr>
          <p:nvPr/>
        </p:nvSpPr>
        <p:spPr bwMode="auto">
          <a:xfrm>
            <a:off x="955675" y="5848350"/>
            <a:ext cx="1217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137.196.7.88</a:t>
            </a:r>
          </a:p>
        </p:txBody>
      </p:sp>
      <p:sp>
        <p:nvSpPr>
          <p:cNvPr id="399403" name="Rectangle 43"/>
          <p:cNvSpPr>
            <a:spLocks noChangeArrowheads="1"/>
          </p:cNvSpPr>
          <p:nvPr/>
        </p:nvSpPr>
        <p:spPr bwMode="auto">
          <a:xfrm rot="-5400000">
            <a:off x="3659982" y="4482306"/>
            <a:ext cx="127000" cy="195263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50000">
                <a:schemeClr val="bg1"/>
              </a:gs>
              <a:gs pos="100000">
                <a:srgbClr val="008000"/>
              </a:gs>
            </a:gsLst>
            <a:lin ang="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28030" name="Group 44"/>
          <p:cNvGrpSpPr>
            <a:grpSpLocks/>
          </p:cNvGrpSpPr>
          <p:nvPr/>
        </p:nvGrpSpPr>
        <p:grpSpPr bwMode="auto">
          <a:xfrm>
            <a:off x="3562350" y="4357688"/>
            <a:ext cx="598488" cy="520700"/>
            <a:chOff x="-44" y="1473"/>
            <a:chExt cx="981" cy="1105"/>
          </a:xfrm>
        </p:grpSpPr>
        <p:pic>
          <p:nvPicPr>
            <p:cNvPr id="128045" name="Picture 45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046" name="Freeform 46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8031" name="Group 47"/>
          <p:cNvGrpSpPr>
            <a:grpSpLocks/>
          </p:cNvGrpSpPr>
          <p:nvPr/>
        </p:nvGrpSpPr>
        <p:grpSpPr bwMode="auto">
          <a:xfrm>
            <a:off x="657225" y="4160838"/>
            <a:ext cx="709613" cy="520700"/>
            <a:chOff x="267" y="2244"/>
            <a:chExt cx="581" cy="415"/>
          </a:xfrm>
        </p:grpSpPr>
        <p:sp>
          <p:nvSpPr>
            <p:cNvPr id="399408" name="Rectangle 48"/>
            <p:cNvSpPr>
              <a:spLocks noChangeArrowheads="1"/>
            </p:cNvSpPr>
            <p:nvPr/>
          </p:nvSpPr>
          <p:spPr bwMode="auto">
            <a:xfrm rot="-5400000">
              <a:off x="717" y="2400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8042" name="Group 49"/>
            <p:cNvGrpSpPr>
              <a:grpSpLocks/>
            </p:cNvGrpSpPr>
            <p:nvPr/>
          </p:nvGrpSpPr>
          <p:grpSpPr bwMode="auto">
            <a:xfrm>
              <a:off x="267" y="2244"/>
              <a:ext cx="512" cy="415"/>
              <a:chOff x="-44" y="1473"/>
              <a:chExt cx="981" cy="1105"/>
            </a:xfrm>
          </p:grpSpPr>
          <p:pic>
            <p:nvPicPr>
              <p:cNvPr id="128043" name="Picture 50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8044" name="Freeform 51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8032" name="Group 52"/>
          <p:cNvGrpSpPr>
            <a:grpSpLocks/>
          </p:cNvGrpSpPr>
          <p:nvPr/>
        </p:nvGrpSpPr>
        <p:grpSpPr bwMode="auto">
          <a:xfrm>
            <a:off x="2157413" y="3048000"/>
            <a:ext cx="631825" cy="554038"/>
            <a:chOff x="1745" y="1276"/>
            <a:chExt cx="512" cy="489"/>
          </a:xfrm>
        </p:grpSpPr>
        <p:sp>
          <p:nvSpPr>
            <p:cNvPr id="399413" name="Rectangle 53"/>
            <p:cNvSpPr>
              <a:spLocks noChangeArrowheads="1"/>
            </p:cNvSpPr>
            <p:nvPr/>
          </p:nvSpPr>
          <p:spPr bwMode="auto">
            <a:xfrm>
              <a:off x="2040" y="1604"/>
              <a:ext cx="100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8038" name="Group 54"/>
            <p:cNvGrpSpPr>
              <a:grpSpLocks/>
            </p:cNvGrpSpPr>
            <p:nvPr/>
          </p:nvGrpSpPr>
          <p:grpSpPr bwMode="auto">
            <a:xfrm>
              <a:off x="1745" y="1276"/>
              <a:ext cx="512" cy="415"/>
              <a:chOff x="-44" y="1473"/>
              <a:chExt cx="981" cy="1105"/>
            </a:xfrm>
          </p:grpSpPr>
          <p:pic>
            <p:nvPicPr>
              <p:cNvPr id="128039" name="Picture 55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8040" name="Freeform 56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99418" name="Rectangle 58"/>
          <p:cNvSpPr>
            <a:spLocks noChangeArrowheads="1"/>
          </p:cNvSpPr>
          <p:nvPr/>
        </p:nvSpPr>
        <p:spPr bwMode="auto">
          <a:xfrm>
            <a:off x="2501900" y="5645150"/>
            <a:ext cx="123825" cy="182563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50000">
                <a:schemeClr val="bg1"/>
              </a:gs>
              <a:gs pos="100000">
                <a:srgbClr val="008000"/>
              </a:gs>
            </a:gsLst>
            <a:lin ang="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28034" name="Group 59"/>
          <p:cNvGrpSpPr>
            <a:grpSpLocks/>
          </p:cNvGrpSpPr>
          <p:nvPr/>
        </p:nvGrpSpPr>
        <p:grpSpPr bwMode="auto">
          <a:xfrm>
            <a:off x="2166938" y="5784850"/>
            <a:ext cx="584200" cy="469900"/>
            <a:chOff x="-44" y="1473"/>
            <a:chExt cx="981" cy="1105"/>
          </a:xfrm>
        </p:grpSpPr>
        <p:pic>
          <p:nvPicPr>
            <p:cNvPr id="128035" name="Picture 60" descr="desktop_computer_stylized_mediu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036" name="Freeform 6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18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3DE5E873-B242-7B4E-9B1B-9194A6355A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ARP Packet Format</a:t>
            </a:r>
            <a:endParaRPr lang="en-AU" altLang="en-US" sz="3600" dirty="0"/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F96D0645-DD35-6C40-A93F-DE04746A9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r>
              <a:rPr lang="en-US" altLang="en-US" sz="1800"/>
              <a:t>HardwareType: type of physical network (e.g., Ethernet)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ProtocolType: type of higher layer protocol (e.g., IP)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HLEN &amp; PLEN: length of physical and protocol addresses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Operation: request or response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Source/Target Physical/Protocol addresses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</p:txBody>
      </p:sp>
      <p:pic>
        <p:nvPicPr>
          <p:cNvPr id="94212" name="Picture 5" descr="f03-23-9780123850591 copy">
            <a:extLst>
              <a:ext uri="{FF2B5EF4-FFF2-40B4-BE49-F238E27FC236}">
                <a16:creationId xmlns:a16="http://schemas.microsoft.com/office/drawing/2014/main" id="{F7D849C5-9831-A445-AF1F-F5D6EA23F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836613"/>
            <a:ext cx="6840537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198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66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ARP protocol: same LAN</a:t>
            </a:r>
          </a:p>
        </p:txBody>
      </p:sp>
      <p:sp>
        <p:nvSpPr>
          <p:cNvPr id="4403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06412" y="1277938"/>
            <a:ext cx="8637588" cy="4918076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 wants to send datagram to B</a:t>
            </a:r>
          </a:p>
          <a:p>
            <a:pPr lvl="1">
              <a:defRPr/>
            </a:pPr>
            <a:r>
              <a:rPr lang="en-US" sz="2000" dirty="0"/>
              <a:t>B’s MAC address not in A’s ARP table.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 </a:t>
            </a:r>
            <a:r>
              <a:rPr lang="en-US" sz="2400" dirty="0">
                <a:solidFill>
                  <a:srgbClr val="CC0000"/>
                </a:solidFill>
              </a:rPr>
              <a:t>broadcasts</a:t>
            </a:r>
            <a:r>
              <a:rPr lang="en-US" sz="2400" dirty="0"/>
              <a:t> ARP query packet, containing B's IP address </a:t>
            </a:r>
          </a:p>
          <a:p>
            <a:pPr lvl="1">
              <a:defRPr/>
            </a:pPr>
            <a:r>
              <a:rPr lang="en-US" sz="2000" dirty="0"/>
              <a:t>destination MAC address = FF-FF-FF-FF-FF-FF (Link layer broadcast address)</a:t>
            </a:r>
          </a:p>
          <a:p>
            <a:pPr lvl="1">
              <a:defRPr/>
            </a:pPr>
            <a:r>
              <a:rPr lang="en-US" sz="2000" dirty="0"/>
              <a:t>all nodes on LAN receive ARP query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B receives ARP packet, replies to A with its (B's) MAC address</a:t>
            </a:r>
          </a:p>
          <a:p>
            <a:pPr lvl="1">
              <a:defRPr/>
            </a:pPr>
            <a:r>
              <a:rPr lang="en-US" sz="2000" dirty="0"/>
              <a:t>frame sent to A</a:t>
            </a:r>
            <a:r>
              <a:rPr lang="ja-JP" altLang="en-US" sz="2000" dirty="0"/>
              <a:t>’</a:t>
            </a:r>
            <a:r>
              <a:rPr lang="en-US" sz="2000" dirty="0"/>
              <a:t>s MAC address (unicast)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 caches (saves) IP-to-MAC address pair in its ARP table until information becomes old (times out)</a:t>
            </a:r>
            <a:r>
              <a:rPr lang="en-US" sz="2000" dirty="0"/>
              <a:t> </a:t>
            </a:r>
          </a:p>
          <a:p>
            <a:pPr lvl="1">
              <a:defRPr/>
            </a:pPr>
            <a:r>
              <a:rPr lang="en-US" sz="2000" dirty="0"/>
              <a:t>soft state: information that times out (goes away) unless refreshed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ARP is </a:t>
            </a:r>
            <a:r>
              <a:rPr lang="ja-JP" altLang="en-US" sz="2400" dirty="0"/>
              <a:t>“</a:t>
            </a:r>
            <a:r>
              <a:rPr lang="en-US" sz="2400" dirty="0"/>
              <a:t>plug-and-play</a:t>
            </a:r>
            <a:r>
              <a:rPr lang="ja-JP" altLang="en-US" sz="2400" dirty="0"/>
              <a:t>”</a:t>
            </a:r>
            <a:r>
              <a:rPr lang="en-US" sz="2400" dirty="0"/>
              <a:t>:</a:t>
            </a:r>
          </a:p>
          <a:p>
            <a:pPr lvl="1">
              <a:defRPr/>
            </a:pPr>
            <a:r>
              <a:rPr lang="en-US" sz="2000" dirty="0"/>
              <a:t>nodes create their ARP tables </a:t>
            </a:r>
            <a:r>
              <a:rPr lang="en-US" sz="2000" i="1" dirty="0"/>
              <a:t>without intervention from net administrator</a:t>
            </a:r>
          </a:p>
          <a:p>
            <a:pPr marL="914400" lvl="1" indent="-457200">
              <a:buFont typeface="+mj-lt"/>
              <a:buAutoNum type="arabicPeriod"/>
              <a:defRPr/>
            </a:pPr>
            <a:endParaRPr lang="en-US" sz="2000" dirty="0"/>
          </a:p>
          <a:p>
            <a:pPr marL="457200" indent="-457200">
              <a:buFont typeface="+mj-lt"/>
              <a:buAutoNum type="arabicPeriod"/>
              <a:defRPr/>
            </a:pPr>
            <a:endParaRPr lang="en-US" sz="2400" dirty="0"/>
          </a:p>
        </p:txBody>
      </p:sp>
      <p:pic>
        <p:nvPicPr>
          <p:cNvPr id="130054" name="Picture 1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876300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90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230469F3-D360-5C46-81FC-E69D2A6577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Address Translation Protocol (ARP)</a:t>
            </a:r>
            <a:endParaRPr lang="en-AU" altLang="en-US" sz="3600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D2D0D3EF-7BBF-7048-B790-CAE7DEBF80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sz="2800" dirty="0"/>
              <a:t>Map IP addresses into physical addresses</a:t>
            </a:r>
          </a:p>
          <a:p>
            <a:pPr lvl="1"/>
            <a:r>
              <a:rPr lang="en-US" altLang="en-US" sz="2400" dirty="0"/>
              <a:t>destination host</a:t>
            </a:r>
          </a:p>
          <a:p>
            <a:pPr lvl="1"/>
            <a:r>
              <a:rPr lang="en-US" altLang="en-US" sz="2400" dirty="0"/>
              <a:t>next hop router</a:t>
            </a:r>
          </a:p>
          <a:p>
            <a:r>
              <a:rPr lang="en-US" altLang="en-US" sz="2800" dirty="0"/>
              <a:t>Techniques</a:t>
            </a:r>
          </a:p>
          <a:p>
            <a:pPr lvl="1"/>
            <a:r>
              <a:rPr lang="en-US" altLang="en-US" sz="2400" dirty="0"/>
              <a:t>encode physical address in host part of IP address</a:t>
            </a:r>
          </a:p>
          <a:p>
            <a:pPr lvl="1"/>
            <a:r>
              <a:rPr lang="en-US" altLang="en-US" sz="2400" dirty="0"/>
              <a:t>table-based</a:t>
            </a:r>
          </a:p>
          <a:p>
            <a:r>
              <a:rPr lang="en-US" altLang="en-US" sz="2800" dirty="0"/>
              <a:t>ARP (Address Resolution Protocol)</a:t>
            </a:r>
          </a:p>
          <a:p>
            <a:pPr lvl="1"/>
            <a:r>
              <a:rPr lang="en-US" altLang="en-US" sz="2400" dirty="0"/>
              <a:t>table of IP to physical address bindings</a:t>
            </a:r>
          </a:p>
          <a:p>
            <a:pPr lvl="1"/>
            <a:r>
              <a:rPr lang="en-US" altLang="en-US" sz="2400" dirty="0"/>
              <a:t>broadcast request if IP address not in table</a:t>
            </a:r>
          </a:p>
          <a:p>
            <a:pPr lvl="1"/>
            <a:r>
              <a:rPr lang="en-US" altLang="en-US" sz="2400" dirty="0"/>
              <a:t>target machine responds with its physical address</a:t>
            </a:r>
          </a:p>
          <a:p>
            <a:pPr lvl="1"/>
            <a:r>
              <a:rPr lang="en-US" altLang="en-US" sz="2400" dirty="0"/>
              <a:t>table entries are discarded if not refreshed</a:t>
            </a:r>
          </a:p>
          <a:p>
            <a:pPr lvl="1"/>
            <a:r>
              <a:rPr lang="en-US" altLang="en-US" dirty="0"/>
              <a:t>Query message include the physical address of the sending host. Why?</a:t>
            </a:r>
            <a:endParaRPr lang="en-US" altLang="en-US" sz="24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93528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C00000"/>
                </a:solidFill>
              </a:rPr>
              <a:t>Internet Control Message Protocol (ICMP)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198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954C354F-8B1B-884A-BCE3-35D13EC8E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93688"/>
            <a:ext cx="8281987" cy="52387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u="sng" dirty="0">
                <a:solidFill>
                  <a:srgbClr val="C00000"/>
                </a:solidFill>
              </a:rPr>
              <a:t>Internet Control Message Protocol (ICMP)</a:t>
            </a:r>
            <a:endParaRPr lang="en-AU" altLang="en-US" sz="3600" u="sng" dirty="0">
              <a:solidFill>
                <a:srgbClr val="C00000"/>
              </a:solidFill>
            </a:endParaRP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F9BEB0CA-F05C-194C-8613-CFA587E565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387744"/>
            <a:ext cx="7886700" cy="43513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Defines a collection of error messages that are sent back to the source host whenever a router or host is unable to process an IP datagram successfully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Destination host unreachable due to link /node failure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Reassembly process failed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TTL had reached 0 (so datagrams don't cycle forever)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IP header checksum failed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ICMP-Redirect 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From router to a source host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With a better route information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6927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0C35F8-346E-964A-A2DF-E89A76AA4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993354"/>
            <a:ext cx="7753350" cy="55600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7C2C09-5A6F-DE4A-8A3F-B24666AB1600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293688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 dirty="0">
                <a:solidFill>
                  <a:srgbClr val="C00000"/>
                </a:solidFill>
              </a:rPr>
              <a:t>ICMP message types</a:t>
            </a:r>
            <a:endParaRPr lang="en-AU" altLang="en-US" sz="3600" u="sng" dirty="0">
              <a:solidFill>
                <a:srgbClr val="C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BE43F7-7D33-E34B-8384-FCF19F86D13C}"/>
              </a:ext>
            </a:extLst>
          </p:cNvPr>
          <p:cNvSpPr/>
          <p:nvPr/>
        </p:nvSpPr>
        <p:spPr>
          <a:xfrm>
            <a:off x="866899" y="4560125"/>
            <a:ext cx="7581776" cy="356259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3D52EE-0507-5940-BF75-757DC2FA25B2}"/>
              </a:ext>
            </a:extLst>
          </p:cNvPr>
          <p:cNvSpPr/>
          <p:nvPr/>
        </p:nvSpPr>
        <p:spPr>
          <a:xfrm>
            <a:off x="866899" y="1654531"/>
            <a:ext cx="7581776" cy="356259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BCE5E2-64E0-2C4E-AD31-D7B4F77663A2}"/>
              </a:ext>
            </a:extLst>
          </p:cNvPr>
          <p:cNvSpPr/>
          <p:nvPr/>
        </p:nvSpPr>
        <p:spPr>
          <a:xfrm>
            <a:off x="866899" y="5651315"/>
            <a:ext cx="7581776" cy="356259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65325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Network address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vs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LAN address</a:t>
            </a: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462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5E0693-FB7B-2A4E-B8F5-073894D6D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20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152D18-1590-CC4D-9B2B-36F950E81EB8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293688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 dirty="0">
                <a:solidFill>
                  <a:srgbClr val="C00000"/>
                </a:solidFill>
              </a:rPr>
              <a:t>Ping example</a:t>
            </a:r>
            <a:endParaRPr lang="en-AU" altLang="en-US" sz="3600" u="sng" dirty="0">
              <a:solidFill>
                <a:srgbClr val="C00000"/>
              </a:solidFill>
            </a:endParaRPr>
          </a:p>
        </p:txBody>
      </p:sp>
      <p:pic>
        <p:nvPicPr>
          <p:cNvPr id="2050" name="Picture 2" descr="How to Use the Ping Command to Test Your Network">
            <a:extLst>
              <a:ext uri="{FF2B5EF4-FFF2-40B4-BE49-F238E27FC236}">
                <a16:creationId xmlns:a16="http://schemas.microsoft.com/office/drawing/2014/main" id="{9CD5B6F4-72BA-B847-BF54-785A9C73E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714500"/>
            <a:ext cx="825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358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B30C729-6E4B-224B-8E7F-37AE756B4C3F}"/>
              </a:ext>
            </a:extLst>
          </p:cNvPr>
          <p:cNvSpPr txBox="1">
            <a:spLocks noChangeArrowheads="1"/>
          </p:cNvSpPr>
          <p:nvPr/>
        </p:nvSpPr>
        <p:spPr>
          <a:xfrm>
            <a:off x="431006" y="2380470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solidFill>
                  <a:srgbClr val="C00000"/>
                </a:solidFill>
              </a:rPr>
              <a:t>Traceroute : An unintuitive application using ICMP</a:t>
            </a:r>
            <a:endParaRPr lang="en-AU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0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C6EC04-CDFA-2846-ABD0-971C11F5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22</a:t>
            </a:fld>
            <a:endParaRPr lang="en-US"/>
          </a:p>
        </p:txBody>
      </p:sp>
      <p:pic>
        <p:nvPicPr>
          <p:cNvPr id="3074" name="Picture 2" descr="How to Use the Traceroute Command">
            <a:extLst>
              <a:ext uri="{FF2B5EF4-FFF2-40B4-BE49-F238E27FC236}">
                <a16:creationId xmlns:a16="http://schemas.microsoft.com/office/drawing/2014/main" id="{549F9D06-428C-344D-AAEC-516926E97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041400"/>
            <a:ext cx="86360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AAEEF22A-5D9F-714B-AF61-E237F62E6C5D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293688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 dirty="0">
                <a:solidFill>
                  <a:srgbClr val="C00000"/>
                </a:solidFill>
              </a:rPr>
              <a:t>Traceroute example</a:t>
            </a:r>
            <a:endParaRPr lang="en-AU" altLang="en-US" sz="36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77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298359-3AE4-9E4E-B499-D852478C6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527318"/>
            <a:ext cx="8280400" cy="127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090834-3F77-1040-8EC9-EAA32E31E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703231"/>
            <a:ext cx="8280400" cy="127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821967-1F2F-B64D-B86F-700F7AE7B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23" y="2973231"/>
            <a:ext cx="8280400" cy="127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D062A3-3556-8945-A994-6A817FB70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744" y="4243231"/>
            <a:ext cx="8280400" cy="127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1B5530-79A6-2F43-9AF4-F1B596711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744" y="5588000"/>
            <a:ext cx="8280400" cy="12700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A53A873-E7F9-284A-BD93-ED21126C6B73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96524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 dirty="0">
                <a:solidFill>
                  <a:srgbClr val="C00000"/>
                </a:solidFill>
              </a:rPr>
              <a:t>Traceroute : An unintuitive application</a:t>
            </a:r>
            <a:endParaRPr lang="en-AU" altLang="en-US" sz="36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71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54872"/>
            <a:ext cx="7772400" cy="2387600"/>
          </a:xfrm>
        </p:spPr>
        <p:txBody>
          <a:bodyPr>
            <a:normAutofit/>
          </a:bodyPr>
          <a:lstStyle/>
          <a:p>
            <a:r>
              <a:rPr lang="en-US" altLang="en-US" sz="4800" dirty="0">
                <a:solidFill>
                  <a:srgbClr val="C00000"/>
                </a:solidFill>
              </a:rPr>
              <a:t>Virtual Networks and Tunnels</a:t>
            </a:r>
            <a:endParaRPr lang="en-US" altLang="en-US" sz="4800" dirty="0"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498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7D062-88D3-294C-9CF4-4C45FCCCA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25</a:t>
            </a:fld>
            <a:endParaRPr lang="en-US"/>
          </a:p>
        </p:txBody>
      </p:sp>
      <p:pic>
        <p:nvPicPr>
          <p:cNvPr id="1028" name="Picture 4" descr="Connecting to the Virtual Private Network (VPN)">
            <a:extLst>
              <a:ext uri="{FF2B5EF4-FFF2-40B4-BE49-F238E27FC236}">
                <a16:creationId xmlns:a16="http://schemas.microsoft.com/office/drawing/2014/main" id="{A7CCB437-5B12-5346-855D-F66023A32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69" y="1910329"/>
            <a:ext cx="8392062" cy="303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216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FE980C-1DA8-7841-8436-94A5C97E5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441901"/>
            <a:ext cx="6985000" cy="631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95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FA261B-5160-904D-A387-101B56F7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7082-74DA-3F42-B9EE-B09F2F8D7DCB}" type="slidenum">
              <a:rPr lang="en-US" altLang="en-US" smtClean="0"/>
              <a:pPr/>
              <a:t>27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8CF20D-3657-484D-A4A2-A10BBFD8B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45" y="1668780"/>
            <a:ext cx="7865110" cy="35204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057AA7-961F-3E46-A386-BD46E8EEDF40}"/>
              </a:ext>
            </a:extLst>
          </p:cNvPr>
          <p:cNvSpPr/>
          <p:nvPr/>
        </p:nvSpPr>
        <p:spPr>
          <a:xfrm>
            <a:off x="2968831" y="3253839"/>
            <a:ext cx="2683824" cy="19353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A8059C-2944-134D-8CA5-82372B6B249F}"/>
              </a:ext>
            </a:extLst>
          </p:cNvPr>
          <p:cNvSpPr/>
          <p:nvPr/>
        </p:nvSpPr>
        <p:spPr>
          <a:xfrm>
            <a:off x="5640780" y="3253838"/>
            <a:ext cx="2683824" cy="19353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6086A7-C602-2840-AC91-DA592B096B99}"/>
              </a:ext>
            </a:extLst>
          </p:cNvPr>
          <p:cNvSpPr/>
          <p:nvPr/>
        </p:nvSpPr>
        <p:spPr>
          <a:xfrm>
            <a:off x="819397" y="3135086"/>
            <a:ext cx="2149434" cy="16700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2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F83816-9010-C544-8FE6-E25FFE91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7082-74DA-3F42-B9EE-B09F2F8D7DCB}" type="slidenum">
              <a:rPr lang="en-US" altLang="en-US" smtClean="0"/>
              <a:pPr/>
              <a:t>28</a:t>
            </a:fld>
            <a:endParaRPr lang="en-US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4478AC-00A9-5B4F-9E98-52B417BE65E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3600" dirty="0"/>
              <a:t>Why do we need virtual networks or tunnels?</a:t>
            </a:r>
            <a:endParaRPr lang="en-AU" altLang="en-US" sz="36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9511A83-22B9-234C-9D54-148D8076FA09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3" y="1151860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/>
              <a:t>1. Security</a:t>
            </a:r>
            <a:endParaRPr lang="en-AU" altLang="en-US" sz="28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C790145-1AAA-F148-B3CD-343D34E23CA8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3" y="1797973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/>
              <a:t>2. Special capabilities between routers (e.g., multicast)</a:t>
            </a:r>
            <a:endParaRPr lang="en-AU" altLang="en-US" sz="28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4578C44-3287-D842-B86D-33CB90D7431F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3" y="2855118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/>
              <a:t>3. Supporting heterogeneity</a:t>
            </a:r>
            <a:endParaRPr lang="en-AU" altLang="en-US" sz="28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49E2405-5736-9A45-8DFD-D92A367FCADE}"/>
              </a:ext>
            </a:extLst>
          </p:cNvPr>
          <p:cNvSpPr txBox="1">
            <a:spLocks noChangeArrowheads="1"/>
          </p:cNvSpPr>
          <p:nvPr/>
        </p:nvSpPr>
        <p:spPr>
          <a:xfrm>
            <a:off x="100710" y="3627256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</a:rPr>
              <a:t>Disadvantages:</a:t>
            </a:r>
            <a:endParaRPr lang="en-AU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2B1401A-4271-5145-8EA2-F45020845C63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2" y="4273370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</a:rPr>
              <a:t>1. Increases packet length</a:t>
            </a:r>
          </a:p>
          <a:p>
            <a:pPr marL="514350" indent="-514350" algn="l" eaLnBrk="1" hangingPunct="1">
              <a:buAutoNum type="arabicPeriod"/>
            </a:pPr>
            <a:endParaRPr lang="en-AU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31085B4-8912-AC40-A06B-CA4420C080FC}"/>
              </a:ext>
            </a:extLst>
          </p:cNvPr>
          <p:cNvSpPr txBox="1">
            <a:spLocks noChangeArrowheads="1"/>
          </p:cNvSpPr>
          <p:nvPr/>
        </p:nvSpPr>
        <p:spPr>
          <a:xfrm>
            <a:off x="2942871" y="4778118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</a:rPr>
              <a:t>a) Wastage of bandwidth</a:t>
            </a:r>
            <a:endParaRPr lang="en-AU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958D81C-C4CC-8A46-9024-FD84674EE4B8}"/>
              </a:ext>
            </a:extLst>
          </p:cNvPr>
          <p:cNvSpPr txBox="1">
            <a:spLocks noChangeArrowheads="1"/>
          </p:cNvSpPr>
          <p:nvPr/>
        </p:nvSpPr>
        <p:spPr>
          <a:xfrm>
            <a:off x="2942871" y="5189150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</a:rPr>
              <a:t>b) More processing</a:t>
            </a:r>
            <a:endParaRPr lang="en-AU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E1090EF-B3AF-1041-98C4-39E698147D54}"/>
              </a:ext>
            </a:extLst>
          </p:cNvPr>
          <p:cNvSpPr txBox="1">
            <a:spLocks noChangeArrowheads="1"/>
          </p:cNvSpPr>
          <p:nvPr/>
        </p:nvSpPr>
        <p:spPr>
          <a:xfrm>
            <a:off x="2942870" y="5581108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</a:rPr>
              <a:t>c) Fragmentation</a:t>
            </a:r>
            <a:endParaRPr lang="en-AU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76FDA6EE-5E7D-584E-ABD5-21E687E7A618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2" y="6075362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</a:rPr>
              <a:t>2. Increases management cost</a:t>
            </a:r>
          </a:p>
        </p:txBody>
      </p:sp>
    </p:spTree>
    <p:extLst>
      <p:ext uri="{BB962C8B-B14F-4D97-AF65-F5344CB8AC3E}">
        <p14:creationId xmlns:p14="http://schemas.microsoft.com/office/powerpoint/2010/main" val="347599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57BABA-559C-B04E-902F-1D5587CCE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CA530B-32B6-8E4C-9A1E-71463CA6F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80" y="1822449"/>
            <a:ext cx="8732639" cy="16065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4D8D35-0685-954C-BD02-6D408D5C8820}"/>
              </a:ext>
            </a:extLst>
          </p:cNvPr>
          <p:cNvSpPr/>
          <p:nvPr/>
        </p:nvSpPr>
        <p:spPr>
          <a:xfrm>
            <a:off x="1076968" y="2483730"/>
            <a:ext cx="7329738" cy="27622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C1DB037-E660-9540-B53A-72DEBC5AFF8A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3600" dirty="0"/>
              <a:t>A note on the “subnet mask”</a:t>
            </a:r>
            <a:endParaRPr lang="en-AU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43798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E6A8E96-AACD-0945-BD98-5F2A1B399A07}"/>
              </a:ext>
            </a:extLst>
          </p:cNvPr>
          <p:cNvCxnSpPr>
            <a:cxnSpLocks/>
          </p:cNvCxnSpPr>
          <p:nvPr/>
        </p:nvCxnSpPr>
        <p:spPr>
          <a:xfrm flipH="1">
            <a:off x="3700920" y="1078599"/>
            <a:ext cx="787160" cy="38335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CDB42F-448A-5A40-90D0-1B0EB0945E6E}"/>
              </a:ext>
            </a:extLst>
          </p:cNvPr>
          <p:cNvCxnSpPr>
            <a:cxnSpLocks/>
          </p:cNvCxnSpPr>
          <p:nvPr/>
        </p:nvCxnSpPr>
        <p:spPr>
          <a:xfrm>
            <a:off x="2533257" y="1985495"/>
            <a:ext cx="548634" cy="58366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EFB0B56-ED14-834A-A11C-161EE791BDC4}"/>
              </a:ext>
            </a:extLst>
          </p:cNvPr>
          <p:cNvCxnSpPr>
            <a:cxnSpLocks/>
          </p:cNvCxnSpPr>
          <p:nvPr/>
        </p:nvCxnSpPr>
        <p:spPr>
          <a:xfrm flipV="1">
            <a:off x="2578100" y="1433639"/>
            <a:ext cx="1074820" cy="44659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2F639A4-4474-4942-A985-754F767D1322}"/>
              </a:ext>
            </a:extLst>
          </p:cNvPr>
          <p:cNvCxnSpPr>
            <a:cxnSpLocks/>
          </p:cNvCxnSpPr>
          <p:nvPr/>
        </p:nvCxnSpPr>
        <p:spPr>
          <a:xfrm flipH="1" flipV="1">
            <a:off x="3700920" y="1535976"/>
            <a:ext cx="420167" cy="103318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234A82C-2D72-8D45-8C9A-8E063CF54D13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3109698" y="2569157"/>
            <a:ext cx="354658" cy="62623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5C3A841-3FC1-6043-8CD2-843C115F1292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3464356" y="2699967"/>
            <a:ext cx="656732" cy="49542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BB2E194-D341-3141-917E-D1280AA4A01B}"/>
              </a:ext>
            </a:extLst>
          </p:cNvPr>
          <p:cNvCxnSpPr>
            <a:cxnSpLocks/>
          </p:cNvCxnSpPr>
          <p:nvPr/>
        </p:nvCxnSpPr>
        <p:spPr>
          <a:xfrm flipH="1">
            <a:off x="3209742" y="1508821"/>
            <a:ext cx="420784" cy="105623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6A326E-8101-204A-BC53-A7F5B2072CF8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7239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C4B409-1BEB-5A4F-A73F-A7AAA78B8DE9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F5CD59-893C-A741-BFAE-80956C220355}"/>
              </a:ext>
            </a:extLst>
          </p:cNvPr>
          <p:cNvCxnSpPr>
            <a:cxnSpLocks/>
          </p:cNvCxnSpPr>
          <p:nvPr/>
        </p:nvCxnSpPr>
        <p:spPr>
          <a:xfrm>
            <a:off x="27767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152124-7167-F645-9E03-56D9B47E5326}"/>
              </a:ext>
            </a:extLst>
          </p:cNvPr>
          <p:cNvCxnSpPr>
            <a:cxnSpLocks/>
          </p:cNvCxnSpPr>
          <p:nvPr/>
        </p:nvCxnSpPr>
        <p:spPr>
          <a:xfrm>
            <a:off x="42245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DEC4DA-6BFD-C649-B4B0-9A4D96526CB5}"/>
              </a:ext>
            </a:extLst>
          </p:cNvPr>
          <p:cNvCxnSpPr>
            <a:cxnSpLocks/>
          </p:cNvCxnSpPr>
          <p:nvPr/>
        </p:nvCxnSpPr>
        <p:spPr>
          <a:xfrm>
            <a:off x="56723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94346-12C4-7C46-8754-6617A698EB0D}"/>
              </a:ext>
            </a:extLst>
          </p:cNvPr>
          <p:cNvCxnSpPr>
            <a:cxnSpLocks/>
          </p:cNvCxnSpPr>
          <p:nvPr/>
        </p:nvCxnSpPr>
        <p:spPr>
          <a:xfrm>
            <a:off x="71201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5B1F66-8253-E841-9CA3-58BBABBBA818}"/>
              </a:ext>
            </a:extLst>
          </p:cNvPr>
          <p:cNvCxnSpPr>
            <a:cxnSpLocks/>
          </p:cNvCxnSpPr>
          <p:nvPr/>
        </p:nvCxnSpPr>
        <p:spPr>
          <a:xfrm>
            <a:off x="8567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c - Free computer icons">
            <a:extLst>
              <a:ext uri="{FF2B5EF4-FFF2-40B4-BE49-F238E27FC236}">
                <a16:creationId xmlns:a16="http://schemas.microsoft.com/office/drawing/2014/main" id="{2A3F9295-CD8C-984B-B0FF-D01FBB33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c - Free computer icons">
            <a:extLst>
              <a:ext uri="{FF2B5EF4-FFF2-40B4-BE49-F238E27FC236}">
                <a16:creationId xmlns:a16="http://schemas.microsoft.com/office/drawing/2014/main" id="{AB2DCF37-F1D4-1045-B177-5CCE635F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c - Free computer icons">
            <a:extLst>
              <a:ext uri="{FF2B5EF4-FFF2-40B4-BE49-F238E27FC236}">
                <a16:creationId xmlns:a16="http://schemas.microsoft.com/office/drawing/2014/main" id="{32EA9D96-89FB-1D4B-9FC0-0B897AA0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c - Free computer icons">
            <a:extLst>
              <a:ext uri="{FF2B5EF4-FFF2-40B4-BE49-F238E27FC236}">
                <a16:creationId xmlns:a16="http://schemas.microsoft.com/office/drawing/2014/main" id="{D9ED9679-66CD-5F43-84D0-80E377E9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c - Free computer icons">
            <a:extLst>
              <a:ext uri="{FF2B5EF4-FFF2-40B4-BE49-F238E27FC236}">
                <a16:creationId xmlns:a16="http://schemas.microsoft.com/office/drawing/2014/main" id="{3F36D223-B241-E844-9A5A-68550845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c - Free computer icons">
            <a:extLst>
              <a:ext uri="{FF2B5EF4-FFF2-40B4-BE49-F238E27FC236}">
                <a16:creationId xmlns:a16="http://schemas.microsoft.com/office/drawing/2014/main" id="{1B35209F-2CA6-1E49-B91F-94671136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6A912F-3D47-8644-89C7-80C4B2F70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192" y="601159"/>
            <a:ext cx="2844364" cy="65433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CC9CACB-E555-C04E-A1D6-68633437EB1C}"/>
              </a:ext>
            </a:extLst>
          </p:cNvPr>
          <p:cNvSpPr/>
          <p:nvPr/>
        </p:nvSpPr>
        <p:spPr>
          <a:xfrm>
            <a:off x="8208347" y="816947"/>
            <a:ext cx="523305" cy="523305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F0D24D-450D-EB4D-8290-FC7D19926C52}"/>
              </a:ext>
            </a:extLst>
          </p:cNvPr>
          <p:cNvSpPr txBox="1"/>
          <p:nvPr/>
        </p:nvSpPr>
        <p:spPr>
          <a:xfrm>
            <a:off x="7841351" y="1277290"/>
            <a:ext cx="125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Destination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EFC13A-24D4-B04A-A5F9-9E61D710C814}"/>
              </a:ext>
            </a:extLst>
          </p:cNvPr>
          <p:cNvSpPr txBox="1"/>
          <p:nvPr/>
        </p:nvSpPr>
        <p:spPr>
          <a:xfrm>
            <a:off x="3652920" y="6391705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0307A5-06E4-C94B-8D5E-8F4F9CB56894}"/>
              </a:ext>
            </a:extLst>
          </p:cNvPr>
          <p:cNvCxnSpPr>
            <a:cxnSpLocks/>
          </p:cNvCxnSpPr>
          <p:nvPr/>
        </p:nvCxnSpPr>
        <p:spPr>
          <a:xfrm flipH="1">
            <a:off x="4488080" y="601158"/>
            <a:ext cx="1582520" cy="47744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56A31CAC-5BA3-574A-A1EF-C888258F4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94" y="-219109"/>
            <a:ext cx="4409208" cy="440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3195394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tegory:Network routers - Wikimedia Commons">
            <a:extLst>
              <a:ext uri="{FF2B5EF4-FFF2-40B4-BE49-F238E27FC236}">
                <a16:creationId xmlns:a16="http://schemas.microsoft.com/office/drawing/2014/main" id="{B56DDCDA-C82F-9244-965F-FC872484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31" y="295619"/>
            <a:ext cx="1205665" cy="12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ategory:Network routers - Wikimedia Commons">
            <a:extLst>
              <a:ext uri="{FF2B5EF4-FFF2-40B4-BE49-F238E27FC236}">
                <a16:creationId xmlns:a16="http://schemas.microsoft.com/office/drawing/2014/main" id="{3D500120-2E59-5249-AB47-E5BF7F97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63" y="1078599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ategory:Network routers - Wikimedia Commons">
            <a:extLst>
              <a:ext uri="{FF2B5EF4-FFF2-40B4-BE49-F238E27FC236}">
                <a16:creationId xmlns:a16="http://schemas.microsoft.com/office/drawing/2014/main" id="{E3CA3A4E-B372-0241-B3CC-0E734061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82" y="2298023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ategory:Network routers - Wikimedia Commons">
            <a:extLst>
              <a:ext uri="{FF2B5EF4-FFF2-40B4-BE49-F238E27FC236}">
                <a16:creationId xmlns:a16="http://schemas.microsoft.com/office/drawing/2014/main" id="{3ED6F906-8166-454B-8B60-D1BA3493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46" y="153597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ategory:Network routers - Wikimedia Commons">
            <a:extLst>
              <a:ext uri="{FF2B5EF4-FFF2-40B4-BE49-F238E27FC236}">
                <a16:creationId xmlns:a16="http://schemas.microsoft.com/office/drawing/2014/main" id="{B16D1384-EDCA-7840-91A9-924FB314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80" y="219484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903283" y="3788582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0C0F47-8327-5B42-8D1B-A9D9388E6BEB}"/>
              </a:ext>
            </a:extLst>
          </p:cNvPr>
          <p:cNvSpPr txBox="1"/>
          <p:nvPr/>
        </p:nvSpPr>
        <p:spPr>
          <a:xfrm>
            <a:off x="13831" y="247885"/>
            <a:ext cx="9144000" cy="9541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Two perspectives of addresses: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(1)Network-to-network &amp; (2)machine-to-machine</a:t>
            </a:r>
          </a:p>
        </p:txBody>
      </p:sp>
    </p:spTree>
    <p:extLst>
      <p:ext uri="{BB962C8B-B14F-4D97-AF65-F5344CB8AC3E}">
        <p14:creationId xmlns:p14="http://schemas.microsoft.com/office/powerpoint/2010/main" val="234721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57BABA-559C-B04E-902F-1D5587CCE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30</a:t>
            </a:fld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6AD75D7-EA19-B04A-B6B9-254DEDBED85A}"/>
              </a:ext>
            </a:extLst>
          </p:cNvPr>
          <p:cNvSpPr txBox="1">
            <a:spLocks noChangeArrowheads="1"/>
          </p:cNvSpPr>
          <p:nvPr/>
        </p:nvSpPr>
        <p:spPr>
          <a:xfrm>
            <a:off x="314324" y="2404355"/>
            <a:ext cx="8077200" cy="1476654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sz="2800" dirty="0" err="1"/>
              <a:t>inet</a:t>
            </a:r>
            <a:r>
              <a:rPr lang="en-US" sz="2800" dirty="0"/>
              <a:t> 10.104.216.101 </a:t>
            </a:r>
            <a:r>
              <a:rPr lang="en-US" sz="2800" dirty="0">
                <a:sym typeface="Wingdings" pitchFamily="2" charset="2"/>
              </a:rPr>
              <a:t> 00001010.01101000.11011000.01100101</a:t>
            </a:r>
          </a:p>
          <a:p>
            <a:pPr algn="l" eaLnBrk="1" hangingPunct="1"/>
            <a:endParaRPr lang="en-US" sz="2800" dirty="0"/>
          </a:p>
          <a:p>
            <a:pPr algn="l" eaLnBrk="1" hangingPunct="1"/>
            <a:r>
              <a:rPr lang="en-US" sz="2800" dirty="0"/>
              <a:t>netmask ff:ff:f0:00 </a:t>
            </a:r>
            <a:r>
              <a:rPr lang="en-US" sz="2800" dirty="0">
                <a:sym typeface="Wingdings" pitchFamily="2" charset="2"/>
              </a:rPr>
              <a:t> 11111111.11111111.11110000.00000000</a:t>
            </a:r>
          </a:p>
          <a:p>
            <a:pPr algn="l" eaLnBrk="1" hangingPunct="1"/>
            <a:endParaRPr lang="en-US" sz="2800" dirty="0"/>
          </a:p>
          <a:p>
            <a:pPr algn="l" eaLnBrk="1" hangingPunct="1"/>
            <a:r>
              <a:rPr lang="en-US" sz="2800" dirty="0"/>
              <a:t>broadcast 10.104.223.255 </a:t>
            </a:r>
            <a:r>
              <a:rPr lang="en-US" sz="2800" dirty="0">
                <a:sym typeface="Wingdings" pitchFamily="2" charset="2"/>
              </a:rPr>
              <a:t> </a:t>
            </a:r>
          </a:p>
          <a:p>
            <a:pPr algn="l" eaLnBrk="1" hangingPunct="1"/>
            <a:r>
              <a:rPr lang="en-US" sz="2800" dirty="0">
                <a:sym typeface="Wingdings" pitchFamily="2" charset="2"/>
              </a:rPr>
              <a:t>00001010.01101000.11011111.11111111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CA530B-32B6-8E4C-9A1E-71463CA6F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" y="136523"/>
            <a:ext cx="8732639" cy="16065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4D8D35-0685-954C-BD02-6D408D5C8820}"/>
              </a:ext>
            </a:extLst>
          </p:cNvPr>
          <p:cNvSpPr/>
          <p:nvPr/>
        </p:nvSpPr>
        <p:spPr>
          <a:xfrm>
            <a:off x="1185612" y="797804"/>
            <a:ext cx="7329738" cy="27622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EBD195-B389-7842-81D0-C71C2ADFF196}"/>
              </a:ext>
            </a:extLst>
          </p:cNvPr>
          <p:cNvSpPr/>
          <p:nvPr/>
        </p:nvSpPr>
        <p:spPr>
          <a:xfrm>
            <a:off x="314324" y="4161264"/>
            <a:ext cx="3900489" cy="48217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D2EBE8-23FC-7947-8C6B-4BDBB7BC34C6}"/>
              </a:ext>
            </a:extLst>
          </p:cNvPr>
          <p:cNvSpPr/>
          <p:nvPr/>
        </p:nvSpPr>
        <p:spPr>
          <a:xfrm>
            <a:off x="314324" y="2901596"/>
            <a:ext cx="3900489" cy="48217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3DFA38-7656-6B4D-A9F2-FDCBA81C9B18}"/>
              </a:ext>
            </a:extLst>
          </p:cNvPr>
          <p:cNvSpPr/>
          <p:nvPr/>
        </p:nvSpPr>
        <p:spPr>
          <a:xfrm>
            <a:off x="314323" y="5399541"/>
            <a:ext cx="3900489" cy="48217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79A6A3-1879-D74A-9E5B-58AD152CC83C}"/>
              </a:ext>
            </a:extLst>
          </p:cNvPr>
          <p:cNvSpPr/>
          <p:nvPr/>
        </p:nvSpPr>
        <p:spPr>
          <a:xfrm>
            <a:off x="4214813" y="5399541"/>
            <a:ext cx="2371726" cy="482172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9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E6A8E96-AACD-0945-BD98-5F2A1B399A07}"/>
              </a:ext>
            </a:extLst>
          </p:cNvPr>
          <p:cNvCxnSpPr>
            <a:cxnSpLocks/>
          </p:cNvCxnSpPr>
          <p:nvPr/>
        </p:nvCxnSpPr>
        <p:spPr>
          <a:xfrm flipH="1">
            <a:off x="3700920" y="1078599"/>
            <a:ext cx="787160" cy="38335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CDB42F-448A-5A40-90D0-1B0EB0945E6E}"/>
              </a:ext>
            </a:extLst>
          </p:cNvPr>
          <p:cNvCxnSpPr>
            <a:cxnSpLocks/>
          </p:cNvCxnSpPr>
          <p:nvPr/>
        </p:nvCxnSpPr>
        <p:spPr>
          <a:xfrm>
            <a:off x="2533257" y="1985495"/>
            <a:ext cx="548634" cy="58366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EFB0B56-ED14-834A-A11C-161EE791BDC4}"/>
              </a:ext>
            </a:extLst>
          </p:cNvPr>
          <p:cNvCxnSpPr>
            <a:cxnSpLocks/>
          </p:cNvCxnSpPr>
          <p:nvPr/>
        </p:nvCxnSpPr>
        <p:spPr>
          <a:xfrm flipV="1">
            <a:off x="2578100" y="1433639"/>
            <a:ext cx="1074820" cy="44659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2F639A4-4474-4942-A985-754F767D1322}"/>
              </a:ext>
            </a:extLst>
          </p:cNvPr>
          <p:cNvCxnSpPr>
            <a:cxnSpLocks/>
          </p:cNvCxnSpPr>
          <p:nvPr/>
        </p:nvCxnSpPr>
        <p:spPr>
          <a:xfrm flipH="1" flipV="1">
            <a:off x="3700920" y="1535976"/>
            <a:ext cx="420167" cy="103318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234A82C-2D72-8D45-8C9A-8E063CF54D13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3109698" y="2569157"/>
            <a:ext cx="354658" cy="62623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5C3A841-3FC1-6043-8CD2-843C115F1292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3464356" y="2699967"/>
            <a:ext cx="656732" cy="49542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BB2E194-D341-3141-917E-D1280AA4A01B}"/>
              </a:ext>
            </a:extLst>
          </p:cNvPr>
          <p:cNvCxnSpPr>
            <a:cxnSpLocks/>
          </p:cNvCxnSpPr>
          <p:nvPr/>
        </p:nvCxnSpPr>
        <p:spPr>
          <a:xfrm flipH="1">
            <a:off x="3209742" y="1508821"/>
            <a:ext cx="420784" cy="105623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6A326E-8101-204A-BC53-A7F5B2072CF8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7239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C4B409-1BEB-5A4F-A73F-A7AAA78B8DE9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F5CD59-893C-A741-BFAE-80956C220355}"/>
              </a:ext>
            </a:extLst>
          </p:cNvPr>
          <p:cNvCxnSpPr>
            <a:cxnSpLocks/>
          </p:cNvCxnSpPr>
          <p:nvPr/>
        </p:nvCxnSpPr>
        <p:spPr>
          <a:xfrm>
            <a:off x="27767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152124-7167-F645-9E03-56D9B47E5326}"/>
              </a:ext>
            </a:extLst>
          </p:cNvPr>
          <p:cNvCxnSpPr>
            <a:cxnSpLocks/>
          </p:cNvCxnSpPr>
          <p:nvPr/>
        </p:nvCxnSpPr>
        <p:spPr>
          <a:xfrm>
            <a:off x="42245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DEC4DA-6BFD-C649-B4B0-9A4D96526CB5}"/>
              </a:ext>
            </a:extLst>
          </p:cNvPr>
          <p:cNvCxnSpPr>
            <a:cxnSpLocks/>
          </p:cNvCxnSpPr>
          <p:nvPr/>
        </p:nvCxnSpPr>
        <p:spPr>
          <a:xfrm>
            <a:off x="56723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94346-12C4-7C46-8754-6617A698EB0D}"/>
              </a:ext>
            </a:extLst>
          </p:cNvPr>
          <p:cNvCxnSpPr>
            <a:cxnSpLocks/>
          </p:cNvCxnSpPr>
          <p:nvPr/>
        </p:nvCxnSpPr>
        <p:spPr>
          <a:xfrm>
            <a:off x="71201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5B1F66-8253-E841-9CA3-58BBABBBA818}"/>
              </a:ext>
            </a:extLst>
          </p:cNvPr>
          <p:cNvCxnSpPr>
            <a:cxnSpLocks/>
          </p:cNvCxnSpPr>
          <p:nvPr/>
        </p:nvCxnSpPr>
        <p:spPr>
          <a:xfrm>
            <a:off x="8567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c - Free computer icons">
            <a:extLst>
              <a:ext uri="{FF2B5EF4-FFF2-40B4-BE49-F238E27FC236}">
                <a16:creationId xmlns:a16="http://schemas.microsoft.com/office/drawing/2014/main" id="{2A3F9295-CD8C-984B-B0FF-D01FBB33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c - Free computer icons">
            <a:extLst>
              <a:ext uri="{FF2B5EF4-FFF2-40B4-BE49-F238E27FC236}">
                <a16:creationId xmlns:a16="http://schemas.microsoft.com/office/drawing/2014/main" id="{AB2DCF37-F1D4-1045-B177-5CCE635F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c - Free computer icons">
            <a:extLst>
              <a:ext uri="{FF2B5EF4-FFF2-40B4-BE49-F238E27FC236}">
                <a16:creationId xmlns:a16="http://schemas.microsoft.com/office/drawing/2014/main" id="{32EA9D96-89FB-1D4B-9FC0-0B897AA0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c - Free computer icons">
            <a:extLst>
              <a:ext uri="{FF2B5EF4-FFF2-40B4-BE49-F238E27FC236}">
                <a16:creationId xmlns:a16="http://schemas.microsoft.com/office/drawing/2014/main" id="{D9ED9679-66CD-5F43-84D0-80E377E9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c - Free computer icons">
            <a:extLst>
              <a:ext uri="{FF2B5EF4-FFF2-40B4-BE49-F238E27FC236}">
                <a16:creationId xmlns:a16="http://schemas.microsoft.com/office/drawing/2014/main" id="{3F36D223-B241-E844-9A5A-68550845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c - Free computer icons">
            <a:extLst>
              <a:ext uri="{FF2B5EF4-FFF2-40B4-BE49-F238E27FC236}">
                <a16:creationId xmlns:a16="http://schemas.microsoft.com/office/drawing/2014/main" id="{1B35209F-2CA6-1E49-B91F-94671136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EFC13A-24D4-B04A-A5F9-9E61D710C814}"/>
              </a:ext>
            </a:extLst>
          </p:cNvPr>
          <p:cNvSpPr txBox="1"/>
          <p:nvPr/>
        </p:nvSpPr>
        <p:spPr>
          <a:xfrm>
            <a:off x="3652920" y="6391705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0307A5-06E4-C94B-8D5E-8F4F9CB56894}"/>
              </a:ext>
            </a:extLst>
          </p:cNvPr>
          <p:cNvCxnSpPr>
            <a:cxnSpLocks/>
          </p:cNvCxnSpPr>
          <p:nvPr/>
        </p:nvCxnSpPr>
        <p:spPr>
          <a:xfrm flipH="1">
            <a:off x="4488080" y="601158"/>
            <a:ext cx="1582520" cy="47744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3195394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tegory:Network routers - Wikimedia Commons">
            <a:extLst>
              <a:ext uri="{FF2B5EF4-FFF2-40B4-BE49-F238E27FC236}">
                <a16:creationId xmlns:a16="http://schemas.microsoft.com/office/drawing/2014/main" id="{B56DDCDA-C82F-9244-965F-FC872484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31" y="295619"/>
            <a:ext cx="1205665" cy="12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ategory:Network routers - Wikimedia Commons">
            <a:extLst>
              <a:ext uri="{FF2B5EF4-FFF2-40B4-BE49-F238E27FC236}">
                <a16:creationId xmlns:a16="http://schemas.microsoft.com/office/drawing/2014/main" id="{3D500120-2E59-5249-AB47-E5BF7F97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63" y="1078599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ategory:Network routers - Wikimedia Commons">
            <a:extLst>
              <a:ext uri="{FF2B5EF4-FFF2-40B4-BE49-F238E27FC236}">
                <a16:creationId xmlns:a16="http://schemas.microsoft.com/office/drawing/2014/main" id="{E3CA3A4E-B372-0241-B3CC-0E734061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82" y="2298023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ategory:Network routers - Wikimedia Commons">
            <a:extLst>
              <a:ext uri="{FF2B5EF4-FFF2-40B4-BE49-F238E27FC236}">
                <a16:creationId xmlns:a16="http://schemas.microsoft.com/office/drawing/2014/main" id="{3ED6F906-8166-454B-8B60-D1BA3493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46" y="153597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ategory:Network routers - Wikimedia Commons">
            <a:extLst>
              <a:ext uri="{FF2B5EF4-FFF2-40B4-BE49-F238E27FC236}">
                <a16:creationId xmlns:a16="http://schemas.microsoft.com/office/drawing/2014/main" id="{B16D1384-EDCA-7840-91A9-924FB314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80" y="219484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903283" y="3788582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sp>
        <p:nvSpPr>
          <p:cNvPr id="54" name="Rectangle 23">
            <a:extLst>
              <a:ext uri="{FF2B5EF4-FFF2-40B4-BE49-F238E27FC236}">
                <a16:creationId xmlns:a16="http://schemas.microsoft.com/office/drawing/2014/main" id="{B9A9C676-13C4-4B40-8C05-CDAF21790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94" y="2911905"/>
            <a:ext cx="1296988" cy="15462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55" name="Rectangle 24">
            <a:extLst>
              <a:ext uri="{FF2B5EF4-FFF2-40B4-BE49-F238E27FC236}">
                <a16:creationId xmlns:a16="http://schemas.microsoft.com/office/drawing/2014/main" id="{7A9D8A97-1538-504E-AE9F-46BFB0E5A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69" y="2983343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56" name="Line 25">
            <a:extLst>
              <a:ext uri="{FF2B5EF4-FFF2-40B4-BE49-F238E27FC236}">
                <a16:creationId xmlns:a16="http://schemas.microsoft.com/office/drawing/2014/main" id="{04DC6AA6-3C73-A24D-9225-5CD77B7BA3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369" y="330084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Text Box 26">
            <a:extLst>
              <a:ext uri="{FF2B5EF4-FFF2-40B4-BE49-F238E27FC236}">
                <a16:creationId xmlns:a16="http://schemas.microsoft.com/office/drawing/2014/main" id="{973BF560-1531-AE43-93F2-F0F0B1DB8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07" y="2950005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800"/>
              <a:t>application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transport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network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link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physical</a:t>
            </a:r>
          </a:p>
        </p:txBody>
      </p:sp>
      <p:sp>
        <p:nvSpPr>
          <p:cNvPr id="58" name="Line 27">
            <a:extLst>
              <a:ext uri="{FF2B5EF4-FFF2-40B4-BE49-F238E27FC236}">
                <a16:creationId xmlns:a16="http://schemas.microsoft.com/office/drawing/2014/main" id="{1BF701D4-E9A7-D343-B02C-E851323777A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307" y="362151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Line 28">
            <a:extLst>
              <a:ext uri="{FF2B5EF4-FFF2-40B4-BE49-F238E27FC236}">
                <a16:creationId xmlns:a16="http://schemas.microsoft.com/office/drawing/2014/main" id="{F077990F-7F41-854B-9B8D-3C88F38A8C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390250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Line 29">
            <a:extLst>
              <a:ext uri="{FF2B5EF4-FFF2-40B4-BE49-F238E27FC236}">
                <a16:creationId xmlns:a16="http://schemas.microsoft.com/office/drawing/2014/main" id="{483DE9C9-EA45-BF4E-99E2-1D571EBC33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417873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9A039BD-DE54-094A-9706-22498ECD1BBE}"/>
              </a:ext>
            </a:extLst>
          </p:cNvPr>
          <p:cNvSpPr/>
          <p:nvPr/>
        </p:nvSpPr>
        <p:spPr>
          <a:xfrm>
            <a:off x="285701" y="4603898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05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E6A8E96-AACD-0945-BD98-5F2A1B399A07}"/>
              </a:ext>
            </a:extLst>
          </p:cNvPr>
          <p:cNvCxnSpPr>
            <a:cxnSpLocks/>
          </p:cNvCxnSpPr>
          <p:nvPr/>
        </p:nvCxnSpPr>
        <p:spPr>
          <a:xfrm flipH="1">
            <a:off x="3700920" y="1078599"/>
            <a:ext cx="787160" cy="38335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CDB42F-448A-5A40-90D0-1B0EB0945E6E}"/>
              </a:ext>
            </a:extLst>
          </p:cNvPr>
          <p:cNvCxnSpPr>
            <a:cxnSpLocks/>
          </p:cNvCxnSpPr>
          <p:nvPr/>
        </p:nvCxnSpPr>
        <p:spPr>
          <a:xfrm>
            <a:off x="2533257" y="1985495"/>
            <a:ext cx="548634" cy="58366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EFB0B56-ED14-834A-A11C-161EE791BDC4}"/>
              </a:ext>
            </a:extLst>
          </p:cNvPr>
          <p:cNvCxnSpPr>
            <a:cxnSpLocks/>
          </p:cNvCxnSpPr>
          <p:nvPr/>
        </p:nvCxnSpPr>
        <p:spPr>
          <a:xfrm flipV="1">
            <a:off x="2578100" y="1433639"/>
            <a:ext cx="1074820" cy="44659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2F639A4-4474-4942-A985-754F767D1322}"/>
              </a:ext>
            </a:extLst>
          </p:cNvPr>
          <p:cNvCxnSpPr>
            <a:cxnSpLocks/>
          </p:cNvCxnSpPr>
          <p:nvPr/>
        </p:nvCxnSpPr>
        <p:spPr>
          <a:xfrm flipH="1" flipV="1">
            <a:off x="3700920" y="1535976"/>
            <a:ext cx="420167" cy="103318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234A82C-2D72-8D45-8C9A-8E063CF54D13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3109698" y="2569157"/>
            <a:ext cx="354658" cy="62623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5C3A841-3FC1-6043-8CD2-843C115F1292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3464356" y="2699967"/>
            <a:ext cx="656732" cy="49542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BB2E194-D341-3141-917E-D1280AA4A01B}"/>
              </a:ext>
            </a:extLst>
          </p:cNvPr>
          <p:cNvCxnSpPr>
            <a:cxnSpLocks/>
          </p:cNvCxnSpPr>
          <p:nvPr/>
        </p:nvCxnSpPr>
        <p:spPr>
          <a:xfrm flipH="1">
            <a:off x="3209742" y="1508821"/>
            <a:ext cx="420784" cy="105623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6A326E-8101-204A-BC53-A7F5B2072CF8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7239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C4B409-1BEB-5A4F-A73F-A7AAA78B8DE9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F5CD59-893C-A741-BFAE-80956C220355}"/>
              </a:ext>
            </a:extLst>
          </p:cNvPr>
          <p:cNvCxnSpPr>
            <a:cxnSpLocks/>
          </p:cNvCxnSpPr>
          <p:nvPr/>
        </p:nvCxnSpPr>
        <p:spPr>
          <a:xfrm>
            <a:off x="27767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152124-7167-F645-9E03-56D9B47E5326}"/>
              </a:ext>
            </a:extLst>
          </p:cNvPr>
          <p:cNvCxnSpPr>
            <a:cxnSpLocks/>
          </p:cNvCxnSpPr>
          <p:nvPr/>
        </p:nvCxnSpPr>
        <p:spPr>
          <a:xfrm>
            <a:off x="42245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DEC4DA-6BFD-C649-B4B0-9A4D96526CB5}"/>
              </a:ext>
            </a:extLst>
          </p:cNvPr>
          <p:cNvCxnSpPr>
            <a:cxnSpLocks/>
          </p:cNvCxnSpPr>
          <p:nvPr/>
        </p:nvCxnSpPr>
        <p:spPr>
          <a:xfrm>
            <a:off x="56723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94346-12C4-7C46-8754-6617A698EB0D}"/>
              </a:ext>
            </a:extLst>
          </p:cNvPr>
          <p:cNvCxnSpPr>
            <a:cxnSpLocks/>
          </p:cNvCxnSpPr>
          <p:nvPr/>
        </p:nvCxnSpPr>
        <p:spPr>
          <a:xfrm>
            <a:off x="71201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5B1F66-8253-E841-9CA3-58BBABBBA818}"/>
              </a:ext>
            </a:extLst>
          </p:cNvPr>
          <p:cNvCxnSpPr>
            <a:cxnSpLocks/>
          </p:cNvCxnSpPr>
          <p:nvPr/>
        </p:nvCxnSpPr>
        <p:spPr>
          <a:xfrm>
            <a:off x="8567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c - Free computer icons">
            <a:extLst>
              <a:ext uri="{FF2B5EF4-FFF2-40B4-BE49-F238E27FC236}">
                <a16:creationId xmlns:a16="http://schemas.microsoft.com/office/drawing/2014/main" id="{2A3F9295-CD8C-984B-B0FF-D01FBB33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c - Free computer icons">
            <a:extLst>
              <a:ext uri="{FF2B5EF4-FFF2-40B4-BE49-F238E27FC236}">
                <a16:creationId xmlns:a16="http://schemas.microsoft.com/office/drawing/2014/main" id="{AB2DCF37-F1D4-1045-B177-5CCE635F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c - Free computer icons">
            <a:extLst>
              <a:ext uri="{FF2B5EF4-FFF2-40B4-BE49-F238E27FC236}">
                <a16:creationId xmlns:a16="http://schemas.microsoft.com/office/drawing/2014/main" id="{32EA9D96-89FB-1D4B-9FC0-0B897AA0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c - Free computer icons">
            <a:extLst>
              <a:ext uri="{FF2B5EF4-FFF2-40B4-BE49-F238E27FC236}">
                <a16:creationId xmlns:a16="http://schemas.microsoft.com/office/drawing/2014/main" id="{D9ED9679-66CD-5F43-84D0-80E377E9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c - Free computer icons">
            <a:extLst>
              <a:ext uri="{FF2B5EF4-FFF2-40B4-BE49-F238E27FC236}">
                <a16:creationId xmlns:a16="http://schemas.microsoft.com/office/drawing/2014/main" id="{3F36D223-B241-E844-9A5A-68550845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c - Free computer icons">
            <a:extLst>
              <a:ext uri="{FF2B5EF4-FFF2-40B4-BE49-F238E27FC236}">
                <a16:creationId xmlns:a16="http://schemas.microsoft.com/office/drawing/2014/main" id="{1B35209F-2CA6-1E49-B91F-94671136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EFC13A-24D4-B04A-A5F9-9E61D710C814}"/>
              </a:ext>
            </a:extLst>
          </p:cNvPr>
          <p:cNvSpPr txBox="1"/>
          <p:nvPr/>
        </p:nvSpPr>
        <p:spPr>
          <a:xfrm>
            <a:off x="3652920" y="6391705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0307A5-06E4-C94B-8D5E-8F4F9CB56894}"/>
              </a:ext>
            </a:extLst>
          </p:cNvPr>
          <p:cNvCxnSpPr>
            <a:cxnSpLocks/>
          </p:cNvCxnSpPr>
          <p:nvPr/>
        </p:nvCxnSpPr>
        <p:spPr>
          <a:xfrm flipH="1">
            <a:off x="4488080" y="601158"/>
            <a:ext cx="1582520" cy="47744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3195394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tegory:Network routers - Wikimedia Commons">
            <a:extLst>
              <a:ext uri="{FF2B5EF4-FFF2-40B4-BE49-F238E27FC236}">
                <a16:creationId xmlns:a16="http://schemas.microsoft.com/office/drawing/2014/main" id="{B56DDCDA-C82F-9244-965F-FC872484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31" y="295619"/>
            <a:ext cx="1205665" cy="12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ategory:Network routers - Wikimedia Commons">
            <a:extLst>
              <a:ext uri="{FF2B5EF4-FFF2-40B4-BE49-F238E27FC236}">
                <a16:creationId xmlns:a16="http://schemas.microsoft.com/office/drawing/2014/main" id="{3D500120-2E59-5249-AB47-E5BF7F97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63" y="1078599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ategory:Network routers - Wikimedia Commons">
            <a:extLst>
              <a:ext uri="{FF2B5EF4-FFF2-40B4-BE49-F238E27FC236}">
                <a16:creationId xmlns:a16="http://schemas.microsoft.com/office/drawing/2014/main" id="{E3CA3A4E-B372-0241-B3CC-0E734061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82" y="2298023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ategory:Network routers - Wikimedia Commons">
            <a:extLst>
              <a:ext uri="{FF2B5EF4-FFF2-40B4-BE49-F238E27FC236}">
                <a16:creationId xmlns:a16="http://schemas.microsoft.com/office/drawing/2014/main" id="{3ED6F906-8166-454B-8B60-D1BA3493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46" y="153597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ategory:Network routers - Wikimedia Commons">
            <a:extLst>
              <a:ext uri="{FF2B5EF4-FFF2-40B4-BE49-F238E27FC236}">
                <a16:creationId xmlns:a16="http://schemas.microsoft.com/office/drawing/2014/main" id="{B16D1384-EDCA-7840-91A9-924FB314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80" y="219484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903283" y="3788582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grpSp>
        <p:nvGrpSpPr>
          <p:cNvPr id="42" name="Group 88">
            <a:extLst>
              <a:ext uri="{FF2B5EF4-FFF2-40B4-BE49-F238E27FC236}">
                <a16:creationId xmlns:a16="http://schemas.microsoft.com/office/drawing/2014/main" id="{1279E238-BB67-814E-AD7F-0383E3203438}"/>
              </a:ext>
            </a:extLst>
          </p:cNvPr>
          <p:cNvGrpSpPr>
            <a:grpSpLocks/>
          </p:cNvGrpSpPr>
          <p:nvPr/>
        </p:nvGrpSpPr>
        <p:grpSpPr bwMode="auto">
          <a:xfrm>
            <a:off x="4808690" y="2463503"/>
            <a:ext cx="1387475" cy="1035050"/>
            <a:chOff x="3601" y="168"/>
            <a:chExt cx="874" cy="652"/>
          </a:xfrm>
        </p:grpSpPr>
        <p:sp>
          <p:nvSpPr>
            <p:cNvPr id="43" name="Rectangle 89">
              <a:extLst>
                <a:ext uri="{FF2B5EF4-FFF2-40B4-BE49-F238E27FC236}">
                  <a16:creationId xmlns:a16="http://schemas.microsoft.com/office/drawing/2014/main" id="{6409B7F0-95F1-F944-88A3-6C03659E6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8" y="168"/>
              <a:ext cx="817" cy="59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" name="Rectangle 90">
              <a:extLst>
                <a:ext uri="{FF2B5EF4-FFF2-40B4-BE49-F238E27FC236}">
                  <a16:creationId xmlns:a16="http://schemas.microsoft.com/office/drawing/2014/main" id="{877DF10A-8033-5843-A2ED-026712BFC0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8" y="213"/>
              <a:ext cx="802" cy="59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" name="Line 91">
              <a:extLst>
                <a:ext uri="{FF2B5EF4-FFF2-40B4-BE49-F238E27FC236}">
                  <a16:creationId xmlns:a16="http://schemas.microsoft.com/office/drawing/2014/main" id="{149ACD0C-C1B8-A54E-945C-71414172F9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8" y="413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Text Box 92">
              <a:extLst>
                <a:ext uri="{FF2B5EF4-FFF2-40B4-BE49-F238E27FC236}">
                  <a16:creationId xmlns:a16="http://schemas.microsoft.com/office/drawing/2014/main" id="{339592AF-FA67-7B45-B308-3212251DD9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1" y="192"/>
              <a:ext cx="83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altLang="en-US" sz="1800" dirty="0"/>
                <a:t>network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en-US" sz="1800" dirty="0"/>
                <a:t>link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en-US" sz="1800" dirty="0"/>
                <a:t>physical</a:t>
              </a:r>
            </a:p>
          </p:txBody>
        </p:sp>
        <p:sp>
          <p:nvSpPr>
            <p:cNvPr id="50" name="Line 93">
              <a:extLst>
                <a:ext uri="{FF2B5EF4-FFF2-40B4-BE49-F238E27FC236}">
                  <a16:creationId xmlns:a16="http://schemas.microsoft.com/office/drawing/2014/main" id="{EEA2C45D-6B91-D744-9D9D-6578025361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3" y="615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" name="Rectangle 23">
            <a:extLst>
              <a:ext uri="{FF2B5EF4-FFF2-40B4-BE49-F238E27FC236}">
                <a16:creationId xmlns:a16="http://schemas.microsoft.com/office/drawing/2014/main" id="{B9A9C676-13C4-4B40-8C05-CDAF21790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94" y="2911905"/>
            <a:ext cx="1296988" cy="15462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55" name="Rectangle 24">
            <a:extLst>
              <a:ext uri="{FF2B5EF4-FFF2-40B4-BE49-F238E27FC236}">
                <a16:creationId xmlns:a16="http://schemas.microsoft.com/office/drawing/2014/main" id="{7A9D8A97-1538-504E-AE9F-46BFB0E5A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69" y="2983343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56" name="Line 25">
            <a:extLst>
              <a:ext uri="{FF2B5EF4-FFF2-40B4-BE49-F238E27FC236}">
                <a16:creationId xmlns:a16="http://schemas.microsoft.com/office/drawing/2014/main" id="{04DC6AA6-3C73-A24D-9225-5CD77B7BA3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369" y="330084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Text Box 26">
            <a:extLst>
              <a:ext uri="{FF2B5EF4-FFF2-40B4-BE49-F238E27FC236}">
                <a16:creationId xmlns:a16="http://schemas.microsoft.com/office/drawing/2014/main" id="{973BF560-1531-AE43-93F2-F0F0B1DB8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07" y="2950005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800"/>
              <a:t>application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transport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network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link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physical</a:t>
            </a:r>
          </a:p>
        </p:txBody>
      </p:sp>
      <p:sp>
        <p:nvSpPr>
          <p:cNvPr id="58" name="Line 27">
            <a:extLst>
              <a:ext uri="{FF2B5EF4-FFF2-40B4-BE49-F238E27FC236}">
                <a16:creationId xmlns:a16="http://schemas.microsoft.com/office/drawing/2014/main" id="{1BF701D4-E9A7-D343-B02C-E851323777A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307" y="362151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Line 28">
            <a:extLst>
              <a:ext uri="{FF2B5EF4-FFF2-40B4-BE49-F238E27FC236}">
                <a16:creationId xmlns:a16="http://schemas.microsoft.com/office/drawing/2014/main" id="{F077990F-7F41-854B-9B8D-3C88F38A8C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390250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Line 29">
            <a:extLst>
              <a:ext uri="{FF2B5EF4-FFF2-40B4-BE49-F238E27FC236}">
                <a16:creationId xmlns:a16="http://schemas.microsoft.com/office/drawing/2014/main" id="{483DE9C9-EA45-BF4E-99E2-1D571EBC33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417873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9A039BD-DE54-094A-9706-22498ECD1BBE}"/>
              </a:ext>
            </a:extLst>
          </p:cNvPr>
          <p:cNvSpPr/>
          <p:nvPr/>
        </p:nvSpPr>
        <p:spPr>
          <a:xfrm>
            <a:off x="285701" y="4603898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3A58F87B-D832-7B47-9200-F7A70F797629}"/>
              </a:ext>
            </a:extLst>
          </p:cNvPr>
          <p:cNvSpPr/>
          <p:nvPr/>
        </p:nvSpPr>
        <p:spPr>
          <a:xfrm rot="2818664">
            <a:off x="3967143" y="2688224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11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E6A8E96-AACD-0945-BD98-5F2A1B399A07}"/>
              </a:ext>
            </a:extLst>
          </p:cNvPr>
          <p:cNvCxnSpPr>
            <a:cxnSpLocks/>
          </p:cNvCxnSpPr>
          <p:nvPr/>
        </p:nvCxnSpPr>
        <p:spPr>
          <a:xfrm flipH="1">
            <a:off x="3700920" y="1078599"/>
            <a:ext cx="787160" cy="38335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CDB42F-448A-5A40-90D0-1B0EB0945E6E}"/>
              </a:ext>
            </a:extLst>
          </p:cNvPr>
          <p:cNvCxnSpPr>
            <a:cxnSpLocks/>
          </p:cNvCxnSpPr>
          <p:nvPr/>
        </p:nvCxnSpPr>
        <p:spPr>
          <a:xfrm>
            <a:off x="2533257" y="1985495"/>
            <a:ext cx="548634" cy="58366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EFB0B56-ED14-834A-A11C-161EE791BDC4}"/>
              </a:ext>
            </a:extLst>
          </p:cNvPr>
          <p:cNvCxnSpPr>
            <a:cxnSpLocks/>
          </p:cNvCxnSpPr>
          <p:nvPr/>
        </p:nvCxnSpPr>
        <p:spPr>
          <a:xfrm flipV="1">
            <a:off x="2578100" y="1433639"/>
            <a:ext cx="1074820" cy="44659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2F639A4-4474-4942-A985-754F767D1322}"/>
              </a:ext>
            </a:extLst>
          </p:cNvPr>
          <p:cNvCxnSpPr>
            <a:cxnSpLocks/>
          </p:cNvCxnSpPr>
          <p:nvPr/>
        </p:nvCxnSpPr>
        <p:spPr>
          <a:xfrm flipH="1" flipV="1">
            <a:off x="3700920" y="1535976"/>
            <a:ext cx="420167" cy="103318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234A82C-2D72-8D45-8C9A-8E063CF54D13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3109698" y="2569157"/>
            <a:ext cx="354658" cy="62623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5C3A841-3FC1-6043-8CD2-843C115F1292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3464356" y="2699967"/>
            <a:ext cx="656732" cy="49542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BB2E194-D341-3141-917E-D1280AA4A01B}"/>
              </a:ext>
            </a:extLst>
          </p:cNvPr>
          <p:cNvCxnSpPr>
            <a:cxnSpLocks/>
          </p:cNvCxnSpPr>
          <p:nvPr/>
        </p:nvCxnSpPr>
        <p:spPr>
          <a:xfrm flipH="1">
            <a:off x="3209742" y="1508821"/>
            <a:ext cx="420784" cy="105623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0307A5-06E4-C94B-8D5E-8F4F9CB56894}"/>
              </a:ext>
            </a:extLst>
          </p:cNvPr>
          <p:cNvCxnSpPr>
            <a:cxnSpLocks/>
          </p:cNvCxnSpPr>
          <p:nvPr/>
        </p:nvCxnSpPr>
        <p:spPr>
          <a:xfrm flipH="1">
            <a:off x="4488080" y="601158"/>
            <a:ext cx="1582520" cy="47744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3195394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tegory:Network routers - Wikimedia Commons">
            <a:extLst>
              <a:ext uri="{FF2B5EF4-FFF2-40B4-BE49-F238E27FC236}">
                <a16:creationId xmlns:a16="http://schemas.microsoft.com/office/drawing/2014/main" id="{B56DDCDA-C82F-9244-965F-FC872484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31" y="295619"/>
            <a:ext cx="1205665" cy="12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ategory:Network routers - Wikimedia Commons">
            <a:extLst>
              <a:ext uri="{FF2B5EF4-FFF2-40B4-BE49-F238E27FC236}">
                <a16:creationId xmlns:a16="http://schemas.microsoft.com/office/drawing/2014/main" id="{3D500120-2E59-5249-AB47-E5BF7F97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63" y="1078599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ategory:Network routers - Wikimedia Commons">
            <a:extLst>
              <a:ext uri="{FF2B5EF4-FFF2-40B4-BE49-F238E27FC236}">
                <a16:creationId xmlns:a16="http://schemas.microsoft.com/office/drawing/2014/main" id="{E3CA3A4E-B372-0241-B3CC-0E734061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82" y="2298023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ategory:Network routers - Wikimedia Commons">
            <a:extLst>
              <a:ext uri="{FF2B5EF4-FFF2-40B4-BE49-F238E27FC236}">
                <a16:creationId xmlns:a16="http://schemas.microsoft.com/office/drawing/2014/main" id="{3ED6F906-8166-454B-8B60-D1BA3493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46" y="153597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ategory:Network routers - Wikimedia Commons">
            <a:extLst>
              <a:ext uri="{FF2B5EF4-FFF2-40B4-BE49-F238E27FC236}">
                <a16:creationId xmlns:a16="http://schemas.microsoft.com/office/drawing/2014/main" id="{B16D1384-EDCA-7840-91A9-924FB314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80" y="219484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903283" y="3788582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55AF75-269D-9B41-ACDC-CE795CC090B8}"/>
              </a:ext>
            </a:extLst>
          </p:cNvPr>
          <p:cNvSpPr txBox="1"/>
          <p:nvPr/>
        </p:nvSpPr>
        <p:spPr>
          <a:xfrm>
            <a:off x="1200150" y="5338761"/>
            <a:ext cx="7189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Hierarchical address for addressing networks</a:t>
            </a:r>
          </a:p>
          <a:p>
            <a:pPr algn="ctr"/>
            <a:r>
              <a:rPr lang="en-US" sz="2400" dirty="0"/>
              <a:t>(IP address)</a:t>
            </a:r>
          </a:p>
        </p:txBody>
      </p:sp>
      <p:grpSp>
        <p:nvGrpSpPr>
          <p:cNvPr id="42" name="Group 88">
            <a:extLst>
              <a:ext uri="{FF2B5EF4-FFF2-40B4-BE49-F238E27FC236}">
                <a16:creationId xmlns:a16="http://schemas.microsoft.com/office/drawing/2014/main" id="{762750B6-A526-6844-B065-57A53289581E}"/>
              </a:ext>
            </a:extLst>
          </p:cNvPr>
          <p:cNvGrpSpPr>
            <a:grpSpLocks/>
          </p:cNvGrpSpPr>
          <p:nvPr/>
        </p:nvGrpSpPr>
        <p:grpSpPr bwMode="auto">
          <a:xfrm>
            <a:off x="4808690" y="2463503"/>
            <a:ext cx="1387475" cy="1035050"/>
            <a:chOff x="3601" y="168"/>
            <a:chExt cx="874" cy="652"/>
          </a:xfrm>
        </p:grpSpPr>
        <p:sp>
          <p:nvSpPr>
            <p:cNvPr id="43" name="Rectangle 89">
              <a:extLst>
                <a:ext uri="{FF2B5EF4-FFF2-40B4-BE49-F238E27FC236}">
                  <a16:creationId xmlns:a16="http://schemas.microsoft.com/office/drawing/2014/main" id="{E4499642-3E25-2B43-B12F-18511A481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8" y="168"/>
              <a:ext cx="817" cy="59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" name="Rectangle 90">
              <a:extLst>
                <a:ext uri="{FF2B5EF4-FFF2-40B4-BE49-F238E27FC236}">
                  <a16:creationId xmlns:a16="http://schemas.microsoft.com/office/drawing/2014/main" id="{A31F94D0-D89B-C543-814D-B3568C518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8" y="213"/>
              <a:ext cx="802" cy="59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" name="Line 91">
              <a:extLst>
                <a:ext uri="{FF2B5EF4-FFF2-40B4-BE49-F238E27FC236}">
                  <a16:creationId xmlns:a16="http://schemas.microsoft.com/office/drawing/2014/main" id="{F2478056-467D-E24E-B431-EC0824AA8C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8" y="413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Text Box 92">
              <a:extLst>
                <a:ext uri="{FF2B5EF4-FFF2-40B4-BE49-F238E27FC236}">
                  <a16:creationId xmlns:a16="http://schemas.microsoft.com/office/drawing/2014/main" id="{45A69C7A-7B5E-B347-9A3D-12CDD219D8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1" y="192"/>
              <a:ext cx="83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altLang="en-US" sz="1800" dirty="0"/>
                <a:t>network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en-US" sz="1800" dirty="0"/>
                <a:t>link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en-US" sz="1800" dirty="0"/>
                <a:t>physical</a:t>
              </a:r>
            </a:p>
          </p:txBody>
        </p:sp>
        <p:sp>
          <p:nvSpPr>
            <p:cNvPr id="50" name="Line 93">
              <a:extLst>
                <a:ext uri="{FF2B5EF4-FFF2-40B4-BE49-F238E27FC236}">
                  <a16:creationId xmlns:a16="http://schemas.microsoft.com/office/drawing/2014/main" id="{B1F5F3DC-7103-EE4E-B7E4-E040C117C5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3" y="615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" name="Freeform 51">
            <a:extLst>
              <a:ext uri="{FF2B5EF4-FFF2-40B4-BE49-F238E27FC236}">
                <a16:creationId xmlns:a16="http://schemas.microsoft.com/office/drawing/2014/main" id="{47B190E7-FA7B-444E-AF13-BDFC4E5E276B}"/>
              </a:ext>
            </a:extLst>
          </p:cNvPr>
          <p:cNvSpPr/>
          <p:nvPr/>
        </p:nvSpPr>
        <p:spPr>
          <a:xfrm rot="2818664">
            <a:off x="3967143" y="2688224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31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6A326E-8101-204A-BC53-A7F5B2072CF8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7239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C4B409-1BEB-5A4F-A73F-A7AAA78B8DE9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F5CD59-893C-A741-BFAE-80956C220355}"/>
              </a:ext>
            </a:extLst>
          </p:cNvPr>
          <p:cNvCxnSpPr>
            <a:cxnSpLocks/>
          </p:cNvCxnSpPr>
          <p:nvPr/>
        </p:nvCxnSpPr>
        <p:spPr>
          <a:xfrm>
            <a:off x="27767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152124-7167-F645-9E03-56D9B47E5326}"/>
              </a:ext>
            </a:extLst>
          </p:cNvPr>
          <p:cNvCxnSpPr>
            <a:cxnSpLocks/>
          </p:cNvCxnSpPr>
          <p:nvPr/>
        </p:nvCxnSpPr>
        <p:spPr>
          <a:xfrm>
            <a:off x="42245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DEC4DA-6BFD-C649-B4B0-9A4D96526CB5}"/>
              </a:ext>
            </a:extLst>
          </p:cNvPr>
          <p:cNvCxnSpPr>
            <a:cxnSpLocks/>
          </p:cNvCxnSpPr>
          <p:nvPr/>
        </p:nvCxnSpPr>
        <p:spPr>
          <a:xfrm>
            <a:off x="56723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94346-12C4-7C46-8754-6617A698EB0D}"/>
              </a:ext>
            </a:extLst>
          </p:cNvPr>
          <p:cNvCxnSpPr>
            <a:cxnSpLocks/>
          </p:cNvCxnSpPr>
          <p:nvPr/>
        </p:nvCxnSpPr>
        <p:spPr>
          <a:xfrm>
            <a:off x="71201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5B1F66-8253-E841-9CA3-58BBABBBA818}"/>
              </a:ext>
            </a:extLst>
          </p:cNvPr>
          <p:cNvCxnSpPr>
            <a:cxnSpLocks/>
          </p:cNvCxnSpPr>
          <p:nvPr/>
        </p:nvCxnSpPr>
        <p:spPr>
          <a:xfrm>
            <a:off x="8567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c - Free computer icons">
            <a:extLst>
              <a:ext uri="{FF2B5EF4-FFF2-40B4-BE49-F238E27FC236}">
                <a16:creationId xmlns:a16="http://schemas.microsoft.com/office/drawing/2014/main" id="{2A3F9295-CD8C-984B-B0FF-D01FBB33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c - Free computer icons">
            <a:extLst>
              <a:ext uri="{FF2B5EF4-FFF2-40B4-BE49-F238E27FC236}">
                <a16:creationId xmlns:a16="http://schemas.microsoft.com/office/drawing/2014/main" id="{AB2DCF37-F1D4-1045-B177-5CCE635F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c - Free computer icons">
            <a:extLst>
              <a:ext uri="{FF2B5EF4-FFF2-40B4-BE49-F238E27FC236}">
                <a16:creationId xmlns:a16="http://schemas.microsoft.com/office/drawing/2014/main" id="{32EA9D96-89FB-1D4B-9FC0-0B897AA0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c - Free computer icons">
            <a:extLst>
              <a:ext uri="{FF2B5EF4-FFF2-40B4-BE49-F238E27FC236}">
                <a16:creationId xmlns:a16="http://schemas.microsoft.com/office/drawing/2014/main" id="{D9ED9679-66CD-5F43-84D0-80E377E9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c - Free computer icons">
            <a:extLst>
              <a:ext uri="{FF2B5EF4-FFF2-40B4-BE49-F238E27FC236}">
                <a16:creationId xmlns:a16="http://schemas.microsoft.com/office/drawing/2014/main" id="{3F36D223-B241-E844-9A5A-68550845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c - Free computer icons">
            <a:extLst>
              <a:ext uri="{FF2B5EF4-FFF2-40B4-BE49-F238E27FC236}">
                <a16:creationId xmlns:a16="http://schemas.microsoft.com/office/drawing/2014/main" id="{1B35209F-2CA6-1E49-B91F-94671136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EFC13A-24D4-B04A-A5F9-9E61D710C814}"/>
              </a:ext>
            </a:extLst>
          </p:cNvPr>
          <p:cNvSpPr txBox="1"/>
          <p:nvPr/>
        </p:nvSpPr>
        <p:spPr>
          <a:xfrm>
            <a:off x="3652920" y="6391705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2490142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839221" y="3441071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DF0C219-AD14-014E-9D82-CEE5962639D6}"/>
              </a:ext>
            </a:extLst>
          </p:cNvPr>
          <p:cNvSpPr/>
          <p:nvPr/>
        </p:nvSpPr>
        <p:spPr>
          <a:xfrm>
            <a:off x="3322826" y="3505522"/>
            <a:ext cx="283060" cy="28306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23">
            <a:extLst>
              <a:ext uri="{FF2B5EF4-FFF2-40B4-BE49-F238E27FC236}">
                <a16:creationId xmlns:a16="http://schemas.microsoft.com/office/drawing/2014/main" id="{7B7C2A75-378A-7343-AC79-D4E9017F4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94" y="2911905"/>
            <a:ext cx="1296988" cy="15462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45" name="Rectangle 24">
            <a:extLst>
              <a:ext uri="{FF2B5EF4-FFF2-40B4-BE49-F238E27FC236}">
                <a16:creationId xmlns:a16="http://schemas.microsoft.com/office/drawing/2014/main" id="{10009A3C-1D4E-BA4A-A23F-C005DCD3C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69" y="2983343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46" name="Line 25">
            <a:extLst>
              <a:ext uri="{FF2B5EF4-FFF2-40B4-BE49-F238E27FC236}">
                <a16:creationId xmlns:a16="http://schemas.microsoft.com/office/drawing/2014/main" id="{AB63F9F4-9D01-F046-81AF-1E18BABA95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369" y="330084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Text Box 26">
            <a:extLst>
              <a:ext uri="{FF2B5EF4-FFF2-40B4-BE49-F238E27FC236}">
                <a16:creationId xmlns:a16="http://schemas.microsoft.com/office/drawing/2014/main" id="{290E2A67-5CEF-D545-BAB1-18EB0CF93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07" y="2950005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800"/>
              <a:t>application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transport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network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link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physical</a:t>
            </a:r>
          </a:p>
        </p:txBody>
      </p:sp>
      <p:sp>
        <p:nvSpPr>
          <p:cNvPr id="50" name="Line 27">
            <a:extLst>
              <a:ext uri="{FF2B5EF4-FFF2-40B4-BE49-F238E27FC236}">
                <a16:creationId xmlns:a16="http://schemas.microsoft.com/office/drawing/2014/main" id="{57E16A47-6B5D-1844-83D1-D281543136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307" y="362151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Line 28">
            <a:extLst>
              <a:ext uri="{FF2B5EF4-FFF2-40B4-BE49-F238E27FC236}">
                <a16:creationId xmlns:a16="http://schemas.microsoft.com/office/drawing/2014/main" id="{9CC8D11B-87D3-FC45-AB3E-04882A1E575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390250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Line 29">
            <a:extLst>
              <a:ext uri="{FF2B5EF4-FFF2-40B4-BE49-F238E27FC236}">
                <a16:creationId xmlns:a16="http://schemas.microsoft.com/office/drawing/2014/main" id="{9117137F-0D32-E047-853C-4DF5179B75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417873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710F8D4D-6CFC-344D-8B4A-16C422B61805}"/>
              </a:ext>
            </a:extLst>
          </p:cNvPr>
          <p:cNvSpPr/>
          <p:nvPr/>
        </p:nvSpPr>
        <p:spPr>
          <a:xfrm>
            <a:off x="285701" y="4603898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1B43E5-84F7-474E-B418-D0E3364B6EE0}"/>
              </a:ext>
            </a:extLst>
          </p:cNvPr>
          <p:cNvSpPr/>
          <p:nvPr/>
        </p:nvSpPr>
        <p:spPr>
          <a:xfrm>
            <a:off x="122356" y="3902505"/>
            <a:ext cx="1520491" cy="27622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1BAEF8-B6DA-1042-9438-5AF150EFC9A3}"/>
              </a:ext>
            </a:extLst>
          </p:cNvPr>
          <p:cNvGrpSpPr/>
          <p:nvPr/>
        </p:nvGrpSpPr>
        <p:grpSpPr>
          <a:xfrm>
            <a:off x="3141955" y="2190613"/>
            <a:ext cx="2673016" cy="1065382"/>
            <a:chOff x="3141955" y="2190613"/>
            <a:chExt cx="2673016" cy="1065382"/>
          </a:xfrm>
        </p:grpSpPr>
        <p:grpSp>
          <p:nvGrpSpPr>
            <p:cNvPr id="55" name="Group 88">
              <a:extLst>
                <a:ext uri="{FF2B5EF4-FFF2-40B4-BE49-F238E27FC236}">
                  <a16:creationId xmlns:a16="http://schemas.microsoft.com/office/drawing/2014/main" id="{6EBABE1E-1079-3F42-89C8-505410DB30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4320" y="2190613"/>
              <a:ext cx="1387475" cy="1035050"/>
              <a:chOff x="3601" y="168"/>
              <a:chExt cx="874" cy="652"/>
            </a:xfrm>
          </p:grpSpPr>
          <p:sp>
            <p:nvSpPr>
              <p:cNvPr id="56" name="Rectangle 89">
                <a:extLst>
                  <a:ext uri="{FF2B5EF4-FFF2-40B4-BE49-F238E27FC236}">
                    <a16:creationId xmlns:a16="http://schemas.microsoft.com/office/drawing/2014/main" id="{7857FF08-A9A9-C94A-9311-6FFC266DB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8" y="168"/>
                <a:ext cx="817" cy="59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" name="Rectangle 90">
                <a:extLst>
                  <a:ext uri="{FF2B5EF4-FFF2-40B4-BE49-F238E27FC236}">
                    <a16:creationId xmlns:a16="http://schemas.microsoft.com/office/drawing/2014/main" id="{C00D8B08-5937-A047-BE66-A6AADE0E6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8" y="213"/>
                <a:ext cx="802" cy="59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8" name="Line 91">
                <a:extLst>
                  <a:ext uri="{FF2B5EF4-FFF2-40B4-BE49-F238E27FC236}">
                    <a16:creationId xmlns:a16="http://schemas.microsoft.com/office/drawing/2014/main" id="{82D701C2-7911-E34F-9575-3D9C704CC1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28" y="413"/>
                <a:ext cx="796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Text Box 92">
                <a:extLst>
                  <a:ext uri="{FF2B5EF4-FFF2-40B4-BE49-F238E27FC236}">
                    <a16:creationId xmlns:a16="http://schemas.microsoft.com/office/drawing/2014/main" id="{287BC32F-E59D-2248-B00C-47786A445E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1" y="192"/>
                <a:ext cx="830" cy="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ct val="110000"/>
                  </a:lnSpc>
                </a:pPr>
                <a:r>
                  <a:rPr lang="en-US" altLang="en-US" sz="1800" dirty="0"/>
                  <a:t>network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altLang="en-US" sz="1800" dirty="0"/>
                  <a:t>link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altLang="en-US" sz="1800" dirty="0"/>
                  <a:t>physical</a:t>
                </a:r>
              </a:p>
            </p:txBody>
          </p:sp>
          <p:sp>
            <p:nvSpPr>
              <p:cNvPr id="60" name="Line 93">
                <a:extLst>
                  <a:ext uri="{FF2B5EF4-FFF2-40B4-BE49-F238E27FC236}">
                    <a16:creationId xmlns:a16="http://schemas.microsoft.com/office/drawing/2014/main" id="{19AE5E38-6EA8-4648-A4EF-94C6C3DB2B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33" y="615"/>
                <a:ext cx="796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B8E2730-6ED3-E542-B736-276E04369C7D}"/>
                </a:ext>
              </a:extLst>
            </p:cNvPr>
            <p:cNvSpPr/>
            <p:nvPr/>
          </p:nvSpPr>
          <p:spPr>
            <a:xfrm rot="2818664">
              <a:off x="3502773" y="2415334"/>
              <a:ext cx="479843" cy="1201479"/>
            </a:xfrm>
            <a:custGeom>
              <a:avLst/>
              <a:gdLst>
                <a:gd name="connsiteX0" fmla="*/ 479843 w 479843"/>
                <a:gd name="connsiteY0" fmla="*/ 1201479 h 1201479"/>
                <a:gd name="connsiteX1" fmla="*/ 1378 w 479843"/>
                <a:gd name="connsiteY1" fmla="*/ 563525 h 1201479"/>
                <a:gd name="connsiteX2" fmla="*/ 362885 w 479843"/>
                <a:gd name="connsiteY2" fmla="*/ 0 h 120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9843" h="1201479">
                  <a:moveTo>
                    <a:pt x="479843" y="1201479"/>
                  </a:moveTo>
                  <a:cubicBezTo>
                    <a:pt x="250357" y="982625"/>
                    <a:pt x="20871" y="763772"/>
                    <a:pt x="1378" y="563525"/>
                  </a:cubicBezTo>
                  <a:cubicBezTo>
                    <a:pt x="-18115" y="363278"/>
                    <a:pt x="172385" y="181639"/>
                    <a:pt x="362885" y="0"/>
                  </a:cubicBezTo>
                </a:path>
              </a:pathLst>
            </a:custGeom>
            <a:noFill/>
            <a:ln w="47625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B44B3B7-E790-4743-BDE0-5C1AD9BB5F2D}"/>
                </a:ext>
              </a:extLst>
            </p:cNvPr>
            <p:cNvSpPr/>
            <p:nvPr/>
          </p:nvSpPr>
          <p:spPr>
            <a:xfrm>
              <a:off x="4294480" y="2582679"/>
              <a:ext cx="1520491" cy="276225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843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6A326E-8101-204A-BC53-A7F5B2072CF8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7239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C4B409-1BEB-5A4F-A73F-A7AAA78B8DE9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F5CD59-893C-A741-BFAE-80956C220355}"/>
              </a:ext>
            </a:extLst>
          </p:cNvPr>
          <p:cNvCxnSpPr>
            <a:cxnSpLocks/>
          </p:cNvCxnSpPr>
          <p:nvPr/>
        </p:nvCxnSpPr>
        <p:spPr>
          <a:xfrm>
            <a:off x="27767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152124-7167-F645-9E03-56D9B47E5326}"/>
              </a:ext>
            </a:extLst>
          </p:cNvPr>
          <p:cNvCxnSpPr>
            <a:cxnSpLocks/>
          </p:cNvCxnSpPr>
          <p:nvPr/>
        </p:nvCxnSpPr>
        <p:spPr>
          <a:xfrm>
            <a:off x="42245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DEC4DA-6BFD-C649-B4B0-9A4D96526CB5}"/>
              </a:ext>
            </a:extLst>
          </p:cNvPr>
          <p:cNvCxnSpPr>
            <a:cxnSpLocks/>
          </p:cNvCxnSpPr>
          <p:nvPr/>
        </p:nvCxnSpPr>
        <p:spPr>
          <a:xfrm>
            <a:off x="56723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94346-12C4-7C46-8754-6617A698EB0D}"/>
              </a:ext>
            </a:extLst>
          </p:cNvPr>
          <p:cNvCxnSpPr>
            <a:cxnSpLocks/>
          </p:cNvCxnSpPr>
          <p:nvPr/>
        </p:nvCxnSpPr>
        <p:spPr>
          <a:xfrm>
            <a:off x="71201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5B1F66-8253-E841-9CA3-58BBABBBA818}"/>
              </a:ext>
            </a:extLst>
          </p:cNvPr>
          <p:cNvCxnSpPr>
            <a:cxnSpLocks/>
          </p:cNvCxnSpPr>
          <p:nvPr/>
        </p:nvCxnSpPr>
        <p:spPr>
          <a:xfrm>
            <a:off x="8567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c - Free computer icons">
            <a:extLst>
              <a:ext uri="{FF2B5EF4-FFF2-40B4-BE49-F238E27FC236}">
                <a16:creationId xmlns:a16="http://schemas.microsoft.com/office/drawing/2014/main" id="{2A3F9295-CD8C-984B-B0FF-D01FBB33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c - Free computer icons">
            <a:extLst>
              <a:ext uri="{FF2B5EF4-FFF2-40B4-BE49-F238E27FC236}">
                <a16:creationId xmlns:a16="http://schemas.microsoft.com/office/drawing/2014/main" id="{AB2DCF37-F1D4-1045-B177-5CCE635F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c - Free computer icons">
            <a:extLst>
              <a:ext uri="{FF2B5EF4-FFF2-40B4-BE49-F238E27FC236}">
                <a16:creationId xmlns:a16="http://schemas.microsoft.com/office/drawing/2014/main" id="{32EA9D96-89FB-1D4B-9FC0-0B897AA0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c - Free computer icons">
            <a:extLst>
              <a:ext uri="{FF2B5EF4-FFF2-40B4-BE49-F238E27FC236}">
                <a16:creationId xmlns:a16="http://schemas.microsoft.com/office/drawing/2014/main" id="{D9ED9679-66CD-5F43-84D0-80E377E9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c - Free computer icons">
            <a:extLst>
              <a:ext uri="{FF2B5EF4-FFF2-40B4-BE49-F238E27FC236}">
                <a16:creationId xmlns:a16="http://schemas.microsoft.com/office/drawing/2014/main" id="{3F36D223-B241-E844-9A5A-68550845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c - Free computer icons">
            <a:extLst>
              <a:ext uri="{FF2B5EF4-FFF2-40B4-BE49-F238E27FC236}">
                <a16:creationId xmlns:a16="http://schemas.microsoft.com/office/drawing/2014/main" id="{1B35209F-2CA6-1E49-B91F-94671136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EFC13A-24D4-B04A-A5F9-9E61D710C814}"/>
              </a:ext>
            </a:extLst>
          </p:cNvPr>
          <p:cNvSpPr txBox="1"/>
          <p:nvPr/>
        </p:nvSpPr>
        <p:spPr>
          <a:xfrm>
            <a:off x="3652920" y="6391705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2490142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839221" y="3441071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DF0C219-AD14-014E-9D82-CEE5962639D6}"/>
              </a:ext>
            </a:extLst>
          </p:cNvPr>
          <p:cNvSpPr/>
          <p:nvPr/>
        </p:nvSpPr>
        <p:spPr>
          <a:xfrm>
            <a:off x="3322826" y="3505522"/>
            <a:ext cx="283060" cy="28306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23">
            <a:extLst>
              <a:ext uri="{FF2B5EF4-FFF2-40B4-BE49-F238E27FC236}">
                <a16:creationId xmlns:a16="http://schemas.microsoft.com/office/drawing/2014/main" id="{7B7C2A75-378A-7343-AC79-D4E9017F4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94" y="2911905"/>
            <a:ext cx="1296988" cy="15462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45" name="Rectangle 24">
            <a:extLst>
              <a:ext uri="{FF2B5EF4-FFF2-40B4-BE49-F238E27FC236}">
                <a16:creationId xmlns:a16="http://schemas.microsoft.com/office/drawing/2014/main" id="{10009A3C-1D4E-BA4A-A23F-C005DCD3C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69" y="2983343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46" name="Line 25">
            <a:extLst>
              <a:ext uri="{FF2B5EF4-FFF2-40B4-BE49-F238E27FC236}">
                <a16:creationId xmlns:a16="http://schemas.microsoft.com/office/drawing/2014/main" id="{AB63F9F4-9D01-F046-81AF-1E18BABA95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369" y="330084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Text Box 26">
            <a:extLst>
              <a:ext uri="{FF2B5EF4-FFF2-40B4-BE49-F238E27FC236}">
                <a16:creationId xmlns:a16="http://schemas.microsoft.com/office/drawing/2014/main" id="{290E2A67-5CEF-D545-BAB1-18EB0CF93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07" y="2950005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800"/>
              <a:t>application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transport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network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link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physical</a:t>
            </a:r>
          </a:p>
        </p:txBody>
      </p:sp>
      <p:sp>
        <p:nvSpPr>
          <p:cNvPr id="50" name="Line 27">
            <a:extLst>
              <a:ext uri="{FF2B5EF4-FFF2-40B4-BE49-F238E27FC236}">
                <a16:creationId xmlns:a16="http://schemas.microsoft.com/office/drawing/2014/main" id="{57E16A47-6B5D-1844-83D1-D281543136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307" y="362151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Line 28">
            <a:extLst>
              <a:ext uri="{FF2B5EF4-FFF2-40B4-BE49-F238E27FC236}">
                <a16:creationId xmlns:a16="http://schemas.microsoft.com/office/drawing/2014/main" id="{9CC8D11B-87D3-FC45-AB3E-04882A1E575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390250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Line 29">
            <a:extLst>
              <a:ext uri="{FF2B5EF4-FFF2-40B4-BE49-F238E27FC236}">
                <a16:creationId xmlns:a16="http://schemas.microsoft.com/office/drawing/2014/main" id="{9117137F-0D32-E047-853C-4DF5179B75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417873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710F8D4D-6CFC-344D-8B4A-16C422B61805}"/>
              </a:ext>
            </a:extLst>
          </p:cNvPr>
          <p:cNvSpPr/>
          <p:nvPr/>
        </p:nvSpPr>
        <p:spPr>
          <a:xfrm>
            <a:off x="285701" y="4603898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1B43E5-84F7-474E-B418-D0E3364B6EE0}"/>
              </a:ext>
            </a:extLst>
          </p:cNvPr>
          <p:cNvSpPr/>
          <p:nvPr/>
        </p:nvSpPr>
        <p:spPr>
          <a:xfrm>
            <a:off x="122356" y="3902505"/>
            <a:ext cx="1520491" cy="27622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1BAEF8-B6DA-1042-9438-5AF150EFC9A3}"/>
              </a:ext>
            </a:extLst>
          </p:cNvPr>
          <p:cNvGrpSpPr/>
          <p:nvPr/>
        </p:nvGrpSpPr>
        <p:grpSpPr>
          <a:xfrm>
            <a:off x="3141955" y="2190613"/>
            <a:ext cx="2673016" cy="1065382"/>
            <a:chOff x="3141955" y="2190613"/>
            <a:chExt cx="2673016" cy="1065382"/>
          </a:xfrm>
        </p:grpSpPr>
        <p:grpSp>
          <p:nvGrpSpPr>
            <p:cNvPr id="55" name="Group 88">
              <a:extLst>
                <a:ext uri="{FF2B5EF4-FFF2-40B4-BE49-F238E27FC236}">
                  <a16:creationId xmlns:a16="http://schemas.microsoft.com/office/drawing/2014/main" id="{6EBABE1E-1079-3F42-89C8-505410DB30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4320" y="2190613"/>
              <a:ext cx="1387475" cy="1035050"/>
              <a:chOff x="3601" y="168"/>
              <a:chExt cx="874" cy="652"/>
            </a:xfrm>
          </p:grpSpPr>
          <p:sp>
            <p:nvSpPr>
              <p:cNvPr id="56" name="Rectangle 89">
                <a:extLst>
                  <a:ext uri="{FF2B5EF4-FFF2-40B4-BE49-F238E27FC236}">
                    <a16:creationId xmlns:a16="http://schemas.microsoft.com/office/drawing/2014/main" id="{7857FF08-A9A9-C94A-9311-6FFC266DB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8" y="168"/>
                <a:ext cx="817" cy="59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" name="Rectangle 90">
                <a:extLst>
                  <a:ext uri="{FF2B5EF4-FFF2-40B4-BE49-F238E27FC236}">
                    <a16:creationId xmlns:a16="http://schemas.microsoft.com/office/drawing/2014/main" id="{C00D8B08-5937-A047-BE66-A6AADE0E6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8" y="213"/>
                <a:ext cx="802" cy="59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8" name="Line 91">
                <a:extLst>
                  <a:ext uri="{FF2B5EF4-FFF2-40B4-BE49-F238E27FC236}">
                    <a16:creationId xmlns:a16="http://schemas.microsoft.com/office/drawing/2014/main" id="{82D701C2-7911-E34F-9575-3D9C704CC1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28" y="413"/>
                <a:ext cx="796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Text Box 92">
                <a:extLst>
                  <a:ext uri="{FF2B5EF4-FFF2-40B4-BE49-F238E27FC236}">
                    <a16:creationId xmlns:a16="http://schemas.microsoft.com/office/drawing/2014/main" id="{287BC32F-E59D-2248-B00C-47786A445E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1" y="192"/>
                <a:ext cx="830" cy="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ct val="110000"/>
                  </a:lnSpc>
                </a:pPr>
                <a:r>
                  <a:rPr lang="en-US" altLang="en-US" sz="1800" dirty="0"/>
                  <a:t>network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altLang="en-US" sz="1800" dirty="0"/>
                  <a:t>link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altLang="en-US" sz="1800" dirty="0"/>
                  <a:t>physical</a:t>
                </a:r>
              </a:p>
            </p:txBody>
          </p:sp>
          <p:sp>
            <p:nvSpPr>
              <p:cNvPr id="60" name="Line 93">
                <a:extLst>
                  <a:ext uri="{FF2B5EF4-FFF2-40B4-BE49-F238E27FC236}">
                    <a16:creationId xmlns:a16="http://schemas.microsoft.com/office/drawing/2014/main" id="{19AE5E38-6EA8-4648-A4EF-94C6C3DB2B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33" y="615"/>
                <a:ext cx="796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B8E2730-6ED3-E542-B736-276E04369C7D}"/>
                </a:ext>
              </a:extLst>
            </p:cNvPr>
            <p:cNvSpPr/>
            <p:nvPr/>
          </p:nvSpPr>
          <p:spPr>
            <a:xfrm rot="2818664">
              <a:off x="3502773" y="2415334"/>
              <a:ext cx="479843" cy="1201479"/>
            </a:xfrm>
            <a:custGeom>
              <a:avLst/>
              <a:gdLst>
                <a:gd name="connsiteX0" fmla="*/ 479843 w 479843"/>
                <a:gd name="connsiteY0" fmla="*/ 1201479 h 1201479"/>
                <a:gd name="connsiteX1" fmla="*/ 1378 w 479843"/>
                <a:gd name="connsiteY1" fmla="*/ 563525 h 1201479"/>
                <a:gd name="connsiteX2" fmla="*/ 362885 w 479843"/>
                <a:gd name="connsiteY2" fmla="*/ 0 h 120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9843" h="1201479">
                  <a:moveTo>
                    <a:pt x="479843" y="1201479"/>
                  </a:moveTo>
                  <a:cubicBezTo>
                    <a:pt x="250357" y="982625"/>
                    <a:pt x="20871" y="763772"/>
                    <a:pt x="1378" y="563525"/>
                  </a:cubicBezTo>
                  <a:cubicBezTo>
                    <a:pt x="-18115" y="363278"/>
                    <a:pt x="172385" y="181639"/>
                    <a:pt x="362885" y="0"/>
                  </a:cubicBezTo>
                </a:path>
              </a:pathLst>
            </a:custGeom>
            <a:noFill/>
            <a:ln w="47625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B44B3B7-E790-4743-BDE0-5C1AD9BB5F2D}"/>
                </a:ext>
              </a:extLst>
            </p:cNvPr>
            <p:cNvSpPr/>
            <p:nvPr/>
          </p:nvSpPr>
          <p:spPr>
            <a:xfrm>
              <a:off x="4294480" y="2582679"/>
              <a:ext cx="1520491" cy="276225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AEC6F9C-F224-8E43-AF1A-1C766432D585}"/>
              </a:ext>
            </a:extLst>
          </p:cNvPr>
          <p:cNvSpPr txBox="1"/>
          <p:nvPr/>
        </p:nvSpPr>
        <p:spPr>
          <a:xfrm>
            <a:off x="982560" y="699209"/>
            <a:ext cx="7157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Flat address for addressing machines at the link-layer</a:t>
            </a:r>
          </a:p>
          <a:p>
            <a:pPr algn="ctr"/>
            <a:r>
              <a:rPr lang="en-US" sz="2400" dirty="0"/>
              <a:t>(MAC address)</a:t>
            </a:r>
          </a:p>
        </p:txBody>
      </p:sp>
    </p:spTree>
    <p:extLst>
      <p:ext uri="{BB962C8B-B14F-4D97-AF65-F5344CB8AC3E}">
        <p14:creationId xmlns:p14="http://schemas.microsoft.com/office/powerpoint/2010/main" val="2228975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Address Resolution Protocol (ARP)</a:t>
            </a: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84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3438</TotalTime>
  <Words>907</Words>
  <Application>Microsoft Macintosh PowerPoint</Application>
  <PresentationFormat>On-screen Show (4:3)</PresentationFormat>
  <Paragraphs>234</Paragraphs>
  <Slides>30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Comic Sans MS</vt:lpstr>
      <vt:lpstr>Courier New</vt:lpstr>
      <vt:lpstr>Lucida Bright</vt:lpstr>
      <vt:lpstr>Times New Roman</vt:lpstr>
      <vt:lpstr>Wingdings</vt:lpstr>
      <vt:lpstr>Office Theme</vt:lpstr>
      <vt:lpstr>2_Office Theme</vt:lpstr>
      <vt:lpstr>PowerPoint Presentation</vt:lpstr>
      <vt:lpstr>Network address vs LAN address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Address Resolution Protocol (ARP)</vt:lpstr>
      <vt:lpstr>MAC addresses and ARP</vt:lpstr>
      <vt:lpstr>MAC addresses and ARP</vt:lpstr>
      <vt:lpstr>MAC addresses (more)</vt:lpstr>
      <vt:lpstr>ARP: address resolution protocol</vt:lpstr>
      <vt:lpstr>ARP Packet Format</vt:lpstr>
      <vt:lpstr>ARP protocol: same LAN</vt:lpstr>
      <vt:lpstr>Address Translation Protocol (ARP)</vt:lpstr>
      <vt:lpstr>Internet Control Message Protocol (ICMP)</vt:lpstr>
      <vt:lpstr>Internet Control Message Protocol (ICMP)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Virtual Networks and Tunnels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155</cp:revision>
  <dcterms:created xsi:type="dcterms:W3CDTF">2020-02-13T13:47:54Z</dcterms:created>
  <dcterms:modified xsi:type="dcterms:W3CDTF">2022-02-24T18:43:06Z</dcterms:modified>
</cp:coreProperties>
</file>