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20" r:id="rId2"/>
  </p:sldMasterIdLst>
  <p:notesMasterIdLst>
    <p:notesMasterId r:id="rId39"/>
  </p:notesMasterIdLst>
  <p:sldIdLst>
    <p:sldId id="1532" r:id="rId3"/>
    <p:sldId id="687" r:id="rId4"/>
    <p:sldId id="1670" r:id="rId5"/>
    <p:sldId id="592" r:id="rId6"/>
    <p:sldId id="594" r:id="rId7"/>
    <p:sldId id="1583" r:id="rId8"/>
    <p:sldId id="1671" r:id="rId9"/>
    <p:sldId id="1533" r:id="rId10"/>
    <p:sldId id="737" r:id="rId11"/>
    <p:sldId id="570" r:id="rId12"/>
    <p:sldId id="571" r:id="rId13"/>
    <p:sldId id="572" r:id="rId14"/>
    <p:sldId id="575" r:id="rId15"/>
    <p:sldId id="738" r:id="rId16"/>
    <p:sldId id="739" r:id="rId17"/>
    <p:sldId id="1534" r:id="rId18"/>
    <p:sldId id="741" r:id="rId19"/>
    <p:sldId id="742" r:id="rId20"/>
    <p:sldId id="743" r:id="rId21"/>
    <p:sldId id="744" r:id="rId22"/>
    <p:sldId id="745" r:id="rId23"/>
    <p:sldId id="740" r:id="rId24"/>
    <p:sldId id="1535" r:id="rId25"/>
    <p:sldId id="747" r:id="rId26"/>
    <p:sldId id="748" r:id="rId27"/>
    <p:sldId id="749" r:id="rId28"/>
    <p:sldId id="750" r:id="rId29"/>
    <p:sldId id="751" r:id="rId30"/>
    <p:sldId id="752" r:id="rId31"/>
    <p:sldId id="753" r:id="rId32"/>
    <p:sldId id="754" r:id="rId33"/>
    <p:sldId id="755" r:id="rId34"/>
    <p:sldId id="756" r:id="rId35"/>
    <p:sldId id="757" r:id="rId36"/>
    <p:sldId id="576" r:id="rId37"/>
    <p:sldId id="26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69"/>
    <p:restoredTop sz="94601"/>
  </p:normalViewPr>
  <p:slideViewPr>
    <p:cSldViewPr snapToGrid="0" snapToObjects="1">
      <p:cViewPr varScale="1">
        <p:scale>
          <a:sx n="120" d="100"/>
          <a:sy n="120" d="100"/>
        </p:scale>
        <p:origin x="14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10947-AF21-E640-911C-C22E4344EE4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F0C0-8A03-904A-A665-B7C6FFEB0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1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61EA8B30-71BF-774B-AFC9-B5F086472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4F970598-4160-594C-A212-3732537F2215}" type="slidenum">
              <a:rPr lang="en-US" altLang="en-US" sz="13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3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91450F38-6CC5-2F4A-BC1E-EEC5D0020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D8B5E98-05BD-304A-93E5-47530B926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5D6C4B-A34D-5D4B-AE66-1ED3F8DE1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591A6-30DD-A14C-A7B9-23B1601BFCA3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82CC96E-5355-8446-A22B-27796EEE7B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66825" y="725488"/>
            <a:ext cx="4784725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2D099BB-74E8-6747-A6C9-BFDE273DC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96606" tIns="49122" rIns="96606" bIns="49122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0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>
            <a:extLst>
              <a:ext uri="{FF2B5EF4-FFF2-40B4-BE49-F238E27FC236}">
                <a16:creationId xmlns:a16="http://schemas.microsoft.com/office/drawing/2014/main" id="{E2BD5B3B-9711-0940-BBAA-37980F3A13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A1BA5607-7EA9-3C43-9C2D-9E6FF753A99A}" type="slidenum">
              <a:rPr lang="en-US" altLang="en-US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6979C430-4B7A-D94F-BD42-86D7979D3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BB828710-E2DB-F64E-BE5E-EAAD60669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>
            <a:extLst>
              <a:ext uri="{FF2B5EF4-FFF2-40B4-BE49-F238E27FC236}">
                <a16:creationId xmlns:a16="http://schemas.microsoft.com/office/drawing/2014/main" id="{D754FDEC-E20D-714C-A527-44F97D8699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8BE3E18D-6F83-EA41-871E-5EF161010547}" type="slidenum">
              <a:rPr lang="en-US" altLang="en-US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EBF47750-45BE-4D45-A35E-367993333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79A03238-B34F-2F48-87E5-FA91AC149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>
            <a:extLst>
              <a:ext uri="{FF2B5EF4-FFF2-40B4-BE49-F238E27FC236}">
                <a16:creationId xmlns:a16="http://schemas.microsoft.com/office/drawing/2014/main" id="{A926F8CB-4A02-7A46-BE94-1E6FAB80CF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36F718E9-5F9E-874C-B680-96202815A785}" type="slidenum">
              <a:rPr lang="en-US" altLang="en-US" sz="12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D9FE487F-7AC1-D141-BC48-9EEA66202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F58BECC8-DA1A-8648-8F64-07DE18CBA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61EA8B30-71BF-774B-AFC9-B5F086472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4F970598-4160-594C-A212-3732537F2215}" type="slidenum">
              <a:rPr lang="en-US" altLang="en-US" sz="1300" b="0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3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91450F38-6CC5-2F4A-BC1E-EEC5D00201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8D8B5E98-05BD-304A-93E5-47530B926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303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0D57B2-D08E-BE4B-A93A-75B68A293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3FA9C5-4731-BE46-ABC4-873B340B2BFA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2962" name="Rectangle 2">
            <a:extLst>
              <a:ext uri="{FF2B5EF4-FFF2-40B4-BE49-F238E27FC236}">
                <a16:creationId xmlns:a16="http://schemas.microsoft.com/office/drawing/2014/main" id="{D235242D-0210-2E47-8861-0908CA0288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63" name="Rectangle 3">
            <a:extLst>
              <a:ext uri="{FF2B5EF4-FFF2-40B4-BE49-F238E27FC236}">
                <a16:creationId xmlns:a16="http://schemas.microsoft.com/office/drawing/2014/main" id="{F7271602-8ECC-E64B-9FE7-01A865D89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97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75617C-8A38-0646-BC01-BD84A1C08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B22396-16D7-1340-B4C7-0214F8C2CF8C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5010" name="Rectangle 2">
            <a:extLst>
              <a:ext uri="{FF2B5EF4-FFF2-40B4-BE49-F238E27FC236}">
                <a16:creationId xmlns:a16="http://schemas.microsoft.com/office/drawing/2014/main" id="{69FBD81A-4780-3F40-BC2B-FC1B86ACE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5011" name="Rectangle 3">
            <a:extLst>
              <a:ext uri="{FF2B5EF4-FFF2-40B4-BE49-F238E27FC236}">
                <a16:creationId xmlns:a16="http://schemas.microsoft.com/office/drawing/2014/main" id="{493B129A-7CC9-D944-A97D-52B15CBF3A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67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B3B97B-5A15-E048-9B2A-56C2C99F5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6CBC2-460E-3046-A8F9-3A56A546009E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7058" name="Rectangle 2">
            <a:extLst>
              <a:ext uri="{FF2B5EF4-FFF2-40B4-BE49-F238E27FC236}">
                <a16:creationId xmlns:a16="http://schemas.microsoft.com/office/drawing/2014/main" id="{CF0CFEEA-F326-E14A-8F2F-66B1B968A0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7059" name="Rectangle 3">
            <a:extLst>
              <a:ext uri="{FF2B5EF4-FFF2-40B4-BE49-F238E27FC236}">
                <a16:creationId xmlns:a16="http://schemas.microsoft.com/office/drawing/2014/main" id="{433E3754-F178-BD43-A9FE-F13BC03FF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5381" tIns="47691" rIns="95381" bIns="47691"/>
          <a:lstStyle/>
          <a:p>
            <a:pPr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07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80DA4B-DDFA-BC49-99B5-D2DB08996E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588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588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385656-4AC2-7F4E-9932-B1EE29D844A9}" type="slidenum">
              <a:rPr kumimoji="0" lang="zh-CN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588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2178" name="Rectangle 2">
            <a:extLst>
              <a:ext uri="{FF2B5EF4-FFF2-40B4-BE49-F238E27FC236}">
                <a16:creationId xmlns:a16="http://schemas.microsoft.com/office/drawing/2014/main" id="{6C1947FE-BADA-D741-947E-8D859D18B70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0000" y="725488"/>
            <a:ext cx="4783138" cy="3587750"/>
          </a:xfrm>
          <a:noFill/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562179" name="Rectangle 3">
            <a:extLst>
              <a:ext uri="{FF2B5EF4-FFF2-40B4-BE49-F238E27FC236}">
                <a16:creationId xmlns:a16="http://schemas.microsoft.com/office/drawing/2014/main" id="{6F0D80CE-37FF-BB4E-BF63-9C09BEFF8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966" tIns="48483" rIns="96966" bIns="48483"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4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EEB2B-03D5-8E40-8F61-48FDB5EB214A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86A4-DE29-2A44-A5FD-2AA57B76E750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296C0-E19A-8643-8997-C530A2B5F4BA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263E5D-2C3D-E343-9185-B364E57F70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51AE3-D314-DD48-B3E1-D1432A74BB8C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F85403-0CA0-3D40-97DD-9021CE893E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897789-310A-F745-8B84-00C6795430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FC74E-6CCA-3848-AAF6-CFC630EC0F8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1869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57A564-2168-F846-AC6C-5EA74112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68E3-2338-1748-B98D-BDED83D86150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927F68-B023-CD47-94FB-988F1D1E20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12E51-3349-9545-8C5D-C7F97FB9E5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16A73-F503-5440-82D0-DB86EBDD50D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803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E787F1-52BC-4544-85ED-E1F3E30CBF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F49D5-A625-6A4F-8062-D7C85D5A9D3B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8441D1-CC16-F543-8E88-4A4CB45053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6DA3C-B798-F44E-BE6E-C9242195D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D7894-EB5C-AF44-9680-175E2BEBAC8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3666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72415-2C83-184F-B731-E29280242A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3CA1E-F2CB-6A48-BAD8-F1CE6180BEEB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C70AC-1E7E-444C-BD57-57FBD74B76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07F2F-F478-924C-8893-F0C0810450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A1427-4AE4-484A-BDCA-A0A8D94D9AA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670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BE9687A-3E89-8249-A998-096F0FF444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42BC-EBBF-3148-AA7F-F62B13604C47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B0B79B-529B-D044-A2D2-C595B4591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4DFF17-4035-1444-9D8D-F8BE26F84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DD73A-F8C0-9740-9A33-3BEDEE5CA78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24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FC89070-E44B-3B42-9A68-5213A1D2A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BA1E-6FE6-7447-9629-F4D77931ECED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EB7644-46D2-AC4D-8710-283848F79D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3B9398-7E14-6F4B-B0A6-5EE00F320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2CFAE-B6D1-A040-A9EF-DA027DC87C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4857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261630-B0B7-1940-9B4C-7F3BF2246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9D9FD-C6EB-2745-AC58-D8A5DAC75BE7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713D83-6840-3148-A933-B2B8A9CD2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E0BC569-E7E5-204F-BF2E-592ADF5112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48E5C8-B485-E04F-89D5-D55E40A8E6A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6522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26ECE-5DE7-C142-857D-6308089C78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52F2D-E32A-CF48-B41E-57D930C12344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D47132-41CA-7D48-BBB6-3FBD68D845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BF7E6A-5FF1-C442-9A7E-745593D5F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25BED-856E-1141-A0B4-D25AF6DE5A2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2258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EDD7-4DF1-3240-A474-0B2FF4A954D9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C12C10-55D9-6E4B-B03F-1858A5B56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67CDE-D758-2846-B611-591883E73906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E3B39-E9DB-7548-A87A-C89C40FBD3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B7F88-46BF-7C49-A8B4-7A0F05BF1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5D108-EAD3-4C49-A160-E3DF988354D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8398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F7481F-F60C-5941-80A8-835901440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4C9E-B597-C044-A5F0-2201B7D1E93D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846668-29F0-5A45-9925-8E7718A2E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39C43-2452-4A4A-A610-CB59574937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F4BC8-D915-CC43-97AB-682EBDAC7E6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4745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776CA-0481-AF41-9343-2C56C63ED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A6AF-76C7-E54F-9161-8440C3A41927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258ED5-EE13-DF48-A96A-FAD82C7DB2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224FB0-B5C3-5D4D-A77C-C00DF60544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3E9E9-A631-E742-AC58-14899622E6B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843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F52E-D7FE-0F4D-BA70-83CC8090E49C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8D33C-6693-4944-9E89-4A3A20375B2A}" type="datetime1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DDBB-E28E-A341-94E8-9FB0D4870E93}" type="datetime1">
              <a:rPr lang="en-US" smtClean="0"/>
              <a:t>4/28/22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651B4-381A-2241-989C-6E7A7CB96908}" type="datetime1">
              <a:rPr lang="en-US" smtClean="0"/>
              <a:t>4/28/22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61D38-92D6-364E-ABFC-F2F409DFC044}" type="datetime1">
              <a:rPr lang="en-US" smtClean="0"/>
              <a:t>4/28/22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577-0A36-4E4E-A427-A3B35B1F2565}" type="datetime1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F6D5-B309-F044-A4A6-5BCE52CD123E}" type="datetime1">
              <a:rPr lang="en-US" smtClean="0"/>
              <a:t>4/28/22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Network Layer: Control Plane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B4811-509D-3043-AF6D-A28605B0DBA5}" type="datetime1">
              <a:rPr lang="en-US" smtClean="0"/>
              <a:t>4/28/22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Network Layer: Control Plane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D624-D040-2E47-A508-03D46FE35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0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A718EB-4ED3-1948-BA54-40062E71B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CB1E1D-D558-A443-B01D-5D93E2B2B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96BECD-B934-A246-A7D0-93F3AC9F6C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4E7E50A1-6371-7A40-83A1-907317A4B591}" type="datetime1">
              <a:rPr lang="en-US" altLang="zh-CN" smtClean="0"/>
              <a:t>4/28/22</a:t>
            </a:fld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E25039D-C615-8C49-A2C0-FDC447725B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en-US" altLang="zh-CN"/>
              <a:t>Network Layer: Control Plane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B529D9-5A50-464A-B68E-5D7FBEADB0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fld id="{9BC13B7E-EAA7-EC4F-AA51-FD4758C18C2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225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>
            <a:extLst>
              <a:ext uri="{FF2B5EF4-FFF2-40B4-BE49-F238E27FC236}">
                <a16:creationId xmlns:a16="http://schemas.microsoft.com/office/drawing/2014/main" id="{2E587D8C-B4B3-C547-97BE-C056D93EA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39400F-44D2-3743-A2CB-8D8B2208C275}"/>
              </a:ext>
            </a:extLst>
          </p:cNvPr>
          <p:cNvSpPr txBox="1"/>
          <p:nvPr/>
        </p:nvSpPr>
        <p:spPr>
          <a:xfrm>
            <a:off x="0" y="1408113"/>
            <a:ext cx="9144000" cy="64611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Lucida Bright" panose="02040602050505020304" pitchFamily="18" charset="77"/>
                <a:cs typeface="Centaur" panose="020F0502020204030204" pitchFamily="34" charset="0"/>
              </a:rPr>
              <a:t>Computer Networks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D8CE4F15-BD8D-8643-91CC-5E6CC5420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16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941100"/>
                </a:solidFill>
                <a:latin typeface="Lucida Bright" panose="02040602050505020304" pitchFamily="18" charset="77"/>
              </a:rPr>
              <a:t>Nirupam Roy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67C363F-F001-DE48-9E1C-9028C6F78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15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Tu-Th 2:00-3:15pm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Lucida Bright" panose="02040602050505020304" pitchFamily="18" charset="77"/>
              </a:rPr>
              <a:t>CSI 1115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3D2A60A-A563-B54F-8E5E-6B47C4B96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8" y="2536825"/>
            <a:ext cx="18097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>
            <a:extLst>
              <a:ext uri="{FF2B5EF4-FFF2-40B4-BE49-F238E27FC236}">
                <a16:creationId xmlns:a16="http://schemas.microsoft.com/office/drawing/2014/main" id="{51DFA817-9C5D-2748-B6BD-684D4AC71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2066925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376092"/>
                </a:solidFill>
                <a:latin typeface="Lucida Bright" panose="02040602050505020304" pitchFamily="18" charset="77"/>
              </a:rPr>
              <a:t>CMSC 417 : </a:t>
            </a:r>
            <a:r>
              <a:rPr lang="en-US" altLang="en-US" sz="2400">
                <a:solidFill>
                  <a:srgbClr val="376092"/>
                </a:solidFill>
                <a:latin typeface="Lucida Bright" panose="02040602050505020304" pitchFamily="18" charset="77"/>
              </a:rPr>
              <a:t>Spring 2022</a:t>
            </a:r>
            <a:endParaRPr lang="en-US" altLang="en-US" sz="2400" dirty="0">
              <a:solidFill>
                <a:srgbClr val="376092"/>
              </a:solidFill>
              <a:latin typeface="Lucida Bright" panose="02040602050505020304" pitchFamily="18" charset="77"/>
            </a:endParaRPr>
          </a:p>
        </p:txBody>
      </p:sp>
      <p:sp>
        <p:nvSpPr>
          <p:cNvPr id="17415" name="TextBox 7">
            <a:extLst>
              <a:ext uri="{FF2B5EF4-FFF2-40B4-BE49-F238E27FC236}">
                <a16:creationId xmlns:a16="http://schemas.microsoft.com/office/drawing/2014/main" id="{7A8DCB55-FF65-1947-A9D5-9A81B56E7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0677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376092"/>
                </a:solidFill>
                <a:latin typeface="Lucida Bright" panose="02040602050505020304" pitchFamily="18" charset="77"/>
              </a:rPr>
              <a:t>Topic: Intra- and Inter-AS routing (BGP)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376092"/>
                </a:solidFill>
                <a:latin typeface="Lucida Bright" panose="02040602050505020304" pitchFamily="18" charset="77"/>
              </a:rPr>
              <a:t>(Textbook chapter 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048B9-7575-EE46-8A1F-003EC422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6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24D5383-5D77-EB48-B6F3-0678C6B3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DB15C9-BF7D-0148-AA39-63F16F7596B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1938" name="Rectangle 2">
            <a:extLst>
              <a:ext uri="{FF2B5EF4-FFF2-40B4-BE49-F238E27FC236}">
                <a16:creationId xmlns:a16="http://schemas.microsoft.com/office/drawing/2014/main" id="{995F8520-3C99-5E49-AA89-DE5DBEB5D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Autonomous Routing Domains</a:t>
            </a:r>
          </a:p>
        </p:txBody>
      </p:sp>
      <p:sp>
        <p:nvSpPr>
          <p:cNvPr id="551939" name="Text Box 3">
            <a:extLst>
              <a:ext uri="{FF2B5EF4-FFF2-40B4-BE49-F238E27FC236}">
                <a16:creationId xmlns:a16="http://schemas.microsoft.com/office/drawing/2014/main" id="{ED67681D-7E6E-644E-82F9-67F69EF88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8289925" cy="11874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 collection of physical networks glued together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using IP, that have a unified administrative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routing policy.</a:t>
            </a:r>
          </a:p>
        </p:txBody>
      </p:sp>
      <p:sp>
        <p:nvSpPr>
          <p:cNvPr id="551940" name="Rectangle 4">
            <a:extLst>
              <a:ext uri="{FF2B5EF4-FFF2-40B4-BE49-F238E27FC236}">
                <a16:creationId xmlns:a16="http://schemas.microsoft.com/office/drawing/2014/main" id="{DF34EB94-2B81-7E43-A632-913B218F1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81400"/>
            <a:ext cx="5334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Campus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Corporate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ISP Internal networks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5996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54E45D3-46E6-014E-B0D4-6D47A31E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25166E-4213-2E47-8946-7E946362D7A6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3986" name="Rectangle 2">
            <a:extLst>
              <a:ext uri="{FF2B5EF4-FFF2-40B4-BE49-F238E27FC236}">
                <a16:creationId xmlns:a16="http://schemas.microsoft.com/office/drawing/2014/main" id="{B62E6ECB-B87F-F54D-B912-82E45E6A1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Autonomous Systems (ASes)</a:t>
            </a:r>
          </a:p>
        </p:txBody>
      </p:sp>
      <p:sp>
        <p:nvSpPr>
          <p:cNvPr id="553987" name="Text Box 3">
            <a:extLst>
              <a:ext uri="{FF2B5EF4-FFF2-40B4-BE49-F238E27FC236}">
                <a16:creationId xmlns:a16="http://schemas.microsoft.com/office/drawing/2014/main" id="{3D2419C1-1DC8-E240-9E2F-A27AAFB14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032750" cy="641350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An autonomous system is an autonomous routing domain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that has been assigned an Autonomous System Number (ASN).</a:t>
            </a:r>
          </a:p>
        </p:txBody>
      </p:sp>
      <p:grpSp>
        <p:nvGrpSpPr>
          <p:cNvPr id="10244" name="Group 4">
            <a:extLst>
              <a:ext uri="{FF2B5EF4-FFF2-40B4-BE49-F238E27FC236}">
                <a16:creationId xmlns:a16="http://schemas.microsoft.com/office/drawing/2014/main" id="{A35314EE-5CF9-E547-B773-C48A8FB0FED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124200"/>
            <a:ext cx="8077200" cy="2438400"/>
            <a:chOff x="384" y="2496"/>
            <a:chExt cx="5088" cy="1536"/>
          </a:xfrm>
        </p:grpSpPr>
        <p:sp>
          <p:nvSpPr>
            <p:cNvPr id="553989" name="Rectangle 5">
              <a:extLst>
                <a:ext uri="{FF2B5EF4-FFF2-40B4-BE49-F238E27FC236}">
                  <a16:creationId xmlns:a16="http://schemas.microsoft.com/office/drawing/2014/main" id="{CC3A8AA0-2653-7545-848A-60ECB89C1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96"/>
              <a:ext cx="5088" cy="1536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rgbClr val="FF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553990" name="Text Box 6">
              <a:extLst>
                <a:ext uri="{FF2B5EF4-FFF2-40B4-BE49-F238E27FC236}">
                  <a16:creationId xmlns:a16="http://schemas.microsoft.com/office/drawing/2014/main" id="{51048712-97B3-304C-A5CE-9DB145D454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3312"/>
              <a:ext cx="365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RFC 1930: Guidelines for creation, selection,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宋体" charset="0"/>
                  <a:cs typeface="宋体" charset="0"/>
                </a:rPr>
                <a:t>and registration of an Autonomous System</a:t>
              </a:r>
            </a:p>
          </p:txBody>
        </p:sp>
        <p:sp>
          <p:nvSpPr>
            <p:cNvPr id="553991" name="Text Box 7">
              <a:extLst>
                <a:ext uri="{FF2B5EF4-FFF2-40B4-BE49-F238E27FC236}">
                  <a16:creationId xmlns:a16="http://schemas.microsoft.com/office/drawing/2014/main" id="{215C6B39-9353-5545-9336-575FAAED2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" y="2592"/>
              <a:ext cx="4755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Black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… </a:t>
              </a: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the administration of an AS appears to other ASes to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have a single coherent interior routing plan and presents a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rPr>
                <a:t>consistent picture of what networks are reachable through 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66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340FD80-4879-954D-A62E-743A5713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879433-9526-6944-BA20-CD6539B177A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56034" name="Rectangle 2">
            <a:extLst>
              <a:ext uri="{FF2B5EF4-FFF2-40B4-BE49-F238E27FC236}">
                <a16:creationId xmlns:a16="http://schemas.microsoft.com/office/drawing/2014/main" id="{CF0FCD76-2858-AC44-B42A-734CA839F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AS Numbers (ASNs)</a:t>
            </a:r>
          </a:p>
        </p:txBody>
      </p:sp>
      <p:sp>
        <p:nvSpPr>
          <p:cNvPr id="556035" name="Text Box 3">
            <a:extLst>
              <a:ext uri="{FF2B5EF4-FFF2-40B4-BE49-F238E27FC236}">
                <a16:creationId xmlns:a16="http://schemas.microsoft.com/office/drawing/2014/main" id="{F5D17B1B-1FFD-3843-A0CD-212E3CFC8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380" y="1198860"/>
            <a:ext cx="5333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ASNs are 16 and 32 bit values.</a:t>
            </a:r>
          </a:p>
        </p:txBody>
      </p:sp>
      <p:sp>
        <p:nvSpPr>
          <p:cNvPr id="556036" name="Text Box 4">
            <a:extLst>
              <a:ext uri="{FF2B5EF4-FFF2-40B4-BE49-F238E27FC236}">
                <a16:creationId xmlns:a16="http://schemas.microsoft.com/office/drawing/2014/main" id="{A4DEB533-CD22-3644-BC5E-F0F599808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0"/>
            <a:ext cx="592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64512 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through 65535 are “private”</a:t>
            </a:r>
          </a:p>
        </p:txBody>
      </p:sp>
      <p:sp>
        <p:nvSpPr>
          <p:cNvPr id="556037" name="Rectangle 5">
            <a:extLst>
              <a:ext uri="{FF2B5EF4-FFF2-40B4-BE49-F238E27FC236}">
                <a16:creationId xmlns:a16="http://schemas.microsoft.com/office/drawing/2014/main" id="{CAC68629-7C3C-AB4E-BCFD-37D9FC4A4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7772400" cy="3733800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Genuity: 1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MIT: 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Harvard: 11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UC San Diego: 7377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AT&amp;T: 7018, 6341, 5074, …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UUNET: 701, 702, 284, 12199,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Sprint: 1239, 1240, 6211, 6242, 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…</a:t>
            </a:r>
          </a:p>
        </p:txBody>
      </p:sp>
      <p:sp>
        <p:nvSpPr>
          <p:cNvPr id="556038" name="Text Box 6">
            <a:extLst>
              <a:ext uri="{FF2B5EF4-FFF2-40B4-BE49-F238E27FC236}">
                <a16:creationId xmlns:a16="http://schemas.microsoft.com/office/drawing/2014/main" id="{EDF77D4F-0A1C-584D-A164-23D47858F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48400"/>
            <a:ext cx="5478463" cy="396875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ASNs represent units of routing policy</a:t>
            </a:r>
          </a:p>
        </p:txBody>
      </p:sp>
      <p:sp>
        <p:nvSpPr>
          <p:cNvPr id="556039" name="Text Box 7">
            <a:extLst>
              <a:ext uri="{FF2B5EF4-FFF2-40B4-BE49-F238E27FC236}">
                <a16:creationId xmlns:a16="http://schemas.microsoft.com/office/drawing/2014/main" id="{735B8151-FD6C-9843-8A0A-05CE374CD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497205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Currently over 11,000 in use.</a:t>
            </a:r>
          </a:p>
        </p:txBody>
      </p:sp>
    </p:spTree>
    <p:extLst>
      <p:ext uri="{BB962C8B-B14F-4D97-AF65-F5344CB8AC3E}">
        <p14:creationId xmlns:p14="http://schemas.microsoft.com/office/powerpoint/2010/main" val="168638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>
            <a:extLst>
              <a:ext uri="{FF2B5EF4-FFF2-40B4-BE49-F238E27FC236}">
                <a16:creationId xmlns:a16="http://schemas.microsoft.com/office/drawing/2014/main" id="{B8676073-C05D-E841-AC75-3ED1B781A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C10831-C934-EB4A-A9D4-438F34757AD9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1154" name="Rectangle 2">
            <a:extLst>
              <a:ext uri="{FF2B5EF4-FFF2-40B4-BE49-F238E27FC236}">
                <a16:creationId xmlns:a16="http://schemas.microsoft.com/office/drawing/2014/main" id="{B21313D8-4167-4749-96C6-13E9F3A45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1763"/>
            <a:ext cx="8810625" cy="63023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000" b="0"/>
              <a:t>Interdomain routing = routing between autonomous systems</a:t>
            </a:r>
          </a:p>
        </p:txBody>
      </p:sp>
      <p:pic>
        <p:nvPicPr>
          <p:cNvPr id="561155" name="Picture 3">
            <a:extLst>
              <a:ext uri="{FF2B5EF4-FFF2-40B4-BE49-F238E27FC236}">
                <a16:creationId xmlns:a16="http://schemas.microsoft.com/office/drawing/2014/main" id="{7DFA4400-5ECB-8442-B962-442413F5486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733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56" name="Line 4">
            <a:extLst>
              <a:ext uri="{FF2B5EF4-FFF2-40B4-BE49-F238E27FC236}">
                <a16:creationId xmlns:a16="http://schemas.microsoft.com/office/drawing/2014/main" id="{0D31071D-FFBA-734C-B914-E89196450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267200"/>
            <a:ext cx="114300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7" name="Line 5">
            <a:extLst>
              <a:ext uri="{FF2B5EF4-FFF2-40B4-BE49-F238E27FC236}">
                <a16:creationId xmlns:a16="http://schemas.microsoft.com/office/drawing/2014/main" id="{90610C73-8663-2045-80CD-24E80C45E1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81600" y="4419600"/>
            <a:ext cx="1295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8" name="Line 6">
            <a:extLst>
              <a:ext uri="{FF2B5EF4-FFF2-40B4-BE49-F238E27FC236}">
                <a16:creationId xmlns:a16="http://schemas.microsoft.com/office/drawing/2014/main" id="{2A1CDAE3-5C20-ED4A-B2D3-9957EEA24F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1905000"/>
            <a:ext cx="838200" cy="1447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59" name="Line 7">
            <a:extLst>
              <a:ext uri="{FF2B5EF4-FFF2-40B4-BE49-F238E27FC236}">
                <a16:creationId xmlns:a16="http://schemas.microsoft.com/office/drawing/2014/main" id="{EB6FFCD4-99E2-A24C-A490-153DC36E66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1905000"/>
            <a:ext cx="533400" cy="1752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0" name="Line 8">
            <a:extLst>
              <a:ext uri="{FF2B5EF4-FFF2-40B4-BE49-F238E27FC236}">
                <a16:creationId xmlns:a16="http://schemas.microsoft.com/office/drawing/2014/main" id="{BFA1C7DC-D3AB-E049-AE7B-5B20ACFC9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438400"/>
            <a:ext cx="1219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1" name="Line 9">
            <a:extLst>
              <a:ext uri="{FF2B5EF4-FFF2-40B4-BE49-F238E27FC236}">
                <a16:creationId xmlns:a16="http://schemas.microsoft.com/office/drawing/2014/main" id="{CD50EE22-EE09-3944-951D-12771DA3BB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1752600"/>
            <a:ext cx="838200" cy="1447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62" name="Line 10">
            <a:extLst>
              <a:ext uri="{FF2B5EF4-FFF2-40B4-BE49-F238E27FC236}">
                <a16:creationId xmlns:a16="http://schemas.microsoft.com/office/drawing/2014/main" id="{AED1C8EB-2002-ED41-8EF0-B9572B96F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438400"/>
            <a:ext cx="1143000" cy="1295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61163" name="Picture 11">
            <a:extLst>
              <a:ext uri="{FF2B5EF4-FFF2-40B4-BE49-F238E27FC236}">
                <a16:creationId xmlns:a16="http://schemas.microsoft.com/office/drawing/2014/main" id="{748FA081-74B4-9C4C-9AD1-F5A0CCC656F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40528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4" name="Picture 12">
            <a:extLst>
              <a:ext uri="{FF2B5EF4-FFF2-40B4-BE49-F238E27FC236}">
                <a16:creationId xmlns:a16="http://schemas.microsoft.com/office/drawing/2014/main" id="{EE1967AF-2248-4945-89B9-35FDA4F0F531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1913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5" name="Picture 13">
            <a:extLst>
              <a:ext uri="{FF2B5EF4-FFF2-40B4-BE49-F238E27FC236}">
                <a16:creationId xmlns:a16="http://schemas.microsoft.com/office/drawing/2014/main" id="{395B789D-32A8-784F-9A67-01C3D2CA55A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6" name="Picture 14">
            <a:extLst>
              <a:ext uri="{FF2B5EF4-FFF2-40B4-BE49-F238E27FC236}">
                <a16:creationId xmlns:a16="http://schemas.microsoft.com/office/drawing/2014/main" id="{5F8451BB-5E7E-4946-8596-EC2BCED0F9F0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67" name="Picture 15">
            <a:extLst>
              <a:ext uri="{FF2B5EF4-FFF2-40B4-BE49-F238E27FC236}">
                <a16:creationId xmlns:a16="http://schemas.microsoft.com/office/drawing/2014/main" id="{265C57DA-010C-BA4B-9746-1E209D777267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68" name="Rectangle 16">
            <a:extLst>
              <a:ext uri="{FF2B5EF4-FFF2-40B4-BE49-F238E27FC236}">
                <a16:creationId xmlns:a16="http://schemas.microsoft.com/office/drawing/2014/main" id="{41299947-D7A4-404D-BD8A-F5D2E0F64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295400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701</a:t>
            </a:r>
          </a:p>
        </p:txBody>
      </p:sp>
      <p:sp>
        <p:nvSpPr>
          <p:cNvPr id="561169" name="Rectangle 17">
            <a:extLst>
              <a:ext uri="{FF2B5EF4-FFF2-40B4-BE49-F238E27FC236}">
                <a16:creationId xmlns:a16="http://schemas.microsoft.com/office/drawing/2014/main" id="{643B86EF-3DC1-4A4D-82B8-3FD267A99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4478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1239</a:t>
            </a:r>
          </a:p>
        </p:txBody>
      </p:sp>
      <p:sp>
        <p:nvSpPr>
          <p:cNvPr id="561170" name="Rectangle 18">
            <a:extLst>
              <a:ext uri="{FF2B5EF4-FFF2-40B4-BE49-F238E27FC236}">
                <a16:creationId xmlns:a16="http://schemas.microsoft.com/office/drawing/2014/main" id="{60FB6E15-6DE9-5747-93A0-1B798CE83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8862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7018</a:t>
            </a:r>
          </a:p>
        </p:txBody>
      </p:sp>
      <p:sp>
        <p:nvSpPr>
          <p:cNvPr id="561171" name="Text Box 19">
            <a:extLst>
              <a:ext uri="{FF2B5EF4-FFF2-40B4-BE49-F238E27FC236}">
                <a16:creationId xmlns:a16="http://schemas.microsoft.com/office/drawing/2014/main" id="{718C78EA-D4E0-5740-BDB1-90AF0273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914400"/>
            <a:ext cx="96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UUNet</a:t>
            </a:r>
          </a:p>
        </p:txBody>
      </p:sp>
      <p:sp>
        <p:nvSpPr>
          <p:cNvPr id="561172" name="Text Box 20">
            <a:extLst>
              <a:ext uri="{FF2B5EF4-FFF2-40B4-BE49-F238E27FC236}">
                <a16:creationId xmlns:a16="http://schemas.microsoft.com/office/drawing/2014/main" id="{E6CD57CD-9B1A-F948-B731-E6A618F67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352800"/>
            <a:ext cx="239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            AT&amp;T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Common Backbone</a:t>
            </a:r>
          </a:p>
        </p:txBody>
      </p:sp>
      <p:sp>
        <p:nvSpPr>
          <p:cNvPr id="561173" name="Text Box 21">
            <a:extLst>
              <a:ext uri="{FF2B5EF4-FFF2-40B4-BE49-F238E27FC236}">
                <a16:creationId xmlns:a16="http://schemas.microsoft.com/office/drawing/2014/main" id="{8E298D35-FAF0-CD4B-BF7B-0E460B1E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668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Sprint</a:t>
            </a:r>
          </a:p>
        </p:txBody>
      </p:sp>
      <p:pic>
        <p:nvPicPr>
          <p:cNvPr id="561174" name="Picture 22">
            <a:extLst>
              <a:ext uri="{FF2B5EF4-FFF2-40B4-BE49-F238E27FC236}">
                <a16:creationId xmlns:a16="http://schemas.microsoft.com/office/drawing/2014/main" id="{C0146768-D1B1-C44F-908F-B3A8A367CE21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5" name="Picture 23">
            <a:extLst>
              <a:ext uri="{FF2B5EF4-FFF2-40B4-BE49-F238E27FC236}">
                <a16:creationId xmlns:a16="http://schemas.microsoft.com/office/drawing/2014/main" id="{189658B2-D318-FC4D-BF2D-C0B97634EDD9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6" name="Picture 24">
            <a:extLst>
              <a:ext uri="{FF2B5EF4-FFF2-40B4-BE49-F238E27FC236}">
                <a16:creationId xmlns:a16="http://schemas.microsoft.com/office/drawing/2014/main" id="{AFCEC8E3-6755-374E-96BA-82EDCFA43B6F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7" name="Picture 25">
            <a:extLst>
              <a:ext uri="{FF2B5EF4-FFF2-40B4-BE49-F238E27FC236}">
                <a16:creationId xmlns:a16="http://schemas.microsoft.com/office/drawing/2014/main" id="{961FF856-B7EC-9643-8C61-B9164A86CF67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8" name="Picture 26">
            <a:extLst>
              <a:ext uri="{FF2B5EF4-FFF2-40B4-BE49-F238E27FC236}">
                <a16:creationId xmlns:a16="http://schemas.microsoft.com/office/drawing/2014/main" id="{8B8261FF-4144-B342-8724-7E97FD1C607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79" name="Picture 27">
            <a:extLst>
              <a:ext uri="{FF2B5EF4-FFF2-40B4-BE49-F238E27FC236}">
                <a16:creationId xmlns:a16="http://schemas.microsoft.com/office/drawing/2014/main" id="{7A7EA8CA-9116-5C49-B29D-BFC990F8553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4572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80" name="Text Box 28">
            <a:extLst>
              <a:ext uri="{FF2B5EF4-FFF2-40B4-BE49-F238E27FC236}">
                <a16:creationId xmlns:a16="http://schemas.microsoft.com/office/drawing/2014/main" id="{019F7630-974B-5C42-A77D-966244762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48640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Fidelity Investments</a:t>
            </a:r>
          </a:p>
        </p:txBody>
      </p:sp>
      <p:pic>
        <p:nvPicPr>
          <p:cNvPr id="561181" name="Picture 29">
            <a:extLst>
              <a:ext uri="{FF2B5EF4-FFF2-40B4-BE49-F238E27FC236}">
                <a16:creationId xmlns:a16="http://schemas.microsoft.com/office/drawing/2014/main" id="{19B2B1C1-4387-7547-955E-6B8BC562F88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2" name="Picture 30">
            <a:extLst>
              <a:ext uri="{FF2B5EF4-FFF2-40B4-BE49-F238E27FC236}">
                <a16:creationId xmlns:a16="http://schemas.microsoft.com/office/drawing/2014/main" id="{CF89FA7F-ACA6-9C44-B9F2-B826CC4290A8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3" name="Picture 31">
            <a:extLst>
              <a:ext uri="{FF2B5EF4-FFF2-40B4-BE49-F238E27FC236}">
                <a16:creationId xmlns:a16="http://schemas.microsoft.com/office/drawing/2014/main" id="{118B04AB-5685-D94C-9E63-375EC7CCC4B3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4" name="Picture 32">
            <a:extLst>
              <a:ext uri="{FF2B5EF4-FFF2-40B4-BE49-F238E27FC236}">
                <a16:creationId xmlns:a16="http://schemas.microsoft.com/office/drawing/2014/main" id="{95001464-5B00-AE4A-B38D-ACD23FB9557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2667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85" name="Line 33">
            <a:extLst>
              <a:ext uri="{FF2B5EF4-FFF2-40B4-BE49-F238E27FC236}">
                <a16:creationId xmlns:a16="http://schemas.microsoft.com/office/drawing/2014/main" id="{3BC09172-C1AE-BA45-99A2-5C1A364E16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05600" y="4343400"/>
            <a:ext cx="990600" cy="457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561186" name="Line 34">
            <a:extLst>
              <a:ext uri="{FF2B5EF4-FFF2-40B4-BE49-F238E27FC236}">
                <a16:creationId xmlns:a16="http://schemas.microsoft.com/office/drawing/2014/main" id="{5CBECD3B-FDB3-9547-AF7C-B5F3307F2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2057400"/>
            <a:ext cx="228600" cy="2819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561187" name="Picture 35">
            <a:extLst>
              <a:ext uri="{FF2B5EF4-FFF2-40B4-BE49-F238E27FC236}">
                <a16:creationId xmlns:a16="http://schemas.microsoft.com/office/drawing/2014/main" id="{86488EA9-6FEA-6A49-833B-0C16EBCC8C67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288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8" name="Picture 36">
            <a:extLst>
              <a:ext uri="{FF2B5EF4-FFF2-40B4-BE49-F238E27FC236}">
                <a16:creationId xmlns:a16="http://schemas.microsoft.com/office/drawing/2014/main" id="{41270F3C-92CD-0543-B357-CAF39FB41A54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61189" name="Picture 37">
            <a:extLst>
              <a:ext uri="{FF2B5EF4-FFF2-40B4-BE49-F238E27FC236}">
                <a16:creationId xmlns:a16="http://schemas.microsoft.com/office/drawing/2014/main" id="{CB1E6903-B9B3-4A49-9124-581C8234E56E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76358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61190" name="Text Box 38">
            <a:extLst>
              <a:ext uri="{FF2B5EF4-FFF2-40B4-BE49-F238E27FC236}">
                <a16:creationId xmlns:a16="http://schemas.microsoft.com/office/drawing/2014/main" id="{3B40172D-D622-4747-AC02-44E13D288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105400"/>
            <a:ext cx="188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AT&amp;T Research</a:t>
            </a:r>
          </a:p>
        </p:txBody>
      </p:sp>
      <p:sp>
        <p:nvSpPr>
          <p:cNvPr id="561191" name="Rectangle 39">
            <a:extLst>
              <a:ext uri="{FF2B5EF4-FFF2-40B4-BE49-F238E27FC236}">
                <a16:creationId xmlns:a16="http://schemas.microsoft.com/office/drawing/2014/main" id="{20D42C18-A882-E445-B6DC-8743F66B5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019800"/>
            <a:ext cx="16002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207.104.168.0/24</a:t>
            </a:r>
          </a:p>
        </p:txBody>
      </p:sp>
      <p:sp>
        <p:nvSpPr>
          <p:cNvPr id="561192" name="Rectangle 40">
            <a:extLst>
              <a:ext uri="{FF2B5EF4-FFF2-40B4-BE49-F238E27FC236}">
                <a16:creationId xmlns:a16="http://schemas.microsoft.com/office/drawing/2014/main" id="{7F1AAB12-0DC5-F44A-B80B-3B732AB7A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4864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6431</a:t>
            </a:r>
          </a:p>
        </p:txBody>
      </p:sp>
      <p:sp>
        <p:nvSpPr>
          <p:cNvPr id="561193" name="Rectangle 41">
            <a:extLst>
              <a:ext uri="{FF2B5EF4-FFF2-40B4-BE49-F238E27FC236}">
                <a16:creationId xmlns:a16="http://schemas.microsoft.com/office/drawing/2014/main" id="{CE9965D8-4B4C-BB45-86E2-F497B84B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8674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AS 11040</a:t>
            </a:r>
          </a:p>
        </p:txBody>
      </p:sp>
      <p:sp>
        <p:nvSpPr>
          <p:cNvPr id="561194" name="Rectangle 42">
            <a:extLst>
              <a:ext uri="{FF2B5EF4-FFF2-40B4-BE49-F238E27FC236}">
                <a16:creationId xmlns:a16="http://schemas.microsoft.com/office/drawing/2014/main" id="{382CCE4B-E9B0-3A45-AC6E-AF6AC9CFF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019800"/>
            <a:ext cx="160020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192.223.184.0/21</a:t>
            </a:r>
          </a:p>
        </p:txBody>
      </p:sp>
      <p:sp>
        <p:nvSpPr>
          <p:cNvPr id="561195" name="Rectangle 43">
            <a:extLst>
              <a:ext uri="{FF2B5EF4-FFF2-40B4-BE49-F238E27FC236}">
                <a16:creationId xmlns:a16="http://schemas.microsoft.com/office/drawing/2014/main" id="{3555F49E-87E5-0248-9FB0-BB85325C8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066800"/>
            <a:ext cx="1403350" cy="3429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134.244.0.0/16</a:t>
            </a:r>
          </a:p>
        </p:txBody>
      </p:sp>
    </p:spTree>
    <p:extLst>
      <p:ext uri="{BB962C8B-B14F-4D97-AF65-F5344CB8AC3E}">
        <p14:creationId xmlns:p14="http://schemas.microsoft.com/office/powerpoint/2010/main" val="93707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375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cs typeface="Gill Sans MT"/>
              </a:rPr>
              <a:t>aggregate routers into regions known as</a:t>
            </a:r>
            <a:r>
              <a:rPr lang="en-US" dirty="0">
                <a:solidFill>
                  <a:srgbClr val="FF0000"/>
                </a:solidFill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cs typeface="Gill Sans MT"/>
              </a:rPr>
              <a:t> (AS) (a.k.a. “domains”)</a:t>
            </a:r>
            <a:endParaRPr lang="en-US" dirty="0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dirty="0">
                <a:solidFill>
                  <a:srgbClr val="000090"/>
                </a:solidFill>
              </a:rPr>
              <a:t>inter-AS routing</a:t>
            </a:r>
          </a:p>
          <a:p>
            <a:r>
              <a:rPr lang="en-US" sz="2400" dirty="0"/>
              <a:t>routing among </a:t>
            </a:r>
            <a:r>
              <a:rPr lang="en-US" sz="2400" dirty="0" err="1"/>
              <a:t>AS’es</a:t>
            </a:r>
            <a:endParaRPr lang="en-US" sz="2400" dirty="0"/>
          </a:p>
          <a:p>
            <a:r>
              <a:rPr lang="en-US" sz="2400" dirty="0"/>
              <a:t>gateways perform inter-domain routing (as well as intra-domain routing)</a:t>
            </a: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Internet approach to scalable 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Gill Sans MT"/>
              </a:rPr>
              <a:t>intra-AS routing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routing among hosts, routers in same AS (“network”)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all routers in AS must run </a:t>
            </a:r>
            <a:r>
              <a:rPr kumimoji="0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same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intra-domain protocol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routers in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different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AS can run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different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 intra-domain routing protocol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gateway router: at “edge” of its own AS, has link(s) to router(s) in other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</a:rPr>
              <a:t>AS’es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4D624-D040-2E47-A508-03D46FE35C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90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  <p:bldP spid="144388" grpId="0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88535"/>
            <a:chOff x="0" y="878"/>
            <a:chExt cx="4232" cy="2976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10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37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4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routing determine entries for destinations within AS</a:t>
            </a:r>
          </a:p>
          <a:p>
            <a:pPr lvl="1">
              <a:defRPr/>
            </a:pPr>
            <a:r>
              <a:rPr lang="en-US" dirty="0"/>
              <a:t>inter-AS &amp; intra-AS determine entries for external destinations</a:t>
            </a:r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2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D32C2-4D1B-3E49-874B-F1649DBC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E2D8-39B0-7846-A57C-3D59A194A94D}"/>
              </a:ext>
            </a:extLst>
          </p:cNvPr>
          <p:cNvSpPr txBox="1"/>
          <p:nvPr/>
        </p:nvSpPr>
        <p:spPr>
          <a:xfrm>
            <a:off x="0" y="273147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Intra-AS Routing</a:t>
            </a:r>
          </a:p>
        </p:txBody>
      </p:sp>
    </p:spTree>
    <p:extLst>
      <p:ext uri="{BB962C8B-B14F-4D97-AF65-F5344CB8AC3E}">
        <p14:creationId xmlns:p14="http://schemas.microsoft.com/office/powerpoint/2010/main" val="1553383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>
          <a:xfrm>
            <a:off x="577280" y="324030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First</a:t>
            </a:r>
          </a:p>
          <a:p>
            <a:pPr lvl="1">
              <a:defRPr/>
            </a:pPr>
            <a:r>
              <a:rPr lang="en-US" sz="2800" dirty="0"/>
              <a:t>IGRP: Interior Gateway Routing Protocol (Cisco proprietary </a:t>
            </a:r>
            <a:r>
              <a:rPr lang="en-US" sz="2000" dirty="0"/>
              <a:t>for decades, until 2016</a:t>
            </a:r>
            <a:r>
              <a:rPr lang="en-US" sz="2800" dirty="0"/>
              <a:t>)</a:t>
            </a:r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236341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99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9354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en-US" altLang="ja-JP" dirty="0"/>
              <a:t>“open”: publicly available</a:t>
            </a:r>
          </a:p>
          <a:p>
            <a:r>
              <a:rPr lang="en-US" dirty="0"/>
              <a:t>uses link-state algorithm </a:t>
            </a:r>
          </a:p>
          <a:p>
            <a:pPr lvl="1"/>
            <a:r>
              <a:rPr lang="en-US" dirty="0"/>
              <a:t>link state packet dissemination</a:t>
            </a:r>
          </a:p>
          <a:p>
            <a:pPr lvl="1"/>
            <a:r>
              <a:rPr lang="en-US" dirty="0"/>
              <a:t>topology map at each node</a:t>
            </a:r>
          </a:p>
          <a:p>
            <a:pPr lvl="1"/>
            <a:r>
              <a:rPr lang="en-US" dirty="0"/>
              <a:t>route computation using Dijkstra</a:t>
            </a:r>
            <a:r>
              <a:rPr lang="ja-JP" altLang="en-US" dirty="0"/>
              <a:t>’</a:t>
            </a:r>
            <a:r>
              <a:rPr lang="en-US" altLang="ja-JP" dirty="0"/>
              <a:t>s algorithm</a:t>
            </a:r>
          </a:p>
          <a:p>
            <a:r>
              <a:rPr lang="en-US" dirty="0"/>
              <a:t>router floods OSPF link-state advertisements to all other routers in </a:t>
            </a:r>
            <a:r>
              <a:rPr lang="en-US" i="1" dirty="0">
                <a:solidFill>
                  <a:srgbClr val="CC0000"/>
                </a:solidFill>
              </a:rPr>
              <a:t>entire</a:t>
            </a:r>
            <a:r>
              <a:rPr lang="en-US" dirty="0"/>
              <a:t> AS</a:t>
            </a:r>
          </a:p>
          <a:p>
            <a:pPr lvl="1"/>
            <a:r>
              <a:rPr lang="en-US" dirty="0"/>
              <a:t>carried in OSPF messages directly over IP (rather than TCP or UDP</a:t>
            </a:r>
          </a:p>
          <a:p>
            <a:pPr lvl="1"/>
            <a:r>
              <a:rPr lang="en-US" dirty="0"/>
              <a:t>link state: for each attached link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6066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OSPF “</a:t>
            </a:r>
            <a:r>
              <a:rPr lang="en-US" altLang="ja-JP" sz="4000" dirty="0"/>
              <a:t>advanced” features</a:t>
            </a:r>
            <a:endParaRPr lang="en-US" sz="4800" dirty="0"/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CC0000"/>
                </a:solidFill>
              </a:rPr>
              <a:t>security:</a:t>
            </a:r>
            <a:r>
              <a:rPr lang="en-US" dirty="0"/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</a:rPr>
              <a:t>multiple </a:t>
            </a:r>
            <a:r>
              <a:rPr lang="en-US" dirty="0"/>
              <a:t>same-cost </a:t>
            </a:r>
            <a:r>
              <a:rPr lang="en-US" dirty="0">
                <a:solidFill>
                  <a:srgbClr val="CC0000"/>
                </a:solidFill>
              </a:rPr>
              <a:t>paths</a:t>
            </a:r>
            <a:r>
              <a:rPr lang="en-US" dirty="0"/>
              <a:t> allowed (only one path in RIP)</a:t>
            </a:r>
          </a:p>
          <a:p>
            <a:r>
              <a:rPr lang="en-US" dirty="0"/>
              <a:t>for each link, multiple cost metrics for different </a:t>
            </a:r>
            <a:r>
              <a:rPr lang="en-US" dirty="0" err="1">
                <a:solidFill>
                  <a:srgbClr val="CC0000"/>
                </a:solidFill>
              </a:rPr>
              <a:t>ToS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(e.g., satellite link cost set </a:t>
            </a:r>
            <a:r>
              <a:rPr lang="en-US" altLang="ja-JP" dirty="0"/>
              <a:t>low for best effort </a:t>
            </a:r>
            <a:r>
              <a:rPr lang="en-US" altLang="ja-JP" dirty="0" err="1"/>
              <a:t>ToS</a:t>
            </a:r>
            <a:r>
              <a:rPr lang="en-US" altLang="ja-JP" dirty="0"/>
              <a:t>; high for real-time </a:t>
            </a:r>
            <a:r>
              <a:rPr lang="en-US" altLang="ja-JP" dirty="0" err="1"/>
              <a:t>ToS</a:t>
            </a:r>
            <a:r>
              <a:rPr lang="en-US" altLang="ja-JP" dirty="0"/>
              <a:t>)</a:t>
            </a:r>
          </a:p>
          <a:p>
            <a:r>
              <a:rPr lang="en-US" dirty="0"/>
              <a:t>integrated </a:t>
            </a:r>
            <a:r>
              <a:rPr lang="en-US" dirty="0" err="1"/>
              <a:t>uni</a:t>
            </a:r>
            <a:r>
              <a:rPr lang="en-US" dirty="0"/>
              <a:t>- and </a:t>
            </a:r>
            <a:r>
              <a:rPr lang="en-US" dirty="0">
                <a:solidFill>
                  <a:srgbClr val="CC0000"/>
                </a:solidFill>
              </a:rPr>
              <a:t>multi-cast</a:t>
            </a:r>
            <a:r>
              <a:rPr lang="en-US" dirty="0"/>
              <a:t> support: </a:t>
            </a:r>
          </a:p>
          <a:p>
            <a:pPr lvl="1"/>
            <a:r>
              <a:rPr lang="en-US" sz="2800" dirty="0"/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</a:rPr>
              <a:t>hierarchical</a:t>
            </a:r>
            <a:r>
              <a:rPr lang="en-US" dirty="0"/>
              <a:t> OSPF in large domains.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2185AD8B-A220-4240-958F-4AB8D6634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68227" y="2052084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ea typeface="ＭＳ Ｐゴシック" panose="020B0600070205080204" pitchFamily="34" charset="-128"/>
              </a:rPr>
              <a:t>A few more points on the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Mobility in Wireless Networks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3600" dirty="0">
                <a:ea typeface="ＭＳ Ｐゴシック" panose="020B0600070205080204" pitchFamily="34" charset="-128"/>
              </a:rPr>
              <a:t>(cont. from previous lecture)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E1C7EA-B735-874C-9C7F-910A84EE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61FC630-8B8A-1845-B2FF-8F70D2AB0E64}" type="slidenum">
              <a:rPr lang="en-US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>
            <a:normAutofit/>
          </a:bodyPr>
          <a:lstStyle/>
          <a:p>
            <a:r>
              <a:rPr lang="en-US"/>
              <a:t>Hierarchical OSPF</a:t>
            </a:r>
            <a:endParaRPr lang="en-US" sz="4800"/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 dirty="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65" grpId="0" animBg="1"/>
      <p:bldP spid="159766" grpId="0" animBg="1"/>
      <p:bldP spid="159767" grpId="0" animBg="1"/>
      <p:bldP spid="159768" grpId="0"/>
      <p:bldP spid="159769" grpId="0"/>
      <p:bldP spid="159770" grpId="0"/>
      <p:bldP spid="159771" grpId="0"/>
      <p:bldP spid="159772" grpId="0"/>
      <p:bldP spid="159773" grpId="0"/>
      <p:bldP spid="159774" grpId="0"/>
      <p:bldP spid="159775" grpId="0"/>
      <p:bldP spid="159776" grpId="0" animBg="1"/>
      <p:bldP spid="159777" grpId="0" animBg="1"/>
      <p:bldP spid="159779" grpId="0" animBg="1"/>
      <p:bldP spid="159780" grpId="0" animBg="1"/>
      <p:bldP spid="159781" grpId="0" animBg="1"/>
      <p:bldP spid="15978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79797"/>
            <a:ext cx="8229600" cy="4008437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CC0000"/>
                </a:solidFill>
              </a:rPr>
              <a:t>two-level hierarchy:</a:t>
            </a:r>
            <a:r>
              <a:rPr lang="en-US" dirty="0"/>
              <a:t> local area, backbone.</a:t>
            </a:r>
          </a:p>
          <a:p>
            <a:pPr lvl="1"/>
            <a:r>
              <a:rPr lang="en-US" sz="2800" dirty="0"/>
              <a:t>link-state advertisements only in area </a:t>
            </a:r>
          </a:p>
          <a:p>
            <a:pPr lvl="1"/>
            <a:r>
              <a:rPr lang="en-US" sz="2800" dirty="0"/>
              <a:t>each nodes has detailed area topology; only know direction (shortest path) to nets in other areas.</a:t>
            </a:r>
            <a:endParaRPr lang="en-US" dirty="0"/>
          </a:p>
          <a:p>
            <a:r>
              <a:rPr lang="en-US" i="1" dirty="0">
                <a:solidFill>
                  <a:srgbClr val="CC0000"/>
                </a:solidFill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ja-JP" altLang="en-US" dirty="0"/>
              <a:t>“</a:t>
            </a:r>
            <a:r>
              <a:rPr lang="en-US" altLang="ja-JP" dirty="0"/>
              <a:t>summarize</a:t>
            </a:r>
            <a:r>
              <a:rPr lang="ja-JP" altLang="en-US" dirty="0"/>
              <a:t>”</a:t>
            </a:r>
            <a:r>
              <a:rPr lang="en-US" altLang="ja-JP" dirty="0"/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</a:rPr>
              <a:t>backbone routers:</a:t>
            </a:r>
            <a:r>
              <a:rPr lang="en-US" dirty="0"/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</a:rPr>
              <a:t>boundary routers:</a:t>
            </a:r>
            <a:r>
              <a:rPr lang="en-US" dirty="0"/>
              <a:t> connect to other </a:t>
            </a:r>
            <a:r>
              <a:rPr lang="en-US" dirty="0" err="1"/>
              <a:t>AS’</a:t>
            </a:r>
            <a:r>
              <a:rPr lang="en-US" altLang="ja-JP" dirty="0" err="1"/>
              <a:t>es</a:t>
            </a:r>
            <a:r>
              <a:rPr lang="en-US" altLang="ja-JP" dirty="0"/>
              <a:t>.</a:t>
            </a:r>
            <a:endParaRPr lang="en-US" altLang="ja-JP" sz="2400" dirty="0"/>
          </a:p>
          <a:p>
            <a:endParaRPr lang="en-US" sz="2400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7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1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D32C2-4D1B-3E49-874B-F1649DBC6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E2D8-39B0-7846-A57C-3D59A194A94D}"/>
              </a:ext>
            </a:extLst>
          </p:cNvPr>
          <p:cNvSpPr txBox="1"/>
          <p:nvPr/>
        </p:nvSpPr>
        <p:spPr>
          <a:xfrm>
            <a:off x="0" y="2731477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Inter-AS Routing</a:t>
            </a:r>
          </a:p>
        </p:txBody>
      </p:sp>
    </p:spTree>
    <p:extLst>
      <p:ext uri="{BB962C8B-B14F-4D97-AF65-F5344CB8AC3E}">
        <p14:creationId xmlns:p14="http://schemas.microsoft.com/office/powerpoint/2010/main" val="8103176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59669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92016" y="26002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Internet inter-AS routing: BGP</a:t>
            </a:r>
            <a:endParaRPr lang="en-US" sz="3600" dirty="0"/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>
            <a:normAutofit lnSpcReduction="10000"/>
          </a:bodyPr>
          <a:lstStyle/>
          <a:p>
            <a:pPr marL="381000" indent="-381000"/>
            <a:r>
              <a:rPr lang="en-US" dirty="0">
                <a:solidFill>
                  <a:srgbClr val="CC0000"/>
                </a:solidFill>
              </a:rPr>
              <a:t>BGP (Border Gateway Protocol):</a:t>
            </a:r>
            <a:r>
              <a:rPr lang="en-US" dirty="0"/>
              <a:t> </a:t>
            </a:r>
            <a:r>
              <a:rPr lang="en-US" i="1" dirty="0"/>
              <a:t>the</a:t>
            </a:r>
            <a:r>
              <a:rPr lang="en-US" dirty="0"/>
              <a:t> de facto inter-domain routing protocol</a:t>
            </a:r>
          </a:p>
          <a:p>
            <a:pPr marL="800100" lvl="1" indent="-342900"/>
            <a:r>
              <a:rPr lang="ja-JP" altLang="en-US" dirty="0"/>
              <a:t>“</a:t>
            </a:r>
            <a:r>
              <a:rPr lang="en-US" altLang="ja-JP" dirty="0"/>
              <a:t>glue that holds the Internet together</a:t>
            </a:r>
            <a:r>
              <a:rPr lang="ja-JP" altLang="en-US" dirty="0"/>
              <a:t>”</a:t>
            </a:r>
            <a:endParaRPr lang="en-US" altLang="ja-JP" dirty="0"/>
          </a:p>
          <a:p>
            <a:pPr marL="381000" indent="-381000"/>
            <a:r>
              <a:rPr lang="en-US" dirty="0"/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</a:rPr>
              <a:t>eBGP:</a:t>
            </a:r>
            <a:r>
              <a:rPr lang="en-US" dirty="0"/>
              <a:t> obtain subnet reachability information from neighboring </a:t>
            </a:r>
            <a:r>
              <a:rPr lang="en-US" dirty="0" err="1"/>
              <a:t>ASes</a:t>
            </a:r>
            <a:endParaRPr lang="en-US" dirty="0"/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</a:rPr>
              <a:t>iBGP:</a:t>
            </a:r>
            <a:r>
              <a:rPr lang="en-US" dirty="0"/>
              <a:t> propagate reachability information to all AS-internal routers.</a:t>
            </a:r>
          </a:p>
          <a:p>
            <a:pPr marL="800100" lvl="1" indent="-342900"/>
            <a:r>
              <a:rPr lang="en-US" dirty="0"/>
              <a:t>determine </a:t>
            </a:r>
            <a:r>
              <a:rPr lang="ja-JP" altLang="en-US" dirty="0"/>
              <a:t>“</a:t>
            </a:r>
            <a:r>
              <a:rPr lang="en-US" altLang="ja-JP" dirty="0"/>
              <a:t>good</a:t>
            </a:r>
            <a:r>
              <a:rPr lang="ja-JP" altLang="en-US" dirty="0"/>
              <a:t>”</a:t>
            </a:r>
            <a:r>
              <a:rPr lang="en-US" altLang="ja-JP" dirty="0"/>
              <a:t> routes to other networks based on reachability information and </a:t>
            </a:r>
            <a:r>
              <a:rPr lang="en-US" altLang="ja-JP" i="1" dirty="0">
                <a:solidFill>
                  <a:srgbClr val="000090"/>
                </a:solidFill>
              </a:rPr>
              <a:t>policy</a:t>
            </a:r>
            <a:endParaRPr lang="en-US" altLang="ja-JP" dirty="0">
              <a:solidFill>
                <a:srgbClr val="000090"/>
              </a:solidFill>
            </a:endParaRPr>
          </a:p>
          <a:p>
            <a:pPr marL="381000" indent="-381000"/>
            <a:r>
              <a:rPr lang="en-US" dirty="0"/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</a:rPr>
              <a:t>“</a:t>
            </a:r>
            <a:r>
              <a:rPr lang="en-US" altLang="ja-JP" i="1" dirty="0">
                <a:solidFill>
                  <a:srgbClr val="000099"/>
                </a:solidFill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</a:rPr>
              <a:t>”</a:t>
            </a:r>
            <a:endParaRPr lang="en-US" i="1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eBGP, iBGP connections</a:t>
            </a:r>
          </a:p>
        </p:txBody>
      </p:sp>
      <p:cxnSp>
        <p:nvCxnSpPr>
          <p:cNvPr id="273" name="Straight Connector 272"/>
          <p:cNvCxnSpPr/>
          <p:nvPr/>
        </p:nvCxnSpPr>
        <p:spPr bwMode="auto">
          <a:xfrm flipH="1" flipV="1">
            <a:off x="3374823" y="4784980"/>
            <a:ext cx="749784" cy="1159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4" name="Straight Connector 273"/>
          <p:cNvCxnSpPr/>
          <p:nvPr/>
        </p:nvCxnSpPr>
        <p:spPr bwMode="auto">
          <a:xfrm flipV="1">
            <a:off x="3404301" y="5065158"/>
            <a:ext cx="699488" cy="6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1" name="TextBox 280"/>
          <p:cNvSpPr txBox="1"/>
          <p:nvPr/>
        </p:nvSpPr>
        <p:spPr>
          <a:xfrm>
            <a:off x="4228606" y="4578799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00"/>
                </a:solidFill>
              </a:rPr>
              <a:t>eBGP connectivity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4253562" y="484544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iBGP connectivity</a:t>
            </a:r>
          </a:p>
        </p:txBody>
      </p: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1b</a:t>
                </a:r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1d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1c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1a</a:t>
                </a:r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Freeform 2"/>
          <p:cNvSpPr>
            <a:spLocks/>
          </p:cNvSpPr>
          <p:nvPr/>
        </p:nvSpPr>
        <p:spPr bwMode="auto">
          <a:xfrm>
            <a:off x="3167773" y="1871068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4305934" y="2021930"/>
            <a:ext cx="565150" cy="369332"/>
            <a:chOff x="1736090" y="2873352"/>
            <a:chExt cx="565150" cy="369332"/>
          </a:xfrm>
        </p:grpSpPr>
        <p:grpSp>
          <p:nvGrpSpPr>
            <p:cNvPr id="1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3" name="Oval 1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0" name="Straight Connector 199"/>
              <p:cNvCxnSpPr>
                <a:endCxn id="1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91" name="Oval 1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2b</a:t>
                </a: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4310164" y="3243247"/>
            <a:ext cx="565150" cy="369332"/>
            <a:chOff x="1736090" y="2873352"/>
            <a:chExt cx="565150" cy="369332"/>
          </a:xfrm>
        </p:grpSpPr>
        <p:grpSp>
          <p:nvGrpSpPr>
            <p:cNvPr id="17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80" name="Oval 17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7" name="Straight Connector 186"/>
              <p:cNvCxnSpPr>
                <a:endCxn id="18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oup 176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78" name="Oval 177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2d</a:t>
                </a: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5171650" y="2633650"/>
            <a:ext cx="565150" cy="369332"/>
            <a:chOff x="1736090" y="2873352"/>
            <a:chExt cx="565150" cy="369332"/>
          </a:xfrm>
        </p:grpSpPr>
        <p:grpSp>
          <p:nvGrpSpPr>
            <p:cNvPr id="16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7" name="Oval 16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" name="Freeform 16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1" name="Freeform 17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endCxn id="16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165" name="Oval 16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2c</a:t>
                </a:r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3403175" y="2627297"/>
            <a:ext cx="565150" cy="369332"/>
            <a:chOff x="1736090" y="2873352"/>
            <a:chExt cx="565150" cy="369332"/>
          </a:xfrm>
        </p:grpSpPr>
        <p:grpSp>
          <p:nvGrpSpPr>
            <p:cNvPr id="15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54" name="Oval 15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" name="Freeform 15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8" name="Freeform 15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9" name="Freeform 15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0" name="Freeform 15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1" name="Straight Connector 160"/>
              <p:cNvCxnSpPr>
                <a:endCxn id="15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Group 150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52" name="Oval 151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2a</a:t>
                </a:r>
              </a:p>
            </p:txBody>
          </p:sp>
        </p:grpSp>
      </p:grpSp>
      <p:cxnSp>
        <p:nvCxnSpPr>
          <p:cNvPr id="144" name="Straight Connector 143"/>
          <p:cNvCxnSpPr>
            <a:stCxn id="192" idx="2"/>
            <a:endCxn id="179" idx="0"/>
          </p:cNvCxnSpPr>
          <p:nvPr/>
        </p:nvCxnSpPr>
        <p:spPr bwMode="auto">
          <a:xfrm>
            <a:off x="4560917" y="2391262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" name="Straight Connector 144"/>
          <p:cNvCxnSpPr/>
          <p:nvPr/>
        </p:nvCxnSpPr>
        <p:spPr bwMode="auto">
          <a:xfrm>
            <a:off x="3977321" y="2797199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Straight Connector 145"/>
          <p:cNvCxnSpPr>
            <a:stCxn id="193" idx="7"/>
          </p:cNvCxnSpPr>
          <p:nvPr/>
        </p:nvCxnSpPr>
        <p:spPr bwMode="auto">
          <a:xfrm>
            <a:off x="4788552" y="2303055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7" name="Straight Connector 146"/>
          <p:cNvCxnSpPr/>
          <p:nvPr/>
        </p:nvCxnSpPr>
        <p:spPr bwMode="auto">
          <a:xfrm>
            <a:off x="3869917" y="2934882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 flipH="1">
            <a:off x="4765886" y="2932120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Straight Connector 148"/>
          <p:cNvCxnSpPr/>
          <p:nvPr/>
        </p:nvCxnSpPr>
        <p:spPr bwMode="auto">
          <a:xfrm flipH="1">
            <a:off x="3857397" y="2315524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3" name="Freeform 2"/>
          <p:cNvSpPr>
            <a:spLocks/>
          </p:cNvSpPr>
          <p:nvPr/>
        </p:nvSpPr>
        <p:spPr bwMode="auto">
          <a:xfrm>
            <a:off x="5839067" y="2689747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" name="Group 204"/>
          <p:cNvGrpSpPr/>
          <p:nvPr/>
        </p:nvGrpSpPr>
        <p:grpSpPr>
          <a:xfrm>
            <a:off x="6977228" y="2840609"/>
            <a:ext cx="565150" cy="369332"/>
            <a:chOff x="1736090" y="2873352"/>
            <a:chExt cx="565150" cy="369332"/>
          </a:xfrm>
        </p:grpSpPr>
        <p:grpSp>
          <p:nvGrpSpPr>
            <p:cNvPr id="25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58" name="Oval 25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1" name="Freeform 26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2" name="Freeform 26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3" name="Freeform 26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4" name="Freeform 26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65" name="Straight Connector 264"/>
              <p:cNvCxnSpPr>
                <a:endCxn id="26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56" name="Oval 255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981458" y="4061926"/>
            <a:ext cx="565150" cy="369332"/>
            <a:chOff x="1736090" y="2873352"/>
            <a:chExt cx="565150" cy="369332"/>
          </a:xfrm>
        </p:grpSpPr>
        <p:grpSp>
          <p:nvGrpSpPr>
            <p:cNvPr id="241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45" name="Oval 244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6" name="Rectangle 245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7" name="Oval 246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8" name="Freeform 247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9" name="Freeform 248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0" name="Freeform 249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1" name="Freeform 250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52" name="Straight Connector 251"/>
              <p:cNvCxnSpPr>
                <a:endCxn id="247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2" name="Group 24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43" name="Oval 242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07" name="Group 206"/>
          <p:cNvGrpSpPr/>
          <p:nvPr/>
        </p:nvGrpSpPr>
        <p:grpSpPr>
          <a:xfrm>
            <a:off x="7842944" y="3452329"/>
            <a:ext cx="565150" cy="369332"/>
            <a:chOff x="1736090" y="2873352"/>
            <a:chExt cx="565150" cy="369332"/>
          </a:xfrm>
        </p:grpSpPr>
        <p:grpSp>
          <p:nvGrpSpPr>
            <p:cNvPr id="22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2" name="Oval 23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4" name="Oval 23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Freeform 23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Freeform 23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39" name="Straight Connector 238"/>
              <p:cNvCxnSpPr>
                <a:endCxn id="23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30" name="Oval 22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TextBox 230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6074469" y="3445976"/>
            <a:ext cx="565150" cy="369332"/>
            <a:chOff x="1736090" y="2873352"/>
            <a:chExt cx="565150" cy="369332"/>
          </a:xfrm>
        </p:grpSpPr>
        <p:grpSp>
          <p:nvGrpSpPr>
            <p:cNvPr id="21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19" name="Oval 21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" name="Freeform 22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6" name="Straight Connector 225"/>
              <p:cNvCxnSpPr>
                <a:endCxn id="22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17" name="Oval 21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TextBox 21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09" name="Straight Connector 208"/>
          <p:cNvCxnSpPr>
            <a:stCxn id="257" idx="2"/>
            <a:endCxn id="244" idx="0"/>
          </p:cNvCxnSpPr>
          <p:nvPr/>
        </p:nvCxnSpPr>
        <p:spPr bwMode="auto">
          <a:xfrm>
            <a:off x="7232211" y="3209941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0" name="Straight Connector 209"/>
          <p:cNvCxnSpPr/>
          <p:nvPr/>
        </p:nvCxnSpPr>
        <p:spPr bwMode="auto">
          <a:xfrm>
            <a:off x="6648615" y="3615878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1" name="Straight Connector 210"/>
          <p:cNvCxnSpPr>
            <a:stCxn id="258" idx="7"/>
          </p:cNvCxnSpPr>
          <p:nvPr/>
        </p:nvCxnSpPr>
        <p:spPr bwMode="auto">
          <a:xfrm>
            <a:off x="7459846" y="3121734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2" name="Straight Connector 211"/>
          <p:cNvCxnSpPr/>
          <p:nvPr/>
        </p:nvCxnSpPr>
        <p:spPr bwMode="auto">
          <a:xfrm>
            <a:off x="6541211" y="3753561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 flipH="1">
            <a:off x="7437180" y="3750799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4" name="Straight Connector 213"/>
          <p:cNvCxnSpPr/>
          <p:nvPr/>
        </p:nvCxnSpPr>
        <p:spPr bwMode="auto">
          <a:xfrm flipH="1">
            <a:off x="6528691" y="3134203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295597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20408" y="2368720"/>
            <a:ext cx="5949668" cy="3959125"/>
            <a:chOff x="1020408" y="2368720"/>
            <a:chExt cx="5949668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4951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gateway routers run both eBGP and </a:t>
              </a:r>
              <a:r>
                <a:rPr lang="en-US" dirty="0" err="1"/>
                <a:t>iBGP</a:t>
              </a:r>
              <a:r>
                <a:rPr lang="en-US" dirty="0"/>
                <a:t> protocols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/>
      <p:bldP spid="2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/>
              <a:t>when AS3 gateway router 3a advertises path </a:t>
            </a:r>
            <a:r>
              <a:rPr lang="en-US" sz="2200" dirty="0">
                <a:solidFill>
                  <a:srgbClr val="CC0000"/>
                </a:solidFill>
              </a:rPr>
              <a:t>AS3,X </a:t>
            </a:r>
            <a:r>
              <a:rPr lang="en-US" sz="2400" dirty="0"/>
              <a:t>to AS2 gateway router 2c:</a:t>
            </a:r>
          </a:p>
          <a:p>
            <a:pPr marL="685800" lvl="1" indent="-228600"/>
            <a:r>
              <a:rPr lang="en-US" dirty="0"/>
              <a:t>AS3 </a:t>
            </a:r>
            <a:r>
              <a:rPr lang="en-US" i="1" dirty="0">
                <a:solidFill>
                  <a:srgbClr val="CC0000"/>
                </a:solidFill>
              </a:rPr>
              <a:t>promises</a:t>
            </a:r>
            <a:r>
              <a:rPr lang="en-US" dirty="0"/>
              <a:t> to AS2 it will forward datagrams towards X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</a:rPr>
              <a:t>BGP session: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two BGP routers (</a:t>
            </a:r>
            <a:r>
              <a:rPr lang="ja-JP" altLang="en-US" sz="2400" dirty="0"/>
              <a:t>“</a:t>
            </a:r>
            <a:r>
              <a:rPr lang="en-US" altLang="ja-JP" sz="2400" dirty="0"/>
              <a:t>peers</a:t>
            </a:r>
            <a:r>
              <a:rPr lang="ja-JP" altLang="en-US" sz="2400" dirty="0"/>
              <a:t>”</a:t>
            </a:r>
            <a:r>
              <a:rPr lang="en-US" altLang="ja-JP" sz="2400" dirty="0"/>
              <a:t>) exchange BGP messages over semi-permanent TCP connection: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cs typeface="Gill Sans MT"/>
              </a:rPr>
              <a:t> </a:t>
            </a:r>
            <a:r>
              <a:rPr lang="en-US" sz="2400" dirty="0">
                <a:cs typeface="Gill Sans MT"/>
              </a:rPr>
              <a:t>to different destination network prefixes (BGP  is a </a:t>
            </a:r>
            <a:r>
              <a:rPr lang="ja-JP" altLang="en-US" sz="2400" dirty="0">
                <a:cs typeface="Gill Sans MT"/>
              </a:rPr>
              <a:t>“</a:t>
            </a:r>
            <a:r>
              <a:rPr lang="en-US" altLang="ja-JP" sz="2400" dirty="0">
                <a:cs typeface="Gill Sans MT"/>
              </a:rPr>
              <a:t>path vector</a:t>
            </a:r>
            <a:r>
              <a:rPr lang="ja-JP" altLang="en-US" sz="2400" dirty="0">
                <a:cs typeface="Gill Sans MT"/>
              </a:rPr>
              <a:t>”</a:t>
            </a:r>
            <a:r>
              <a:rPr lang="en-US" altLang="ja-JP" sz="2400" dirty="0">
                <a:cs typeface="Gill Sans MT"/>
              </a:rPr>
              <a:t> protocol)</a:t>
            </a:r>
            <a:endParaRPr lang="en-US" sz="2400" dirty="0">
              <a:solidFill>
                <a:srgbClr val="FF0000"/>
              </a:solidFill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 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 X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advertised prefix includes BGP attributes </a:t>
            </a:r>
          </a:p>
          <a:p>
            <a:pPr lvl="1"/>
            <a:r>
              <a:rPr lang="en-US" dirty="0"/>
              <a:t>prefix + attributes = </a:t>
            </a:r>
            <a:r>
              <a:rPr lang="ja-JP" altLang="en-US" dirty="0"/>
              <a:t>“</a:t>
            </a:r>
            <a:r>
              <a:rPr lang="en-US" altLang="ja-JP" dirty="0"/>
              <a:t>route</a:t>
            </a:r>
            <a:r>
              <a:rPr lang="ja-JP" altLang="en-US" dirty="0"/>
              <a:t>”</a:t>
            </a:r>
            <a:endParaRPr lang="en-US" altLang="ja-JP" dirty="0"/>
          </a:p>
          <a:p>
            <a:r>
              <a:rPr lang="en-US" dirty="0"/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AS-PATH: </a:t>
            </a:r>
            <a:r>
              <a:rPr lang="en-US" dirty="0"/>
              <a:t>list of </a:t>
            </a:r>
            <a:r>
              <a:rPr lang="en-US" dirty="0" err="1"/>
              <a:t>ASes</a:t>
            </a:r>
            <a:r>
              <a:rPr lang="en-US" dirty="0"/>
              <a:t> through which prefix advertisement has passed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NEXT-HOP</a:t>
            </a:r>
            <a:r>
              <a:rPr lang="en-US" dirty="0">
                <a:solidFill>
                  <a:srgbClr val="CC0000"/>
                </a:solidFill>
              </a:rPr>
              <a:t>:</a:t>
            </a:r>
            <a:r>
              <a:rPr lang="en-US" dirty="0"/>
              <a:t> indicates specific internal-AS router to next-hop AS</a:t>
            </a:r>
          </a:p>
          <a:p>
            <a:r>
              <a:rPr lang="en-US" i="1" dirty="0">
                <a:solidFill>
                  <a:srgbClr val="CC0000"/>
                </a:solidFill>
              </a:rPr>
              <a:t>Policy-based routing:</a:t>
            </a:r>
          </a:p>
          <a:p>
            <a:pPr lvl="1"/>
            <a:r>
              <a:rPr lang="en-US" dirty="0"/>
              <a:t>gateway receiving route advertisement uses </a:t>
            </a:r>
            <a:r>
              <a:rPr lang="en-US" i="1" dirty="0">
                <a:solidFill>
                  <a:srgbClr val="CC0000"/>
                </a:solidFill>
              </a:rPr>
              <a:t>import policy</a:t>
            </a:r>
            <a:r>
              <a:rPr lang="en-US" i="1" dirty="0"/>
              <a:t> </a:t>
            </a:r>
            <a:r>
              <a:rPr lang="en-US" dirty="0"/>
              <a:t>to accept/decline path (e.g., never route through AS Y).</a:t>
            </a:r>
          </a:p>
          <a:p>
            <a:pPr lvl="1"/>
            <a:r>
              <a:rPr lang="en-US" dirty="0"/>
              <a:t>AS policy also determines whether to </a:t>
            </a:r>
            <a:r>
              <a:rPr lang="en-US" i="1" dirty="0">
                <a:solidFill>
                  <a:srgbClr val="CC0000"/>
                </a:solidFill>
              </a:rPr>
              <a:t>advertise</a:t>
            </a:r>
            <a:r>
              <a:rPr lang="en-US" dirty="0"/>
              <a:t> path to other other neighboring </a:t>
            </a:r>
            <a:r>
              <a:rPr lang="en-US" dirty="0" err="1"/>
              <a:t>ASes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policy, AS2 router 2c accepts path AS3,X, propagates (via iBGP) to all AS2 routers</a:t>
            </a:r>
          </a:p>
          <a:p>
            <a:endParaRPr lang="en-US" sz="2000" dirty="0"/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352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AS2 router 2c receives path advertisement </a:t>
            </a:r>
            <a:r>
              <a:rPr lang="en-US" sz="2000" dirty="0">
                <a:solidFill>
                  <a:srgbClr val="CC0000"/>
                </a:solidFill>
              </a:rPr>
              <a:t>AS3,X </a:t>
            </a:r>
            <a:r>
              <a:rPr lang="en-US" sz="2200" dirty="0"/>
              <a:t>(via eBGP) from AS3 router 3a</a:t>
            </a:r>
            <a:endParaRPr lang="en-US" sz="2000" dirty="0"/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Based on AS2 policy,  AS2 router 2a advertises (via eBGP)  path </a:t>
            </a:r>
            <a:r>
              <a:rPr lang="en-US" sz="2000" dirty="0">
                <a:solidFill>
                  <a:srgbClr val="CC0000"/>
                </a:solidFill>
              </a:rPr>
              <a:t>AS2, AS3, X  </a:t>
            </a:r>
            <a:r>
              <a:rPr lang="en-US" sz="2200" dirty="0"/>
              <a:t> to 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router 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c</a:t>
            </a:r>
          </a:p>
          <a:p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8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path advertisement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i="1" dirty="0">
                <a:solidFill>
                  <a:srgbClr val="CC0000"/>
                </a:solidFill>
              </a:rPr>
              <a:t>AS2,AS3,X </a:t>
            </a:r>
            <a:r>
              <a:rPr lang="en-US" sz="2200" dirty="0"/>
              <a:t>from 2a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2b</a:t>
                    </a:r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2d</a:t>
                    </a:r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2c</a:t>
                    </a:r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2a</a:t>
                    </a:r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/>
              <a:t>gateway router may learn about </a:t>
            </a:r>
            <a:r>
              <a:rPr lang="en-US" sz="2400" dirty="0">
                <a:solidFill>
                  <a:srgbClr val="000090"/>
                </a:solidFill>
              </a:rPr>
              <a:t>multiple</a:t>
            </a:r>
            <a:r>
              <a:rPr lang="en-US" sz="2400" dirty="0"/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/>
              <a:t>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learns path </a:t>
            </a:r>
            <a:r>
              <a:rPr lang="en-US" sz="2200" i="1" dirty="0">
                <a:solidFill>
                  <a:srgbClr val="CC0000"/>
                </a:solidFill>
              </a:rPr>
              <a:t>AS3,X </a:t>
            </a:r>
            <a:r>
              <a:rPr lang="en-US" sz="2200" dirty="0"/>
              <a:t>from 3a</a:t>
            </a:r>
            <a:endParaRPr lang="en-US" sz="2000" dirty="0"/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/>
              <a:t>Based on policy, AS</a:t>
            </a:r>
            <a:r>
              <a:rPr lang="en-US" sz="2200" dirty="0">
                <a:cs typeface="Arial"/>
              </a:rPr>
              <a:t>1</a:t>
            </a:r>
            <a:r>
              <a:rPr lang="en-US" sz="2200" dirty="0"/>
              <a:t> gateway router</a:t>
            </a:r>
            <a:r>
              <a:rPr lang="en-US" sz="2200" dirty="0">
                <a:cs typeface="Arial"/>
              </a:rPr>
              <a:t> 1c </a:t>
            </a:r>
            <a:r>
              <a:rPr lang="en-US" sz="2200" dirty="0"/>
              <a:t>chooses path </a:t>
            </a:r>
            <a:r>
              <a:rPr lang="en-US" sz="2200" i="1" dirty="0">
                <a:solidFill>
                  <a:srgbClr val="CC0000"/>
                </a:solidFill>
              </a:rPr>
              <a:t>AS3,X, and advertises path within AS</a:t>
            </a:r>
            <a:r>
              <a:rPr lang="en-US" sz="2200" i="1" dirty="0">
                <a:solidFill>
                  <a:srgbClr val="CC0000"/>
                </a:solidFill>
                <a:cs typeface="Arial"/>
              </a:rPr>
              <a:t>1</a:t>
            </a:r>
            <a:r>
              <a:rPr lang="en-US" sz="2200" i="1" dirty="0">
                <a:solidFill>
                  <a:srgbClr val="CC0000"/>
                </a:solidFill>
              </a:rPr>
              <a:t> via iBGP</a:t>
            </a: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1">
            <a:extLst>
              <a:ext uri="{FF2B5EF4-FFF2-40B4-BE49-F238E27FC236}">
                <a16:creationId xmlns:a16="http://schemas.microsoft.com/office/drawing/2014/main" id="{539509D3-BB28-8449-A653-F26745E9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" y="157163"/>
            <a:ext cx="7772400" cy="11430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Mobility via indirect routing</a:t>
            </a:r>
          </a:p>
        </p:txBody>
      </p:sp>
      <p:sp>
        <p:nvSpPr>
          <p:cNvPr id="110596" name="Freeform 2">
            <a:extLst>
              <a:ext uri="{FF2B5EF4-FFF2-40B4-BE49-F238E27FC236}">
                <a16:creationId xmlns:a16="http://schemas.microsoft.com/office/drawing/2014/main" id="{1BA2AED9-3B0A-874D-AD12-5EEB11FC3E19}"/>
              </a:ext>
            </a:extLst>
          </p:cNvPr>
          <p:cNvSpPr>
            <a:spLocks/>
          </p:cNvSpPr>
          <p:nvPr/>
        </p:nvSpPr>
        <p:spPr bwMode="auto">
          <a:xfrm>
            <a:off x="1565275" y="2689225"/>
            <a:ext cx="1866900" cy="15890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0597" name="Freeform 96">
            <a:extLst>
              <a:ext uri="{FF2B5EF4-FFF2-40B4-BE49-F238E27FC236}">
                <a16:creationId xmlns:a16="http://schemas.microsoft.com/office/drawing/2014/main" id="{395BB02F-FA80-A546-9F36-3C008934C1A0}"/>
              </a:ext>
            </a:extLst>
          </p:cNvPr>
          <p:cNvSpPr>
            <a:spLocks/>
          </p:cNvSpPr>
          <p:nvPr/>
        </p:nvSpPr>
        <p:spPr bwMode="auto">
          <a:xfrm>
            <a:off x="6365875" y="2559050"/>
            <a:ext cx="1838325" cy="1711325"/>
          </a:xfrm>
          <a:custGeom>
            <a:avLst/>
            <a:gdLst>
              <a:gd name="T0" fmla="*/ 2147483647 w 2894"/>
              <a:gd name="T1" fmla="*/ 2147483647 h 2693"/>
              <a:gd name="T2" fmla="*/ 2147483647 w 2894"/>
              <a:gd name="T3" fmla="*/ 2147483647 h 2693"/>
              <a:gd name="T4" fmla="*/ 2147483647 w 2894"/>
              <a:gd name="T5" fmla="*/ 2147483647 h 2693"/>
              <a:gd name="T6" fmla="*/ 2147483647 w 2894"/>
              <a:gd name="T7" fmla="*/ 2147483647 h 2693"/>
              <a:gd name="T8" fmla="*/ 2147483647 w 2894"/>
              <a:gd name="T9" fmla="*/ 2147483647 h 2693"/>
              <a:gd name="T10" fmla="*/ 2147483647 w 2894"/>
              <a:gd name="T11" fmla="*/ 2147483647 h 2693"/>
              <a:gd name="T12" fmla="*/ 2147483647 w 2894"/>
              <a:gd name="T13" fmla="*/ 2147483647 h 2693"/>
              <a:gd name="T14" fmla="*/ 2147483647 w 2894"/>
              <a:gd name="T15" fmla="*/ 2147483647 h 2693"/>
              <a:gd name="T16" fmla="*/ 2147483647 w 2894"/>
              <a:gd name="T17" fmla="*/ 2147483647 h 2693"/>
              <a:gd name="T18" fmla="*/ 2147483647 w 2894"/>
              <a:gd name="T19" fmla="*/ 2147483647 h 2693"/>
              <a:gd name="T20" fmla="*/ 2147483647 w 2894"/>
              <a:gd name="T21" fmla="*/ 2147483647 h 269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94" h="2693">
                <a:moveTo>
                  <a:pt x="4" y="1331"/>
                </a:moveTo>
                <a:cubicBezTo>
                  <a:pt x="4" y="1049"/>
                  <a:pt x="119" y="673"/>
                  <a:pt x="349" y="509"/>
                </a:cubicBezTo>
                <a:cubicBezTo>
                  <a:pt x="579" y="345"/>
                  <a:pt x="1010" y="400"/>
                  <a:pt x="1384" y="344"/>
                </a:cubicBezTo>
                <a:cubicBezTo>
                  <a:pt x="1758" y="288"/>
                  <a:pt x="2346" y="0"/>
                  <a:pt x="2596" y="170"/>
                </a:cubicBezTo>
                <a:cubicBezTo>
                  <a:pt x="2846" y="340"/>
                  <a:pt x="2874" y="1035"/>
                  <a:pt x="2884" y="1364"/>
                </a:cubicBezTo>
                <a:cubicBezTo>
                  <a:pt x="2894" y="1693"/>
                  <a:pt x="2789" y="1954"/>
                  <a:pt x="2659" y="2144"/>
                </a:cubicBezTo>
                <a:cubicBezTo>
                  <a:pt x="2529" y="2334"/>
                  <a:pt x="2274" y="2432"/>
                  <a:pt x="2104" y="2504"/>
                </a:cubicBezTo>
                <a:cubicBezTo>
                  <a:pt x="1934" y="2576"/>
                  <a:pt x="1816" y="2558"/>
                  <a:pt x="1639" y="2579"/>
                </a:cubicBezTo>
                <a:cubicBezTo>
                  <a:pt x="1462" y="2600"/>
                  <a:pt x="1259" y="2693"/>
                  <a:pt x="1044" y="2630"/>
                </a:cubicBezTo>
                <a:cubicBezTo>
                  <a:pt x="829" y="2567"/>
                  <a:pt x="520" y="2418"/>
                  <a:pt x="346" y="2201"/>
                </a:cubicBezTo>
                <a:cubicBezTo>
                  <a:pt x="173" y="1985"/>
                  <a:pt x="0" y="1682"/>
                  <a:pt x="4" y="1331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0598" name="Freeform 119">
            <a:extLst>
              <a:ext uri="{FF2B5EF4-FFF2-40B4-BE49-F238E27FC236}">
                <a16:creationId xmlns:a16="http://schemas.microsoft.com/office/drawing/2014/main" id="{21C1794F-032C-6A41-804B-8777A6C58C30}"/>
              </a:ext>
            </a:extLst>
          </p:cNvPr>
          <p:cNvSpPr>
            <a:spLocks/>
          </p:cNvSpPr>
          <p:nvPr/>
        </p:nvSpPr>
        <p:spPr bwMode="auto">
          <a:xfrm>
            <a:off x="3906838" y="3505200"/>
            <a:ext cx="2109787" cy="1250950"/>
          </a:xfrm>
          <a:custGeom>
            <a:avLst/>
            <a:gdLst>
              <a:gd name="T0" fmla="*/ 2147483647 w 3324"/>
              <a:gd name="T1" fmla="*/ 2147483647 h 1971"/>
              <a:gd name="T2" fmla="*/ 2147483647 w 3324"/>
              <a:gd name="T3" fmla="*/ 2147483647 h 1971"/>
              <a:gd name="T4" fmla="*/ 2147483647 w 3324"/>
              <a:gd name="T5" fmla="*/ 2147483647 h 1971"/>
              <a:gd name="T6" fmla="*/ 2147483647 w 3324"/>
              <a:gd name="T7" fmla="*/ 2147483647 h 1971"/>
              <a:gd name="T8" fmla="*/ 2147483647 w 3324"/>
              <a:gd name="T9" fmla="*/ 2147483647 h 1971"/>
              <a:gd name="T10" fmla="*/ 2147483647 w 3324"/>
              <a:gd name="T11" fmla="*/ 2147483647 h 1971"/>
              <a:gd name="T12" fmla="*/ 2147483647 w 3324"/>
              <a:gd name="T13" fmla="*/ 2147483647 h 1971"/>
              <a:gd name="T14" fmla="*/ 2147483647 w 3324"/>
              <a:gd name="T15" fmla="*/ 2147483647 h 1971"/>
              <a:gd name="T16" fmla="*/ 2147483647 w 3324"/>
              <a:gd name="T17" fmla="*/ 2147483647 h 1971"/>
              <a:gd name="T18" fmla="*/ 2147483647 w 3324"/>
              <a:gd name="T19" fmla="*/ 2147483647 h 1971"/>
              <a:gd name="T20" fmla="*/ 2147483647 w 3324"/>
              <a:gd name="T21" fmla="*/ 2147483647 h 1971"/>
              <a:gd name="T22" fmla="*/ 2147483647 w 3324"/>
              <a:gd name="T23" fmla="*/ 2147483647 h 1971"/>
              <a:gd name="T24" fmla="*/ 2147483647 w 3324"/>
              <a:gd name="T25" fmla="*/ 2147483647 h 197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324" h="1971">
                <a:moveTo>
                  <a:pt x="596" y="15"/>
                </a:moveTo>
                <a:cubicBezTo>
                  <a:pt x="335" y="29"/>
                  <a:pt x="248" y="155"/>
                  <a:pt x="149" y="330"/>
                </a:cubicBezTo>
                <a:cubicBezTo>
                  <a:pt x="50" y="505"/>
                  <a:pt x="0" y="853"/>
                  <a:pt x="3" y="1066"/>
                </a:cubicBezTo>
                <a:cubicBezTo>
                  <a:pt x="6" y="1279"/>
                  <a:pt x="67" y="1478"/>
                  <a:pt x="168" y="1606"/>
                </a:cubicBezTo>
                <a:cubicBezTo>
                  <a:pt x="269" y="1734"/>
                  <a:pt x="457" y="1811"/>
                  <a:pt x="609" y="1831"/>
                </a:cubicBezTo>
                <a:cubicBezTo>
                  <a:pt x="761" y="1851"/>
                  <a:pt x="927" y="1719"/>
                  <a:pt x="1083" y="1726"/>
                </a:cubicBezTo>
                <a:cubicBezTo>
                  <a:pt x="1239" y="1733"/>
                  <a:pt x="1333" y="1844"/>
                  <a:pt x="1548" y="1876"/>
                </a:cubicBezTo>
                <a:cubicBezTo>
                  <a:pt x="1763" y="1908"/>
                  <a:pt x="2091" y="1971"/>
                  <a:pt x="2373" y="1921"/>
                </a:cubicBezTo>
                <a:cubicBezTo>
                  <a:pt x="2655" y="1871"/>
                  <a:pt x="3162" y="1740"/>
                  <a:pt x="3243" y="1576"/>
                </a:cubicBezTo>
                <a:cubicBezTo>
                  <a:pt x="3324" y="1412"/>
                  <a:pt x="2947" y="1124"/>
                  <a:pt x="2859" y="935"/>
                </a:cubicBezTo>
                <a:cubicBezTo>
                  <a:pt x="2771" y="746"/>
                  <a:pt x="2905" y="559"/>
                  <a:pt x="2714" y="444"/>
                </a:cubicBezTo>
                <a:cubicBezTo>
                  <a:pt x="2523" y="328"/>
                  <a:pt x="2063" y="315"/>
                  <a:pt x="1714" y="242"/>
                </a:cubicBezTo>
                <a:cubicBezTo>
                  <a:pt x="1366" y="168"/>
                  <a:pt x="857" y="0"/>
                  <a:pt x="596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05477" name="Text Box 120">
            <a:extLst>
              <a:ext uri="{FF2B5EF4-FFF2-40B4-BE49-F238E27FC236}">
                <a16:creationId xmlns:a16="http://schemas.microsoft.com/office/drawing/2014/main" id="{AECC2240-55AF-B146-9EB1-45F8127B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3802063"/>
            <a:ext cx="1447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 area network</a:t>
            </a:r>
          </a:p>
        </p:txBody>
      </p:sp>
      <p:grpSp>
        <p:nvGrpSpPr>
          <p:cNvPr id="105478" name="Group 140">
            <a:extLst>
              <a:ext uri="{FF2B5EF4-FFF2-40B4-BE49-F238E27FC236}">
                <a16:creationId xmlns:a16="http://schemas.microsoft.com/office/drawing/2014/main" id="{4631A611-FB93-0448-A56D-39456962E61C}"/>
              </a:ext>
            </a:extLst>
          </p:cNvPr>
          <p:cNvGrpSpPr>
            <a:grpSpLocks/>
          </p:cNvGrpSpPr>
          <p:nvPr/>
        </p:nvGrpSpPr>
        <p:grpSpPr bwMode="auto">
          <a:xfrm>
            <a:off x="1549400" y="2808288"/>
            <a:ext cx="1092200" cy="790575"/>
            <a:chOff x="4089854" y="1363889"/>
            <a:chExt cx="1091746" cy="791482"/>
          </a:xfrm>
        </p:grpSpPr>
        <p:sp>
          <p:nvSpPr>
            <p:cNvPr id="110650" name="Oval 26">
              <a:extLst>
                <a:ext uri="{FF2B5EF4-FFF2-40B4-BE49-F238E27FC236}">
                  <a16:creationId xmlns:a16="http://schemas.microsoft.com/office/drawing/2014/main" id="{7831F961-9278-D241-9363-56487A921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105530" name="Picture 354" descr="laptop_stylized_small">
              <a:extLst>
                <a:ext uri="{FF2B5EF4-FFF2-40B4-BE49-F238E27FC236}">
                  <a16:creationId xmlns:a16="http://schemas.microsoft.com/office/drawing/2014/main" id="{F2779B7D-FF6A-CE49-B61B-4E7F533FC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5429" y="1550204"/>
              <a:ext cx="629104" cy="423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5479" name="Picture 5">
            <a:extLst>
              <a:ext uri="{FF2B5EF4-FFF2-40B4-BE49-F238E27FC236}">
                <a16:creationId xmlns:a16="http://schemas.microsoft.com/office/drawing/2014/main" id="{F450084D-31C2-B04E-B390-5DFF9C9F4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5" y="3643313"/>
            <a:ext cx="6842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2" name="Line 111">
            <a:extLst>
              <a:ext uri="{FF2B5EF4-FFF2-40B4-BE49-F238E27FC236}">
                <a16:creationId xmlns:a16="http://schemas.microsoft.com/office/drawing/2014/main" id="{1D00BEB3-C196-C54E-836B-5B8570883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70113" y="3341688"/>
            <a:ext cx="503237" cy="3127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0603" name="Line 111">
            <a:extLst>
              <a:ext uri="{FF2B5EF4-FFF2-40B4-BE49-F238E27FC236}">
                <a16:creationId xmlns:a16="http://schemas.microsoft.com/office/drawing/2014/main" id="{A3CE2D1E-D28D-D34A-BC1F-EB72E82A7B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4050" y="3762375"/>
            <a:ext cx="9493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0604" name="Line 111">
            <a:extLst>
              <a:ext uri="{FF2B5EF4-FFF2-40B4-BE49-F238E27FC236}">
                <a16:creationId xmlns:a16="http://schemas.microsoft.com/office/drawing/2014/main" id="{4811860A-6947-4749-A3A0-91D6BC52197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6725" y="3933825"/>
            <a:ext cx="13843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105483" name="Picture 5">
            <a:extLst>
              <a:ext uri="{FF2B5EF4-FFF2-40B4-BE49-F238E27FC236}">
                <a16:creationId xmlns:a16="http://schemas.microsoft.com/office/drawing/2014/main" id="{A54B201F-D3B2-EE44-9392-28E2DF8A2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8" y="3784600"/>
            <a:ext cx="6842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6" name="Line 111">
            <a:extLst>
              <a:ext uri="{FF2B5EF4-FFF2-40B4-BE49-F238E27FC236}">
                <a16:creationId xmlns:a16="http://schemas.microsoft.com/office/drawing/2014/main" id="{6BAD661F-9EAA-014B-B61D-5684D3214F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35825" y="3451225"/>
            <a:ext cx="344488" cy="3222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105485" name="Group 151">
            <a:extLst>
              <a:ext uri="{FF2B5EF4-FFF2-40B4-BE49-F238E27FC236}">
                <a16:creationId xmlns:a16="http://schemas.microsoft.com/office/drawing/2014/main" id="{A77EADE1-B592-D24C-B140-BDB29143B332}"/>
              </a:ext>
            </a:extLst>
          </p:cNvPr>
          <p:cNvGrpSpPr>
            <a:grpSpLocks/>
          </p:cNvGrpSpPr>
          <p:nvPr/>
        </p:nvGrpSpPr>
        <p:grpSpPr bwMode="auto">
          <a:xfrm>
            <a:off x="7004050" y="2884488"/>
            <a:ext cx="1090613" cy="790575"/>
            <a:chOff x="4089854" y="1363889"/>
            <a:chExt cx="1091746" cy="791482"/>
          </a:xfrm>
        </p:grpSpPr>
        <p:sp>
          <p:nvSpPr>
            <p:cNvPr id="110646" name="Oval 26">
              <a:extLst>
                <a:ext uri="{FF2B5EF4-FFF2-40B4-BE49-F238E27FC236}">
                  <a16:creationId xmlns:a16="http://schemas.microsoft.com/office/drawing/2014/main" id="{8EC21C53-0D69-634F-8473-29CB98EBA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854" y="1363889"/>
              <a:ext cx="1091746" cy="79148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105526" name="Group 356">
              <a:extLst>
                <a:ext uri="{FF2B5EF4-FFF2-40B4-BE49-F238E27FC236}">
                  <a16:creationId xmlns:a16="http://schemas.microsoft.com/office/drawing/2014/main" id="{EB1C0116-3B9F-D144-9CC5-2EB497DD99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5429" y="1426027"/>
              <a:ext cx="629104" cy="547461"/>
              <a:chOff x="313" y="1497"/>
              <a:chExt cx="1152" cy="1014"/>
            </a:xfrm>
          </p:grpSpPr>
          <p:pic>
            <p:nvPicPr>
              <p:cNvPr id="105527" name="Picture 354" descr="laptop_stylized_small">
                <a:extLst>
                  <a:ext uri="{FF2B5EF4-FFF2-40B4-BE49-F238E27FC236}">
                    <a16:creationId xmlns:a16="http://schemas.microsoft.com/office/drawing/2014/main" id="{0725372D-0BEC-F44E-A112-26AF1F93D0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528" name="Picture 355" descr="antenna_stylized">
                <a:extLst>
                  <a:ext uri="{FF2B5EF4-FFF2-40B4-BE49-F238E27FC236}">
                    <a16:creationId xmlns:a16="http://schemas.microsoft.com/office/drawing/2014/main" id="{E8E04256-4F70-AF4E-B77B-F0E06F638D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0608" name="Freeform 96">
            <a:extLst>
              <a:ext uri="{FF2B5EF4-FFF2-40B4-BE49-F238E27FC236}">
                <a16:creationId xmlns:a16="http://schemas.microsoft.com/office/drawing/2014/main" id="{2F1F9984-8C01-1F4E-A5DD-5F0D30E0030B}"/>
              </a:ext>
            </a:extLst>
          </p:cNvPr>
          <p:cNvSpPr>
            <a:spLocks/>
          </p:cNvSpPr>
          <p:nvPr/>
        </p:nvSpPr>
        <p:spPr bwMode="auto">
          <a:xfrm>
            <a:off x="1674813" y="2854325"/>
            <a:ext cx="1000125" cy="825500"/>
          </a:xfrm>
          <a:custGeom>
            <a:avLst/>
            <a:gdLst>
              <a:gd name="T0" fmla="*/ 100035003 w 10000"/>
              <a:gd name="T1" fmla="*/ 2147483647 h 10305"/>
              <a:gd name="T2" fmla="*/ 2147483647 w 10000"/>
              <a:gd name="T3" fmla="*/ 2147483647 h 10305"/>
              <a:gd name="T4" fmla="*/ 2147483647 w 10000"/>
              <a:gd name="T5" fmla="*/ 205622798 h 10305"/>
              <a:gd name="T6" fmla="*/ 2147483647 w 10000"/>
              <a:gd name="T7" fmla="*/ 2147483647 h 10305"/>
              <a:gd name="T8" fmla="*/ 2147483647 w 10000"/>
              <a:gd name="T9" fmla="*/ 2147483647 h 10305"/>
              <a:gd name="T10" fmla="*/ 2147483647 w 10000"/>
              <a:gd name="T11" fmla="*/ 2147483647 h 10305"/>
              <a:gd name="T12" fmla="*/ 2147483647 w 10000"/>
              <a:gd name="T13" fmla="*/ 2147483647 h 10305"/>
              <a:gd name="T14" fmla="*/ 2147483647 w 10000"/>
              <a:gd name="T15" fmla="*/ 2147483647 h 10305"/>
              <a:gd name="T16" fmla="*/ 2147483647 w 10000"/>
              <a:gd name="T17" fmla="*/ 2147483647 h 10305"/>
              <a:gd name="T18" fmla="*/ 2147483647 w 10000"/>
              <a:gd name="T19" fmla="*/ 2147483647 h 10305"/>
              <a:gd name="T20" fmla="*/ 100035003 w 10000"/>
              <a:gd name="T21" fmla="*/ 2147483647 h 103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000" h="10305">
                <a:moveTo>
                  <a:pt x="1" y="4863"/>
                </a:moveTo>
                <a:cubicBezTo>
                  <a:pt x="1" y="3794"/>
                  <a:pt x="5" y="1801"/>
                  <a:pt x="686" y="991"/>
                </a:cubicBezTo>
                <a:cubicBezTo>
                  <a:pt x="1367" y="181"/>
                  <a:pt x="2904" y="-40"/>
                  <a:pt x="4086" y="5"/>
                </a:cubicBezTo>
                <a:cubicBezTo>
                  <a:pt x="5268" y="50"/>
                  <a:pt x="6836" y="553"/>
                  <a:pt x="7779" y="1264"/>
                </a:cubicBezTo>
                <a:cubicBezTo>
                  <a:pt x="8722" y="1975"/>
                  <a:pt x="9397" y="2830"/>
                  <a:pt x="9747" y="4270"/>
                </a:cubicBezTo>
                <a:cubicBezTo>
                  <a:pt x="10096" y="5710"/>
                  <a:pt x="10030" y="8980"/>
                  <a:pt x="9875" y="9905"/>
                </a:cubicBezTo>
                <a:cubicBezTo>
                  <a:pt x="9719" y="10828"/>
                  <a:pt x="9488" y="9873"/>
                  <a:pt x="8815" y="9814"/>
                </a:cubicBezTo>
                <a:cubicBezTo>
                  <a:pt x="8140" y="9757"/>
                  <a:pt x="6708" y="9565"/>
                  <a:pt x="5830" y="9554"/>
                </a:cubicBezTo>
                <a:cubicBezTo>
                  <a:pt x="4953" y="9543"/>
                  <a:pt x="4372" y="9985"/>
                  <a:pt x="3546" y="9748"/>
                </a:cubicBezTo>
                <a:cubicBezTo>
                  <a:pt x="2722" y="9508"/>
                  <a:pt x="1457" y="8935"/>
                  <a:pt x="867" y="8121"/>
                </a:cubicBezTo>
                <a:cubicBezTo>
                  <a:pt x="276" y="7307"/>
                  <a:pt x="-15" y="6195"/>
                  <a:pt x="1" y="4863"/>
                </a:cubicBezTo>
                <a:close/>
              </a:path>
            </a:pathLst>
          </a:custGeom>
          <a:solidFill>
            <a:srgbClr val="33CCCC">
              <a:alpha val="78038"/>
            </a:srgb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10609" name="Freeform 121">
            <a:extLst>
              <a:ext uri="{FF2B5EF4-FFF2-40B4-BE49-F238E27FC236}">
                <a16:creationId xmlns:a16="http://schemas.microsoft.com/office/drawing/2014/main" id="{28A61037-4F6B-D041-BB20-6B4408138C58}"/>
              </a:ext>
            </a:extLst>
          </p:cNvPr>
          <p:cNvSpPr>
            <a:spLocks/>
          </p:cNvSpPr>
          <p:nvPr/>
        </p:nvSpPr>
        <p:spPr bwMode="auto">
          <a:xfrm>
            <a:off x="3567113" y="5114925"/>
            <a:ext cx="2944812" cy="911225"/>
          </a:xfrm>
          <a:custGeom>
            <a:avLst/>
            <a:gdLst>
              <a:gd name="T0" fmla="*/ 2147483647 w 4636"/>
              <a:gd name="T1" fmla="*/ 2147483647 h 1435"/>
              <a:gd name="T2" fmla="*/ 2147483647 w 4636"/>
              <a:gd name="T3" fmla="*/ 2147483647 h 1435"/>
              <a:gd name="T4" fmla="*/ 2147483647 w 4636"/>
              <a:gd name="T5" fmla="*/ 2147483647 h 1435"/>
              <a:gd name="T6" fmla="*/ 2147483647 w 4636"/>
              <a:gd name="T7" fmla="*/ 2147483647 h 1435"/>
              <a:gd name="T8" fmla="*/ 2147483647 w 4636"/>
              <a:gd name="T9" fmla="*/ 2147483647 h 1435"/>
              <a:gd name="T10" fmla="*/ 2147483647 w 4636"/>
              <a:gd name="T11" fmla="*/ 2147483647 h 1435"/>
              <a:gd name="T12" fmla="*/ 2147483647 w 4636"/>
              <a:gd name="T13" fmla="*/ 2147483647 h 1435"/>
              <a:gd name="T14" fmla="*/ 2147483647 w 4636"/>
              <a:gd name="T15" fmla="*/ 2147483647 h 1435"/>
              <a:gd name="T16" fmla="*/ 2147483647 w 4636"/>
              <a:gd name="T17" fmla="*/ 2147483647 h 1435"/>
              <a:gd name="T18" fmla="*/ 2147483647 w 4636"/>
              <a:gd name="T19" fmla="*/ 2147483647 h 14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6" h="1435">
                <a:moveTo>
                  <a:pt x="339" y="15"/>
                </a:moveTo>
                <a:cubicBezTo>
                  <a:pt x="0" y="110"/>
                  <a:pt x="112" y="438"/>
                  <a:pt x="189" y="645"/>
                </a:cubicBezTo>
                <a:cubicBezTo>
                  <a:pt x="266" y="852"/>
                  <a:pt x="509" y="1130"/>
                  <a:pt x="804" y="1260"/>
                </a:cubicBezTo>
                <a:cubicBezTo>
                  <a:pt x="1099" y="1390"/>
                  <a:pt x="1507" y="1415"/>
                  <a:pt x="1959" y="1425"/>
                </a:cubicBezTo>
                <a:cubicBezTo>
                  <a:pt x="2411" y="1435"/>
                  <a:pt x="3192" y="1395"/>
                  <a:pt x="3519" y="1320"/>
                </a:cubicBezTo>
                <a:cubicBezTo>
                  <a:pt x="3846" y="1245"/>
                  <a:pt x="3753" y="1067"/>
                  <a:pt x="3924" y="975"/>
                </a:cubicBezTo>
                <a:cubicBezTo>
                  <a:pt x="4095" y="883"/>
                  <a:pt x="4489" y="885"/>
                  <a:pt x="4543" y="769"/>
                </a:cubicBezTo>
                <a:cubicBezTo>
                  <a:pt x="4597" y="653"/>
                  <a:pt x="4636" y="393"/>
                  <a:pt x="4249" y="278"/>
                </a:cubicBezTo>
                <a:cubicBezTo>
                  <a:pt x="3863" y="162"/>
                  <a:pt x="2874" y="120"/>
                  <a:pt x="2222" y="76"/>
                </a:cubicBezTo>
                <a:cubicBezTo>
                  <a:pt x="1570" y="32"/>
                  <a:pt x="868" y="0"/>
                  <a:pt x="339" y="15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105488" name="Picture 6">
            <a:extLst>
              <a:ext uri="{FF2B5EF4-FFF2-40B4-BE49-F238E27FC236}">
                <a16:creationId xmlns:a16="http://schemas.microsoft.com/office/drawing/2014/main" id="{2FED1E66-C20D-D344-B8C9-85F365896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126038"/>
            <a:ext cx="7810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9" name="Text Box 120">
            <a:extLst>
              <a:ext uri="{FF2B5EF4-FFF2-40B4-BE49-F238E27FC236}">
                <a16:creationId xmlns:a16="http://schemas.microsoft.com/office/drawing/2014/main" id="{4DCC9553-E532-6241-94C1-B3B9229D1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105490" name="Text Box 121">
            <a:extLst>
              <a:ext uri="{FF2B5EF4-FFF2-40B4-BE49-F238E27FC236}">
                <a16:creationId xmlns:a16="http://schemas.microsoft.com/office/drawing/2014/main" id="{40059DF2-18F1-8E40-B2DE-4D8651195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grpSp>
        <p:nvGrpSpPr>
          <p:cNvPr id="49" name="Group 122">
            <a:extLst>
              <a:ext uri="{FF2B5EF4-FFF2-40B4-BE49-F238E27FC236}">
                <a16:creationId xmlns:a16="http://schemas.microsoft.com/office/drawing/2014/main" id="{4C70C6A4-F526-6744-90E2-1E779FAD09BB}"/>
              </a:ext>
            </a:extLst>
          </p:cNvPr>
          <p:cNvGrpSpPr>
            <a:grpSpLocks/>
          </p:cNvGrpSpPr>
          <p:nvPr/>
        </p:nvGrpSpPr>
        <p:grpSpPr bwMode="auto">
          <a:xfrm>
            <a:off x="7119938" y="3325813"/>
            <a:ext cx="492125" cy="366712"/>
            <a:chOff x="4485" y="2095"/>
            <a:chExt cx="310" cy="231"/>
          </a:xfrm>
        </p:grpSpPr>
        <p:sp>
          <p:nvSpPr>
            <p:cNvPr id="50227" name="Line 123">
              <a:extLst>
                <a:ext uri="{FF2B5EF4-FFF2-40B4-BE49-F238E27FC236}">
                  <a16:creationId xmlns:a16="http://schemas.microsoft.com/office/drawing/2014/main" id="{6433935E-71A8-B24F-AFDD-2BC824F1C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5" y="2106"/>
              <a:ext cx="31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105522" name="Group 124">
              <a:extLst>
                <a:ext uri="{FF2B5EF4-FFF2-40B4-BE49-F238E27FC236}">
                  <a16:creationId xmlns:a16="http://schemas.microsoft.com/office/drawing/2014/main" id="{1960B118-0B3A-AA45-B73A-641D90C77F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0" y="2095"/>
              <a:ext cx="214" cy="231"/>
              <a:chOff x="618" y="3500"/>
              <a:chExt cx="214" cy="231"/>
            </a:xfrm>
          </p:grpSpPr>
          <p:sp>
            <p:nvSpPr>
              <p:cNvPr id="50229" name="Oval 125">
                <a:extLst>
                  <a:ext uri="{FF2B5EF4-FFF2-40B4-BE49-F238E27FC236}">
                    <a16:creationId xmlns:a16="http://schemas.microsoft.com/office/drawing/2014/main" id="{3182260F-EDF0-E745-87B0-5CAE8F8E1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524" name="Text Box 126">
                <a:extLst>
                  <a:ext uri="{FF2B5EF4-FFF2-40B4-BE49-F238E27FC236}">
                    <a16:creationId xmlns:a16="http://schemas.microsoft.com/office/drawing/2014/main" id="{0884DC7F-3991-E74C-ADB6-95BAB1838A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rgbClr val="8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54" name="Group 127">
            <a:extLst>
              <a:ext uri="{FF2B5EF4-FFF2-40B4-BE49-F238E27FC236}">
                <a16:creationId xmlns:a16="http://schemas.microsoft.com/office/drawing/2014/main" id="{8AF46C35-F7B3-7947-BE30-57FBCFD51111}"/>
              </a:ext>
            </a:extLst>
          </p:cNvPr>
          <p:cNvGrpSpPr>
            <a:grpSpLocks/>
          </p:cNvGrpSpPr>
          <p:nvPr/>
        </p:nvGrpSpPr>
        <p:grpSpPr bwMode="auto">
          <a:xfrm>
            <a:off x="3181350" y="3838575"/>
            <a:ext cx="3486150" cy="638175"/>
            <a:chOff x="2004" y="2418"/>
            <a:chExt cx="2196" cy="402"/>
          </a:xfrm>
        </p:grpSpPr>
        <p:sp>
          <p:nvSpPr>
            <p:cNvPr id="110638" name="Freeform 128">
              <a:extLst>
                <a:ext uri="{FF2B5EF4-FFF2-40B4-BE49-F238E27FC236}">
                  <a16:creationId xmlns:a16="http://schemas.microsoft.com/office/drawing/2014/main" id="{154852A4-7B1C-8240-B83A-5D6D6357E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418"/>
              <a:ext cx="2196" cy="318"/>
            </a:xfrm>
            <a:custGeom>
              <a:avLst/>
              <a:gdLst>
                <a:gd name="T0" fmla="*/ 0 w 2196"/>
                <a:gd name="T1" fmla="*/ 0 h 318"/>
                <a:gd name="T2" fmla="*/ 1194 w 2196"/>
                <a:gd name="T3" fmla="*/ 306 h 318"/>
                <a:gd name="T4" fmla="*/ 2196 w 2196"/>
                <a:gd name="T5" fmla="*/ 30 h 3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6" h="318">
                  <a:moveTo>
                    <a:pt x="0" y="0"/>
                  </a:moveTo>
                  <a:cubicBezTo>
                    <a:pt x="199" y="51"/>
                    <a:pt x="828" y="301"/>
                    <a:pt x="1194" y="306"/>
                  </a:cubicBezTo>
                  <a:cubicBezTo>
                    <a:pt x="1536" y="318"/>
                    <a:pt x="1987" y="88"/>
                    <a:pt x="2196" y="3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105518" name="Group 129">
              <a:extLst>
                <a:ext uri="{FF2B5EF4-FFF2-40B4-BE49-F238E27FC236}">
                  <a16:creationId xmlns:a16="http://schemas.microsoft.com/office/drawing/2014/main" id="{F79784BD-8B79-184F-84E7-8A74FD2FDC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3" y="2589"/>
              <a:ext cx="214" cy="231"/>
              <a:chOff x="618" y="3500"/>
              <a:chExt cx="214" cy="231"/>
            </a:xfrm>
          </p:grpSpPr>
          <p:sp>
            <p:nvSpPr>
              <p:cNvPr id="50225" name="Oval 130">
                <a:extLst>
                  <a:ext uri="{FF2B5EF4-FFF2-40B4-BE49-F238E27FC236}">
                    <a16:creationId xmlns:a16="http://schemas.microsoft.com/office/drawing/2014/main" id="{60D6EBE0-D377-0246-9C6B-A4FD76180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520" name="Text Box 131">
                <a:extLst>
                  <a:ext uri="{FF2B5EF4-FFF2-40B4-BE49-F238E27FC236}">
                    <a16:creationId xmlns:a16="http://schemas.microsoft.com/office/drawing/2014/main" id="{96111506-8055-AD42-A1EB-FCCB099AC0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rgbClr val="8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59" name="Group 132">
            <a:extLst>
              <a:ext uri="{FF2B5EF4-FFF2-40B4-BE49-F238E27FC236}">
                <a16:creationId xmlns:a16="http://schemas.microsoft.com/office/drawing/2014/main" id="{FE764AFA-3454-984D-8779-65ABD1E422BA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3424238"/>
            <a:ext cx="3103563" cy="2016125"/>
            <a:chOff x="3040" y="2157"/>
            <a:chExt cx="1955" cy="1270"/>
          </a:xfrm>
        </p:grpSpPr>
        <p:sp>
          <p:nvSpPr>
            <p:cNvPr id="110634" name="Freeform 133">
              <a:extLst>
                <a:ext uri="{FF2B5EF4-FFF2-40B4-BE49-F238E27FC236}">
                  <a16:creationId xmlns:a16="http://schemas.microsoft.com/office/drawing/2014/main" id="{9691796B-769B-4145-BA69-E05EAF04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" y="2157"/>
              <a:ext cx="1955" cy="1270"/>
            </a:xfrm>
            <a:custGeom>
              <a:avLst/>
              <a:gdLst>
                <a:gd name="T0" fmla="*/ 1955 w 1955"/>
                <a:gd name="T1" fmla="*/ 0 h 1270"/>
                <a:gd name="T2" fmla="*/ 1077 w 1955"/>
                <a:gd name="T3" fmla="*/ 765 h 1270"/>
                <a:gd name="T4" fmla="*/ 0 w 1955"/>
                <a:gd name="T5" fmla="*/ 1270 h 12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55" h="1270">
                  <a:moveTo>
                    <a:pt x="1955" y="0"/>
                  </a:moveTo>
                  <a:cubicBezTo>
                    <a:pt x="1809" y="127"/>
                    <a:pt x="1425" y="536"/>
                    <a:pt x="1077" y="765"/>
                  </a:cubicBezTo>
                  <a:cubicBezTo>
                    <a:pt x="729" y="994"/>
                    <a:pt x="224" y="1165"/>
                    <a:pt x="0" y="1270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105514" name="Group 134">
              <a:extLst>
                <a:ext uri="{FF2B5EF4-FFF2-40B4-BE49-F238E27FC236}">
                  <a16:creationId xmlns:a16="http://schemas.microsoft.com/office/drawing/2014/main" id="{600AB991-D3D4-5E49-90A3-642C0C3686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82" y="2835"/>
              <a:ext cx="214" cy="231"/>
              <a:chOff x="618" y="3500"/>
              <a:chExt cx="214" cy="231"/>
            </a:xfrm>
          </p:grpSpPr>
          <p:sp>
            <p:nvSpPr>
              <p:cNvPr id="50221" name="Oval 135">
                <a:extLst>
                  <a:ext uri="{FF2B5EF4-FFF2-40B4-BE49-F238E27FC236}">
                    <a16:creationId xmlns:a16="http://schemas.microsoft.com/office/drawing/2014/main" id="{60DDB31E-8DCF-894C-9D27-D30725016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516" name="Text Box 136">
                <a:extLst>
                  <a:ext uri="{FF2B5EF4-FFF2-40B4-BE49-F238E27FC236}">
                    <a16:creationId xmlns:a16="http://schemas.microsoft.com/office/drawing/2014/main" id="{15B7DD28-B1AF-614F-88E0-573A0845EA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rgbClr val="8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64" name="Group 137">
            <a:extLst>
              <a:ext uri="{FF2B5EF4-FFF2-40B4-BE49-F238E27FC236}">
                <a16:creationId xmlns:a16="http://schemas.microsoft.com/office/drawing/2014/main" id="{04AD11D2-2F84-5C47-8012-5CF8BC5B51A9}"/>
              </a:ext>
            </a:extLst>
          </p:cNvPr>
          <p:cNvGrpSpPr>
            <a:grpSpLocks/>
          </p:cNvGrpSpPr>
          <p:nvPr/>
        </p:nvGrpSpPr>
        <p:grpSpPr bwMode="auto">
          <a:xfrm>
            <a:off x="2986088" y="3889375"/>
            <a:ext cx="1357312" cy="1298575"/>
            <a:chOff x="1881" y="2450"/>
            <a:chExt cx="855" cy="818"/>
          </a:xfrm>
        </p:grpSpPr>
        <p:sp>
          <p:nvSpPr>
            <p:cNvPr id="50215" name="Line 138">
              <a:extLst>
                <a:ext uri="{FF2B5EF4-FFF2-40B4-BE49-F238E27FC236}">
                  <a16:creationId xmlns:a16="http://schemas.microsoft.com/office/drawing/2014/main" id="{529D435D-DC65-D24B-94F6-E8FDAC00C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881" y="2450"/>
              <a:ext cx="855" cy="81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105510" name="Group 139">
              <a:extLst>
                <a:ext uri="{FF2B5EF4-FFF2-40B4-BE49-F238E27FC236}">
                  <a16:creationId xmlns:a16="http://schemas.microsoft.com/office/drawing/2014/main" id="{C21DFE51-3239-1A4C-A952-8BF24D0DBE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2" y="2702"/>
              <a:ext cx="207" cy="233"/>
              <a:chOff x="618" y="3500"/>
              <a:chExt cx="207" cy="233"/>
            </a:xfrm>
          </p:grpSpPr>
          <p:sp>
            <p:nvSpPr>
              <p:cNvPr id="50217" name="Oval 140">
                <a:extLst>
                  <a:ext uri="{FF2B5EF4-FFF2-40B4-BE49-F238E27FC236}">
                    <a16:creationId xmlns:a16="http://schemas.microsoft.com/office/drawing/2014/main" id="{9B16C20B-AD5C-EB44-A173-DA88081ED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3520"/>
                <a:ext cx="202" cy="201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105512" name="Text Box 141">
                <a:extLst>
                  <a:ext uri="{FF2B5EF4-FFF2-40B4-BE49-F238E27FC236}">
                    <a16:creationId xmlns:a16="http://schemas.microsoft.com/office/drawing/2014/main" id="{2CA912EA-7C3E-1041-ADC2-D2C0CEA7F0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" y="3500"/>
                <a:ext cx="197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rgbClr val="800000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69" name="Group 142">
            <a:extLst>
              <a:ext uri="{FF2B5EF4-FFF2-40B4-BE49-F238E27FC236}">
                <a16:creationId xmlns:a16="http://schemas.microsoft.com/office/drawing/2014/main" id="{4A49D206-274D-3140-8656-0DF880B12386}"/>
              </a:ext>
            </a:extLst>
          </p:cNvPr>
          <p:cNvGrpSpPr>
            <a:grpSpLocks/>
          </p:cNvGrpSpPr>
          <p:nvPr/>
        </p:nvGrpSpPr>
        <p:grpSpPr bwMode="auto">
          <a:xfrm>
            <a:off x="908050" y="4598988"/>
            <a:ext cx="2535238" cy="1198562"/>
            <a:chOff x="572" y="2897"/>
            <a:chExt cx="1597" cy="755"/>
          </a:xfrm>
        </p:grpSpPr>
        <p:sp>
          <p:nvSpPr>
            <p:cNvPr id="105507" name="Text Box 143">
              <a:extLst>
                <a:ext uri="{FF2B5EF4-FFF2-40B4-BE49-F238E27FC236}">
                  <a16:creationId xmlns:a16="http://schemas.microsoft.com/office/drawing/2014/main" id="{38A82986-3670-5847-830D-286BBAE51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" y="2902"/>
              <a:ext cx="159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correspondent addresses packets using home address of mobile</a:t>
              </a:r>
            </a:p>
          </p:txBody>
        </p:sp>
        <p:sp>
          <p:nvSpPr>
            <p:cNvPr id="50214" name="Line 144">
              <a:extLst>
                <a:ext uri="{FF2B5EF4-FFF2-40B4-BE49-F238E27FC236}">
                  <a16:creationId xmlns:a16="http://schemas.microsoft.com/office/drawing/2014/main" id="{B0C33192-784F-0340-82C6-121FCA84E9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03" y="2897"/>
              <a:ext cx="465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2" name="Group 145">
            <a:extLst>
              <a:ext uri="{FF2B5EF4-FFF2-40B4-BE49-F238E27FC236}">
                <a16:creationId xmlns:a16="http://schemas.microsoft.com/office/drawing/2014/main" id="{98B914D4-EE3B-8D4D-BA1F-A476BA81F65B}"/>
              </a:ext>
            </a:extLst>
          </p:cNvPr>
          <p:cNvGrpSpPr>
            <a:grpSpLocks/>
          </p:cNvGrpSpPr>
          <p:nvPr/>
        </p:nvGrpSpPr>
        <p:grpSpPr bwMode="auto">
          <a:xfrm>
            <a:off x="2506663" y="1882775"/>
            <a:ext cx="2794000" cy="2168525"/>
            <a:chOff x="1579" y="1186"/>
            <a:chExt cx="1760" cy="1366"/>
          </a:xfrm>
        </p:grpSpPr>
        <p:sp>
          <p:nvSpPr>
            <p:cNvPr id="105505" name="Text Box 146">
              <a:extLst>
                <a:ext uri="{FF2B5EF4-FFF2-40B4-BE49-F238E27FC236}">
                  <a16:creationId xmlns:a16="http://schemas.microsoft.com/office/drawing/2014/main" id="{D3939AC2-E6D2-1943-96FC-D2BE550C9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9" y="1186"/>
              <a:ext cx="176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 agent intercepts packets, forwards to foreign agent</a:t>
              </a:r>
            </a:p>
          </p:txBody>
        </p:sp>
        <p:sp>
          <p:nvSpPr>
            <p:cNvPr id="50212" name="Line 147">
              <a:extLst>
                <a:ext uri="{FF2B5EF4-FFF2-40B4-BE49-F238E27FC236}">
                  <a16:creationId xmlns:a16="http://schemas.microsoft.com/office/drawing/2014/main" id="{D300F07E-A1FD-CE4A-9667-0CFFA6FC9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2" y="1698"/>
              <a:ext cx="466" cy="8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5" name="Group 148">
            <a:extLst>
              <a:ext uri="{FF2B5EF4-FFF2-40B4-BE49-F238E27FC236}">
                <a16:creationId xmlns:a16="http://schemas.microsoft.com/office/drawing/2014/main" id="{9B3F75DD-DD37-EE48-97A5-F854F4EC9DF1}"/>
              </a:ext>
            </a:extLst>
          </p:cNvPr>
          <p:cNvGrpSpPr>
            <a:grpSpLocks/>
          </p:cNvGrpSpPr>
          <p:nvPr/>
        </p:nvGrpSpPr>
        <p:grpSpPr bwMode="auto">
          <a:xfrm>
            <a:off x="5432425" y="1387475"/>
            <a:ext cx="2338388" cy="1924050"/>
            <a:chOff x="3422" y="874"/>
            <a:chExt cx="1473" cy="1212"/>
          </a:xfrm>
        </p:grpSpPr>
        <p:sp>
          <p:nvSpPr>
            <p:cNvPr id="105503" name="Text Box 149">
              <a:extLst>
                <a:ext uri="{FF2B5EF4-FFF2-40B4-BE49-F238E27FC236}">
                  <a16:creationId xmlns:a16="http://schemas.microsoft.com/office/drawing/2014/main" id="{8BC46829-4803-6147-88DA-961CD0FD7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foreign agent receives packets, forwards to mobile</a:t>
              </a:r>
            </a:p>
          </p:txBody>
        </p:sp>
        <p:sp>
          <p:nvSpPr>
            <p:cNvPr id="50210" name="Line 150">
              <a:extLst>
                <a:ext uri="{FF2B5EF4-FFF2-40B4-BE49-F238E27FC236}">
                  <a16:creationId xmlns:a16="http://schemas.microsoft.com/office/drawing/2014/main" id="{4D1960B3-847D-DD40-8D7E-E56C1FE6C2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1" y="1420"/>
              <a:ext cx="377" cy="6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78" name="Group 151">
            <a:extLst>
              <a:ext uri="{FF2B5EF4-FFF2-40B4-BE49-F238E27FC236}">
                <a16:creationId xmlns:a16="http://schemas.microsoft.com/office/drawing/2014/main" id="{B406C146-47E5-DB48-AB70-BCF0766B6909}"/>
              </a:ext>
            </a:extLst>
          </p:cNvPr>
          <p:cNvGrpSpPr>
            <a:grpSpLocks/>
          </p:cNvGrpSpPr>
          <p:nvPr/>
        </p:nvGrpSpPr>
        <p:grpSpPr bwMode="auto">
          <a:xfrm>
            <a:off x="6653213" y="4776788"/>
            <a:ext cx="2247900" cy="1165225"/>
            <a:chOff x="4191" y="3009"/>
            <a:chExt cx="1416" cy="734"/>
          </a:xfrm>
        </p:grpSpPr>
        <p:sp>
          <p:nvSpPr>
            <p:cNvPr id="105501" name="Text Box 152">
              <a:extLst>
                <a:ext uri="{FF2B5EF4-FFF2-40B4-BE49-F238E27FC236}">
                  <a16:creationId xmlns:a16="http://schemas.microsoft.com/office/drawing/2014/main" id="{B9028EBD-B09F-194C-B562-FD30375422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mobile replies directly to correspondent</a:t>
              </a:r>
            </a:p>
          </p:txBody>
        </p:sp>
        <p:sp>
          <p:nvSpPr>
            <p:cNvPr id="50208" name="Line 153">
              <a:extLst>
                <a:ext uri="{FF2B5EF4-FFF2-40B4-BE49-F238E27FC236}">
                  <a16:creationId xmlns:a16="http://schemas.microsoft.com/office/drawing/2014/main" id="{644871F8-9CB0-5247-B186-DE8192006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pic>
        <p:nvPicPr>
          <p:cNvPr id="105499" name="Picture 20" descr="underline_base">
            <a:extLst>
              <a:ext uri="{FF2B5EF4-FFF2-40B4-BE49-F238E27FC236}">
                <a16:creationId xmlns:a16="http://schemas.microsoft.com/office/drawing/2014/main" id="{C9024C11-19F6-9A45-A4C5-BB624BCDB6F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128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C7A0C-C204-0E4D-83DD-FF511DF8A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7FDFAD5-748A-5E46-B7D1-05DEAF0CE416}" type="slidenum">
              <a:rPr lang="en-US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763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BGP messages</a:t>
            </a:r>
            <a:endParaRPr lang="en-US" sz="3200" dirty="0"/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/>
              <a:t>BGP messages exchanged between peers over TCP connection</a:t>
            </a:r>
          </a:p>
          <a:p>
            <a:pPr marL="293688" indent="-293688"/>
            <a:r>
              <a:rPr lang="en-US" sz="2400" dirty="0"/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OPEN:</a:t>
            </a:r>
            <a:r>
              <a:rPr lang="en-US" dirty="0"/>
              <a:t> opens TCP connection to remote BGP peer and authenticates sending BGP peer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UPDATE: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KEEPALIVE:</a:t>
            </a:r>
            <a:r>
              <a:rPr lang="en-US" dirty="0"/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</a:rPr>
              <a:t>NOTIFICATION:</a:t>
            </a:r>
            <a:r>
              <a:rPr lang="en-US" dirty="0"/>
              <a:t> reports errors in previous </a:t>
            </a:r>
            <a:r>
              <a:rPr lang="en-US" dirty="0" err="1"/>
              <a:t>msg</a:t>
            </a:r>
            <a:r>
              <a:rPr lang="en-US" dirty="0"/>
              <a:t>; also used to close connection</a:t>
            </a:r>
            <a:endParaRPr lang="en-US" sz="2800" dirty="0"/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920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45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>
            <a:normAutofit fontScale="92500" lnSpcReduction="20000"/>
          </a:bodyPr>
          <a:lstStyle/>
          <a:p>
            <a:pPr marL="292100" indent="-292100">
              <a:lnSpc>
                <a:spcPct val="90000"/>
              </a:lnSpc>
            </a:pPr>
            <a:r>
              <a:rPr lang="en-US" sz="2000" dirty="0"/>
              <a:t>recall: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a,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b, </a:t>
            </a:r>
            <a:r>
              <a:rPr lang="en-US" sz="2000" dirty="0">
                <a:cs typeface="Arial"/>
              </a:rPr>
              <a:t>1d</a:t>
            </a:r>
            <a:r>
              <a:rPr lang="en-US" sz="2000" dirty="0"/>
              <a:t> learn about </a:t>
            </a:r>
            <a:r>
              <a:rPr lang="en-US" sz="2000" dirty="0" err="1"/>
              <a:t>dest</a:t>
            </a:r>
            <a:r>
              <a:rPr lang="en-US" sz="2000" dirty="0"/>
              <a:t> X via iBGP from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c: “path to X goes through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CC0000"/>
                  </a:solidFill>
                </a:rPr>
                <a:t>AS3,X</a:t>
              </a: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</a:t>
            </a:r>
            <a:r>
              <a:rPr lang="en-US" sz="2000" dirty="0"/>
              <a:t>d: OSPF intra-domain routing: to get to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c, forward over outgoing local interface </a:t>
            </a:r>
            <a:r>
              <a:rPr lang="en-US" sz="2000" dirty="0"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C0000"/>
                </a:solidFill>
              </a:rPr>
              <a:t>AS3,X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physical link</a:t>
            </a:r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at 1a, 1d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BGP, OSPF, forwarding table entries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>
            <a:normAutofit fontScale="92500" lnSpcReduction="20000"/>
          </a:bodyPr>
          <a:lstStyle/>
          <a:p>
            <a:pPr marL="292100" indent="-292100">
              <a:lnSpc>
                <a:spcPct val="90000"/>
              </a:lnSpc>
            </a:pPr>
            <a:r>
              <a:rPr lang="en-US" sz="2000" dirty="0"/>
              <a:t>recall: 1a, 1b, 1d learn about </a:t>
            </a:r>
            <a:r>
              <a:rPr lang="en-US" sz="2000" dirty="0" err="1"/>
              <a:t>dest</a:t>
            </a:r>
            <a:r>
              <a:rPr lang="en-US" sz="2000" dirty="0"/>
              <a:t> X via iBGP from 1c: “path to X goes through 1c”</a:t>
            </a: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3b</a:t>
                  </a:r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3d</a:t>
                  </a:r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3c</a:t>
                  </a:r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3a</a:t>
                  </a:r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</a:t>
            </a:r>
            <a:r>
              <a:rPr lang="en-US" sz="2000" dirty="0"/>
              <a:t>d: OSPF intra-domain routing: to get to </a:t>
            </a:r>
            <a:r>
              <a:rPr lang="en-US" sz="2000" dirty="0">
                <a:cs typeface="Arial"/>
              </a:rPr>
              <a:t>1</a:t>
            </a:r>
            <a:r>
              <a:rPr lang="en-US" sz="2000" dirty="0"/>
              <a:t>c, forward over outgoing local interface </a:t>
            </a:r>
            <a:r>
              <a:rPr lang="en-US" sz="2000" dirty="0"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Q: how does router set forwarding table entry to distant prefix?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interface</a:t>
                </a:r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X</a:t>
                </a: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…</a:t>
                </a:r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>
                <a:cs typeface="Arial"/>
              </a:rPr>
              <a:t>1a: OSPF intra-domain routing: to get to 1c, forward over outgoing local interface 2</a:t>
            </a:r>
            <a:endParaRPr lang="en-US" sz="2000" dirty="0"/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786759"/>
            <a:ext cx="7772400" cy="4294954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than one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26047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240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/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7600950" cy="8264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/>
              <a:t>2d learns (via iBGP) it can route to X via 2a or 2c</a:t>
            </a:r>
          </a:p>
          <a:p>
            <a:pPr>
              <a:defRPr/>
            </a:pPr>
            <a:r>
              <a:rPr lang="en-US" sz="2000" i="1" dirty="0">
                <a:solidFill>
                  <a:srgbClr val="000090"/>
                </a:solidFill>
              </a:rPr>
              <a:t>hot potato routing: </a:t>
            </a:r>
            <a:r>
              <a:rPr lang="en-US" sz="2000" dirty="0"/>
              <a:t>choose local gateway that has least intra-domain cost (e.g., 2d chooses 2a, even though more AS hops to </a:t>
            </a:r>
            <a:r>
              <a:rPr lang="en-US" sz="2000" i="1" dirty="0"/>
              <a:t>X</a:t>
            </a:r>
            <a:r>
              <a:rPr lang="en-US" sz="2000" dirty="0"/>
              <a:t>): don’t worry about inter-domain cost!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1b</a:t>
                    </a:r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1d</a:t>
                    </a: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1c</a:t>
                    </a:r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1a</a:t>
                    </a:r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2b</a:t>
                  </a:r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2d</a:t>
                  </a:r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2c</a:t>
                  </a:r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2a</a:t>
                  </a:r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3b</a:t>
                </a:r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3d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3c</a:t>
                </a:r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3a</a:t>
                </a:r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AS2</a:t>
            </a: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AS3</a:t>
            </a: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AS1</a:t>
            </a: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  X</a:t>
                  </a:r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>
                  <a:solidFill>
                    <a:srgbClr val="CC0000"/>
                  </a:solidFill>
                </a:rPr>
                <a:t>AS1,AS3,X </a:t>
              </a: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D898D-F9A3-E241-91D0-5625106A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FDE57-CFFE-814D-B3F1-3314434BC427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63202" name="Rectangle 2">
            <a:extLst>
              <a:ext uri="{FF2B5EF4-FFF2-40B4-BE49-F238E27FC236}">
                <a16:creationId xmlns:a16="http://schemas.microsoft.com/office/drawing/2014/main" id="{E8B64D47-E11D-A341-A99B-BB71C870B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6078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A dive into the BGP policies</a:t>
            </a:r>
          </a:p>
        </p:txBody>
      </p:sp>
    </p:spTree>
    <p:extLst>
      <p:ext uri="{BB962C8B-B14F-4D97-AF65-F5344CB8AC3E}">
        <p14:creationId xmlns:p14="http://schemas.microsoft.com/office/powerpoint/2010/main" val="1735545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230CB628-B7CB-2C48-AE95-B6592A2F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0077B9-0CFE-4341-B9B4-D7FE69E0D5F3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612FE41-C2B5-0D43-AB17-EDDE5EF43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265113"/>
            <a:ext cx="8558212" cy="635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altLang="zh-CN">
                <a:ea typeface="宋体" charset="0"/>
                <a:cs typeface="宋体" charset="0"/>
              </a:rPr>
              <a:t>Nontransit vs. Transit ASes</a:t>
            </a:r>
          </a:p>
        </p:txBody>
      </p:sp>
      <p:sp>
        <p:nvSpPr>
          <p:cNvPr id="17412" name="Line 4">
            <a:extLst>
              <a:ext uri="{FF2B5EF4-FFF2-40B4-BE49-F238E27FC236}">
                <a16:creationId xmlns:a16="http://schemas.microsoft.com/office/drawing/2014/main" id="{3164FB02-502B-4642-8722-6662A5D2A8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2895600"/>
            <a:ext cx="1447800" cy="16002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5012BC6D-7BD2-EA46-A481-D119505725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00600" y="2819400"/>
            <a:ext cx="762000" cy="1411288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E3CA594F-08B3-F446-8CAD-69C0F933221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20574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8" name="Picture 10">
            <a:extLst>
              <a:ext uri="{FF2B5EF4-FFF2-40B4-BE49-F238E27FC236}">
                <a16:creationId xmlns:a16="http://schemas.microsoft.com/office/drawing/2014/main" id="{B5D0CF08-F83B-0840-8D36-B19615DC625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192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20" name="Picture 12">
            <a:extLst>
              <a:ext uri="{FF2B5EF4-FFF2-40B4-BE49-F238E27FC236}">
                <a16:creationId xmlns:a16="http://schemas.microsoft.com/office/drawing/2014/main" id="{12C0916C-92A2-FF4B-A16A-F706E3A44B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24352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423" name="Line 15">
            <a:extLst>
              <a:ext uri="{FF2B5EF4-FFF2-40B4-BE49-F238E27FC236}">
                <a16:creationId xmlns:a16="http://schemas.microsoft.com/office/drawing/2014/main" id="{9F457F1A-71ED-4242-BD64-A276AC6D5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1905000"/>
            <a:ext cx="2057400" cy="2286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24" name="Line 16">
            <a:extLst>
              <a:ext uri="{FF2B5EF4-FFF2-40B4-BE49-F238E27FC236}">
                <a16:creationId xmlns:a16="http://schemas.microsoft.com/office/drawing/2014/main" id="{2EB6A620-92F0-D14F-8A63-4A8E73C18F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1143000"/>
            <a:ext cx="1676400" cy="310197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charset="0"/>
              <a:ea typeface="ＭＳ Ｐゴシック" charset="0"/>
              <a:cs typeface="+mn-cs"/>
            </a:endParaRPr>
          </a:p>
        </p:txBody>
      </p:sp>
      <p:sp>
        <p:nvSpPr>
          <p:cNvPr id="17432" name="Rectangle 24">
            <a:extLst>
              <a:ext uri="{FF2B5EF4-FFF2-40B4-BE49-F238E27FC236}">
                <a16:creationId xmlns:a16="http://schemas.microsoft.com/office/drawing/2014/main" id="{BCF3A08A-8CDE-0C45-9A79-EC411F17F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4384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1</a:t>
            </a:r>
          </a:p>
        </p:txBody>
      </p:sp>
      <p:sp>
        <p:nvSpPr>
          <p:cNvPr id="17435" name="Rectangle 27">
            <a:extLst>
              <a:ext uri="{FF2B5EF4-FFF2-40B4-BE49-F238E27FC236}">
                <a16:creationId xmlns:a16="http://schemas.microsoft.com/office/drawing/2014/main" id="{29AA03BA-DD1A-334D-9969-D03B55D4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ISP 2</a:t>
            </a:r>
          </a:p>
        </p:txBody>
      </p:sp>
      <p:sp>
        <p:nvSpPr>
          <p:cNvPr id="17436" name="Text Box 28">
            <a:extLst>
              <a:ext uri="{FF2B5EF4-FFF2-40B4-BE49-F238E27FC236}">
                <a16:creationId xmlns:a16="http://schemas.microsoft.com/office/drawing/2014/main" id="{48ED1D7D-A48D-5140-AE4C-FC2DF669A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419600"/>
            <a:ext cx="28003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Nontransit 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might be a corporate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or campus network.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Could be a “content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宋体" panose="02010600030101010101" pitchFamily="2" charset="-122"/>
                <a:cs typeface="+mn-cs"/>
              </a:rPr>
              <a:t>provider”</a:t>
            </a:r>
          </a:p>
        </p:txBody>
      </p:sp>
      <p:sp>
        <p:nvSpPr>
          <p:cNvPr id="17441" name="Text Box 33">
            <a:extLst>
              <a:ext uri="{FF2B5EF4-FFF2-40B4-BE49-F238E27FC236}">
                <a16:creationId xmlns:a16="http://schemas.microsoft.com/office/drawing/2014/main" id="{B98B771F-1365-E74D-9E7B-0A6A70297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351338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 A</a:t>
            </a:r>
          </a:p>
        </p:txBody>
      </p:sp>
      <p:sp>
        <p:nvSpPr>
          <p:cNvPr id="17442" name="Text Box 34">
            <a:extLst>
              <a:ext uri="{FF2B5EF4-FFF2-40B4-BE49-F238E27FC236}">
                <a16:creationId xmlns:a16="http://schemas.microsoft.com/office/drawing/2014/main" id="{E807AC08-48F8-5342-A2AA-EECC8D371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495800"/>
            <a:ext cx="39084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Traffic NEVER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flows from ISP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through NET A to ISP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(At least not intentionally!)</a:t>
            </a:r>
          </a:p>
        </p:txBody>
      </p:sp>
      <p:grpSp>
        <p:nvGrpSpPr>
          <p:cNvPr id="19471" name="Group 36">
            <a:extLst>
              <a:ext uri="{FF2B5EF4-FFF2-40B4-BE49-F238E27FC236}">
                <a16:creationId xmlns:a16="http://schemas.microsoft.com/office/drawing/2014/main" id="{E2AF3D3F-EB96-7741-8802-4F0CA758480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943600"/>
            <a:ext cx="3200400" cy="762000"/>
            <a:chOff x="3264" y="3456"/>
            <a:chExt cx="2016" cy="480"/>
          </a:xfrm>
        </p:grpSpPr>
        <p:sp>
          <p:nvSpPr>
            <p:cNvPr id="17427" name="Line 19">
              <a:extLst>
                <a:ext uri="{FF2B5EF4-FFF2-40B4-BE49-F238E27FC236}">
                  <a16:creationId xmlns:a16="http://schemas.microsoft.com/office/drawing/2014/main" id="{311FE14A-B7D0-3C43-84F0-C9DE6A607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4" y="3696"/>
              <a:ext cx="880" cy="0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  <p:sp>
          <p:nvSpPr>
            <p:cNvPr id="17428" name="Rectangle 20">
              <a:extLst>
                <a:ext uri="{FF2B5EF4-FFF2-40B4-BE49-F238E27FC236}">
                  <a16:creationId xmlns:a16="http://schemas.microsoft.com/office/drawing/2014/main" id="{D8241337-5201-1849-8A47-C0892F5AB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" y="3566"/>
              <a:ext cx="8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charset="0"/>
                  <a:ea typeface="宋体" charset="0"/>
                  <a:cs typeface="宋体" charset="0"/>
                </a:rPr>
                <a:t>IP traffic</a:t>
              </a:r>
            </a:p>
          </p:txBody>
        </p:sp>
        <p:sp>
          <p:nvSpPr>
            <p:cNvPr id="17443" name="Rectangle 35">
              <a:extLst>
                <a:ext uri="{FF2B5EF4-FFF2-40B4-BE49-F238E27FC236}">
                  <a16:creationId xmlns:a16="http://schemas.microsoft.com/office/drawing/2014/main" id="{62814BA8-DCE2-B047-BE49-95F9403D9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3456"/>
              <a:ext cx="201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445" name="Text Box 37">
            <a:extLst>
              <a:ext uri="{FF2B5EF4-FFF2-40B4-BE49-F238E27FC236}">
                <a16:creationId xmlns:a16="http://schemas.microsoft.com/office/drawing/2014/main" id="{14C345CD-AE8A-4B4B-8CB6-1CA82C8DC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1981200"/>
            <a:ext cx="2254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Internet Service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providers (often)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have transit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charset="0"/>
                <a:ea typeface="宋体" charset="0"/>
                <a:cs typeface="宋体" charset="0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94431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>
            <a:extLst>
              <a:ext uri="{FF2B5EF4-FFF2-40B4-BE49-F238E27FC236}">
                <a16:creationId xmlns:a16="http://schemas.microsoft.com/office/drawing/2014/main" id="{4B0C4C62-F42B-CF48-8251-6BE6752E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09538"/>
            <a:ext cx="8120063" cy="11430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Indirect Routing: comments</a:t>
            </a:r>
          </a:p>
        </p:txBody>
      </p:sp>
      <p:sp>
        <p:nvSpPr>
          <p:cNvPr id="97282" name="Rectangle 3">
            <a:extLst>
              <a:ext uri="{FF2B5EF4-FFF2-40B4-BE49-F238E27FC236}">
                <a16:creationId xmlns:a16="http://schemas.microsoft.com/office/drawing/2014/main" id="{67CBF4EA-1AE0-514E-AA55-0F393514E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28713"/>
            <a:ext cx="9144000" cy="4648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mobile uses two addresses:</a:t>
            </a:r>
          </a:p>
          <a:p>
            <a:pPr lvl="1"/>
            <a:r>
              <a:rPr lang="en-US" altLang="en-US">
                <a:solidFill>
                  <a:srgbClr val="000099"/>
                </a:solidFill>
                <a:ea typeface="ＭＳ Ｐゴシック" panose="020B0600070205080204" pitchFamily="34" charset="-128"/>
              </a:rPr>
              <a:t>permanent address:</a:t>
            </a:r>
            <a:r>
              <a:rPr lang="en-US" altLang="en-US">
                <a:ea typeface="ＭＳ Ｐゴシック" panose="020B0600070205080204" pitchFamily="34" charset="-128"/>
              </a:rPr>
              <a:t> used by correspondent (hence mobile location is </a:t>
            </a:r>
            <a:r>
              <a:rPr lang="en-US" altLang="en-US" i="1">
                <a:solidFill>
                  <a:srgbClr val="C00000"/>
                </a:solidFill>
                <a:ea typeface="ＭＳ Ｐゴシック" panose="020B0600070205080204" pitchFamily="34" charset="-128"/>
              </a:rPr>
              <a:t>transparent</a:t>
            </a:r>
            <a:r>
              <a:rPr lang="en-US" altLang="en-US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</a:rPr>
              <a:t>to correspondent)</a:t>
            </a:r>
          </a:p>
          <a:p>
            <a:pPr lvl="1"/>
            <a:r>
              <a:rPr lang="en-US" altLang="en-US">
                <a:solidFill>
                  <a:srgbClr val="000099"/>
                </a:solidFill>
                <a:ea typeface="ＭＳ Ｐゴシック" panose="020B0600070205080204" pitchFamily="34" charset="-128"/>
              </a:rPr>
              <a:t>care-of-address:</a:t>
            </a:r>
            <a:r>
              <a:rPr lang="en-US" altLang="en-US">
                <a:ea typeface="ＭＳ Ｐゴシック" panose="020B0600070205080204" pitchFamily="34" charset="-128"/>
              </a:rPr>
              <a:t> used by home agent to forward datagrams to mobile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foreign agent functions may be done by mobile itself</a:t>
            </a:r>
          </a:p>
          <a:p>
            <a:r>
              <a:rPr lang="en-US" altLang="en-US">
                <a:solidFill>
                  <a:srgbClr val="000099"/>
                </a:solidFill>
                <a:ea typeface="ＭＳ Ｐゴシック" panose="020B0600070205080204" pitchFamily="34" charset="-128"/>
              </a:rPr>
              <a:t>triangle routing:</a:t>
            </a:r>
            <a:r>
              <a:rPr lang="en-US" altLang="en-US">
                <a:ea typeface="ＭＳ Ｐゴシック" panose="020B0600070205080204" pitchFamily="34" charset="-128"/>
              </a:rPr>
              <a:t> correspondent-home-network-mobile</a:t>
            </a:r>
          </a:p>
          <a:p>
            <a:pPr lvl="1">
              <a:lnSpc>
                <a:spcPts val="22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inefficient when </a:t>
            </a: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correspondent, mobile </a:t>
            </a:r>
          </a:p>
          <a:p>
            <a:pPr lvl="1">
              <a:lnSpc>
                <a:spcPts val="2200"/>
              </a:lnSpc>
              <a:buFont typeface="Wingdings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are in same network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grpSp>
        <p:nvGrpSpPr>
          <p:cNvPr id="97283" name="Group 142">
            <a:extLst>
              <a:ext uri="{FF2B5EF4-FFF2-40B4-BE49-F238E27FC236}">
                <a16:creationId xmlns:a16="http://schemas.microsoft.com/office/drawing/2014/main" id="{1FC7ABD0-D9E0-A140-87DF-8074426455B4}"/>
              </a:ext>
            </a:extLst>
          </p:cNvPr>
          <p:cNvGrpSpPr>
            <a:grpSpLocks/>
          </p:cNvGrpSpPr>
          <p:nvPr/>
        </p:nvGrpSpPr>
        <p:grpSpPr bwMode="auto">
          <a:xfrm>
            <a:off x="5378450" y="5348288"/>
            <a:ext cx="2957513" cy="1512887"/>
            <a:chOff x="1549525" y="2558267"/>
            <a:chExt cx="6654798" cy="3467575"/>
          </a:xfrm>
        </p:grpSpPr>
        <p:sp>
          <p:nvSpPr>
            <p:cNvPr id="112647" name="Freeform 2">
              <a:extLst>
                <a:ext uri="{FF2B5EF4-FFF2-40B4-BE49-F238E27FC236}">
                  <a16:creationId xmlns:a16="http://schemas.microsoft.com/office/drawing/2014/main" id="{A93C419A-E6DB-5F4D-BE37-AA3819382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813" y="2689256"/>
              <a:ext cx="1868202" cy="1590063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2648" name="Freeform 96">
              <a:extLst>
                <a:ext uri="{FF2B5EF4-FFF2-40B4-BE49-F238E27FC236}">
                  <a16:creationId xmlns:a16="http://schemas.microsoft.com/office/drawing/2014/main" id="{50FDC8DF-4866-0F48-8123-BC57C4F2A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697" y="2558267"/>
              <a:ext cx="1839626" cy="1710137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2649" name="Freeform 119">
              <a:extLst>
                <a:ext uri="{FF2B5EF4-FFF2-40B4-BE49-F238E27FC236}">
                  <a16:creationId xmlns:a16="http://schemas.microsoft.com/office/drawing/2014/main" id="{01102EEB-D2DF-C74F-B69A-C6A875EE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102" y="3504300"/>
              <a:ext cx="2111104" cy="1251675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97289" name="Group 146">
              <a:extLst>
                <a:ext uri="{FF2B5EF4-FFF2-40B4-BE49-F238E27FC236}">
                  <a16:creationId xmlns:a16="http://schemas.microsoft.com/office/drawing/2014/main" id="{B9559E19-D62F-DF41-B921-77046EB60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49525" y="2807731"/>
              <a:ext cx="1091746" cy="791482"/>
              <a:chOff x="4089854" y="1363889"/>
              <a:chExt cx="1091746" cy="791482"/>
            </a:xfrm>
          </p:grpSpPr>
          <p:sp>
            <p:nvSpPr>
              <p:cNvPr id="112683" name="Oval 26">
                <a:extLst>
                  <a:ext uri="{FF2B5EF4-FFF2-40B4-BE49-F238E27FC236}">
                    <a16:creationId xmlns:a16="http://schemas.microsoft.com/office/drawing/2014/main" id="{F059B88D-7167-F448-AF71-C382D4A0EB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854" y="1365487"/>
                <a:ext cx="1093058" cy="789575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pic>
            <p:nvPicPr>
              <p:cNvPr id="97323" name="Picture 354" descr="laptop_stylized_small">
                <a:extLst>
                  <a:ext uri="{FF2B5EF4-FFF2-40B4-BE49-F238E27FC236}">
                    <a16:creationId xmlns:a16="http://schemas.microsoft.com/office/drawing/2014/main" id="{C1FCF7E3-C656-5147-B3C2-5032CE13CA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7290" name="Picture 5">
              <a:extLst>
                <a:ext uri="{FF2B5EF4-FFF2-40B4-BE49-F238E27FC236}">
                  <a16:creationId xmlns:a16="http://schemas.microsoft.com/office/drawing/2014/main" id="{8034C181-747B-4A48-8F88-DADA1A035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7562" y="3642567"/>
              <a:ext cx="685841" cy="24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2" name="Line 111">
              <a:extLst>
                <a:ext uri="{FF2B5EF4-FFF2-40B4-BE49-F238E27FC236}">
                  <a16:creationId xmlns:a16="http://schemas.microsoft.com/office/drawing/2014/main" id="{F8D50D9F-2821-FB4F-A054-E2B8391BE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068" y="3340563"/>
              <a:ext cx="503665" cy="31291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pic>
          <p:nvPicPr>
            <p:cNvPr id="97292" name="Picture 5">
              <a:extLst>
                <a:ext uri="{FF2B5EF4-FFF2-40B4-BE49-F238E27FC236}">
                  <a16:creationId xmlns:a16="http://schemas.microsoft.com/office/drawing/2014/main" id="{FE0ED7E8-5F0F-A941-9627-FBE1E840F0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34" y="3784471"/>
              <a:ext cx="685841" cy="24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54" name="Line 111">
              <a:extLst>
                <a:ext uri="{FF2B5EF4-FFF2-40B4-BE49-F238E27FC236}">
                  <a16:creationId xmlns:a16="http://schemas.microsoft.com/office/drawing/2014/main" id="{2234BB0D-6CD3-E446-80F5-B73F2FD3ED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36286" y="3449720"/>
              <a:ext cx="342920" cy="32383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97294" name="Group 151">
              <a:extLst>
                <a:ext uri="{FF2B5EF4-FFF2-40B4-BE49-F238E27FC236}">
                  <a16:creationId xmlns:a16="http://schemas.microsoft.com/office/drawing/2014/main" id="{F412943A-FFF1-0449-A366-5A9231984A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03268" y="2883931"/>
              <a:ext cx="1091746" cy="791482"/>
              <a:chOff x="4089854" y="1363889"/>
              <a:chExt cx="1091746" cy="791482"/>
            </a:xfrm>
          </p:grpSpPr>
          <p:sp>
            <p:nvSpPr>
              <p:cNvPr id="112679" name="Oval 26">
                <a:extLst>
                  <a:ext uri="{FF2B5EF4-FFF2-40B4-BE49-F238E27FC236}">
                    <a16:creationId xmlns:a16="http://schemas.microsoft.com/office/drawing/2014/main" id="{CD5E689A-B761-AF4C-B3D8-8D30169B73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689" y="1365697"/>
                <a:ext cx="1089485" cy="789573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97319" name="Group 356">
                <a:extLst>
                  <a:ext uri="{FF2B5EF4-FFF2-40B4-BE49-F238E27FC236}">
                    <a16:creationId xmlns:a16="http://schemas.microsoft.com/office/drawing/2014/main" id="{4CB1A5E8-C18A-6A4B-906B-B0187B5A7E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97320" name="Picture 354" descr="laptop_stylized_small">
                  <a:extLst>
                    <a:ext uri="{FF2B5EF4-FFF2-40B4-BE49-F238E27FC236}">
                      <a16:creationId xmlns:a16="http://schemas.microsoft.com/office/drawing/2014/main" id="{7604DE5E-3320-4D49-A4CE-AC63227B6E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7321" name="Picture 355" descr="antenna_stylized">
                  <a:extLst>
                    <a:ext uri="{FF2B5EF4-FFF2-40B4-BE49-F238E27FC236}">
                      <a16:creationId xmlns:a16="http://schemas.microsoft.com/office/drawing/2014/main" id="{8D0702D5-F3B8-6942-9700-C925A80AA7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2656" name="Freeform 96">
              <a:extLst>
                <a:ext uri="{FF2B5EF4-FFF2-40B4-BE49-F238E27FC236}">
                  <a16:creationId xmlns:a16="http://schemas.microsoft.com/office/drawing/2014/main" id="{5E4EB019-A6F3-604D-AD26-D7ACA7735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549" y="2852992"/>
              <a:ext cx="1000184" cy="825961"/>
            </a:xfrm>
            <a:custGeom>
              <a:avLst/>
              <a:gdLst>
                <a:gd name="T0" fmla="*/ 9976002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204825281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9976002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2657" name="Freeform 121">
              <a:extLst>
                <a:ext uri="{FF2B5EF4-FFF2-40B4-BE49-F238E27FC236}">
                  <a16:creationId xmlns:a16="http://schemas.microsoft.com/office/drawing/2014/main" id="{DF0B4650-7C89-D844-9E9D-C2A5CAF2C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755" y="5116195"/>
              <a:ext cx="2943399" cy="909647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pic>
          <p:nvPicPr>
            <p:cNvPr id="97297" name="Picture 6">
              <a:extLst>
                <a:ext uri="{FF2B5EF4-FFF2-40B4-BE49-F238E27FC236}">
                  <a16:creationId xmlns:a16="http://schemas.microsoft.com/office/drawing/2014/main" id="{B46D1256-0E9A-6C44-A760-828F5242D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27" y="5127111"/>
              <a:ext cx="782288" cy="676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7298" name="Group 122">
              <a:extLst>
                <a:ext uri="{FF2B5EF4-FFF2-40B4-BE49-F238E27FC236}">
                  <a16:creationId xmlns:a16="http://schemas.microsoft.com/office/drawing/2014/main" id="{B4C0BF0B-89D3-8A4E-8571-DA35C444E8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19938" y="3325813"/>
              <a:ext cx="492125" cy="369887"/>
              <a:chOff x="4485" y="2095"/>
              <a:chExt cx="310" cy="233"/>
            </a:xfrm>
          </p:grpSpPr>
          <p:sp>
            <p:nvSpPr>
              <p:cNvPr id="51236" name="Line 123">
                <a:extLst>
                  <a:ext uri="{FF2B5EF4-FFF2-40B4-BE49-F238E27FC236}">
                    <a16:creationId xmlns:a16="http://schemas.microsoft.com/office/drawing/2014/main" id="{3D4173FF-0520-BE48-B985-45240325C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84" y="2107"/>
                <a:ext cx="311" cy="2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97315" name="Group 124">
                <a:extLst>
                  <a:ext uri="{FF2B5EF4-FFF2-40B4-BE49-F238E27FC236}">
                    <a16:creationId xmlns:a16="http://schemas.microsoft.com/office/drawing/2014/main" id="{E2CE850C-F991-5147-ABED-C4823A9B2C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30" y="2095"/>
                <a:ext cx="202" cy="233"/>
                <a:chOff x="618" y="3500"/>
                <a:chExt cx="202" cy="233"/>
              </a:xfrm>
            </p:grpSpPr>
            <p:sp>
              <p:nvSpPr>
                <p:cNvPr id="51238" name="Oval 125">
                  <a:extLst>
                    <a:ext uri="{FF2B5EF4-FFF2-40B4-BE49-F238E27FC236}">
                      <a16:creationId xmlns:a16="http://schemas.microsoft.com/office/drawing/2014/main" id="{CD7E654B-8EE7-344C-8AC2-3B122C8B34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97317" name="Text Box 126">
                  <a:extLst>
                    <a:ext uri="{FF2B5EF4-FFF2-40B4-BE49-F238E27FC236}">
                      <a16:creationId xmlns:a16="http://schemas.microsoft.com/office/drawing/2014/main" id="{54C155A1-3BF0-8E4E-943A-3A46FE8A9F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6" y="3500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rgbClr val="800000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="0">
                    <a:solidFill>
                      <a:srgbClr val="FF0000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</p:grpSp>
        <p:grpSp>
          <p:nvGrpSpPr>
            <p:cNvPr id="97299" name="Group 127">
              <a:extLst>
                <a:ext uri="{FF2B5EF4-FFF2-40B4-BE49-F238E27FC236}">
                  <a16:creationId xmlns:a16="http://schemas.microsoft.com/office/drawing/2014/main" id="{89172DF8-4FDA-DE4E-84B6-F3F73BEB4F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81350" y="3838575"/>
              <a:ext cx="3486150" cy="641350"/>
              <a:chOff x="2004" y="2418"/>
              <a:chExt cx="2196" cy="404"/>
            </a:xfrm>
          </p:grpSpPr>
          <p:sp>
            <p:nvSpPr>
              <p:cNvPr id="112671" name="Freeform 128">
                <a:extLst>
                  <a:ext uri="{FF2B5EF4-FFF2-40B4-BE49-F238E27FC236}">
                    <a16:creationId xmlns:a16="http://schemas.microsoft.com/office/drawing/2014/main" id="{994B6D87-2841-0A4C-980F-94F5A9879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" y="2418"/>
                <a:ext cx="2196" cy="319"/>
              </a:xfrm>
              <a:custGeom>
                <a:avLst/>
                <a:gdLst>
                  <a:gd name="T0" fmla="*/ 0 w 2196"/>
                  <a:gd name="T1" fmla="*/ 0 h 318"/>
                  <a:gd name="T2" fmla="*/ 1194 w 2196"/>
                  <a:gd name="T3" fmla="*/ 306 h 318"/>
                  <a:gd name="T4" fmla="*/ 2196 w 2196"/>
                  <a:gd name="T5" fmla="*/ 30 h 31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96" h="318">
                    <a:moveTo>
                      <a:pt x="0" y="0"/>
                    </a:moveTo>
                    <a:cubicBezTo>
                      <a:pt x="199" y="51"/>
                      <a:pt x="828" y="301"/>
                      <a:pt x="1194" y="306"/>
                    </a:cubicBezTo>
                    <a:cubicBezTo>
                      <a:pt x="1536" y="318"/>
                      <a:pt x="1987" y="88"/>
                      <a:pt x="2196" y="3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97311" name="Group 129">
                <a:extLst>
                  <a:ext uri="{FF2B5EF4-FFF2-40B4-BE49-F238E27FC236}">
                    <a16:creationId xmlns:a16="http://schemas.microsoft.com/office/drawing/2014/main" id="{4D5098F1-8364-844E-B795-A81B4EDF2A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83" y="2589"/>
                <a:ext cx="202" cy="233"/>
                <a:chOff x="618" y="3500"/>
                <a:chExt cx="202" cy="233"/>
              </a:xfrm>
            </p:grpSpPr>
            <p:sp>
              <p:nvSpPr>
                <p:cNvPr id="51234" name="Oval 130">
                  <a:extLst>
                    <a:ext uri="{FF2B5EF4-FFF2-40B4-BE49-F238E27FC236}">
                      <a16:creationId xmlns:a16="http://schemas.microsoft.com/office/drawing/2014/main" id="{F7199A7B-9A0A-CC45-B7C8-7794F943A3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9" y="3520"/>
                  <a:ext cx="200" cy="202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97313" name="Text Box 131">
                  <a:extLst>
                    <a:ext uri="{FF2B5EF4-FFF2-40B4-BE49-F238E27FC236}">
                      <a16:creationId xmlns:a16="http://schemas.microsoft.com/office/drawing/2014/main" id="{F84F817E-C247-6E4D-B583-ECA0763029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8" y="3499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rgbClr val="800000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="0">
                    <a:solidFill>
                      <a:srgbClr val="FF0000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</p:grpSp>
        <p:grpSp>
          <p:nvGrpSpPr>
            <p:cNvPr id="97300" name="Group 132">
              <a:extLst>
                <a:ext uri="{FF2B5EF4-FFF2-40B4-BE49-F238E27FC236}">
                  <a16:creationId xmlns:a16="http://schemas.microsoft.com/office/drawing/2014/main" id="{A4BB7DB9-60EA-854A-8F41-7FB0C5D881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6000" y="3424238"/>
              <a:ext cx="3103563" cy="2016125"/>
              <a:chOff x="3040" y="2157"/>
              <a:chExt cx="1955" cy="1270"/>
            </a:xfrm>
          </p:grpSpPr>
          <p:sp>
            <p:nvSpPr>
              <p:cNvPr id="112667" name="Freeform 133">
                <a:extLst>
                  <a:ext uri="{FF2B5EF4-FFF2-40B4-BE49-F238E27FC236}">
                    <a16:creationId xmlns:a16="http://schemas.microsoft.com/office/drawing/2014/main" id="{0664A8C8-2BA1-7E4E-BC8C-960E9C40E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2157"/>
                <a:ext cx="1955" cy="1270"/>
              </a:xfrm>
              <a:custGeom>
                <a:avLst/>
                <a:gdLst>
                  <a:gd name="T0" fmla="*/ 1955 w 1955"/>
                  <a:gd name="T1" fmla="*/ 0 h 1270"/>
                  <a:gd name="T2" fmla="*/ 1077 w 1955"/>
                  <a:gd name="T3" fmla="*/ 765 h 1270"/>
                  <a:gd name="T4" fmla="*/ 0 w 1955"/>
                  <a:gd name="T5" fmla="*/ 1270 h 127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55" h="1270">
                    <a:moveTo>
                      <a:pt x="1955" y="0"/>
                    </a:moveTo>
                    <a:cubicBezTo>
                      <a:pt x="1809" y="127"/>
                      <a:pt x="1425" y="536"/>
                      <a:pt x="1077" y="765"/>
                    </a:cubicBezTo>
                    <a:cubicBezTo>
                      <a:pt x="729" y="994"/>
                      <a:pt x="224" y="1165"/>
                      <a:pt x="0" y="1270"/>
                    </a:cubicBez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97307" name="Group 134">
                <a:extLst>
                  <a:ext uri="{FF2B5EF4-FFF2-40B4-BE49-F238E27FC236}">
                    <a16:creationId xmlns:a16="http://schemas.microsoft.com/office/drawing/2014/main" id="{A4DD3557-F721-A745-8BBC-9F2CC58B2A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82" y="2835"/>
                <a:ext cx="202" cy="233"/>
                <a:chOff x="618" y="3500"/>
                <a:chExt cx="202" cy="233"/>
              </a:xfrm>
            </p:grpSpPr>
            <p:sp>
              <p:nvSpPr>
                <p:cNvPr id="51230" name="Oval 135">
                  <a:extLst>
                    <a:ext uri="{FF2B5EF4-FFF2-40B4-BE49-F238E27FC236}">
                      <a16:creationId xmlns:a16="http://schemas.microsoft.com/office/drawing/2014/main" id="{712A8FD1-8DA0-1D43-B30F-BCC4FE5F33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3521"/>
                  <a:ext cx="203" cy="19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97309" name="Text Box 136">
                  <a:extLst>
                    <a:ext uri="{FF2B5EF4-FFF2-40B4-BE49-F238E27FC236}">
                      <a16:creationId xmlns:a16="http://schemas.microsoft.com/office/drawing/2014/main" id="{9837B6EB-0AF7-FD4E-9A08-14437E832CD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" y="3500"/>
                  <a:ext cx="11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rgbClr val="800000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="0">
                    <a:solidFill>
                      <a:srgbClr val="FF0000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</p:grpSp>
        <p:grpSp>
          <p:nvGrpSpPr>
            <p:cNvPr id="97301" name="Group 137">
              <a:extLst>
                <a:ext uri="{FF2B5EF4-FFF2-40B4-BE49-F238E27FC236}">
                  <a16:creationId xmlns:a16="http://schemas.microsoft.com/office/drawing/2014/main" id="{07A7CA94-2ECF-4949-9E61-A8CAEA651F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6088" y="3889375"/>
              <a:ext cx="1357312" cy="1298575"/>
              <a:chOff x="1881" y="2450"/>
              <a:chExt cx="855" cy="818"/>
            </a:xfrm>
          </p:grpSpPr>
          <p:sp>
            <p:nvSpPr>
              <p:cNvPr id="51224" name="Line 138">
                <a:extLst>
                  <a:ext uri="{FF2B5EF4-FFF2-40B4-BE49-F238E27FC236}">
                    <a16:creationId xmlns:a16="http://schemas.microsoft.com/office/drawing/2014/main" id="{F38AC38D-611D-F94B-96B4-99606E072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97303" name="Group 139">
                <a:extLst>
                  <a:ext uri="{FF2B5EF4-FFF2-40B4-BE49-F238E27FC236}">
                    <a16:creationId xmlns:a16="http://schemas.microsoft.com/office/drawing/2014/main" id="{39029012-4653-5742-8DAB-4DB3ABCFDE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3"/>
                <a:chOff x="618" y="3500"/>
                <a:chExt cx="202" cy="233"/>
              </a:xfrm>
            </p:grpSpPr>
            <p:sp>
              <p:nvSpPr>
                <p:cNvPr id="51226" name="Oval 140">
                  <a:extLst>
                    <a:ext uri="{FF2B5EF4-FFF2-40B4-BE49-F238E27FC236}">
                      <a16:creationId xmlns:a16="http://schemas.microsoft.com/office/drawing/2014/main" id="{9EFEA42E-6CBE-594E-A746-81E9897E6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3521"/>
                  <a:ext cx="203" cy="204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97305" name="Text Box 141">
                  <a:extLst>
                    <a:ext uri="{FF2B5EF4-FFF2-40B4-BE49-F238E27FC236}">
                      <a16:creationId xmlns:a16="http://schemas.microsoft.com/office/drawing/2014/main" id="{A6DE846F-DDB9-6245-8110-847FC95E34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6" y="3501"/>
                  <a:ext cx="117" cy="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rgbClr val="800000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 b="0">
                    <a:solidFill>
                      <a:srgbClr val="FF0000"/>
                    </a:solidFill>
                    <a:latin typeface="Comic Sans MS" panose="030F0902030302020204" pitchFamily="66" charset="0"/>
                  </a:endParaRPr>
                </a:p>
              </p:txBody>
            </p:sp>
          </p:grpSp>
        </p:grpSp>
      </p:grpSp>
      <p:pic>
        <p:nvPicPr>
          <p:cNvPr id="97284" name="Picture 20" descr="underline_base">
            <a:extLst>
              <a:ext uri="{FF2B5EF4-FFF2-40B4-BE49-F238E27FC236}">
                <a16:creationId xmlns:a16="http://schemas.microsoft.com/office/drawing/2014/main" id="{E72B7252-9671-E64E-A569-365BB342444D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20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2FE46-01AC-EC4A-B81A-D03A12ED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E2DFBC-0D5B-CD41-8F41-A1D2617E490A}" type="slidenum">
              <a:rPr lang="en-US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29" name="Group 154">
            <a:extLst>
              <a:ext uri="{FF2B5EF4-FFF2-40B4-BE49-F238E27FC236}">
                <a16:creationId xmlns:a16="http://schemas.microsoft.com/office/drawing/2014/main" id="{1190E358-6B7C-7942-B0A5-7908831D931B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232025"/>
            <a:ext cx="7159625" cy="3402013"/>
            <a:chOff x="641269" y="2624447"/>
            <a:chExt cx="7160820" cy="3401396"/>
          </a:xfrm>
        </p:grpSpPr>
        <p:sp>
          <p:nvSpPr>
            <p:cNvPr id="116755" name="Freeform 2">
              <a:extLst>
                <a:ext uri="{FF2B5EF4-FFF2-40B4-BE49-F238E27FC236}">
                  <a16:creationId xmlns:a16="http://schemas.microsoft.com/office/drawing/2014/main" id="{CDE022CD-96B2-524C-97FB-6C5AA0772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34" y="2751424"/>
              <a:ext cx="2008523" cy="1560230"/>
            </a:xfrm>
            <a:custGeom>
              <a:avLst/>
              <a:gdLst>
                <a:gd name="T0" fmla="*/ 2147483647 w 1340"/>
                <a:gd name="T1" fmla="*/ 2147483647 h 1191"/>
                <a:gd name="T2" fmla="*/ 2147483647 w 1340"/>
                <a:gd name="T3" fmla="*/ 2147483647 h 1191"/>
                <a:gd name="T4" fmla="*/ 2147483647 w 1340"/>
                <a:gd name="T5" fmla="*/ 2147483647 h 1191"/>
                <a:gd name="T6" fmla="*/ 2147483647 w 1340"/>
                <a:gd name="T7" fmla="*/ 2147483647 h 1191"/>
                <a:gd name="T8" fmla="*/ 2147483647 w 1340"/>
                <a:gd name="T9" fmla="*/ 2147483647 h 1191"/>
                <a:gd name="T10" fmla="*/ 2147483647 w 1340"/>
                <a:gd name="T11" fmla="*/ 2147483647 h 1191"/>
                <a:gd name="T12" fmla="*/ 2147483647 w 1340"/>
                <a:gd name="T13" fmla="*/ 2147483647 h 1191"/>
                <a:gd name="T14" fmla="*/ 2147483647 w 1340"/>
                <a:gd name="T15" fmla="*/ 2147483647 h 1191"/>
                <a:gd name="T16" fmla="*/ 2147483647 w 1340"/>
                <a:gd name="T17" fmla="*/ 2147483647 h 1191"/>
                <a:gd name="T18" fmla="*/ 2147483647 w 1340"/>
                <a:gd name="T19" fmla="*/ 2147483647 h 1191"/>
                <a:gd name="T20" fmla="*/ 2147483647 w 1340"/>
                <a:gd name="T21" fmla="*/ 2147483647 h 1191"/>
                <a:gd name="T22" fmla="*/ 2147483647 w 1340"/>
                <a:gd name="T23" fmla="*/ 2147483647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6756" name="Freeform 96">
              <a:extLst>
                <a:ext uri="{FF2B5EF4-FFF2-40B4-BE49-F238E27FC236}">
                  <a16:creationId xmlns:a16="http://schemas.microsoft.com/office/drawing/2014/main" id="{890D9996-75F1-594B-8CE2-7B42E37B7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3734" y="2624447"/>
              <a:ext cx="1978355" cy="1679270"/>
            </a:xfrm>
            <a:custGeom>
              <a:avLst/>
              <a:gdLst>
                <a:gd name="T0" fmla="*/ 2147483647 w 2894"/>
                <a:gd name="T1" fmla="*/ 2147483647 h 2693"/>
                <a:gd name="T2" fmla="*/ 2147483647 w 2894"/>
                <a:gd name="T3" fmla="*/ 2147483647 h 2693"/>
                <a:gd name="T4" fmla="*/ 2147483647 w 2894"/>
                <a:gd name="T5" fmla="*/ 2147483647 h 2693"/>
                <a:gd name="T6" fmla="*/ 2147483647 w 2894"/>
                <a:gd name="T7" fmla="*/ 2147483647 h 2693"/>
                <a:gd name="T8" fmla="*/ 2147483647 w 2894"/>
                <a:gd name="T9" fmla="*/ 2147483647 h 2693"/>
                <a:gd name="T10" fmla="*/ 2147483647 w 2894"/>
                <a:gd name="T11" fmla="*/ 2147483647 h 2693"/>
                <a:gd name="T12" fmla="*/ 2147483647 w 2894"/>
                <a:gd name="T13" fmla="*/ 2147483647 h 2693"/>
                <a:gd name="T14" fmla="*/ 2147483647 w 2894"/>
                <a:gd name="T15" fmla="*/ 2147483647 h 2693"/>
                <a:gd name="T16" fmla="*/ 2147483647 w 2894"/>
                <a:gd name="T17" fmla="*/ 2147483647 h 2693"/>
                <a:gd name="T18" fmla="*/ 2147483647 w 2894"/>
                <a:gd name="T19" fmla="*/ 2147483647 h 2693"/>
                <a:gd name="T20" fmla="*/ 2147483647 w 2894"/>
                <a:gd name="T21" fmla="*/ 2147483647 h 26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94" h="2693">
                  <a:moveTo>
                    <a:pt x="4" y="1331"/>
                  </a:moveTo>
                  <a:cubicBezTo>
                    <a:pt x="4" y="1049"/>
                    <a:pt x="119" y="673"/>
                    <a:pt x="349" y="509"/>
                  </a:cubicBezTo>
                  <a:cubicBezTo>
                    <a:pt x="579" y="345"/>
                    <a:pt x="1010" y="400"/>
                    <a:pt x="1384" y="344"/>
                  </a:cubicBezTo>
                  <a:cubicBezTo>
                    <a:pt x="1758" y="288"/>
                    <a:pt x="2346" y="0"/>
                    <a:pt x="2596" y="170"/>
                  </a:cubicBezTo>
                  <a:cubicBezTo>
                    <a:pt x="2846" y="340"/>
                    <a:pt x="2874" y="1035"/>
                    <a:pt x="2884" y="1364"/>
                  </a:cubicBezTo>
                  <a:cubicBezTo>
                    <a:pt x="2894" y="1693"/>
                    <a:pt x="2789" y="1954"/>
                    <a:pt x="2659" y="2144"/>
                  </a:cubicBezTo>
                  <a:cubicBezTo>
                    <a:pt x="2529" y="2334"/>
                    <a:pt x="2274" y="2432"/>
                    <a:pt x="2104" y="2504"/>
                  </a:cubicBezTo>
                  <a:cubicBezTo>
                    <a:pt x="1934" y="2576"/>
                    <a:pt x="1816" y="2558"/>
                    <a:pt x="1639" y="2579"/>
                  </a:cubicBezTo>
                  <a:cubicBezTo>
                    <a:pt x="1462" y="2600"/>
                    <a:pt x="1259" y="2693"/>
                    <a:pt x="1044" y="2630"/>
                  </a:cubicBezTo>
                  <a:cubicBezTo>
                    <a:pt x="829" y="2567"/>
                    <a:pt x="520" y="2418"/>
                    <a:pt x="346" y="2201"/>
                  </a:cubicBezTo>
                  <a:cubicBezTo>
                    <a:pt x="173" y="1985"/>
                    <a:pt x="0" y="1682"/>
                    <a:pt x="4" y="1331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6757" name="Freeform 119">
              <a:extLst>
                <a:ext uri="{FF2B5EF4-FFF2-40B4-BE49-F238E27FC236}">
                  <a16:creationId xmlns:a16="http://schemas.microsoft.com/office/drawing/2014/main" id="{3E262FD3-601E-704E-BE19-DB90D7F1F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517" y="3552967"/>
              <a:ext cx="2268916" cy="1226914"/>
            </a:xfrm>
            <a:custGeom>
              <a:avLst/>
              <a:gdLst>
                <a:gd name="T0" fmla="*/ 2147483647 w 3324"/>
                <a:gd name="T1" fmla="*/ 2147483647 h 1971"/>
                <a:gd name="T2" fmla="*/ 2147483647 w 3324"/>
                <a:gd name="T3" fmla="*/ 2147483647 h 1971"/>
                <a:gd name="T4" fmla="*/ 2147483647 w 3324"/>
                <a:gd name="T5" fmla="*/ 2147483647 h 1971"/>
                <a:gd name="T6" fmla="*/ 2147483647 w 3324"/>
                <a:gd name="T7" fmla="*/ 2147483647 h 1971"/>
                <a:gd name="T8" fmla="*/ 2147483647 w 3324"/>
                <a:gd name="T9" fmla="*/ 2147483647 h 1971"/>
                <a:gd name="T10" fmla="*/ 2147483647 w 3324"/>
                <a:gd name="T11" fmla="*/ 2147483647 h 1971"/>
                <a:gd name="T12" fmla="*/ 2147483647 w 3324"/>
                <a:gd name="T13" fmla="*/ 2147483647 h 1971"/>
                <a:gd name="T14" fmla="*/ 2147483647 w 3324"/>
                <a:gd name="T15" fmla="*/ 2147483647 h 1971"/>
                <a:gd name="T16" fmla="*/ 2147483647 w 3324"/>
                <a:gd name="T17" fmla="*/ 2147483647 h 1971"/>
                <a:gd name="T18" fmla="*/ 2147483647 w 3324"/>
                <a:gd name="T19" fmla="*/ 2147483647 h 1971"/>
                <a:gd name="T20" fmla="*/ 2147483647 w 3324"/>
                <a:gd name="T21" fmla="*/ 2147483647 h 1971"/>
                <a:gd name="T22" fmla="*/ 2147483647 w 3324"/>
                <a:gd name="T23" fmla="*/ 2147483647 h 1971"/>
                <a:gd name="T24" fmla="*/ 2147483647 w 3324"/>
                <a:gd name="T25" fmla="*/ 2147483647 h 19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324" h="1971">
                  <a:moveTo>
                    <a:pt x="596" y="15"/>
                  </a:moveTo>
                  <a:cubicBezTo>
                    <a:pt x="335" y="29"/>
                    <a:pt x="248" y="155"/>
                    <a:pt x="149" y="330"/>
                  </a:cubicBezTo>
                  <a:cubicBezTo>
                    <a:pt x="50" y="505"/>
                    <a:pt x="0" y="853"/>
                    <a:pt x="3" y="1066"/>
                  </a:cubicBezTo>
                  <a:cubicBezTo>
                    <a:pt x="6" y="1279"/>
                    <a:pt x="67" y="1478"/>
                    <a:pt x="168" y="1606"/>
                  </a:cubicBezTo>
                  <a:cubicBezTo>
                    <a:pt x="269" y="1734"/>
                    <a:pt x="457" y="1811"/>
                    <a:pt x="609" y="1831"/>
                  </a:cubicBezTo>
                  <a:cubicBezTo>
                    <a:pt x="761" y="1851"/>
                    <a:pt x="927" y="1719"/>
                    <a:pt x="1083" y="1726"/>
                  </a:cubicBezTo>
                  <a:cubicBezTo>
                    <a:pt x="1239" y="1733"/>
                    <a:pt x="1333" y="1844"/>
                    <a:pt x="1548" y="1876"/>
                  </a:cubicBezTo>
                  <a:cubicBezTo>
                    <a:pt x="1763" y="1908"/>
                    <a:pt x="2091" y="1971"/>
                    <a:pt x="2373" y="1921"/>
                  </a:cubicBezTo>
                  <a:cubicBezTo>
                    <a:pt x="2655" y="1871"/>
                    <a:pt x="3162" y="1740"/>
                    <a:pt x="3243" y="1576"/>
                  </a:cubicBezTo>
                  <a:cubicBezTo>
                    <a:pt x="3324" y="1412"/>
                    <a:pt x="2947" y="1124"/>
                    <a:pt x="2859" y="935"/>
                  </a:cubicBezTo>
                  <a:cubicBezTo>
                    <a:pt x="2771" y="746"/>
                    <a:pt x="2905" y="559"/>
                    <a:pt x="2714" y="444"/>
                  </a:cubicBezTo>
                  <a:cubicBezTo>
                    <a:pt x="2523" y="328"/>
                    <a:pt x="2063" y="315"/>
                    <a:pt x="1714" y="242"/>
                  </a:cubicBezTo>
                  <a:cubicBezTo>
                    <a:pt x="1366" y="168"/>
                    <a:pt x="857" y="0"/>
                    <a:pt x="596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99349" name="Group 158">
              <a:extLst>
                <a:ext uri="{FF2B5EF4-FFF2-40B4-BE49-F238E27FC236}">
                  <a16:creationId xmlns:a16="http://schemas.microsoft.com/office/drawing/2014/main" id="{19A3A0CE-ECBB-B140-8C3A-234763E0B5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269" y="2869150"/>
              <a:ext cx="1174761" cy="776376"/>
              <a:chOff x="4089854" y="1363889"/>
              <a:chExt cx="1091746" cy="791482"/>
            </a:xfrm>
          </p:grpSpPr>
          <p:sp>
            <p:nvSpPr>
              <p:cNvPr id="116785" name="Oval 26">
                <a:extLst>
                  <a:ext uri="{FF2B5EF4-FFF2-40B4-BE49-F238E27FC236}">
                    <a16:creationId xmlns:a16="http://schemas.microsoft.com/office/drawing/2014/main" id="{98E3DBDE-27FA-7C43-AC02-1D4F08A53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854" y="1363612"/>
                <a:ext cx="1091918" cy="791249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pic>
            <p:nvPicPr>
              <p:cNvPr id="99377" name="Picture 354" descr="laptop_stylized_small">
                <a:extLst>
                  <a:ext uri="{FF2B5EF4-FFF2-40B4-BE49-F238E27FC236}">
                    <a16:creationId xmlns:a16="http://schemas.microsoft.com/office/drawing/2014/main" id="{51CE14A0-B6B5-DB4F-BE08-7BAA74F26F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29" y="1550204"/>
                <a:ext cx="629104" cy="423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9350" name="Picture 5">
              <a:extLst>
                <a:ext uri="{FF2B5EF4-FFF2-40B4-BE49-F238E27FC236}">
                  <a16:creationId xmlns:a16="http://schemas.microsoft.com/office/drawing/2014/main" id="{9B4CE91F-3F51-B44E-9B40-95B7EFCD2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843" y="3687879"/>
              <a:ext cx="736723" cy="24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60" name="Line 111">
              <a:extLst>
                <a:ext uri="{FF2B5EF4-FFF2-40B4-BE49-F238E27FC236}">
                  <a16:creationId xmlns:a16="http://schemas.microsoft.com/office/drawing/2014/main" id="{91A3012F-2BA8-5A4C-837B-FED7942A5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9718" y="3392658"/>
              <a:ext cx="541428" cy="3063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pic>
          <p:nvPicPr>
            <p:cNvPr id="99352" name="Picture 5">
              <a:extLst>
                <a:ext uri="{FF2B5EF4-FFF2-40B4-BE49-F238E27FC236}">
                  <a16:creationId xmlns:a16="http://schemas.microsoft.com/office/drawing/2014/main" id="{10B4BE60-09AB-EE4E-8AFF-F9939CCC87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8337" y="3827554"/>
              <a:ext cx="736723" cy="241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762" name="Line 111">
              <a:extLst>
                <a:ext uri="{FF2B5EF4-FFF2-40B4-BE49-F238E27FC236}">
                  <a16:creationId xmlns:a16="http://schemas.microsoft.com/office/drawing/2014/main" id="{E644D34B-BADF-3F40-8CAA-E7A527AE44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58927" y="3500588"/>
              <a:ext cx="371537" cy="3158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99354" name="Group 163">
              <a:extLst>
                <a:ext uri="{FF2B5EF4-FFF2-40B4-BE49-F238E27FC236}">
                  <a16:creationId xmlns:a16="http://schemas.microsoft.com/office/drawing/2014/main" id="{E8BCE3E3-4EFB-7448-A913-BD5D523586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9707" y="2943896"/>
              <a:ext cx="1174761" cy="776376"/>
              <a:chOff x="4089854" y="1363889"/>
              <a:chExt cx="1091746" cy="791482"/>
            </a:xfrm>
          </p:grpSpPr>
          <p:sp>
            <p:nvSpPr>
              <p:cNvPr id="116781" name="Oval 26">
                <a:extLst>
                  <a:ext uri="{FF2B5EF4-FFF2-40B4-BE49-F238E27FC236}">
                    <a16:creationId xmlns:a16="http://schemas.microsoft.com/office/drawing/2014/main" id="{B766AA4C-221B-AE42-8B7F-6803F066D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799" y="1363462"/>
                <a:ext cx="1091918" cy="791248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black"/>
                  </a:solidFill>
                  <a:latin typeface="Arial" charset="0"/>
                  <a:ea typeface="+mn-ea"/>
                  <a:cs typeface="Arial" charset="0"/>
                </a:endParaRPr>
              </a:p>
            </p:txBody>
          </p:sp>
          <p:grpSp>
            <p:nvGrpSpPr>
              <p:cNvPr id="99373" name="Group 356">
                <a:extLst>
                  <a:ext uri="{FF2B5EF4-FFF2-40B4-BE49-F238E27FC236}">
                    <a16:creationId xmlns:a16="http://schemas.microsoft.com/office/drawing/2014/main" id="{485E30C3-099D-1545-9C35-818BFB39B7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45429" y="1426027"/>
                <a:ext cx="629104" cy="547461"/>
                <a:chOff x="313" y="1497"/>
                <a:chExt cx="1152" cy="1014"/>
              </a:xfrm>
            </p:grpSpPr>
            <p:pic>
              <p:nvPicPr>
                <p:cNvPr id="99374" name="Picture 354" descr="laptop_stylized_small">
                  <a:extLst>
                    <a:ext uri="{FF2B5EF4-FFF2-40B4-BE49-F238E27FC236}">
                      <a16:creationId xmlns:a16="http://schemas.microsoft.com/office/drawing/2014/main" id="{42E6EC68-D61B-8345-8E9E-272A9D9EEF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" y="1727"/>
                  <a:ext cx="1152" cy="7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9375" name="Picture 355" descr="antenna_stylized">
                  <a:extLst>
                    <a:ext uri="{FF2B5EF4-FFF2-40B4-BE49-F238E27FC236}">
                      <a16:creationId xmlns:a16="http://schemas.microsoft.com/office/drawing/2014/main" id="{1C4C1CF0-630E-6B42-95CC-D1BDA4B6A0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4" y="1497"/>
                  <a:ext cx="1113" cy="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6764" name="Freeform 96">
              <a:extLst>
                <a:ext uri="{FF2B5EF4-FFF2-40B4-BE49-F238E27FC236}">
                  <a16:creationId xmlns:a16="http://schemas.microsoft.com/office/drawing/2014/main" id="{599AB791-7F9F-2A44-B0FB-853756413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29" y="2914907"/>
              <a:ext cx="1074917" cy="809478"/>
            </a:xfrm>
            <a:custGeom>
              <a:avLst/>
              <a:gdLst>
                <a:gd name="T0" fmla="*/ 134235418 w 10000"/>
                <a:gd name="T1" fmla="*/ 2147483647 h 10305"/>
                <a:gd name="T2" fmla="*/ 2147483647 w 10000"/>
                <a:gd name="T3" fmla="*/ 2147483647 h 10305"/>
                <a:gd name="T4" fmla="*/ 2147483647 w 10000"/>
                <a:gd name="T5" fmla="*/ 189457570 h 10305"/>
                <a:gd name="T6" fmla="*/ 2147483647 w 10000"/>
                <a:gd name="T7" fmla="*/ 2147483647 h 10305"/>
                <a:gd name="T8" fmla="*/ 2147483647 w 10000"/>
                <a:gd name="T9" fmla="*/ 2147483647 h 10305"/>
                <a:gd name="T10" fmla="*/ 2147483647 w 10000"/>
                <a:gd name="T11" fmla="*/ 2147483647 h 10305"/>
                <a:gd name="T12" fmla="*/ 2147483647 w 10000"/>
                <a:gd name="T13" fmla="*/ 2147483647 h 10305"/>
                <a:gd name="T14" fmla="*/ 2147483647 w 10000"/>
                <a:gd name="T15" fmla="*/ 2147483647 h 10305"/>
                <a:gd name="T16" fmla="*/ 2147483647 w 10000"/>
                <a:gd name="T17" fmla="*/ 2147483647 h 10305"/>
                <a:gd name="T18" fmla="*/ 2147483647 w 10000"/>
                <a:gd name="T19" fmla="*/ 2147483647 h 10305"/>
                <a:gd name="T20" fmla="*/ 134235418 w 10000"/>
                <a:gd name="T21" fmla="*/ 2147483647 h 103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305">
                  <a:moveTo>
                    <a:pt x="1" y="4863"/>
                  </a:moveTo>
                  <a:cubicBezTo>
                    <a:pt x="1" y="3794"/>
                    <a:pt x="5" y="1801"/>
                    <a:pt x="686" y="991"/>
                  </a:cubicBezTo>
                  <a:cubicBezTo>
                    <a:pt x="1367" y="181"/>
                    <a:pt x="2904" y="-40"/>
                    <a:pt x="4086" y="5"/>
                  </a:cubicBezTo>
                  <a:cubicBezTo>
                    <a:pt x="5268" y="50"/>
                    <a:pt x="6836" y="553"/>
                    <a:pt x="7779" y="1264"/>
                  </a:cubicBezTo>
                  <a:cubicBezTo>
                    <a:pt x="8722" y="1975"/>
                    <a:pt x="9397" y="2830"/>
                    <a:pt x="9747" y="4270"/>
                  </a:cubicBezTo>
                  <a:cubicBezTo>
                    <a:pt x="10096" y="5710"/>
                    <a:pt x="10030" y="8980"/>
                    <a:pt x="9875" y="9905"/>
                  </a:cubicBezTo>
                  <a:cubicBezTo>
                    <a:pt x="9719" y="10828"/>
                    <a:pt x="9488" y="9873"/>
                    <a:pt x="8815" y="9814"/>
                  </a:cubicBezTo>
                  <a:cubicBezTo>
                    <a:pt x="8140" y="9757"/>
                    <a:pt x="6708" y="9565"/>
                    <a:pt x="5830" y="9554"/>
                  </a:cubicBezTo>
                  <a:cubicBezTo>
                    <a:pt x="4953" y="9543"/>
                    <a:pt x="4372" y="9985"/>
                    <a:pt x="3546" y="9748"/>
                  </a:cubicBezTo>
                  <a:cubicBezTo>
                    <a:pt x="2722" y="9508"/>
                    <a:pt x="1457" y="8935"/>
                    <a:pt x="867" y="8121"/>
                  </a:cubicBezTo>
                  <a:cubicBezTo>
                    <a:pt x="276" y="7307"/>
                    <a:pt x="-15" y="6195"/>
                    <a:pt x="1" y="4863"/>
                  </a:cubicBezTo>
                  <a:close/>
                </a:path>
              </a:pathLst>
            </a:custGeom>
            <a:solidFill>
              <a:srgbClr val="33CCCC">
                <a:alpha val="78038"/>
              </a:srgbClr>
            </a:solidFill>
            <a:ln>
              <a:noFill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116765" name="Freeform 121">
              <a:extLst>
                <a:ext uri="{FF2B5EF4-FFF2-40B4-BE49-F238E27FC236}">
                  <a16:creationId xmlns:a16="http://schemas.microsoft.com/office/drawing/2014/main" id="{7B4AEA74-C53F-6649-A970-EF58227D4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331" y="5132242"/>
              <a:ext cx="3169179" cy="893601"/>
            </a:xfrm>
            <a:custGeom>
              <a:avLst/>
              <a:gdLst>
                <a:gd name="T0" fmla="*/ 2147483647 w 4636"/>
                <a:gd name="T1" fmla="*/ 2147483647 h 1435"/>
                <a:gd name="T2" fmla="*/ 2147483647 w 4636"/>
                <a:gd name="T3" fmla="*/ 2147483647 h 1435"/>
                <a:gd name="T4" fmla="*/ 2147483647 w 4636"/>
                <a:gd name="T5" fmla="*/ 2147483647 h 1435"/>
                <a:gd name="T6" fmla="*/ 2147483647 w 4636"/>
                <a:gd name="T7" fmla="*/ 2147483647 h 1435"/>
                <a:gd name="T8" fmla="*/ 2147483647 w 4636"/>
                <a:gd name="T9" fmla="*/ 2147483647 h 1435"/>
                <a:gd name="T10" fmla="*/ 2147483647 w 4636"/>
                <a:gd name="T11" fmla="*/ 2147483647 h 1435"/>
                <a:gd name="T12" fmla="*/ 2147483647 w 4636"/>
                <a:gd name="T13" fmla="*/ 2147483647 h 1435"/>
                <a:gd name="T14" fmla="*/ 2147483647 w 4636"/>
                <a:gd name="T15" fmla="*/ 2147483647 h 1435"/>
                <a:gd name="T16" fmla="*/ 2147483647 w 4636"/>
                <a:gd name="T17" fmla="*/ 2147483647 h 1435"/>
                <a:gd name="T18" fmla="*/ 2147483647 w 4636"/>
                <a:gd name="T19" fmla="*/ 2147483647 h 14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36" h="1435">
                  <a:moveTo>
                    <a:pt x="339" y="15"/>
                  </a:moveTo>
                  <a:cubicBezTo>
                    <a:pt x="0" y="110"/>
                    <a:pt x="112" y="438"/>
                    <a:pt x="189" y="645"/>
                  </a:cubicBezTo>
                  <a:cubicBezTo>
                    <a:pt x="266" y="852"/>
                    <a:pt x="509" y="1130"/>
                    <a:pt x="804" y="1260"/>
                  </a:cubicBezTo>
                  <a:cubicBezTo>
                    <a:pt x="1099" y="1390"/>
                    <a:pt x="1507" y="1415"/>
                    <a:pt x="1959" y="1425"/>
                  </a:cubicBezTo>
                  <a:cubicBezTo>
                    <a:pt x="2411" y="1435"/>
                    <a:pt x="3192" y="1395"/>
                    <a:pt x="3519" y="1320"/>
                  </a:cubicBezTo>
                  <a:cubicBezTo>
                    <a:pt x="3846" y="1245"/>
                    <a:pt x="3753" y="1067"/>
                    <a:pt x="3924" y="975"/>
                  </a:cubicBezTo>
                  <a:cubicBezTo>
                    <a:pt x="4095" y="883"/>
                    <a:pt x="4489" y="885"/>
                    <a:pt x="4543" y="769"/>
                  </a:cubicBezTo>
                  <a:cubicBezTo>
                    <a:pt x="4597" y="653"/>
                    <a:pt x="4636" y="393"/>
                    <a:pt x="4249" y="278"/>
                  </a:cubicBezTo>
                  <a:cubicBezTo>
                    <a:pt x="3863" y="162"/>
                    <a:pt x="2874" y="120"/>
                    <a:pt x="2222" y="76"/>
                  </a:cubicBezTo>
                  <a:cubicBezTo>
                    <a:pt x="1570" y="32"/>
                    <a:pt x="868" y="0"/>
                    <a:pt x="339" y="15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pic>
          <p:nvPicPr>
            <p:cNvPr id="99357" name="Picture 6">
              <a:extLst>
                <a:ext uri="{FF2B5EF4-FFF2-40B4-BE49-F238E27FC236}">
                  <a16:creationId xmlns:a16="http://schemas.microsoft.com/office/drawing/2014/main" id="{DAA2F53C-EB8E-8740-A3F8-CE54DD0D9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586" y="5143353"/>
              <a:ext cx="839927" cy="665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9358" name="Group 137">
              <a:extLst>
                <a:ext uri="{FF2B5EF4-FFF2-40B4-BE49-F238E27FC236}">
                  <a16:creationId xmlns:a16="http://schemas.microsoft.com/office/drawing/2014/main" id="{E26E4E71-59C2-6F45-A805-54C653F54E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9560" y="3989527"/>
              <a:ext cx="1460520" cy="1273792"/>
              <a:chOff x="1881" y="2450"/>
              <a:chExt cx="855" cy="818"/>
            </a:xfrm>
          </p:grpSpPr>
          <p:sp>
            <p:nvSpPr>
              <p:cNvPr id="53290" name="Line 138">
                <a:extLst>
                  <a:ext uri="{FF2B5EF4-FFF2-40B4-BE49-F238E27FC236}">
                    <a16:creationId xmlns:a16="http://schemas.microsoft.com/office/drawing/2014/main" id="{C34D0BF9-3BFD-7148-8C6F-25C561454C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81" y="2450"/>
                <a:ext cx="855" cy="8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b="0" dirty="0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99369" name="Group 139">
                <a:extLst>
                  <a:ext uri="{FF2B5EF4-FFF2-40B4-BE49-F238E27FC236}">
                    <a16:creationId xmlns:a16="http://schemas.microsoft.com/office/drawing/2014/main" id="{9EE2577D-115F-0B40-86FA-781A4FE4C3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72" y="2702"/>
                <a:ext cx="202" cy="237"/>
                <a:chOff x="618" y="3500"/>
                <a:chExt cx="202" cy="237"/>
              </a:xfrm>
            </p:grpSpPr>
            <p:sp>
              <p:nvSpPr>
                <p:cNvPr id="53292" name="Oval 140">
                  <a:extLst>
                    <a:ext uri="{FF2B5EF4-FFF2-40B4-BE49-F238E27FC236}">
                      <a16:creationId xmlns:a16="http://schemas.microsoft.com/office/drawing/2014/main" id="{AE956D17-C0CE-294A-BA32-65FA2CF507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3520"/>
                  <a:ext cx="202" cy="201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800" b="0" dirty="0">
                    <a:solidFill>
                      <a:prstClr val="black"/>
                    </a:solidFill>
                    <a:latin typeface="Calibri" panose="020F0502020204030204"/>
                    <a:ea typeface="+mn-ea"/>
                  </a:endParaRPr>
                </a:p>
              </p:txBody>
            </p:sp>
            <p:sp>
              <p:nvSpPr>
                <p:cNvPr id="99371" name="Text Box 141">
                  <a:extLst>
                    <a:ext uri="{FF2B5EF4-FFF2-40B4-BE49-F238E27FC236}">
                      <a16:creationId xmlns:a16="http://schemas.microsoft.com/office/drawing/2014/main" id="{4622347F-FE8F-4545-960D-B052D6D4D5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8" y="3500"/>
                  <a:ext cx="182" cy="2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rgbClr val="800000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 b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</p:txBody>
            </p:sp>
          </p:grpSp>
        </p:grpSp>
        <p:sp>
          <p:nvSpPr>
            <p:cNvPr id="53281" name="Line 138">
              <a:extLst>
                <a:ext uri="{FF2B5EF4-FFF2-40B4-BE49-F238E27FC236}">
                  <a16:creationId xmlns:a16="http://schemas.microsoft.com/office/drawing/2014/main" id="{162EDDFA-1F72-A942-991E-177A167CD3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 flipV="1">
              <a:off x="2363993" y="3951356"/>
              <a:ext cx="1459157" cy="12745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282" name="Oval 140">
              <a:extLst>
                <a:ext uri="{FF2B5EF4-FFF2-40B4-BE49-F238E27FC236}">
                  <a16:creationId xmlns:a16="http://schemas.microsoft.com/office/drawing/2014/main" id="{C3D1CF2B-12E6-4F4D-BA30-7C2F660C60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078">
              <a:off x="2884780" y="4360857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9361" name="Text Box 141">
              <a:extLst>
                <a:ext uri="{FF2B5EF4-FFF2-40B4-BE49-F238E27FC236}">
                  <a16:creationId xmlns:a16="http://schemas.microsoft.com/office/drawing/2014/main" id="{10705C29-BF85-104E-8191-F8EE38AA1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720" y="4310066"/>
              <a:ext cx="312789" cy="36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3284" name="Line 138">
              <a:extLst>
                <a:ext uri="{FF2B5EF4-FFF2-40B4-BE49-F238E27FC236}">
                  <a16:creationId xmlns:a16="http://schemas.microsoft.com/office/drawing/2014/main" id="{41897B0B-72AA-8C4B-8B45-A59BFDF131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596391" y="3491065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285" name="Oval 140">
              <a:extLst>
                <a:ext uri="{FF2B5EF4-FFF2-40B4-BE49-F238E27FC236}">
                  <a16:creationId xmlns:a16="http://schemas.microsoft.com/office/drawing/2014/main" id="{EDE5FF54-C533-8543-A1E5-BA2D0DE309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078">
              <a:off x="5566516" y="4097380"/>
              <a:ext cx="344544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9364" name="Text Box 141">
              <a:extLst>
                <a:ext uri="{FF2B5EF4-FFF2-40B4-BE49-F238E27FC236}">
                  <a16:creationId xmlns:a16="http://schemas.microsoft.com/office/drawing/2014/main" id="{8A522B8A-8C01-EE48-943C-72D81C32AC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4454" y="4046589"/>
              <a:ext cx="314377" cy="369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3287" name="Line 138">
              <a:extLst>
                <a:ext uri="{FF2B5EF4-FFF2-40B4-BE49-F238E27FC236}">
                  <a16:creationId xmlns:a16="http://schemas.microsoft.com/office/drawing/2014/main" id="{998DDB47-F6A7-3D43-B51A-F6226CF61F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 flipH="1">
              <a:off x="4748816" y="3643437"/>
              <a:ext cx="2184765" cy="167450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53288" name="Oval 140">
              <a:extLst>
                <a:ext uri="{FF2B5EF4-FFF2-40B4-BE49-F238E27FC236}">
                  <a16:creationId xmlns:a16="http://schemas.microsoft.com/office/drawing/2014/main" id="{07DE93C1-FF1D-5045-9D6B-2CEBE862E5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61078">
              <a:off x="5326763" y="4630683"/>
              <a:ext cx="344545" cy="31268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99367" name="Text Box 141">
              <a:extLst>
                <a:ext uri="{FF2B5EF4-FFF2-40B4-BE49-F238E27FC236}">
                  <a16:creationId xmlns:a16="http://schemas.microsoft.com/office/drawing/2014/main" id="{0DDE5BA4-4ECC-584A-BE4D-FE921B669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6290" y="4579892"/>
              <a:ext cx="312790" cy="36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99330" name="Rectangle 21">
            <a:extLst>
              <a:ext uri="{FF2B5EF4-FFF2-40B4-BE49-F238E27FC236}">
                <a16:creationId xmlns:a16="http://schemas.microsoft.com/office/drawing/2014/main" id="{B81AE1BE-E024-674E-9EC4-3D2A61E2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0"/>
            <a:ext cx="7772400" cy="1143000"/>
          </a:xfrm>
        </p:spPr>
        <p:txBody>
          <a:bodyPr/>
          <a:lstStyle/>
          <a:p>
            <a:r>
              <a:rPr lang="en-US" altLang="en-US" sz="4000">
                <a:ea typeface="ＭＳ Ｐゴシック" panose="020B0600070205080204" pitchFamily="34" charset="-128"/>
              </a:rPr>
              <a:t>Mobility via direct routing</a:t>
            </a:r>
          </a:p>
        </p:txBody>
      </p:sp>
      <p:sp>
        <p:nvSpPr>
          <p:cNvPr id="99331" name="Text Box 120">
            <a:extLst>
              <a:ext uri="{FF2B5EF4-FFF2-40B4-BE49-F238E27FC236}">
                <a16:creationId xmlns:a16="http://schemas.microsoft.com/office/drawing/2014/main" id="{C27F6D91-9F2B-924B-B014-3B1A64001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" y="2852738"/>
            <a:ext cx="1887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99332" name="Text Box 121">
            <a:extLst>
              <a:ext uri="{FF2B5EF4-FFF2-40B4-BE49-F238E27FC236}">
                <a16:creationId xmlns:a16="http://schemas.microsoft.com/office/drawing/2014/main" id="{97CC9B60-4449-7443-85FA-6236F5176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000" y="2174875"/>
            <a:ext cx="127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99333" name="Text Box 138">
            <a:extLst>
              <a:ext uri="{FF2B5EF4-FFF2-40B4-BE49-F238E27FC236}">
                <a16:creationId xmlns:a16="http://schemas.microsoft.com/office/drawing/2014/main" id="{90D863C0-E1F1-974C-B20C-B2F44BE6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4606925"/>
            <a:ext cx="25352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correspondent requests, receives foreign address of mobile</a:t>
            </a:r>
          </a:p>
        </p:txBody>
      </p:sp>
      <p:sp>
        <p:nvSpPr>
          <p:cNvPr id="53257" name="Line 139">
            <a:extLst>
              <a:ext uri="{FF2B5EF4-FFF2-40B4-BE49-F238E27FC236}">
                <a16:creationId xmlns:a16="http://schemas.microsoft.com/office/drawing/2014/main" id="{460F3C16-22C3-BE4D-B6AD-1A05D720D1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3513" y="4598988"/>
            <a:ext cx="738187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9335" name="Text Box 140">
            <a:extLst>
              <a:ext uri="{FF2B5EF4-FFF2-40B4-BE49-F238E27FC236}">
                <a16:creationId xmlns:a16="http://schemas.microsoft.com/office/drawing/2014/main" id="{6F445C70-FDD7-334F-B100-AD4084E7E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1882775"/>
            <a:ext cx="279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correspondent forwards to foreign agent</a:t>
            </a:r>
          </a:p>
        </p:txBody>
      </p:sp>
      <p:sp>
        <p:nvSpPr>
          <p:cNvPr id="53259" name="Line 141">
            <a:extLst>
              <a:ext uri="{FF2B5EF4-FFF2-40B4-BE49-F238E27FC236}">
                <a16:creationId xmlns:a16="http://schemas.microsoft.com/office/drawing/2014/main" id="{D7C0810B-E39A-2B49-A567-DBDD3649A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1838" y="2232025"/>
            <a:ext cx="1408112" cy="146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99337" name="Group 142">
            <a:extLst>
              <a:ext uri="{FF2B5EF4-FFF2-40B4-BE49-F238E27FC236}">
                <a16:creationId xmlns:a16="http://schemas.microsoft.com/office/drawing/2014/main" id="{411DEF88-C7CE-C649-9F8D-DC2084D32541}"/>
              </a:ext>
            </a:extLst>
          </p:cNvPr>
          <p:cNvGrpSpPr>
            <a:grpSpLocks/>
          </p:cNvGrpSpPr>
          <p:nvPr/>
        </p:nvGrpSpPr>
        <p:grpSpPr bwMode="auto">
          <a:xfrm>
            <a:off x="5432425" y="1387475"/>
            <a:ext cx="2338388" cy="2020888"/>
            <a:chOff x="3422" y="874"/>
            <a:chExt cx="1473" cy="1273"/>
          </a:xfrm>
        </p:grpSpPr>
        <p:sp>
          <p:nvSpPr>
            <p:cNvPr id="99344" name="Text Box 143">
              <a:extLst>
                <a:ext uri="{FF2B5EF4-FFF2-40B4-BE49-F238E27FC236}">
                  <a16:creationId xmlns:a16="http://schemas.microsoft.com/office/drawing/2014/main" id="{A5726FBE-362B-4841-AB8B-D38583CC1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2" y="874"/>
              <a:ext cx="1473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foreign agent receives packets, forwards to mobile</a:t>
              </a:r>
            </a:p>
          </p:txBody>
        </p:sp>
        <p:sp>
          <p:nvSpPr>
            <p:cNvPr id="53267" name="Line 144">
              <a:extLst>
                <a:ext uri="{FF2B5EF4-FFF2-40B4-BE49-F238E27FC236}">
                  <a16:creationId xmlns:a16="http://schemas.microsoft.com/office/drawing/2014/main" id="{EFAC309E-8ADD-1B43-AFD5-A410ADD71D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1" y="1420"/>
              <a:ext cx="240" cy="7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99338" name="Group 145">
            <a:extLst>
              <a:ext uri="{FF2B5EF4-FFF2-40B4-BE49-F238E27FC236}">
                <a16:creationId xmlns:a16="http://schemas.microsoft.com/office/drawing/2014/main" id="{295FFAF2-247B-974C-B9DC-5D2CCD8F6F4C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4230688"/>
            <a:ext cx="2247900" cy="1165225"/>
            <a:chOff x="4191" y="3009"/>
            <a:chExt cx="1416" cy="734"/>
          </a:xfrm>
        </p:grpSpPr>
        <p:sp>
          <p:nvSpPr>
            <p:cNvPr id="99342" name="Text Box 146">
              <a:extLst>
                <a:ext uri="{FF2B5EF4-FFF2-40B4-BE49-F238E27FC236}">
                  <a16:creationId xmlns:a16="http://schemas.microsoft.com/office/drawing/2014/main" id="{2D08ADDD-D3CA-7944-B906-0DBAB893D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166"/>
              <a:ext cx="1275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rgbClr val="800000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mobile replies directly to correspondent</a:t>
              </a:r>
            </a:p>
          </p:txBody>
        </p:sp>
        <p:sp>
          <p:nvSpPr>
            <p:cNvPr id="53265" name="Line 147">
              <a:extLst>
                <a:ext uri="{FF2B5EF4-FFF2-40B4-BE49-F238E27FC236}">
                  <a16:creationId xmlns:a16="http://schemas.microsoft.com/office/drawing/2014/main" id="{481AB9DE-987C-E347-AB8E-79FA8D6279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1" y="3009"/>
              <a:ext cx="248" cy="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53262" name="Line 148">
            <a:extLst>
              <a:ext uri="{FF2B5EF4-FFF2-40B4-BE49-F238E27FC236}">
                <a16:creationId xmlns:a16="http://schemas.microsoft.com/office/drawing/2014/main" id="{C4147561-BFAF-0F48-BEFC-6E9E6B7B3B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0500" y="4262438"/>
            <a:ext cx="769938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99340" name="Picture 21" descr="underline_base">
            <a:extLst>
              <a:ext uri="{FF2B5EF4-FFF2-40B4-BE49-F238E27FC236}">
                <a16:creationId xmlns:a16="http://schemas.microsoft.com/office/drawing/2014/main" id="{4863C13E-777B-BA43-86F6-58F97820AC54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6517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6075A2-115B-EF43-8A49-779568F7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597CC36-2E50-664D-A043-0751BE27AE2E}" type="slidenum">
              <a:rPr lang="en-US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1">
            <a:extLst>
              <a:ext uri="{FF2B5EF4-FFF2-40B4-BE49-F238E27FC236}">
                <a16:creationId xmlns:a16="http://schemas.microsoft.com/office/drawing/2014/main" id="{B5908947-D0CC-AC4F-B566-4364423168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fld id="{A1059AFF-D972-FD42-8BA6-6B5781D3C36B}" type="slidenum">
              <a:rPr lang="en-US" altLang="en-US" sz="1200" smtClean="0">
                <a:solidFill>
                  <a:srgbClr val="898989"/>
                </a:solidFill>
              </a:rPr>
              <a:pPr/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1378" name="Picture 2">
            <a:extLst>
              <a:ext uri="{FF2B5EF4-FFF2-40B4-BE49-F238E27FC236}">
                <a16:creationId xmlns:a16="http://schemas.microsoft.com/office/drawing/2014/main" id="{B594F272-C133-244C-99B3-943E46848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812800"/>
            <a:ext cx="91059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21">
            <a:extLst>
              <a:ext uri="{FF2B5EF4-FFF2-40B4-BE49-F238E27FC236}">
                <a16:creationId xmlns:a16="http://schemas.microsoft.com/office/drawing/2014/main" id="{19258B5C-CDFD-5449-9400-2889B267D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0"/>
            <a:ext cx="91249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8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0" u="sng">
                <a:solidFill>
                  <a:schemeClr val="tx1"/>
                </a:solidFill>
                <a:latin typeface="Calibri Light" panose="020F0302020204030204" pitchFamily="34" charset="0"/>
              </a:rPr>
              <a:t>Mobility through multiple foreign networks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2185AD8B-A220-4240-958F-4AB8D66341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2950" y="28575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dirty="0">
                <a:ea typeface="ＭＳ Ｐゴシック" panose="020B0600070205080204" pitchFamily="34" charset="-128"/>
              </a:rPr>
              <a:t>Inter-domain routing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E1C7EA-B735-874C-9C7F-910A84EE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61FC630-8B8A-1845-B2FF-8F70D2AB0E64}" type="slidenum">
              <a:rPr lang="en-US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72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D9255-91E1-4D4F-81FF-9E951C64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A5FFD0-11DB-8D40-9E46-3BD240C87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9155"/>
            <a:ext cx="9144000" cy="46826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A6D8D-CE64-0D48-8D94-FF201C8166B4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Bright" panose="02040602050505020304" pitchFamily="18" charset="77"/>
              </a:rPr>
              <a:t>Our (improved) view of the Internet</a:t>
            </a:r>
          </a:p>
        </p:txBody>
      </p:sp>
    </p:spTree>
    <p:extLst>
      <p:ext uri="{BB962C8B-B14F-4D97-AF65-F5344CB8AC3E}">
        <p14:creationId xmlns:p14="http://schemas.microsoft.com/office/powerpoint/2010/main" val="378699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41300"/>
            <a:ext cx="5749413" cy="885825"/>
          </a:xfrm>
        </p:spPr>
        <p:txBody>
          <a:bodyPr>
            <a:noAutofit/>
          </a:bodyPr>
          <a:lstStyle/>
          <a:p>
            <a:r>
              <a:rPr lang="en-US" dirty="0"/>
              <a:t>Making routing scalable</a:t>
            </a:r>
            <a:endParaRPr lang="en-US" sz="4800" dirty="0"/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</a:rPr>
              <a:t>scale:</a:t>
            </a:r>
            <a:r>
              <a:rPr lang="en-US" dirty="0"/>
              <a:t> with billions of destinations:</a:t>
            </a:r>
          </a:p>
          <a:p>
            <a:r>
              <a:rPr lang="en-US" sz="2400" dirty="0"/>
              <a:t>Can’</a:t>
            </a:r>
            <a:r>
              <a:rPr lang="en-US" altLang="ja-JP" sz="2400" dirty="0"/>
              <a:t>t store all destinations in routing tables!</a:t>
            </a:r>
          </a:p>
          <a:p>
            <a:r>
              <a:rPr lang="en-US" sz="2400" dirty="0"/>
              <a:t>routing table exchange would swamp links!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49"/>
            <a:ext cx="6543675" cy="177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/>
              <a:t>our routing study thus far - idealized 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/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/>
              <a:t>network </a:t>
            </a:r>
            <a:r>
              <a:rPr lang="ja-JP" altLang="en-US" sz="2800" dirty="0"/>
              <a:t>“</a:t>
            </a:r>
            <a:r>
              <a:rPr lang="en-US" altLang="ja-JP" sz="2800" dirty="0"/>
              <a:t>flat</a:t>
            </a:r>
            <a:r>
              <a:rPr lang="ja-JP" altLang="en-US" sz="2800" dirty="0"/>
              <a:t>”</a:t>
            </a:r>
            <a:endParaRPr lang="en-US" altLang="ja-JP" sz="2800" dirty="0"/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/>
              <a:t>… not</a:t>
            </a:r>
            <a:r>
              <a:rPr lang="en-US" sz="2800" dirty="0"/>
              <a:t> true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D624-D040-2E47-A508-03D46FE35C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9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ＭＳ Ｐゴシック"/>
        <a:cs typeface=""/>
      </a:majorFont>
      <a:minorFont>
        <a:latin typeface="Arial Black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18025</TotalTime>
  <Words>1965</Words>
  <Application>Microsoft Macintosh PowerPoint</Application>
  <PresentationFormat>On-screen Show (4:3)</PresentationFormat>
  <Paragraphs>489</Paragraphs>
  <Slides>36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Comic Sans MS</vt:lpstr>
      <vt:lpstr>Courier New</vt:lpstr>
      <vt:lpstr>Gill Sans MT</vt:lpstr>
      <vt:lpstr>Lucida Bright</vt:lpstr>
      <vt:lpstr>Times New Roman</vt:lpstr>
      <vt:lpstr>Wingdings</vt:lpstr>
      <vt:lpstr>ZapfDingbats</vt:lpstr>
      <vt:lpstr>Office Theme</vt:lpstr>
      <vt:lpstr>Default Design</vt:lpstr>
      <vt:lpstr>PowerPoint Presentation</vt:lpstr>
      <vt:lpstr>A few more points on the Mobility in Wireless Networks (cont. from previous lecture)</vt:lpstr>
      <vt:lpstr>Mobility via indirect routing</vt:lpstr>
      <vt:lpstr>Indirect Routing: comments</vt:lpstr>
      <vt:lpstr>Mobility via direct routing</vt:lpstr>
      <vt:lpstr>PowerPoint Presentation</vt:lpstr>
      <vt:lpstr>Inter-domain routing</vt:lpstr>
      <vt:lpstr>PowerPoint Presentation</vt:lpstr>
      <vt:lpstr>Making routing scalable</vt:lpstr>
      <vt:lpstr>Autonomous Routing Domains</vt:lpstr>
      <vt:lpstr>Autonomous Systems (ASes)</vt:lpstr>
      <vt:lpstr>AS Numbers (ASNs)</vt:lpstr>
      <vt:lpstr>Interdomain routing = routing between autonomous systems</vt:lpstr>
      <vt:lpstr>Internet approach to scalable routing</vt:lpstr>
      <vt:lpstr>Interconnected ASes</vt:lpstr>
      <vt:lpstr>PowerPoint Presentation</vt:lpstr>
      <vt:lpstr>Intra-AS Routing</vt:lpstr>
      <vt:lpstr>OSPF (Open Shortest Path First)</vt:lpstr>
      <vt:lpstr>OSPF “advanced” features</vt:lpstr>
      <vt:lpstr>Hierarchical OSPF</vt:lpstr>
      <vt:lpstr>Hierarchical OSPF</vt:lpstr>
      <vt:lpstr>Inter-AS tasks</vt:lpstr>
      <vt:lpstr>PowerPoint Presentation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BGP, OSPF, forwarding table entries</vt:lpstr>
      <vt:lpstr>BGP route selection</vt:lpstr>
      <vt:lpstr>Hot Potato Routing</vt:lpstr>
      <vt:lpstr>A dive into the BGP policies</vt:lpstr>
      <vt:lpstr>Nontransit vs. Transit 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Haitham Hassanieh</dc:creator>
  <cp:lastModifiedBy>Nirupam Roy</cp:lastModifiedBy>
  <cp:revision>354</cp:revision>
  <cp:lastPrinted>2017-10-04T18:04:24Z</cp:lastPrinted>
  <dcterms:created xsi:type="dcterms:W3CDTF">2017-08-26T21:27:51Z</dcterms:created>
  <dcterms:modified xsi:type="dcterms:W3CDTF">2022-04-28T15:54:16Z</dcterms:modified>
</cp:coreProperties>
</file>