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  <p:sldMasterId id="2147483724" r:id="rId2"/>
  </p:sldMasterIdLst>
  <p:notesMasterIdLst>
    <p:notesMasterId r:id="rId54"/>
  </p:notesMasterIdLst>
  <p:sldIdLst>
    <p:sldId id="1532" r:id="rId3"/>
    <p:sldId id="1543" r:id="rId4"/>
    <p:sldId id="1535" r:id="rId5"/>
    <p:sldId id="1536" r:id="rId6"/>
    <p:sldId id="1537" r:id="rId7"/>
    <p:sldId id="702" r:id="rId8"/>
    <p:sldId id="703" r:id="rId9"/>
    <p:sldId id="704" r:id="rId10"/>
    <p:sldId id="269" r:id="rId11"/>
    <p:sldId id="1538" r:id="rId12"/>
    <p:sldId id="1539" r:id="rId13"/>
    <p:sldId id="1540" r:id="rId14"/>
    <p:sldId id="1541" r:id="rId15"/>
    <p:sldId id="279" r:id="rId16"/>
    <p:sldId id="1542" r:id="rId17"/>
    <p:sldId id="258" r:id="rId18"/>
    <p:sldId id="259" r:id="rId19"/>
    <p:sldId id="377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3" r:id="rId28"/>
    <p:sldId id="1544" r:id="rId29"/>
    <p:sldId id="381" r:id="rId30"/>
    <p:sldId id="276" r:id="rId31"/>
    <p:sldId id="277" r:id="rId32"/>
    <p:sldId id="382" r:id="rId33"/>
    <p:sldId id="391" r:id="rId34"/>
    <p:sldId id="1533" r:id="rId35"/>
    <p:sldId id="402" r:id="rId36"/>
    <p:sldId id="280" r:id="rId37"/>
    <p:sldId id="281" r:id="rId38"/>
    <p:sldId id="282" r:id="rId39"/>
    <p:sldId id="283" r:id="rId40"/>
    <p:sldId id="284" r:id="rId41"/>
    <p:sldId id="286" r:id="rId42"/>
    <p:sldId id="287" r:id="rId43"/>
    <p:sldId id="288" r:id="rId44"/>
    <p:sldId id="289" r:id="rId45"/>
    <p:sldId id="290" r:id="rId46"/>
    <p:sldId id="292" r:id="rId47"/>
    <p:sldId id="293" r:id="rId48"/>
    <p:sldId id="294" r:id="rId49"/>
    <p:sldId id="295" r:id="rId50"/>
    <p:sldId id="296" r:id="rId51"/>
    <p:sldId id="301" r:id="rId52"/>
    <p:sldId id="30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8"/>
    <p:restoredTop sz="94601"/>
  </p:normalViewPr>
  <p:slideViewPr>
    <p:cSldViewPr snapToGrid="0" snapToObjects="1">
      <p:cViewPr varScale="1">
        <p:scale>
          <a:sx n="120" d="100"/>
          <a:sy n="120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DEFA09-62A8-134B-81C2-A1C902F59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F96344-9057-5346-BAE8-B0F9E543302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D8D96DA-4A41-0343-893D-D661496D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B39CBE2-E500-B447-81A8-F7B1E1F0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B99273C-4762-8144-BD6C-A175DF9F6870}" type="slidenum">
              <a:rPr lang="en-US" altLang="en-US" sz="1300">
                <a:latin typeface="Times New Roman" charset="0"/>
              </a:rPr>
              <a:pPr/>
              <a:t>17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8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18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87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62747C-B1B2-C64F-B3B4-2EC2C1B8378F}" type="slidenum">
              <a:rPr lang="en-US" altLang="en-US" sz="1300">
                <a:latin typeface="Times New Roman" charset="0"/>
              </a:rPr>
              <a:pPr/>
              <a:t>19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20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15AAF5-6939-FF4F-BAF2-B6FA63208301}" type="slidenum">
              <a:rPr lang="en-US" altLang="en-US" sz="1300">
                <a:latin typeface="Times New Roman" charset="0"/>
              </a:rPr>
              <a:pPr/>
              <a:t>20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9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44958E8-CBEC-A747-A773-706C75B097EE}" type="slidenum">
              <a:rPr lang="en-US" altLang="en-US" sz="1300">
                <a:latin typeface="Times New Roman" charset="0"/>
              </a:rPr>
              <a:pPr/>
              <a:t>21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24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4E356F-A30C-294E-9CB0-83283BB6236E}" type="slidenum">
              <a:rPr lang="en-US" altLang="en-US" sz="1300">
                <a:latin typeface="Times New Roman" charset="0"/>
              </a:rPr>
              <a:pPr/>
              <a:t>22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6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4E356F-A30C-294E-9CB0-83283BB6236E}" type="slidenum">
              <a:rPr lang="en-US" altLang="en-US" sz="1300">
                <a:latin typeface="Times New Roman" charset="0"/>
              </a:rPr>
              <a:pPr/>
              <a:t>23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21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4E356F-A30C-294E-9CB0-83283BB6236E}" type="slidenum">
              <a:rPr lang="en-US" altLang="en-US" sz="1300">
                <a:latin typeface="Times New Roman" charset="0"/>
              </a:rPr>
              <a:pPr/>
              <a:t>24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0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A091FD8-E61E-C745-BD51-270C607E7D49}" type="slidenum">
              <a:rPr lang="en-US" altLang="en-US" sz="1300">
                <a:latin typeface="Times New Roman" charset="0"/>
              </a:rPr>
              <a:pPr/>
              <a:t>25</a:t>
            </a:fld>
            <a:endParaRPr lang="en-US" altLang="en-US" sz="1300">
              <a:latin typeface="Times New Roman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80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B1935E-C035-0745-A712-8DFC8EDBCC94}" type="slidenum">
              <a:rPr lang="en-US" altLang="en-US" sz="1300">
                <a:latin typeface="Times New Roman" charset="0"/>
              </a:rPr>
              <a:pPr/>
              <a:t>26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CF59BFC-6545-5E4B-94C1-A64038DEA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AA7B4A-9E31-3041-8DAE-0327756E730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B54F1D7-E835-7146-A1F1-630420E0F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AD32121-5C51-E04B-B0B6-FE6C8F66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02083FD-B4E5-A44F-83F3-B298D5956E07}" type="slidenum">
              <a:rPr lang="en-US" altLang="en-US" sz="1300">
                <a:latin typeface="Times New Roman" charset="0"/>
              </a:rPr>
              <a:pPr/>
              <a:t>27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0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4FAB157-134E-5C45-B094-FA188D915E19}" type="slidenum">
              <a:rPr lang="en-US" altLang="en-US" sz="1300">
                <a:latin typeface="Times New Roman" charset="0"/>
              </a:rPr>
              <a:pPr/>
              <a:t>28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07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FedEx vs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USPS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7BBF44B-2168-EB4D-B320-CC2253841CCF}" type="slidenum">
              <a:rPr lang="en-US" altLang="en-US" sz="1300">
                <a:latin typeface="Times New Roman" charset="0"/>
              </a:rPr>
              <a:pPr/>
              <a:t>29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6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072337-529E-8D47-AAC4-E36C27DD8F46}" type="slidenum">
              <a:rPr lang="en-US" altLang="en-US" sz="1300">
                <a:latin typeface="Times New Roman" charset="0"/>
              </a:rPr>
              <a:pPr/>
              <a:t>30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57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31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332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34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71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745657-5E4A-5B4E-80C1-15FA3604CD5D}" type="slidenum">
              <a:rPr lang="en-US" altLang="en-US" sz="1300">
                <a:latin typeface="Times New Roman" charset="0"/>
              </a:rPr>
              <a:pPr/>
              <a:t>35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12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6E1B2B5-ACE1-FE44-835F-8C52DDB3D3BE}" type="slidenum">
              <a:rPr lang="en-US" altLang="en-US" sz="1300">
                <a:latin typeface="Times New Roman" charset="0"/>
              </a:rPr>
              <a:pPr/>
              <a:t>36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59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C8459BB-2168-4541-B2B6-682D39DB2535}" type="slidenum">
              <a:rPr lang="en-US" altLang="en-US" sz="1300">
                <a:latin typeface="Times New Roman" charset="0"/>
              </a:rPr>
              <a:pPr/>
              <a:t>37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4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1FAF7D-8A5D-CE41-AC79-F5FA08448EAA}" type="slidenum">
              <a:rPr lang="en-US" altLang="en-US" sz="1300">
                <a:latin typeface="Times New Roman" charset="0"/>
              </a:rPr>
              <a:pPr/>
              <a:t>38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6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-level of autonomous systems</a:t>
            </a:r>
          </a:p>
          <a:p>
            <a:r>
              <a:rPr lang="en-US" dirty="0"/>
              <a:t>-e.g., YouTube,</a:t>
            </a:r>
            <a:r>
              <a:rPr lang="en-US" baseline="0" dirty="0"/>
              <a:t> AT&amp;T, </a:t>
            </a:r>
            <a:r>
              <a:rPr lang="en-US" baseline="0" dirty="0" err="1"/>
              <a:t>pakistan</a:t>
            </a:r>
            <a:r>
              <a:rPr lang="en-US" baseline="0" dirty="0"/>
              <a:t> telecom</a:t>
            </a:r>
          </a:p>
          <a:p>
            <a:r>
              <a:rPr lang="en-US" baseline="0" dirty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/>
              <a:t>ip</a:t>
            </a:r>
            <a:r>
              <a:rPr lang="en-US" baseline="0" dirty="0"/>
              <a:t> address and traffic is forwarded towards them. So here </a:t>
            </a:r>
            <a:r>
              <a:rPr lang="en-US" baseline="0" dirty="0" err="1"/>
              <a:t>multinet</a:t>
            </a:r>
            <a:r>
              <a:rPr lang="en-US" baseline="0" dirty="0"/>
              <a:t> would route to it’s provider </a:t>
            </a:r>
            <a:r>
              <a:rPr lang="en-US" baseline="0" dirty="0" err="1"/>
              <a:t>pakistan</a:t>
            </a:r>
            <a:r>
              <a:rPr lang="en-US" baseline="0" dirty="0"/>
              <a:t> telecom that then forwards the traffic on to </a:t>
            </a:r>
            <a:r>
              <a:rPr lang="en-US" baseline="0" dirty="0" err="1"/>
              <a:t>youtube</a:t>
            </a:r>
            <a:r>
              <a:rPr lang="en-US" baseline="0" dirty="0"/>
              <a:t>.</a:t>
            </a:r>
          </a:p>
          <a:p>
            <a:r>
              <a:rPr lang="en-US" baseline="0" dirty="0"/>
              <a:t>-these networks chosen for a specific reason which is that there was an incident in </a:t>
            </a:r>
            <a:r>
              <a:rPr lang="en-US" baseline="0" dirty="0" err="1"/>
              <a:t>february</a:t>
            </a:r>
            <a:r>
              <a:rPr lang="en-US" baseline="0" dirty="0"/>
              <a:t> 2008 </a:t>
            </a:r>
            <a:r>
              <a:rPr lang="en-US" baseline="0" dirty="0" err="1"/>
              <a:t>pakistan</a:t>
            </a:r>
            <a:r>
              <a:rPr lang="en-US" baseline="0" dirty="0"/>
              <a:t> telecom actually high jacked traffic going to </a:t>
            </a:r>
            <a:r>
              <a:rPr lang="en-US" baseline="0" dirty="0" err="1"/>
              <a:t>youtube</a:t>
            </a:r>
            <a:r>
              <a:rPr lang="en-US" baseline="0" dirty="0"/>
              <a:t> (misconfiguration).</a:t>
            </a:r>
          </a:p>
          <a:p>
            <a:r>
              <a:rPr lang="en-US" baseline="0" dirty="0"/>
              <a:t>-they announced to the world that they’re </a:t>
            </a:r>
            <a:r>
              <a:rPr lang="en-US" baseline="0" dirty="0" err="1"/>
              <a:t>youtube</a:t>
            </a:r>
            <a:r>
              <a:rPr lang="en-US" baseline="0" dirty="0"/>
              <a:t> and traffic destined to </a:t>
            </a:r>
            <a:r>
              <a:rPr lang="en-US" baseline="0" dirty="0" err="1"/>
              <a:t>youtube</a:t>
            </a:r>
            <a:r>
              <a:rPr lang="en-US" baseline="0" dirty="0"/>
              <a:t> was routed to them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youtube</a:t>
            </a:r>
            <a:r>
              <a:rPr lang="en-US" baseline="0" dirty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23EFC9-646C-FC49-BD21-A78796B34AC3}" type="slidenum">
              <a:rPr lang="en-US" altLang="en-US" sz="1300">
                <a:latin typeface="Times New Roman" charset="0"/>
              </a:rPr>
              <a:pPr/>
              <a:t>39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15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A59153-25E5-3742-A3C7-D44C71357DAA}" type="slidenum">
              <a:rPr lang="en-US" altLang="en-US" sz="1300">
                <a:latin typeface="Times New Roman" charset="0"/>
              </a:rPr>
              <a:pPr/>
              <a:t>40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13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Breakdown of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layering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361EF9-686B-5A44-9993-0957A6528A2B}" type="slidenum">
              <a:rPr lang="en-US" altLang="en-US" sz="1300">
                <a:latin typeface="Times New Roman" charset="0"/>
              </a:rPr>
              <a:pPr/>
              <a:t>41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9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1AA712-1D52-8B48-ABC4-C0B1E9F2717B}" type="slidenum">
              <a:rPr lang="en-US" altLang="en-US" sz="1300">
                <a:latin typeface="Times New Roman" charset="0"/>
              </a:rPr>
              <a:pPr/>
              <a:t>45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149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F5FC8A9-EF84-6648-A013-8F518B865CB0}" type="slidenum">
              <a:rPr lang="en-US" altLang="en-US" sz="1300">
                <a:latin typeface="Times New Roman" charset="0"/>
              </a:rPr>
              <a:pPr/>
              <a:t>46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5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CD098E-CD50-DB4D-8C5F-88AFA1BF891B}" type="slidenum">
              <a:rPr lang="en-US" altLang="en-US" sz="1300">
                <a:latin typeface="Times New Roman" charset="0"/>
              </a:rPr>
              <a:pPr/>
              <a:t>47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33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E82FBE-68E9-3E49-B624-ED6BF52CFE8C}" type="slidenum">
              <a:rPr lang="en-US" altLang="en-US" sz="1300">
                <a:latin typeface="Times New Roman" charset="0"/>
              </a:rPr>
              <a:pPr/>
              <a:t>48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43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77A7D9-8425-7047-BD80-933D61F33F5B}" type="slidenum">
              <a:rPr lang="en-US" altLang="en-US" sz="1300">
                <a:latin typeface="Times New Roman" charset="0"/>
              </a:rPr>
              <a:pPr/>
              <a:t>49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2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cats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0AD5DAC-E5FC-414D-A913-A454A78C5A1D}" type="slidenum">
              <a:rPr lang="en-US" altLang="en-US" sz="1300">
                <a:latin typeface="Times New Roman" charset="0"/>
              </a:rPr>
              <a:pPr/>
              <a:t>50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04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B0FB03-5924-D440-8C6A-1606C6017B1C}" type="slidenum">
              <a:rPr lang="en-US" altLang="en-US" sz="1300">
                <a:latin typeface="Times New Roman" charset="0"/>
              </a:rPr>
              <a:pPr/>
              <a:t>51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6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works focuses on attacks of this flavor..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BF2CFF-BAFD-D04E-AF83-1195EDB1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0D1CAC-0280-4841-9E09-F51CD6380AA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94DAB38-70D3-F146-A36F-40341C6B8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00A0FC-AE4D-4547-A631-14B036F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366781B-3CE4-F64C-BC84-6E30DF10C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73E412-E6FC-EA49-A14E-C64B298A1DE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345451-17DE-8942-A4E8-F5E250604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42B3380-5B20-7A45-AF7C-C45376D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D9376AF-4A42-9844-AE87-0528CF56B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8EBE8A-599A-3B42-BA2E-4B54CDD5C68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67F7A2-4885-B646-AACE-A4EE5BD48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25ED61-F3E2-FA46-9118-69223CCD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284FC46-7AB7-A64B-8553-497ADCDDD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22CDD8-B4E1-4048-A87D-FF3B7C482F5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497CA0-0D0E-E644-8752-00539B375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22BDDB4-EE5D-AB48-8EB0-8C1499A5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8F6E-BFA2-E14C-8BC4-867A927D0D2A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A91-4E89-F548-BBB3-D34C5129279F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500B-F297-9B40-A10A-167768D80851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6B2C3-2946-3A4D-B8CD-3920D0A61277}" type="datetime1">
              <a:rPr lang="en-US" altLang="en-US" smtClean="0"/>
              <a:t>5/5/22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6BDA39AF-423E-834C-86D0-767B544CD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7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58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8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5/5/22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3C1A-0730-0940-AAB4-5D0390C5A59C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0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0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69C89-8F74-E84D-9AB7-6F22277A5BA8}" type="datetime1">
              <a:rPr lang="en-US" altLang="en-US" smtClean="0"/>
              <a:t>5/5/22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EEB813D2-FCE0-8E41-A2A5-7D0F06227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09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C80CB-DFD6-114B-9742-561E640B4F7D}" type="datetime1">
              <a:rPr lang="en-US" altLang="en-US" smtClean="0"/>
              <a:t>5/5/22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6BD86996-6F06-0D4E-AD8A-E65089FD2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36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0114-3E23-0A46-9920-9A06B9DCE82F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561E-1FF2-654E-B1B9-FF20841CEDF7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7BA8-F7EC-9941-A5F1-22DC297599BF}" type="datetime1">
              <a:rPr lang="en-US" smtClean="0"/>
              <a:t>5/5/22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89A4-6DC7-2B4E-92E5-CA0991E5AF67}" type="datetime1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92EC-27CF-1741-93A4-DF246026192F}" type="datetime1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EBEC-81D3-9F43-B558-F9A845ED744C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9513-D130-604C-846C-196477CACA24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F53F-1A49-2D4D-ABC2-5299D88B6FDF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  <p:sldLayoutId id="214748373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Tu-Th 2:00-3:15pm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2020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BGP attacks and Application Layer Protocols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(Textbook chapters 4 and 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95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4A04268A-1277-C249-A7E0-C1C03CE77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90592D-D574-D748-ACE5-1865A35BEDA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348D6FD-7D2D-DB46-82FA-833BCB05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Path-Shortening Attacks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D56F21-0FE6-9B42-B915-8F2DACA6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887" y="1580707"/>
            <a:ext cx="8458200" cy="5638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from the AS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Make the AS path look shorter than it is</a:t>
            </a:r>
          </a:p>
          <a:p>
            <a:pPr lvl="1"/>
            <a:r>
              <a:rPr lang="en-US" altLang="en-US" sz="2000" dirty="0"/>
              <a:t>Attract sources that normally try to avoid AS 3715</a:t>
            </a:r>
          </a:p>
          <a:p>
            <a:pPr lvl="1"/>
            <a:r>
              <a:rPr lang="en-US" altLang="en-US" sz="2000" dirty="0"/>
              <a:t>Help AS 88 look like it is closer to the Internet</a:t>
            </a:r>
            <a:r>
              <a:rPr lang="ja-JP" altLang="en-US" sz="2000"/>
              <a:t>’</a:t>
            </a:r>
            <a:r>
              <a:rPr lang="en-US" altLang="ja-JP" sz="2000" dirty="0"/>
              <a:t>s core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that this AS path is a lie?</a:t>
            </a:r>
          </a:p>
          <a:p>
            <a:pPr lvl="1"/>
            <a:r>
              <a:rPr lang="en-US" altLang="en-US" sz="2000" dirty="0"/>
              <a:t>Maybe AS 88 *does* connect to AS 701 directly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6FAB87-088D-6440-A553-A1A2B4C50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51181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Photo Editor Photo" r:id="rId4" imgW="1270000" imgH="927100" progId="MSPhotoEd.3">
                  <p:embed/>
                </p:oleObj>
              </mc:Choice>
              <mc:Fallback>
                <p:oleObj name="Photo Editor Photo" r:id="rId4" imgW="1270000" imgH="927100" progId="MSPhotoEd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516FAB87-088D-6440-A553-A1A2B4C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1181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8AC2C9D0-6D39-FC42-8A3F-70FBD9FF4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4900" y="5495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8AC2C9D0-6D39-FC42-8A3F-70FBD9F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495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>
            <a:extLst>
              <a:ext uri="{FF2B5EF4-FFF2-40B4-BE49-F238E27FC236}">
                <a16:creationId xmlns:a16="http://schemas.microsoft.com/office/drawing/2014/main" id="{9EDE745F-DD84-BF4E-8653-B4B6C6110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2250" y="5886450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1" name="Text Box 7">
            <a:extLst>
              <a:ext uri="{FF2B5EF4-FFF2-40B4-BE49-F238E27FC236}">
                <a16:creationId xmlns:a16="http://schemas.microsoft.com/office/drawing/2014/main" id="{335BC923-F059-D84A-BBCB-609E53A1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800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2312" name="Text Box 8">
            <a:extLst>
              <a:ext uri="{FF2B5EF4-FFF2-40B4-BE49-F238E27FC236}">
                <a16:creationId xmlns:a16="http://schemas.microsoft.com/office/drawing/2014/main" id="{1D7C4A60-0E1F-EF45-9784-8146DD4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688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995E0499-201D-9641-897C-85E0FEF8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838" y="5311775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Photo Editor Photo" r:id="rId7" imgW="1270000" imgH="927100" progId="MSPhotoEd.3">
                  <p:embed/>
                </p:oleObj>
              </mc:Choice>
              <mc:Fallback>
                <p:oleObj name="Photo Editor Photo" r:id="rId7" imgW="1270000" imgH="927100" progId="MSPhotoEd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995E0499-201D-9641-897C-85E0FEF8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311775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>
            <a:extLst>
              <a:ext uri="{FF2B5EF4-FFF2-40B4-BE49-F238E27FC236}">
                <a16:creationId xmlns:a16="http://schemas.microsoft.com/office/drawing/2014/main" id="{9426E11C-A449-E64A-9D3E-38BE848F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6134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3715</a:t>
            </a:r>
          </a:p>
        </p:txBody>
      </p:sp>
      <p:sp>
        <p:nvSpPr>
          <p:cNvPr id="1762315" name="Line 11">
            <a:extLst>
              <a:ext uri="{FF2B5EF4-FFF2-40B4-BE49-F238E27FC236}">
                <a16:creationId xmlns:a16="http://schemas.microsoft.com/office/drawing/2014/main" id="{699A7939-410B-EF45-95D7-F0934CE5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5848350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6" name="Freeform 12">
            <a:extLst>
              <a:ext uri="{FF2B5EF4-FFF2-40B4-BE49-F238E27FC236}">
                <a16:creationId xmlns:a16="http://schemas.microsoft.com/office/drawing/2014/main" id="{7E778A42-6FCC-C44B-93B8-646478F3A1D7}"/>
              </a:ext>
            </a:extLst>
          </p:cNvPr>
          <p:cNvSpPr>
            <a:spLocks/>
          </p:cNvSpPr>
          <p:nvPr/>
        </p:nvSpPr>
        <p:spPr bwMode="auto">
          <a:xfrm>
            <a:off x="2882900" y="6194425"/>
            <a:ext cx="3686175" cy="352425"/>
          </a:xfrm>
          <a:custGeom>
            <a:avLst/>
            <a:gdLst>
              <a:gd name="T0" fmla="*/ 0 w 2322"/>
              <a:gd name="T1" fmla="*/ 38100 h 222"/>
              <a:gd name="T2" fmla="*/ 1997075 w 2322"/>
              <a:gd name="T3" fmla="*/ 346075 h 222"/>
              <a:gd name="T4" fmla="*/ 3686175 w 2322"/>
              <a:gd name="T5" fmla="*/ 0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17" name="Text Box 13">
            <a:extLst>
              <a:ext uri="{FF2B5EF4-FFF2-40B4-BE49-F238E27FC236}">
                <a16:creationId xmlns:a16="http://schemas.microsoft.com/office/drawing/2014/main" id="{6C1E8CE2-7EEE-F248-A2B1-07777B6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404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2792B57F-6426-464D-AE77-9717E1849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C95879-E2EC-6F4D-9380-8CD209718F4A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45E89E3-B7A4-6E43-8F4C-8BA064E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Attacks that Add a Bogus AS Hop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C18283D-093D-6B43-8FC2-10A5F0F5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2092842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the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Trigger loop detection in AS 3715</a:t>
            </a:r>
          </a:p>
          <a:p>
            <a:pPr lvl="2"/>
            <a:r>
              <a:rPr lang="en-US" altLang="en-US" dirty="0"/>
              <a:t>Denial-of-service attack on AS 3715</a:t>
            </a:r>
          </a:p>
          <a:p>
            <a:pPr lvl="2"/>
            <a:r>
              <a:rPr lang="en-US" altLang="en-US" dirty="0"/>
              <a:t>Or, blocking unwanted traffic coming from AS 3715!</a:t>
            </a:r>
          </a:p>
          <a:p>
            <a:pPr lvl="1"/>
            <a:r>
              <a:rPr lang="en-US" altLang="en-US" sz="2000" dirty="0"/>
              <a:t>Make your AS look like is has richer connectivity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the AS path is a lie?</a:t>
            </a:r>
          </a:p>
          <a:p>
            <a:pPr lvl="1"/>
            <a:r>
              <a:rPr lang="en-US" altLang="en-US" sz="2000" dirty="0"/>
              <a:t>AS 3715 could, if it could see the route</a:t>
            </a:r>
          </a:p>
          <a:p>
            <a:pPr lvl="1"/>
            <a:r>
              <a:rPr lang="en-US" altLang="en-US" sz="2000" dirty="0"/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459F9DD4-E2A4-704A-AD4A-6AB8A584BEE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Photo Editor Photo" r:id="rId4" imgW="1270000" imgH="927100" progId="MSPhotoEd.3">
                  <p:embed/>
                </p:oleObj>
              </mc:Choice>
              <mc:Fallback>
                <p:oleObj name="Photo Editor Photo" r:id="rId4" imgW="1270000" imgH="927100" progId="MSPhotoEd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459F9DD4-E2A4-704A-AD4A-6AB8A584B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0F7C001-AFE3-4847-B5DB-E81F99BCC68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0F7C001-AFE3-4847-B5DB-E81F99BCC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>
            <a:extLst>
              <a:ext uri="{FF2B5EF4-FFF2-40B4-BE49-F238E27FC236}">
                <a16:creationId xmlns:a16="http://schemas.microsoft.com/office/drawing/2014/main" id="{060091EC-008E-5D45-9239-3FAAFF3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4359" name="Text Box 7">
            <a:extLst>
              <a:ext uri="{FF2B5EF4-FFF2-40B4-BE49-F238E27FC236}">
                <a16:creationId xmlns:a16="http://schemas.microsoft.com/office/drawing/2014/main" id="{219994A2-FF80-4B4C-B0E9-C04B25D3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4360" name="Text Box 8">
            <a:extLst>
              <a:ext uri="{FF2B5EF4-FFF2-40B4-BE49-F238E27FC236}">
                <a16:creationId xmlns:a16="http://schemas.microsoft.com/office/drawing/2014/main" id="{FD121914-6860-F048-9E94-A5BA4757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3EBF8F73-B66F-6E4C-B5B6-A2DD1CEBD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C97FF4-082C-564A-8263-AA1562B132FF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DB6B628-954D-F94B-8579-0FE822EC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Violating 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Consistent Export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to Peers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F4B54F-879C-2443-BA8B-77418C71C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970" y="1557338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Peers require consistent export</a:t>
            </a:r>
          </a:p>
          <a:p>
            <a:pPr lvl="1"/>
            <a:r>
              <a:rPr lang="en-US" altLang="en-US" sz="2000" dirty="0"/>
              <a:t>Prefix advertised at all peering points</a:t>
            </a:r>
          </a:p>
          <a:p>
            <a:pPr lvl="1"/>
            <a:r>
              <a:rPr lang="en-US" altLang="en-US" sz="2000" dirty="0"/>
              <a:t>Prefix advertised with same AS path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Reasons for violating the policy</a:t>
            </a:r>
          </a:p>
          <a:p>
            <a:pPr lvl="1"/>
            <a:r>
              <a:rPr lang="en-US" altLang="en-US" sz="2000" dirty="0"/>
              <a:t>Trick neighbor into </a:t>
            </a:r>
            <a:r>
              <a:rPr lang="ja-JP" altLang="en-US" sz="2000"/>
              <a:t>“</a:t>
            </a:r>
            <a:r>
              <a:rPr lang="en-US" altLang="ja-JP" sz="2000" dirty="0"/>
              <a:t>cold potato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Configuration mistake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Main defense</a:t>
            </a:r>
          </a:p>
          <a:p>
            <a:pPr lvl="1"/>
            <a:r>
              <a:rPr lang="en-US" altLang="en-US" sz="2000" dirty="0"/>
              <a:t>Analyzing BGP updates</a:t>
            </a:r>
          </a:p>
          <a:p>
            <a:pPr lvl="1"/>
            <a:r>
              <a:rPr lang="en-US" altLang="en-US" sz="2000" dirty="0"/>
              <a:t>… or data traffic</a:t>
            </a:r>
          </a:p>
          <a:p>
            <a:pPr lvl="1"/>
            <a:r>
              <a:rPr lang="en-US" altLang="en-US" sz="2000" dirty="0"/>
              <a:t>… for signs of inconsistency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F59E1B44-CF2C-7D48-9B1F-C69CDC2DD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Photo Editor Photo" r:id="rId4" imgW="1270000" imgH="927100" progId="MSPhotoEd.3">
                  <p:embed/>
                </p:oleObj>
              </mc:Choice>
              <mc:Fallback>
                <p:oleObj name="Photo Editor Photo" r:id="rId4" imgW="1270000" imgH="927100" progId="MSPhotoEd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F59E1B44-CF2C-7D48-9B1F-C69CDC2DD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E8C63D3A-CAEE-CF42-BDE6-75B3156A6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E8C63D3A-CAEE-CF42-BDE6-75B3156A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>
            <a:extLst>
              <a:ext uri="{FF2B5EF4-FFF2-40B4-BE49-F238E27FC236}">
                <a16:creationId xmlns:a16="http://schemas.microsoft.com/office/drawing/2014/main" id="{A873A44B-210E-704F-8C57-2C0447DDF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39" name="Line 7">
            <a:extLst>
              <a:ext uri="{FF2B5EF4-FFF2-40B4-BE49-F238E27FC236}">
                <a16:creationId xmlns:a16="http://schemas.microsoft.com/office/drawing/2014/main" id="{A6803CEB-428F-864B-834F-CD8FA0CA6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0" name="Line 8">
            <a:extLst>
              <a:ext uri="{FF2B5EF4-FFF2-40B4-BE49-F238E27FC236}">
                <a16:creationId xmlns:a16="http://schemas.microsoft.com/office/drawing/2014/main" id="{111D4B8B-7203-284B-8EF1-2C76DEBF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1" name="Line 9">
            <a:extLst>
              <a:ext uri="{FF2B5EF4-FFF2-40B4-BE49-F238E27FC236}">
                <a16:creationId xmlns:a16="http://schemas.microsoft.com/office/drawing/2014/main" id="{D49B8BD3-FEBF-A143-BBE5-3F0A1B7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2" name="Line 10">
            <a:extLst>
              <a:ext uri="{FF2B5EF4-FFF2-40B4-BE49-F238E27FC236}">
                <a16:creationId xmlns:a16="http://schemas.microsoft.com/office/drawing/2014/main" id="{0888CE50-A270-BA42-B3C2-B0FB103A4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3" name="Text Box 11">
            <a:extLst>
              <a:ext uri="{FF2B5EF4-FFF2-40B4-BE49-F238E27FC236}">
                <a16:creationId xmlns:a16="http://schemas.microsoft.com/office/drawing/2014/main" id="{C527C8CF-5780-7646-B81E-6430488C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src</a:t>
            </a:r>
          </a:p>
        </p:txBody>
      </p:sp>
      <p:sp>
        <p:nvSpPr>
          <p:cNvPr id="1605644" name="Text Box 12">
            <a:extLst>
              <a:ext uri="{FF2B5EF4-FFF2-40B4-BE49-F238E27FC236}">
                <a16:creationId xmlns:a16="http://schemas.microsoft.com/office/drawing/2014/main" id="{36BE98EF-C95E-C549-BFA3-887F562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dest</a:t>
            </a:r>
          </a:p>
        </p:txBody>
      </p:sp>
      <p:sp>
        <p:nvSpPr>
          <p:cNvPr id="1605645" name="Line 13">
            <a:extLst>
              <a:ext uri="{FF2B5EF4-FFF2-40B4-BE49-F238E27FC236}">
                <a16:creationId xmlns:a16="http://schemas.microsoft.com/office/drawing/2014/main" id="{BB09C44B-C9EC-9B40-8CAA-856A4924B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6" name="Line 14">
            <a:extLst>
              <a:ext uri="{FF2B5EF4-FFF2-40B4-BE49-F238E27FC236}">
                <a16:creationId xmlns:a16="http://schemas.microsoft.com/office/drawing/2014/main" id="{A4584DC1-65C9-5244-9C60-02961919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7" name="Line 15">
            <a:extLst>
              <a:ext uri="{FF2B5EF4-FFF2-40B4-BE49-F238E27FC236}">
                <a16:creationId xmlns:a16="http://schemas.microsoft.com/office/drawing/2014/main" id="{730FAB95-32D8-A841-910B-22C01A960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8" name="Text Box 16">
            <a:extLst>
              <a:ext uri="{FF2B5EF4-FFF2-40B4-BE49-F238E27FC236}">
                <a16:creationId xmlns:a16="http://schemas.microsoft.com/office/drawing/2014/main" id="{760FCAAA-5652-754A-93EF-D1975C4B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Bad AS</a:t>
            </a:r>
          </a:p>
        </p:txBody>
      </p:sp>
      <p:sp>
        <p:nvSpPr>
          <p:cNvPr id="1605649" name="Freeform 17">
            <a:extLst>
              <a:ext uri="{FF2B5EF4-FFF2-40B4-BE49-F238E27FC236}">
                <a16:creationId xmlns:a16="http://schemas.microsoft.com/office/drawing/2014/main" id="{7CA3EBCC-CBFF-204D-B92F-F81E26FA4419}"/>
              </a:ext>
            </a:extLst>
          </p:cNvPr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1420813 w 895"/>
              <a:gd name="T1" fmla="*/ 2803525 h 1766"/>
              <a:gd name="T2" fmla="*/ 1082675 w 895"/>
              <a:gd name="T3" fmla="*/ 2484438 h 1766"/>
              <a:gd name="T4" fmla="*/ 207963 w 895"/>
              <a:gd name="T5" fmla="*/ 2306638 h 1766"/>
              <a:gd name="T6" fmla="*/ 0 w 895"/>
              <a:gd name="T7" fmla="*/ 0 h 17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05650" name="Text Box 18">
            <a:extLst>
              <a:ext uri="{FF2B5EF4-FFF2-40B4-BE49-F238E27FC236}">
                <a16:creationId xmlns:a16="http://schemas.microsoft.com/office/drawing/2014/main" id="{F5203572-AB0D-424A-8AAE-5230910F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05651" name="Text Box 19">
            <a:extLst>
              <a:ext uri="{FF2B5EF4-FFF2-40B4-BE49-F238E27FC236}">
                <a16:creationId xmlns:a16="http://schemas.microsoft.com/office/drawing/2014/main" id="{FA91E64E-B962-F040-AD81-F740BE2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BGP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4A7DF18-8A31-CA42-A67B-6592AA2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Attacks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861D059-DE3C-D242-B2BC-F0ECFB6F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Attacks on BGP sessions</a:t>
            </a:r>
          </a:p>
          <a:p>
            <a:pPr lvl="1"/>
            <a:r>
              <a:rPr lang="en-US" altLang="en-US" sz="2000" dirty="0"/>
              <a:t>Confidentiality of BGP messages</a:t>
            </a:r>
          </a:p>
          <a:p>
            <a:pPr lvl="1"/>
            <a:r>
              <a:rPr lang="en-US" altLang="en-US" sz="2000" dirty="0"/>
              <a:t>Denial-of-service on BGP session</a:t>
            </a:r>
          </a:p>
          <a:p>
            <a:pPr lvl="1"/>
            <a:r>
              <a:rPr lang="en-US" altLang="en-US" sz="2000" dirty="0"/>
              <a:t>Inserting, deleting, modifying, or replaying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Resource exhaustion attacks</a:t>
            </a:r>
          </a:p>
          <a:p>
            <a:pPr lvl="1"/>
            <a:r>
              <a:rPr lang="en-US" altLang="en-US" sz="2000" dirty="0"/>
              <a:t>Too many IP prefixes (e.g., BGP “512K Day”)</a:t>
            </a:r>
          </a:p>
          <a:p>
            <a:pPr lvl="1"/>
            <a:r>
              <a:rPr lang="en-US" altLang="en-US" sz="2000" dirty="0"/>
              <a:t>Too many BGP update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attacks</a:t>
            </a:r>
          </a:p>
          <a:p>
            <a:pPr lvl="1"/>
            <a:r>
              <a:rPr lang="en-US" altLang="en-US" sz="2000" dirty="0"/>
              <a:t>Announce one BGP routes, but use another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8E7D593-B414-9C48-BE51-2BEE20183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A5B0D0-7B96-1E47-ADAD-A707F9B143A6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778D05-BDF4-F14B-85C9-B471992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Techniques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8BC2158-258C-0D41-AE56-35E3C4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1084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Protective filtering</a:t>
            </a:r>
          </a:p>
          <a:p>
            <a:pPr lvl="1"/>
            <a:r>
              <a:rPr lang="en-US" altLang="en-US" sz="2000" dirty="0"/>
              <a:t>Know your neighbors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Anomaly detection</a:t>
            </a:r>
          </a:p>
          <a:p>
            <a:pPr lvl="1"/>
            <a:r>
              <a:rPr lang="en-US" altLang="en-US" sz="2000" dirty="0"/>
              <a:t>Suspect the unexpected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Checking against registries</a:t>
            </a:r>
          </a:p>
          <a:p>
            <a:pPr lvl="1"/>
            <a:r>
              <a:rPr lang="en-US" altLang="en-US" sz="2000" dirty="0"/>
              <a:t>Establish ground truth for prefix origination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Signing and verifying</a:t>
            </a:r>
          </a:p>
          <a:p>
            <a:pPr lvl="1"/>
            <a:r>
              <a:rPr lang="en-US" altLang="en-US" sz="2000" dirty="0"/>
              <a:t>Prevent bogus AS PATHs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verification</a:t>
            </a:r>
          </a:p>
          <a:p>
            <a:pPr lvl="1"/>
            <a:r>
              <a:rPr lang="en-US" altLang="en-US" sz="2000" dirty="0"/>
              <a:t>Ensure the path is actually followed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67D2DE9-8C04-2F43-A640-C5DDD1FA5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D7B933-4D52-9A4D-AEA0-2A4908A4B7CD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8595"/>
            <a:ext cx="9144000" cy="811368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Application Layer Protocols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A0951E-A7DF-F647-8B13-89D2208A0DE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5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683585" y="1824038"/>
            <a:ext cx="1721977" cy="59531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66" y="1835327"/>
            <a:ext cx="1859084" cy="673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02144" y="1920875"/>
            <a:ext cx="1565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physical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5613" y="220717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ea typeface="ＭＳ Ｐゴシック" charset="-128"/>
              </a:rPr>
              <a:t>Application Layer</a:t>
            </a:r>
          </a:p>
        </p:txBody>
      </p:sp>
      <p:pic>
        <p:nvPicPr>
          <p:cNvPr id="17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E2ABB-C100-8F4A-8581-71478401D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86" y="2720611"/>
            <a:ext cx="5677705" cy="32035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7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Application Layer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581400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altLang="en-US" u="sng" dirty="0">
                <a:solidFill>
                  <a:srgbClr val="CC0000"/>
                </a:solidFill>
                <a:latin typeface="+mj-lt"/>
                <a:ea typeface="ＭＳ Ｐゴシック" charset="-128"/>
              </a:rPr>
              <a:t>Our Goal:</a:t>
            </a:r>
            <a:r>
              <a:rPr lang="en-US" altLang="en-US" dirty="0">
                <a:solidFill>
                  <a:srgbClr val="CC0000"/>
                </a:solidFill>
                <a:latin typeface="+mj-lt"/>
                <a:ea typeface="ＭＳ Ｐゴシック" charset="-128"/>
              </a:rPr>
              <a:t> </a:t>
            </a:r>
          </a:p>
          <a:p>
            <a:r>
              <a:rPr lang="en-US" altLang="en-US" sz="2400" dirty="0">
                <a:latin typeface="+mj-lt"/>
                <a:ea typeface="ＭＳ Ｐゴシック" charset="-128"/>
              </a:rPr>
              <a:t>Conceptual, implementation aspects of network application protocols</a:t>
            </a:r>
          </a:p>
          <a:p>
            <a:pPr lvl="1"/>
            <a:r>
              <a:rPr lang="en-US" altLang="en-US" dirty="0">
                <a:latin typeface="+mj-lt"/>
                <a:ea typeface="ＭＳ Ｐゴシック" charset="-128"/>
              </a:rPr>
              <a:t>Transport-layer service models</a:t>
            </a:r>
          </a:p>
          <a:p>
            <a:pPr lvl="1"/>
            <a:r>
              <a:rPr lang="en-US" altLang="en-US" dirty="0">
                <a:latin typeface="+mj-lt"/>
                <a:ea typeface="ＭＳ Ｐゴシック" charset="-128"/>
              </a:rPr>
              <a:t>Client-server paradigm</a:t>
            </a:r>
          </a:p>
          <a:p>
            <a:pPr lvl="1"/>
            <a:r>
              <a:rPr lang="en-US" altLang="en-US" dirty="0">
                <a:latin typeface="+mj-lt"/>
                <a:ea typeface="ＭＳ Ｐゴシック" charset="-128"/>
              </a:rPr>
              <a:t>Peer-to-peer paradigm</a:t>
            </a:r>
          </a:p>
          <a:p>
            <a:pPr lvl="1"/>
            <a:r>
              <a:rPr lang="en-US" altLang="en-US" dirty="0">
                <a:latin typeface="+mj-lt"/>
                <a:ea typeface="ＭＳ Ｐゴシック" charset="-128"/>
              </a:rPr>
              <a:t>Content distribution networks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441450"/>
            <a:ext cx="36671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+mj-lt"/>
                <a:ea typeface="ＭＳ Ｐゴシック" charset="-128"/>
              </a:rPr>
              <a:t>Learn about protocols by examining popular application-level protocols</a:t>
            </a:r>
          </a:p>
          <a:p>
            <a:pPr lvl="1"/>
            <a:r>
              <a:rPr lang="en-US" altLang="en-US" sz="2000" dirty="0">
                <a:latin typeface="+mj-lt"/>
                <a:ea typeface="ＭＳ Ｐゴシック" charset="-128"/>
              </a:rPr>
              <a:t>HTTP</a:t>
            </a:r>
          </a:p>
          <a:p>
            <a:pPr lvl="1"/>
            <a:r>
              <a:rPr lang="en-US" altLang="en-US" sz="2000" dirty="0">
                <a:latin typeface="+mj-lt"/>
                <a:ea typeface="ＭＳ Ｐゴシック" charset="-128"/>
              </a:rPr>
              <a:t>SMTP / POP3 / IMAP</a:t>
            </a:r>
          </a:p>
          <a:p>
            <a:pPr lvl="1"/>
            <a:r>
              <a:rPr lang="en-US" altLang="en-US" sz="2000" dirty="0">
                <a:latin typeface="+mj-lt"/>
                <a:ea typeface="ＭＳ Ｐゴシック" charset="-128"/>
              </a:rPr>
              <a:t>DNS</a:t>
            </a:r>
          </a:p>
        </p:txBody>
      </p:sp>
      <p:pic>
        <p:nvPicPr>
          <p:cNvPr id="35843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6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Web and HTTP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Electronic Mail (SMTP, POP3, IMAP)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DNS</a:t>
            </a: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262" y="66675"/>
            <a:ext cx="8382000" cy="10414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Creating a network app</a:t>
            </a: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647" y="1209812"/>
            <a:ext cx="4300538" cy="51149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Write programs that: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run on (different) </a:t>
            </a:r>
            <a:r>
              <a:rPr lang="en-US" altLang="en-US" sz="2400" i="1" dirty="0">
                <a:latin typeface="Calibri"/>
                <a:ea typeface="ＭＳ Ｐゴシック" charset="-128"/>
              </a:rPr>
              <a:t>end systems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communicate over network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e.g., web server software communicates with browser software</a:t>
            </a:r>
            <a:endParaRPr lang="en-US" altLang="en-US" sz="2400" dirty="0">
              <a:ea typeface="ＭＳ Ｐゴシック" charset="-128"/>
            </a:endParaRPr>
          </a:p>
          <a:p>
            <a:pPr>
              <a:spcBef>
                <a:spcPct val="800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</a:rPr>
              <a:t>No need to write software for network-core devices</a:t>
            </a:r>
          </a:p>
          <a:p>
            <a:r>
              <a:rPr lang="en-US" altLang="en-US" sz="2400" dirty="0">
                <a:ea typeface="ＭＳ Ｐゴシック" charset="-128"/>
              </a:rPr>
              <a:t>network-core devices do not run user applications</a:t>
            </a:r>
          </a:p>
          <a:p>
            <a:r>
              <a:rPr lang="en-US" altLang="en-US" sz="2400" dirty="0">
                <a:ea typeface="ＭＳ Ｐゴシック" charset="-128"/>
              </a:rPr>
              <a:t>applications on end systems  allows for rapid app development, propagation</a:t>
            </a:r>
          </a:p>
          <a:p>
            <a:pPr>
              <a:buFont typeface="Wingdings" charset="2"/>
              <a:buNone/>
            </a:pPr>
            <a:endParaRPr lang="en-US" altLang="en-US" sz="2400" dirty="0">
              <a:solidFill>
                <a:srgbClr val="FF0000"/>
              </a:solidFill>
              <a:ea typeface="ＭＳ Ｐゴシック" charset="-128"/>
            </a:endParaRPr>
          </a:p>
          <a:p>
            <a:endParaRPr lang="en-US" altLang="en-US" sz="2400" dirty="0">
              <a:latin typeface="Calibri"/>
              <a:ea typeface="ＭＳ Ｐゴシック" charset="-128"/>
            </a:endParaRPr>
          </a:p>
          <a:p>
            <a:pPr>
              <a:spcBef>
                <a:spcPct val="80000"/>
              </a:spcBef>
              <a:buFont typeface="Wingdings" charset="2"/>
              <a:buNone/>
            </a:pPr>
            <a:endParaRPr lang="en-US" altLang="en-US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grpSp>
        <p:nvGrpSpPr>
          <p:cNvPr id="39939" name="Group 1037"/>
          <p:cNvGrpSpPr>
            <a:grpSpLocks/>
          </p:cNvGrpSpPr>
          <p:nvPr/>
        </p:nvGrpSpPr>
        <p:grpSpPr bwMode="auto"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39972" name="Freeform 1038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466 w 1036"/>
                <a:gd name="T1" fmla="*/ 11 h 675"/>
                <a:gd name="T2" fmla="*/ 884 w 1036"/>
                <a:gd name="T3" fmla="*/ 53 h 675"/>
                <a:gd name="T4" fmla="*/ 467 w 1036"/>
                <a:gd name="T5" fmla="*/ 129 h 675"/>
                <a:gd name="T6" fmla="*/ 347 w 1036"/>
                <a:gd name="T7" fmla="*/ 229 h 675"/>
                <a:gd name="T8" fmla="*/ 48 w 1036"/>
                <a:gd name="T9" fmla="*/ 297 h 675"/>
                <a:gd name="T10" fmla="*/ 39 w 1036"/>
                <a:gd name="T11" fmla="*/ 459 h 675"/>
                <a:gd name="T12" fmla="*/ 298 w 1036"/>
                <a:gd name="T13" fmla="*/ 489 h 675"/>
                <a:gd name="T14" fmla="*/ 1039 w 1036"/>
                <a:gd name="T15" fmla="*/ 489 h 675"/>
                <a:gd name="T16" fmla="*/ 1353 w 1036"/>
                <a:gd name="T17" fmla="*/ 555 h 675"/>
                <a:gd name="T18" fmla="*/ 1702 w 1036"/>
                <a:gd name="T19" fmla="*/ 657 h 675"/>
                <a:gd name="T20" fmla="*/ 1969 w 1036"/>
                <a:gd name="T21" fmla="*/ 661 h 675"/>
                <a:gd name="T22" fmla="*/ 2153 w 1036"/>
                <a:gd name="T23" fmla="*/ 603 h 675"/>
                <a:gd name="T24" fmla="*/ 2247 w 1036"/>
                <a:gd name="T25" fmla="*/ 445 h 675"/>
                <a:gd name="T26" fmla="*/ 2305 w 1036"/>
                <a:gd name="T27" fmla="*/ 291 h 675"/>
                <a:gd name="T28" fmla="*/ 2312 w 1036"/>
                <a:gd name="T29" fmla="*/ 107 h 675"/>
                <a:gd name="T30" fmla="*/ 2113 w 1036"/>
                <a:gd name="T31" fmla="*/ 17 h 675"/>
                <a:gd name="T32" fmla="*/ 1755 w 1036"/>
                <a:gd name="T33" fmla="*/ 3 h 675"/>
                <a:gd name="T34" fmla="*/ 146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73" name="Group 1039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0348" name="Rectangle 1040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349" name="AutoShape 1041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9974" name="Freeform 1042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1043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Line 1044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Line 1045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Line 1047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1048"/>
            <p:cNvSpPr>
              <a:spLocks noChangeShapeType="1"/>
            </p:cNvSpPr>
            <p:nvPr/>
          </p:nvSpPr>
          <p:spPr bwMode="auto">
            <a:xfrm flipV="1">
              <a:off x="3680" y="3155"/>
              <a:ext cx="248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1051"/>
            <p:cNvSpPr>
              <a:spLocks noChangeShapeType="1"/>
            </p:cNvSpPr>
            <p:nvPr/>
          </p:nvSpPr>
          <p:spPr bwMode="auto">
            <a:xfrm flipH="1">
              <a:off x="3948" y="3208"/>
              <a:ext cx="96" cy="1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1052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1053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1054"/>
            <p:cNvSpPr>
              <a:spLocks noChangeShapeType="1"/>
            </p:cNvSpPr>
            <p:nvPr/>
          </p:nvSpPr>
          <p:spPr bwMode="auto">
            <a:xfrm>
              <a:off x="3898" y="3025"/>
              <a:ext cx="56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1055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1056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86" name="Group 1057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0346" name="Picture 10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47" name="Picture 1059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987" name="Freeform 1060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1061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85898 w 765"/>
                <a:gd name="T1" fmla="*/ 6712 h 459"/>
                <a:gd name="T2" fmla="*/ 58210 w 765"/>
                <a:gd name="T3" fmla="*/ 47662 h 459"/>
                <a:gd name="T4" fmla="*/ 19473 w 765"/>
                <a:gd name="T5" fmla="*/ 67835 h 459"/>
                <a:gd name="T6" fmla="*/ 2783 w 765"/>
                <a:gd name="T7" fmla="*/ 228588 h 459"/>
                <a:gd name="T8" fmla="*/ 36422 w 765"/>
                <a:gd name="T9" fmla="*/ 302028 h 459"/>
                <a:gd name="T10" fmla="*/ 70014 w 765"/>
                <a:gd name="T11" fmla="*/ 289496 h 459"/>
                <a:gd name="T12" fmla="*/ 118176 w 765"/>
                <a:gd name="T13" fmla="*/ 302028 h 459"/>
                <a:gd name="T14" fmla="*/ 141415 w 765"/>
                <a:gd name="T15" fmla="*/ 295017 h 459"/>
                <a:gd name="T16" fmla="*/ 152220 w 765"/>
                <a:gd name="T17" fmla="*/ 253122 h 459"/>
                <a:gd name="T18" fmla="*/ 151953 w 765"/>
                <a:gd name="T19" fmla="*/ 107441 h 459"/>
                <a:gd name="T20" fmla="*/ 134106 w 765"/>
                <a:gd name="T21" fmla="*/ 23437 h 459"/>
                <a:gd name="T22" fmla="*/ 85898 w 765"/>
                <a:gd name="T23" fmla="*/ 671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1062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1063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1064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1065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1066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1067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1068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1069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Line 1070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Line 1071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Line 1072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Line 1073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Line 1074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Line 1075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Line 1076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Line 1077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Line 1078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006" name="Group 1079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032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4" name="Oval 1095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40345" name="Picture 1096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007" name="Group 1097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0320" name="Line 1098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2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2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324" name="Group 1102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0327" name="Freeform 11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28" name="Freeform 11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325" name="Line 1105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6" name="Line 1106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08" name="Group 1107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031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1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1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315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18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19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316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7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09" name="Group 1116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030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0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0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307" name="Group 11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10" name="Freeform 11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11" name="Freeform 11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308" name="Line 11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9" name="Line 11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0" name="Group 1125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029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9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9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99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02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3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300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1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1" name="Group 1134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028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8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9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91" name="Group 11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94" name="Freeform 11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95" name="Freeform 11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92" name="Line 11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3" name="Line 11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2" name="Group 1143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028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8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8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83" name="Group 11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86" name="Freeform 11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87" name="Freeform 11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84" name="Line 11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5" name="Line 11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013" name="Line 1152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014" name="Group 1153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02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75" name="Group 11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78" name="Freeform 11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9" name="Freeform 11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76" name="Line 11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7" name="Line 11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5" name="Group 1162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026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6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6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67" name="Group 116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70" name="Freeform 11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1" name="Freeform 11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68" name="Line 116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9" name="Line 117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6" name="Group 1171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02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59" name="Group 11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62" name="Freeform 11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63" name="Freeform 11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60" name="Line 11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1" name="Line 11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7" name="Group 1180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02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51" name="Group 11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54" name="Freeform 11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55" name="Freeform 11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52" name="Line 11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3" name="Line 11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8" name="Group 1189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02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43" name="Group 11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46" name="Freeform 11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7" name="Freeform 11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44" name="Line 11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5" name="Line 11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9" name="Group 1198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02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35" name="Group 12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38" name="Freeform 12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39" name="Freeform 12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36" name="Line 12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7" name="Line 12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20" name="Group 1207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0218" name="Group 120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0220" name="Freeform 120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1" name="Freeform 121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2" name="Freeform 121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3" name="Freeform 121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4" name="Freeform 121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5" name="Freeform 121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6" name="Freeform 121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7" name="Freeform 121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8" name="Freeform 121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9" name="Freeform 121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30" name="Freeform 121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31" name="Freeform 122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219" name="Picture 122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021" name="Group 1222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0204" name="Group 122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0206" name="Freeform 122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07" name="Freeform 122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08" name="Freeform 122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09" name="Freeform 122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0" name="Freeform 122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1" name="Freeform 122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2" name="Freeform 123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3" name="Freeform 123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4" name="Freeform 123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5" name="Freeform 123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6" name="Freeform 123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7" name="Freeform 123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205" name="Picture 123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022" name="Line 1237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23" name="Group 1238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0202" name="Picture 12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203" name="Freeform 124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024" name="Group 1241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0200" name="Picture 12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201" name="Freeform 12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025" name="Group 1244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0198" name="Picture 12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99" name="Freeform 12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026" name="Group 1247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0196" name="Picture 12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97" name="Freeform 12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0027" name="Picture 1250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028" name="Group 1251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0194" name="Picture 1252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195" name="Picture 1253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029" name="Group 1254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0162" name="Freeform 125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3" name="Rectangle 125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64" name="Freeform 125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5" name="Freeform 125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6" name="Rectangle 125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67" name="Group 126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0192" name="AutoShape 126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93" name="AutoShape 126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68" name="Rectangle 126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69" name="Group 126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190" name="AutoShape 126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91" name="AutoShape 126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70" name="Rectangle 126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71" name="Rectangle 126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72" name="Group 126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188" name="AutoShape 127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89" name="AutoShape 127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73" name="Freeform 127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174" name="Group 127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186" name="AutoShape 127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87" name="AutoShape 127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75" name="Rectangle 127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76" name="Freeform 127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7" name="Freeform 127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8" name="Oval 127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79" name="Freeform 128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0" name="AutoShape 128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81" name="AutoShape 128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82" name="Oval 128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83" name="Oval 128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0184" name="Oval 128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85" name="Rectangle 128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030" name="Group 1287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0130" name="Freeform 128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1" name="Rectangle 128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32" name="Freeform 129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3" name="Freeform 129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4" name="Rectangle 129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35" name="Group 129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0160" name="AutoShape 129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61" name="AutoShape 129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36" name="Rectangle 129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37" name="Group 129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158" name="AutoShape 129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59" name="AutoShape 129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38" name="Rectangle 130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39" name="Rectangle 130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40" name="Group 130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156" name="AutoShape 130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57" name="AutoShape 130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41" name="Freeform 130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142" name="Group 130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154" name="AutoShape 130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55" name="AutoShape 130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43" name="Rectangle 130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44" name="Freeform 131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5" name="Freeform 131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6" name="Oval 131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47" name="Freeform 131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8" name="AutoShape 131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49" name="AutoShape 131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50" name="Oval 131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51" name="Oval 131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0152" name="Oval 131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53" name="Rectangle 131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031" name="Group 1320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0107" name="Picture 1321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108" name="Picture 1322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09" name="Freeform 132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110" name="Picture 1324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11" name="Freeform 132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2" name="Freeform 132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3" name="Freeform 132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4" name="Freeform 132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5" name="Freeform 132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6" name="Freeform 133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117" name="Group 133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124" name="Freeform 133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5" name="Freeform 133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6" name="Freeform 133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7" name="Freeform 133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8" name="Freeform 133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9" name="Freeform 133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118" name="Freeform 133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9" name="Freeform 133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0" name="Freeform 134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1" name="Freeform 134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2" name="Freeform 134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3" name="Freeform 134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32" name="Group 1344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0084" name="Picture 134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85" name="Picture 134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86" name="Freeform 134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087" name="Picture 134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88" name="Freeform 134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9" name="Freeform 135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0" name="Freeform 135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1" name="Freeform 135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2" name="Freeform 135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3" name="Freeform 135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094" name="Group 135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101" name="Freeform 135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2" name="Freeform 135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3" name="Freeform 135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4" name="Freeform 135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5" name="Freeform 136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6" name="Freeform 136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095" name="Freeform 136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6" name="Freeform 136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7" name="Freeform 136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8" name="Freeform 136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9" name="Freeform 136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00" name="Freeform 136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33" name="Group 1368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0061" name="Picture 1369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62" name="Picture 1370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63" name="Freeform 137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064" name="Picture 1372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65" name="Freeform 137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6" name="Freeform 137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7" name="Freeform 137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8" name="Freeform 137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9" name="Freeform 137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0" name="Freeform 137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071" name="Group 137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078" name="Freeform 138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9" name="Freeform 138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0" name="Freeform 138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1" name="Freeform 138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2" name="Freeform 138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3" name="Freeform 138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072" name="Freeform 138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3" name="Freeform 138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4" name="Freeform 138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5" name="Freeform 138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6" name="Freeform 139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7" name="Freeform 139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34" name="Group 1392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0059" name="Picture 13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60" name="Freeform 13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035" name="Group 1395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0036" name="Picture 1396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37" name="Picture 1397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38" name="Freeform 13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039" name="Picture 1399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40" name="Freeform 14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1" name="Freeform 14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2" name="Freeform 14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3" name="Freeform 14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4" name="Freeform 14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5" name="Freeform 14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046" name="Group 14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053" name="Freeform 14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4" name="Freeform 14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5" name="Freeform 14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6" name="Freeform 14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7" name="Freeform 14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8" name="Freeform 14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047" name="Freeform 14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8" name="Freeform 14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9" name="Freeform 14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0" name="Freeform 14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1" name="Freeform 14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2" name="Freeform 14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850063" y="3786188"/>
            <a:ext cx="1290637" cy="541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1" name="Picture 616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43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6945313" y="660400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725" name="Group 618"/>
          <p:cNvGrpSpPr>
            <a:grpSpLocks/>
          </p:cNvGrpSpPr>
          <p:nvPr/>
        </p:nvGrpSpPr>
        <p:grpSpPr bwMode="auto">
          <a:xfrm>
            <a:off x="5857875" y="503238"/>
            <a:ext cx="1044575" cy="965200"/>
            <a:chOff x="4047" y="420"/>
            <a:chExt cx="658" cy="608"/>
          </a:xfrm>
        </p:grpSpPr>
        <p:sp>
          <p:nvSpPr>
            <p:cNvPr id="39964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65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66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67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</a:rPr>
                <a:t>application</a:t>
              </a:r>
              <a:endParaRPr lang="en-US" altLang="en-US" sz="10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/>
                <a:t>physical</a:t>
              </a:r>
              <a:endParaRPr lang="en-US" altLang="en-US" sz="2400"/>
            </a:p>
          </p:txBody>
        </p:sp>
        <p:sp>
          <p:nvSpPr>
            <p:cNvPr id="39968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26" name="Group 619"/>
          <p:cNvGrpSpPr>
            <a:grpSpLocks/>
          </p:cNvGrpSpPr>
          <p:nvPr/>
        </p:nvGrpSpPr>
        <p:grpSpPr bwMode="auto">
          <a:xfrm>
            <a:off x="7956550" y="4087813"/>
            <a:ext cx="1044575" cy="965200"/>
            <a:chOff x="4047" y="420"/>
            <a:chExt cx="658" cy="608"/>
          </a:xfrm>
        </p:grpSpPr>
        <p:sp>
          <p:nvSpPr>
            <p:cNvPr id="39956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7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8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9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application</a:t>
              </a:r>
              <a:endParaRPr lang="en-US" altLang="en-US" sz="10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physical</a:t>
              </a:r>
              <a:endParaRPr lang="en-US" altLang="en-US" sz="2400" dirty="0"/>
            </a:p>
          </p:txBody>
        </p:sp>
        <p:sp>
          <p:nvSpPr>
            <p:cNvPr id="39960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28" name="Group 628"/>
          <p:cNvGrpSpPr>
            <a:grpSpLocks/>
          </p:cNvGrpSpPr>
          <p:nvPr/>
        </p:nvGrpSpPr>
        <p:grpSpPr bwMode="auto">
          <a:xfrm>
            <a:off x="5815013" y="3651250"/>
            <a:ext cx="1044575" cy="965200"/>
            <a:chOff x="4047" y="420"/>
            <a:chExt cx="658" cy="608"/>
          </a:xfrm>
        </p:grpSpPr>
        <p:sp>
          <p:nvSpPr>
            <p:cNvPr id="39948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49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0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1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application</a:t>
              </a:r>
              <a:endParaRPr lang="en-US" altLang="en-US" sz="10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physical</a:t>
              </a:r>
              <a:endParaRPr lang="en-US" altLang="en-US" sz="2400" dirty="0"/>
            </a:p>
          </p:txBody>
        </p:sp>
        <p:sp>
          <p:nvSpPr>
            <p:cNvPr id="39952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3262" y="3009900"/>
            <a:ext cx="4300538" cy="5114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endParaRPr lang="en-US" altLang="en-US" sz="2400" dirty="0">
              <a:solidFill>
                <a:srgbClr val="FF0000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8595"/>
            <a:ext cx="9144000" cy="81136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BGP Attacks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A0951E-A7DF-F647-8B13-89D2208A0DE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57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103028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Application architectures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  <a:ea typeface="ＭＳ Ｐゴシック" charset="-128"/>
              </a:rPr>
              <a:t>Possible structure of applications: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Client-server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Peer-to-peer (P2P)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Hybrid</a:t>
            </a:r>
          </a:p>
        </p:txBody>
      </p:sp>
      <p:pic>
        <p:nvPicPr>
          <p:cNvPr id="4198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7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84150"/>
            <a:ext cx="7772400" cy="852488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Client-server architecture</a:t>
            </a:r>
          </a:p>
        </p:txBody>
      </p:sp>
      <p:sp>
        <p:nvSpPr>
          <p:cNvPr id="44037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416050"/>
            <a:ext cx="414337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server: </a:t>
            </a:r>
            <a:r>
              <a:rPr lang="en-US" altLang="en-US" sz="2400" dirty="0">
                <a:latin typeface="Calibri"/>
                <a:ea typeface="ＭＳ Ｐゴシック" charset="-128"/>
              </a:rPr>
              <a:t>always-on host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permanent IP address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data centers for scaling</a:t>
            </a:r>
          </a:p>
          <a:p>
            <a:pPr>
              <a:spcBef>
                <a:spcPct val="75000"/>
              </a:spcBef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clients: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communicate with server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may be intermittently connected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may have dynamic IP addresses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do not communicate directly with each other</a:t>
            </a:r>
          </a:p>
        </p:txBody>
      </p:sp>
      <p:grpSp>
        <p:nvGrpSpPr>
          <p:cNvPr id="44035" name="Group 582"/>
          <p:cNvGrpSpPr>
            <a:grpSpLocks/>
          </p:cNvGrpSpPr>
          <p:nvPr/>
        </p:nvGrpSpPr>
        <p:grpSpPr bwMode="auto">
          <a:xfrm>
            <a:off x="542925" y="1492250"/>
            <a:ext cx="3540125" cy="4545013"/>
            <a:chOff x="3277" y="974"/>
            <a:chExt cx="2230" cy="2863"/>
          </a:xfrm>
        </p:grpSpPr>
        <p:sp>
          <p:nvSpPr>
            <p:cNvPr id="44042" name="Freeform 583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466 w 1036"/>
                <a:gd name="T1" fmla="*/ 11 h 675"/>
                <a:gd name="T2" fmla="*/ 884 w 1036"/>
                <a:gd name="T3" fmla="*/ 53 h 675"/>
                <a:gd name="T4" fmla="*/ 467 w 1036"/>
                <a:gd name="T5" fmla="*/ 129 h 675"/>
                <a:gd name="T6" fmla="*/ 347 w 1036"/>
                <a:gd name="T7" fmla="*/ 229 h 675"/>
                <a:gd name="T8" fmla="*/ 48 w 1036"/>
                <a:gd name="T9" fmla="*/ 297 h 675"/>
                <a:gd name="T10" fmla="*/ 39 w 1036"/>
                <a:gd name="T11" fmla="*/ 459 h 675"/>
                <a:gd name="T12" fmla="*/ 298 w 1036"/>
                <a:gd name="T13" fmla="*/ 489 h 675"/>
                <a:gd name="T14" fmla="*/ 1039 w 1036"/>
                <a:gd name="T15" fmla="*/ 489 h 675"/>
                <a:gd name="T16" fmla="*/ 1353 w 1036"/>
                <a:gd name="T17" fmla="*/ 555 h 675"/>
                <a:gd name="T18" fmla="*/ 1702 w 1036"/>
                <a:gd name="T19" fmla="*/ 657 h 675"/>
                <a:gd name="T20" fmla="*/ 1969 w 1036"/>
                <a:gd name="T21" fmla="*/ 661 h 675"/>
                <a:gd name="T22" fmla="*/ 2153 w 1036"/>
                <a:gd name="T23" fmla="*/ 603 h 675"/>
                <a:gd name="T24" fmla="*/ 2247 w 1036"/>
                <a:gd name="T25" fmla="*/ 445 h 675"/>
                <a:gd name="T26" fmla="*/ 2305 w 1036"/>
                <a:gd name="T27" fmla="*/ 291 h 675"/>
                <a:gd name="T28" fmla="*/ 2312 w 1036"/>
                <a:gd name="T29" fmla="*/ 107 h 675"/>
                <a:gd name="T30" fmla="*/ 2113 w 1036"/>
                <a:gd name="T31" fmla="*/ 17 h 675"/>
                <a:gd name="T32" fmla="*/ 1755 w 1036"/>
                <a:gd name="T33" fmla="*/ 3 h 675"/>
                <a:gd name="T34" fmla="*/ 146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43" name="Group 584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4417" name="Rectangle 58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418" name="AutoShape 58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4044" name="Freeform 587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Line 588"/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589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590"/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Line 592"/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593"/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Line 596"/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597"/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Line 598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Line 600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Line 601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55" name="Group 602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4415" name="Picture 603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16" name="Picture 604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56" name="Freeform 605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606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85898 w 765"/>
                <a:gd name="T1" fmla="*/ 6712 h 459"/>
                <a:gd name="T2" fmla="*/ 58210 w 765"/>
                <a:gd name="T3" fmla="*/ 47662 h 459"/>
                <a:gd name="T4" fmla="*/ 19473 w 765"/>
                <a:gd name="T5" fmla="*/ 67835 h 459"/>
                <a:gd name="T6" fmla="*/ 2783 w 765"/>
                <a:gd name="T7" fmla="*/ 228588 h 459"/>
                <a:gd name="T8" fmla="*/ 36422 w 765"/>
                <a:gd name="T9" fmla="*/ 302028 h 459"/>
                <a:gd name="T10" fmla="*/ 70014 w 765"/>
                <a:gd name="T11" fmla="*/ 289496 h 459"/>
                <a:gd name="T12" fmla="*/ 118176 w 765"/>
                <a:gd name="T13" fmla="*/ 302028 h 459"/>
                <a:gd name="T14" fmla="*/ 141415 w 765"/>
                <a:gd name="T15" fmla="*/ 295017 h 459"/>
                <a:gd name="T16" fmla="*/ 152220 w 765"/>
                <a:gd name="T17" fmla="*/ 253122 h 459"/>
                <a:gd name="T18" fmla="*/ 151953 w 765"/>
                <a:gd name="T19" fmla="*/ 107441 h 459"/>
                <a:gd name="T20" fmla="*/ 134106 w 765"/>
                <a:gd name="T21" fmla="*/ 23437 h 459"/>
                <a:gd name="T22" fmla="*/ 85898 w 765"/>
                <a:gd name="T23" fmla="*/ 671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607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Line 608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609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610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611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Line 612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Line 613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Line 614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Line 615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Line 616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Line 617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Line 618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Line 619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Line 620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Line 621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Line 622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Line 623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75" name="Group 624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4398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399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0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1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2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3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4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5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6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7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8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9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10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11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12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13" name="Oval 640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44414" name="Picture 641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76" name="Group 642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389" name="Line 643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91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92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93" name="Group 647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4396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97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94" name="Line 650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5" name="Line 651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7" name="Group 652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438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8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8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84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87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88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85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8" name="Group 661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43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76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79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80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77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8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9" name="Group 670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43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68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71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72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9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0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0" name="Group 679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43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60" name="Group 6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63" name="Freeform 6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4" name="Freeform 6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1" name="Line 6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2" name="Line 6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1" name="Group 688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43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52" name="Group 6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55" name="Freeform 6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6" name="Freeform 6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53" name="Line 6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4" name="Line 6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82" name="Line 697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83" name="Group 698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43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44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47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48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45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6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4" name="Group 7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43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36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39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40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37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8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5" name="Group 716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43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28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31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32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29" name="Line 7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0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6" name="Group 725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43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20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23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24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21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2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7" name="Group 734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43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12" name="Group 7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15" name="Freeform 7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16" name="Freeform 7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13" name="Line 7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4" name="Line 7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8" name="Group 743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43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04" name="Group 7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07" name="Freeform 7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08" name="Freeform 7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05" name="Line 7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6" name="Line 7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9" name="Group 752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4287" name="Group 75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289" name="Freeform 75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0" name="Freeform 75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1" name="Freeform 75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2" name="Freeform 75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3" name="Freeform 75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4" name="Freeform 75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5" name="Freeform 76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6" name="Freeform 76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7" name="Freeform 76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8" name="Freeform 76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9" name="Freeform 76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00" name="Freeform 76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288" name="Picture 76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90" name="Group 767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4273" name="Group 76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275" name="Freeform 76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6" name="Freeform 77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7" name="Freeform 77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8" name="Freeform 77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9" name="Freeform 77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0" name="Freeform 77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1" name="Freeform 77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2" name="Freeform 77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3" name="Freeform 77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4" name="Freeform 77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5" name="Freeform 77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6" name="Freeform 78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274" name="Picture 78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91" name="Line 782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92" name="Group 783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4271" name="Picture 7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272" name="Freeform 78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4093" name="Group 786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4269" name="Picture 78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270" name="Freeform 78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4094" name="Group 789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4267" name="Picture 79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268" name="Freeform 79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4095" name="Group 792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4265" name="Picture 7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266" name="Freeform 7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096" name="Picture 795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97" name="Group 796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4263" name="Picture 797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64" name="Picture 798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98" name="Group 799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4231" name="Freeform 80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2" name="Rectangle 801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33" name="Freeform 80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4" name="Freeform 80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5" name="Rectangle 80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36" name="Group 80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4261" name="AutoShape 806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62" name="AutoShape 807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37" name="Rectangle 808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38" name="Group 80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259" name="AutoShape 810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60" name="AutoShape 811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39" name="Rectangle 812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40" name="Rectangle 813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41" name="Group 81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4257" name="AutoShape 815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58" name="AutoShape 816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42" name="Freeform 81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243" name="Group 81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4255" name="AutoShape 819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56" name="AutoShape 820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44" name="Rectangle 821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45" name="Freeform 82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6" name="Freeform 82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7" name="Oval 824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48" name="Freeform 82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9" name="AutoShape 826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50" name="AutoShape 827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51" name="Oval 828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52" name="Oval 829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4253" name="Oval 830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54" name="Rectangle 831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099" name="Group 832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4199" name="Freeform 83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0" name="Rectangle 834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01" name="Freeform 83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2" name="Freeform 83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3" name="Rectangle 837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04" name="Group 83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4229" name="AutoShape 839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30" name="AutoShape 840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05" name="Rectangle 841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06" name="Group 84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227" name="AutoShape 843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28" name="AutoShape 844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07" name="Rectangle 845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08" name="Rectangle 846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09" name="Group 84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4225" name="AutoShape 848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26" name="AutoShape 849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10" name="Freeform 85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211" name="Group 85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4223" name="AutoShape 85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24" name="AutoShape 853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12" name="Rectangle 854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13" name="Freeform 85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4" name="Freeform 85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5" name="Oval 857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16" name="Freeform 85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7" name="AutoShape 859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18" name="AutoShape 860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19" name="Oval 861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20" name="Oval 862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4221" name="Oval 863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22" name="Rectangle 864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100" name="Group 865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4176" name="Picture 866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77" name="Picture 867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78" name="Freeform 8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179" name="Picture 869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80" name="Freeform 8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1" name="Freeform 8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2" name="Freeform 8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3" name="Freeform 8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4" name="Freeform 8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5" name="Freeform 8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186" name="Group 8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193" name="Freeform 8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4" name="Freeform 8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5" name="Freeform 8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6" name="Freeform 8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7" name="Freeform 8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8" name="Freeform 8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87" name="Freeform 8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8" name="Freeform 8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9" name="Freeform 8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0" name="Freeform 8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1" name="Freeform 8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2" name="Freeform 8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01" name="Group 889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4153" name="Picture 890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54" name="Picture 891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55" name="Freeform 8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156" name="Picture 893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57" name="Freeform 8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8" name="Freeform 8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9" name="Freeform 8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0" name="Freeform 8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1" name="Freeform 8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2" name="Freeform 8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163" name="Group 9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170" name="Freeform 9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1" name="Freeform 9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2" name="Freeform 9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3" name="Freeform 9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4" name="Freeform 9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5" name="Freeform 9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64" name="Freeform 9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Freeform 9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Freeform 9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7" name="Freeform 9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8" name="Freeform 9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9" name="Freeform 9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02" name="Group 913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4130" name="Picture 914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31" name="Picture 915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32" name="Freeform 9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133" name="Picture 917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34" name="Freeform 9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Freeform 9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6" name="Freeform 9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7" name="Freeform 9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" name="Freeform 9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9" name="Freeform 9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140" name="Group 9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147" name="Freeform 9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48" name="Freeform 9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49" name="Freeform 9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0" name="Freeform 9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1" name="Freeform 9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2" name="Freeform 9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41" name="Freeform 9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2" name="Freeform 9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3" name="Freeform 9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4" name="Freeform 9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5" name="Freeform 9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6" name="Freeform 9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03" name="Group 937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4128" name="Picture 9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29" name="Freeform 93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4104" name="Group 940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4105" name="Picture 941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6" name="Picture 942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07" name="Freeform 94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108" name="Picture 944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09" name="Freeform 94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0" name="Freeform 94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Freeform 94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2" name="Freeform 94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Freeform 94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Freeform 95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115" name="Group 95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122" name="Freeform 95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3" name="Freeform 95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4" name="Freeform 95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5" name="Freeform 95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6" name="Freeform 95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7" name="Freeform 95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16" name="Freeform 95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Freeform 95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Freeform 96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Freeform 96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0" name="Freeform 96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1" name="Freeform 96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4038" name="Picture 351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42963"/>
            <a:ext cx="60579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Line 913"/>
          <p:cNvSpPr>
            <a:spLocks noChangeShapeType="1"/>
          </p:cNvSpPr>
          <p:nvPr/>
        </p:nvSpPr>
        <p:spPr bwMode="auto">
          <a:xfrm>
            <a:off x="1249363" y="3235325"/>
            <a:ext cx="2006600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800"/>
          <p:cNvSpPr>
            <a:spLocks noChangeShapeType="1"/>
          </p:cNvSpPr>
          <p:nvPr/>
        </p:nvSpPr>
        <p:spPr bwMode="auto">
          <a:xfrm>
            <a:off x="2211388" y="1844675"/>
            <a:ext cx="1481137" cy="31099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803"/>
          <p:cNvSpPr txBox="1">
            <a:spLocks noChangeArrowheads="1"/>
          </p:cNvSpPr>
          <p:nvPr/>
        </p:nvSpPr>
        <p:spPr bwMode="auto">
          <a:xfrm>
            <a:off x="254000" y="40671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client/server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EEB813D2-FCE0-8E41-A2A5-7D0F06227E5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3" y="228600"/>
            <a:ext cx="7772400" cy="81915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P2P architecture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5578" y="1300163"/>
            <a:ext cx="4049713" cy="5241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i="1" dirty="0">
                <a:latin typeface="Calibri"/>
                <a:ea typeface="ＭＳ Ｐゴシック" charset="-128"/>
              </a:rPr>
              <a:t>no</a:t>
            </a:r>
            <a:r>
              <a:rPr lang="en-US" altLang="en-US" sz="2400" dirty="0">
                <a:latin typeface="Calibri"/>
                <a:ea typeface="ＭＳ Ｐゴシック" charset="-128"/>
              </a:rPr>
              <a:t> always-on server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arbitrary end systems directly communicate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peers request service from other peers, provide service in return to other peers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self scalability</a:t>
            </a: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 – new peers bring new service capacity, as well as new service demands</a:t>
            </a:r>
          </a:p>
          <a:p>
            <a:endParaRPr lang="en-US" altLang="en-US" dirty="0">
              <a:latin typeface="Calibri"/>
              <a:ea typeface="ＭＳ Ｐゴシック" charset="-128"/>
            </a:endParaRPr>
          </a:p>
        </p:txBody>
      </p:sp>
      <p:sp>
        <p:nvSpPr>
          <p:cNvPr id="46091" name="Freeform 567"/>
          <p:cNvSpPr>
            <a:spLocks/>
          </p:cNvSpPr>
          <p:nvPr/>
        </p:nvSpPr>
        <p:spPr bwMode="auto">
          <a:xfrm>
            <a:off x="5202238" y="1712913"/>
            <a:ext cx="1736725" cy="1071563"/>
          </a:xfrm>
          <a:custGeom>
            <a:avLst/>
            <a:gdLst>
              <a:gd name="T0" fmla="*/ 1466 w 1036"/>
              <a:gd name="T1" fmla="*/ 11 h 675"/>
              <a:gd name="T2" fmla="*/ 884 w 1036"/>
              <a:gd name="T3" fmla="*/ 53 h 675"/>
              <a:gd name="T4" fmla="*/ 467 w 1036"/>
              <a:gd name="T5" fmla="*/ 129 h 675"/>
              <a:gd name="T6" fmla="*/ 347 w 1036"/>
              <a:gd name="T7" fmla="*/ 229 h 675"/>
              <a:gd name="T8" fmla="*/ 48 w 1036"/>
              <a:gd name="T9" fmla="*/ 297 h 675"/>
              <a:gd name="T10" fmla="*/ 39 w 1036"/>
              <a:gd name="T11" fmla="*/ 459 h 675"/>
              <a:gd name="T12" fmla="*/ 298 w 1036"/>
              <a:gd name="T13" fmla="*/ 489 h 675"/>
              <a:gd name="T14" fmla="*/ 1039 w 1036"/>
              <a:gd name="T15" fmla="*/ 489 h 675"/>
              <a:gd name="T16" fmla="*/ 1353 w 1036"/>
              <a:gd name="T17" fmla="*/ 555 h 675"/>
              <a:gd name="T18" fmla="*/ 1702 w 1036"/>
              <a:gd name="T19" fmla="*/ 657 h 675"/>
              <a:gd name="T20" fmla="*/ 1969 w 1036"/>
              <a:gd name="T21" fmla="*/ 661 h 675"/>
              <a:gd name="T22" fmla="*/ 2153 w 1036"/>
              <a:gd name="T23" fmla="*/ 603 h 675"/>
              <a:gd name="T24" fmla="*/ 2247 w 1036"/>
              <a:gd name="T25" fmla="*/ 445 h 675"/>
              <a:gd name="T26" fmla="*/ 2305 w 1036"/>
              <a:gd name="T27" fmla="*/ 291 h 675"/>
              <a:gd name="T28" fmla="*/ 2312 w 1036"/>
              <a:gd name="T29" fmla="*/ 107 h 675"/>
              <a:gd name="T30" fmla="*/ 2113 w 1036"/>
              <a:gd name="T31" fmla="*/ 17 h 675"/>
              <a:gd name="T32" fmla="*/ 1755 w 1036"/>
              <a:gd name="T33" fmla="*/ 3 h 675"/>
              <a:gd name="T34" fmla="*/ 1466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2" name="Group 568"/>
          <p:cNvGrpSpPr>
            <a:grpSpLocks/>
          </p:cNvGrpSpPr>
          <p:nvPr/>
        </p:nvGrpSpPr>
        <p:grpSpPr bwMode="auto">
          <a:xfrm>
            <a:off x="5370513" y="3048000"/>
            <a:ext cx="1458913" cy="933450"/>
            <a:chOff x="2889" y="1631"/>
            <a:chExt cx="980" cy="743"/>
          </a:xfrm>
        </p:grpSpPr>
        <p:sp>
          <p:nvSpPr>
            <p:cNvPr id="46466" name="Rectangle 56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467" name="AutoShape 57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CCFF"/>
                </a:solidFill>
              </a:endParaRPr>
            </a:p>
          </p:txBody>
        </p:sp>
      </p:grpSp>
      <p:sp>
        <p:nvSpPr>
          <p:cNvPr id="46093" name="Freeform 57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1044 w 2032"/>
              <a:gd name="T1" fmla="*/ 26 h 1049"/>
              <a:gd name="T2" fmla="*/ 847 w 2032"/>
              <a:gd name="T3" fmla="*/ 125 h 1049"/>
              <a:gd name="T4" fmla="*/ 580 w 2032"/>
              <a:gd name="T5" fmla="*/ 68 h 1049"/>
              <a:gd name="T6" fmla="*/ 143 w 2032"/>
              <a:gd name="T7" fmla="*/ 170 h 1049"/>
              <a:gd name="T8" fmla="*/ 48 w 2032"/>
              <a:gd name="T9" fmla="*/ 374 h 1049"/>
              <a:gd name="T10" fmla="*/ 41 w 2032"/>
              <a:gd name="T11" fmla="*/ 680 h 1049"/>
              <a:gd name="T12" fmla="*/ 294 w 2032"/>
              <a:gd name="T13" fmla="*/ 744 h 1049"/>
              <a:gd name="T14" fmla="*/ 660 w 2032"/>
              <a:gd name="T15" fmla="*/ 893 h 1049"/>
              <a:gd name="T16" fmla="*/ 1088 w 2032"/>
              <a:gd name="T17" fmla="*/ 1014 h 1049"/>
              <a:gd name="T18" fmla="*/ 1525 w 2032"/>
              <a:gd name="T19" fmla="*/ 1031 h 1049"/>
              <a:gd name="T20" fmla="*/ 1831 w 2032"/>
              <a:gd name="T21" fmla="*/ 907 h 1049"/>
              <a:gd name="T22" fmla="*/ 2015 w 2032"/>
              <a:gd name="T23" fmla="*/ 714 h 1049"/>
              <a:gd name="T24" fmla="*/ 1931 w 2032"/>
              <a:gd name="T25" fmla="*/ 251 h 1049"/>
              <a:gd name="T26" fmla="*/ 1658 w 2032"/>
              <a:gd name="T27" fmla="*/ 114 h 1049"/>
              <a:gd name="T28" fmla="*/ 1355 w 2032"/>
              <a:gd name="T29" fmla="*/ 15 h 1049"/>
              <a:gd name="T30" fmla="*/ 1044 w 2032"/>
              <a:gd name="T31" fmla="*/ 2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572"/>
          <p:cNvSpPr>
            <a:spLocks noChangeShapeType="1"/>
          </p:cNvSpPr>
          <p:nvPr/>
        </p:nvSpPr>
        <p:spPr bwMode="auto">
          <a:xfrm rot="16200000">
            <a:off x="7816850" y="5264150"/>
            <a:ext cx="450850" cy="111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7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574"/>
          <p:cNvSpPr>
            <a:spLocks noChangeShapeType="1"/>
          </p:cNvSpPr>
          <p:nvPr/>
        </p:nvSpPr>
        <p:spPr bwMode="auto">
          <a:xfrm rot="16200000" flipH="1">
            <a:off x="8116888" y="5067300"/>
            <a:ext cx="142875" cy="809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576"/>
          <p:cNvSpPr>
            <a:spLocks noChangeShapeType="1"/>
          </p:cNvSpPr>
          <p:nvPr/>
        </p:nvSpPr>
        <p:spPr bwMode="auto">
          <a:xfrm>
            <a:off x="6100763" y="4776788"/>
            <a:ext cx="157163" cy="128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577"/>
          <p:cNvSpPr>
            <a:spLocks noChangeShapeType="1"/>
          </p:cNvSpPr>
          <p:nvPr/>
        </p:nvSpPr>
        <p:spPr bwMode="auto">
          <a:xfrm flipV="1">
            <a:off x="5842001" y="5014913"/>
            <a:ext cx="406400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580"/>
          <p:cNvSpPr>
            <a:spLocks noChangeShapeType="1"/>
          </p:cNvSpPr>
          <p:nvPr/>
        </p:nvSpPr>
        <p:spPr bwMode="auto">
          <a:xfrm flipH="1">
            <a:off x="6267451" y="5086350"/>
            <a:ext cx="142875" cy="1857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581"/>
          <p:cNvSpPr>
            <a:spLocks noChangeShapeType="1"/>
          </p:cNvSpPr>
          <p:nvPr/>
        </p:nvSpPr>
        <p:spPr bwMode="auto">
          <a:xfrm flipH="1" flipV="1">
            <a:off x="6581776" y="5100638"/>
            <a:ext cx="80963" cy="1730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582"/>
          <p:cNvSpPr>
            <a:spLocks noChangeShapeType="1"/>
          </p:cNvSpPr>
          <p:nvPr/>
        </p:nvSpPr>
        <p:spPr bwMode="auto">
          <a:xfrm>
            <a:off x="6743701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584"/>
          <p:cNvSpPr>
            <a:spLocks noChangeShapeType="1"/>
          </p:cNvSpPr>
          <p:nvPr/>
        </p:nvSpPr>
        <p:spPr bwMode="auto">
          <a:xfrm>
            <a:off x="6046788" y="3582988"/>
            <a:ext cx="23495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58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4" name="Group 586"/>
          <p:cNvGrpSpPr>
            <a:grpSpLocks/>
          </p:cNvGrpSpPr>
          <p:nvPr/>
        </p:nvGrpSpPr>
        <p:grpSpPr bwMode="auto">
          <a:xfrm>
            <a:off x="5611813" y="3503613"/>
            <a:ext cx="506413" cy="352425"/>
            <a:chOff x="2967" y="478"/>
            <a:chExt cx="788" cy="625"/>
          </a:xfrm>
        </p:grpSpPr>
        <p:pic>
          <p:nvPicPr>
            <p:cNvPr id="46464" name="Picture 58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465" name="Picture 588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05" name="Freeform 58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Freeform 590"/>
          <p:cNvSpPr>
            <a:spLocks/>
          </p:cNvSpPr>
          <p:nvPr/>
        </p:nvSpPr>
        <p:spPr bwMode="auto">
          <a:xfrm>
            <a:off x="7011988" y="2005013"/>
            <a:ext cx="1730375" cy="1125538"/>
          </a:xfrm>
          <a:custGeom>
            <a:avLst/>
            <a:gdLst>
              <a:gd name="T0" fmla="*/ 85898 w 765"/>
              <a:gd name="T1" fmla="*/ 6712 h 459"/>
              <a:gd name="T2" fmla="*/ 58210 w 765"/>
              <a:gd name="T3" fmla="*/ 47662 h 459"/>
              <a:gd name="T4" fmla="*/ 19473 w 765"/>
              <a:gd name="T5" fmla="*/ 67835 h 459"/>
              <a:gd name="T6" fmla="*/ 2783 w 765"/>
              <a:gd name="T7" fmla="*/ 228588 h 459"/>
              <a:gd name="T8" fmla="*/ 36422 w 765"/>
              <a:gd name="T9" fmla="*/ 302028 h 459"/>
              <a:gd name="T10" fmla="*/ 70014 w 765"/>
              <a:gd name="T11" fmla="*/ 289496 h 459"/>
              <a:gd name="T12" fmla="*/ 118176 w 765"/>
              <a:gd name="T13" fmla="*/ 302028 h 459"/>
              <a:gd name="T14" fmla="*/ 141415 w 765"/>
              <a:gd name="T15" fmla="*/ 295017 h 459"/>
              <a:gd name="T16" fmla="*/ 152220 w 765"/>
              <a:gd name="T17" fmla="*/ 253122 h 459"/>
              <a:gd name="T18" fmla="*/ 151953 w 765"/>
              <a:gd name="T19" fmla="*/ 107441 h 459"/>
              <a:gd name="T20" fmla="*/ 134106 w 765"/>
              <a:gd name="T21" fmla="*/ 23437 h 459"/>
              <a:gd name="T22" fmla="*/ 85898 w 765"/>
              <a:gd name="T23" fmla="*/ 6712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Line 591"/>
          <p:cNvSpPr>
            <a:spLocks noChangeShapeType="1"/>
          </p:cNvSpPr>
          <p:nvPr/>
        </p:nvSpPr>
        <p:spPr bwMode="auto">
          <a:xfrm>
            <a:off x="7396163" y="3816350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592"/>
          <p:cNvSpPr>
            <a:spLocks noChangeShapeType="1"/>
          </p:cNvSpPr>
          <p:nvPr/>
        </p:nvSpPr>
        <p:spPr bwMode="auto">
          <a:xfrm>
            <a:off x="7493001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Line 593"/>
          <p:cNvSpPr>
            <a:spLocks noChangeShapeType="1"/>
          </p:cNvSpPr>
          <p:nvPr/>
        </p:nvSpPr>
        <p:spPr bwMode="auto">
          <a:xfrm flipV="1">
            <a:off x="7729538" y="3822700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594"/>
          <p:cNvSpPr>
            <a:spLocks noChangeShapeType="1"/>
          </p:cNvSpPr>
          <p:nvPr/>
        </p:nvSpPr>
        <p:spPr bwMode="auto">
          <a:xfrm>
            <a:off x="6723063" y="2590800"/>
            <a:ext cx="509588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59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Line 596"/>
          <p:cNvSpPr>
            <a:spLocks noChangeShapeType="1"/>
          </p:cNvSpPr>
          <p:nvPr/>
        </p:nvSpPr>
        <p:spPr bwMode="auto">
          <a:xfrm flipV="1">
            <a:off x="6737351" y="4687888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Line 59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Line 59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Line 59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60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60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602"/>
          <p:cNvSpPr>
            <a:spLocks noChangeShapeType="1"/>
          </p:cNvSpPr>
          <p:nvPr/>
        </p:nvSpPr>
        <p:spPr bwMode="auto">
          <a:xfrm>
            <a:off x="7596188" y="2870200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603"/>
          <p:cNvSpPr>
            <a:spLocks noChangeShapeType="1"/>
          </p:cNvSpPr>
          <p:nvPr/>
        </p:nvSpPr>
        <p:spPr bwMode="auto">
          <a:xfrm>
            <a:off x="8150226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Line 604"/>
          <p:cNvSpPr>
            <a:spLocks noChangeShapeType="1"/>
          </p:cNvSpPr>
          <p:nvPr/>
        </p:nvSpPr>
        <p:spPr bwMode="auto">
          <a:xfrm flipH="1">
            <a:off x="7296151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1" name="Line 60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Line 606"/>
          <p:cNvSpPr>
            <a:spLocks noChangeShapeType="1"/>
          </p:cNvSpPr>
          <p:nvPr/>
        </p:nvSpPr>
        <p:spPr bwMode="auto">
          <a:xfrm flipV="1">
            <a:off x="7272338" y="4078288"/>
            <a:ext cx="227013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Line 60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24" name="Group 608"/>
          <p:cNvGrpSpPr>
            <a:grpSpLocks/>
          </p:cNvGrpSpPr>
          <p:nvPr/>
        </p:nvGrpSpPr>
        <p:grpSpPr bwMode="auto">
          <a:xfrm>
            <a:off x="6053138" y="1846263"/>
            <a:ext cx="468313" cy="620713"/>
            <a:chOff x="1653" y="3023"/>
            <a:chExt cx="622" cy="911"/>
          </a:xfrm>
        </p:grpSpPr>
        <p:sp>
          <p:nvSpPr>
            <p:cNvPr id="46447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48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49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0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1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2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3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4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5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6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7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8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9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60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61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62" name="Oval 62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6463" name="Picture 625" descr="cell_tower_radiation_g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5" name="Group 626"/>
          <p:cNvGrpSpPr>
            <a:grpSpLocks/>
          </p:cNvGrpSpPr>
          <p:nvPr/>
        </p:nvGrpSpPr>
        <p:grpSpPr bwMode="auto">
          <a:xfrm>
            <a:off x="6289676" y="2406650"/>
            <a:ext cx="454025" cy="254000"/>
            <a:chOff x="3843" y="1516"/>
            <a:chExt cx="286" cy="160"/>
          </a:xfrm>
        </p:grpSpPr>
        <p:sp>
          <p:nvSpPr>
            <p:cNvPr id="46438" name="Line 62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9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40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41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42" name="Group 63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46445" name="Freeform 6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6" name="Freeform 6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43" name="Line 63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4" name="Line 63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6" name="Group 63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4643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3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3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33" name="Group 64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36" name="Freeform 6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7" name="Freeform 6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34" name="Line 64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5" name="Line 64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7" name="Group 645"/>
          <p:cNvGrpSpPr>
            <a:grpSpLocks/>
          </p:cNvGrpSpPr>
          <p:nvPr/>
        </p:nvGrpSpPr>
        <p:grpSpPr bwMode="auto">
          <a:xfrm>
            <a:off x="7213601" y="2757488"/>
            <a:ext cx="390525" cy="174625"/>
            <a:chOff x="4334" y="1470"/>
            <a:chExt cx="246" cy="107"/>
          </a:xfrm>
        </p:grpSpPr>
        <p:sp>
          <p:nvSpPr>
            <p:cNvPr id="46422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23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24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25" name="Group 64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28" name="Freeform 6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9" name="Freeform 6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26" name="Line 65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7" name="Line 65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8" name="Group 654"/>
          <p:cNvGrpSpPr>
            <a:grpSpLocks/>
          </p:cNvGrpSpPr>
          <p:nvPr/>
        </p:nvGrpSpPr>
        <p:grpSpPr bwMode="auto">
          <a:xfrm>
            <a:off x="7762876" y="2759075"/>
            <a:ext cx="390525" cy="174625"/>
            <a:chOff x="4334" y="1470"/>
            <a:chExt cx="246" cy="107"/>
          </a:xfrm>
        </p:grpSpPr>
        <p:sp>
          <p:nvSpPr>
            <p:cNvPr id="4641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1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1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17" name="Group 65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20" name="Freeform 6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1" name="Freeform 6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18" name="Line 66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9" name="Line 66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9" name="Group 663"/>
          <p:cNvGrpSpPr>
            <a:grpSpLocks/>
          </p:cNvGrpSpPr>
          <p:nvPr/>
        </p:nvGrpSpPr>
        <p:grpSpPr bwMode="auto">
          <a:xfrm>
            <a:off x="7689851" y="2393950"/>
            <a:ext cx="390525" cy="174625"/>
            <a:chOff x="4334" y="1470"/>
            <a:chExt cx="246" cy="107"/>
          </a:xfrm>
        </p:grpSpPr>
        <p:sp>
          <p:nvSpPr>
            <p:cNvPr id="46406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07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08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09" name="Group 66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12" name="Freeform 6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3" name="Freeform 6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10" name="Line 67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1" name="Line 67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0" name="Group 672"/>
          <p:cNvGrpSpPr>
            <a:grpSpLocks/>
          </p:cNvGrpSpPr>
          <p:nvPr/>
        </p:nvGrpSpPr>
        <p:grpSpPr bwMode="auto">
          <a:xfrm>
            <a:off x="7737476" y="3644900"/>
            <a:ext cx="492125" cy="206375"/>
            <a:chOff x="4334" y="1470"/>
            <a:chExt cx="246" cy="107"/>
          </a:xfrm>
        </p:grpSpPr>
        <p:sp>
          <p:nvSpPr>
            <p:cNvPr id="46398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99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00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01" name="Group 67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04" name="Freeform 6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5" name="Freeform 6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02" name="Line 67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3" name="Line 68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1" name="Line 68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32" name="Group 682"/>
          <p:cNvGrpSpPr>
            <a:grpSpLocks/>
          </p:cNvGrpSpPr>
          <p:nvPr/>
        </p:nvGrpSpPr>
        <p:grpSpPr bwMode="auto">
          <a:xfrm>
            <a:off x="7086601" y="3632200"/>
            <a:ext cx="492125" cy="206375"/>
            <a:chOff x="4334" y="1470"/>
            <a:chExt cx="246" cy="107"/>
          </a:xfrm>
        </p:grpSpPr>
        <p:sp>
          <p:nvSpPr>
            <p:cNvPr id="4639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9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9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93" name="Group 68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96" name="Freeform 6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7" name="Freeform 6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94" name="Line 68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5" name="Line 69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3" name="Group 691"/>
          <p:cNvGrpSpPr>
            <a:grpSpLocks/>
          </p:cNvGrpSpPr>
          <p:nvPr/>
        </p:nvGrpSpPr>
        <p:grpSpPr bwMode="auto">
          <a:xfrm>
            <a:off x="7397751" y="3911600"/>
            <a:ext cx="492125" cy="206375"/>
            <a:chOff x="4334" y="1470"/>
            <a:chExt cx="246" cy="107"/>
          </a:xfrm>
        </p:grpSpPr>
        <p:sp>
          <p:nvSpPr>
            <p:cNvPr id="46382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83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84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85" name="Group 69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88" name="Freeform 6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9" name="Freeform 6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86" name="Line 69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7" name="Line 699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4" name="Group 700"/>
          <p:cNvGrpSpPr>
            <a:grpSpLocks/>
          </p:cNvGrpSpPr>
          <p:nvPr/>
        </p:nvGrpSpPr>
        <p:grpSpPr bwMode="auto">
          <a:xfrm>
            <a:off x="7591426" y="4806950"/>
            <a:ext cx="622300" cy="244475"/>
            <a:chOff x="4334" y="1470"/>
            <a:chExt cx="246" cy="107"/>
          </a:xfrm>
        </p:grpSpPr>
        <p:sp>
          <p:nvSpPr>
            <p:cNvPr id="4637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7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7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77" name="Group 70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80" name="Freeform 7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1" name="Freeform 7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78" name="Line 70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9" name="Line 70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5" name="Group 709"/>
          <p:cNvGrpSpPr>
            <a:grpSpLocks/>
          </p:cNvGrpSpPr>
          <p:nvPr/>
        </p:nvGrpSpPr>
        <p:grpSpPr bwMode="auto">
          <a:xfrm>
            <a:off x="6965951" y="4508500"/>
            <a:ext cx="622300" cy="244475"/>
            <a:chOff x="4334" y="1470"/>
            <a:chExt cx="246" cy="107"/>
          </a:xfrm>
        </p:grpSpPr>
        <p:sp>
          <p:nvSpPr>
            <p:cNvPr id="46366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67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68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69" name="Group 71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72" name="Freeform 7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3" name="Freeform 7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70" name="Line 71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1" name="Line 71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6" name="Group 718"/>
          <p:cNvGrpSpPr>
            <a:grpSpLocks/>
          </p:cNvGrpSpPr>
          <p:nvPr/>
        </p:nvGrpSpPr>
        <p:grpSpPr bwMode="auto">
          <a:xfrm>
            <a:off x="6242051" y="4851400"/>
            <a:ext cx="622300" cy="244475"/>
            <a:chOff x="4334" y="1470"/>
            <a:chExt cx="246" cy="107"/>
          </a:xfrm>
        </p:grpSpPr>
        <p:sp>
          <p:nvSpPr>
            <p:cNvPr id="46358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59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60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61" name="Group 72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64" name="Freeform 7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5" name="Freeform 7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62" name="Line 725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3" name="Line 726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7" name="Group 727"/>
          <p:cNvGrpSpPr>
            <a:grpSpLocks/>
          </p:cNvGrpSpPr>
          <p:nvPr/>
        </p:nvGrpSpPr>
        <p:grpSpPr bwMode="auto">
          <a:xfrm>
            <a:off x="6051551" y="3644900"/>
            <a:ext cx="390525" cy="171450"/>
            <a:chOff x="4334" y="1470"/>
            <a:chExt cx="246" cy="107"/>
          </a:xfrm>
        </p:grpSpPr>
        <p:sp>
          <p:nvSpPr>
            <p:cNvPr id="4635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5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5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53" name="Group 73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56" name="Freeform 7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7" name="Freeform 7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54" name="Line 734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5" name="Line 735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8" name="Group 736"/>
          <p:cNvGrpSpPr>
            <a:grpSpLocks/>
          </p:cNvGrpSpPr>
          <p:nvPr/>
        </p:nvGrpSpPr>
        <p:grpSpPr bwMode="auto">
          <a:xfrm>
            <a:off x="7161213" y="5005388"/>
            <a:ext cx="446088" cy="422275"/>
            <a:chOff x="5072" y="3611"/>
            <a:chExt cx="459" cy="380"/>
          </a:xfrm>
        </p:grpSpPr>
        <p:grpSp>
          <p:nvGrpSpPr>
            <p:cNvPr id="46336" name="Group 737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46338" name="Freeform 738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9" name="Freeform 739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0" name="Freeform 740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1" name="Freeform 741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2" name="Freeform 742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3" name="Freeform 743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4" name="Freeform 744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5" name="Freeform 745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6" name="Freeform 746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7" name="Freeform 747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8" name="Freeform 748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9" name="Freeform 749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337" name="Picture 750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39" name="Group 751"/>
          <p:cNvGrpSpPr>
            <a:grpSpLocks/>
          </p:cNvGrpSpPr>
          <p:nvPr/>
        </p:nvGrpSpPr>
        <p:grpSpPr bwMode="auto">
          <a:xfrm>
            <a:off x="5638801" y="3509963"/>
            <a:ext cx="398463" cy="358775"/>
            <a:chOff x="5072" y="3611"/>
            <a:chExt cx="459" cy="380"/>
          </a:xfrm>
        </p:grpSpPr>
        <p:grpSp>
          <p:nvGrpSpPr>
            <p:cNvPr id="46322" name="Group 752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46324" name="Freeform 753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5" name="Freeform 754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6" name="Freeform 755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7" name="Freeform 756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8" name="Freeform 757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9" name="Freeform 758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0" name="Freeform 759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1" name="Freeform 760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2" name="Freeform 761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3" name="Freeform 762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4" name="Freeform 763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5" name="Freeform 764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323" name="Picture 765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40" name="Line 766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41" name="Group 767"/>
          <p:cNvGrpSpPr>
            <a:grpSpLocks/>
          </p:cNvGrpSpPr>
          <p:nvPr/>
        </p:nvGrpSpPr>
        <p:grpSpPr bwMode="auto">
          <a:xfrm flipH="1">
            <a:off x="5775326" y="4533900"/>
            <a:ext cx="414338" cy="373063"/>
            <a:chOff x="2839" y="3501"/>
            <a:chExt cx="755" cy="803"/>
          </a:xfrm>
        </p:grpSpPr>
        <p:pic>
          <p:nvPicPr>
            <p:cNvPr id="46320" name="Picture 768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21" name="Freeform 76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42" name="Group 770"/>
          <p:cNvGrpSpPr>
            <a:grpSpLocks/>
          </p:cNvGrpSpPr>
          <p:nvPr/>
        </p:nvGrpSpPr>
        <p:grpSpPr bwMode="auto">
          <a:xfrm flipH="1">
            <a:off x="5457826" y="4954588"/>
            <a:ext cx="482600" cy="406400"/>
            <a:chOff x="2839" y="3501"/>
            <a:chExt cx="755" cy="803"/>
          </a:xfrm>
        </p:grpSpPr>
        <p:pic>
          <p:nvPicPr>
            <p:cNvPr id="46318" name="Picture 771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19" name="Freeform 77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43" name="Group 773"/>
          <p:cNvGrpSpPr>
            <a:grpSpLocks/>
          </p:cNvGrpSpPr>
          <p:nvPr/>
        </p:nvGrpSpPr>
        <p:grpSpPr bwMode="auto">
          <a:xfrm flipH="1">
            <a:off x="5935663" y="5256213"/>
            <a:ext cx="427038" cy="349250"/>
            <a:chOff x="2839" y="3501"/>
            <a:chExt cx="755" cy="803"/>
          </a:xfrm>
        </p:grpSpPr>
        <p:pic>
          <p:nvPicPr>
            <p:cNvPr id="46316" name="Picture 774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17" name="Freeform 77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44" name="Group 776"/>
          <p:cNvGrpSpPr>
            <a:grpSpLocks/>
          </p:cNvGrpSpPr>
          <p:nvPr/>
        </p:nvGrpSpPr>
        <p:grpSpPr bwMode="auto">
          <a:xfrm>
            <a:off x="6550026" y="5238750"/>
            <a:ext cx="427038" cy="350838"/>
            <a:chOff x="2839" y="3501"/>
            <a:chExt cx="755" cy="803"/>
          </a:xfrm>
        </p:grpSpPr>
        <p:pic>
          <p:nvPicPr>
            <p:cNvPr id="46314" name="Picture 777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15" name="Freeform 7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6145" name="Picture 779" descr="car_icon_sm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46" name="Group 780"/>
          <p:cNvGrpSpPr>
            <a:grpSpLocks/>
          </p:cNvGrpSpPr>
          <p:nvPr/>
        </p:nvGrpSpPr>
        <p:grpSpPr bwMode="auto">
          <a:xfrm>
            <a:off x="5613401" y="1546225"/>
            <a:ext cx="415925" cy="385763"/>
            <a:chOff x="2751" y="1851"/>
            <a:chExt cx="462" cy="478"/>
          </a:xfrm>
        </p:grpSpPr>
        <p:pic>
          <p:nvPicPr>
            <p:cNvPr id="46312" name="Picture 781" descr="iphone_stylized_sma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313" name="Picture 782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47" name="Group 783"/>
          <p:cNvGrpSpPr>
            <a:grpSpLocks/>
          </p:cNvGrpSpPr>
          <p:nvPr/>
        </p:nvGrpSpPr>
        <p:grpSpPr bwMode="auto">
          <a:xfrm>
            <a:off x="8624995" y="4203417"/>
            <a:ext cx="227013" cy="481013"/>
            <a:chOff x="4140" y="429"/>
            <a:chExt cx="1425" cy="2396"/>
          </a:xfrm>
        </p:grpSpPr>
        <p:sp>
          <p:nvSpPr>
            <p:cNvPr id="46280" name="Freeform 7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1" name="Rectangle 7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82" name="Freeform 7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3" name="Freeform 7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4" name="Rectangle 7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85" name="Group 7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10" name="AutoShape 7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11" name="AutoShape 7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86" name="Rectangle 7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87" name="Group 7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08" name="AutoShape 7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09" name="AutoShape 7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88" name="Rectangle 7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89" name="Rectangle 7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90" name="Group 7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06" name="AutoShape 7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07" name="AutoShape 8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91" name="Freeform 8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92" name="Group 8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04" name="AutoShape 8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05" name="AutoShape 8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93" name="Rectangle 8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94" name="Freeform 8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5" name="Freeform 8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6" name="Oval 8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97" name="Freeform 8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8" name="AutoShape 8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99" name="AutoShape 8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300" name="Oval 8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301" name="Oval 8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302" name="Oval 8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303" name="Rectangle 8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6148" name="Group 816"/>
          <p:cNvGrpSpPr>
            <a:grpSpLocks/>
          </p:cNvGrpSpPr>
          <p:nvPr/>
        </p:nvGrpSpPr>
        <p:grpSpPr bwMode="auto">
          <a:xfrm>
            <a:off x="7924801" y="5303838"/>
            <a:ext cx="227013" cy="481013"/>
            <a:chOff x="4140" y="429"/>
            <a:chExt cx="1425" cy="2396"/>
          </a:xfrm>
        </p:grpSpPr>
        <p:sp>
          <p:nvSpPr>
            <p:cNvPr id="46248" name="Freeform 81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Rectangle 818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0" name="Freeform 81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Freeform 82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2" name="Rectangle 821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53" name="Group 82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78" name="AutoShape 82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79" name="AutoShape 824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54" name="Rectangle 825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55" name="Group 82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76" name="AutoShape 827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77" name="AutoShape 828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56" name="Rectangle 829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7" name="Rectangle 830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58" name="Group 83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74" name="AutoShape 832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75" name="AutoShape 833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59" name="Freeform 83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60" name="Group 83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72" name="AutoShape 83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73" name="AutoShape 837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61" name="Rectangle 838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2" name="Freeform 83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Freeform 84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4" name="Oval 841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5" name="Freeform 84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6" name="AutoShape 843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7" name="AutoShape 844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8" name="Oval 845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9" name="Oval 846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270" name="Oval 847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71" name="Rectangle 848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6149" name="Group 849"/>
          <p:cNvGrpSpPr>
            <a:grpSpLocks/>
          </p:cNvGrpSpPr>
          <p:nvPr/>
        </p:nvGrpSpPr>
        <p:grpSpPr bwMode="auto">
          <a:xfrm>
            <a:off x="5302251" y="2043113"/>
            <a:ext cx="534988" cy="407988"/>
            <a:chOff x="877" y="1008"/>
            <a:chExt cx="2747" cy="2591"/>
          </a:xfrm>
        </p:grpSpPr>
        <p:pic>
          <p:nvPicPr>
            <p:cNvPr id="46225" name="Picture 850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26" name="Picture 851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27" name="Freeform 85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228" name="Picture 853" descr="scree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29" name="Freeform 85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Freeform 85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Freeform 85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2" name="Freeform 85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Freeform 85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Freeform 85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35" name="Group 86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242" name="Freeform 86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3" name="Freeform 86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4" name="Freeform 86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5" name="Freeform 86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6" name="Freeform 86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7" name="Freeform 86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36" name="Freeform 86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86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86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87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87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Freeform 87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0" name="Group 873"/>
          <p:cNvGrpSpPr>
            <a:grpSpLocks/>
          </p:cNvGrpSpPr>
          <p:nvPr/>
        </p:nvGrpSpPr>
        <p:grpSpPr bwMode="auto">
          <a:xfrm>
            <a:off x="6872288" y="5486400"/>
            <a:ext cx="474663" cy="407988"/>
            <a:chOff x="877" y="1008"/>
            <a:chExt cx="2747" cy="2591"/>
          </a:xfrm>
        </p:grpSpPr>
        <p:pic>
          <p:nvPicPr>
            <p:cNvPr id="46202" name="Picture 874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03" name="Picture 875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04" name="Freeform 87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205" name="Picture 877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06" name="Freeform 87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Freeform 87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Freeform 88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Freeform 88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Freeform 88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Freeform 88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12" name="Group 88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219" name="Freeform 88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0" name="Freeform 88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1" name="Freeform 88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2" name="Freeform 88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3" name="Freeform 88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4" name="Freeform 89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13" name="Freeform 89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Freeform 89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Freeform 89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Freeform 89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Freeform 89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Freeform 89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1" name="Group 897"/>
          <p:cNvGrpSpPr>
            <a:grpSpLocks/>
          </p:cNvGrpSpPr>
          <p:nvPr/>
        </p:nvGrpSpPr>
        <p:grpSpPr bwMode="auto">
          <a:xfrm>
            <a:off x="5561013" y="3041650"/>
            <a:ext cx="444500" cy="407988"/>
            <a:chOff x="877" y="1008"/>
            <a:chExt cx="2747" cy="2591"/>
          </a:xfrm>
        </p:grpSpPr>
        <p:pic>
          <p:nvPicPr>
            <p:cNvPr id="46179" name="Picture 898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0" name="Picture 899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1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182" name="Picture 901" descr="screen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3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89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196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7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8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9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0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1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90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2" name="Group 921"/>
          <p:cNvGrpSpPr>
            <a:grpSpLocks/>
          </p:cNvGrpSpPr>
          <p:nvPr/>
        </p:nvGrpSpPr>
        <p:grpSpPr bwMode="auto">
          <a:xfrm flipH="1">
            <a:off x="5940426" y="3222625"/>
            <a:ext cx="414338" cy="373063"/>
            <a:chOff x="2839" y="3501"/>
            <a:chExt cx="755" cy="803"/>
          </a:xfrm>
        </p:grpSpPr>
        <p:pic>
          <p:nvPicPr>
            <p:cNvPr id="46177" name="Picture 922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78" name="Freeform 92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53" name="Group 924"/>
          <p:cNvGrpSpPr>
            <a:grpSpLocks/>
          </p:cNvGrpSpPr>
          <p:nvPr/>
        </p:nvGrpSpPr>
        <p:grpSpPr bwMode="auto">
          <a:xfrm>
            <a:off x="7307263" y="5422900"/>
            <a:ext cx="474663" cy="407988"/>
            <a:chOff x="877" y="1008"/>
            <a:chExt cx="2747" cy="2591"/>
          </a:xfrm>
        </p:grpSpPr>
        <p:pic>
          <p:nvPicPr>
            <p:cNvPr id="46154" name="Picture 92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55" name="Picture 92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6" name="Freeform 92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157" name="Picture 92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8" name="Freeform 92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93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93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93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93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93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64" name="Group 93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171" name="Freeform 93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2" name="Freeform 93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3" name="Freeform 93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4" name="Freeform 93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5" name="Freeform 94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6" name="Freeform 94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65" name="Freeform 94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94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94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94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94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94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6" name="Picture 351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73125"/>
            <a:ext cx="40116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1034"/>
          <p:cNvSpPr>
            <a:spLocks noChangeShapeType="1"/>
          </p:cNvSpPr>
          <p:nvPr/>
        </p:nvSpPr>
        <p:spPr bwMode="auto">
          <a:xfrm flipH="1">
            <a:off x="6221413" y="1852613"/>
            <a:ext cx="503237" cy="1389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1035"/>
          <p:cNvSpPr>
            <a:spLocks noChangeShapeType="1"/>
          </p:cNvSpPr>
          <p:nvPr/>
        </p:nvSpPr>
        <p:spPr bwMode="auto">
          <a:xfrm>
            <a:off x="5565775" y="2438400"/>
            <a:ext cx="238125" cy="2568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1036"/>
          <p:cNvSpPr>
            <a:spLocks noChangeShapeType="1"/>
          </p:cNvSpPr>
          <p:nvPr/>
        </p:nvSpPr>
        <p:spPr bwMode="auto">
          <a:xfrm>
            <a:off x="6275388" y="3581400"/>
            <a:ext cx="1198562" cy="1997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Text Box 1037"/>
          <p:cNvSpPr txBox="1">
            <a:spLocks noChangeArrowheads="1"/>
          </p:cNvSpPr>
          <p:nvPr/>
        </p:nvSpPr>
        <p:spPr bwMode="auto">
          <a:xfrm>
            <a:off x="7239000" y="1373188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peer-peer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6BD86996-6F06-0D4E-AD8A-E65089FD27E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89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3" y="228600"/>
            <a:ext cx="7772400" cy="81915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P2P architecture</a:t>
            </a:r>
          </a:p>
        </p:txBody>
      </p:sp>
      <p:pic>
        <p:nvPicPr>
          <p:cNvPr id="46086" name="Picture 35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73125"/>
            <a:ext cx="40116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0" name="Group 783"/>
          <p:cNvGrpSpPr>
            <a:grpSpLocks/>
          </p:cNvGrpSpPr>
          <p:nvPr/>
        </p:nvGrpSpPr>
        <p:grpSpPr bwMode="auto">
          <a:xfrm>
            <a:off x="7831931" y="3680618"/>
            <a:ext cx="227013" cy="481013"/>
            <a:chOff x="4140" y="429"/>
            <a:chExt cx="1425" cy="2396"/>
          </a:xfrm>
        </p:grpSpPr>
        <p:sp>
          <p:nvSpPr>
            <p:cNvPr id="391" name="Freeform 7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Rectangle 7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3" name="Freeform 7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7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Rectangle 7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96" name="Group 7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1" name="AutoShape 7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2" name="AutoShape 7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7" name="Rectangle 7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98" name="Group 7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9" name="AutoShape 7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" name="AutoShape 7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" name="Rectangle 7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" name="Rectangle 7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01" name="Group 7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17" name="AutoShape 7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8" name="AutoShape 8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2" name="Freeform 8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3" name="Group 8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5" name="AutoShape 8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6" name="AutoShape 8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4" name="Rectangle 8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5" name="Freeform 8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8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Oval 8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8" name="Freeform 8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AutoShape 8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" name="AutoShape 8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" name="Oval 8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2" name="Oval 8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13" name="Oval 8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" name="Rectangle 8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23" name="Group 897"/>
          <p:cNvGrpSpPr>
            <a:grpSpLocks/>
          </p:cNvGrpSpPr>
          <p:nvPr/>
        </p:nvGrpSpPr>
        <p:grpSpPr bwMode="auto">
          <a:xfrm>
            <a:off x="5561013" y="3041650"/>
            <a:ext cx="444500" cy="407988"/>
            <a:chOff x="877" y="1008"/>
            <a:chExt cx="2747" cy="2591"/>
          </a:xfrm>
        </p:grpSpPr>
        <p:pic>
          <p:nvPicPr>
            <p:cNvPr id="424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6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7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8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4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1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5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" name="Line 1035"/>
          <p:cNvSpPr>
            <a:spLocks noChangeShapeType="1"/>
          </p:cNvSpPr>
          <p:nvPr/>
        </p:nvSpPr>
        <p:spPr bwMode="auto">
          <a:xfrm>
            <a:off x="5891788" y="3343509"/>
            <a:ext cx="1965663" cy="698874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02683" y="307444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Game Server</a:t>
            </a:r>
          </a:p>
        </p:txBody>
      </p:sp>
      <p:grpSp>
        <p:nvGrpSpPr>
          <p:cNvPr id="449" name="Group 897"/>
          <p:cNvGrpSpPr>
            <a:grpSpLocks/>
          </p:cNvGrpSpPr>
          <p:nvPr/>
        </p:nvGrpSpPr>
        <p:grpSpPr bwMode="auto">
          <a:xfrm>
            <a:off x="5520398" y="4013962"/>
            <a:ext cx="444500" cy="407988"/>
            <a:chOff x="877" y="1008"/>
            <a:chExt cx="2747" cy="2591"/>
          </a:xfrm>
        </p:grpSpPr>
        <p:pic>
          <p:nvPicPr>
            <p:cNvPr id="450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3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4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7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3" name="Line 1035"/>
          <p:cNvSpPr>
            <a:spLocks noChangeShapeType="1"/>
          </p:cNvSpPr>
          <p:nvPr/>
        </p:nvSpPr>
        <p:spPr bwMode="auto">
          <a:xfrm flipV="1">
            <a:off x="5915222" y="4112691"/>
            <a:ext cx="1764400" cy="20312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64882" y="2362387"/>
            <a:ext cx="2544969" cy="1832396"/>
            <a:chOff x="5464882" y="2362387"/>
            <a:chExt cx="2544969" cy="1832396"/>
          </a:xfrm>
        </p:grpSpPr>
        <p:grpSp>
          <p:nvGrpSpPr>
            <p:cNvPr id="474" name="Group 897"/>
            <p:cNvGrpSpPr>
              <a:grpSpLocks/>
            </p:cNvGrpSpPr>
            <p:nvPr/>
          </p:nvGrpSpPr>
          <p:grpSpPr bwMode="auto">
            <a:xfrm>
              <a:off x="5464882" y="2362387"/>
              <a:ext cx="444500" cy="407988"/>
              <a:chOff x="877" y="1008"/>
              <a:chExt cx="2747" cy="2591"/>
            </a:xfrm>
          </p:grpSpPr>
          <p:pic>
            <p:nvPicPr>
              <p:cNvPr id="475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7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78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9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5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6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8" name="Line 1035"/>
            <p:cNvSpPr>
              <a:spLocks noChangeShapeType="1"/>
            </p:cNvSpPr>
            <p:nvPr/>
          </p:nvSpPr>
          <p:spPr bwMode="auto">
            <a:xfrm>
              <a:off x="5873916" y="2679192"/>
              <a:ext cx="2135935" cy="151559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21031" y="1528981"/>
            <a:ext cx="2341394" cy="2489075"/>
            <a:chOff x="5621031" y="1528981"/>
            <a:chExt cx="2341394" cy="2489075"/>
          </a:xfrm>
        </p:grpSpPr>
        <p:grpSp>
          <p:nvGrpSpPr>
            <p:cNvPr id="500" name="Group 897"/>
            <p:cNvGrpSpPr>
              <a:grpSpLocks/>
            </p:cNvGrpSpPr>
            <p:nvPr/>
          </p:nvGrpSpPr>
          <p:grpSpPr bwMode="auto">
            <a:xfrm>
              <a:off x="5621031" y="1528981"/>
              <a:ext cx="444500" cy="407988"/>
              <a:chOff x="877" y="1008"/>
              <a:chExt cx="2747" cy="2591"/>
            </a:xfrm>
          </p:grpSpPr>
          <p:pic>
            <p:nvPicPr>
              <p:cNvPr id="501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3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04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5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1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18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4" name="Line 1035"/>
            <p:cNvSpPr>
              <a:spLocks noChangeShapeType="1"/>
            </p:cNvSpPr>
            <p:nvPr/>
          </p:nvSpPr>
          <p:spPr bwMode="auto">
            <a:xfrm>
              <a:off x="5951806" y="1830839"/>
              <a:ext cx="2010619" cy="2187217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47773" y="4194783"/>
            <a:ext cx="2562078" cy="1179429"/>
            <a:chOff x="5447773" y="4194783"/>
            <a:chExt cx="2562078" cy="1179429"/>
          </a:xfrm>
        </p:grpSpPr>
        <p:grpSp>
          <p:nvGrpSpPr>
            <p:cNvPr id="526" name="Group 897"/>
            <p:cNvGrpSpPr>
              <a:grpSpLocks/>
            </p:cNvGrpSpPr>
            <p:nvPr/>
          </p:nvGrpSpPr>
          <p:grpSpPr bwMode="auto">
            <a:xfrm>
              <a:off x="5447773" y="4966224"/>
              <a:ext cx="444500" cy="407988"/>
              <a:chOff x="877" y="1008"/>
              <a:chExt cx="2747" cy="2591"/>
            </a:xfrm>
          </p:grpSpPr>
          <p:pic>
            <p:nvPicPr>
              <p:cNvPr id="527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30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7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44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8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" name="Line 1035"/>
            <p:cNvSpPr>
              <a:spLocks noChangeShapeType="1"/>
            </p:cNvSpPr>
            <p:nvPr/>
          </p:nvSpPr>
          <p:spPr bwMode="auto">
            <a:xfrm flipV="1">
              <a:off x="5891582" y="4194783"/>
              <a:ext cx="2118269" cy="89715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84138" y="743441"/>
            <a:ext cx="2295280" cy="3049801"/>
            <a:chOff x="5584138" y="743441"/>
            <a:chExt cx="2295280" cy="3049801"/>
          </a:xfrm>
        </p:grpSpPr>
        <p:grpSp>
          <p:nvGrpSpPr>
            <p:cNvPr id="552" name="Group 897"/>
            <p:cNvGrpSpPr>
              <a:grpSpLocks/>
            </p:cNvGrpSpPr>
            <p:nvPr/>
          </p:nvGrpSpPr>
          <p:grpSpPr bwMode="auto">
            <a:xfrm>
              <a:off x="5584138" y="743441"/>
              <a:ext cx="444500" cy="407988"/>
              <a:chOff x="877" y="1008"/>
              <a:chExt cx="2747" cy="2591"/>
            </a:xfrm>
          </p:grpSpPr>
          <p:pic>
            <p:nvPicPr>
              <p:cNvPr id="553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6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7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3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70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4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6" name="Line 1035"/>
            <p:cNvSpPr>
              <a:spLocks noChangeShapeType="1"/>
            </p:cNvSpPr>
            <p:nvPr/>
          </p:nvSpPr>
          <p:spPr bwMode="auto">
            <a:xfrm>
              <a:off x="5914914" y="1045299"/>
              <a:ext cx="1964504" cy="2747943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86864" y="1036767"/>
            <a:ext cx="1054672" cy="2729747"/>
            <a:chOff x="6886864" y="1036767"/>
            <a:chExt cx="1054672" cy="2729747"/>
          </a:xfrm>
        </p:grpSpPr>
        <p:grpSp>
          <p:nvGrpSpPr>
            <p:cNvPr id="578" name="Group 897"/>
            <p:cNvGrpSpPr>
              <a:grpSpLocks/>
            </p:cNvGrpSpPr>
            <p:nvPr/>
          </p:nvGrpSpPr>
          <p:grpSpPr bwMode="auto">
            <a:xfrm>
              <a:off x="6886864" y="1036767"/>
              <a:ext cx="444500" cy="407988"/>
              <a:chOff x="877" y="1008"/>
              <a:chExt cx="2747" cy="2591"/>
            </a:xfrm>
          </p:grpSpPr>
          <p:pic>
            <p:nvPicPr>
              <p:cNvPr id="579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0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82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9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96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0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2" name="Line 1035"/>
            <p:cNvSpPr>
              <a:spLocks noChangeShapeType="1"/>
            </p:cNvSpPr>
            <p:nvPr/>
          </p:nvSpPr>
          <p:spPr bwMode="auto">
            <a:xfrm>
              <a:off x="7217640" y="1338625"/>
              <a:ext cx="723896" cy="242788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" name="Rectangle 5">
            <a:extLst>
              <a:ext uri="{FF2B5EF4-FFF2-40B4-BE49-F238E27FC236}">
                <a16:creationId xmlns:a16="http://schemas.microsoft.com/office/drawing/2014/main" id="{DB92D4F1-965E-445B-BA8E-9228698BF570}"/>
              </a:ext>
            </a:extLst>
          </p:cNvPr>
          <p:cNvSpPr txBox="1">
            <a:spLocks noChangeArrowheads="1"/>
          </p:cNvSpPr>
          <p:nvPr/>
        </p:nvSpPr>
        <p:spPr>
          <a:xfrm>
            <a:off x="585578" y="1300163"/>
            <a:ext cx="4049713" cy="5241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i="1" dirty="0">
                <a:latin typeface="Calibri"/>
                <a:ea typeface="ＭＳ Ｐゴシック" charset="-128"/>
              </a:rPr>
              <a:t>no</a:t>
            </a:r>
            <a:r>
              <a:rPr lang="en-US" altLang="en-US" sz="2400" dirty="0">
                <a:latin typeface="Calibri"/>
                <a:ea typeface="ＭＳ Ｐゴシック" charset="-128"/>
              </a:rPr>
              <a:t> always-on server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arbitrary end systems directly communicate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peers request service from other peers, provide service in return to other peers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self scalability</a:t>
            </a: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 – new peers bring new service capacity, as well as new service demands</a:t>
            </a:r>
          </a:p>
          <a:p>
            <a:endParaRPr lang="en-US" altLang="en-US" dirty="0">
              <a:latin typeface="Calibri"/>
              <a:ea typeface="ＭＳ Ｐゴシック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6BD86996-6F06-0D4E-AD8A-E65089FD27E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7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3" y="228600"/>
            <a:ext cx="7772400" cy="81915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P2P architecture</a:t>
            </a:r>
          </a:p>
        </p:txBody>
      </p:sp>
      <p:pic>
        <p:nvPicPr>
          <p:cNvPr id="46086" name="Picture 35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73125"/>
            <a:ext cx="40116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1" name="Group 897"/>
          <p:cNvGrpSpPr>
            <a:grpSpLocks/>
          </p:cNvGrpSpPr>
          <p:nvPr/>
        </p:nvGrpSpPr>
        <p:grpSpPr bwMode="auto">
          <a:xfrm>
            <a:off x="6649149" y="2429002"/>
            <a:ext cx="444500" cy="407988"/>
            <a:chOff x="877" y="1008"/>
            <a:chExt cx="2747" cy="2591"/>
          </a:xfrm>
        </p:grpSpPr>
        <p:pic>
          <p:nvPicPr>
            <p:cNvPr id="222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5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2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39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3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897"/>
          <p:cNvGrpSpPr>
            <a:grpSpLocks/>
          </p:cNvGrpSpPr>
          <p:nvPr/>
        </p:nvGrpSpPr>
        <p:grpSpPr bwMode="auto">
          <a:xfrm>
            <a:off x="6608534" y="3401314"/>
            <a:ext cx="444500" cy="407988"/>
            <a:chOff x="877" y="1008"/>
            <a:chExt cx="2747" cy="2591"/>
          </a:xfrm>
        </p:grpSpPr>
        <p:pic>
          <p:nvPicPr>
            <p:cNvPr id="246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49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63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" name="Line 1035"/>
          <p:cNvSpPr>
            <a:spLocks noChangeShapeType="1"/>
          </p:cNvSpPr>
          <p:nvPr/>
        </p:nvSpPr>
        <p:spPr bwMode="auto">
          <a:xfrm>
            <a:off x="6975363" y="2827229"/>
            <a:ext cx="1" cy="63203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0" name="Group 897"/>
          <p:cNvGrpSpPr>
            <a:grpSpLocks/>
          </p:cNvGrpSpPr>
          <p:nvPr/>
        </p:nvGrpSpPr>
        <p:grpSpPr bwMode="auto">
          <a:xfrm>
            <a:off x="7859713" y="2939251"/>
            <a:ext cx="444500" cy="407988"/>
            <a:chOff x="877" y="1008"/>
            <a:chExt cx="2747" cy="2591"/>
          </a:xfrm>
        </p:grpSpPr>
        <p:pic>
          <p:nvPicPr>
            <p:cNvPr id="271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3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4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88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4" name="Line 1035"/>
          <p:cNvSpPr>
            <a:spLocks noChangeShapeType="1"/>
          </p:cNvSpPr>
          <p:nvPr/>
        </p:nvSpPr>
        <p:spPr bwMode="auto">
          <a:xfrm>
            <a:off x="7037744" y="2681259"/>
            <a:ext cx="901741" cy="52016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" name="Line 1035"/>
          <p:cNvSpPr>
            <a:spLocks noChangeShapeType="1"/>
          </p:cNvSpPr>
          <p:nvPr/>
        </p:nvSpPr>
        <p:spPr bwMode="auto">
          <a:xfrm flipV="1">
            <a:off x="7040088" y="3353826"/>
            <a:ext cx="1051797" cy="360839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" name="Line 1035"/>
          <p:cNvSpPr>
            <a:spLocks noChangeShapeType="1"/>
          </p:cNvSpPr>
          <p:nvPr/>
        </p:nvSpPr>
        <p:spPr bwMode="auto">
          <a:xfrm flipH="1">
            <a:off x="5696711" y="2678109"/>
            <a:ext cx="1127115" cy="48489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" name="Group 897"/>
          <p:cNvGrpSpPr>
            <a:grpSpLocks/>
          </p:cNvGrpSpPr>
          <p:nvPr/>
        </p:nvGrpSpPr>
        <p:grpSpPr bwMode="auto">
          <a:xfrm>
            <a:off x="5279633" y="3107107"/>
            <a:ext cx="444500" cy="407988"/>
            <a:chOff x="877" y="1008"/>
            <a:chExt cx="2747" cy="2591"/>
          </a:xfrm>
        </p:grpSpPr>
        <p:pic>
          <p:nvPicPr>
            <p:cNvPr id="298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1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2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15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1" name="Line 1035"/>
          <p:cNvSpPr>
            <a:spLocks noChangeShapeType="1"/>
          </p:cNvSpPr>
          <p:nvPr/>
        </p:nvSpPr>
        <p:spPr bwMode="auto">
          <a:xfrm flipH="1" flipV="1">
            <a:off x="5761107" y="3395581"/>
            <a:ext cx="941289" cy="300086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" name="Line 1035"/>
          <p:cNvSpPr>
            <a:spLocks noChangeShapeType="1"/>
          </p:cNvSpPr>
          <p:nvPr/>
        </p:nvSpPr>
        <p:spPr bwMode="auto">
          <a:xfrm flipH="1">
            <a:off x="6373367" y="3954183"/>
            <a:ext cx="408710" cy="83918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" name="Line 1035"/>
          <p:cNvSpPr>
            <a:spLocks noChangeShapeType="1"/>
          </p:cNvSpPr>
          <p:nvPr/>
        </p:nvSpPr>
        <p:spPr bwMode="auto">
          <a:xfrm>
            <a:off x="5585596" y="3501771"/>
            <a:ext cx="514803" cy="129159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4" name="Group 897"/>
          <p:cNvGrpSpPr>
            <a:grpSpLocks/>
          </p:cNvGrpSpPr>
          <p:nvPr/>
        </p:nvGrpSpPr>
        <p:grpSpPr bwMode="auto">
          <a:xfrm>
            <a:off x="6009501" y="4789366"/>
            <a:ext cx="444500" cy="407988"/>
            <a:chOff x="877" y="1008"/>
            <a:chExt cx="2747" cy="2591"/>
          </a:xfrm>
        </p:grpSpPr>
        <p:pic>
          <p:nvPicPr>
            <p:cNvPr id="325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8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42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6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" name="Group 897"/>
          <p:cNvGrpSpPr>
            <a:grpSpLocks/>
          </p:cNvGrpSpPr>
          <p:nvPr/>
        </p:nvGrpSpPr>
        <p:grpSpPr bwMode="auto">
          <a:xfrm>
            <a:off x="7830783" y="3932320"/>
            <a:ext cx="444500" cy="407988"/>
            <a:chOff x="877" y="1008"/>
            <a:chExt cx="2747" cy="2591"/>
          </a:xfrm>
        </p:grpSpPr>
        <p:pic>
          <p:nvPicPr>
            <p:cNvPr id="349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0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1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2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3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66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2" name="Line 1035"/>
          <p:cNvSpPr>
            <a:spLocks noChangeShapeType="1"/>
          </p:cNvSpPr>
          <p:nvPr/>
        </p:nvSpPr>
        <p:spPr bwMode="auto">
          <a:xfrm>
            <a:off x="6921875" y="3797972"/>
            <a:ext cx="861832" cy="58359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" name="Line 1035"/>
          <p:cNvSpPr>
            <a:spLocks noChangeShapeType="1"/>
          </p:cNvSpPr>
          <p:nvPr/>
        </p:nvSpPr>
        <p:spPr bwMode="auto">
          <a:xfrm>
            <a:off x="8166064" y="3373772"/>
            <a:ext cx="1" cy="63203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Rectangle 5">
            <a:extLst>
              <a:ext uri="{FF2B5EF4-FFF2-40B4-BE49-F238E27FC236}">
                <a16:creationId xmlns:a16="http://schemas.microsoft.com/office/drawing/2014/main" id="{4CF1F12E-B5C8-41B5-A70B-ABA86E0379C1}"/>
              </a:ext>
            </a:extLst>
          </p:cNvPr>
          <p:cNvSpPr txBox="1">
            <a:spLocks noChangeArrowheads="1"/>
          </p:cNvSpPr>
          <p:nvPr/>
        </p:nvSpPr>
        <p:spPr>
          <a:xfrm>
            <a:off x="585578" y="1300163"/>
            <a:ext cx="4049713" cy="5241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i="1" dirty="0">
                <a:latin typeface="Calibri"/>
                <a:ea typeface="ＭＳ Ｐゴシック" charset="-128"/>
              </a:rPr>
              <a:t>no</a:t>
            </a:r>
            <a:r>
              <a:rPr lang="en-US" altLang="en-US" sz="2400" dirty="0">
                <a:latin typeface="Calibri"/>
                <a:ea typeface="ＭＳ Ｐゴシック" charset="-128"/>
              </a:rPr>
              <a:t> always-on server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arbitrary end systems directly communicate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peers request service from other peers, provide service in return to other peers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self scalability</a:t>
            </a: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 – new peers bring new service capacity, as well as new service demands</a:t>
            </a:r>
          </a:p>
          <a:p>
            <a:r>
              <a:rPr lang="en-US" altLang="en-US" sz="2400" dirty="0">
                <a:ea typeface="ＭＳ Ｐゴシック" charset="-128"/>
              </a:rPr>
              <a:t>Peers are intermittently connected and change IP addresses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Complex Management</a:t>
            </a:r>
            <a:endParaRPr lang="en-US" altLang="en-US" i="1" dirty="0">
              <a:ea typeface="ＭＳ Ｐゴシック" charset="-128"/>
            </a:endParaRPr>
          </a:p>
          <a:p>
            <a:pPr lvl="1"/>
            <a:endParaRPr lang="en-US" altLang="en-US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/>
            <a:endParaRPr lang="en-US" altLang="en-US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endParaRPr lang="en-US" altLang="en-US" dirty="0">
              <a:latin typeface="Calibri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6BD86996-6F06-0D4E-AD8A-E65089FD27E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68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428" y="113771"/>
            <a:ext cx="7886700" cy="1325563"/>
          </a:xfrm>
        </p:spPr>
        <p:txBody>
          <a:bodyPr/>
          <a:lstStyle/>
          <a:p>
            <a:r>
              <a:rPr lang="en-US" altLang="en-US" dirty="0"/>
              <a:t>Hybrid of client-server and P2P</a:t>
            </a:r>
          </a:p>
        </p:txBody>
      </p:sp>
      <p:sp>
        <p:nvSpPr>
          <p:cNvPr id="3584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Skype</a:t>
            </a:r>
          </a:p>
          <a:p>
            <a:pPr lvl="1"/>
            <a:r>
              <a:rPr lang="en-US" altLang="en-US" sz="2000" dirty="0"/>
              <a:t>Internet telephony app</a:t>
            </a:r>
          </a:p>
          <a:p>
            <a:pPr lvl="1"/>
            <a:r>
              <a:rPr lang="en-US" altLang="en-US" sz="2000" dirty="0"/>
              <a:t>Finding address of remote party: centralized server(s)</a:t>
            </a:r>
          </a:p>
          <a:p>
            <a:pPr lvl="1"/>
            <a:r>
              <a:rPr lang="en-US" altLang="en-US" sz="2000" dirty="0"/>
              <a:t>Client-client connection is direct (not through server) </a:t>
            </a:r>
          </a:p>
          <a:p>
            <a:pPr lvl="1"/>
            <a:endParaRPr lang="en-US" altLang="en-US" sz="2000" dirty="0"/>
          </a:p>
          <a:p>
            <a:pPr>
              <a:buFont typeface="ZapfDingbats" charset="0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Instant messaging</a:t>
            </a:r>
          </a:p>
          <a:p>
            <a:pPr lvl="1"/>
            <a:r>
              <a:rPr lang="en-US" altLang="en-US" sz="2000" dirty="0"/>
              <a:t>Chatting between two users is P2P</a:t>
            </a:r>
          </a:p>
          <a:p>
            <a:pPr lvl="1"/>
            <a:r>
              <a:rPr lang="en-US" altLang="en-US" sz="2000" dirty="0"/>
              <a:t>Presence detection/location centralized:</a:t>
            </a:r>
          </a:p>
          <a:p>
            <a:pPr lvl="2"/>
            <a:r>
              <a:rPr lang="en-US" altLang="en-US" sz="1800" dirty="0">
                <a:latin typeface="Gill Sans" charset="0"/>
                <a:ea typeface="Gill Sans" charset="0"/>
                <a:cs typeface="Gill Sans" charset="0"/>
              </a:rPr>
              <a:t>User registers its IP address with central server when it comes online</a:t>
            </a:r>
          </a:p>
          <a:p>
            <a:pPr lvl="2"/>
            <a:r>
              <a:rPr lang="en-US" altLang="en-US" sz="1800" dirty="0">
                <a:latin typeface="Gill Sans" charset="0"/>
                <a:ea typeface="Gill Sans" charset="0"/>
                <a:cs typeface="Gill Sans" charset="0"/>
              </a:rPr>
              <a:t>User contacts central server to find IP addresses of buddies</a:t>
            </a:r>
          </a:p>
          <a:p>
            <a:pPr lvl="1"/>
            <a:endParaRPr lang="en-US" altLang="en-US" sz="2000" dirty="0"/>
          </a:p>
        </p:txBody>
      </p:sp>
      <p:pic>
        <p:nvPicPr>
          <p:cNvPr id="6" name="Picture 35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1" y="1031171"/>
            <a:ext cx="6953250" cy="17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39713"/>
            <a:ext cx="7772400" cy="860425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App-layer protocol defines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1650" y="1393825"/>
            <a:ext cx="3973513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types of messages exchanged,</a:t>
            </a:r>
            <a:r>
              <a:rPr lang="en-US" altLang="en-US" sz="2400" dirty="0">
                <a:latin typeface="Calibri"/>
                <a:ea typeface="ＭＳ Ｐゴシック" charset="-128"/>
              </a:rPr>
              <a:t> 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e.g., request, response </a:t>
            </a:r>
          </a:p>
          <a:p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syntax: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what fields in messages &amp; how fields are delineated</a:t>
            </a:r>
          </a:p>
          <a:p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semantics</a:t>
            </a:r>
            <a:r>
              <a:rPr lang="en-US" altLang="en-US" sz="2400" dirty="0">
                <a:latin typeface="Calibri"/>
                <a:ea typeface="ＭＳ Ｐゴシック" charset="-128"/>
              </a:rPr>
              <a:t> 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meaning of information in fields</a:t>
            </a:r>
          </a:p>
          <a:p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rules</a:t>
            </a:r>
            <a:r>
              <a:rPr lang="en-US" altLang="en-US" sz="2400" dirty="0">
                <a:latin typeface="Calibri"/>
                <a:ea typeface="ＭＳ Ｐゴシック" charset="-128"/>
              </a:rPr>
              <a:t> for when and how processes send &amp; respond to messages</a:t>
            </a:r>
          </a:p>
        </p:txBody>
      </p:sp>
      <p:sp>
        <p:nvSpPr>
          <p:cNvPr id="4403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7750" y="14081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open protocols: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defined in RFCs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allows for interoperability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e.g., HTTP, SMTP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proprietary protocols: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e.g., Skype</a:t>
            </a:r>
          </a:p>
        </p:txBody>
      </p:sp>
      <p:pic>
        <p:nvPicPr>
          <p:cNvPr id="5427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112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uiExpand="1" build="p"/>
      <p:bldP spid="4403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-11113"/>
            <a:ext cx="8305800" cy="1143001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What transport service does an app need?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6750" y="1141413"/>
            <a:ext cx="4316413" cy="2797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Calibri"/>
              </a:rPr>
              <a:t>data loss</a:t>
            </a:r>
          </a:p>
          <a:p>
            <a:pPr marL="233045" indent="-233045">
              <a:lnSpc>
                <a:spcPct val="100000"/>
              </a:lnSpc>
              <a:defRPr/>
            </a:pPr>
            <a:r>
              <a:rPr lang="en-US" sz="2400" dirty="0">
                <a:latin typeface="Calibri"/>
              </a:rPr>
              <a:t>some apps (e.g., file transfer, web transactions) require 100% reliable data transfer</a:t>
            </a:r>
            <a:r>
              <a:rPr lang="en-US" dirty="0">
                <a:latin typeface="Calibri"/>
              </a:rPr>
              <a:t> </a:t>
            </a:r>
          </a:p>
          <a:p>
            <a:pPr marL="233045" indent="-233045">
              <a:lnSpc>
                <a:spcPct val="100000"/>
              </a:lnSpc>
              <a:defRPr/>
            </a:pPr>
            <a:r>
              <a:rPr lang="en-US" sz="2400" dirty="0">
                <a:latin typeface="Calibri"/>
              </a:rPr>
              <a:t>other apps (e.g., audio) can tolerate some loss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/>
            </a:endParaRPr>
          </a:p>
        </p:txBody>
      </p:sp>
      <p:sp>
        <p:nvSpPr>
          <p:cNvPr id="4506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92150" y="3724275"/>
            <a:ext cx="3810000" cy="2443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timing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some apps (e.g., Internet telephony, interactive games) require low delay to be </a:t>
            </a:r>
            <a:r>
              <a:rPr lang="ja-JP" altLang="en-US" sz="2400" dirty="0">
                <a:latin typeface="Calibri"/>
                <a:ea typeface="ＭＳ Ｐゴシック" charset="-128"/>
              </a:rPr>
              <a:t>“</a:t>
            </a:r>
            <a:r>
              <a:rPr lang="en-US" altLang="ja-JP" sz="2400" dirty="0">
                <a:latin typeface="Calibri"/>
                <a:ea typeface="ＭＳ Ｐゴシック" charset="-128"/>
              </a:rPr>
              <a:t>effective</a:t>
            </a:r>
            <a:r>
              <a:rPr lang="ja-JP" altLang="en-US" sz="2400" dirty="0">
                <a:latin typeface="Calibri"/>
                <a:ea typeface="ＭＳ Ｐゴシック" charset="-128"/>
              </a:rPr>
              <a:t>”</a:t>
            </a: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4905375" y="1101725"/>
            <a:ext cx="39354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 dirty="0">
                <a:solidFill>
                  <a:srgbClr val="CC0000"/>
                </a:solidFill>
                <a:latin typeface="Calibri"/>
              </a:rPr>
              <a:t>throughput</a:t>
            </a:r>
          </a:p>
          <a:p>
            <a:pPr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latin typeface="Calibri"/>
              </a:rPr>
              <a:t>some apps (e.g., multimedia) require minimum amount of throughput to be </a:t>
            </a:r>
            <a:r>
              <a:rPr lang="ja-JP" altLang="en-US" sz="2400" dirty="0">
                <a:latin typeface="Calibri"/>
              </a:rPr>
              <a:t>“</a:t>
            </a:r>
            <a:r>
              <a:rPr lang="en-US" altLang="ja-JP" sz="2400" dirty="0">
                <a:latin typeface="Calibri"/>
              </a:rPr>
              <a:t>effective</a:t>
            </a:r>
            <a:r>
              <a:rPr lang="ja-JP" altLang="en-US" sz="2400" dirty="0">
                <a:latin typeface="Calibri"/>
              </a:rPr>
              <a:t>”</a:t>
            </a:r>
            <a:endParaRPr lang="en-US" altLang="ja-JP" sz="2400" dirty="0">
              <a:latin typeface="Calibri"/>
            </a:endParaRPr>
          </a:p>
          <a:p>
            <a:pPr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latin typeface="Calibri"/>
              </a:rPr>
              <a:t>other apps (</a:t>
            </a:r>
            <a:r>
              <a:rPr lang="ja-JP" altLang="en-US" sz="2400" dirty="0">
                <a:latin typeface="Calibri"/>
              </a:rPr>
              <a:t>“</a:t>
            </a:r>
            <a:r>
              <a:rPr lang="en-US" altLang="ja-JP" sz="2400" dirty="0">
                <a:latin typeface="Calibri"/>
              </a:rPr>
              <a:t>elastic apps</a:t>
            </a:r>
            <a:r>
              <a:rPr lang="ja-JP" altLang="en-US" sz="2400" dirty="0">
                <a:latin typeface="Calibri"/>
              </a:rPr>
              <a:t>”</a:t>
            </a:r>
            <a:r>
              <a:rPr lang="en-US" altLang="ja-JP" sz="2400" dirty="0">
                <a:latin typeface="Calibri"/>
              </a:rPr>
              <a:t>) make use of whatever throughput they get </a:t>
            </a:r>
            <a:endParaRPr lang="en-US" altLang="en-US" sz="2400" dirty="0">
              <a:latin typeface="Calibri"/>
            </a:endParaRPr>
          </a:p>
        </p:txBody>
      </p:sp>
      <p:pic>
        <p:nvPicPr>
          <p:cNvPr id="56327" name="Picture 1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8" y="7635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73625" y="5303838"/>
            <a:ext cx="329898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t">
            <a:spAutoFit/>
          </a:bodyPr>
          <a:lstStyle/>
          <a:p>
            <a:pPr>
              <a:defRPr/>
            </a:pPr>
            <a:r>
              <a:rPr lang="en-US" sz="1800" dirty="0">
                <a:latin typeface="Calibri"/>
              </a:rPr>
              <a:t>Why is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bandwidth</a:t>
            </a:r>
            <a:r>
              <a:rPr lang="en-US" sz="1800" dirty="0">
                <a:latin typeface="Calibri"/>
              </a:rPr>
              <a:t> different from</a:t>
            </a:r>
            <a:r>
              <a:rPr lang="en-US" dirty="0">
                <a:latin typeface="Calibri"/>
              </a:rPr>
              <a:t> </a:t>
            </a:r>
            <a:endParaRPr lang="en-US" sz="1800" dirty="0">
              <a:latin typeface="Calibri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timing</a:t>
            </a:r>
            <a:r>
              <a:rPr lang="en-US" sz="1800" dirty="0">
                <a:latin typeface="Calibri"/>
              </a:rPr>
              <a:t> constraints?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7013"/>
            <a:ext cx="8201025" cy="815975"/>
          </a:xfrm>
        </p:spPr>
        <p:txBody>
          <a:bodyPr/>
          <a:lstStyle/>
          <a:p>
            <a:r>
              <a:rPr lang="en-US" altLang="en-US" sz="3200" dirty="0">
                <a:latin typeface="Calibri Light"/>
                <a:ea typeface="ＭＳ Ｐゴシック" charset="-128"/>
              </a:rPr>
              <a:t>Transport service requirements: common apps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pic>
        <p:nvPicPr>
          <p:cNvPr id="58371" name="Picture 2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171450" y="1749425"/>
            <a:ext cx="25415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application</a:t>
            </a: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text messaging</a:t>
            </a:r>
            <a:endParaRPr lang="en-US" altLang="en-US" sz="2400" dirty="0">
              <a:latin typeface="Calibri"/>
            </a:endParaRP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49220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data loss</a:t>
            </a: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 loss</a:t>
            </a:r>
            <a:endParaRPr lang="en-US" altLang="en-US" sz="2400" dirty="0">
              <a:latin typeface="Calibri"/>
            </a:endParaRP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4535488" y="1751013"/>
            <a:ext cx="25749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throughput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video:10kbps-5Mbps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Calibri"/>
              </a:rPr>
              <a:t>same as above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elastic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6935788" y="1752600"/>
            <a:ext cx="20621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time sensitive</a:t>
            </a: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yes, 100</a:t>
            </a:r>
            <a:r>
              <a:rPr lang="ja-JP" altLang="en-US" dirty="0">
                <a:latin typeface="Calibri"/>
              </a:rPr>
              <a:t>’</a:t>
            </a:r>
            <a:r>
              <a:rPr lang="en-US" altLang="ja-JP" dirty="0">
                <a:latin typeface="Calibri"/>
              </a:rPr>
              <a:t>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yes, few secs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yes, 100’s 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yes and no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Calibri"/>
              </a:rPr>
              <a:t>no</a:t>
            </a:r>
            <a:endParaRPr lang="en-US" altLang="ja-JP" dirty="0">
              <a:latin typeface="Calibri"/>
            </a:endParaRPr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 flipV="1">
            <a:off x="884238" y="2133600"/>
            <a:ext cx="75628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Line 14"/>
          <p:cNvSpPr>
            <a:spLocks noChangeShapeType="1"/>
          </p:cNvSpPr>
          <p:nvPr/>
        </p:nvSpPr>
        <p:spPr bwMode="auto">
          <a:xfrm flipV="1">
            <a:off x="800100" y="4883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7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68288"/>
            <a:ext cx="7772400" cy="858837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Internet transport protocols services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768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66838"/>
            <a:ext cx="4095750" cy="4953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TCP service: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reliable transport</a:t>
            </a:r>
            <a:r>
              <a:rPr lang="en-US" altLang="en-US" sz="2400" i="1" dirty="0">
                <a:solidFill>
                  <a:schemeClr val="accent2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sz="2400" dirty="0">
                <a:latin typeface="Calibri"/>
                <a:ea typeface="ＭＳ Ｐゴシック" charset="-128"/>
              </a:rPr>
              <a:t>between sending and receiving process</a:t>
            </a:r>
            <a:endParaRPr lang="en-US" altLang="en-US" sz="2400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flow control:</a:t>
            </a:r>
            <a:r>
              <a:rPr lang="en-US" altLang="en-US" sz="2400" dirty="0">
                <a:latin typeface="Calibri"/>
                <a:ea typeface="ＭＳ Ｐゴシック" charset="-128"/>
              </a:rPr>
              <a:t> sender won’</a:t>
            </a:r>
            <a:r>
              <a:rPr lang="en-US" altLang="ja-JP" sz="2400" dirty="0">
                <a:latin typeface="Calibri"/>
                <a:ea typeface="ＭＳ Ｐゴシック" charset="-128"/>
              </a:rPr>
              <a:t>t overwhelm receiver 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congestion control:</a:t>
            </a:r>
            <a:r>
              <a:rPr lang="en-US" altLang="en-US" sz="2400" dirty="0">
                <a:latin typeface="Calibri"/>
                <a:ea typeface="ＭＳ Ｐゴシック" charset="-128"/>
              </a:rPr>
              <a:t> throttle sender when network overloaded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does not provide:</a:t>
            </a:r>
            <a:r>
              <a:rPr lang="en-US" altLang="en-US" sz="2400" dirty="0">
                <a:latin typeface="Calibri"/>
                <a:ea typeface="ＭＳ Ｐゴシック" charset="-128"/>
              </a:rPr>
              <a:t> timing, minimum throughput guarantee, security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connection-oriented:</a:t>
            </a:r>
            <a:r>
              <a:rPr lang="en-US" altLang="en-US" sz="2400" dirty="0">
                <a:latin typeface="Calibri"/>
                <a:ea typeface="ＭＳ Ｐゴシック" charset="-128"/>
              </a:rPr>
              <a:t> setup required between client and server processes</a:t>
            </a:r>
          </a:p>
          <a:p>
            <a:pPr>
              <a:lnSpc>
                <a:spcPct val="75000"/>
              </a:lnSpc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33925" y="1247243"/>
            <a:ext cx="366712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Calibri"/>
              </a:rPr>
              <a:t>UDP service:</a:t>
            </a:r>
          </a:p>
          <a:p>
            <a:pPr marL="233045" indent="-233045">
              <a:defRPr/>
            </a:pPr>
            <a:r>
              <a:rPr lang="en-US" sz="2400" i="1" dirty="0">
                <a:solidFill>
                  <a:srgbClr val="CC0000"/>
                </a:solidFill>
                <a:latin typeface="Calibri"/>
              </a:rPr>
              <a:t>unreliable data transfer</a:t>
            </a:r>
            <a:r>
              <a:rPr lang="en-US" sz="2400" dirty="0">
                <a:latin typeface="Calibri"/>
              </a:rPr>
              <a:t> between sending and receiving process</a:t>
            </a:r>
          </a:p>
          <a:p>
            <a:pPr marL="233045" indent="-233045">
              <a:defRPr/>
            </a:pPr>
            <a:r>
              <a:rPr lang="en-US" sz="2400" i="1" dirty="0">
                <a:solidFill>
                  <a:srgbClr val="CC0000"/>
                </a:solidFill>
                <a:latin typeface="Calibri"/>
              </a:rPr>
              <a:t>does not provide:</a:t>
            </a:r>
            <a:r>
              <a:rPr lang="en-US" sz="2400" dirty="0">
                <a:latin typeface="Calibri"/>
              </a:rPr>
              <a:t> reliability, flow control, congestion control, timing, throughput guarantee, security, or connection setup, </a:t>
            </a:r>
          </a:p>
          <a:p>
            <a:pPr>
              <a:defRPr/>
            </a:pPr>
            <a:endParaRPr lang="en-US" sz="2400" dirty="0">
              <a:latin typeface="Calibri"/>
            </a:endParaRPr>
          </a:p>
          <a:p>
            <a:pPr marL="233045" indent="-233045">
              <a:defRPr/>
            </a:pPr>
            <a:r>
              <a:rPr lang="en-US" sz="2400" u="sng" dirty="0">
                <a:solidFill>
                  <a:srgbClr val="CC0000"/>
                </a:solidFill>
                <a:latin typeface="Calibri"/>
              </a:rPr>
              <a:t>Q:</a:t>
            </a:r>
            <a:r>
              <a:rPr lang="en-US" sz="2400" dirty="0">
                <a:latin typeface="Calibri"/>
              </a:rPr>
              <a:t> why bother?  Why is there a UDP?</a:t>
            </a:r>
          </a:p>
        </p:txBody>
      </p:sp>
      <p:pic>
        <p:nvPicPr>
          <p:cNvPr id="60422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8588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9FB98C9E-6C64-9743-9795-CB637B21C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DD3B81-ED0D-1345-BAB8-FC91F157207D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A55D264-B28B-2F4D-91E7-0340AFE50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 Hijacking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7EAFAE9C-C1E6-864D-8F71-733883AD4F4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2536825"/>
            <a:ext cx="8447088" cy="3986213"/>
            <a:chOff x="516" y="945"/>
            <a:chExt cx="5004" cy="3195"/>
          </a:xfrm>
        </p:grpSpPr>
        <p:graphicFrame>
          <p:nvGraphicFramePr>
            <p:cNvPr id="31755" name="Object 4">
              <a:extLst>
                <a:ext uri="{FF2B5EF4-FFF2-40B4-BE49-F238E27FC236}">
                  <a16:creationId xmlns:a16="http://schemas.microsoft.com/office/drawing/2014/main" id="{CAF6BA50-04F4-294C-9E9A-D09AD45F3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" name="Photo Editor Photo" r:id="rId4" imgW="1270000" imgH="927100" progId="MSPhotoEd.3">
                    <p:embed/>
                  </p:oleObj>
                </mc:Choice>
                <mc:Fallback>
                  <p:oleObj name="Photo Editor Photo" r:id="rId4" imgW="1270000" imgH="927100" progId="MSPhotoEd.3">
                    <p:embed/>
                    <p:pic>
                      <p:nvPicPr>
                        <p:cNvPr id="31755" name="Object 4">
                          <a:extLst>
                            <a:ext uri="{FF2B5EF4-FFF2-40B4-BE49-F238E27FC236}">
                              <a16:creationId xmlns:a16="http://schemas.microsoft.com/office/drawing/2014/main" id="{CAF6BA50-04F4-294C-9E9A-D09AD45F3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">
              <a:extLst>
                <a:ext uri="{FF2B5EF4-FFF2-40B4-BE49-F238E27FC236}">
                  <a16:creationId xmlns:a16="http://schemas.microsoft.com/office/drawing/2014/main" id="{AF6639EC-5B97-2642-9B35-F69919F56F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1756" name="Object 5">
                          <a:extLst>
                            <a:ext uri="{FF2B5EF4-FFF2-40B4-BE49-F238E27FC236}">
                              <a16:creationId xmlns:a16="http://schemas.microsoft.com/office/drawing/2014/main" id="{AF6639EC-5B97-2642-9B35-F69919F56F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6">
              <a:extLst>
                <a:ext uri="{FF2B5EF4-FFF2-40B4-BE49-F238E27FC236}">
                  <a16:creationId xmlns:a16="http://schemas.microsoft.com/office/drawing/2014/main" id="{AC1198BF-5DCC-6B49-896F-E583F6FA1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5" name="Photo Editor Photo" r:id="rId7" imgW="1270000" imgH="927100" progId="MSPhotoEd.3">
                    <p:embed/>
                  </p:oleObj>
                </mc:Choice>
                <mc:Fallback>
                  <p:oleObj name="Photo Editor Photo" r:id="rId7" imgW="1270000" imgH="927100" progId="MSPhotoEd.3">
                    <p:embed/>
                    <p:pic>
                      <p:nvPicPr>
                        <p:cNvPr id="31757" name="Object 6">
                          <a:extLst>
                            <a:ext uri="{FF2B5EF4-FFF2-40B4-BE49-F238E27FC236}">
                              <a16:creationId xmlns:a16="http://schemas.microsoft.com/office/drawing/2014/main" id="{AC1198BF-5DCC-6B49-896F-E583F6FA18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59" name="Text Box 7">
              <a:extLst>
                <a:ext uri="{FF2B5EF4-FFF2-40B4-BE49-F238E27FC236}">
                  <a16:creationId xmlns:a16="http://schemas.microsoft.com/office/drawing/2014/main" id="{671C25BC-85B5-A241-9BA6-21DC1E24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endParaRPr lang="fr-FR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1759" name="Object 8">
              <a:extLst>
                <a:ext uri="{FF2B5EF4-FFF2-40B4-BE49-F238E27FC236}">
                  <a16:creationId xmlns:a16="http://schemas.microsoft.com/office/drawing/2014/main" id="{C3AA0F79-B189-A045-A1FF-E376DCC18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1759" name="Object 8">
                          <a:extLst>
                            <a:ext uri="{FF2B5EF4-FFF2-40B4-BE49-F238E27FC236}">
                              <a16:creationId xmlns:a16="http://schemas.microsoft.com/office/drawing/2014/main" id="{C3AA0F79-B189-A045-A1FF-E376DCC18D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9">
              <a:extLst>
                <a:ext uri="{FF2B5EF4-FFF2-40B4-BE49-F238E27FC236}">
                  <a16:creationId xmlns:a16="http://schemas.microsoft.com/office/drawing/2014/main" id="{FD627976-E949-4048-A47E-705D21890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1760" name="Object 9">
                          <a:extLst>
                            <a:ext uri="{FF2B5EF4-FFF2-40B4-BE49-F238E27FC236}">
                              <a16:creationId xmlns:a16="http://schemas.microsoft.com/office/drawing/2014/main" id="{FD627976-E949-4048-A47E-705D2189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10">
              <a:extLst>
                <a:ext uri="{FF2B5EF4-FFF2-40B4-BE49-F238E27FC236}">
                  <a16:creationId xmlns:a16="http://schemas.microsoft.com/office/drawing/2014/main" id="{4C653079-EEAB-2F46-B1EA-9F75704937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1761" name="Object 10">
                          <a:extLst>
                            <a:ext uri="{FF2B5EF4-FFF2-40B4-BE49-F238E27FC236}">
                              <a16:creationId xmlns:a16="http://schemas.microsoft.com/office/drawing/2014/main" id="{4C653079-EEAB-2F46-B1EA-9F7570493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1">
              <a:extLst>
                <a:ext uri="{FF2B5EF4-FFF2-40B4-BE49-F238E27FC236}">
                  <a16:creationId xmlns:a16="http://schemas.microsoft.com/office/drawing/2014/main" id="{893AED15-BD4F-F24A-B89A-979466433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Photo Editor Photo" r:id="rId12" imgW="1270000" imgH="927100" progId="MSPhotoEd.3">
                    <p:embed/>
                  </p:oleObj>
                </mc:Choice>
                <mc:Fallback>
                  <p:oleObj name="Photo Editor Photo" r:id="rId12" imgW="1270000" imgH="927100" progId="MSPhotoEd.3">
                    <p:embed/>
                    <p:pic>
                      <p:nvPicPr>
                        <p:cNvPr id="31762" name="Object 11">
                          <a:extLst>
                            <a:ext uri="{FF2B5EF4-FFF2-40B4-BE49-F238E27FC236}">
                              <a16:creationId xmlns:a16="http://schemas.microsoft.com/office/drawing/2014/main" id="{893AED15-BD4F-F24A-B89A-979466433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64" name="Line 12">
              <a:extLst>
                <a:ext uri="{FF2B5EF4-FFF2-40B4-BE49-F238E27FC236}">
                  <a16:creationId xmlns:a16="http://schemas.microsoft.com/office/drawing/2014/main" id="{3DC28F38-0935-9C41-A639-8D2B4228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5" name="Line 13">
              <a:extLst>
                <a:ext uri="{FF2B5EF4-FFF2-40B4-BE49-F238E27FC236}">
                  <a16:creationId xmlns:a16="http://schemas.microsoft.com/office/drawing/2014/main" id="{F2EBDC2C-FA6A-9D41-A687-634D0F904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6" name="Line 14">
              <a:extLst>
                <a:ext uri="{FF2B5EF4-FFF2-40B4-BE49-F238E27FC236}">
                  <a16:creationId xmlns:a16="http://schemas.microsoft.com/office/drawing/2014/main" id="{08FB3A08-8661-A14D-8BEE-4388626AA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7" name="Line 15">
              <a:extLst>
                <a:ext uri="{FF2B5EF4-FFF2-40B4-BE49-F238E27FC236}">
                  <a16:creationId xmlns:a16="http://schemas.microsoft.com/office/drawing/2014/main" id="{D124C78C-FF1C-1543-B6B6-A87E553B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8" name="Line 16">
              <a:extLst>
                <a:ext uri="{FF2B5EF4-FFF2-40B4-BE49-F238E27FC236}">
                  <a16:creationId xmlns:a16="http://schemas.microsoft.com/office/drawing/2014/main" id="{AF3E0CF2-CE88-CF47-9E7C-3A8F4CEA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9" name="Line 17">
              <a:extLst>
                <a:ext uri="{FF2B5EF4-FFF2-40B4-BE49-F238E27FC236}">
                  <a16:creationId xmlns:a16="http://schemas.microsoft.com/office/drawing/2014/main" id="{781640F9-2F6B-AD4C-B4B0-9D7E4D713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0" name="Line 18">
              <a:extLst>
                <a:ext uri="{FF2B5EF4-FFF2-40B4-BE49-F238E27FC236}">
                  <a16:creationId xmlns:a16="http://schemas.microsoft.com/office/drawing/2014/main" id="{5048C377-1AC9-5E43-985F-D159113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1" name="Line 19">
              <a:extLst>
                <a:ext uri="{FF2B5EF4-FFF2-40B4-BE49-F238E27FC236}">
                  <a16:creationId xmlns:a16="http://schemas.microsoft.com/office/drawing/2014/main" id="{305EF565-7742-BF46-A361-E25AB97E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2" name="Line 20">
              <a:extLst>
                <a:ext uri="{FF2B5EF4-FFF2-40B4-BE49-F238E27FC236}">
                  <a16:creationId xmlns:a16="http://schemas.microsoft.com/office/drawing/2014/main" id="{040D7EA9-C290-E14B-AB0F-7125FF78B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3" name="Line 21">
              <a:extLst>
                <a:ext uri="{FF2B5EF4-FFF2-40B4-BE49-F238E27FC236}">
                  <a16:creationId xmlns:a16="http://schemas.microsoft.com/office/drawing/2014/main" id="{911911D6-EA35-D149-BA96-E308275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4" name="Text Box 22">
              <a:extLst>
                <a:ext uri="{FF2B5EF4-FFF2-40B4-BE49-F238E27FC236}">
                  <a16:creationId xmlns:a16="http://schemas.microsoft.com/office/drawing/2014/main" id="{37F9970F-EAD4-914E-BF2B-50DCCE93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5" name="Text Box 23">
              <a:extLst>
                <a:ext uri="{FF2B5EF4-FFF2-40B4-BE49-F238E27FC236}">
                  <a16:creationId xmlns:a16="http://schemas.microsoft.com/office/drawing/2014/main" id="{B0894286-4205-DD49-BE9E-1A72A90E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6" name="Text Box 24">
              <a:extLst>
                <a:ext uri="{FF2B5EF4-FFF2-40B4-BE49-F238E27FC236}">
                  <a16:creationId xmlns:a16="http://schemas.microsoft.com/office/drawing/2014/main" id="{527E3451-28E9-A243-96D5-356BC9A9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7" name="Text Box 25">
              <a:extLst>
                <a:ext uri="{FF2B5EF4-FFF2-40B4-BE49-F238E27FC236}">
                  <a16:creationId xmlns:a16="http://schemas.microsoft.com/office/drawing/2014/main" id="{F79896F3-F402-2D46-B649-E694CC80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8" name="Text Box 26">
              <a:extLst>
                <a:ext uri="{FF2B5EF4-FFF2-40B4-BE49-F238E27FC236}">
                  <a16:creationId xmlns:a16="http://schemas.microsoft.com/office/drawing/2014/main" id="{E819E118-208A-3440-BE08-34D20471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9" name="Text Box 27">
              <a:extLst>
                <a:ext uri="{FF2B5EF4-FFF2-40B4-BE49-F238E27FC236}">
                  <a16:creationId xmlns:a16="http://schemas.microsoft.com/office/drawing/2014/main" id="{2F6F53C3-AFB5-5941-9EBE-6D8557FC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80" name="Text Box 28">
              <a:extLst>
                <a:ext uri="{FF2B5EF4-FFF2-40B4-BE49-F238E27FC236}">
                  <a16:creationId xmlns:a16="http://schemas.microsoft.com/office/drawing/2014/main" id="{8D44A980-D809-1C49-A37C-8CC2427D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38781" name="Text Box 29">
            <a:extLst>
              <a:ext uri="{FF2B5EF4-FFF2-40B4-BE49-F238E27FC236}">
                <a16:creationId xmlns:a16="http://schemas.microsoft.com/office/drawing/2014/main" id="{BC32C36A-9FB7-644B-B5C8-6C52B6B8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8245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008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2" name="Freeform 30">
            <a:extLst>
              <a:ext uri="{FF2B5EF4-FFF2-40B4-BE49-F238E27FC236}">
                <a16:creationId xmlns:a16="http://schemas.microsoft.com/office/drawing/2014/main" id="{366C2BF2-F10B-AF49-9D08-582776EFF99F}"/>
              </a:ext>
            </a:extLst>
          </p:cNvPr>
          <p:cNvSpPr>
            <a:spLocks/>
          </p:cNvSpPr>
          <p:nvPr/>
        </p:nvSpPr>
        <p:spPr bwMode="auto">
          <a:xfrm>
            <a:off x="17463" y="2274888"/>
            <a:ext cx="8875712" cy="3962400"/>
          </a:xfrm>
          <a:custGeom>
            <a:avLst/>
            <a:gdLst>
              <a:gd name="T0" fmla="*/ 387350 w 5591"/>
              <a:gd name="T1" fmla="*/ 3683000 h 2496"/>
              <a:gd name="T2" fmla="*/ 357187 w 5591"/>
              <a:gd name="T3" fmla="*/ 3535363 h 2496"/>
              <a:gd name="T4" fmla="*/ 774700 w 5591"/>
              <a:gd name="T5" fmla="*/ 1119188 h 2496"/>
              <a:gd name="T6" fmla="*/ 5008562 w 5591"/>
              <a:gd name="T7" fmla="*/ 284163 h 2496"/>
              <a:gd name="T8" fmla="*/ 7602537 w 5591"/>
              <a:gd name="T9" fmla="*/ 393700 h 2496"/>
              <a:gd name="T10" fmla="*/ 8875712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38783" name="Freeform 31">
            <a:extLst>
              <a:ext uri="{FF2B5EF4-FFF2-40B4-BE49-F238E27FC236}">
                <a16:creationId xmlns:a16="http://schemas.microsoft.com/office/drawing/2014/main" id="{CF438932-F3DB-5942-A28B-ACD2763AA152}"/>
              </a:ext>
            </a:extLst>
          </p:cNvPr>
          <p:cNvSpPr>
            <a:spLocks/>
          </p:cNvSpPr>
          <p:nvPr/>
        </p:nvSpPr>
        <p:spPr bwMode="auto">
          <a:xfrm>
            <a:off x="5487988" y="5235575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38784" name="Text Box 32">
            <a:extLst>
              <a:ext uri="{FF2B5EF4-FFF2-40B4-BE49-F238E27FC236}">
                <a16:creationId xmlns:a16="http://schemas.microsoft.com/office/drawing/2014/main" id="{605A9FA8-A64F-A941-81DA-4B369059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1547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5" name="Freeform 33">
            <a:extLst>
              <a:ext uri="{FF2B5EF4-FFF2-40B4-BE49-F238E27FC236}">
                <a16:creationId xmlns:a16="http://schemas.microsoft.com/office/drawing/2014/main" id="{32848012-E2E6-9845-9875-64F87B71B36D}"/>
              </a:ext>
            </a:extLst>
          </p:cNvPr>
          <p:cNvSpPr>
            <a:spLocks/>
          </p:cNvSpPr>
          <p:nvPr/>
        </p:nvSpPr>
        <p:spPr bwMode="auto">
          <a:xfrm>
            <a:off x="1781175" y="4497388"/>
            <a:ext cx="1023938" cy="1611312"/>
          </a:xfrm>
          <a:custGeom>
            <a:avLst/>
            <a:gdLst>
              <a:gd name="T0" fmla="*/ 1023938 w 645"/>
              <a:gd name="T1" fmla="*/ 0 h 1015"/>
              <a:gd name="T2" fmla="*/ 436563 w 645"/>
              <a:gd name="T3" fmla="*/ 627062 h 1015"/>
              <a:gd name="T4" fmla="*/ 0 w 645"/>
              <a:gd name="T5" fmla="*/ 1611312 h 10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38786" name="Freeform 34">
            <a:extLst>
              <a:ext uri="{FF2B5EF4-FFF2-40B4-BE49-F238E27FC236}">
                <a16:creationId xmlns:a16="http://schemas.microsoft.com/office/drawing/2014/main" id="{53A2F118-C739-9B41-AB65-4B139C1EDEB8}"/>
              </a:ext>
            </a:extLst>
          </p:cNvPr>
          <p:cNvSpPr>
            <a:spLocks/>
          </p:cNvSpPr>
          <p:nvPr/>
        </p:nvSpPr>
        <p:spPr bwMode="auto">
          <a:xfrm>
            <a:off x="5943600" y="2398713"/>
            <a:ext cx="2903538" cy="2454275"/>
          </a:xfrm>
          <a:custGeom>
            <a:avLst/>
            <a:gdLst>
              <a:gd name="T0" fmla="*/ 0 w 1785"/>
              <a:gd name="T1" fmla="*/ 54998 h 1428"/>
              <a:gd name="T2" fmla="*/ 1345225 w 1785"/>
              <a:gd name="T3" fmla="*/ 108277 h 1428"/>
              <a:gd name="T4" fmla="*/ 2129261 w 1785"/>
              <a:gd name="T5" fmla="*/ 701221 h 1428"/>
              <a:gd name="T6" fmla="*/ 2903538 w 1785"/>
              <a:gd name="T7" fmla="*/ 2454275 h 14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Rectangle 35">
            <a:extLst>
              <a:ext uri="{FF2B5EF4-FFF2-40B4-BE49-F238E27FC236}">
                <a16:creationId xmlns:a16="http://schemas.microsoft.com/office/drawing/2014/main" id="{2365FB8B-4C1B-0442-A15D-FF2F1D8D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551" y="146938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someone else’s prefix</a:t>
            </a:r>
          </a:p>
          <a:p>
            <a:pPr lvl="1"/>
            <a:r>
              <a:rPr lang="en-US" altLang="en-US" dirty="0"/>
              <a:t>What fraction of the Internet believes it?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61938"/>
            <a:ext cx="8747125" cy="838200"/>
          </a:xfrm>
        </p:spPr>
        <p:txBody>
          <a:bodyPr/>
          <a:lstStyle/>
          <a:p>
            <a:r>
              <a:rPr lang="en-US" altLang="en-US" sz="3200" dirty="0">
                <a:latin typeface="Calibri Light"/>
                <a:ea typeface="ＭＳ Ｐゴシック" charset="-128"/>
              </a:rPr>
              <a:t>Internet apps:  application, transport protocols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pic>
        <p:nvPicPr>
          <p:cNvPr id="624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400600" y="1773238"/>
            <a:ext cx="2622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application</a:t>
            </a: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remote terminal access</a:t>
            </a:r>
          </a:p>
          <a:p>
            <a:pPr algn="r">
              <a:spcBef>
                <a:spcPct val="0"/>
              </a:spcBef>
            </a:pPr>
            <a:r>
              <a:rPr lang="en-US" altLang="en-US" dirty="0">
                <a:latin typeface="Calibri"/>
              </a:rPr>
              <a:t>Web 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naming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alibri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201988" y="1458913"/>
            <a:ext cx="245137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layer protocol</a:t>
            </a: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Telnet [RFC 854], SSH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HTTP (e.g., YouTube), </a:t>
            </a:r>
            <a:br>
              <a:rPr lang="en-US" dirty="0">
                <a:latin typeface="ＭＳ Ｐゴシック"/>
              </a:rPr>
            </a:br>
            <a:r>
              <a:rPr lang="en-US" altLang="en-US" dirty="0">
                <a:latin typeface="Calibri"/>
              </a:rPr>
              <a:t>RTP [RFC 1889]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SIP, RTP, 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(e.g., Skype)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/>
              </a:rPr>
              <a:t>DNS</a:t>
            </a: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6030913" y="1477963"/>
            <a:ext cx="26241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transport protocol</a:t>
            </a: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UDP (and TCP)</a:t>
            </a:r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>
            <a:off x="1071563" y="2152650"/>
            <a:ext cx="73342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 flipV="1">
            <a:off x="1023938" y="2743200"/>
            <a:ext cx="7324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9"/>
          <p:cNvSpPr>
            <a:spLocks noChangeShapeType="1"/>
          </p:cNvSpPr>
          <p:nvPr/>
        </p:nvSpPr>
        <p:spPr bwMode="auto">
          <a:xfrm flipV="1">
            <a:off x="1044575" y="3038475"/>
            <a:ext cx="72961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 flipV="1">
            <a:off x="1042988" y="3333750"/>
            <a:ext cx="7277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V="1">
            <a:off x="1073150" y="3657600"/>
            <a:ext cx="7258050" cy="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V="1">
            <a:off x="1014413" y="4257675"/>
            <a:ext cx="7315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839788" y="4881563"/>
            <a:ext cx="7343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839788" y="5263615"/>
            <a:ext cx="7343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1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Socket Programming with UDP and TCP 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Web and HTTP 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Electronic Mail (SMTP, POP3, IMAP)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DNS</a:t>
            </a: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6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Socket programming 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222210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395413"/>
            <a:ext cx="8021638" cy="15335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goal:</a:t>
            </a:r>
            <a:r>
              <a:rPr lang="en-US" altLang="en-US" dirty="0">
                <a:solidFill>
                  <a:srgbClr val="000000"/>
                </a:solidFill>
                <a:latin typeface="Calibri"/>
                <a:ea typeface="ＭＳ Ｐゴシック" charset="-128"/>
              </a:rPr>
              <a:t> learn how to build client/server applications that communicate using sockets</a:t>
            </a:r>
            <a:endParaRPr lang="en-US" altLang="en-US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socket:</a:t>
            </a:r>
            <a:r>
              <a:rPr lang="en-US" altLang="en-US" dirty="0">
                <a:latin typeface="Calibri"/>
                <a:ea typeface="ＭＳ Ｐゴシック" charset="-128"/>
              </a:rPr>
              <a:t> door between application process and end-end-transport protocol </a:t>
            </a:r>
          </a:p>
        </p:txBody>
      </p:sp>
      <p:grpSp>
        <p:nvGrpSpPr>
          <p:cNvPr id="222213" name="Group 60"/>
          <p:cNvGrpSpPr>
            <a:grpSpLocks/>
          </p:cNvGrpSpPr>
          <p:nvPr/>
        </p:nvGrpSpPr>
        <p:grpSpPr bwMode="auto">
          <a:xfrm>
            <a:off x="296863" y="3335338"/>
            <a:ext cx="8208962" cy="2536825"/>
            <a:chOff x="358775" y="3459163"/>
            <a:chExt cx="8208963" cy="2536825"/>
          </a:xfrm>
        </p:grpSpPr>
        <p:sp>
          <p:nvSpPr>
            <p:cNvPr id="222215" name="Freeform 44"/>
            <p:cNvSpPr>
              <a:spLocks/>
            </p:cNvSpPr>
            <p:nvPr/>
          </p:nvSpPr>
          <p:spPr bwMode="auto">
            <a:xfrm>
              <a:off x="6654800" y="3468688"/>
              <a:ext cx="736600" cy="1998662"/>
            </a:xfrm>
            <a:custGeom>
              <a:avLst/>
              <a:gdLst>
                <a:gd name="T0" fmla="*/ 2147483647 w 464"/>
                <a:gd name="T1" fmla="*/ 2147483647 h 1259"/>
                <a:gd name="T2" fmla="*/ 0 w 464"/>
                <a:gd name="T3" fmla="*/ 0 h 1259"/>
                <a:gd name="T4" fmla="*/ 2147483647 w 464"/>
                <a:gd name="T5" fmla="*/ 2147483647 h 1259"/>
                <a:gd name="T6" fmla="*/ 2147483647 w 464"/>
                <a:gd name="T7" fmla="*/ 2147483647 h 1259"/>
                <a:gd name="T8" fmla="*/ 2147483647 w 464"/>
                <a:gd name="T9" fmla="*/ 2147483647 h 1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1259"/>
                <a:gd name="T17" fmla="*/ 464 w 464"/>
                <a:gd name="T18" fmla="*/ 1259 h 1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1259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6" name="Freeform 7"/>
            <p:cNvSpPr>
              <a:spLocks/>
            </p:cNvSpPr>
            <p:nvPr/>
          </p:nvSpPr>
          <p:spPr bwMode="auto">
            <a:xfrm>
              <a:off x="3340100" y="4765675"/>
              <a:ext cx="1808163" cy="1031875"/>
            </a:xfrm>
            <a:custGeom>
              <a:avLst/>
              <a:gdLst>
                <a:gd name="T0" fmla="*/ 2147483647 w 2135"/>
                <a:gd name="T1" fmla="*/ 2147483647 h 1662"/>
                <a:gd name="T2" fmla="*/ 2147483647 w 2135"/>
                <a:gd name="T3" fmla="*/ 2147483647 h 1662"/>
                <a:gd name="T4" fmla="*/ 2147483647 w 2135"/>
                <a:gd name="T5" fmla="*/ 2147483647 h 1662"/>
                <a:gd name="T6" fmla="*/ 2147483647 w 2135"/>
                <a:gd name="T7" fmla="*/ 2147483647 h 1662"/>
                <a:gd name="T8" fmla="*/ 2147483647 w 2135"/>
                <a:gd name="T9" fmla="*/ 2147483647 h 1662"/>
                <a:gd name="T10" fmla="*/ 2147483647 w 2135"/>
                <a:gd name="T11" fmla="*/ 2147483647 h 1662"/>
                <a:gd name="T12" fmla="*/ 2147483647 w 2135"/>
                <a:gd name="T13" fmla="*/ 2147483647 h 1662"/>
                <a:gd name="T14" fmla="*/ 2147483647 w 2135"/>
                <a:gd name="T15" fmla="*/ 2147483647 h 1662"/>
                <a:gd name="T16" fmla="*/ 2147483647 w 2135"/>
                <a:gd name="T17" fmla="*/ 2147483647 h 1662"/>
                <a:gd name="T18" fmla="*/ 2147483647 w 2135"/>
                <a:gd name="T19" fmla="*/ 2147483647 h 1662"/>
                <a:gd name="T20" fmla="*/ 2147483647 w 2135"/>
                <a:gd name="T21" fmla="*/ 214748364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7" name="Text Box 51"/>
            <p:cNvSpPr txBox="1">
              <a:spLocks noChangeArrowheads="1"/>
            </p:cNvSpPr>
            <p:nvPr/>
          </p:nvSpPr>
          <p:spPr bwMode="auto">
            <a:xfrm>
              <a:off x="3778250" y="4897438"/>
              <a:ext cx="874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222218" name="Line 52"/>
            <p:cNvSpPr>
              <a:spLocks noChangeShapeType="1"/>
            </p:cNvSpPr>
            <p:nvPr/>
          </p:nvSpPr>
          <p:spPr bwMode="auto">
            <a:xfrm>
              <a:off x="3098800" y="5308600"/>
              <a:ext cx="221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9" name="Text Box 53"/>
            <p:cNvSpPr txBox="1">
              <a:spLocks noChangeArrowheads="1"/>
            </p:cNvSpPr>
            <p:nvPr/>
          </p:nvSpPr>
          <p:spPr bwMode="auto">
            <a:xfrm>
              <a:off x="7119938" y="4533900"/>
              <a:ext cx="10636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controlled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by OS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22220" name="Text Box 56"/>
            <p:cNvSpPr txBox="1">
              <a:spLocks noChangeArrowheads="1"/>
            </p:cNvSpPr>
            <p:nvPr/>
          </p:nvSpPr>
          <p:spPr bwMode="auto">
            <a:xfrm>
              <a:off x="7097713" y="3633788"/>
              <a:ext cx="14700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controlled by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app developer</a:t>
              </a:r>
            </a:p>
          </p:txBody>
        </p:sp>
        <p:sp>
          <p:nvSpPr>
            <p:cNvPr id="222221" name="Freeform 50"/>
            <p:cNvSpPr>
              <a:spLocks/>
            </p:cNvSpPr>
            <p:nvPr/>
          </p:nvSpPr>
          <p:spPr bwMode="auto">
            <a:xfrm>
              <a:off x="914400" y="3532188"/>
              <a:ext cx="758825" cy="1997075"/>
            </a:xfrm>
            <a:custGeom>
              <a:avLst/>
              <a:gdLst>
                <a:gd name="T0" fmla="*/ 0 w 478"/>
                <a:gd name="T1" fmla="*/ 2147483647 h 1258"/>
                <a:gd name="T2" fmla="*/ 2147483647 w 478"/>
                <a:gd name="T3" fmla="*/ 0 h 1258"/>
                <a:gd name="T4" fmla="*/ 2147483647 w 478"/>
                <a:gd name="T5" fmla="*/ 2147483647 h 1258"/>
                <a:gd name="T6" fmla="*/ 2147483647 w 478"/>
                <a:gd name="T7" fmla="*/ 2147483647 h 1258"/>
                <a:gd name="T8" fmla="*/ 0 w 478"/>
                <a:gd name="T9" fmla="*/ 2147483647 h 1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258"/>
                <a:gd name="T17" fmla="*/ 478 w 478"/>
                <a:gd name="T18" fmla="*/ 1258 h 1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258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2" name="Rectangle 23"/>
            <p:cNvSpPr>
              <a:spLocks noChangeArrowheads="1"/>
            </p:cNvSpPr>
            <p:nvPr/>
          </p:nvSpPr>
          <p:spPr bwMode="auto">
            <a:xfrm>
              <a:off x="1717675" y="3487738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23" name="Rectangle 24"/>
            <p:cNvSpPr>
              <a:spLocks noChangeArrowheads="1"/>
            </p:cNvSpPr>
            <p:nvPr/>
          </p:nvSpPr>
          <p:spPr bwMode="auto">
            <a:xfrm>
              <a:off x="1679575" y="3541713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24" name="Line 25"/>
            <p:cNvSpPr>
              <a:spLocks noChangeShapeType="1"/>
            </p:cNvSpPr>
            <p:nvPr/>
          </p:nvSpPr>
          <p:spPr bwMode="auto">
            <a:xfrm>
              <a:off x="1689100" y="43021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5" name="Text Box 26"/>
            <p:cNvSpPr txBox="1">
              <a:spLocks noChangeArrowheads="1"/>
            </p:cNvSpPr>
            <p:nvPr/>
          </p:nvSpPr>
          <p:spPr bwMode="auto">
            <a:xfrm>
              <a:off x="1646238" y="42846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222226" name="Line 27"/>
            <p:cNvSpPr>
              <a:spLocks noChangeShapeType="1"/>
            </p:cNvSpPr>
            <p:nvPr/>
          </p:nvSpPr>
          <p:spPr bwMode="auto">
            <a:xfrm>
              <a:off x="1697038" y="462280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7" name="Line 28"/>
            <p:cNvSpPr>
              <a:spLocks noChangeShapeType="1"/>
            </p:cNvSpPr>
            <p:nvPr/>
          </p:nvSpPr>
          <p:spPr bwMode="auto">
            <a:xfrm>
              <a:off x="1682750" y="493236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8" name="Line 29"/>
            <p:cNvSpPr>
              <a:spLocks noChangeShapeType="1"/>
            </p:cNvSpPr>
            <p:nvPr/>
          </p:nvSpPr>
          <p:spPr bwMode="auto">
            <a:xfrm>
              <a:off x="1682750" y="521811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9" name="Text Box 26"/>
            <p:cNvSpPr txBox="1">
              <a:spLocks noChangeArrowheads="1"/>
            </p:cNvSpPr>
            <p:nvPr/>
          </p:nvSpPr>
          <p:spPr bwMode="auto">
            <a:xfrm>
              <a:off x="1681163" y="35321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222230" name="Text Box 26"/>
            <p:cNvSpPr txBox="1">
              <a:spLocks noChangeArrowheads="1"/>
            </p:cNvSpPr>
            <p:nvPr/>
          </p:nvSpPr>
          <p:spPr bwMode="auto">
            <a:xfrm>
              <a:off x="1636713" y="51895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222231" name="Text Box 26"/>
            <p:cNvSpPr txBox="1">
              <a:spLocks noChangeArrowheads="1"/>
            </p:cNvSpPr>
            <p:nvPr/>
          </p:nvSpPr>
          <p:spPr bwMode="auto">
            <a:xfrm>
              <a:off x="1655763" y="49037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222232" name="Text Box 26"/>
            <p:cNvSpPr txBox="1">
              <a:spLocks noChangeArrowheads="1"/>
            </p:cNvSpPr>
            <p:nvPr/>
          </p:nvSpPr>
          <p:spPr bwMode="auto">
            <a:xfrm>
              <a:off x="1646238" y="46085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222233" name="Oval 62"/>
            <p:cNvSpPr>
              <a:spLocks noChangeArrowheads="1"/>
            </p:cNvSpPr>
            <p:nvPr/>
          </p:nvSpPr>
          <p:spPr bwMode="auto">
            <a:xfrm>
              <a:off x="1814513" y="3806825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22234" name="Group 63"/>
            <p:cNvGrpSpPr>
              <a:grpSpLocks/>
            </p:cNvGrpSpPr>
            <p:nvPr/>
          </p:nvGrpSpPr>
          <p:grpSpPr bwMode="auto">
            <a:xfrm>
              <a:off x="2062163" y="4167188"/>
              <a:ext cx="546100" cy="225425"/>
              <a:chOff x="1287" y="2524"/>
              <a:chExt cx="260" cy="100"/>
            </a:xfrm>
          </p:grpSpPr>
          <p:sp>
            <p:nvSpPr>
              <p:cNvPr id="222264" name="Rectangle 64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5" name="Rectangle 65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6" name="Rectangle 66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7" name="Rectangle 67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2235" name="Rectangle 23"/>
            <p:cNvSpPr>
              <a:spLocks noChangeArrowheads="1"/>
            </p:cNvSpPr>
            <p:nvPr/>
          </p:nvSpPr>
          <p:spPr bwMode="auto">
            <a:xfrm>
              <a:off x="5380038" y="3459163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36" name="Rectangle 24"/>
            <p:cNvSpPr>
              <a:spLocks noChangeArrowheads="1"/>
            </p:cNvSpPr>
            <p:nvPr/>
          </p:nvSpPr>
          <p:spPr bwMode="auto">
            <a:xfrm>
              <a:off x="5341938" y="3513138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37" name="Line 25"/>
            <p:cNvSpPr>
              <a:spLocks noChangeShapeType="1"/>
            </p:cNvSpPr>
            <p:nvPr/>
          </p:nvSpPr>
          <p:spPr bwMode="auto">
            <a:xfrm>
              <a:off x="5351463" y="427355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8" name="Text Box 26"/>
            <p:cNvSpPr txBox="1">
              <a:spLocks noChangeArrowheads="1"/>
            </p:cNvSpPr>
            <p:nvPr/>
          </p:nvSpPr>
          <p:spPr bwMode="auto">
            <a:xfrm>
              <a:off x="5308600" y="42560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222239" name="Line 27"/>
            <p:cNvSpPr>
              <a:spLocks noChangeShapeType="1"/>
            </p:cNvSpPr>
            <p:nvPr/>
          </p:nvSpPr>
          <p:spPr bwMode="auto">
            <a:xfrm>
              <a:off x="5359400" y="45942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0" name="Line 28"/>
            <p:cNvSpPr>
              <a:spLocks noChangeShapeType="1"/>
            </p:cNvSpPr>
            <p:nvPr/>
          </p:nvSpPr>
          <p:spPr bwMode="auto">
            <a:xfrm>
              <a:off x="5345113" y="490378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Line 29"/>
            <p:cNvSpPr>
              <a:spLocks noChangeShapeType="1"/>
            </p:cNvSpPr>
            <p:nvPr/>
          </p:nvSpPr>
          <p:spPr bwMode="auto">
            <a:xfrm>
              <a:off x="5345113" y="518953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2" name="Text Box 26"/>
            <p:cNvSpPr txBox="1">
              <a:spLocks noChangeArrowheads="1"/>
            </p:cNvSpPr>
            <p:nvPr/>
          </p:nvSpPr>
          <p:spPr bwMode="auto">
            <a:xfrm>
              <a:off x="5343525" y="35036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222243" name="Text Box 26"/>
            <p:cNvSpPr txBox="1">
              <a:spLocks noChangeArrowheads="1"/>
            </p:cNvSpPr>
            <p:nvPr/>
          </p:nvSpPr>
          <p:spPr bwMode="auto">
            <a:xfrm>
              <a:off x="5299075" y="51609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222244" name="Text Box 26"/>
            <p:cNvSpPr txBox="1">
              <a:spLocks noChangeArrowheads="1"/>
            </p:cNvSpPr>
            <p:nvPr/>
          </p:nvSpPr>
          <p:spPr bwMode="auto">
            <a:xfrm>
              <a:off x="5318125" y="48752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222245" name="Text Box 26"/>
            <p:cNvSpPr txBox="1">
              <a:spLocks noChangeArrowheads="1"/>
            </p:cNvSpPr>
            <p:nvPr/>
          </p:nvSpPr>
          <p:spPr bwMode="auto">
            <a:xfrm>
              <a:off x="5308600" y="45799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222246" name="Oval 80"/>
            <p:cNvSpPr>
              <a:spLocks noChangeArrowheads="1"/>
            </p:cNvSpPr>
            <p:nvPr/>
          </p:nvSpPr>
          <p:spPr bwMode="auto">
            <a:xfrm>
              <a:off x="5476875" y="3778250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22247" name="Group 81"/>
            <p:cNvGrpSpPr>
              <a:grpSpLocks/>
            </p:cNvGrpSpPr>
            <p:nvPr/>
          </p:nvGrpSpPr>
          <p:grpSpPr bwMode="auto">
            <a:xfrm>
              <a:off x="5724525" y="4138613"/>
              <a:ext cx="546100" cy="225425"/>
              <a:chOff x="1287" y="2524"/>
              <a:chExt cx="260" cy="100"/>
            </a:xfrm>
          </p:grpSpPr>
          <p:sp>
            <p:nvSpPr>
              <p:cNvPr id="222260" name="Rectangle 82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1" name="Rectangle 83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2" name="Rectangle 84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3" name="Rectangle 85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2248" name="Line 87"/>
            <p:cNvSpPr>
              <a:spLocks noChangeShapeType="1"/>
            </p:cNvSpPr>
            <p:nvPr/>
          </p:nvSpPr>
          <p:spPr bwMode="auto">
            <a:xfrm flipH="1">
              <a:off x="6534150" y="3910013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49" name="Line 88"/>
            <p:cNvSpPr>
              <a:spLocks noChangeShapeType="1"/>
            </p:cNvSpPr>
            <p:nvPr/>
          </p:nvSpPr>
          <p:spPr bwMode="auto">
            <a:xfrm>
              <a:off x="6759575" y="4335463"/>
              <a:ext cx="0" cy="10223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0" name="Line 89"/>
            <p:cNvSpPr>
              <a:spLocks noChangeShapeType="1"/>
            </p:cNvSpPr>
            <p:nvPr/>
          </p:nvSpPr>
          <p:spPr bwMode="auto">
            <a:xfrm flipH="1">
              <a:off x="6783388" y="4835525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1" name="Text Box 56"/>
            <p:cNvSpPr txBox="1">
              <a:spLocks noChangeArrowheads="1"/>
            </p:cNvSpPr>
            <p:nvPr/>
          </p:nvSpPr>
          <p:spPr bwMode="auto">
            <a:xfrm>
              <a:off x="3697288" y="3590925"/>
              <a:ext cx="917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rgbClr val="CC0000"/>
                  </a:solidFill>
                </a:rPr>
                <a:t>socket</a:t>
              </a:r>
            </a:p>
          </p:txBody>
        </p:sp>
        <p:sp>
          <p:nvSpPr>
            <p:cNvPr id="222252" name="Line 91"/>
            <p:cNvSpPr>
              <a:spLocks noChangeShapeType="1"/>
            </p:cNvSpPr>
            <p:nvPr/>
          </p:nvSpPr>
          <p:spPr bwMode="auto">
            <a:xfrm flipV="1">
              <a:off x="2700338" y="3790950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3" name="Line 92"/>
            <p:cNvSpPr>
              <a:spLocks noChangeShapeType="1"/>
            </p:cNvSpPr>
            <p:nvPr/>
          </p:nvSpPr>
          <p:spPr bwMode="auto">
            <a:xfrm flipH="1" flipV="1">
              <a:off x="4635500" y="3779838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54" name="Group 93"/>
            <p:cNvGrpSpPr>
              <a:grpSpLocks/>
            </p:cNvGrpSpPr>
            <p:nvPr/>
          </p:nvGrpSpPr>
          <p:grpSpPr bwMode="auto">
            <a:xfrm>
              <a:off x="358775" y="4808538"/>
              <a:ext cx="1035050" cy="904875"/>
              <a:chOff x="-44" y="1473"/>
              <a:chExt cx="981" cy="1105"/>
            </a:xfrm>
          </p:grpSpPr>
          <p:pic>
            <p:nvPicPr>
              <p:cNvPr id="222258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59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22255" name="Group 96"/>
            <p:cNvGrpSpPr>
              <a:grpSpLocks/>
            </p:cNvGrpSpPr>
            <p:nvPr/>
          </p:nvGrpSpPr>
          <p:grpSpPr bwMode="auto">
            <a:xfrm flipH="1">
              <a:off x="7075488" y="5091113"/>
              <a:ext cx="1035050" cy="904875"/>
              <a:chOff x="-44" y="1473"/>
              <a:chExt cx="981" cy="1105"/>
            </a:xfrm>
          </p:grpSpPr>
          <p:pic>
            <p:nvPicPr>
              <p:cNvPr id="222256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57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222214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2" y="7524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04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Socket programming 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222210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395413"/>
            <a:ext cx="8021638" cy="15335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goal:</a:t>
            </a:r>
            <a:r>
              <a:rPr lang="en-US" altLang="en-US" dirty="0">
                <a:solidFill>
                  <a:srgbClr val="000000"/>
                </a:solidFill>
                <a:latin typeface="Calibri"/>
                <a:ea typeface="ＭＳ Ｐゴシック" charset="-128"/>
              </a:rPr>
              <a:t> learn how to build client/server applications that communicate using sockets</a:t>
            </a:r>
            <a:endParaRPr lang="en-US" altLang="en-US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socket:</a:t>
            </a:r>
            <a:r>
              <a:rPr lang="en-US" altLang="en-US" dirty="0">
                <a:latin typeface="Calibri"/>
                <a:ea typeface="ＭＳ Ｐゴシック" charset="-128"/>
              </a:rPr>
              <a:t> door between application process and end-end-transport protocol </a:t>
            </a:r>
          </a:p>
        </p:txBody>
      </p:sp>
      <p:grpSp>
        <p:nvGrpSpPr>
          <p:cNvPr id="222213" name="Group 60"/>
          <p:cNvGrpSpPr>
            <a:grpSpLocks/>
          </p:cNvGrpSpPr>
          <p:nvPr/>
        </p:nvGrpSpPr>
        <p:grpSpPr bwMode="auto">
          <a:xfrm>
            <a:off x="296863" y="3335338"/>
            <a:ext cx="8208962" cy="2536825"/>
            <a:chOff x="358775" y="3459163"/>
            <a:chExt cx="8208963" cy="2536825"/>
          </a:xfrm>
        </p:grpSpPr>
        <p:sp>
          <p:nvSpPr>
            <p:cNvPr id="222215" name="Freeform 44"/>
            <p:cNvSpPr>
              <a:spLocks/>
            </p:cNvSpPr>
            <p:nvPr/>
          </p:nvSpPr>
          <p:spPr bwMode="auto">
            <a:xfrm>
              <a:off x="6654800" y="3468688"/>
              <a:ext cx="736600" cy="1998662"/>
            </a:xfrm>
            <a:custGeom>
              <a:avLst/>
              <a:gdLst>
                <a:gd name="T0" fmla="*/ 2147483647 w 464"/>
                <a:gd name="T1" fmla="*/ 2147483647 h 1259"/>
                <a:gd name="T2" fmla="*/ 0 w 464"/>
                <a:gd name="T3" fmla="*/ 0 h 1259"/>
                <a:gd name="T4" fmla="*/ 2147483647 w 464"/>
                <a:gd name="T5" fmla="*/ 2147483647 h 1259"/>
                <a:gd name="T6" fmla="*/ 2147483647 w 464"/>
                <a:gd name="T7" fmla="*/ 2147483647 h 1259"/>
                <a:gd name="T8" fmla="*/ 2147483647 w 464"/>
                <a:gd name="T9" fmla="*/ 2147483647 h 1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1259"/>
                <a:gd name="T17" fmla="*/ 464 w 464"/>
                <a:gd name="T18" fmla="*/ 1259 h 1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1259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6" name="Freeform 7"/>
            <p:cNvSpPr>
              <a:spLocks/>
            </p:cNvSpPr>
            <p:nvPr/>
          </p:nvSpPr>
          <p:spPr bwMode="auto">
            <a:xfrm>
              <a:off x="3340100" y="4765675"/>
              <a:ext cx="1808163" cy="1031875"/>
            </a:xfrm>
            <a:custGeom>
              <a:avLst/>
              <a:gdLst>
                <a:gd name="T0" fmla="*/ 2147483647 w 2135"/>
                <a:gd name="T1" fmla="*/ 2147483647 h 1662"/>
                <a:gd name="T2" fmla="*/ 2147483647 w 2135"/>
                <a:gd name="T3" fmla="*/ 2147483647 h 1662"/>
                <a:gd name="T4" fmla="*/ 2147483647 w 2135"/>
                <a:gd name="T5" fmla="*/ 2147483647 h 1662"/>
                <a:gd name="T6" fmla="*/ 2147483647 w 2135"/>
                <a:gd name="T7" fmla="*/ 2147483647 h 1662"/>
                <a:gd name="T8" fmla="*/ 2147483647 w 2135"/>
                <a:gd name="T9" fmla="*/ 2147483647 h 1662"/>
                <a:gd name="T10" fmla="*/ 2147483647 w 2135"/>
                <a:gd name="T11" fmla="*/ 2147483647 h 1662"/>
                <a:gd name="T12" fmla="*/ 2147483647 w 2135"/>
                <a:gd name="T13" fmla="*/ 2147483647 h 1662"/>
                <a:gd name="T14" fmla="*/ 2147483647 w 2135"/>
                <a:gd name="T15" fmla="*/ 2147483647 h 1662"/>
                <a:gd name="T16" fmla="*/ 2147483647 w 2135"/>
                <a:gd name="T17" fmla="*/ 2147483647 h 1662"/>
                <a:gd name="T18" fmla="*/ 2147483647 w 2135"/>
                <a:gd name="T19" fmla="*/ 2147483647 h 1662"/>
                <a:gd name="T20" fmla="*/ 2147483647 w 2135"/>
                <a:gd name="T21" fmla="*/ 214748364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7" name="Text Box 51"/>
            <p:cNvSpPr txBox="1">
              <a:spLocks noChangeArrowheads="1"/>
            </p:cNvSpPr>
            <p:nvPr/>
          </p:nvSpPr>
          <p:spPr bwMode="auto">
            <a:xfrm>
              <a:off x="3778250" y="4897438"/>
              <a:ext cx="874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222218" name="Line 52"/>
            <p:cNvSpPr>
              <a:spLocks noChangeShapeType="1"/>
            </p:cNvSpPr>
            <p:nvPr/>
          </p:nvSpPr>
          <p:spPr bwMode="auto">
            <a:xfrm>
              <a:off x="3098800" y="5308600"/>
              <a:ext cx="221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9" name="Text Box 53"/>
            <p:cNvSpPr txBox="1">
              <a:spLocks noChangeArrowheads="1"/>
            </p:cNvSpPr>
            <p:nvPr/>
          </p:nvSpPr>
          <p:spPr bwMode="auto">
            <a:xfrm>
              <a:off x="7119938" y="4533900"/>
              <a:ext cx="10636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controlled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by OS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22220" name="Text Box 56"/>
            <p:cNvSpPr txBox="1">
              <a:spLocks noChangeArrowheads="1"/>
            </p:cNvSpPr>
            <p:nvPr/>
          </p:nvSpPr>
          <p:spPr bwMode="auto">
            <a:xfrm>
              <a:off x="7097713" y="3633788"/>
              <a:ext cx="14700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controlled by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app developer</a:t>
              </a:r>
            </a:p>
          </p:txBody>
        </p:sp>
        <p:sp>
          <p:nvSpPr>
            <p:cNvPr id="222221" name="Freeform 50"/>
            <p:cNvSpPr>
              <a:spLocks/>
            </p:cNvSpPr>
            <p:nvPr/>
          </p:nvSpPr>
          <p:spPr bwMode="auto">
            <a:xfrm>
              <a:off x="914400" y="3532188"/>
              <a:ext cx="758825" cy="1997075"/>
            </a:xfrm>
            <a:custGeom>
              <a:avLst/>
              <a:gdLst>
                <a:gd name="T0" fmla="*/ 0 w 478"/>
                <a:gd name="T1" fmla="*/ 2147483647 h 1258"/>
                <a:gd name="T2" fmla="*/ 2147483647 w 478"/>
                <a:gd name="T3" fmla="*/ 0 h 1258"/>
                <a:gd name="T4" fmla="*/ 2147483647 w 478"/>
                <a:gd name="T5" fmla="*/ 2147483647 h 1258"/>
                <a:gd name="T6" fmla="*/ 2147483647 w 478"/>
                <a:gd name="T7" fmla="*/ 2147483647 h 1258"/>
                <a:gd name="T8" fmla="*/ 0 w 478"/>
                <a:gd name="T9" fmla="*/ 2147483647 h 1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258"/>
                <a:gd name="T17" fmla="*/ 478 w 478"/>
                <a:gd name="T18" fmla="*/ 1258 h 1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258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2" name="Rectangle 23"/>
            <p:cNvSpPr>
              <a:spLocks noChangeArrowheads="1"/>
            </p:cNvSpPr>
            <p:nvPr/>
          </p:nvSpPr>
          <p:spPr bwMode="auto">
            <a:xfrm>
              <a:off x="1717675" y="3487738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23" name="Rectangle 24"/>
            <p:cNvSpPr>
              <a:spLocks noChangeArrowheads="1"/>
            </p:cNvSpPr>
            <p:nvPr/>
          </p:nvSpPr>
          <p:spPr bwMode="auto">
            <a:xfrm>
              <a:off x="1679575" y="3541713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24" name="Line 25"/>
            <p:cNvSpPr>
              <a:spLocks noChangeShapeType="1"/>
            </p:cNvSpPr>
            <p:nvPr/>
          </p:nvSpPr>
          <p:spPr bwMode="auto">
            <a:xfrm>
              <a:off x="1689100" y="43021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5" name="Text Box 26"/>
            <p:cNvSpPr txBox="1">
              <a:spLocks noChangeArrowheads="1"/>
            </p:cNvSpPr>
            <p:nvPr/>
          </p:nvSpPr>
          <p:spPr bwMode="auto">
            <a:xfrm>
              <a:off x="1646238" y="42846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222226" name="Line 27"/>
            <p:cNvSpPr>
              <a:spLocks noChangeShapeType="1"/>
            </p:cNvSpPr>
            <p:nvPr/>
          </p:nvSpPr>
          <p:spPr bwMode="auto">
            <a:xfrm>
              <a:off x="1697038" y="462280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7" name="Line 28"/>
            <p:cNvSpPr>
              <a:spLocks noChangeShapeType="1"/>
            </p:cNvSpPr>
            <p:nvPr/>
          </p:nvSpPr>
          <p:spPr bwMode="auto">
            <a:xfrm>
              <a:off x="1682750" y="493236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8" name="Line 29"/>
            <p:cNvSpPr>
              <a:spLocks noChangeShapeType="1"/>
            </p:cNvSpPr>
            <p:nvPr/>
          </p:nvSpPr>
          <p:spPr bwMode="auto">
            <a:xfrm>
              <a:off x="1682750" y="521811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9" name="Text Box 26"/>
            <p:cNvSpPr txBox="1">
              <a:spLocks noChangeArrowheads="1"/>
            </p:cNvSpPr>
            <p:nvPr/>
          </p:nvSpPr>
          <p:spPr bwMode="auto">
            <a:xfrm>
              <a:off x="1681163" y="35321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222230" name="Text Box 26"/>
            <p:cNvSpPr txBox="1">
              <a:spLocks noChangeArrowheads="1"/>
            </p:cNvSpPr>
            <p:nvPr/>
          </p:nvSpPr>
          <p:spPr bwMode="auto">
            <a:xfrm>
              <a:off x="1636713" y="51895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222231" name="Text Box 26"/>
            <p:cNvSpPr txBox="1">
              <a:spLocks noChangeArrowheads="1"/>
            </p:cNvSpPr>
            <p:nvPr/>
          </p:nvSpPr>
          <p:spPr bwMode="auto">
            <a:xfrm>
              <a:off x="1655763" y="49037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222232" name="Text Box 26"/>
            <p:cNvSpPr txBox="1">
              <a:spLocks noChangeArrowheads="1"/>
            </p:cNvSpPr>
            <p:nvPr/>
          </p:nvSpPr>
          <p:spPr bwMode="auto">
            <a:xfrm>
              <a:off x="1646238" y="46085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222233" name="Oval 62"/>
            <p:cNvSpPr>
              <a:spLocks noChangeArrowheads="1"/>
            </p:cNvSpPr>
            <p:nvPr/>
          </p:nvSpPr>
          <p:spPr bwMode="auto">
            <a:xfrm>
              <a:off x="1814513" y="3806825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22234" name="Group 63"/>
            <p:cNvGrpSpPr>
              <a:grpSpLocks/>
            </p:cNvGrpSpPr>
            <p:nvPr/>
          </p:nvGrpSpPr>
          <p:grpSpPr bwMode="auto">
            <a:xfrm>
              <a:off x="2062163" y="4167188"/>
              <a:ext cx="546100" cy="225425"/>
              <a:chOff x="1287" y="2524"/>
              <a:chExt cx="260" cy="100"/>
            </a:xfrm>
          </p:grpSpPr>
          <p:sp>
            <p:nvSpPr>
              <p:cNvPr id="222264" name="Rectangle 64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5" name="Rectangle 65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6" name="Rectangle 66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7" name="Rectangle 67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2235" name="Rectangle 23"/>
            <p:cNvSpPr>
              <a:spLocks noChangeArrowheads="1"/>
            </p:cNvSpPr>
            <p:nvPr/>
          </p:nvSpPr>
          <p:spPr bwMode="auto">
            <a:xfrm>
              <a:off x="5380038" y="3459163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36" name="Rectangle 24"/>
            <p:cNvSpPr>
              <a:spLocks noChangeArrowheads="1"/>
            </p:cNvSpPr>
            <p:nvPr/>
          </p:nvSpPr>
          <p:spPr bwMode="auto">
            <a:xfrm>
              <a:off x="5341938" y="3513138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37" name="Line 25"/>
            <p:cNvSpPr>
              <a:spLocks noChangeShapeType="1"/>
            </p:cNvSpPr>
            <p:nvPr/>
          </p:nvSpPr>
          <p:spPr bwMode="auto">
            <a:xfrm>
              <a:off x="5351463" y="427355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8" name="Text Box 26"/>
            <p:cNvSpPr txBox="1">
              <a:spLocks noChangeArrowheads="1"/>
            </p:cNvSpPr>
            <p:nvPr/>
          </p:nvSpPr>
          <p:spPr bwMode="auto">
            <a:xfrm>
              <a:off x="5308600" y="42560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222239" name="Line 27"/>
            <p:cNvSpPr>
              <a:spLocks noChangeShapeType="1"/>
            </p:cNvSpPr>
            <p:nvPr/>
          </p:nvSpPr>
          <p:spPr bwMode="auto">
            <a:xfrm>
              <a:off x="5359400" y="45942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0" name="Line 28"/>
            <p:cNvSpPr>
              <a:spLocks noChangeShapeType="1"/>
            </p:cNvSpPr>
            <p:nvPr/>
          </p:nvSpPr>
          <p:spPr bwMode="auto">
            <a:xfrm>
              <a:off x="5345113" y="490378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Line 29"/>
            <p:cNvSpPr>
              <a:spLocks noChangeShapeType="1"/>
            </p:cNvSpPr>
            <p:nvPr/>
          </p:nvSpPr>
          <p:spPr bwMode="auto">
            <a:xfrm>
              <a:off x="5345113" y="518953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2" name="Text Box 26"/>
            <p:cNvSpPr txBox="1">
              <a:spLocks noChangeArrowheads="1"/>
            </p:cNvSpPr>
            <p:nvPr/>
          </p:nvSpPr>
          <p:spPr bwMode="auto">
            <a:xfrm>
              <a:off x="5343525" y="35036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222243" name="Text Box 26"/>
            <p:cNvSpPr txBox="1">
              <a:spLocks noChangeArrowheads="1"/>
            </p:cNvSpPr>
            <p:nvPr/>
          </p:nvSpPr>
          <p:spPr bwMode="auto">
            <a:xfrm>
              <a:off x="5299075" y="51609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222244" name="Text Box 26"/>
            <p:cNvSpPr txBox="1">
              <a:spLocks noChangeArrowheads="1"/>
            </p:cNvSpPr>
            <p:nvPr/>
          </p:nvSpPr>
          <p:spPr bwMode="auto">
            <a:xfrm>
              <a:off x="5318125" y="48752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222245" name="Text Box 26"/>
            <p:cNvSpPr txBox="1">
              <a:spLocks noChangeArrowheads="1"/>
            </p:cNvSpPr>
            <p:nvPr/>
          </p:nvSpPr>
          <p:spPr bwMode="auto">
            <a:xfrm>
              <a:off x="5308600" y="45799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222246" name="Oval 80"/>
            <p:cNvSpPr>
              <a:spLocks noChangeArrowheads="1"/>
            </p:cNvSpPr>
            <p:nvPr/>
          </p:nvSpPr>
          <p:spPr bwMode="auto">
            <a:xfrm>
              <a:off x="5476875" y="3778250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22247" name="Group 81"/>
            <p:cNvGrpSpPr>
              <a:grpSpLocks/>
            </p:cNvGrpSpPr>
            <p:nvPr/>
          </p:nvGrpSpPr>
          <p:grpSpPr bwMode="auto">
            <a:xfrm>
              <a:off x="5724525" y="4138613"/>
              <a:ext cx="546100" cy="225425"/>
              <a:chOff x="1287" y="2524"/>
              <a:chExt cx="260" cy="100"/>
            </a:xfrm>
          </p:grpSpPr>
          <p:sp>
            <p:nvSpPr>
              <p:cNvPr id="222260" name="Rectangle 82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1" name="Rectangle 83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2" name="Rectangle 84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3" name="Rectangle 85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2248" name="Line 87"/>
            <p:cNvSpPr>
              <a:spLocks noChangeShapeType="1"/>
            </p:cNvSpPr>
            <p:nvPr/>
          </p:nvSpPr>
          <p:spPr bwMode="auto">
            <a:xfrm flipH="1">
              <a:off x="6534150" y="3910013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49" name="Line 88"/>
            <p:cNvSpPr>
              <a:spLocks noChangeShapeType="1"/>
            </p:cNvSpPr>
            <p:nvPr/>
          </p:nvSpPr>
          <p:spPr bwMode="auto">
            <a:xfrm>
              <a:off x="6759575" y="4335463"/>
              <a:ext cx="0" cy="10223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0" name="Line 89"/>
            <p:cNvSpPr>
              <a:spLocks noChangeShapeType="1"/>
            </p:cNvSpPr>
            <p:nvPr/>
          </p:nvSpPr>
          <p:spPr bwMode="auto">
            <a:xfrm flipH="1">
              <a:off x="6783388" y="4835525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1" name="Text Box 56"/>
            <p:cNvSpPr txBox="1">
              <a:spLocks noChangeArrowheads="1"/>
            </p:cNvSpPr>
            <p:nvPr/>
          </p:nvSpPr>
          <p:spPr bwMode="auto">
            <a:xfrm>
              <a:off x="3697288" y="3590925"/>
              <a:ext cx="917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rgbClr val="CC0000"/>
                  </a:solidFill>
                </a:rPr>
                <a:t>socket</a:t>
              </a:r>
            </a:p>
          </p:txBody>
        </p:sp>
        <p:sp>
          <p:nvSpPr>
            <p:cNvPr id="222252" name="Line 91"/>
            <p:cNvSpPr>
              <a:spLocks noChangeShapeType="1"/>
            </p:cNvSpPr>
            <p:nvPr/>
          </p:nvSpPr>
          <p:spPr bwMode="auto">
            <a:xfrm flipV="1">
              <a:off x="2700338" y="3790950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3" name="Line 92"/>
            <p:cNvSpPr>
              <a:spLocks noChangeShapeType="1"/>
            </p:cNvSpPr>
            <p:nvPr/>
          </p:nvSpPr>
          <p:spPr bwMode="auto">
            <a:xfrm flipH="1" flipV="1">
              <a:off x="4635500" y="3779838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54" name="Group 93"/>
            <p:cNvGrpSpPr>
              <a:grpSpLocks/>
            </p:cNvGrpSpPr>
            <p:nvPr/>
          </p:nvGrpSpPr>
          <p:grpSpPr bwMode="auto">
            <a:xfrm>
              <a:off x="358775" y="4808538"/>
              <a:ext cx="1035050" cy="904875"/>
              <a:chOff x="-44" y="1473"/>
              <a:chExt cx="981" cy="1105"/>
            </a:xfrm>
          </p:grpSpPr>
          <p:pic>
            <p:nvPicPr>
              <p:cNvPr id="222258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59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22255" name="Group 96"/>
            <p:cNvGrpSpPr>
              <a:grpSpLocks/>
            </p:cNvGrpSpPr>
            <p:nvPr/>
          </p:nvGrpSpPr>
          <p:grpSpPr bwMode="auto">
            <a:xfrm flipH="1">
              <a:off x="7075488" y="5091113"/>
              <a:ext cx="1035050" cy="904875"/>
              <a:chOff x="-44" y="1473"/>
              <a:chExt cx="981" cy="1105"/>
            </a:xfrm>
          </p:grpSpPr>
          <p:pic>
            <p:nvPicPr>
              <p:cNvPr id="222256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57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222214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2" y="7524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33</a:t>
            </a:fld>
            <a:endParaRPr lang="en-US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95487FB9-FB6E-EC49-A550-EE580F97FEC2}"/>
              </a:ext>
            </a:extLst>
          </p:cNvPr>
          <p:cNvSpPr txBox="1">
            <a:spLocks noChangeArrowheads="1"/>
          </p:cNvSpPr>
          <p:nvPr/>
        </p:nvSpPr>
        <p:spPr>
          <a:xfrm>
            <a:off x="202019" y="5598669"/>
            <a:ext cx="9144000" cy="1533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SzPct val="65000"/>
              <a:buFont typeface="Wingdings" charset="2"/>
              <a:buNone/>
            </a:pPr>
            <a:r>
              <a:rPr lang="en-US" altLang="en-US" sz="2800" i="1" dirty="0">
                <a:solidFill>
                  <a:srgbClr val="22228B"/>
                </a:solidFill>
                <a:latin typeface="Calibri"/>
                <a:ea typeface="ＭＳ Ｐゴシック" charset="-128"/>
              </a:rPr>
              <a:t>Two socket types for two transport services:</a:t>
            </a:r>
          </a:p>
          <a:p>
            <a:pPr marL="342900" lvl="1" indent="-342900">
              <a:buSzPct val="65000"/>
            </a:pPr>
            <a:r>
              <a:rPr lang="en-US" altLang="en-US" sz="22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UDP:</a:t>
            </a:r>
            <a:r>
              <a:rPr lang="en-US" altLang="en-US" sz="2200" dirty="0">
                <a:solidFill>
                  <a:srgbClr val="00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sz="2200" dirty="0">
                <a:latin typeface="Calibri"/>
                <a:ea typeface="ＭＳ Ｐゴシック" charset="-128"/>
              </a:rPr>
              <a:t>unreliable </a:t>
            </a:r>
            <a:r>
              <a:rPr lang="en-US" altLang="en-US" sz="2200" dirty="0">
                <a:ea typeface="ＭＳ Ｐゴシック" charset="-128"/>
              </a:rPr>
              <a:t>datagram (User Datagram Protocol)</a:t>
            </a:r>
            <a:endParaRPr lang="en-US" altLang="en-US" sz="2200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marL="342900" lvl="1" indent="-342900">
              <a:buSzPct val="65000"/>
            </a:pPr>
            <a:r>
              <a:rPr lang="en-US" altLang="en-US" sz="22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TCP:</a:t>
            </a:r>
            <a:r>
              <a:rPr lang="en-US" altLang="en-US" sz="2200" dirty="0">
                <a:latin typeface="Calibri"/>
                <a:ea typeface="ＭＳ Ｐゴシック" charset="-128"/>
              </a:rPr>
              <a:t> reliable, byte stream-oriented </a:t>
            </a:r>
            <a:r>
              <a:rPr lang="en-US" altLang="en-US" sz="2200" dirty="0">
                <a:ea typeface="ＭＳ Ｐゴシック" charset="-128"/>
              </a:rPr>
              <a:t>(Transmission Control Protocol)</a:t>
            </a:r>
            <a:endParaRPr lang="en-US" altLang="en-US" sz="2200" dirty="0">
              <a:latin typeface="Calibri"/>
              <a:ea typeface="ＭＳ Ｐゴシック" charset="-128"/>
            </a:endParaRPr>
          </a:p>
          <a:p>
            <a:pPr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210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Web and HTTP 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Electronic Mail (SMTP, POP3, IMAP)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DNS</a:t>
            </a:r>
          </a:p>
          <a:p>
            <a:pPr eaLnBrk="1" hangingPunct="1">
              <a:buFont typeface="Wingdings" charset="2"/>
              <a:buChar char="q"/>
            </a:pP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7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Web and HTTP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0488"/>
            <a:ext cx="77724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3200" i="1" dirty="0">
                <a:latin typeface="Calibri"/>
                <a:ea typeface="ＭＳ Ｐゴシック" charset="-128"/>
              </a:rPr>
              <a:t>First, a review…</a:t>
            </a:r>
          </a:p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web page</a:t>
            </a:r>
            <a:r>
              <a:rPr lang="en-US" altLang="en-US" dirty="0">
                <a:latin typeface="Calibri"/>
                <a:ea typeface="ＭＳ Ｐゴシック" charset="-128"/>
              </a:rPr>
              <a:t> consists of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objects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object can be HTML file, JPEG image, Java applet, audio file,…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web page consists of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base HTML-file</a:t>
            </a:r>
            <a:r>
              <a:rPr lang="en-US" altLang="en-US" dirty="0">
                <a:latin typeface="Calibri"/>
                <a:ea typeface="ＭＳ Ｐゴシック" charset="-128"/>
              </a:rPr>
              <a:t> which includes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several referenced objects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each object is addressable by a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URL, </a:t>
            </a:r>
            <a:r>
              <a:rPr lang="en-US" altLang="en-US" dirty="0">
                <a:latin typeface="Calibri"/>
                <a:ea typeface="ＭＳ Ｐゴシック" charset="-128"/>
              </a:rPr>
              <a:t>e.g.,</a:t>
            </a:r>
          </a:p>
          <a:p>
            <a:pPr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grpSp>
        <p:nvGrpSpPr>
          <p:cNvPr id="67589" name="Group 10"/>
          <p:cNvGrpSpPr>
            <a:grpSpLocks/>
          </p:cNvGrpSpPr>
          <p:nvPr/>
        </p:nvGrpSpPr>
        <p:grpSpPr bwMode="auto">
          <a:xfrm>
            <a:off x="1201738" y="4781199"/>
            <a:ext cx="6835775" cy="1144588"/>
            <a:chOff x="788" y="2955"/>
            <a:chExt cx="4306" cy="721"/>
          </a:xfrm>
        </p:grpSpPr>
        <p:sp>
          <p:nvSpPr>
            <p:cNvPr id="67591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latin typeface="Courier New" charset="0"/>
                </a:rPr>
                <a:t>www.someschool.edu</a:t>
              </a:r>
              <a:r>
                <a:rPr lang="en-US" altLang="en-US" sz="2400" dirty="0">
                  <a:latin typeface="Courier New" charset="0"/>
                </a:rPr>
                <a:t>/</a:t>
              </a:r>
              <a:r>
                <a:rPr lang="en-US" altLang="en-US" sz="2400" dirty="0" err="1">
                  <a:latin typeface="Courier New" charset="0"/>
                </a:rPr>
                <a:t>someDept</a:t>
              </a:r>
              <a:r>
                <a:rPr lang="en-US" altLang="en-US" sz="2400" dirty="0">
                  <a:latin typeface="Courier New" charset="0"/>
                </a:rPr>
                <a:t>/</a:t>
              </a:r>
              <a:r>
                <a:rPr lang="en-US" altLang="en-US" sz="2400" dirty="0" err="1">
                  <a:latin typeface="Courier New" charset="0"/>
                </a:rPr>
                <a:t>pic.gif</a:t>
              </a:r>
              <a:endParaRPr lang="en-US" altLang="en-US" sz="2400" dirty="0">
                <a:latin typeface="Courier New" charset="0"/>
              </a:endParaRPr>
            </a:p>
          </p:txBody>
        </p:sp>
        <p:sp>
          <p:nvSpPr>
            <p:cNvPr id="67592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Comic Sans MS" charset="0"/>
              </a:endParaRPr>
            </a:p>
          </p:txBody>
        </p:sp>
        <p:sp>
          <p:nvSpPr>
            <p:cNvPr id="67593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Comic Sans MS" charset="0"/>
              </a:endParaRP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host name</a:t>
              </a:r>
            </a:p>
          </p:txBody>
        </p:sp>
        <p:sp>
          <p:nvSpPr>
            <p:cNvPr id="67595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path</a:t>
              </a:r>
              <a:r>
                <a:rPr lang="en-US" altLang="en-US" sz="2400">
                  <a:latin typeface="Comic Sans MS" charset="0"/>
                </a:rPr>
                <a:t> </a:t>
              </a:r>
              <a:r>
                <a:rPr lang="en-US" altLang="en-US" sz="2400"/>
                <a:t>name</a:t>
              </a:r>
            </a:p>
          </p:txBody>
        </p:sp>
      </p:grpSp>
      <p:pic>
        <p:nvPicPr>
          <p:cNvPr id="6759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820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>
            <a:normAutofit/>
          </a:bodyPr>
          <a:lstStyle/>
          <a:p>
            <a:r>
              <a:rPr lang="en-US" altLang="en-US">
                <a:latin typeface="Calibri Light" charset="0"/>
                <a:ea typeface="Calibri Light" charset="0"/>
                <a:cs typeface="Calibri Light" charset="0"/>
              </a:rPr>
              <a:t>HTTP overview</a:t>
            </a:r>
            <a:endParaRPr lang="en-US" altLang="en-US" sz="480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Web</a:t>
            </a:r>
            <a:r>
              <a:rPr lang="ja-JP" altLang="en-US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ja-JP" sz="2400" dirty="0">
                <a:latin typeface="Calibri" charset="0"/>
                <a:ea typeface="Calibri" charset="0"/>
                <a:cs typeface="Calibri" charset="0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client/server model</a:t>
            </a:r>
          </a:p>
          <a:p>
            <a:pPr marL="685800" lvl="1" indent="-228600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client</a:t>
            </a:r>
            <a:r>
              <a:rPr lang="en-US" altLang="en-US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browser that requests, receives, (using HTTP protocol) and 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displays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Web objects </a:t>
            </a:r>
          </a:p>
          <a:p>
            <a:pPr marL="685800" lvl="1" indent="-228600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server: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charset="2"/>
              <a:buNone/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Firefox browser</a:t>
            </a:r>
            <a:endParaRPr lang="en-US" altLang="en-US" sz="2400" dirty="0"/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server</a:t>
            </a:r>
            <a:endParaRPr lang="en-US" altLang="en-US" sz="2400"/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auto">
          <a:xfrm>
            <a:off x="4800600" y="5218113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Safari browser</a:t>
            </a:r>
            <a:endParaRPr lang="en-US" altLang="en-US" sz="24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69688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9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C0000"/>
                  </a:solidFill>
                </a:rPr>
                <a:t>HTTP request</a:t>
              </a:r>
              <a:endParaRPr lang="en-US" altLang="en-US" sz="24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69686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7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C0000"/>
                  </a:solidFill>
                </a:rPr>
                <a:t>HTTP response</a:t>
              </a:r>
              <a:endParaRPr lang="en-US" altLang="en-US" sz="2400" dirty="0">
                <a:solidFill>
                  <a:srgbClr val="CC0000"/>
                </a:solidFill>
              </a:endParaRPr>
            </a:p>
          </p:txBody>
        </p:sp>
      </p:grpSp>
      <p:pic>
        <p:nvPicPr>
          <p:cNvPr id="69642" name="Picture 3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19163"/>
            <a:ext cx="33401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69684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5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C0000"/>
                  </a:solidFill>
                </a:rPr>
                <a:t>HTTP request</a:t>
              </a:r>
              <a:endParaRPr lang="en-US" altLang="en-US" sz="24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69682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3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C0000"/>
                  </a:solidFill>
                </a:rPr>
                <a:t>HTTP response</a:t>
              </a:r>
              <a:endParaRPr lang="en-US" altLang="en-US" sz="2400" dirty="0">
                <a:solidFill>
                  <a:srgbClr val="CC0000"/>
                </a:solidFill>
              </a:endParaRPr>
            </a:p>
          </p:txBody>
        </p:sp>
      </p:grpSp>
      <p:pic>
        <p:nvPicPr>
          <p:cNvPr id="69645" name="Picture 43" descr="iphone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46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6968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8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9647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69648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50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9653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678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679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9654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9655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676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677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9656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57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9658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9674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675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9659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60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672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673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9661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2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5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6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7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8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9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69670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71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overview</a:t>
            </a:r>
          </a:p>
        </p:txBody>
      </p:sp>
      <p:sp>
        <p:nvSpPr>
          <p:cNvPr id="880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4513" y="1511300"/>
            <a:ext cx="39719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Calibri"/>
              </a:rPr>
              <a:t>Uses TCP: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client initiates TCP connection (creates socket) to server,  port 80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server accepts TCP connection from client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HTTP messages (application-layer protocol messages) exchanged between browser (HTTP client) and Web server (HTTP server)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TCP connection closed</a:t>
            </a:r>
            <a:endParaRPr lang="en-US" dirty="0">
              <a:latin typeface="Calibri"/>
            </a:endParaRPr>
          </a:p>
        </p:txBody>
      </p:sp>
      <p:sp>
        <p:nvSpPr>
          <p:cNvPr id="8807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1566863"/>
            <a:ext cx="3200400" cy="144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is 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stateless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”</a:t>
            </a:r>
            <a:endParaRPr lang="en-US" altLang="ja-JP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server maintains no information about past client requests</a:t>
            </a:r>
          </a:p>
        </p:txBody>
      </p:sp>
      <p:sp>
        <p:nvSpPr>
          <p:cNvPr id="71683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>
              <a:latin typeface="Comic Sans MS" charset="0"/>
            </a:endParaRPr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>
              <a:latin typeface="Comic Sans MS" charset="0"/>
            </a:endParaRPr>
          </a:p>
        </p:txBody>
      </p: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4852988" y="3614738"/>
            <a:ext cx="3752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400" dirty="0">
                <a:solidFill>
                  <a:srgbClr val="000099"/>
                </a:solidFill>
                <a:latin typeface="Calibri"/>
              </a:rPr>
              <a:t>protocols that maintain </a:t>
            </a:r>
            <a:r>
              <a:rPr lang="ja-JP" altLang="en-US" sz="2400">
                <a:solidFill>
                  <a:srgbClr val="000099"/>
                </a:solidFill>
                <a:latin typeface="Calibri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Calibri"/>
              </a:rPr>
              <a:t>state</a:t>
            </a:r>
            <a:r>
              <a:rPr lang="ja-JP" altLang="en-US" sz="2400">
                <a:solidFill>
                  <a:srgbClr val="000099"/>
                </a:solidFill>
                <a:latin typeface="Calibri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Calibri"/>
              </a:rPr>
              <a:t> are complex!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dirty="0">
                <a:latin typeface="Calibri"/>
              </a:rPr>
              <a:t>past history (state) must be maintained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dirty="0">
                <a:latin typeface="Calibri"/>
              </a:rPr>
              <a:t>if server/client crashes, their views of </a:t>
            </a:r>
            <a:r>
              <a:rPr lang="ja-JP" altLang="en-US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state</a:t>
            </a:r>
            <a:r>
              <a:rPr lang="ja-JP" altLang="en-US">
                <a:latin typeface="Calibri"/>
              </a:rPr>
              <a:t>”</a:t>
            </a:r>
            <a:r>
              <a:rPr lang="en-US" altLang="ja-JP" dirty="0">
                <a:latin typeface="Calibri"/>
              </a:rPr>
              <a:t> may be inconsistent, must be reconciled</a:t>
            </a:r>
          </a:p>
          <a:p>
            <a:pPr>
              <a:buFont typeface="ZapfDingbats" charset="0"/>
              <a:buChar char="r"/>
            </a:pPr>
            <a:endParaRPr lang="en-US" altLang="en-US" dirty="0">
              <a:latin typeface="Calibri"/>
            </a:endParaRPr>
          </a:p>
        </p:txBody>
      </p:sp>
      <p:sp>
        <p:nvSpPr>
          <p:cNvPr id="71689" name="Text Box 8"/>
          <p:cNvSpPr txBox="1">
            <a:spLocks noChangeArrowheads="1"/>
          </p:cNvSpPr>
          <p:nvPr/>
        </p:nvSpPr>
        <p:spPr bwMode="auto">
          <a:xfrm>
            <a:off x="7641178" y="3160713"/>
            <a:ext cx="840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Calibri"/>
              </a:rPr>
              <a:t>aside</a:t>
            </a:r>
          </a:p>
        </p:txBody>
      </p:sp>
      <p:pic>
        <p:nvPicPr>
          <p:cNvPr id="7169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020763"/>
            <a:ext cx="346815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uiExpand="1" build="p"/>
      <p:bldP spid="88071" grpId="0" uiExpand="1" build="p"/>
      <p:bldP spid="71683" grpId="0" animBg="1"/>
      <p:bldP spid="88072" grpId="0"/>
      <p:bldP spid="716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connections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non-persistent HTTP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at most one object sent over TCP connection</a:t>
            </a:r>
          </a:p>
          <a:p>
            <a:pPr lvl="1"/>
            <a:r>
              <a:rPr lang="en-US" altLang="en-US" sz="2800" dirty="0">
                <a:latin typeface="Calibri"/>
                <a:ea typeface="ＭＳ Ｐゴシック" charset="-128"/>
              </a:rPr>
              <a:t>connection then closed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downloading multiple objects required multiple connections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7373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67194" y="1792288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persistent HTTP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multiple objects can be sent over single TCP connection between client, server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7373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55713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uiExpand="1" build="p"/>
      <p:bldP spid="7373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90500"/>
            <a:ext cx="7772400" cy="8667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Non-persistent HTTP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757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1638" y="1046691"/>
            <a:ext cx="7942262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suppose user enters URL:</a:t>
            </a:r>
          </a:p>
        </p:txBody>
      </p:sp>
      <p:sp>
        <p:nvSpPr>
          <p:cNvPr id="532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33" y="1711498"/>
            <a:ext cx="4163133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18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1a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.</a:t>
            </a:r>
            <a:r>
              <a:rPr lang="en-US" altLang="en-US" sz="1800" dirty="0">
                <a:latin typeface="Calibri"/>
                <a:ea typeface="ＭＳ Ｐゴシック" charset="-128"/>
              </a:rPr>
              <a:t> HTTP client initiates TCP connection to HTTP server (process) at www.</a:t>
            </a:r>
            <a:r>
              <a:rPr lang="en-US" altLang="en-US" sz="1800" dirty="0" err="1">
                <a:latin typeface="Calibri"/>
                <a:ea typeface="ＭＳ Ｐゴシック" charset="-128"/>
              </a:rPr>
              <a:t>someSchool.edu</a:t>
            </a:r>
            <a:r>
              <a:rPr lang="en-US" altLang="en-US" sz="1800" dirty="0">
                <a:latin typeface="Calibri"/>
                <a:ea typeface="ＭＳ Ｐゴシック" charset="-128"/>
              </a:rPr>
              <a:t> on port 80</a:t>
            </a:r>
          </a:p>
        </p:txBody>
      </p:sp>
      <p:pic>
        <p:nvPicPr>
          <p:cNvPr id="75779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Line 11"/>
          <p:cNvSpPr>
            <a:spLocks noChangeShapeType="1"/>
          </p:cNvSpPr>
          <p:nvPr/>
        </p:nvSpPr>
        <p:spPr bwMode="auto">
          <a:xfrm>
            <a:off x="476250" y="1758992"/>
            <a:ext cx="0" cy="4832308"/>
          </a:xfrm>
          <a:prstGeom prst="line">
            <a:avLst/>
          </a:prstGeom>
          <a:noFill/>
          <a:ln w="1905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445203" y="3027531"/>
            <a:ext cx="40172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en-US" sz="1800" dirty="0">
                <a:latin typeface="Calibri"/>
              </a:rPr>
              <a:t> HTTP client sends HTTP </a:t>
            </a:r>
            <a:r>
              <a:rPr lang="en-US" altLang="en-US" sz="1800" i="1" dirty="0">
                <a:solidFill>
                  <a:srgbClr val="000099"/>
                </a:solidFill>
                <a:latin typeface="Calibri"/>
              </a:rPr>
              <a:t>request message</a:t>
            </a:r>
            <a:r>
              <a:rPr lang="en-US" altLang="en-US" sz="1800" dirty="0">
                <a:latin typeface="Calibri"/>
              </a:rPr>
              <a:t> (containing URL) into TCP connection socket. Message indicates that client wants object someDepartment/home.index</a:t>
            </a:r>
          </a:p>
        </p:txBody>
      </p:sp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5255688" y="2117721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1b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en-US" sz="1800" dirty="0">
                <a:latin typeface="Calibri"/>
              </a:rPr>
              <a:t> HTTP server at host www.</a:t>
            </a:r>
            <a:r>
              <a:rPr lang="en-US" altLang="en-US" sz="1800" dirty="0" err="1">
                <a:latin typeface="Calibri"/>
              </a:rPr>
              <a:t>someSchool.edu</a:t>
            </a:r>
            <a:r>
              <a:rPr lang="en-US" altLang="en-US" sz="1800" dirty="0">
                <a:latin typeface="Calibri"/>
              </a:rPr>
              <a:t> waiting for TCP connection at port 80. 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altLang="ja-JP" sz="1800" dirty="0">
                <a:latin typeface="Calibri"/>
              </a:rPr>
              <a:t>accepts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altLang="ja-JP" sz="1800" dirty="0">
                <a:latin typeface="Calibri"/>
              </a:rPr>
              <a:t> connection, notifying client</a:t>
            </a:r>
            <a:endParaRPr lang="en-US" altLang="en-US" sz="1800" dirty="0">
              <a:latin typeface="Calibri"/>
            </a:endParaRPr>
          </a:p>
        </p:txBody>
      </p:sp>
      <p:sp>
        <p:nvSpPr>
          <p:cNvPr id="53259" name="Rectangle 7"/>
          <p:cNvSpPr>
            <a:spLocks noChangeArrowheads="1"/>
          </p:cNvSpPr>
          <p:nvPr/>
        </p:nvSpPr>
        <p:spPr bwMode="auto">
          <a:xfrm>
            <a:off x="5198538" y="3828339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3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en-US" sz="1800" dirty="0">
                <a:latin typeface="Calibri"/>
              </a:rPr>
              <a:t> HTTP server receives request message, forms </a:t>
            </a:r>
            <a:r>
              <a:rPr lang="en-US" altLang="en-US" sz="1800" i="1" dirty="0">
                <a:solidFill>
                  <a:srgbClr val="000099"/>
                </a:solidFill>
                <a:latin typeface="Calibri"/>
              </a:rPr>
              <a:t>response message</a:t>
            </a:r>
            <a:r>
              <a:rPr lang="en-US" altLang="en-US" sz="1800" dirty="0">
                <a:latin typeface="Calibri"/>
              </a:rPr>
              <a:t> containing requested object, and sends message into its socket</a:t>
            </a:r>
          </a:p>
        </p:txBody>
      </p:sp>
      <p:sp>
        <p:nvSpPr>
          <p:cNvPr id="53261" name="Line 9"/>
          <p:cNvSpPr>
            <a:spLocks noChangeShapeType="1"/>
          </p:cNvSpPr>
          <p:nvPr/>
        </p:nvSpPr>
        <p:spPr bwMode="auto">
          <a:xfrm>
            <a:off x="4403727" y="3857266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0"/>
          <p:cNvSpPr>
            <a:spLocks noChangeShapeType="1"/>
          </p:cNvSpPr>
          <p:nvPr/>
        </p:nvSpPr>
        <p:spPr bwMode="auto">
          <a:xfrm flipH="1">
            <a:off x="4403727" y="4489443"/>
            <a:ext cx="1055688" cy="620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161925" y="3890996"/>
            <a:ext cx="6731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>
                    <a:lumMod val="75000"/>
                  </a:schemeClr>
                </a:solidFill>
              </a:rPr>
              <a:t>time</a:t>
            </a:r>
          </a:p>
        </p:txBody>
      </p:sp>
      <p:sp>
        <p:nvSpPr>
          <p:cNvPr id="53260" name="Line 8"/>
          <p:cNvSpPr>
            <a:spLocks noChangeShapeType="1"/>
          </p:cNvSpPr>
          <p:nvPr/>
        </p:nvSpPr>
        <p:spPr bwMode="auto">
          <a:xfrm>
            <a:off x="4556127" y="208350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 flipH="1">
            <a:off x="4462465" y="278500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5678311" y="1044927"/>
            <a:ext cx="3217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(contains text</a:t>
            </a:r>
            <a:r>
              <a:rPr lang="en-US" altLang="en-US" sz="1800"/>
              <a:t>, references </a:t>
            </a:r>
            <a:r>
              <a:rPr lang="en-US" altLang="en-US" sz="1800" dirty="0"/>
              <a:t>to 10 jpeg images)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75794" name="Rectangle 3"/>
          <p:cNvSpPr>
            <a:spLocks noChangeArrowheads="1"/>
          </p:cNvSpPr>
          <p:nvPr/>
        </p:nvSpPr>
        <p:spPr bwMode="auto">
          <a:xfrm>
            <a:off x="409575" y="1383241"/>
            <a:ext cx="6035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charset="2"/>
              <a:buNone/>
            </a:pPr>
            <a:r>
              <a:rPr lang="en-US" altLang="en-US" sz="1800" b="1" dirty="0">
                <a:latin typeface="+mn-lt"/>
              </a:rPr>
              <a:t>www.someSchool.edu/someDepartment/home.index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476249" y="5110156"/>
            <a:ext cx="4430189" cy="1533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5</a:t>
            </a:r>
            <a:r>
              <a:rPr lang="en-US" altLang="en-US" sz="18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.</a:t>
            </a:r>
            <a:r>
              <a:rPr lang="en-US" altLang="en-US" sz="1800" dirty="0">
                <a:latin typeface="Calibri"/>
                <a:ea typeface="ＭＳ Ｐゴシック" charset="-128"/>
              </a:rPr>
              <a:t> HTTP client receives response message containing html file, displays html.  Parsing html file, finds 10 referenced jpeg  objects</a:t>
            </a:r>
            <a:endParaRPr lang="en-US" altLang="en-US" sz="2000" dirty="0">
              <a:latin typeface="Calibri"/>
              <a:ea typeface="ＭＳ Ｐゴシック" charset="-128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76247" y="6139041"/>
            <a:ext cx="498316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6.</a:t>
            </a:r>
            <a:r>
              <a:rPr lang="en-US" altLang="en-US" sz="1800" dirty="0">
                <a:latin typeface="Calibri"/>
              </a:rPr>
              <a:t> Steps 1-5 repeated for each of 10 jpeg objects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66977" y="5145964"/>
            <a:ext cx="3810000" cy="51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4.</a:t>
            </a:r>
            <a:r>
              <a:rPr lang="en-US" altLang="en-US" sz="1800" dirty="0">
                <a:latin typeface="Calibri"/>
              </a:rPr>
              <a:t> HTTP server closes TCP connection.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p"/>
      <p:bldP spid="53257" grpId="0"/>
      <p:bldP spid="53258" grpId="0"/>
      <p:bldP spid="53259" grpId="0"/>
      <p:bldP spid="53261" grpId="0" animBg="1"/>
      <p:bldP spid="53262" grpId="0" animBg="1"/>
      <p:bldP spid="53260" grpId="0" animBg="1"/>
      <p:bldP spid="53264" grpId="0" animBg="1"/>
      <p:bldP spid="20" grpId="0" build="p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CFB685E-7CC3-B744-9577-96B3DC2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Prefix highjack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D9DD6FF1-5BAB-094D-89D3-EED3580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1727"/>
          <a:stretch>
            <a:fillRect/>
          </a:stretch>
        </p:blipFill>
        <p:spPr>
          <a:xfrm>
            <a:off x="79375" y="1123950"/>
            <a:ext cx="9907588" cy="5734050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9CC188E-03A4-F641-9DA4-CA215C2EE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2534F1-4C57-604A-9D4A-45F1CFEC6211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D7E961E-8DC5-E443-A539-8FA9CB7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445250"/>
            <a:ext cx="552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http://queue.acm.org/detail.cfm?id=2668966</a:t>
            </a:r>
          </a:p>
        </p:txBody>
      </p:sp>
    </p:spTree>
    <p:extLst>
      <p:ext uri="{BB962C8B-B14F-4D97-AF65-F5344CB8AC3E}">
        <p14:creationId xmlns:p14="http://schemas.microsoft.com/office/powerpoint/2010/main" val="3496479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517290" cy="925513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Non-persistent HTTP: response time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552" y="1371778"/>
            <a:ext cx="4664076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RTT (Round </a:t>
            </a:r>
            <a:r>
              <a:rPr lang="en-US" altLang="en-US" sz="2400">
                <a:solidFill>
                  <a:srgbClr val="CC0000"/>
                </a:solidFill>
                <a:latin typeface="Calibri"/>
                <a:ea typeface="ＭＳ Ｐゴシック" charset="-128"/>
              </a:rPr>
              <a:t>Trip Time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):</a:t>
            </a:r>
            <a:r>
              <a:rPr lang="en-US" altLang="en-US" sz="2400" dirty="0">
                <a:latin typeface="Calibri"/>
                <a:ea typeface="ＭＳ Ｐゴシック" charset="-128"/>
              </a:rPr>
              <a:t> time for a small packet to travel from client to server and back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response time: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one RTT to initiate TCP connection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one RTT for HTTP request and first few bytes of HTTP response to return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file transmission time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non-persistent HTTP response time    	</a:t>
            </a:r>
          </a:p>
          <a:p>
            <a:pPr lvl="1"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 = 2RTT+ file transmission time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79875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668338"/>
            <a:ext cx="832104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79885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time to 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transmit 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file</a:t>
            </a:r>
          </a:p>
        </p:txBody>
      </p:sp>
      <p:sp>
        <p:nvSpPr>
          <p:cNvPr id="79886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122102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connection</a:t>
            </a:r>
          </a:p>
        </p:txBody>
      </p:sp>
      <p:sp>
        <p:nvSpPr>
          <p:cNvPr id="79888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79889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79890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20866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request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file</a:t>
            </a:r>
          </a:p>
        </p:txBody>
      </p:sp>
      <p:sp>
        <p:nvSpPr>
          <p:cNvPr id="79892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79893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79894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893321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file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received</a:t>
            </a:r>
          </a:p>
        </p:txBody>
      </p:sp>
      <p:sp>
        <p:nvSpPr>
          <p:cNvPr id="79896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79897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grpSp>
        <p:nvGrpSpPr>
          <p:cNvPr id="79898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79902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4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9907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32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933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908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9909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0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931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910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11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9912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28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929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913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14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26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927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915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16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19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21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22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23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79924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25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9899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79900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01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6BDA39AF-423E-834C-86D0-767B544CD730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0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uiExpand="1" build="p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/>
      <p:bldP spid="79887" grpId="0"/>
      <p:bldP spid="79888" grpId="0" animBg="1"/>
      <p:bldP spid="79889" grpId="0"/>
      <p:bldP spid="79890" grpId="0" animBg="1"/>
      <p:bldP spid="79891" grpId="0"/>
      <p:bldP spid="79892" grpId="0" animBg="1"/>
      <p:bldP spid="79893" grpId="0"/>
      <p:bldP spid="79894" grpId="0" animBg="1"/>
      <p:bldP spid="798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Persistent HTTP</a:t>
            </a:r>
            <a:endParaRPr lang="en-US" altLang="en-US" sz="5400">
              <a:latin typeface="Calibri Light"/>
              <a:ea typeface="ＭＳ Ｐゴシック" charset="-128"/>
            </a:endParaRPr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4975" y="1414463"/>
            <a:ext cx="4237159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Calibri"/>
              </a:rPr>
              <a:t>Persistent  HTTP</a:t>
            </a:r>
            <a:r>
              <a:rPr lang="en-US" sz="2400" i="1" dirty="0">
                <a:solidFill>
                  <a:srgbClr val="CC0000"/>
                </a:solidFill>
                <a:latin typeface="Calibri"/>
              </a:rPr>
              <a:t>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server leaves connection open after sending response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subsequent HTTP messages  between same client/server sent over open connection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client sends requests as soon as it encounters a referenced object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as little as one RTT for all the referenced objects</a:t>
            </a:r>
          </a:p>
          <a:p>
            <a:pPr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8192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796924"/>
            <a:ext cx="3582811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7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RTT</a:t>
            </a: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4972577" y="4438650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new file</a:t>
            </a:r>
          </a:p>
        </p:txBody>
      </p: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6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8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0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0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61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121360" y="468312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H="1">
            <a:off x="6116638" y="522472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uiExpand="1" build="p"/>
      <p:bldP spid="23" grpId="0" animBg="1"/>
      <p:bldP spid="24" grpId="0"/>
      <p:bldP spid="64" grpId="0" animBg="1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RTT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995155" y="4438650"/>
            <a:ext cx="981359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new files</a:t>
            </a: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" name="Line 19"/>
          <p:cNvSpPr>
            <a:spLocks noChangeShapeType="1"/>
          </p:cNvSpPr>
          <p:nvPr/>
        </p:nvSpPr>
        <p:spPr bwMode="auto">
          <a:xfrm>
            <a:off x="6121360" y="468312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16638" y="522472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123781" y="4871864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6073768" y="508818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36867" y="548084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36481" y="573560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pic>
        <p:nvPicPr>
          <p:cNvPr id="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85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  <a:p>
            <a:r>
              <a:rPr lang="en-US" dirty="0"/>
              <a:t>HTTP/2</a:t>
            </a:r>
          </a:p>
          <a:p>
            <a:pPr lvl="1"/>
            <a:r>
              <a:rPr lang="en-US" dirty="0"/>
              <a:t>Push resources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902575" y="4384559"/>
            <a:ext cx="105347" cy="715976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32473" y="44582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52702" y="471433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52316" y="496909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7991451" y="3759364"/>
            <a:ext cx="62869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send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8031163" y="4539538"/>
            <a:ext cx="83388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push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objects</a:t>
            </a: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pic>
        <p:nvPicPr>
          <p:cNvPr id="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  <a:p>
            <a:r>
              <a:rPr lang="en-US" dirty="0"/>
              <a:t>HTTP/2</a:t>
            </a:r>
          </a:p>
          <a:p>
            <a:pPr lvl="1"/>
            <a:r>
              <a:rPr lang="en-US" dirty="0"/>
              <a:t>Push resources</a:t>
            </a:r>
          </a:p>
          <a:p>
            <a:r>
              <a:rPr lang="en-US" dirty="0"/>
              <a:t>QUIC</a:t>
            </a:r>
          </a:p>
          <a:p>
            <a:pPr lvl="1"/>
            <a:r>
              <a:rPr lang="en-US" dirty="0"/>
              <a:t>Eliminate first RTT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24575" y="332032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902575" y="4384559"/>
            <a:ext cx="105347" cy="715976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49925" y="3280135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619625" y="2992797"/>
            <a:ext cx="134684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initiate QUIC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time</a:t>
            </a: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time</a:t>
            </a: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32473" y="44582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3202" y="3411821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52702" y="471433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52316" y="496909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7870003" y="3847217"/>
            <a:ext cx="62869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send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8031163" y="4539538"/>
            <a:ext cx="83388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push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objects</a:t>
            </a:r>
          </a:p>
        </p:txBody>
      </p:sp>
      <p:pic>
        <p:nvPicPr>
          <p:cNvPr id="6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/>
      <p:bldP spid="18" grpId="0" animBg="1"/>
      <p:bldP spid="19" grpId="0" animBg="1"/>
      <p:bldP spid="20" grpId="0"/>
      <p:bldP spid="21" grpId="0" animBg="1"/>
      <p:bldP spid="62" grpId="0" animBg="1"/>
      <p:bldP spid="63" grpId="0"/>
      <p:bldP spid="66" grpId="0" animBg="1"/>
      <p:bldP spid="67" grpId="0" animBg="1"/>
      <p:bldP spid="68" grpId="0"/>
      <p:bldP spid="7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request message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4625"/>
            <a:ext cx="7772400" cy="1482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two types of HTTP messages: 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request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, 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response</a:t>
            </a:r>
          </a:p>
          <a:p>
            <a:pPr marL="233045" indent="-233045"/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request message:</a:t>
            </a:r>
          </a:p>
          <a:p>
            <a:pPr marL="685800" lvl="1" indent="-228600"/>
            <a:r>
              <a:rPr lang="en-US" altLang="en-US" sz="2000" dirty="0">
                <a:latin typeface="Calibri"/>
                <a:ea typeface="ＭＳ Ｐゴシック" charset="-128"/>
              </a:rPr>
              <a:t>ASCII (human-readable format)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83971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222250" y="2870200"/>
            <a:ext cx="2055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request line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(GET, POST,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HEAD commands)</a:t>
            </a:r>
            <a:endParaRPr lang="en-US" altLang="en-US" sz="24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83975" name="Line 6"/>
          <p:cNvSpPr>
            <a:spLocks noChangeShapeType="1"/>
          </p:cNvSpPr>
          <p:nvPr/>
        </p:nvSpPr>
        <p:spPr bwMode="auto">
          <a:xfrm>
            <a:off x="1925638" y="3201988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Freeform 7"/>
          <p:cNvSpPr>
            <a:spLocks/>
          </p:cNvSpPr>
          <p:nvPr/>
        </p:nvSpPr>
        <p:spPr bwMode="auto">
          <a:xfrm>
            <a:off x="2776538" y="3538538"/>
            <a:ext cx="149225" cy="195738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1790975" y="4056063"/>
            <a:ext cx="92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header</a:t>
            </a:r>
          </a:p>
          <a:p>
            <a:pPr algn="r">
              <a:spcBef>
                <a:spcPct val="0"/>
              </a:spcBef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 lines</a:t>
            </a:r>
            <a:endParaRPr lang="en-US" altLang="en-US" sz="24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309813" y="5622925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73050" y="4719638"/>
            <a:ext cx="219002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carriage return,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end of header lines</a:t>
            </a:r>
            <a:endParaRPr lang="en-US" altLang="en-US" sz="24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83980" name="Text Box 16"/>
          <p:cNvSpPr txBox="1">
            <a:spLocks noChangeArrowheads="1"/>
          </p:cNvSpPr>
          <p:nvPr/>
        </p:nvSpPr>
        <p:spPr bwMode="auto">
          <a:xfrm>
            <a:off x="2809875" y="3236913"/>
            <a:ext cx="625042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GET /index.html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Host: www-net.cs.umass.edu\r\n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Accept: text/</a:t>
            </a:r>
            <a:r>
              <a:rPr lang="en-US" altLang="en-US" sz="1800" b="1" dirty="0" err="1">
                <a:latin typeface="Courier New" charset="0"/>
              </a:rPr>
              <a:t>html,application</a:t>
            </a:r>
            <a:r>
              <a:rPr lang="en-US" altLang="en-US" sz="1800" b="1" dirty="0">
                <a:latin typeface="Courier New" charset="0"/>
              </a:rPr>
              <a:t>/</a:t>
            </a:r>
            <a:r>
              <a:rPr lang="en-US" altLang="en-US" sz="1800" b="1" dirty="0" err="1">
                <a:latin typeface="Courier New" charset="0"/>
              </a:rPr>
              <a:t>xhtml+xml</a:t>
            </a:r>
            <a:r>
              <a:rPr lang="en-US" altLang="en-US" sz="1800" b="1" dirty="0">
                <a:latin typeface="Courier New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Accept-Language: en-</a:t>
            </a:r>
            <a:r>
              <a:rPr lang="en-US" altLang="en-US" sz="1800" b="1" dirty="0" err="1">
                <a:latin typeface="Courier New" charset="0"/>
              </a:rPr>
              <a:t>us,en</a:t>
            </a:r>
            <a:r>
              <a:rPr lang="en-US" altLang="en-US" sz="1800" b="1" dirty="0">
                <a:latin typeface="Courier New" charset="0"/>
              </a:rPr>
              <a:t>;q=0.5\r\n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Accept-Encoding: </a:t>
            </a:r>
            <a:r>
              <a:rPr lang="en-US" altLang="en-US" sz="1800" b="1" dirty="0" err="1">
                <a:latin typeface="Courier New" charset="0"/>
              </a:rPr>
              <a:t>gzip,deflate</a:t>
            </a:r>
            <a:r>
              <a:rPr lang="en-US" altLang="en-US" sz="1800" b="1" dirty="0">
                <a:latin typeface="Courier New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\r\n</a:t>
            </a:r>
          </a:p>
        </p:txBody>
      </p:sp>
      <p:sp>
        <p:nvSpPr>
          <p:cNvPr id="83981" name="Line 17"/>
          <p:cNvSpPr>
            <a:spLocks noChangeShapeType="1"/>
          </p:cNvSpPr>
          <p:nvPr/>
        </p:nvSpPr>
        <p:spPr bwMode="auto">
          <a:xfrm flipH="1">
            <a:off x="6334125" y="2754313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Text Box 18"/>
          <p:cNvSpPr txBox="1">
            <a:spLocks noChangeArrowheads="1"/>
          </p:cNvSpPr>
          <p:nvPr/>
        </p:nvSpPr>
        <p:spPr bwMode="auto">
          <a:xfrm>
            <a:off x="6384925" y="2466975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carriage return character</a:t>
            </a:r>
          </a:p>
        </p:txBody>
      </p:sp>
      <p:sp>
        <p:nvSpPr>
          <p:cNvPr id="83983" name="Text Box 19"/>
          <p:cNvSpPr txBox="1">
            <a:spLocks noChangeArrowheads="1"/>
          </p:cNvSpPr>
          <p:nvPr/>
        </p:nvSpPr>
        <p:spPr bwMode="auto">
          <a:xfrm>
            <a:off x="6537325" y="2763838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line-feed character</a:t>
            </a:r>
          </a:p>
        </p:txBody>
      </p:sp>
      <p:sp>
        <p:nvSpPr>
          <p:cNvPr id="83984" name="Line 20"/>
          <p:cNvSpPr>
            <a:spLocks noChangeShapeType="1"/>
          </p:cNvSpPr>
          <p:nvPr/>
        </p:nvSpPr>
        <p:spPr bwMode="auto">
          <a:xfrm flipH="1">
            <a:off x="6615113" y="3063875"/>
            <a:ext cx="80962" cy="25241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4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79023" y="-7938"/>
            <a:ext cx="9031111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request message: general format</a:t>
            </a:r>
            <a:endParaRPr lang="en-US" altLang="en-US" sz="5400" dirty="0">
              <a:latin typeface="Calibri Light"/>
              <a:ea typeface="ＭＳ Ｐゴシック" charset="-128"/>
            </a:endParaRPr>
          </a:p>
        </p:txBody>
      </p:sp>
      <p:pic>
        <p:nvPicPr>
          <p:cNvPr id="86019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" y="918546"/>
            <a:ext cx="877824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request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line</a:t>
            </a:r>
          </a:p>
        </p:txBody>
      </p:sp>
      <p:sp>
        <p:nvSpPr>
          <p:cNvPr id="86022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lines</a:t>
            </a:r>
          </a:p>
        </p:txBody>
      </p:sp>
      <p:sp>
        <p:nvSpPr>
          <p:cNvPr id="86023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24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25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26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body</a:t>
            </a:r>
          </a:p>
        </p:txBody>
      </p:sp>
      <p:sp>
        <p:nvSpPr>
          <p:cNvPr id="86027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28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method</a:t>
            </a:r>
          </a:p>
        </p:txBody>
      </p:sp>
      <p:sp>
        <p:nvSpPr>
          <p:cNvPr id="86035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sp</a:t>
            </a:r>
          </a:p>
        </p:txBody>
      </p:sp>
      <p:sp>
        <p:nvSpPr>
          <p:cNvPr id="86036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sp</a:t>
            </a:r>
          </a:p>
        </p:txBody>
      </p:sp>
      <p:sp>
        <p:nvSpPr>
          <p:cNvPr id="86037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403225" cy="4000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cr</a:t>
            </a:r>
          </a:p>
        </p:txBody>
      </p:sp>
      <p:sp>
        <p:nvSpPr>
          <p:cNvPr id="86038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lf</a:t>
            </a:r>
          </a:p>
        </p:txBody>
      </p:sp>
      <p:sp>
        <p:nvSpPr>
          <p:cNvPr id="86039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version</a:t>
            </a:r>
          </a:p>
        </p:txBody>
      </p:sp>
      <p:sp>
        <p:nvSpPr>
          <p:cNvPr id="86040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URL</a:t>
            </a:r>
          </a:p>
        </p:txBody>
      </p:sp>
      <p:grpSp>
        <p:nvGrpSpPr>
          <p:cNvPr id="86041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86077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78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9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0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1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2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86083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lf</a:t>
              </a:r>
            </a:p>
          </p:txBody>
        </p:sp>
        <p:sp>
          <p:nvSpPr>
            <p:cNvPr id="86084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86085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grpSp>
        <p:nvGrpSpPr>
          <p:cNvPr id="86042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86068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9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2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3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86074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  <p:sp>
          <p:nvSpPr>
            <p:cNvPr id="86075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86076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sp>
        <p:nvSpPr>
          <p:cNvPr id="86043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44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86065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6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067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sp>
        <p:nvSpPr>
          <p:cNvPr id="86045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46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86062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3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064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grpSp>
        <p:nvGrpSpPr>
          <p:cNvPr id="86047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86058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9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86061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</p:grpSp>
      <p:sp>
        <p:nvSpPr>
          <p:cNvPr id="86048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49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entity body</a:t>
            </a:r>
          </a:p>
        </p:txBody>
      </p:sp>
      <p:grpSp>
        <p:nvGrpSpPr>
          <p:cNvPr id="86050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86055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6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057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grpSp>
        <p:nvGrpSpPr>
          <p:cNvPr id="86051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86052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3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054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3775" y="2152590"/>
            <a:ext cx="255198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95466" y="3630553"/>
            <a:ext cx="255198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9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Uploading form input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0088" y="1343025"/>
            <a:ext cx="5757862" cy="2662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Calibri"/>
              </a:rPr>
              <a:t>POST method:</a:t>
            </a:r>
            <a:endParaRPr lang="en-US" dirty="0">
              <a:solidFill>
                <a:srgbClr val="CC0000"/>
              </a:solidFill>
              <a:latin typeface="Calibri"/>
            </a:endParaRP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web page often includes form input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input is uploaded to server in entity body</a:t>
            </a:r>
          </a:p>
        </p:txBody>
      </p:sp>
      <p:sp>
        <p:nvSpPr>
          <p:cNvPr id="10445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03263" y="3409950"/>
            <a:ext cx="6645804" cy="2206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Calibri"/>
              </a:rPr>
              <a:t>URL method: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uses GET method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input is uploaded in URL field of request line: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88067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763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933135" y="4903614"/>
            <a:ext cx="628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charset="0"/>
              </a:rPr>
              <a:t>www.somesite.com/</a:t>
            </a:r>
            <a:r>
              <a:rPr lang="en-US" altLang="en-US" sz="1800" b="1" dirty="0" err="1">
                <a:latin typeface="Courier New" charset="0"/>
              </a:rPr>
              <a:t>animalsearch?monkeys</a:t>
            </a:r>
            <a:r>
              <a:rPr lang="en-US" altLang="en-US" sz="1800" b="1" dirty="0">
                <a:latin typeface="Courier New" charset="0"/>
              </a:rPr>
              <a:t>&amp;banana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7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Method types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HTTP/1.0: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GET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POST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HEAD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asks server to leave requested object out of response</a:t>
            </a:r>
          </a:p>
        </p:txBody>
      </p:sp>
      <p:sp>
        <p:nvSpPr>
          <p:cNvPr id="9011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HTTP/1.1: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GET, POST, HEAD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PUT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uploads file in entity body to path specified in URL field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DELETE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deletes file specified in the URL field</a:t>
            </a:r>
          </a:p>
        </p:txBody>
      </p:sp>
      <p:pic>
        <p:nvPicPr>
          <p:cNvPr id="9011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6" y="985838"/>
            <a:ext cx="32400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7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response message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pic>
        <p:nvPicPr>
          <p:cNvPr id="9216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4772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status phrase)</a:t>
            </a:r>
            <a:endParaRPr lang="en-US" altLang="en-US" sz="2400">
              <a:solidFill>
                <a:srgbClr val="CC0000"/>
              </a:solidFill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2057401" y="2305050"/>
            <a:ext cx="242888" cy="2447572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 lines</a:t>
            </a:r>
            <a:endParaRPr lang="en-US" altLang="en-US" sz="2400" dirty="0">
              <a:solidFill>
                <a:srgbClr val="CC0000"/>
              </a:solidFill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1543051" y="4997533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42888" y="4846638"/>
            <a:ext cx="1379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HTML file</a:t>
            </a:r>
            <a:endParaRPr lang="en-US" altLang="en-US" sz="2400" dirty="0">
              <a:solidFill>
                <a:srgbClr val="CC0000"/>
              </a:solidFill>
            </a:endParaRPr>
          </a:p>
        </p:txBody>
      </p:sp>
      <p:sp>
        <p:nvSpPr>
          <p:cNvPr id="92171" name="Rectangle 15"/>
          <p:cNvSpPr>
            <a:spLocks noChangeArrowheads="1"/>
          </p:cNvSpPr>
          <p:nvPr/>
        </p:nvSpPr>
        <p:spPr bwMode="auto">
          <a:xfrm>
            <a:off x="2243137" y="2044700"/>
            <a:ext cx="6900863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ETag: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800" b="1" dirty="0">
                <a:latin typeface="Courier New" charset="0"/>
              </a:rPr>
              <a:t>data </a:t>
            </a:r>
            <a:r>
              <a:rPr lang="it-IT" altLang="en-US" sz="1800" b="1" dirty="0" err="1">
                <a:latin typeface="Courier New" charset="0"/>
              </a:rPr>
              <a:t>data</a:t>
            </a:r>
            <a:r>
              <a:rPr lang="it-IT" altLang="en-US" sz="1800" b="1" dirty="0">
                <a:latin typeface="Courier New" charset="0"/>
              </a:rPr>
              <a:t> </a:t>
            </a:r>
            <a:r>
              <a:rPr lang="it-IT" altLang="en-US" sz="1800" b="1" dirty="0" err="1">
                <a:latin typeface="Courier New" charset="0"/>
              </a:rPr>
              <a:t>data</a:t>
            </a:r>
            <a:r>
              <a:rPr lang="it-IT" altLang="en-US" sz="1800" b="1" dirty="0">
                <a:latin typeface="Courier New" charset="0"/>
              </a:rPr>
              <a:t> </a:t>
            </a:r>
            <a:r>
              <a:rPr lang="it-IT" altLang="en-US" sz="1800" b="1" dirty="0" err="1">
                <a:latin typeface="Courier New" charset="0"/>
              </a:rPr>
              <a:t>data</a:t>
            </a:r>
            <a:r>
              <a:rPr lang="it-IT" altLang="en-US" sz="1800" b="1" dirty="0">
                <a:latin typeface="Courier New" charset="0"/>
              </a:rPr>
              <a:t> </a:t>
            </a:r>
            <a:r>
              <a:rPr lang="it-IT" altLang="en-US" sz="1800" b="1" dirty="0" err="1">
                <a:latin typeface="Courier New" charset="0"/>
              </a:rPr>
              <a:t>data</a:t>
            </a:r>
            <a:r>
              <a:rPr lang="it-IT" altLang="en-US" sz="1800" b="1" dirty="0">
                <a:latin typeface="Courier New" charset="0"/>
              </a:rPr>
              <a:t> ... </a:t>
            </a:r>
            <a:endParaRPr lang="en-US" altLang="en-US" sz="1800" b="1" dirty="0">
              <a:latin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7FBBCC7-876B-5049-9F7E-1F1248AF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Sub-Prefix Hijacking</a:t>
            </a:r>
          </a:p>
        </p:txBody>
      </p:sp>
      <p:sp>
        <p:nvSpPr>
          <p:cNvPr id="1595427" name="Rectangle 35">
            <a:extLst>
              <a:ext uri="{FF2B5EF4-FFF2-40B4-BE49-F238E27FC236}">
                <a16:creationId xmlns:a16="http://schemas.microsoft.com/office/drawing/2014/main" id="{877EEDCB-2053-474D-9134-3D897AB64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87975"/>
            <a:ext cx="8458200" cy="131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Originating a more-specific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AS picks the bogus route for that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Traffic follows the longest matching prefix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929B77-B2A5-A447-8EA4-C8CD76BED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754B5B-F2E3-3745-A4F5-7B196B091464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08E1B4CA-ACAB-4F40-A48A-1714B48882D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193800"/>
            <a:ext cx="8447088" cy="3986213"/>
            <a:chOff x="516" y="945"/>
            <a:chExt cx="5004" cy="3195"/>
          </a:xfrm>
        </p:grpSpPr>
        <p:graphicFrame>
          <p:nvGraphicFramePr>
            <p:cNvPr id="33803" name="Object 4">
              <a:extLst>
                <a:ext uri="{FF2B5EF4-FFF2-40B4-BE49-F238E27FC236}">
                  <a16:creationId xmlns:a16="http://schemas.microsoft.com/office/drawing/2014/main" id="{3A02DB0E-5161-B847-9FE9-2CBBC72C98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7" name="Photo Editor Photo" r:id="rId4" imgW="1270000" imgH="927100" progId="MSPhotoEd.3">
                    <p:embed/>
                  </p:oleObj>
                </mc:Choice>
                <mc:Fallback>
                  <p:oleObj name="Photo Editor Photo" r:id="rId4" imgW="1270000" imgH="927100" progId="MSPhotoEd.3">
                    <p:embed/>
                    <p:pic>
                      <p:nvPicPr>
                        <p:cNvPr id="33803" name="Object 4">
                          <a:extLst>
                            <a:ext uri="{FF2B5EF4-FFF2-40B4-BE49-F238E27FC236}">
                              <a16:creationId xmlns:a16="http://schemas.microsoft.com/office/drawing/2014/main" id="{3A02DB0E-5161-B847-9FE9-2CBBC72C98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>
              <a:extLst>
                <a:ext uri="{FF2B5EF4-FFF2-40B4-BE49-F238E27FC236}">
                  <a16:creationId xmlns:a16="http://schemas.microsoft.com/office/drawing/2014/main" id="{95F7813C-DF09-E341-8F79-03106C7B4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3804" name="Object 5">
                          <a:extLst>
                            <a:ext uri="{FF2B5EF4-FFF2-40B4-BE49-F238E27FC236}">
                              <a16:creationId xmlns:a16="http://schemas.microsoft.com/office/drawing/2014/main" id="{95F7813C-DF09-E341-8F79-03106C7B4B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>
              <a:extLst>
                <a:ext uri="{FF2B5EF4-FFF2-40B4-BE49-F238E27FC236}">
                  <a16:creationId xmlns:a16="http://schemas.microsoft.com/office/drawing/2014/main" id="{446B0AA3-0139-E449-94FB-849F45825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" name="Photo Editor Photo" r:id="rId7" imgW="1270000" imgH="927100" progId="MSPhotoEd.3">
                    <p:embed/>
                  </p:oleObj>
                </mc:Choice>
                <mc:Fallback>
                  <p:oleObj name="Photo Editor Photo" r:id="rId7" imgW="1270000" imgH="927100" progId="MSPhotoEd.3">
                    <p:embed/>
                    <p:pic>
                      <p:nvPicPr>
                        <p:cNvPr id="33805" name="Object 6">
                          <a:extLst>
                            <a:ext uri="{FF2B5EF4-FFF2-40B4-BE49-F238E27FC236}">
                              <a16:creationId xmlns:a16="http://schemas.microsoft.com/office/drawing/2014/main" id="{446B0AA3-0139-E449-94FB-849F45825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399" name="Text Box 7">
              <a:extLst>
                <a:ext uri="{FF2B5EF4-FFF2-40B4-BE49-F238E27FC236}">
                  <a16:creationId xmlns:a16="http://schemas.microsoft.com/office/drawing/2014/main" id="{DCB56BDD-781A-0548-B9AA-D81933B01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endParaRPr lang="fr-FR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3807" name="Object 8">
              <a:extLst>
                <a:ext uri="{FF2B5EF4-FFF2-40B4-BE49-F238E27FC236}">
                  <a16:creationId xmlns:a16="http://schemas.microsoft.com/office/drawing/2014/main" id="{83DF93E1-EF1D-A740-9EAF-197313FC6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3807" name="Object 8">
                          <a:extLst>
                            <a:ext uri="{FF2B5EF4-FFF2-40B4-BE49-F238E27FC236}">
                              <a16:creationId xmlns:a16="http://schemas.microsoft.com/office/drawing/2014/main" id="{83DF93E1-EF1D-A740-9EAF-197313FC6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9">
              <a:extLst>
                <a:ext uri="{FF2B5EF4-FFF2-40B4-BE49-F238E27FC236}">
                  <a16:creationId xmlns:a16="http://schemas.microsoft.com/office/drawing/2014/main" id="{25D239BF-836B-7040-82B1-BA116BEE4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3808" name="Object 9">
                          <a:extLst>
                            <a:ext uri="{FF2B5EF4-FFF2-40B4-BE49-F238E27FC236}">
                              <a16:creationId xmlns:a16="http://schemas.microsoft.com/office/drawing/2014/main" id="{25D239BF-836B-7040-82B1-BA116BEE4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0">
              <a:extLst>
                <a:ext uri="{FF2B5EF4-FFF2-40B4-BE49-F238E27FC236}">
                  <a16:creationId xmlns:a16="http://schemas.microsoft.com/office/drawing/2014/main" id="{75E45FF3-52DF-AE49-B0A5-210B242C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"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3809" name="Object 10">
                          <a:extLst>
                            <a:ext uri="{FF2B5EF4-FFF2-40B4-BE49-F238E27FC236}">
                              <a16:creationId xmlns:a16="http://schemas.microsoft.com/office/drawing/2014/main" id="{75E45FF3-52DF-AE49-B0A5-210B242C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1">
              <a:extLst>
                <a:ext uri="{FF2B5EF4-FFF2-40B4-BE49-F238E27FC236}">
                  <a16:creationId xmlns:a16="http://schemas.microsoft.com/office/drawing/2014/main" id="{0E5AE5CA-8D0C-8B43-942C-FDFE1349F9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" name="Photo Editor Photo" r:id="rId12" imgW="1270000" imgH="927100" progId="MSPhotoEd.3">
                    <p:embed/>
                  </p:oleObj>
                </mc:Choice>
                <mc:Fallback>
                  <p:oleObj name="Photo Editor Photo" r:id="rId12" imgW="1270000" imgH="927100" progId="MSPhotoEd.3">
                    <p:embed/>
                    <p:pic>
                      <p:nvPicPr>
                        <p:cNvPr id="33810" name="Object 11">
                          <a:extLst>
                            <a:ext uri="{FF2B5EF4-FFF2-40B4-BE49-F238E27FC236}">
                              <a16:creationId xmlns:a16="http://schemas.microsoft.com/office/drawing/2014/main" id="{0E5AE5CA-8D0C-8B43-942C-FDFE1349F9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404" name="Line 12">
              <a:extLst>
                <a:ext uri="{FF2B5EF4-FFF2-40B4-BE49-F238E27FC236}">
                  <a16:creationId xmlns:a16="http://schemas.microsoft.com/office/drawing/2014/main" id="{275E1D08-6923-D148-8A35-BD64224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5" name="Line 13">
              <a:extLst>
                <a:ext uri="{FF2B5EF4-FFF2-40B4-BE49-F238E27FC236}">
                  <a16:creationId xmlns:a16="http://schemas.microsoft.com/office/drawing/2014/main" id="{2751A72F-669D-CD41-93AB-EFF8A0BC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6" name="Line 14">
              <a:extLst>
                <a:ext uri="{FF2B5EF4-FFF2-40B4-BE49-F238E27FC236}">
                  <a16:creationId xmlns:a16="http://schemas.microsoft.com/office/drawing/2014/main" id="{B17F407C-F104-2B45-AAF5-7062F5D23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7" name="Line 15">
              <a:extLst>
                <a:ext uri="{FF2B5EF4-FFF2-40B4-BE49-F238E27FC236}">
                  <a16:creationId xmlns:a16="http://schemas.microsoft.com/office/drawing/2014/main" id="{67E6C853-BA4B-0544-89AC-F1D1C5E2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8" name="Line 16">
              <a:extLst>
                <a:ext uri="{FF2B5EF4-FFF2-40B4-BE49-F238E27FC236}">
                  <a16:creationId xmlns:a16="http://schemas.microsoft.com/office/drawing/2014/main" id="{851731CF-D3C4-D644-B2A3-33052EE8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9" name="Line 17">
              <a:extLst>
                <a:ext uri="{FF2B5EF4-FFF2-40B4-BE49-F238E27FC236}">
                  <a16:creationId xmlns:a16="http://schemas.microsoft.com/office/drawing/2014/main" id="{52C266E3-4001-A14D-9EB0-EF32B599D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0" name="Line 18">
              <a:extLst>
                <a:ext uri="{FF2B5EF4-FFF2-40B4-BE49-F238E27FC236}">
                  <a16:creationId xmlns:a16="http://schemas.microsoft.com/office/drawing/2014/main" id="{495E4CA9-D03C-F645-B88F-072B5EBB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1" name="Line 19">
              <a:extLst>
                <a:ext uri="{FF2B5EF4-FFF2-40B4-BE49-F238E27FC236}">
                  <a16:creationId xmlns:a16="http://schemas.microsoft.com/office/drawing/2014/main" id="{A7850CBF-3DEA-5C4A-9027-D7A64354B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2" name="Line 20">
              <a:extLst>
                <a:ext uri="{FF2B5EF4-FFF2-40B4-BE49-F238E27FC236}">
                  <a16:creationId xmlns:a16="http://schemas.microsoft.com/office/drawing/2014/main" id="{E412CB9C-8C21-F140-B208-DA2C1F6A7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3" name="Line 21">
              <a:extLst>
                <a:ext uri="{FF2B5EF4-FFF2-40B4-BE49-F238E27FC236}">
                  <a16:creationId xmlns:a16="http://schemas.microsoft.com/office/drawing/2014/main" id="{06AAAE62-95AA-2840-A404-95F9CC3E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4" name="Text Box 22">
              <a:extLst>
                <a:ext uri="{FF2B5EF4-FFF2-40B4-BE49-F238E27FC236}">
                  <a16:creationId xmlns:a16="http://schemas.microsoft.com/office/drawing/2014/main" id="{96C0D1D7-EE59-694E-929B-070AB3DD1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5" name="Text Box 23">
              <a:extLst>
                <a:ext uri="{FF2B5EF4-FFF2-40B4-BE49-F238E27FC236}">
                  <a16:creationId xmlns:a16="http://schemas.microsoft.com/office/drawing/2014/main" id="{27B26B62-2754-1C47-88F5-5AC86E6B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6" name="Text Box 24">
              <a:extLst>
                <a:ext uri="{FF2B5EF4-FFF2-40B4-BE49-F238E27FC236}">
                  <a16:creationId xmlns:a16="http://schemas.microsoft.com/office/drawing/2014/main" id="{134F47F7-D6AE-2644-82B1-E7724B0A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7" name="Text Box 25">
              <a:extLst>
                <a:ext uri="{FF2B5EF4-FFF2-40B4-BE49-F238E27FC236}">
                  <a16:creationId xmlns:a16="http://schemas.microsoft.com/office/drawing/2014/main" id="{B891E004-1AC7-1842-BB4E-0D03970D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8" name="Text Box 26">
              <a:extLst>
                <a:ext uri="{FF2B5EF4-FFF2-40B4-BE49-F238E27FC236}">
                  <a16:creationId xmlns:a16="http://schemas.microsoft.com/office/drawing/2014/main" id="{BC01F2BC-41D7-3847-B510-27FC43E0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9" name="Text Box 27">
              <a:extLst>
                <a:ext uri="{FF2B5EF4-FFF2-40B4-BE49-F238E27FC236}">
                  <a16:creationId xmlns:a16="http://schemas.microsoft.com/office/drawing/2014/main" id="{BB9D9963-B0BB-9946-B3AC-919F5C35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20" name="Text Box 28">
              <a:extLst>
                <a:ext uri="{FF2B5EF4-FFF2-40B4-BE49-F238E27FC236}">
                  <a16:creationId xmlns:a16="http://schemas.microsoft.com/office/drawing/2014/main" id="{0B7B9B2A-1225-254A-99F7-EAD514CE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95421" name="Text Box 29">
            <a:extLst>
              <a:ext uri="{FF2B5EF4-FFF2-40B4-BE49-F238E27FC236}">
                <a16:creationId xmlns:a16="http://schemas.microsoft.com/office/drawing/2014/main" id="{FE476A2A-6B57-1D46-8683-DDDB402A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48151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008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595422" name="Freeform 30">
            <a:extLst>
              <a:ext uri="{FF2B5EF4-FFF2-40B4-BE49-F238E27FC236}">
                <a16:creationId xmlns:a16="http://schemas.microsoft.com/office/drawing/2014/main" id="{7D82C873-02C0-E048-BB76-82993583B77A}"/>
              </a:ext>
            </a:extLst>
          </p:cNvPr>
          <p:cNvSpPr>
            <a:spLocks/>
          </p:cNvSpPr>
          <p:nvPr/>
        </p:nvSpPr>
        <p:spPr bwMode="auto">
          <a:xfrm>
            <a:off x="5459413" y="3892550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5423" name="Text Box 31">
            <a:extLst>
              <a:ext uri="{FF2B5EF4-FFF2-40B4-BE49-F238E27FC236}">
                <a16:creationId xmlns:a16="http://schemas.microsoft.com/office/drawing/2014/main" id="{9C935B64-8357-094A-B149-E5C988D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79266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12.34.158.0/24</a:t>
            </a:r>
          </a:p>
        </p:txBody>
      </p:sp>
      <p:sp>
        <p:nvSpPr>
          <p:cNvPr id="1595424" name="Freeform 32">
            <a:extLst>
              <a:ext uri="{FF2B5EF4-FFF2-40B4-BE49-F238E27FC236}">
                <a16:creationId xmlns:a16="http://schemas.microsoft.com/office/drawing/2014/main" id="{DD6A516E-184D-A642-BFDC-8D02CA730643}"/>
              </a:ext>
            </a:extLst>
          </p:cNvPr>
          <p:cNvSpPr>
            <a:spLocks/>
          </p:cNvSpPr>
          <p:nvPr/>
        </p:nvSpPr>
        <p:spPr bwMode="auto">
          <a:xfrm>
            <a:off x="-49213" y="922338"/>
            <a:ext cx="8875713" cy="3962400"/>
          </a:xfrm>
          <a:custGeom>
            <a:avLst/>
            <a:gdLst>
              <a:gd name="T0" fmla="*/ 387350 w 5591"/>
              <a:gd name="T1" fmla="*/ 3683000 h 2496"/>
              <a:gd name="T2" fmla="*/ 357188 w 5591"/>
              <a:gd name="T3" fmla="*/ 3535363 h 2496"/>
              <a:gd name="T4" fmla="*/ 774700 w 5591"/>
              <a:gd name="T5" fmla="*/ 1119188 h 2496"/>
              <a:gd name="T6" fmla="*/ 5008563 w 5591"/>
              <a:gd name="T7" fmla="*/ 284163 h 2496"/>
              <a:gd name="T8" fmla="*/ 7602538 w 5591"/>
              <a:gd name="T9" fmla="*/ 393700 h 2496"/>
              <a:gd name="T10" fmla="*/ 8875713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5425" name="Freeform 33">
            <a:extLst>
              <a:ext uri="{FF2B5EF4-FFF2-40B4-BE49-F238E27FC236}">
                <a16:creationId xmlns:a16="http://schemas.microsoft.com/office/drawing/2014/main" id="{D168CF19-7419-0841-9C44-EE32AC6B5389}"/>
              </a:ext>
            </a:extLst>
          </p:cNvPr>
          <p:cNvSpPr>
            <a:spLocks/>
          </p:cNvSpPr>
          <p:nvPr/>
        </p:nvSpPr>
        <p:spPr bwMode="auto">
          <a:xfrm>
            <a:off x="320675" y="903288"/>
            <a:ext cx="8632825" cy="3913187"/>
          </a:xfrm>
          <a:custGeom>
            <a:avLst/>
            <a:gdLst>
              <a:gd name="T0" fmla="*/ 8632825 w 5438"/>
              <a:gd name="T1" fmla="*/ 2600325 h 2465"/>
              <a:gd name="T2" fmla="*/ 7389813 w 5438"/>
              <a:gd name="T3" fmla="*/ 841375 h 2465"/>
              <a:gd name="T4" fmla="*/ 5264150 w 5438"/>
              <a:gd name="T5" fmla="*/ 166687 h 2465"/>
              <a:gd name="T6" fmla="*/ 869950 w 5438"/>
              <a:gd name="T7" fmla="*/ 623887 h 2465"/>
              <a:gd name="T8" fmla="*/ 46038 w 5438"/>
              <a:gd name="T9" fmla="*/ 3913187 h 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8" h="2465">
                <a:moveTo>
                  <a:pt x="5438" y="1638"/>
                </a:moveTo>
                <a:cubicBezTo>
                  <a:pt x="5223" y="1211"/>
                  <a:pt x="5009" y="785"/>
                  <a:pt x="4655" y="530"/>
                </a:cubicBezTo>
                <a:cubicBezTo>
                  <a:pt x="4301" y="275"/>
                  <a:pt x="4000" y="128"/>
                  <a:pt x="3316" y="105"/>
                </a:cubicBezTo>
                <a:cubicBezTo>
                  <a:pt x="2632" y="82"/>
                  <a:pt x="1096" y="0"/>
                  <a:pt x="548" y="393"/>
                </a:cubicBezTo>
                <a:cubicBezTo>
                  <a:pt x="0" y="786"/>
                  <a:pt x="14" y="1625"/>
                  <a:pt x="29" y="246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5426" name="Freeform 34">
            <a:extLst>
              <a:ext uri="{FF2B5EF4-FFF2-40B4-BE49-F238E27FC236}">
                <a16:creationId xmlns:a16="http://schemas.microsoft.com/office/drawing/2014/main" id="{668080A9-872B-4943-BD92-7E363349805D}"/>
              </a:ext>
            </a:extLst>
          </p:cNvPr>
          <p:cNvSpPr>
            <a:spLocks/>
          </p:cNvSpPr>
          <p:nvPr/>
        </p:nvSpPr>
        <p:spPr bwMode="auto">
          <a:xfrm>
            <a:off x="1647825" y="3181350"/>
            <a:ext cx="2587625" cy="1558925"/>
          </a:xfrm>
          <a:custGeom>
            <a:avLst/>
            <a:gdLst>
              <a:gd name="T0" fmla="*/ 2435225 w 1630"/>
              <a:gd name="T1" fmla="*/ 555625 h 982"/>
              <a:gd name="T2" fmla="*/ 2335213 w 1630"/>
              <a:gd name="T3" fmla="*/ 496888 h 982"/>
              <a:gd name="T4" fmla="*/ 923925 w 1630"/>
              <a:gd name="T5" fmla="*/ 177800 h 982"/>
              <a:gd name="T6" fmla="*/ 0 w 1630"/>
              <a:gd name="T7" fmla="*/ 1558925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0" h="982">
                <a:moveTo>
                  <a:pt x="1534" y="350"/>
                </a:moveTo>
                <a:cubicBezTo>
                  <a:pt x="1582" y="351"/>
                  <a:pt x="1630" y="353"/>
                  <a:pt x="1471" y="313"/>
                </a:cubicBezTo>
                <a:cubicBezTo>
                  <a:pt x="1312" y="273"/>
                  <a:pt x="827" y="0"/>
                  <a:pt x="582" y="112"/>
                </a:cubicBezTo>
                <a:cubicBezTo>
                  <a:pt x="337" y="224"/>
                  <a:pt x="97" y="836"/>
                  <a:pt x="0" y="982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427" grpId="0" build="p"/>
      <p:bldP spid="15954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response status codes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89000" y="2554288"/>
            <a:ext cx="8075613" cy="4168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200 OK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301 Moved Permanently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400 Bad Request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404 Not Found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505 HTTP Version Not Supported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942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488950" y="1190625"/>
            <a:ext cx="8112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50838" indent="-35083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50520" indent="-350520">
              <a:lnSpc>
                <a:spcPct val="90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800" dirty="0">
                <a:latin typeface="Calibri"/>
              </a:rPr>
              <a:t>status code appears in 1st line in server-to-client response message.</a:t>
            </a:r>
          </a:p>
          <a:p>
            <a:pPr marL="350520" indent="-350520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800" dirty="0">
                <a:latin typeface="Calibri"/>
              </a:rPr>
              <a:t>some sample codes</a:t>
            </a:r>
            <a:r>
              <a:rPr lang="en-US" altLang="en-US" sz="2400" dirty="0">
                <a:latin typeface="Calibri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7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Trying out HTTP (client side) for yourself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0525" y="1390650"/>
            <a:ext cx="8096250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800" dirty="0">
              <a:ea typeface="ＭＳ Ｐゴシック" charset="-128"/>
            </a:endParaRPr>
          </a:p>
        </p:txBody>
      </p:sp>
      <p:pic>
        <p:nvPicPr>
          <p:cNvPr id="9625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4479925" y="1884363"/>
            <a:ext cx="3725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(default HTTP server port)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at </a:t>
            </a:r>
            <a:r>
              <a:rPr lang="en-US" altLang="en-US" sz="1800" dirty="0" err="1"/>
              <a:t>gaia.cs.umass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edu</a:t>
            </a:r>
            <a:r>
              <a:rPr lang="en-US" altLang="en-US" sz="1800" dirty="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anything typed in will be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to port 80 at gaia.cs.umass.edu</a:t>
            </a:r>
            <a:endParaRPr lang="en-US" altLang="en-US" sz="2400" dirty="0"/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414338" y="1933575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telnet gaia.cs.umass.edu 80</a:t>
            </a:r>
            <a:endParaRPr lang="en-US" altLang="en-US" sz="2800" dirty="0">
              <a:solidFill>
                <a:srgbClr val="CC0000"/>
              </a:solidFill>
            </a:endParaRPr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422275" y="346392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Calibri"/>
              </a:rPr>
              <a:t>2. type</a:t>
            </a:r>
            <a:r>
              <a:rPr lang="en-US" altLang="en-US" sz="2400" dirty="0">
                <a:latin typeface="Calibri"/>
              </a:rPr>
              <a:t> in a GET HTTP request:</a:t>
            </a:r>
          </a:p>
          <a:p>
            <a:pPr lvl="2">
              <a:buClrTx/>
              <a:buSzTx/>
              <a:buFontTx/>
              <a:buNone/>
            </a:pPr>
            <a:endParaRPr lang="en-US" altLang="en-US" sz="1800" dirty="0">
              <a:latin typeface="Calibri"/>
            </a:endParaRP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671513" y="398780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GET /</a:t>
            </a:r>
            <a:r>
              <a:rPr lang="en-US" altLang="en-US" sz="1800" b="1" dirty="0" err="1">
                <a:solidFill>
                  <a:srgbClr val="CC0000"/>
                </a:solidFill>
                <a:latin typeface="Courier New" charset="0"/>
              </a:rPr>
              <a:t>kurose_ross</a:t>
            </a: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/interactive/</a:t>
            </a:r>
            <a:r>
              <a:rPr lang="en-US" altLang="en-US" sz="1800" b="1" dirty="0" err="1">
                <a:solidFill>
                  <a:srgbClr val="CC0000"/>
                </a:solidFill>
                <a:latin typeface="Courier New" charset="0"/>
              </a:rPr>
              <a:t>index.php</a:t>
            </a: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Host: gaia.cs.umass.edu</a:t>
            </a:r>
            <a:endParaRPr lang="en-US" altLang="en-US" sz="1800" dirty="0">
              <a:solidFill>
                <a:srgbClr val="CC0000"/>
              </a:solidFill>
              <a:latin typeface="Courier New" charset="0"/>
            </a:endParaRP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4848225" y="43402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GET request to HTTP server</a:t>
            </a:r>
            <a:endParaRPr lang="en-US" altLang="en-US" sz="2400"/>
          </a:p>
        </p:txBody>
      </p:sp>
      <p:sp>
        <p:nvSpPr>
          <p:cNvPr id="96267" name="Rectangle 14"/>
          <p:cNvSpPr>
            <a:spLocks noChangeArrowheads="1"/>
          </p:cNvSpPr>
          <p:nvPr/>
        </p:nvSpPr>
        <p:spPr bwMode="auto">
          <a:xfrm>
            <a:off x="407988" y="556577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Calibri"/>
              </a:rPr>
              <a:t>3. look</a:t>
            </a:r>
            <a:r>
              <a:rPr lang="en-US" altLang="en-US" sz="2400" dirty="0">
                <a:latin typeface="Calibri"/>
              </a:rPr>
              <a:t> at response message sent by HTTP server!</a:t>
            </a:r>
          </a:p>
        </p:txBody>
      </p:sp>
      <p:sp>
        <p:nvSpPr>
          <p:cNvPr id="96268" name="Text Box 17"/>
          <p:cNvSpPr txBox="1">
            <a:spLocks noChangeArrowheads="1"/>
          </p:cNvSpPr>
          <p:nvPr/>
        </p:nvSpPr>
        <p:spPr bwMode="auto">
          <a:xfrm>
            <a:off x="711200" y="5953125"/>
            <a:ext cx="680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Calibri"/>
              </a:rPr>
              <a:t>(or use Wireshark to look at captured HTTP request/response)</a:t>
            </a:r>
          </a:p>
        </p:txBody>
      </p:sp>
      <p:sp>
        <p:nvSpPr>
          <p:cNvPr id="96269" name="Left Brace 2"/>
          <p:cNvSpPr>
            <a:spLocks/>
          </p:cNvSpPr>
          <p:nvPr/>
        </p:nvSpPr>
        <p:spPr bwMode="auto">
          <a:xfrm>
            <a:off x="4264025" y="2055813"/>
            <a:ext cx="257175" cy="1179512"/>
          </a:xfrm>
          <a:prstGeom prst="leftBrace">
            <a:avLst>
              <a:gd name="adj1" fmla="val 8323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6270" name="Left Brace 17"/>
          <p:cNvSpPr>
            <a:spLocks/>
          </p:cNvSpPr>
          <p:nvPr/>
        </p:nvSpPr>
        <p:spPr bwMode="auto">
          <a:xfrm>
            <a:off x="4627563" y="4476750"/>
            <a:ext cx="285750" cy="950913"/>
          </a:xfrm>
          <a:prstGeom prst="leftBrace">
            <a:avLst>
              <a:gd name="adj1" fmla="val 8335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Telnor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Multinet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891118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/>
              <a:t>I’m YouTube:</a:t>
            </a:r>
          </a:p>
          <a:p>
            <a:pPr algn="ctr">
              <a:defRPr/>
            </a:pPr>
            <a:r>
              <a:rPr lang="en-US" sz="1800" b="1" dirty="0"/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000" dirty="0">
                <a:latin typeface="+mj-lt"/>
              </a:rPr>
              <a:t>February 2008 : Pakistan Telecom hijacks YouTube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>
                <a:latin typeface="+mj-lt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Telnor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Multinet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799" y="3810000"/>
            <a:ext cx="2883195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/>
              <a:t>I’m YouTube:</a:t>
            </a:r>
          </a:p>
          <a:p>
            <a:pPr algn="ctr">
              <a:defRPr/>
            </a:pPr>
            <a:r>
              <a:rPr lang="en-US" sz="1800" b="1" dirty="0"/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Hijack + drop packets going to YouTube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>
                <a:latin typeface="+mj-lt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>
                <a:latin typeface="+mj-lt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Telnor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Multinet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/>
              <a:t>I’m YouTube:</a:t>
            </a:r>
          </a:p>
          <a:p>
            <a:pPr algn="ctr">
              <a:defRPr/>
            </a:pPr>
            <a:r>
              <a:rPr lang="en-US" sz="1800" b="1" dirty="0"/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Cloud 27"/>
          <p:cNvSpPr/>
          <p:nvPr/>
        </p:nvSpPr>
        <p:spPr bwMode="auto">
          <a:xfrm>
            <a:off x="6248400" y="3495427"/>
            <a:ext cx="2057400" cy="1098707"/>
          </a:xfrm>
          <a:prstGeom prst="cloud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>
                <a:latin typeface="+mj-lt"/>
              </a:rPr>
              <a:t>Pakistan</a:t>
            </a:r>
          </a:p>
          <a:p>
            <a:pPr algn="ctr">
              <a:defRPr/>
            </a:pPr>
            <a:r>
              <a:rPr lang="en-US" sz="2200" b="1" dirty="0">
                <a:latin typeface="+mj-lt"/>
              </a:rPr>
              <a:t>Telecom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/>
              <a:t>No, I’m YouTube!</a:t>
            </a:r>
          </a:p>
          <a:p>
            <a:pPr algn="ctr">
              <a:defRPr/>
            </a:pPr>
            <a:r>
              <a:rPr lang="en-US" sz="1800" b="1" dirty="0"/>
              <a:t>IP 208.65.153.0 /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38567BF-50C3-CD4D-A5FA-D9C74A730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49A6C9-AC22-2448-B363-24DCDEE641D4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A782BF3-1B37-5E40-870F-D061F2FD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Bogus AS Paths to Hide Hijacking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94645-E364-A84F-9C9E-3A7389CB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Adds AS hop(s) at the end of the path</a:t>
            </a:r>
          </a:p>
          <a:p>
            <a:pPr lvl="1"/>
            <a:r>
              <a:rPr lang="en-US" altLang="en-US" sz="2000" dirty="0"/>
              <a:t>E.g., turns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701 88 3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Evade detection for a bogus route</a:t>
            </a:r>
          </a:p>
          <a:p>
            <a:pPr lvl="1"/>
            <a:r>
              <a:rPr lang="en-US" altLang="en-US" sz="2000" dirty="0"/>
              <a:t>E.g., by adding the legitimate AS to the 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Hard to tell that the AS path is bogus…</a:t>
            </a:r>
          </a:p>
          <a:p>
            <a:pPr lvl="1"/>
            <a:r>
              <a:rPr lang="en-US" altLang="en-US" sz="2000" dirty="0"/>
              <a:t>Even if other </a:t>
            </a:r>
            <a:r>
              <a:rPr lang="en-US" altLang="en-US" sz="2000" dirty="0" err="1"/>
              <a:t>ASes</a:t>
            </a:r>
            <a:r>
              <a:rPr lang="en-US" altLang="en-US" sz="2000" dirty="0"/>
              <a:t> filter based on prefix ownership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25C19D3D-D8DE-3541-BC5A-F4EFCE34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47355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Photo Editor Photo" r:id="rId4" imgW="1270000" imgH="927100" progId="MSPhotoEd.3">
                  <p:embed/>
                </p:oleObj>
              </mc:Choice>
              <mc:Fallback>
                <p:oleObj name="Photo Editor Photo" r:id="rId4" imgW="1270000" imgH="927100" progId="MSPhotoEd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25C19D3D-D8DE-3541-BC5A-F4EFCE340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7355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0F979887-F4DF-4A4D-9F86-060CB7E0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0F979887-F4DF-4A4D-9F86-060CB7E0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>
            <a:extLst>
              <a:ext uri="{FF2B5EF4-FFF2-40B4-BE49-F238E27FC236}">
                <a16:creationId xmlns:a16="http://schemas.microsoft.com/office/drawing/2014/main" id="{E7C3C82B-AF77-E34E-98C6-EFE21D55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6407" name="Text Box 7">
            <a:extLst>
              <a:ext uri="{FF2B5EF4-FFF2-40B4-BE49-F238E27FC236}">
                <a16:creationId xmlns:a16="http://schemas.microsoft.com/office/drawing/2014/main" id="{FF3D0B49-D1A6-6442-BA9D-D6E62389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sp>
        <p:nvSpPr>
          <p:cNvPr id="1766408" name="Line 8">
            <a:extLst>
              <a:ext uri="{FF2B5EF4-FFF2-40B4-BE49-F238E27FC236}">
                <a16:creationId xmlns:a16="http://schemas.microsoft.com/office/drawing/2014/main" id="{63DEA1C2-D7DE-374A-90A7-B906FEF4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F4FE675A-68BD-1E4E-B11F-6B7B31371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Photo Editor Photo" r:id="rId7" imgW="1270000" imgH="927100" progId="MSPhotoEd.3">
                  <p:embed/>
                </p:oleObj>
              </mc:Choice>
              <mc:Fallback>
                <p:oleObj name="Photo Editor Photo" r:id="rId7" imgW="1270000" imgH="927100" progId="MSPhotoEd.3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F4FE675A-68BD-1E4E-B11F-6B7B31371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>
            <a:extLst>
              <a:ext uri="{FF2B5EF4-FFF2-40B4-BE49-F238E27FC236}">
                <a16:creationId xmlns:a16="http://schemas.microsoft.com/office/drawing/2014/main" id="{D046815F-AB8F-0A46-A7F6-0CCCEBE1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66411" name="Text Box 11">
            <a:extLst>
              <a:ext uri="{FF2B5EF4-FFF2-40B4-BE49-F238E27FC236}">
                <a16:creationId xmlns:a16="http://schemas.microsoft.com/office/drawing/2014/main" id="{6EFCD199-5176-6340-BC4C-05ACEC43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  <p:sp>
        <p:nvSpPr>
          <p:cNvPr id="1766412" name="Text Box 12">
            <a:extLst>
              <a:ext uri="{FF2B5EF4-FFF2-40B4-BE49-F238E27FC236}">
                <a16:creationId xmlns:a16="http://schemas.microsoft.com/office/drawing/2014/main" id="{AB04B0E7-D315-AF40-8132-9CD00985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12610</TotalTime>
  <Words>3171</Words>
  <Application>Microsoft Macintosh PowerPoint</Application>
  <PresentationFormat>On-screen Show (4:3)</PresentationFormat>
  <Paragraphs>796</Paragraphs>
  <Slides>51</Slides>
  <Notes>39</Notes>
  <HiddenSlides>4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ＭＳ Ｐゴシック</vt:lpstr>
      <vt:lpstr>Arial</vt:lpstr>
      <vt:lpstr>Calibri</vt:lpstr>
      <vt:lpstr>Calibri Light</vt:lpstr>
      <vt:lpstr>Comic Sans MS</vt:lpstr>
      <vt:lpstr>Courier New</vt:lpstr>
      <vt:lpstr>Gill Sans</vt:lpstr>
      <vt:lpstr>Helvetica</vt:lpstr>
      <vt:lpstr>Lucida Bright</vt:lpstr>
      <vt:lpstr>Tahoma</vt:lpstr>
      <vt:lpstr>Times New Roman</vt:lpstr>
      <vt:lpstr>Wingdings</vt:lpstr>
      <vt:lpstr>ZapfDingbats</vt:lpstr>
      <vt:lpstr>Office Theme</vt:lpstr>
      <vt:lpstr>1_Office Theme</vt:lpstr>
      <vt:lpstr>Photo Editor Photo</vt:lpstr>
      <vt:lpstr>PowerPoint Presentation</vt:lpstr>
      <vt:lpstr>BGP Attacks</vt:lpstr>
      <vt:lpstr>Prefix Hijacking</vt:lpstr>
      <vt:lpstr>Prefix highjack</vt:lpstr>
      <vt:lpstr>Sub-Prefix Hijacking</vt:lpstr>
      <vt:lpstr>Sub-prefix hijack</vt:lpstr>
      <vt:lpstr>Pakistan Telecom: Sub-prefix hijack</vt:lpstr>
      <vt:lpstr>Pakistan Telecom: Sub-prefix hijack</vt:lpstr>
      <vt:lpstr>Bogus AS Paths to Hide Hijacking</vt:lpstr>
      <vt:lpstr>Path-Shortening Attacks</vt:lpstr>
      <vt:lpstr>Attacks that Add a Bogus AS Hop </vt:lpstr>
      <vt:lpstr>Violating “Consistent Export” to Peers</vt:lpstr>
      <vt:lpstr>Other Attacks</vt:lpstr>
      <vt:lpstr>Solution Techniques</vt:lpstr>
      <vt:lpstr>Application Layer Protocols</vt:lpstr>
      <vt:lpstr>PowerPoint Presentation</vt:lpstr>
      <vt:lpstr>Application Layer</vt:lpstr>
      <vt:lpstr>Outline</vt:lpstr>
      <vt:lpstr>Creating a network app</vt:lpstr>
      <vt:lpstr>Application architectures</vt:lpstr>
      <vt:lpstr>Client-server architecture</vt:lpstr>
      <vt:lpstr>P2P architecture</vt:lpstr>
      <vt:lpstr>P2P architecture</vt:lpstr>
      <vt:lpstr>P2P architecture</vt:lpstr>
      <vt:lpstr>Hybrid of client-server and P2P</vt:lpstr>
      <vt:lpstr>App-layer protocol defines</vt:lpstr>
      <vt:lpstr>What transport service does an app need?</vt:lpstr>
      <vt:lpstr>Transport service requirements: common apps</vt:lpstr>
      <vt:lpstr>Internet transport protocols services</vt:lpstr>
      <vt:lpstr>Internet apps:  application, transport protocols</vt:lpstr>
      <vt:lpstr>Outline</vt:lpstr>
      <vt:lpstr>Socket programming </vt:lpstr>
      <vt:lpstr>Socket programming </vt:lpstr>
      <vt:lpstr>Outline</vt:lpstr>
      <vt:lpstr>Web and HTTP</vt:lpstr>
      <vt:lpstr>HTTP overview</vt:lpstr>
      <vt:lpstr>HTTP overview</vt:lpstr>
      <vt:lpstr>HTTP connections</vt:lpstr>
      <vt:lpstr>Non-persistent HTTP</vt:lpstr>
      <vt:lpstr>Non-persistent HTTP: response time</vt:lpstr>
      <vt:lpstr>Persistent HTTP</vt:lpstr>
      <vt:lpstr>Other optimizations</vt:lpstr>
      <vt:lpstr>Other optimizations</vt:lpstr>
      <vt:lpstr>Other optimizations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215</cp:revision>
  <cp:lastPrinted>2017-09-18T19:59:04Z</cp:lastPrinted>
  <dcterms:created xsi:type="dcterms:W3CDTF">2017-08-26T21:27:51Z</dcterms:created>
  <dcterms:modified xsi:type="dcterms:W3CDTF">2022-05-05T15:36:52Z</dcterms:modified>
</cp:coreProperties>
</file>