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  <p:sldMasterId id="2147483724" r:id="rId2"/>
  </p:sldMasterIdLst>
  <p:notesMasterIdLst>
    <p:notesMasterId r:id="rId34"/>
  </p:notesMasterIdLst>
  <p:sldIdLst>
    <p:sldId id="1532" r:id="rId3"/>
    <p:sldId id="302" r:id="rId4"/>
    <p:sldId id="303" r:id="rId5"/>
    <p:sldId id="304" r:id="rId6"/>
    <p:sldId id="305" r:id="rId7"/>
    <p:sldId id="306" r:id="rId8"/>
    <p:sldId id="307" r:id="rId9"/>
    <p:sldId id="383" r:id="rId10"/>
    <p:sldId id="325" r:id="rId11"/>
    <p:sldId id="326" r:id="rId12"/>
    <p:sldId id="327" r:id="rId13"/>
    <p:sldId id="328" r:id="rId14"/>
    <p:sldId id="329" r:id="rId15"/>
    <p:sldId id="331" r:id="rId16"/>
    <p:sldId id="332" r:id="rId17"/>
    <p:sldId id="333" r:id="rId18"/>
    <p:sldId id="385" r:id="rId19"/>
    <p:sldId id="337" r:id="rId20"/>
    <p:sldId id="338" r:id="rId21"/>
    <p:sldId id="1533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8"/>
    <p:restoredTop sz="94601"/>
  </p:normalViewPr>
  <p:slideViewPr>
    <p:cSldViewPr snapToGrid="0" snapToObjects="1">
      <p:cViewPr varScale="1">
        <p:scale>
          <a:sx n="120" d="100"/>
          <a:sy n="120" d="100"/>
        </p:scale>
        <p:origin x="1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0947-AF21-E640-911C-C22E4344EE47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F0C0-8A03-904A-A665-B7C6FFEB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DB0FB03-5924-D440-8C6A-1606C6017B1C}" type="slidenum">
              <a:rPr lang="en-US" altLang="en-US" sz="1300">
                <a:latin typeface="Times New Roman" charset="0"/>
              </a:rPr>
              <a:pPr/>
              <a:t>2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67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946EC-ADD6-0149-AB2B-A7EA8D944421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32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C754C-54DD-3640-9C14-46B5552A33A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919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Note: no authentication</a:t>
            </a: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14C95-7168-1A4D-9C21-6BF3AFE6F68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444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Question: what happens in an email with</a:t>
            </a:r>
            <a:r>
              <a:rPr lang="en-US" altLang="en-US" baseline="0" dirty="0">
                <a:latin typeface="Times New Roman" charset="0"/>
                <a:ea typeface="ＭＳ Ｐゴシック" charset="-128"/>
              </a:rPr>
              <a:t> a single dot on a line?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1909C-5E4D-8645-95C9-0C48AD457E0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28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82C72-DE26-3B4D-96B2-A3BEED35220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593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58501-3314-3B44-B716-D5D7329E3F9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26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DFD8E-9E57-E548-981C-AE311CDD890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218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611E2-22D2-5A4B-95FD-BA570F968091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910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0FB81-4E57-8C4F-A601-46273BC771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953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5CCCC-1877-3B4D-A58C-5967B5172CD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49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8112A-B6CA-CE49-B97C-5986837245C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39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A61F4-51CF-2F44-A1F1-79E1145AF77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392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BECE3-C546-944A-85AB-A15963CEDAA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560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C36A-6169-E341-98D9-4323E731302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98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9AC7F-AF24-EA47-BE83-2E314AA7F9AA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479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1289E-7EB0-134E-9624-944745ADAE5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209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27735-61A8-744C-BCC8-C68A1C9F7A7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155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2DD6F-5CE3-834F-BA45-33903BE0114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546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5CC32-D65A-B34A-AEBC-F637B396A9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80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Does</a:t>
            </a:r>
            <a:r>
              <a:rPr lang="en-US" altLang="en-US" baseline="0" dirty="0">
                <a:latin typeface="Times New Roman" charset="0"/>
                <a:ea typeface="ＭＳ Ｐゴシック" charset="-128"/>
              </a:rPr>
              <a:t> DNS use TCP or UDP? Why?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FD87E-4754-3142-9363-1CFA835FDCA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290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0F01B-BEA6-6546-93AF-883401C0882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22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49AB9-1C94-9045-B130-1D0B2EB8A02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60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tracking</a:t>
            </a: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77B8E-45CF-2748-8178-6AFEDF563F9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42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DE2F9-DDC8-FF49-A6AF-36204A1BB9D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280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proxy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CF7E7-8383-F84B-90EC-18A7C5F2DAA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757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DFD8E-9E57-E548-981C-AE311CDD890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84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5F72C-7AA9-FE46-B19F-6059A89C560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422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F7680-EF30-E747-9CC4-8D6EE7D7156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0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8F6E-BFA2-E14C-8BC4-867A927D0D2A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A91-4E89-F548-BBB3-D34C5129279F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500B-F297-9B40-A10A-167768D80851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30BAE-CFB7-B64C-B21A-9D4E37467830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</a:t>
            </a:r>
            <a:fld id="{CE518614-272C-FF40-AD9D-508A23B042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652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EB2B-03D5-8E40-8F61-48FDB5EB214A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58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EDD7-4DF1-3240-A474-0B2FF4A954D9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F52E-D7FE-0F4D-BA70-83CC8090E49C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8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D33C-6693-4944-9E89-4A3A20375B2A}" type="datetime1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8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DBB-E28E-A341-94E8-9FB0D4870E93}" type="datetime1">
              <a:rPr lang="en-US" smtClean="0"/>
              <a:t>5/5/22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58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1B4-381A-2241-989C-6E7A7CB96908}" type="datetime1">
              <a:rPr lang="en-US" smtClean="0"/>
              <a:t>5/5/22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39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D38-92D6-364E-ABFC-F2F409DFC044}" type="datetime1">
              <a:rPr lang="en-US" smtClean="0"/>
              <a:t>5/5/22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8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3C1A-0730-0940-AAB4-5D0390C5A59C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577-0A36-4E4E-A427-A3B35B1F2565}" type="datetime1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34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F6D5-B309-F044-A4A6-5BCE52CD123E}" type="datetime1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70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86A4-DE29-2A44-A5FD-2AA57B76E750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00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6C0-E19A-8643-8997-C530A2B5F4BA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1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0114-3E23-0A46-9920-9A06B9DCE82F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561E-1FF2-654E-B1B9-FF20841CEDF7}" type="datetime1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7BA8-F7EC-9941-A5F1-22DC297599BF}" type="datetime1">
              <a:rPr lang="en-US" smtClean="0"/>
              <a:t>5/5/22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89A4-6DC7-2B4E-92E5-CA0991E5AF67}" type="datetime1">
              <a:rPr lang="en-US" smtClean="0"/>
              <a:t>5/5/22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92EC-27CF-1741-93A4-DF246026192F}" type="datetime1">
              <a:rPr lang="en-US" smtClean="0"/>
              <a:t>5/5/22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EBEC-81D3-9F43-B558-F9A845ED744C}" type="datetime1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9513-D130-604C-846C-196477CACA24}" type="datetime1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F53F-1A49-2D4D-ABC2-5299D88B6FDF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B4811-509D-3043-AF6D-A28605B0DBA5}" type="datetime1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tif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tif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E587D8C-B4B3-C547-97BE-C056D93E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39400F-44D2-3743-A2CB-8D8B2208C275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D8CE4F15-BD8D-8643-91CC-5E6CC5420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Nirupam Roy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167C363F-F001-DE48-9E1C-9028C6F7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Tu-Th 2:00-3:15pm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CSI 1115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C3D2A60A-A563-B54F-8E5E-6B47C4B9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51DFA817-9C5D-2748-B6BD-684D4AC7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06692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CMSC 417 : Spring 2020</a:t>
            </a: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7A8DCB55-FF65-1947-A9D5-9A81B56E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0677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Topic: Application Layer Protocols Part-2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(Textbook chapter 9)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048B9-7575-EE46-8A1F-003EC422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95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222250"/>
            <a:ext cx="7772400" cy="88265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Electronic Mail: Mail Servers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2288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98588"/>
            <a:ext cx="4186311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Mail Servers: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mailbox</a:t>
            </a:r>
            <a:r>
              <a:rPr lang="en-US" altLang="en-US" sz="2400" dirty="0">
                <a:latin typeface="Calibri"/>
                <a:ea typeface="ＭＳ Ｐゴシック" charset="-128"/>
              </a:rPr>
              <a:t> contains incoming messages for user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message queue</a:t>
            </a:r>
            <a:r>
              <a:rPr lang="en-US" altLang="en-US" sz="2400" dirty="0">
                <a:latin typeface="Calibri"/>
                <a:ea typeface="ＭＳ Ｐゴシック" charset="-128"/>
              </a:rPr>
              <a:t> of outgoing (to be sent) mail messages</a:t>
            </a:r>
          </a:p>
          <a:p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SMTP protocol</a:t>
            </a:r>
            <a:r>
              <a:rPr lang="en-US" altLang="en-US" sz="2400" dirty="0">
                <a:latin typeface="Calibri"/>
                <a:ea typeface="ＭＳ Ｐゴシック" charset="-128"/>
              </a:rPr>
              <a:t> between mail servers to send email messages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client: sending mail server</a:t>
            </a:r>
          </a:p>
          <a:p>
            <a:pPr lvl="1"/>
            <a:r>
              <a:rPr lang="en-US" altLang="ja-JP" dirty="0">
                <a:latin typeface="Calibri"/>
                <a:ea typeface="ＭＳ Ｐゴシック" charset="-128"/>
              </a:rPr>
              <a:t>“server”: receiving mail server</a:t>
            </a:r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22885" name="Picture 15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826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886" name="Group 271"/>
          <p:cNvGrpSpPr>
            <a:grpSpLocks/>
          </p:cNvGrpSpPr>
          <p:nvPr/>
        </p:nvGrpSpPr>
        <p:grpSpPr bwMode="auto">
          <a:xfrm>
            <a:off x="6899275" y="2787650"/>
            <a:ext cx="477838" cy="715963"/>
            <a:chOff x="4140" y="429"/>
            <a:chExt cx="1425" cy="2396"/>
          </a:xfrm>
        </p:grpSpPr>
        <p:sp>
          <p:nvSpPr>
            <p:cNvPr id="123049" name="Freeform 2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50" name="Rectangle 273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51" name="Freeform 2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52" name="Freeform 2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53" name="Rectangle 276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54" name="Group 2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3079" name="AutoShape 278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80" name="AutoShape 279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55" name="Rectangle 280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56" name="Group 2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3077" name="AutoShape 28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78" name="AutoShape 283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57" name="Rectangle 284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58" name="Rectangle 285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59" name="Group 2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3075" name="AutoShape 28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76" name="AutoShape 288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60" name="Freeform 2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3061" name="Group 2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3073" name="AutoShape 291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74" name="AutoShape 292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62" name="Rectangle 293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63" name="Freeform 2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64" name="Freeform 2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65" name="Oval 296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66" name="Freeform 2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67" name="AutoShape 298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68" name="AutoShape 299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69" name="Oval 300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70" name="Oval 301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71" name="Oval 302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72" name="Rectangle 303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887" name="Group 304"/>
          <p:cNvGrpSpPr>
            <a:grpSpLocks/>
          </p:cNvGrpSpPr>
          <p:nvPr/>
        </p:nvGrpSpPr>
        <p:grpSpPr bwMode="auto">
          <a:xfrm>
            <a:off x="4906963" y="4181475"/>
            <a:ext cx="477837" cy="715963"/>
            <a:chOff x="4140" y="429"/>
            <a:chExt cx="1425" cy="2396"/>
          </a:xfrm>
        </p:grpSpPr>
        <p:sp>
          <p:nvSpPr>
            <p:cNvPr id="123017" name="Freeform 30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18" name="Rectangle 306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19" name="Freeform 30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20" name="Freeform 30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21" name="Rectangle 309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22" name="Group 31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3047" name="AutoShape 31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48" name="AutoShape 312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23" name="Rectangle 313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24" name="Group 31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3045" name="AutoShape 31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46" name="AutoShape 316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25" name="Rectangle 317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26" name="Rectangle 318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3027" name="Group 31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3043" name="AutoShape 320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44" name="AutoShape 321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28" name="Freeform 32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3029" name="Group 32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3041" name="AutoShape 324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42" name="AutoShape 325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3030" name="Rectangle 326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1" name="Freeform 32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32" name="Freeform 32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33" name="Oval 329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4" name="Freeform 33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35" name="AutoShape 331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6" name="AutoShape 332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7" name="Oval 333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8" name="Oval 334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39" name="Oval 335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40" name="Rectangle 336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888" name="Group 337"/>
          <p:cNvGrpSpPr>
            <a:grpSpLocks/>
          </p:cNvGrpSpPr>
          <p:nvPr/>
        </p:nvGrpSpPr>
        <p:grpSpPr bwMode="auto">
          <a:xfrm>
            <a:off x="4929188" y="1839913"/>
            <a:ext cx="477837" cy="715962"/>
            <a:chOff x="4140" y="429"/>
            <a:chExt cx="1425" cy="2396"/>
          </a:xfrm>
        </p:grpSpPr>
        <p:sp>
          <p:nvSpPr>
            <p:cNvPr id="122985" name="Freeform 33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86" name="Rectangle 339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87" name="Freeform 34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88" name="Freeform 34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89" name="Rectangle 342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2990" name="Group 34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3015" name="AutoShape 34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16" name="AutoShape 345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2991" name="Rectangle 346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2992" name="Group 34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3013" name="AutoShape 34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14" name="AutoShape 349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2993" name="Rectangle 350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94" name="Rectangle 351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2995" name="Group 35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3011" name="AutoShape 353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12" name="AutoShape 354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2996" name="Freeform 35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2997" name="Group 35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3009" name="AutoShape 357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3010" name="AutoShape 358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2998" name="Rectangle 359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99" name="Freeform 36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00" name="Freeform 36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01" name="Oval 362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2" name="Freeform 36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03" name="AutoShape 364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4" name="AutoShape 365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5" name="Oval 366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6" name="Oval 367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7" name="Oval 368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3008" name="Rectangle 369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2889" name="Line 9"/>
          <p:cNvSpPr>
            <a:spLocks noChangeShapeType="1"/>
          </p:cNvSpPr>
          <p:nvPr/>
        </p:nvSpPr>
        <p:spPr bwMode="auto">
          <a:xfrm>
            <a:off x="5927725" y="2606675"/>
            <a:ext cx="1123950" cy="7905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2890" name="Group 19"/>
          <p:cNvGrpSpPr>
            <a:grpSpLocks/>
          </p:cNvGrpSpPr>
          <p:nvPr/>
        </p:nvGrpSpPr>
        <p:grpSpPr bwMode="auto">
          <a:xfrm>
            <a:off x="7089775" y="2986088"/>
            <a:ext cx="809625" cy="1049337"/>
            <a:chOff x="4296" y="2627"/>
            <a:chExt cx="510" cy="661"/>
          </a:xfrm>
        </p:grpSpPr>
        <p:sp>
          <p:nvSpPr>
            <p:cNvPr id="122970" name="Rectangle 20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71" name="Text Box 21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72" name="Rectangle 22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73" name="Line 23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4" name="Line 24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5" name="Line 25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6" name="Line 26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7" name="Line 27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8" name="Line 28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79" name="Line 29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80" name="Rectangle 30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81" name="Rectangle 31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82" name="Rectangle 32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83" name="Rectangle 33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84" name="Rectangle 34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891" name="Group 60"/>
          <p:cNvGrpSpPr>
            <a:grpSpLocks/>
          </p:cNvGrpSpPr>
          <p:nvPr/>
        </p:nvGrpSpPr>
        <p:grpSpPr bwMode="auto">
          <a:xfrm>
            <a:off x="5089525" y="4386263"/>
            <a:ext cx="809625" cy="1049337"/>
            <a:chOff x="4296" y="2627"/>
            <a:chExt cx="510" cy="661"/>
          </a:xfrm>
        </p:grpSpPr>
        <p:sp>
          <p:nvSpPr>
            <p:cNvPr id="122955" name="Rectangle 6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6" name="Text Box 62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7" name="Rectangle 6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8" name="Line 6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59" name="Line 6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0" name="Line 6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1" name="Line 6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2" name="Line 6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3" name="Line 6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4" name="Line 7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65" name="Rectangle 7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66" name="Rectangle 7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67" name="Rectangle 7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68" name="Rectangle 7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69" name="Rectangle 7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892" name="Group 96"/>
          <p:cNvGrpSpPr>
            <a:grpSpLocks/>
          </p:cNvGrpSpPr>
          <p:nvPr/>
        </p:nvGrpSpPr>
        <p:grpSpPr bwMode="auto">
          <a:xfrm>
            <a:off x="5089525" y="2138363"/>
            <a:ext cx="809625" cy="1049337"/>
            <a:chOff x="4296" y="2627"/>
            <a:chExt cx="510" cy="661"/>
          </a:xfrm>
        </p:grpSpPr>
        <p:sp>
          <p:nvSpPr>
            <p:cNvPr id="122940" name="Rectangle 97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41" name="Text Box 98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42" name="Rectangle 99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43" name="Line 100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4" name="Line 101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5" name="Line 102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6" name="Line 103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7" name="Line 104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8" name="Line 105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49" name="Line 106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50" name="Rectangle 107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1" name="Rectangle 108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2" name="Rectangle 109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3" name="Rectangle 110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54" name="Rectangle 111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2893" name="Line 117"/>
          <p:cNvSpPr>
            <a:spLocks noChangeShapeType="1"/>
          </p:cNvSpPr>
          <p:nvPr/>
        </p:nvSpPr>
        <p:spPr bwMode="auto">
          <a:xfrm flipV="1">
            <a:off x="5927725" y="3730625"/>
            <a:ext cx="1123950" cy="10858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894" name="Line 118"/>
          <p:cNvSpPr>
            <a:spLocks noChangeShapeType="1"/>
          </p:cNvSpPr>
          <p:nvPr/>
        </p:nvSpPr>
        <p:spPr bwMode="auto">
          <a:xfrm flipH="1" flipV="1">
            <a:off x="5184775" y="3206750"/>
            <a:ext cx="0" cy="12477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2895" name="Group 119"/>
          <p:cNvGrpSpPr>
            <a:grpSpLocks/>
          </p:cNvGrpSpPr>
          <p:nvPr/>
        </p:nvGrpSpPr>
        <p:grpSpPr bwMode="auto">
          <a:xfrm>
            <a:off x="6024563" y="4024313"/>
            <a:ext cx="1031875" cy="457200"/>
            <a:chOff x="3745" y="2537"/>
            <a:chExt cx="650" cy="288"/>
          </a:xfrm>
        </p:grpSpPr>
        <p:sp>
          <p:nvSpPr>
            <p:cNvPr id="122938" name="Rectangle 120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39" name="Text Box 121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2896" name="Group 122"/>
          <p:cNvGrpSpPr>
            <a:grpSpLocks/>
          </p:cNvGrpSpPr>
          <p:nvPr/>
        </p:nvGrpSpPr>
        <p:grpSpPr bwMode="auto">
          <a:xfrm>
            <a:off x="5986463" y="2767013"/>
            <a:ext cx="1031875" cy="457200"/>
            <a:chOff x="3745" y="2537"/>
            <a:chExt cx="650" cy="288"/>
          </a:xfrm>
        </p:grpSpPr>
        <p:sp>
          <p:nvSpPr>
            <p:cNvPr id="122936" name="Rectangle 123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37" name="Text Box 124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2897" name="Group 125"/>
          <p:cNvGrpSpPr>
            <a:grpSpLocks/>
          </p:cNvGrpSpPr>
          <p:nvPr/>
        </p:nvGrpSpPr>
        <p:grpSpPr bwMode="auto">
          <a:xfrm>
            <a:off x="4662488" y="3481388"/>
            <a:ext cx="1031875" cy="457200"/>
            <a:chOff x="3745" y="2537"/>
            <a:chExt cx="650" cy="288"/>
          </a:xfrm>
        </p:grpSpPr>
        <p:sp>
          <p:nvSpPr>
            <p:cNvPr id="122934" name="Rectangle 126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35" name="Text Box 127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2898" name="Group 430"/>
          <p:cNvGrpSpPr>
            <a:grpSpLocks/>
          </p:cNvGrpSpPr>
          <p:nvPr/>
        </p:nvGrpSpPr>
        <p:grpSpPr bwMode="auto">
          <a:xfrm>
            <a:off x="5694363" y="1406525"/>
            <a:ext cx="912812" cy="1054100"/>
            <a:chOff x="3574" y="550"/>
            <a:chExt cx="575" cy="664"/>
          </a:xfrm>
        </p:grpSpPr>
        <p:grpSp>
          <p:nvGrpSpPr>
            <p:cNvPr id="122929" name="Group 431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32" name="Picture 43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33" name="Freeform 43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3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31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899" name="Group 436"/>
          <p:cNvGrpSpPr>
            <a:grpSpLocks/>
          </p:cNvGrpSpPr>
          <p:nvPr/>
        </p:nvGrpSpPr>
        <p:grpSpPr bwMode="auto">
          <a:xfrm>
            <a:off x="7731125" y="2222500"/>
            <a:ext cx="912813" cy="1054100"/>
            <a:chOff x="3574" y="550"/>
            <a:chExt cx="575" cy="664"/>
          </a:xfrm>
        </p:grpSpPr>
        <p:grpSp>
          <p:nvGrpSpPr>
            <p:cNvPr id="122924" name="Group 437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27" name="Picture 4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28" name="Freeform 43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2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26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900" name="Group 442"/>
          <p:cNvGrpSpPr>
            <a:grpSpLocks/>
          </p:cNvGrpSpPr>
          <p:nvPr/>
        </p:nvGrpSpPr>
        <p:grpSpPr bwMode="auto">
          <a:xfrm>
            <a:off x="8067675" y="2984500"/>
            <a:ext cx="912813" cy="1054100"/>
            <a:chOff x="3574" y="550"/>
            <a:chExt cx="575" cy="664"/>
          </a:xfrm>
        </p:grpSpPr>
        <p:grpSp>
          <p:nvGrpSpPr>
            <p:cNvPr id="122919" name="Group 443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22" name="Picture 44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23" name="Freeform 44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2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21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901" name="Group 448"/>
          <p:cNvGrpSpPr>
            <a:grpSpLocks/>
          </p:cNvGrpSpPr>
          <p:nvPr/>
        </p:nvGrpSpPr>
        <p:grpSpPr bwMode="auto">
          <a:xfrm>
            <a:off x="7935913" y="4032250"/>
            <a:ext cx="912812" cy="1054100"/>
            <a:chOff x="3574" y="550"/>
            <a:chExt cx="575" cy="664"/>
          </a:xfrm>
        </p:grpSpPr>
        <p:grpSp>
          <p:nvGrpSpPr>
            <p:cNvPr id="122914" name="Group 449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17" name="Picture 4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18" name="Freeform 4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1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6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902" name="Group 454"/>
          <p:cNvGrpSpPr>
            <a:grpSpLocks/>
          </p:cNvGrpSpPr>
          <p:nvPr/>
        </p:nvGrpSpPr>
        <p:grpSpPr bwMode="auto">
          <a:xfrm>
            <a:off x="5324475" y="5470525"/>
            <a:ext cx="912813" cy="1054100"/>
            <a:chOff x="3574" y="550"/>
            <a:chExt cx="575" cy="664"/>
          </a:xfrm>
        </p:grpSpPr>
        <p:grpSp>
          <p:nvGrpSpPr>
            <p:cNvPr id="122909" name="Group 455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12" name="Picture 4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13" name="Freeform 4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1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1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2903" name="Group 460"/>
          <p:cNvGrpSpPr>
            <a:grpSpLocks/>
          </p:cNvGrpSpPr>
          <p:nvPr/>
        </p:nvGrpSpPr>
        <p:grpSpPr bwMode="auto">
          <a:xfrm>
            <a:off x="6053138" y="4851400"/>
            <a:ext cx="912812" cy="1054100"/>
            <a:chOff x="3574" y="550"/>
            <a:chExt cx="575" cy="664"/>
          </a:xfrm>
        </p:grpSpPr>
        <p:grpSp>
          <p:nvGrpSpPr>
            <p:cNvPr id="122904" name="Group 461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22907" name="Picture 46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08" name="Freeform 46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290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06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01" name="Rectangle 280"/>
          <p:cNvSpPr>
            <a:spLocks noChangeArrowheads="1"/>
          </p:cNvSpPr>
          <p:nvPr/>
        </p:nvSpPr>
        <p:spPr bwMode="auto">
          <a:xfrm>
            <a:off x="6962775" y="628650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02" name="Group 279"/>
          <p:cNvGrpSpPr>
            <a:grpSpLocks/>
          </p:cNvGrpSpPr>
          <p:nvPr/>
        </p:nvGrpSpPr>
        <p:grpSpPr bwMode="auto">
          <a:xfrm>
            <a:off x="7059613" y="576263"/>
            <a:ext cx="1736725" cy="955675"/>
            <a:chOff x="4458" y="3335"/>
            <a:chExt cx="1094" cy="602"/>
          </a:xfrm>
        </p:grpSpPr>
        <p:sp>
          <p:nvSpPr>
            <p:cNvPr id="203" name="Text Box 263"/>
            <p:cNvSpPr txBox="1">
              <a:spLocks noChangeArrowheads="1"/>
            </p:cNvSpPr>
            <p:nvPr/>
          </p:nvSpPr>
          <p:spPr bwMode="auto">
            <a:xfrm>
              <a:off x="4680" y="3725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 mailbox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204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207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08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5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6" name="Text Box 277"/>
            <p:cNvSpPr txBox="1">
              <a:spLocks noChangeArrowheads="1"/>
            </p:cNvSpPr>
            <p:nvPr/>
          </p:nvSpPr>
          <p:spPr bwMode="auto">
            <a:xfrm>
              <a:off x="4526" y="3335"/>
              <a:ext cx="102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outgoing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message queue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9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34950"/>
            <a:ext cx="7772400" cy="95885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Electronic Mail: SMTP </a:t>
            </a:r>
            <a:r>
              <a:rPr lang="en-US" altLang="en-US" sz="3600" dirty="0">
                <a:latin typeface="Calibri Light"/>
                <a:ea typeface="ＭＳ Ｐゴシック" charset="-128"/>
              </a:rPr>
              <a:t>[RFC 2821]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8963" y="1422400"/>
            <a:ext cx="7629525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uses TCP to reliably transfer email message from client to server, port 25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direct transfer: sending server to receiving server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three phases of transfer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handshaking (greeting)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transfer of messages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closure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command/response interaction (like </a:t>
            </a:r>
            <a:r>
              <a:rPr lang="en-US" altLang="en-US" sz="2400" dirty="0">
                <a:latin typeface="Calibri"/>
                <a:ea typeface="ＭＳ Ｐゴシック" charset="-128"/>
              </a:rPr>
              <a:t>HTTP</a:t>
            </a:r>
            <a:r>
              <a:rPr lang="en-US" altLang="en-US" dirty="0">
                <a:latin typeface="Calibri"/>
                <a:ea typeface="ＭＳ Ｐゴシック" charset="-128"/>
              </a:rPr>
              <a:t>)</a:t>
            </a:r>
            <a:endParaRPr lang="en-US" altLang="en-US" dirty="0">
              <a:solidFill>
                <a:schemeClr val="accent2"/>
              </a:solidFill>
              <a:latin typeface="Calibri"/>
              <a:ea typeface="ＭＳ Ｐゴシック" charset="-128"/>
            </a:endParaRPr>
          </a:p>
          <a:p>
            <a:pPr lvl="1"/>
            <a:r>
              <a:rPr lang="en-US" altLang="en-US" dirty="0">
                <a:solidFill>
                  <a:srgbClr val="000099"/>
                </a:solidFill>
                <a:latin typeface="Calibri"/>
                <a:ea typeface="ＭＳ Ｐゴシック" charset="-128"/>
              </a:rPr>
              <a:t>commands:</a:t>
            </a:r>
            <a:r>
              <a:rPr lang="en-US" altLang="en-US" dirty="0">
                <a:latin typeface="Calibri"/>
                <a:ea typeface="ＭＳ Ｐゴシック" charset="-128"/>
              </a:rPr>
              <a:t> ASCII text</a:t>
            </a:r>
          </a:p>
          <a:p>
            <a:pPr lvl="1"/>
            <a:r>
              <a:rPr lang="en-US" altLang="en-US" dirty="0">
                <a:solidFill>
                  <a:srgbClr val="000099"/>
                </a:solidFill>
                <a:latin typeface="Calibri"/>
                <a:ea typeface="ＭＳ Ｐゴシック" charset="-128"/>
              </a:rPr>
              <a:t>response:</a:t>
            </a:r>
            <a:r>
              <a:rPr lang="en-US" altLang="en-US" dirty="0">
                <a:latin typeface="Calibri"/>
                <a:ea typeface="ＭＳ Ｐゴシック" charset="-128"/>
              </a:rPr>
              <a:t> status code and phrase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messages must be in 7-bit ASCII</a:t>
            </a:r>
            <a:endParaRPr lang="en-US" altLang="en-US" sz="3200" dirty="0">
              <a:latin typeface="Calibri"/>
              <a:ea typeface="ＭＳ Ｐゴシック" charset="-128"/>
            </a:endParaRPr>
          </a:p>
          <a:p>
            <a:pPr lvl="1"/>
            <a:endParaRPr lang="en-US" altLang="en-US" sz="2000" dirty="0">
              <a:latin typeface="Calibri"/>
              <a:ea typeface="ＭＳ Ｐゴシック" charset="-128"/>
            </a:endParaRPr>
          </a:p>
        </p:txBody>
      </p:sp>
      <p:pic>
        <p:nvPicPr>
          <p:cNvPr id="124931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9429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7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3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2225"/>
            <a:ext cx="8235950" cy="114300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Scenario: Alice sends message to Bob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12698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71600"/>
            <a:ext cx="3810000" cy="3219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1) Alice uses </a:t>
            </a:r>
            <a:r>
              <a:rPr lang="en-US" altLang="en-US" sz="2200" dirty="0" err="1">
                <a:latin typeface="Calibri"/>
                <a:ea typeface="ＭＳ Ｐゴシック" charset="-128"/>
              </a:rPr>
              <a:t>UA to</a:t>
            </a:r>
            <a:r>
              <a:rPr lang="en-US" altLang="en-US" sz="2200" dirty="0">
                <a:latin typeface="Calibri"/>
                <a:ea typeface="ＭＳ Ｐゴシック" charset="-128"/>
              </a:rPr>
              <a:t> compose message </a:t>
            </a:r>
            <a:r>
              <a:rPr lang="ja-JP" altLang="en-US" sz="2200" dirty="0">
                <a:latin typeface="Calibri"/>
                <a:ea typeface="ＭＳ Ｐゴシック" charset="-128"/>
              </a:rPr>
              <a:t>“</a:t>
            </a:r>
            <a:r>
              <a:rPr lang="en-US" altLang="ja-JP" sz="2200" dirty="0">
                <a:latin typeface="Calibri"/>
                <a:ea typeface="ＭＳ Ｐゴシック" charset="-128"/>
              </a:rPr>
              <a:t>to</a:t>
            </a:r>
            <a:r>
              <a:rPr lang="ja-JP" altLang="en-US" sz="2200" dirty="0">
                <a:latin typeface="Calibri"/>
                <a:ea typeface="ＭＳ Ｐゴシック" charset="-128"/>
              </a:rPr>
              <a:t>”</a:t>
            </a:r>
            <a:r>
              <a:rPr lang="en-US" altLang="ja-JP" sz="2200" dirty="0">
                <a:latin typeface="Calibri"/>
                <a:ea typeface="ＭＳ Ｐゴシック" charset="-128"/>
              </a:rPr>
              <a:t> bob@someschool.edu</a:t>
            </a:r>
          </a:p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2) Alice</a:t>
            </a:r>
            <a:r>
              <a:rPr lang="ja-JP" altLang="en-US" sz="2200" dirty="0">
                <a:latin typeface="Calibri"/>
                <a:ea typeface="ＭＳ Ｐゴシック" charset="-128"/>
              </a:rPr>
              <a:t>’</a:t>
            </a:r>
            <a:r>
              <a:rPr lang="en-US" altLang="ja-JP" sz="2200" dirty="0">
                <a:latin typeface="Calibri"/>
                <a:ea typeface="ＭＳ Ｐゴシック" charset="-128"/>
              </a:rPr>
              <a:t>s UA sends message to her mail server; message placed in message queue</a:t>
            </a:r>
          </a:p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3) client side of SMTP opens TCP connection with Bob</a:t>
            </a:r>
            <a:r>
              <a:rPr lang="ja-JP" altLang="en-US" sz="2200" dirty="0">
                <a:latin typeface="Calibri"/>
                <a:ea typeface="ＭＳ Ｐゴシック" charset="-128"/>
              </a:rPr>
              <a:t>’</a:t>
            </a:r>
            <a:r>
              <a:rPr lang="en-US" altLang="ja-JP" sz="2200" dirty="0">
                <a:latin typeface="Calibri"/>
                <a:ea typeface="ＭＳ Ｐゴシック" charset="-128"/>
              </a:rPr>
              <a:t>s mail server</a:t>
            </a:r>
            <a:endParaRPr lang="en-US" altLang="en-US" sz="2200" dirty="0">
              <a:latin typeface="Calibri"/>
              <a:ea typeface="ＭＳ Ｐゴシック" charset="-128"/>
            </a:endParaRPr>
          </a:p>
        </p:txBody>
      </p:sp>
      <p:sp>
        <p:nvSpPr>
          <p:cNvPr id="12698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08500" y="1335088"/>
            <a:ext cx="3810000" cy="32686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4) SMTP client sends Alice’</a:t>
            </a:r>
            <a:r>
              <a:rPr lang="en-US" altLang="ja-JP" sz="2200" dirty="0">
                <a:latin typeface="Calibri"/>
                <a:ea typeface="ＭＳ Ｐゴシック" charset="-128"/>
              </a:rPr>
              <a:t>s message over the TCP connection</a:t>
            </a:r>
          </a:p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5) Bob’</a:t>
            </a:r>
            <a:r>
              <a:rPr lang="en-US" altLang="ja-JP" sz="2200" dirty="0">
                <a:latin typeface="Calibri"/>
                <a:ea typeface="ＭＳ Ｐゴシック" charset="-128"/>
              </a:rPr>
              <a:t>s mail server places the message in Bob’s mailbox</a:t>
            </a:r>
          </a:p>
          <a:p>
            <a:pPr>
              <a:buFont typeface="Wingdings" charset="2"/>
              <a:buNone/>
            </a:pPr>
            <a:r>
              <a:rPr lang="en-US" altLang="en-US" sz="2200" dirty="0">
                <a:latin typeface="Calibri"/>
                <a:ea typeface="ＭＳ Ｐゴシック" charset="-128"/>
              </a:rPr>
              <a:t>6) Bob invokes his user agent to read message</a:t>
            </a:r>
          </a:p>
          <a:p>
            <a:pPr>
              <a:buFont typeface="Wingdings" charset="2"/>
              <a:buNone/>
            </a:pPr>
            <a:endParaRPr lang="en-US" altLang="en-US" sz="2200" dirty="0">
              <a:latin typeface="Calibri"/>
              <a:ea typeface="ＭＳ Ｐゴシック" charset="-128"/>
            </a:endParaRPr>
          </a:p>
        </p:txBody>
      </p:sp>
      <p:grpSp>
        <p:nvGrpSpPr>
          <p:cNvPr id="127101" name="Group 164"/>
          <p:cNvGrpSpPr>
            <a:grpSpLocks/>
          </p:cNvGrpSpPr>
          <p:nvPr/>
        </p:nvGrpSpPr>
        <p:grpSpPr bwMode="auto">
          <a:xfrm>
            <a:off x="1165225" y="5106988"/>
            <a:ext cx="890588" cy="828675"/>
            <a:chOff x="-44" y="1473"/>
            <a:chExt cx="981" cy="1105"/>
          </a:xfrm>
        </p:grpSpPr>
        <p:pic>
          <p:nvPicPr>
            <p:cNvPr id="127104" name="Picture 16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105" name="Freeform 1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7102" name="Rectangle 115"/>
          <p:cNvSpPr>
            <a:spLocks noChangeArrowheads="1"/>
          </p:cNvSpPr>
          <p:nvPr/>
        </p:nvSpPr>
        <p:spPr bwMode="auto">
          <a:xfrm>
            <a:off x="1201738" y="4922838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7103" name="Text Box 116"/>
          <p:cNvSpPr txBox="1">
            <a:spLocks noChangeArrowheads="1"/>
          </p:cNvSpPr>
          <p:nvPr/>
        </p:nvSpPr>
        <p:spPr bwMode="auto">
          <a:xfrm>
            <a:off x="1143000" y="4881563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6980" name="Group 130"/>
          <p:cNvGrpSpPr>
            <a:grpSpLocks/>
          </p:cNvGrpSpPr>
          <p:nvPr/>
        </p:nvGrpSpPr>
        <p:grpSpPr bwMode="auto">
          <a:xfrm>
            <a:off x="4852988" y="4613275"/>
            <a:ext cx="511175" cy="693738"/>
            <a:chOff x="4140" y="429"/>
            <a:chExt cx="1425" cy="2396"/>
          </a:xfrm>
        </p:grpSpPr>
        <p:sp>
          <p:nvSpPr>
            <p:cNvPr id="127069" name="Freeform 1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70" name="Rectangle 132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71" name="Freeform 1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72" name="Freeform 1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73" name="Rectangle 135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74" name="Group 1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7099" name="AutoShape 13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100" name="AutoShape 138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75" name="Rectangle 139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76" name="Group 1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7097" name="AutoShape 14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98" name="AutoShape 142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77" name="Rectangle 143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78" name="Rectangle 144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79" name="Group 1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7095" name="AutoShape 146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96" name="AutoShape 14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80" name="Freeform 1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7081" name="Group 1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7093" name="AutoShape 15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94" name="AutoShape 151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82" name="Rectangle 152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83" name="Freeform 1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84" name="Freeform 1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85" name="Oval 155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86" name="Freeform 1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87" name="AutoShape 157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88" name="AutoShape 158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89" name="Oval 159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90" name="Oval 160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91" name="Oval 161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92" name="Rectangle 162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6981" name="Group 97"/>
          <p:cNvGrpSpPr>
            <a:grpSpLocks/>
          </p:cNvGrpSpPr>
          <p:nvPr/>
        </p:nvGrpSpPr>
        <p:grpSpPr bwMode="auto">
          <a:xfrm>
            <a:off x="2674938" y="4668838"/>
            <a:ext cx="511175" cy="693737"/>
            <a:chOff x="4140" y="429"/>
            <a:chExt cx="1425" cy="2396"/>
          </a:xfrm>
        </p:grpSpPr>
        <p:sp>
          <p:nvSpPr>
            <p:cNvPr id="127037" name="Freeform 9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38" name="Rectangle 99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39" name="Freeform 10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40" name="Freeform 10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41" name="Rectangle 102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42" name="Group 10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7067" name="AutoShape 10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68" name="AutoShape 105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43" name="Rectangle 106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44" name="Group 10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7065" name="AutoShape 108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66" name="AutoShape 10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45" name="Rectangle 110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46" name="Rectangle 111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7047" name="Group 11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7063" name="AutoShape 113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64" name="AutoShape 11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48" name="Freeform 11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7049" name="Group 11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7061" name="AutoShape 117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7062" name="AutoShape 118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7050" name="Rectangle 119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1" name="Freeform 12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52" name="Freeform 12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53" name="Oval 122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4" name="Freeform 12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55" name="AutoShape 12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6" name="AutoShape 125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7" name="Oval 126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8" name="Oval 127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59" name="Oval 128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60" name="Rectangle 129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26982" name="Picture 8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801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6" name="Group 20"/>
          <p:cNvGrpSpPr>
            <a:grpSpLocks/>
          </p:cNvGrpSpPr>
          <p:nvPr/>
        </p:nvGrpSpPr>
        <p:grpSpPr bwMode="auto">
          <a:xfrm>
            <a:off x="2808288" y="4956175"/>
            <a:ext cx="809625" cy="1049338"/>
            <a:chOff x="4296" y="2627"/>
            <a:chExt cx="510" cy="661"/>
          </a:xfrm>
        </p:grpSpPr>
        <p:sp>
          <p:nvSpPr>
            <p:cNvPr id="127022" name="Rectangle 2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23" name="Text Box 22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24" name="Rectangle 2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25" name="Line 2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26" name="Line 2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27" name="Line 2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28" name="Line 2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29" name="Line 2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30" name="Line 2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31" name="Line 3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32" name="Rectangle 3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33" name="Rectangle 3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34" name="Rectangle 3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35" name="Rectangle 3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36" name="Rectangle 3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6989" name="Group 48"/>
          <p:cNvGrpSpPr>
            <a:grpSpLocks/>
          </p:cNvGrpSpPr>
          <p:nvPr/>
        </p:nvGrpSpPr>
        <p:grpSpPr bwMode="auto">
          <a:xfrm>
            <a:off x="4999038" y="4902200"/>
            <a:ext cx="809625" cy="1049338"/>
            <a:chOff x="4296" y="2627"/>
            <a:chExt cx="510" cy="661"/>
          </a:xfrm>
        </p:grpSpPr>
        <p:sp>
          <p:nvSpPr>
            <p:cNvPr id="127007" name="Rectangle 49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08" name="Text Box 50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09" name="Rectangle 51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10" name="Line 52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1" name="Line 53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2" name="Line 54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3" name="Line 55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4" name="Line 56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5" name="Line 57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6" name="Line 58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17" name="Rectangle 59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18" name="Rectangle 60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19" name="Rectangle 61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20" name="Rectangle 62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7021" name="Rectangle 63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6990" name="Line 69"/>
          <p:cNvSpPr>
            <a:spLocks noChangeShapeType="1"/>
          </p:cNvSpPr>
          <p:nvPr/>
        </p:nvSpPr>
        <p:spPr bwMode="auto">
          <a:xfrm>
            <a:off x="1928813" y="5494338"/>
            <a:ext cx="892175" cy="146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91" name="Line 70"/>
          <p:cNvSpPr>
            <a:spLocks noChangeShapeType="1"/>
          </p:cNvSpPr>
          <p:nvPr/>
        </p:nvSpPr>
        <p:spPr bwMode="auto">
          <a:xfrm>
            <a:off x="3614738" y="5629275"/>
            <a:ext cx="1379537" cy="219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92" name="Line 71"/>
          <p:cNvSpPr>
            <a:spLocks noChangeShapeType="1"/>
          </p:cNvSpPr>
          <p:nvPr/>
        </p:nvSpPr>
        <p:spPr bwMode="auto">
          <a:xfrm flipV="1">
            <a:off x="5845175" y="5408613"/>
            <a:ext cx="1027113" cy="4270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93" name="Oval 72"/>
          <p:cNvSpPr>
            <a:spLocks noChangeArrowheads="1"/>
          </p:cNvSpPr>
          <p:nvPr/>
        </p:nvSpPr>
        <p:spPr bwMode="auto">
          <a:xfrm>
            <a:off x="1058863" y="49434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4" name="Oval 74"/>
          <p:cNvSpPr>
            <a:spLocks noChangeArrowheads="1"/>
          </p:cNvSpPr>
          <p:nvPr/>
        </p:nvSpPr>
        <p:spPr bwMode="auto">
          <a:xfrm>
            <a:off x="2168525" y="54387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5" name="Oval 75"/>
          <p:cNvSpPr>
            <a:spLocks noChangeArrowheads="1"/>
          </p:cNvSpPr>
          <p:nvPr/>
        </p:nvSpPr>
        <p:spPr bwMode="auto">
          <a:xfrm>
            <a:off x="3040063" y="55181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6" name="Oval 76"/>
          <p:cNvSpPr>
            <a:spLocks noChangeArrowheads="1"/>
          </p:cNvSpPr>
          <p:nvPr/>
        </p:nvSpPr>
        <p:spPr bwMode="auto">
          <a:xfrm>
            <a:off x="4151313" y="56038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7" name="Oval 77"/>
          <p:cNvSpPr>
            <a:spLocks noChangeArrowheads="1"/>
          </p:cNvSpPr>
          <p:nvPr/>
        </p:nvSpPr>
        <p:spPr bwMode="auto">
          <a:xfrm>
            <a:off x="5256213" y="5935663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8" name="Oval 78"/>
          <p:cNvSpPr>
            <a:spLocks noChangeArrowheads="1"/>
          </p:cNvSpPr>
          <p:nvPr/>
        </p:nvSpPr>
        <p:spPr bwMode="auto">
          <a:xfrm>
            <a:off x="6178550" y="55054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99" name="Text Box 95"/>
          <p:cNvSpPr txBox="1">
            <a:spLocks noChangeArrowheads="1"/>
          </p:cNvSpPr>
          <p:nvPr/>
        </p:nvSpPr>
        <p:spPr bwMode="auto">
          <a:xfrm>
            <a:off x="2324100" y="6069013"/>
            <a:ext cx="18293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Alice’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 mail server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7000" name="Text Box 96"/>
          <p:cNvSpPr txBox="1">
            <a:spLocks noChangeArrowheads="1"/>
          </p:cNvSpPr>
          <p:nvPr/>
        </p:nvSpPr>
        <p:spPr bwMode="auto">
          <a:xfrm>
            <a:off x="4598988" y="6132513"/>
            <a:ext cx="1741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Bob’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 mail server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7002" name="Group 170"/>
          <p:cNvGrpSpPr>
            <a:grpSpLocks/>
          </p:cNvGrpSpPr>
          <p:nvPr/>
        </p:nvGrpSpPr>
        <p:grpSpPr bwMode="auto">
          <a:xfrm>
            <a:off x="6694488" y="5033963"/>
            <a:ext cx="890587" cy="828675"/>
            <a:chOff x="-44" y="1473"/>
            <a:chExt cx="981" cy="1105"/>
          </a:xfrm>
        </p:grpSpPr>
        <p:pic>
          <p:nvPicPr>
            <p:cNvPr id="127005" name="Picture 17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6" name="Freeform 17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7003" name="Rectangle 115"/>
          <p:cNvSpPr>
            <a:spLocks noChangeArrowheads="1"/>
          </p:cNvSpPr>
          <p:nvPr/>
        </p:nvSpPr>
        <p:spPr bwMode="auto">
          <a:xfrm>
            <a:off x="6731000" y="4849813"/>
            <a:ext cx="604837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7004" name="Text Box 116"/>
          <p:cNvSpPr txBox="1">
            <a:spLocks noChangeArrowheads="1"/>
          </p:cNvSpPr>
          <p:nvPr/>
        </p:nvSpPr>
        <p:spPr bwMode="auto">
          <a:xfrm>
            <a:off x="6672263" y="4808538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5"/>
          <a:srcRect l="2784" t="7488" r="79529" b="51661"/>
          <a:stretch/>
        </p:blipFill>
        <p:spPr>
          <a:xfrm>
            <a:off x="274580" y="4832428"/>
            <a:ext cx="704199" cy="100590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5"/>
          <a:srcRect l="75203" r="3135" b="51661"/>
          <a:stretch/>
        </p:blipFill>
        <p:spPr>
          <a:xfrm>
            <a:off x="7817167" y="4797423"/>
            <a:ext cx="815938" cy="11260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02" grpId="0" animBg="1"/>
      <p:bldP spid="127103" grpId="0"/>
      <p:bldP spid="126990" grpId="0" animBg="1"/>
      <p:bldP spid="126991" grpId="0" animBg="1"/>
      <p:bldP spid="126992" grpId="0" animBg="1"/>
      <p:bldP spid="126993" grpId="0" animBg="1"/>
      <p:bldP spid="126994" grpId="0" animBg="1"/>
      <p:bldP spid="126995" grpId="0" animBg="1"/>
      <p:bldP spid="126996" grpId="0" animBg="1"/>
      <p:bldP spid="126997" grpId="0" animBg="1"/>
      <p:bldP spid="126998" grpId="0" animBg="1"/>
      <p:bldP spid="126999" grpId="0"/>
      <p:bldP spid="127000" grpId="0"/>
      <p:bldP spid="127003" grpId="0" animBg="1"/>
      <p:bldP spid="1270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1613"/>
            <a:ext cx="7772400" cy="903287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Sample SMTP interaction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pic>
        <p:nvPicPr>
          <p:cNvPr id="129027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54075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Rectangle 3"/>
          <p:cNvSpPr>
            <a:spLocks noChangeArrowheads="1"/>
          </p:cNvSpPr>
          <p:nvPr/>
        </p:nvSpPr>
        <p:spPr bwMode="auto">
          <a:xfrm>
            <a:off x="0" y="1273175"/>
            <a:ext cx="88709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220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hamburger.edu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HELO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crepes.fr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250  Hello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crepes.fr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, pleased to meet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MAIL FROM: &lt;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alice@crepes.fr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&gt;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250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alice@crepes.fr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... Sender ok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RCPT TO: &lt;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bob@hamburger.edu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&gt;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250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bob@hamburger.edu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... Recipient ok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DATA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354 Enter mail, end with "." on a line by itself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Do you like ketchup?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How about pickles?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250 Message accepted for delivery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C: QUIT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    S: 221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hamburger.edu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closing connection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23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SMTP: final words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1650" y="1555750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400" dirty="0">
                <a:latin typeface="Calibri"/>
                <a:ea typeface="ＭＳ Ｐゴシック" charset="-128"/>
              </a:rPr>
              <a:t>SMTP uses persistent connections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SMTP requires message (header &amp; body) to be in 7-bit ASCII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SMTP server uses </a:t>
            </a:r>
            <a:r>
              <a:rPr lang="en-US" altLang="en-US" sz="2400" dirty="0" err="1">
                <a:latin typeface="Calibri"/>
                <a:ea typeface="ＭＳ Ｐゴシック" charset="-128"/>
              </a:rPr>
              <a:t>CRLF.CRLF</a:t>
            </a:r>
            <a:r>
              <a:rPr lang="en-US" altLang="en-US" sz="2400" dirty="0">
                <a:latin typeface="Calibri"/>
                <a:ea typeface="ＭＳ Ｐゴシック" charset="-128"/>
              </a:rPr>
              <a:t> to determine end of message</a:t>
            </a:r>
          </a:p>
        </p:txBody>
      </p:sp>
      <p:sp>
        <p:nvSpPr>
          <p:cNvPr id="13312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511300"/>
            <a:ext cx="3810000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comparison with HTTP: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Calibri"/>
                <a:ea typeface="ＭＳ Ｐゴシック" charset="-128"/>
              </a:rPr>
              <a:t>HTTP: pull</a:t>
            </a:r>
          </a:p>
          <a:p>
            <a:pPr>
              <a:spcAft>
                <a:spcPct val="50000"/>
              </a:spcAft>
            </a:pPr>
            <a:r>
              <a:rPr lang="en-US" altLang="en-US" sz="2400" dirty="0">
                <a:latin typeface="Calibri"/>
                <a:ea typeface="ＭＳ Ｐゴシック" charset="-128"/>
              </a:rPr>
              <a:t>SMTP: push</a:t>
            </a:r>
          </a:p>
          <a:p>
            <a:pPr>
              <a:spcAft>
                <a:spcPct val="50000"/>
              </a:spcAft>
            </a:pPr>
            <a:r>
              <a:rPr lang="en-US" altLang="en-US" sz="2400" dirty="0">
                <a:latin typeface="Calibri"/>
                <a:ea typeface="ＭＳ Ｐゴシック" charset="-128"/>
              </a:rPr>
              <a:t>both have ASCII command/response interaction, status codes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HTTP: each object encapsulated in its own response message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SMTP: multiple objects sent in multipart message</a:t>
            </a:r>
          </a:p>
        </p:txBody>
      </p:sp>
      <p:pic>
        <p:nvPicPr>
          <p:cNvPr id="133126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683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r>
              <a:rPr lang="en-US" altLang="en-US" sz="4000" dirty="0">
                <a:ea typeface="ＭＳ Ｐゴシック" charset="-128"/>
              </a:rPr>
              <a:t>Mail message format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3517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11313"/>
            <a:ext cx="3927475" cy="4648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ea typeface="ＭＳ Ｐゴシック" charset="-128"/>
              </a:rPr>
              <a:t>SMTP: protocol for exchanging email messages</a:t>
            </a:r>
          </a:p>
          <a:p>
            <a:pPr>
              <a:buFont typeface="Wingdings" charset="2"/>
              <a:buNone/>
            </a:pPr>
            <a:r>
              <a:rPr lang="en-US" altLang="en-US" sz="2400" dirty="0">
                <a:ea typeface="ＭＳ Ｐゴシック" charset="-128"/>
              </a:rPr>
              <a:t>RFC 822: standard for text message format:</a:t>
            </a:r>
          </a:p>
          <a:p>
            <a:r>
              <a:rPr lang="en-US" altLang="en-US" sz="2400" dirty="0">
                <a:ea typeface="ＭＳ Ｐゴシック" charset="-128"/>
              </a:rPr>
              <a:t>header lines, e.g.,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To: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From: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Subject:</a:t>
            </a:r>
          </a:p>
          <a:p>
            <a:pPr lvl="1">
              <a:buFont typeface="Wingdings" charset="2"/>
              <a:buNone/>
            </a:pPr>
            <a:r>
              <a:rPr lang="en-US" altLang="en-US" i="1" dirty="0">
                <a:solidFill>
                  <a:srgbClr val="FF0000"/>
                </a:solidFill>
                <a:ea typeface="ＭＳ Ｐゴシック" charset="-128"/>
              </a:rPr>
              <a:t>different</a:t>
            </a:r>
            <a:r>
              <a:rPr lang="en-US" altLang="en-US" i="1" dirty="0">
                <a:solidFill>
                  <a:srgbClr val="66FFCC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ea typeface="ＭＳ Ｐゴシック" charset="-128"/>
              </a:rPr>
              <a:t>from </a:t>
            </a:r>
            <a:r>
              <a:rPr lang="en-US" altLang="en-US" sz="2200" dirty="0">
                <a:ea typeface="ＭＳ Ｐゴシック" charset="-128"/>
              </a:rPr>
              <a:t>SMTP MAIL FROM, RCPT TO:</a:t>
            </a:r>
            <a:r>
              <a:rPr lang="en-US" altLang="en-US" dirty="0">
                <a:ea typeface="ＭＳ Ｐゴシック" charset="-128"/>
              </a:rPr>
              <a:t> commands!</a:t>
            </a:r>
          </a:p>
          <a:p>
            <a:r>
              <a:rPr lang="en-US" altLang="en-US" sz="2400" dirty="0">
                <a:ea typeface="ＭＳ Ｐゴシック" charset="-128"/>
              </a:rPr>
              <a:t>Body: the </a:t>
            </a:r>
            <a:r>
              <a:rPr lang="ja-JP" altLang="en-US" sz="240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message</a:t>
            </a:r>
            <a:r>
              <a:rPr lang="ja-JP" altLang="en-US" sz="2400">
                <a:ea typeface="ＭＳ Ｐゴシック" charset="-128"/>
              </a:rPr>
              <a:t>”</a:t>
            </a:r>
            <a:r>
              <a:rPr lang="en-US" altLang="ja-JP" sz="2400" dirty="0">
                <a:ea typeface="ＭＳ Ｐゴシック" charset="-128"/>
              </a:rPr>
              <a:t> 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ASCII characters only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4978400" y="1892300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header</a:t>
            </a:r>
          </a:p>
        </p:txBody>
      </p:sp>
      <p:sp>
        <p:nvSpPr>
          <p:cNvPr id="135174" name="Rectangle 7"/>
          <p:cNvSpPr>
            <a:spLocks noChangeArrowheads="1"/>
          </p:cNvSpPr>
          <p:nvPr/>
        </p:nvSpPr>
        <p:spPr bwMode="auto">
          <a:xfrm>
            <a:off x="4978400" y="2705100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body</a:t>
            </a:r>
          </a:p>
        </p:txBody>
      </p:sp>
      <p:sp>
        <p:nvSpPr>
          <p:cNvPr id="135175" name="Rectangle 9"/>
          <p:cNvSpPr>
            <a:spLocks noChangeArrowheads="1"/>
          </p:cNvSpPr>
          <p:nvPr/>
        </p:nvSpPr>
        <p:spPr bwMode="auto">
          <a:xfrm>
            <a:off x="4775200" y="1778000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35176" name="Line 10"/>
          <p:cNvSpPr>
            <a:spLocks noChangeShapeType="1"/>
          </p:cNvSpPr>
          <p:nvPr/>
        </p:nvSpPr>
        <p:spPr bwMode="auto">
          <a:xfrm flipV="1">
            <a:off x="3162300" y="2159000"/>
            <a:ext cx="1765300" cy="101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177" name="Line 11"/>
          <p:cNvSpPr>
            <a:spLocks noChangeShapeType="1"/>
          </p:cNvSpPr>
          <p:nvPr/>
        </p:nvSpPr>
        <p:spPr bwMode="auto">
          <a:xfrm flipV="1">
            <a:off x="3009900" y="3327400"/>
            <a:ext cx="1905000" cy="187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178" name="Text Box 13"/>
          <p:cNvSpPr txBox="1">
            <a:spLocks noChangeArrowheads="1"/>
          </p:cNvSpPr>
          <p:nvPr/>
        </p:nvSpPr>
        <p:spPr bwMode="auto">
          <a:xfrm>
            <a:off x="8158328" y="2112963"/>
            <a:ext cx="7537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blank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line</a:t>
            </a:r>
          </a:p>
        </p:txBody>
      </p:sp>
      <p:sp>
        <p:nvSpPr>
          <p:cNvPr id="135179" name="Line 14"/>
          <p:cNvSpPr>
            <a:spLocks noChangeShapeType="1"/>
          </p:cNvSpPr>
          <p:nvPr/>
        </p:nvSpPr>
        <p:spPr bwMode="auto">
          <a:xfrm flipH="1">
            <a:off x="7251700" y="2552700"/>
            <a:ext cx="96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5180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128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25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55588"/>
            <a:ext cx="7772400" cy="893762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Mail access protocols</a:t>
            </a:r>
          </a:p>
        </p:txBody>
      </p:sp>
      <p:sp>
        <p:nvSpPr>
          <p:cNvPr id="1372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1025" y="3230563"/>
            <a:ext cx="7381875" cy="22098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altLang="en-US" sz="2400" dirty="0">
                <a:solidFill>
                  <a:srgbClr val="CC0000"/>
                </a:solidFill>
                <a:ea typeface="ＭＳ Ｐゴシック" charset="-128"/>
              </a:rPr>
              <a:t>SMTP:</a:t>
            </a:r>
            <a:r>
              <a:rPr lang="en-US" altLang="en-US" sz="2400" dirty="0">
                <a:ea typeface="ＭＳ Ｐゴシック" charset="-128"/>
              </a:rPr>
              <a:t> delivery/storage to receiver’</a:t>
            </a:r>
            <a:r>
              <a:rPr lang="en-US" altLang="ja-JP" sz="2400" dirty="0">
                <a:ea typeface="ＭＳ Ｐゴシック" charset="-128"/>
              </a:rPr>
              <a:t>s server</a:t>
            </a:r>
          </a:p>
          <a:p>
            <a:r>
              <a:rPr lang="en-US" altLang="en-US" sz="2400" dirty="0">
                <a:ea typeface="ＭＳ Ｐゴシック" charset="-128"/>
              </a:rPr>
              <a:t>mail access protocol: retrieval from server</a:t>
            </a:r>
          </a:p>
          <a:p>
            <a:pPr lvl="1"/>
            <a:r>
              <a:rPr lang="en-US" altLang="en-US" sz="2200" dirty="0">
                <a:solidFill>
                  <a:srgbClr val="CC0000"/>
                </a:solidFill>
                <a:ea typeface="ＭＳ Ｐゴシック" charset="-128"/>
              </a:rPr>
              <a:t>POP:</a:t>
            </a:r>
            <a:r>
              <a:rPr lang="en-US" altLang="en-US" sz="2200" dirty="0">
                <a:ea typeface="ＭＳ Ｐゴシック" charset="-128"/>
              </a:rPr>
              <a:t> Post Office Protocol [RFC 1939]: authorization, download </a:t>
            </a:r>
          </a:p>
          <a:p>
            <a:pPr lvl="1"/>
            <a:r>
              <a:rPr lang="en-US" altLang="en-US" sz="2200" dirty="0">
                <a:solidFill>
                  <a:srgbClr val="CC0000"/>
                </a:solidFill>
                <a:ea typeface="ＭＳ Ｐゴシック" charset="-128"/>
              </a:rPr>
              <a:t>IMAP:</a:t>
            </a:r>
            <a:r>
              <a:rPr lang="en-US" altLang="en-US" sz="2200" dirty="0">
                <a:ea typeface="ＭＳ Ｐゴシック" charset="-128"/>
              </a:rPr>
              <a:t> Internet Mail Access Protocol [RFC 1730]: more features, including manipulation of stored messages on server</a:t>
            </a:r>
          </a:p>
          <a:p>
            <a:pPr lvl="1"/>
            <a:r>
              <a:rPr lang="en-US" altLang="en-US" sz="2200" dirty="0">
                <a:solidFill>
                  <a:srgbClr val="CC0000"/>
                </a:solidFill>
                <a:ea typeface="ＭＳ Ｐゴシック" charset="-128"/>
              </a:rPr>
              <a:t>HTTP: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gmail</a:t>
            </a:r>
            <a:r>
              <a:rPr lang="en-US" altLang="en-US" sz="2200" dirty="0">
                <a:ea typeface="ＭＳ Ｐゴシック" charset="-128"/>
              </a:rPr>
              <a:t>, Hotmail, Yahoo! Mail, etc.</a:t>
            </a:r>
          </a:p>
          <a:p>
            <a:pPr lvl="1"/>
            <a:endParaRPr lang="en-US" altLang="en-US" sz="2200" dirty="0">
              <a:ea typeface="ＭＳ Ｐゴシック" charset="-128"/>
            </a:endParaRPr>
          </a:p>
        </p:txBody>
      </p:sp>
      <p:grpSp>
        <p:nvGrpSpPr>
          <p:cNvPr id="137219" name="Group 133"/>
          <p:cNvGrpSpPr>
            <a:grpSpLocks/>
          </p:cNvGrpSpPr>
          <p:nvPr/>
        </p:nvGrpSpPr>
        <p:grpSpPr bwMode="auto">
          <a:xfrm>
            <a:off x="2962275" y="1577975"/>
            <a:ext cx="511175" cy="693738"/>
            <a:chOff x="4140" y="429"/>
            <a:chExt cx="1425" cy="2396"/>
          </a:xfrm>
        </p:grpSpPr>
        <p:sp>
          <p:nvSpPr>
            <p:cNvPr id="137311" name="Freeform 13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12" name="Rectangle 135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13" name="Freeform 13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14" name="Freeform 13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15" name="Rectangle 138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316" name="Group 13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7341" name="AutoShape 140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42" name="AutoShape 141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317" name="Rectangle 142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318" name="Group 14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7339" name="AutoShape 144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40" name="AutoShape 145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319" name="Rectangle 146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20" name="Rectangle 147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321" name="Group 14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7337" name="AutoShape 149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38" name="AutoShape 150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322" name="Freeform 15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7323" name="Group 15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7335" name="AutoShape 153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36" name="AutoShape 154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324" name="Rectangle 155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25" name="Freeform 15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26" name="Freeform 15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27" name="Oval 158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28" name="Freeform 15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29" name="AutoShape 16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30" name="AutoShape 161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31" name="Oval 162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32" name="Oval 163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33" name="Oval 164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34" name="Rectangle 165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37220" name="Group 100"/>
          <p:cNvGrpSpPr>
            <a:grpSpLocks/>
          </p:cNvGrpSpPr>
          <p:nvPr/>
        </p:nvGrpSpPr>
        <p:grpSpPr bwMode="auto">
          <a:xfrm>
            <a:off x="4648200" y="1587500"/>
            <a:ext cx="511175" cy="693738"/>
            <a:chOff x="4140" y="429"/>
            <a:chExt cx="1425" cy="2396"/>
          </a:xfrm>
        </p:grpSpPr>
        <p:sp>
          <p:nvSpPr>
            <p:cNvPr id="137279" name="Freeform 10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80" name="Rectangle 102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81" name="Freeform 10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82" name="Freeform 10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83" name="Rectangle 105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284" name="Group 10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7309" name="AutoShape 10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10" name="AutoShape 108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285" name="Rectangle 109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286" name="Group 11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7307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08" name="AutoShape 112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287" name="Rectangle 113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88" name="Rectangle 114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289" name="Group 11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7305" name="AutoShape 116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06" name="AutoShape 11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290" name="Freeform 11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7291" name="Group 11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7303" name="AutoShape 12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304" name="AutoShape 121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37292" name="Rectangle 122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93" name="Freeform 12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94" name="Freeform 12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95" name="Oval 125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96" name="Freeform 12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97" name="AutoShape 127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98" name="AutoShape 128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99" name="Oval 129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00" name="Oval 130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01" name="Oval 131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302" name="Rectangle 132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37221" name="Picture 9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636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24" name="Group 158"/>
          <p:cNvGrpSpPr>
            <a:grpSpLocks/>
          </p:cNvGrpSpPr>
          <p:nvPr/>
        </p:nvGrpSpPr>
        <p:grpSpPr bwMode="auto">
          <a:xfrm>
            <a:off x="2841626" y="1987551"/>
            <a:ext cx="1346201" cy="1133476"/>
            <a:chOff x="1824" y="1206"/>
            <a:chExt cx="848" cy="714"/>
          </a:xfrm>
        </p:grpSpPr>
        <p:sp>
          <p:nvSpPr>
            <p:cNvPr id="137263" name="Text Box 95"/>
            <p:cNvSpPr txBox="1">
              <a:spLocks noChangeArrowheads="1"/>
            </p:cNvSpPr>
            <p:nvPr/>
          </p:nvSpPr>
          <p:spPr bwMode="auto">
            <a:xfrm>
              <a:off x="1824" y="1583"/>
              <a:ext cx="84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Sender’</a:t>
              </a: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s mail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37264" name="Group 157"/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137265" name="Rectangle 94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66" name="Rectangle 96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67" name="Line 97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68" name="Line 98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69" name="Line 99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70" name="Line 100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71" name="Line 101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72" name="Line 102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73" name="Line 103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274" name="Rectangle 104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75" name="Rectangle 105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76" name="Rectangle 106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77" name="Rectangle 107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7278" name="Rectangle 108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endParaRPr>
              </a:p>
            </p:txBody>
          </p:sp>
        </p:grpSp>
      </p:grpSp>
      <p:sp>
        <p:nvSpPr>
          <p:cNvPr id="137225" name="Text Box 121"/>
          <p:cNvSpPr txBox="1">
            <a:spLocks noChangeArrowheads="1"/>
          </p:cNvSpPr>
          <p:nvPr/>
        </p:nvSpPr>
        <p:spPr bwMode="auto">
          <a:xfrm>
            <a:off x="2075690" y="1466850"/>
            <a:ext cx="780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SMTP</a:t>
            </a:r>
          </a:p>
        </p:txBody>
      </p:sp>
      <p:sp>
        <p:nvSpPr>
          <p:cNvPr id="137226" name="Rectangle 153"/>
          <p:cNvSpPr>
            <a:spLocks noChangeArrowheads="1"/>
          </p:cNvSpPr>
          <p:nvPr/>
        </p:nvSpPr>
        <p:spPr bwMode="auto">
          <a:xfrm>
            <a:off x="3781425" y="1457325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37227" name="Text Box 154"/>
          <p:cNvSpPr txBox="1">
            <a:spLocks noChangeArrowheads="1"/>
          </p:cNvSpPr>
          <p:nvPr/>
        </p:nvSpPr>
        <p:spPr bwMode="auto">
          <a:xfrm>
            <a:off x="3677477" y="1477963"/>
            <a:ext cx="780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SMTP</a:t>
            </a:r>
          </a:p>
        </p:txBody>
      </p:sp>
      <p:sp>
        <p:nvSpPr>
          <p:cNvPr id="137228" name="Text Box 156"/>
          <p:cNvSpPr txBox="1">
            <a:spLocks noChangeArrowheads="1"/>
          </p:cNvSpPr>
          <p:nvPr/>
        </p:nvSpPr>
        <p:spPr bwMode="auto">
          <a:xfrm>
            <a:off x="5484813" y="1308100"/>
            <a:ext cx="1511300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mail access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protocol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37229" name="Text Box 160"/>
          <p:cNvSpPr txBox="1">
            <a:spLocks noChangeArrowheads="1"/>
          </p:cNvSpPr>
          <p:nvPr/>
        </p:nvSpPr>
        <p:spPr bwMode="auto">
          <a:xfrm>
            <a:off x="4404764" y="2598738"/>
            <a:ext cx="147271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Receiver’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 mail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grpSp>
        <p:nvGrpSpPr>
          <p:cNvPr id="137230" name="Group 161"/>
          <p:cNvGrpSpPr>
            <a:grpSpLocks/>
          </p:cNvGrpSpPr>
          <p:nvPr/>
        </p:nvGrpSpPr>
        <p:grpSpPr bwMode="auto">
          <a:xfrm>
            <a:off x="4800600" y="2000250"/>
            <a:ext cx="809625" cy="561975"/>
            <a:chOff x="2070" y="2004"/>
            <a:chExt cx="510" cy="354"/>
          </a:xfrm>
        </p:grpSpPr>
        <p:sp>
          <p:nvSpPr>
            <p:cNvPr id="137249" name="Rectangle 162"/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50" name="Rectangle 163"/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51" name="Line 164"/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2" name="Line 165"/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3" name="Line 166"/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4" name="Line 167"/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5" name="Line 168"/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6" name="Line 169"/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7" name="Line 170"/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58" name="Rectangle 171"/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59" name="Rectangle 172"/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60" name="Rectangle 173"/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61" name="Rectangle 174"/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62" name="Rectangle 175"/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sp>
        <p:nvSpPr>
          <p:cNvPr id="137233" name="Line 94"/>
          <p:cNvSpPr>
            <a:spLocks noChangeShapeType="1"/>
          </p:cNvSpPr>
          <p:nvPr/>
        </p:nvSpPr>
        <p:spPr bwMode="auto">
          <a:xfrm>
            <a:off x="2003425" y="1905000"/>
            <a:ext cx="9032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234" name="Line 95"/>
          <p:cNvSpPr>
            <a:spLocks noChangeShapeType="1"/>
          </p:cNvSpPr>
          <p:nvPr/>
        </p:nvSpPr>
        <p:spPr bwMode="auto">
          <a:xfrm>
            <a:off x="3633788" y="1901825"/>
            <a:ext cx="90328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235" name="Line 96"/>
          <p:cNvSpPr>
            <a:spLocks noChangeShapeType="1"/>
          </p:cNvSpPr>
          <p:nvPr/>
        </p:nvSpPr>
        <p:spPr bwMode="auto">
          <a:xfrm>
            <a:off x="5253038" y="1898650"/>
            <a:ext cx="1697037" cy="15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236" name="Text Box 156"/>
          <p:cNvSpPr txBox="1">
            <a:spLocks noChangeArrowheads="1"/>
          </p:cNvSpPr>
          <p:nvPr/>
        </p:nvSpPr>
        <p:spPr bwMode="auto">
          <a:xfrm>
            <a:off x="5800112" y="1927225"/>
            <a:ext cx="113152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(e.g.,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POP,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        IMAP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)</a:t>
            </a:r>
          </a:p>
        </p:txBody>
      </p:sp>
      <p:grpSp>
        <p:nvGrpSpPr>
          <p:cNvPr id="137237" name="Group 166"/>
          <p:cNvGrpSpPr>
            <a:grpSpLocks/>
          </p:cNvGrpSpPr>
          <p:nvPr/>
        </p:nvGrpSpPr>
        <p:grpSpPr bwMode="auto">
          <a:xfrm>
            <a:off x="1085850" y="1419225"/>
            <a:ext cx="893763" cy="1054100"/>
            <a:chOff x="3586" y="550"/>
            <a:chExt cx="563" cy="664"/>
          </a:xfrm>
        </p:grpSpPr>
        <p:grpSp>
          <p:nvGrpSpPr>
            <p:cNvPr id="137244" name="Group 167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37247" name="Picture 1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248" name="Freeform 16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724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46" name="Text Box 116"/>
            <p:cNvSpPr txBox="1">
              <a:spLocks noChangeArrowheads="1"/>
            </p:cNvSpPr>
            <p:nvPr/>
          </p:nvSpPr>
          <p:spPr bwMode="auto">
            <a:xfrm>
              <a:off x="3586" y="550"/>
              <a:ext cx="41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37238" name="Group 172"/>
          <p:cNvGrpSpPr>
            <a:grpSpLocks/>
          </p:cNvGrpSpPr>
          <p:nvPr/>
        </p:nvGrpSpPr>
        <p:grpSpPr bwMode="auto">
          <a:xfrm>
            <a:off x="6986588" y="1422400"/>
            <a:ext cx="893762" cy="1054100"/>
            <a:chOff x="3586" y="550"/>
            <a:chExt cx="563" cy="664"/>
          </a:xfrm>
        </p:grpSpPr>
        <p:grpSp>
          <p:nvGrpSpPr>
            <p:cNvPr id="137239" name="Group 173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37242" name="Picture 1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243" name="Freeform 17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724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37241" name="Text Box 116"/>
            <p:cNvSpPr txBox="1">
              <a:spLocks noChangeArrowheads="1"/>
            </p:cNvSpPr>
            <p:nvPr/>
          </p:nvSpPr>
          <p:spPr bwMode="auto">
            <a:xfrm>
              <a:off x="3586" y="550"/>
              <a:ext cx="41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agent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5"/>
          <a:srcRect l="2784" t="7488" r="79529" b="51661"/>
          <a:stretch/>
        </p:blipFill>
        <p:spPr>
          <a:xfrm>
            <a:off x="337763" y="1515078"/>
            <a:ext cx="704199" cy="100590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5"/>
          <a:srcRect l="75203" r="3135" b="51661"/>
          <a:stretch/>
        </p:blipFill>
        <p:spPr>
          <a:xfrm>
            <a:off x="7880350" y="1480073"/>
            <a:ext cx="815938" cy="11260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5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5" grpId="0"/>
      <p:bldP spid="137228" grpId="0"/>
      <p:bldP spid="137233" grpId="0" animBg="1"/>
      <p:bldP spid="137235" grpId="0" animBg="1"/>
      <p:bldP spid="1372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Principles of network applications</a:t>
            </a:r>
          </a:p>
          <a:p>
            <a:pPr lvl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Web and HTTP</a:t>
            </a:r>
          </a:p>
          <a:p>
            <a:pPr lvl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Electronic Mail (SMTP, POP3, IMAP)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DNS</a:t>
            </a:r>
            <a:endParaRPr lang="en-US" alt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472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1625"/>
            <a:ext cx="7772400" cy="91440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DNS: domain name system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454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511300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people:</a:t>
            </a:r>
            <a:r>
              <a:rPr lang="en-US" altLang="en-US" sz="2400" dirty="0">
                <a:latin typeface="Calibri"/>
                <a:ea typeface="ＭＳ Ｐゴシック" charset="-128"/>
              </a:rPr>
              <a:t> many identifiers:</a:t>
            </a:r>
          </a:p>
          <a:p>
            <a:pPr marL="347663" lvl="1" indent="-246063"/>
            <a:r>
              <a:rPr lang="en-US" altLang="en-US" dirty="0">
                <a:latin typeface="Calibri"/>
                <a:ea typeface="ＭＳ Ｐゴシック" charset="-128"/>
              </a:rPr>
              <a:t>SSN, name, passport #</a:t>
            </a:r>
          </a:p>
          <a:p>
            <a:pPr>
              <a:buFont typeface="Wingdings" charset="2"/>
              <a:buNone/>
            </a:pP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Internet hosts, routers:</a:t>
            </a:r>
          </a:p>
          <a:p>
            <a:pPr marL="347663" lvl="1" indent="-246063"/>
            <a:r>
              <a:rPr lang="en-US" altLang="en-US" dirty="0">
                <a:latin typeface="Calibri"/>
                <a:ea typeface="ＭＳ Ｐゴシック" charset="-128"/>
              </a:rPr>
              <a:t>IP address (32 bit) - used for addressing datagrams</a:t>
            </a:r>
          </a:p>
          <a:p>
            <a:pPr marL="347663" lvl="1" indent="-246063"/>
            <a:r>
              <a:rPr lang="en-US" altLang="ja-JP" dirty="0">
                <a:latin typeface="Calibri"/>
                <a:ea typeface="ＭＳ Ｐゴシック" charset="-128"/>
              </a:rPr>
              <a:t>“name”, e.g., </a:t>
            </a:r>
            <a:r>
              <a:rPr lang="en-US" altLang="ja-JP" dirty="0" err="1">
                <a:latin typeface="Calibri"/>
                <a:ea typeface="ＭＳ Ｐゴシック" charset="-128"/>
              </a:rPr>
              <a:t>www.yahoo.com</a:t>
            </a:r>
            <a:r>
              <a:rPr lang="en-US" altLang="ja-JP" dirty="0">
                <a:latin typeface="Calibri"/>
                <a:ea typeface="ＭＳ Ｐゴシック" charset="-128"/>
              </a:rPr>
              <a:t> - used by humans</a:t>
            </a:r>
          </a:p>
          <a:p>
            <a:pPr>
              <a:buFont typeface="Wingdings" charset="2"/>
              <a:buNone/>
            </a:pPr>
            <a:r>
              <a:rPr lang="en-US" altLang="en-US" sz="2400" i="1" u="sng" dirty="0">
                <a:solidFill>
                  <a:srgbClr val="CC0000"/>
                </a:solidFill>
                <a:latin typeface="Calibri"/>
                <a:ea typeface="ＭＳ Ｐゴシック" charset="-128"/>
              </a:rPr>
              <a:t>Q:</a:t>
            </a:r>
            <a:r>
              <a:rPr lang="en-US" altLang="en-US" sz="2400" dirty="0">
                <a:latin typeface="Calibri"/>
                <a:ea typeface="ＭＳ Ｐゴシック" charset="-128"/>
              </a:rPr>
              <a:t> how to map between IP address and name, and vice versa ?</a:t>
            </a:r>
          </a:p>
        </p:txBody>
      </p:sp>
      <p:sp>
        <p:nvSpPr>
          <p:cNvPr id="16999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489075"/>
            <a:ext cx="4283075" cy="5006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Domain Name System:</a:t>
            </a:r>
          </a:p>
          <a:p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distributed database</a:t>
            </a:r>
            <a:r>
              <a:rPr lang="en-US" altLang="en-US" sz="2400" dirty="0">
                <a:latin typeface="Calibri"/>
                <a:ea typeface="ＭＳ Ｐゴシック" charset="-128"/>
              </a:rPr>
              <a:t> implemented in hierarchy of many </a:t>
            </a: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name servers</a:t>
            </a:r>
            <a:endParaRPr lang="en-US" altLang="en-US" sz="2400" dirty="0">
              <a:solidFill>
                <a:srgbClr val="000099"/>
              </a:solidFill>
              <a:latin typeface="Calibri"/>
              <a:ea typeface="ＭＳ Ｐゴシック" charset="-128"/>
            </a:endParaRPr>
          </a:p>
          <a:p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application-layer protocol:</a:t>
            </a:r>
            <a:r>
              <a:rPr lang="en-US" altLang="en-US" sz="2400" dirty="0">
                <a:latin typeface="Calibri"/>
                <a:ea typeface="ＭＳ Ｐゴシック" charset="-128"/>
              </a:rPr>
              <a:t> hosts, name servers communicate to </a:t>
            </a: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resolve</a:t>
            </a:r>
            <a:r>
              <a:rPr lang="en-US" altLang="en-US" sz="2400" dirty="0">
                <a:solidFill>
                  <a:srgbClr val="FF0000"/>
                </a:solidFill>
                <a:latin typeface="Calibri"/>
                <a:ea typeface="ＭＳ Ｐゴシック" charset="-128"/>
              </a:rPr>
              <a:t> </a:t>
            </a:r>
            <a:r>
              <a:rPr lang="en-US" altLang="en-US" sz="2400" dirty="0">
                <a:latin typeface="Calibri"/>
                <a:ea typeface="ＭＳ Ｐゴシック" charset="-128"/>
              </a:rPr>
              <a:t>names (address/name translation)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latin typeface="Calibri"/>
                <a:ea typeface="ＭＳ Ｐゴシック" charset="-128"/>
              </a:rPr>
              <a:t>note: core Internet function, implemented as application-layer protocol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latin typeface="Calibri"/>
                <a:ea typeface="ＭＳ Ｐゴシック" charset="-128"/>
              </a:rPr>
              <a:t>complexity at network’</a:t>
            </a:r>
            <a:r>
              <a:rPr lang="en-US" altLang="ja-JP" sz="2200" dirty="0">
                <a:latin typeface="Calibri"/>
                <a:ea typeface="ＭＳ Ｐゴシック" charset="-128"/>
              </a:rPr>
              <a:t>s “edge”</a:t>
            </a:r>
            <a:endParaRPr lang="en-US" altLang="en-US" sz="2200" dirty="0">
              <a:latin typeface="Calibri"/>
              <a:ea typeface="ＭＳ Ｐゴシック" charset="-128"/>
            </a:endParaRPr>
          </a:p>
        </p:txBody>
      </p:sp>
      <p:pic>
        <p:nvPicPr>
          <p:cNvPr id="145411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9906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038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DNS: services, structure 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474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31838" y="130016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DNS services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hostname to IP address translation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host aliasing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canonical, alias names</a:t>
            </a:r>
            <a:endParaRPr lang="en-US" altLang="en-US" sz="2000" dirty="0">
              <a:latin typeface="Calibri"/>
              <a:ea typeface="ＭＳ Ｐゴシック" charset="-128"/>
            </a:endParaRP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mail server aliasing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load distribution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replicated Web servers: many IP addresses correspond to one name</a:t>
            </a:r>
          </a:p>
          <a:p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271588"/>
            <a:ext cx="4191000" cy="22637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why not centralize DNS?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single point of failure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traffic volume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distant centralized database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maintenance</a:t>
            </a:r>
          </a:p>
          <a:p>
            <a:pPr>
              <a:buFont typeface="Wingdings" charset="2"/>
              <a:buNone/>
            </a:pP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pic>
        <p:nvPicPr>
          <p:cNvPr id="147462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1598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5180260" y="3386793"/>
            <a:ext cx="25553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A: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doesn‘t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scale!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83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2088"/>
            <a:ext cx="8455025" cy="979487"/>
          </a:xfrm>
        </p:spPr>
        <p:txBody>
          <a:bodyPr/>
          <a:lstStyle/>
          <a:p>
            <a:r>
              <a:rPr lang="en-US" altLang="en-US" sz="3600" dirty="0">
                <a:latin typeface="Calibri Light"/>
                <a:ea typeface="ＭＳ Ｐゴシック" charset="-128"/>
              </a:rPr>
              <a:t>Trying out HTTP (client side) for yourself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9626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0525" y="1390650"/>
            <a:ext cx="8096250" cy="466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latin typeface="Calibri"/>
                <a:ea typeface="ＭＳ Ｐゴシック" charset="-128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altLang="en-US" sz="1800" dirty="0">
              <a:ea typeface="ＭＳ Ｐゴシック" charset="-128"/>
            </a:endParaRPr>
          </a:p>
        </p:txBody>
      </p:sp>
      <p:pic>
        <p:nvPicPr>
          <p:cNvPr id="9625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8794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 Box 5"/>
          <p:cNvSpPr txBox="1">
            <a:spLocks noChangeArrowheads="1"/>
          </p:cNvSpPr>
          <p:nvPr/>
        </p:nvSpPr>
        <p:spPr bwMode="auto">
          <a:xfrm>
            <a:off x="4479925" y="1884363"/>
            <a:ext cx="37258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opens TCP connection to port 80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(default HTTP server port)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 at </a:t>
            </a:r>
            <a:r>
              <a:rPr lang="en-US" altLang="en-US" sz="1800" dirty="0" err="1"/>
              <a:t>gaia.cs.umass</a:t>
            </a:r>
            <a:r>
              <a:rPr lang="en-US" altLang="en-US" sz="1800" dirty="0"/>
              <a:t>. </a:t>
            </a:r>
            <a:r>
              <a:rPr lang="en-US" altLang="en-US" sz="1800" dirty="0" err="1"/>
              <a:t>edu</a:t>
            </a:r>
            <a:r>
              <a:rPr lang="en-US" altLang="en-US" sz="1800" dirty="0"/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anything typed in will be sent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 to port 80 at gaia.cs.umass.edu</a:t>
            </a:r>
            <a:endParaRPr lang="en-US" altLang="en-US" sz="2400" dirty="0"/>
          </a:p>
        </p:txBody>
      </p:sp>
      <p:sp>
        <p:nvSpPr>
          <p:cNvPr id="96263" name="Text Box 6"/>
          <p:cNvSpPr txBox="1">
            <a:spLocks noChangeArrowheads="1"/>
          </p:cNvSpPr>
          <p:nvPr/>
        </p:nvSpPr>
        <p:spPr bwMode="auto">
          <a:xfrm>
            <a:off x="414338" y="1933575"/>
            <a:ext cx="392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ourier New" charset="0"/>
              </a:rPr>
              <a:t>telnet gaia.cs.umass.edu 80</a:t>
            </a:r>
            <a:endParaRPr lang="en-US" altLang="en-US" sz="2800" dirty="0">
              <a:solidFill>
                <a:srgbClr val="CC0000"/>
              </a:solidFill>
            </a:endParaRPr>
          </a:p>
        </p:txBody>
      </p:sp>
      <p:sp>
        <p:nvSpPr>
          <p:cNvPr id="96264" name="Rectangle 7"/>
          <p:cNvSpPr>
            <a:spLocks noChangeArrowheads="1"/>
          </p:cNvSpPr>
          <p:nvPr/>
        </p:nvSpPr>
        <p:spPr bwMode="auto">
          <a:xfrm>
            <a:off x="422275" y="3463925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400" dirty="0" err="1">
                <a:latin typeface="Calibri"/>
              </a:rPr>
              <a:t>2. type</a:t>
            </a:r>
            <a:r>
              <a:rPr lang="en-US" altLang="en-US" sz="2400" dirty="0">
                <a:latin typeface="Calibri"/>
              </a:rPr>
              <a:t> in a GET HTTP request:</a:t>
            </a:r>
          </a:p>
          <a:p>
            <a:pPr lvl="2">
              <a:buClrTx/>
              <a:buSzTx/>
              <a:buFontTx/>
              <a:buNone/>
            </a:pPr>
            <a:endParaRPr lang="en-US" altLang="en-US" sz="1800" dirty="0">
              <a:latin typeface="Calibri"/>
            </a:endParaRPr>
          </a:p>
        </p:txBody>
      </p:sp>
      <p:sp>
        <p:nvSpPr>
          <p:cNvPr id="96265" name="Text Box 8"/>
          <p:cNvSpPr txBox="1">
            <a:spLocks noChangeArrowheads="1"/>
          </p:cNvSpPr>
          <p:nvPr/>
        </p:nvSpPr>
        <p:spPr bwMode="auto">
          <a:xfrm>
            <a:off x="671513" y="398780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ourier New" charset="0"/>
              </a:rPr>
              <a:t>GET /</a:t>
            </a:r>
            <a:r>
              <a:rPr lang="en-US" altLang="en-US" sz="1800" b="1" dirty="0" err="1">
                <a:solidFill>
                  <a:srgbClr val="CC0000"/>
                </a:solidFill>
                <a:latin typeface="Courier New" charset="0"/>
              </a:rPr>
              <a:t>kurose_ross</a:t>
            </a:r>
            <a:r>
              <a:rPr lang="en-US" altLang="en-US" sz="1800" b="1" dirty="0">
                <a:solidFill>
                  <a:srgbClr val="CC0000"/>
                </a:solidFill>
                <a:latin typeface="Courier New" charset="0"/>
              </a:rPr>
              <a:t>/interactive/</a:t>
            </a:r>
            <a:r>
              <a:rPr lang="en-US" altLang="en-US" sz="1800" b="1" dirty="0" err="1">
                <a:solidFill>
                  <a:srgbClr val="CC0000"/>
                </a:solidFill>
                <a:latin typeface="Courier New" charset="0"/>
              </a:rPr>
              <a:t>index.php</a:t>
            </a:r>
            <a:r>
              <a:rPr lang="en-US" altLang="en-US" sz="1800" b="1" dirty="0">
                <a:solidFill>
                  <a:srgbClr val="CC0000"/>
                </a:solidFill>
                <a:latin typeface="Courier New" charset="0"/>
              </a:rPr>
              <a:t>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ourier New" charset="0"/>
              </a:rPr>
              <a:t>Host: gaia.cs.umass.edu</a:t>
            </a:r>
            <a:endParaRPr lang="en-US" altLang="en-US" sz="1800" dirty="0">
              <a:solidFill>
                <a:srgbClr val="CC0000"/>
              </a:solidFill>
              <a:latin typeface="Courier New" charset="0"/>
            </a:endParaRPr>
          </a:p>
        </p:txBody>
      </p:sp>
      <p:sp>
        <p:nvSpPr>
          <p:cNvPr id="96266" name="Text Box 11"/>
          <p:cNvSpPr txBox="1">
            <a:spLocks noChangeArrowheads="1"/>
          </p:cNvSpPr>
          <p:nvPr/>
        </p:nvSpPr>
        <p:spPr bwMode="auto">
          <a:xfrm>
            <a:off x="4848225" y="4340225"/>
            <a:ext cx="3092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by typing this in (hit carriage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return twice), you send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this minimal (but complete)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GET request to HTTP server</a:t>
            </a:r>
            <a:endParaRPr lang="en-US" altLang="en-US" sz="2400"/>
          </a:p>
        </p:txBody>
      </p:sp>
      <p:sp>
        <p:nvSpPr>
          <p:cNvPr id="96267" name="Rectangle 14"/>
          <p:cNvSpPr>
            <a:spLocks noChangeArrowheads="1"/>
          </p:cNvSpPr>
          <p:nvPr/>
        </p:nvSpPr>
        <p:spPr bwMode="auto">
          <a:xfrm>
            <a:off x="407988" y="5565775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400" dirty="0" err="1">
                <a:latin typeface="Calibri"/>
              </a:rPr>
              <a:t>3. look</a:t>
            </a:r>
            <a:r>
              <a:rPr lang="en-US" altLang="en-US" sz="2400" dirty="0">
                <a:latin typeface="Calibri"/>
              </a:rPr>
              <a:t> at response message sent by HTTP server!</a:t>
            </a:r>
          </a:p>
        </p:txBody>
      </p:sp>
      <p:sp>
        <p:nvSpPr>
          <p:cNvPr id="96268" name="Text Box 17"/>
          <p:cNvSpPr txBox="1">
            <a:spLocks noChangeArrowheads="1"/>
          </p:cNvSpPr>
          <p:nvPr/>
        </p:nvSpPr>
        <p:spPr bwMode="auto">
          <a:xfrm>
            <a:off x="711200" y="5953125"/>
            <a:ext cx="680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>
                <a:latin typeface="Calibri"/>
              </a:rPr>
              <a:t>(or use Wireshark to look at captured HTTP request/response)</a:t>
            </a:r>
          </a:p>
        </p:txBody>
      </p:sp>
      <p:sp>
        <p:nvSpPr>
          <p:cNvPr id="96269" name="Left Brace 2"/>
          <p:cNvSpPr>
            <a:spLocks/>
          </p:cNvSpPr>
          <p:nvPr/>
        </p:nvSpPr>
        <p:spPr bwMode="auto">
          <a:xfrm>
            <a:off x="4264025" y="2055813"/>
            <a:ext cx="257175" cy="1179512"/>
          </a:xfrm>
          <a:prstGeom prst="leftBrace">
            <a:avLst>
              <a:gd name="adj1" fmla="val 8323"/>
              <a:gd name="adj2" fmla="val 50000"/>
            </a:avLst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6270" name="Left Brace 17"/>
          <p:cNvSpPr>
            <a:spLocks/>
          </p:cNvSpPr>
          <p:nvPr/>
        </p:nvSpPr>
        <p:spPr bwMode="auto">
          <a:xfrm>
            <a:off x="4627563" y="4476750"/>
            <a:ext cx="285750" cy="950913"/>
          </a:xfrm>
          <a:prstGeom prst="leftBrace">
            <a:avLst>
              <a:gd name="adj1" fmla="val 8335"/>
              <a:gd name="adj2" fmla="val 50000"/>
            </a:avLst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3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CD35E-6201-5F41-8261-C322037E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  <p:pic>
        <p:nvPicPr>
          <p:cNvPr id="7170" name="Picture 2" descr="The 5 Basic Parts of a URL: A Short Guide">
            <a:extLst>
              <a:ext uri="{FF2B5EF4-FFF2-40B4-BE49-F238E27FC236}">
                <a16:creationId xmlns:a16="http://schemas.microsoft.com/office/drawing/2014/main" id="{3DA545A6-40A5-E34E-9068-8B3F2652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79450"/>
            <a:ext cx="8255000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5ACAFC-8AD3-CD43-B697-5783D5F1D0D2}"/>
              </a:ext>
            </a:extLst>
          </p:cNvPr>
          <p:cNvSpPr txBox="1"/>
          <p:nvPr/>
        </p:nvSpPr>
        <p:spPr>
          <a:xfrm>
            <a:off x="444500" y="6488668"/>
            <a:ext cx="490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PC: https://</a:t>
            </a:r>
            <a:r>
              <a:rPr lang="en-US" dirty="0" err="1"/>
              <a:t>blog.hubspot.com</a:t>
            </a:r>
            <a:r>
              <a:rPr lang="en-US" dirty="0"/>
              <a:t>/marketing/parts-</a:t>
            </a:r>
            <a:r>
              <a:rPr lang="en-US" dirty="0" err="1"/>
              <a:t>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8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023225" cy="936625"/>
          </a:xfrm>
        </p:spPr>
        <p:txBody>
          <a:bodyPr/>
          <a:lstStyle/>
          <a:p>
            <a:r>
              <a:rPr lang="en-US" altLang="en-US" sz="3600" dirty="0">
                <a:latin typeface="Calibri Light"/>
                <a:ea typeface="ＭＳ Ｐゴシック" charset="-128"/>
              </a:rPr>
              <a:t>DNS: a distributed, hierarchical database</a:t>
            </a:r>
          </a:p>
        </p:txBody>
      </p:sp>
      <p:sp>
        <p:nvSpPr>
          <p:cNvPr id="149509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3971925"/>
            <a:ext cx="8172450" cy="2133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client wants IP for www.amazon.com; 1</a:t>
            </a:r>
            <a:r>
              <a:rPr lang="en-US" altLang="en-US" sz="2400" i="1" baseline="30000" dirty="0">
                <a:solidFill>
                  <a:srgbClr val="000099"/>
                </a:solidFill>
                <a:latin typeface="Calibri"/>
                <a:ea typeface="ＭＳ Ｐゴシック" charset="-128"/>
              </a:rPr>
              <a:t>st</a:t>
            </a: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 approximation:</a:t>
            </a:r>
          </a:p>
          <a:p>
            <a:r>
              <a:rPr lang="en-US" altLang="en-US" sz="2200" dirty="0">
                <a:latin typeface="Calibri"/>
                <a:ea typeface="ＭＳ Ｐゴシック" charset="-128"/>
              </a:rPr>
              <a:t>client queries root server to find com DNS server</a:t>
            </a:r>
          </a:p>
          <a:p>
            <a:r>
              <a:rPr lang="en-US" altLang="en-US" sz="2200" dirty="0">
                <a:latin typeface="Calibri"/>
                <a:ea typeface="ＭＳ Ｐゴシック" charset="-128"/>
              </a:rPr>
              <a:t>client queries .com DNS server to get amazon.com DNS server</a:t>
            </a:r>
          </a:p>
          <a:p>
            <a:r>
              <a:rPr lang="en-US" altLang="en-US" sz="2200" dirty="0">
                <a:latin typeface="Calibri"/>
                <a:ea typeface="ＭＳ Ｐゴシック" charset="-128"/>
              </a:rPr>
              <a:t>client queries amazon.com DNS server to get  IP address for www.amazon.com</a:t>
            </a:r>
          </a:p>
        </p:txBody>
      </p:sp>
      <p:sp>
        <p:nvSpPr>
          <p:cNvPr id="149513" name="Text Box 2"/>
          <p:cNvSpPr txBox="1">
            <a:spLocks noChangeArrowheads="1"/>
          </p:cNvSpPr>
          <p:nvPr/>
        </p:nvSpPr>
        <p:spPr bwMode="auto">
          <a:xfrm>
            <a:off x="3458667" y="1193800"/>
            <a:ext cx="2064865" cy="36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Root DNS Servers</a:t>
            </a:r>
          </a:p>
        </p:txBody>
      </p:sp>
      <p:sp>
        <p:nvSpPr>
          <p:cNvPr id="149514" name="Text Box 4"/>
          <p:cNvSpPr txBox="1">
            <a:spLocks noChangeArrowheads="1"/>
          </p:cNvSpPr>
          <p:nvPr/>
        </p:nvSpPr>
        <p:spPr bwMode="auto">
          <a:xfrm>
            <a:off x="882431" y="2262422"/>
            <a:ext cx="1975412" cy="3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com DNS servers</a:t>
            </a:r>
          </a:p>
        </p:txBody>
      </p:sp>
      <p:sp>
        <p:nvSpPr>
          <p:cNvPr id="149515" name="Text Box 5"/>
          <p:cNvSpPr txBox="1">
            <a:spLocks noChangeArrowheads="1"/>
          </p:cNvSpPr>
          <p:nvPr/>
        </p:nvSpPr>
        <p:spPr bwMode="auto">
          <a:xfrm>
            <a:off x="3530229" y="2195633"/>
            <a:ext cx="1874033" cy="3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org DNS servers</a:t>
            </a:r>
          </a:p>
        </p:txBody>
      </p:sp>
      <p:sp>
        <p:nvSpPr>
          <p:cNvPr id="149516" name="Text Box 6"/>
          <p:cNvSpPr txBox="1">
            <a:spLocks noChangeArrowheads="1"/>
          </p:cNvSpPr>
          <p:nvPr/>
        </p:nvSpPr>
        <p:spPr bwMode="auto">
          <a:xfrm>
            <a:off x="6106465" y="2195633"/>
            <a:ext cx="1924722" cy="3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edu DNS servers</a:t>
            </a:r>
          </a:p>
        </p:txBody>
      </p:sp>
      <p:sp>
        <p:nvSpPr>
          <p:cNvPr id="149517" name="Line 7"/>
          <p:cNvSpPr>
            <a:spLocks noChangeShapeType="1"/>
          </p:cNvSpPr>
          <p:nvPr/>
        </p:nvSpPr>
        <p:spPr bwMode="auto">
          <a:xfrm flipH="1">
            <a:off x="2098987" y="1594533"/>
            <a:ext cx="2075301" cy="601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18" name="Line 8"/>
          <p:cNvSpPr>
            <a:spLocks noChangeShapeType="1"/>
          </p:cNvSpPr>
          <p:nvPr/>
        </p:nvSpPr>
        <p:spPr bwMode="auto">
          <a:xfrm>
            <a:off x="4460537" y="1527744"/>
            <a:ext cx="0" cy="667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19" name="Line 9"/>
          <p:cNvSpPr>
            <a:spLocks noChangeShapeType="1"/>
          </p:cNvSpPr>
          <p:nvPr/>
        </p:nvSpPr>
        <p:spPr bwMode="auto">
          <a:xfrm>
            <a:off x="4818347" y="1594533"/>
            <a:ext cx="2146863" cy="601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20" name="Text Box 10"/>
          <p:cNvSpPr txBox="1">
            <a:spLocks noChangeArrowheads="1"/>
          </p:cNvSpPr>
          <p:nvPr/>
        </p:nvSpPr>
        <p:spPr bwMode="auto">
          <a:xfrm>
            <a:off x="5876870" y="2830127"/>
            <a:ext cx="1478950" cy="6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poly.edu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1" name="Text Box 11"/>
          <p:cNvSpPr txBox="1">
            <a:spLocks noChangeArrowheads="1"/>
          </p:cNvSpPr>
          <p:nvPr/>
        </p:nvSpPr>
        <p:spPr bwMode="auto">
          <a:xfrm>
            <a:off x="7164988" y="2830127"/>
            <a:ext cx="1478950" cy="6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umass.edu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2" name="Line 12"/>
          <p:cNvSpPr>
            <a:spLocks noChangeShapeType="1"/>
          </p:cNvSpPr>
          <p:nvPr/>
        </p:nvSpPr>
        <p:spPr bwMode="auto">
          <a:xfrm flipH="1">
            <a:off x="6392713" y="2529577"/>
            <a:ext cx="500935" cy="3339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23" name="Line 13"/>
          <p:cNvSpPr>
            <a:spLocks noChangeShapeType="1"/>
          </p:cNvSpPr>
          <p:nvPr/>
        </p:nvSpPr>
        <p:spPr bwMode="auto">
          <a:xfrm>
            <a:off x="7323021" y="2529577"/>
            <a:ext cx="429373" cy="3339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24" name="Text Box 14"/>
          <p:cNvSpPr txBox="1">
            <a:spLocks noChangeArrowheads="1"/>
          </p:cNvSpPr>
          <p:nvPr/>
        </p:nvSpPr>
        <p:spPr bwMode="auto">
          <a:xfrm>
            <a:off x="438150" y="2963704"/>
            <a:ext cx="1505786" cy="64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yahoo.com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5" name="Text Box 15"/>
          <p:cNvSpPr txBox="1">
            <a:spLocks noChangeArrowheads="1"/>
          </p:cNvSpPr>
          <p:nvPr/>
        </p:nvSpPr>
        <p:spPr bwMode="auto">
          <a:xfrm>
            <a:off x="1955863" y="2997099"/>
            <a:ext cx="1492368" cy="6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amazon.com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6" name="Line 16"/>
          <p:cNvSpPr>
            <a:spLocks noChangeShapeType="1"/>
          </p:cNvSpPr>
          <p:nvPr/>
        </p:nvSpPr>
        <p:spPr bwMode="auto">
          <a:xfrm flipH="1">
            <a:off x="1240242" y="2596366"/>
            <a:ext cx="286248" cy="400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27" name="Line 17"/>
          <p:cNvSpPr>
            <a:spLocks noChangeShapeType="1"/>
          </p:cNvSpPr>
          <p:nvPr/>
        </p:nvSpPr>
        <p:spPr bwMode="auto">
          <a:xfrm>
            <a:off x="2170549" y="2596366"/>
            <a:ext cx="357811" cy="400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28" name="Text Box 18"/>
          <p:cNvSpPr txBox="1">
            <a:spLocks noChangeArrowheads="1"/>
          </p:cNvSpPr>
          <p:nvPr/>
        </p:nvSpPr>
        <p:spPr bwMode="auto">
          <a:xfrm>
            <a:off x="3873131" y="2895524"/>
            <a:ext cx="1480441" cy="6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pbs.org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9" name="Line 19"/>
          <p:cNvSpPr>
            <a:spLocks noChangeShapeType="1"/>
          </p:cNvSpPr>
          <p:nvPr/>
        </p:nvSpPr>
        <p:spPr bwMode="auto">
          <a:xfrm>
            <a:off x="4460537" y="2529577"/>
            <a:ext cx="0" cy="400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9510" name="Picture 28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849313"/>
            <a:ext cx="8043863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1" name="Text Box 29"/>
          <p:cNvSpPr txBox="1">
            <a:spLocks noChangeArrowheads="1"/>
          </p:cNvSpPr>
          <p:nvPr/>
        </p:nvSpPr>
        <p:spPr bwMode="auto">
          <a:xfrm>
            <a:off x="3957638" y="168751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…</a:t>
            </a:r>
          </a:p>
        </p:txBody>
      </p:sp>
      <p:sp>
        <p:nvSpPr>
          <p:cNvPr id="149512" name="Text Box 30"/>
          <p:cNvSpPr txBox="1">
            <a:spLocks noChangeArrowheads="1"/>
          </p:cNvSpPr>
          <p:nvPr/>
        </p:nvSpPr>
        <p:spPr bwMode="auto">
          <a:xfrm>
            <a:off x="4521200" y="1685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</a:t>
            </a:r>
            <a:fld id="{CE518614-272C-FF40-AD9D-508A23B042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884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2250"/>
            <a:ext cx="7772400" cy="88265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DNS: Root Name Servers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5155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4188" y="1362075"/>
            <a:ext cx="8478837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400" dirty="0">
                <a:latin typeface="Calibri"/>
                <a:ea typeface="ＭＳ Ｐゴシック" charset="-128"/>
              </a:rPr>
              <a:t>Contacted by local name server that cannot resolve name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Root name server:</a:t>
            </a:r>
          </a:p>
          <a:p>
            <a:pPr lvl="1"/>
            <a:r>
              <a:rPr lang="en-US" altLang="en-US" sz="2200" dirty="0">
                <a:latin typeface="Calibri"/>
                <a:ea typeface="ＭＳ Ｐゴシック" charset="-128"/>
              </a:rPr>
              <a:t>Contacts authoritative name server if name mapping not known</a:t>
            </a:r>
          </a:p>
          <a:p>
            <a:pPr lvl="1"/>
            <a:r>
              <a:rPr lang="en-US" altLang="en-US" sz="2200" dirty="0">
                <a:latin typeface="Calibri"/>
                <a:ea typeface="ＭＳ Ｐゴシック" charset="-128"/>
              </a:rPr>
              <a:t>Gets mapping</a:t>
            </a:r>
          </a:p>
          <a:p>
            <a:pPr lvl="1"/>
            <a:r>
              <a:rPr lang="en-US" altLang="en-US" sz="2200" dirty="0">
                <a:latin typeface="Calibri"/>
                <a:ea typeface="ＭＳ Ｐゴシック" charset="-128"/>
              </a:rPr>
              <a:t>Returns mapping to local name server </a:t>
            </a:r>
          </a:p>
        </p:txBody>
      </p:sp>
      <p:sp>
        <p:nvSpPr>
          <p:cNvPr id="176133" name="Rectangle 20"/>
          <p:cNvSpPr>
            <a:spLocks noChangeArrowheads="1"/>
          </p:cNvSpPr>
          <p:nvPr/>
        </p:nvSpPr>
        <p:spPr bwMode="auto">
          <a:xfrm>
            <a:off x="6096000" y="4992688"/>
            <a:ext cx="295751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13 logical root name </a:t>
            </a:r>
            <a:r>
              <a:rPr kumimoji="0" lang="ja-JP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“</a:t>
            </a:r>
            <a:r>
              <a:rPr kumimoji="0" lang="en-US" altLang="ja-JP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servers</a:t>
            </a:r>
            <a:r>
              <a:rPr kumimoji="0" lang="ja-JP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”</a:t>
            </a:r>
            <a:r>
              <a:rPr kumimoji="0" lang="en-US" altLang="ja-JP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worldwide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altLang="ja-JP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each “server” replicated many times</a:t>
            </a:r>
          </a:p>
        </p:txBody>
      </p:sp>
      <p:sp>
        <p:nvSpPr>
          <p:cNvPr id="151558" name="AutoShape 22"/>
          <p:cNvSpPr>
            <a:spLocks noChangeAspect="1" noChangeArrowheads="1"/>
          </p:cNvSpPr>
          <p:nvPr/>
        </p:nvSpPr>
        <p:spPr bwMode="auto">
          <a:xfrm>
            <a:off x="481013" y="3581400"/>
            <a:ext cx="57848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pic>
        <p:nvPicPr>
          <p:cNvPr id="151559" name="Picture 23" descr="worl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378325"/>
            <a:ext cx="431958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0" name="Text Box 25"/>
          <p:cNvSpPr txBox="1">
            <a:spLocks noChangeArrowheads="1"/>
          </p:cNvSpPr>
          <p:nvPr/>
        </p:nvSpPr>
        <p:spPr bwMode="auto">
          <a:xfrm>
            <a:off x="207963" y="5160963"/>
            <a:ext cx="20907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a. Verisign, Los Angeles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(5 other sites)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b. USC-ISI Marina del Rey,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l. ICANN Los Angeles,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(41 other sites)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1561" name="Freeform 26"/>
          <p:cNvSpPr>
            <a:spLocks/>
          </p:cNvSpPr>
          <p:nvPr/>
        </p:nvSpPr>
        <p:spPr bwMode="auto">
          <a:xfrm>
            <a:off x="1757363" y="5113338"/>
            <a:ext cx="531812" cy="341312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62" name="Text Box 27"/>
          <p:cNvSpPr txBox="1">
            <a:spLocks noChangeArrowheads="1"/>
          </p:cNvSpPr>
          <p:nvPr/>
        </p:nvSpPr>
        <p:spPr bwMode="auto">
          <a:xfrm>
            <a:off x="204788" y="4333875"/>
            <a:ext cx="194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e. NASA Mt View,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f. Internet Software 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Palo Alto, CA (and 48 other   sites)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1563" name="Freeform 28"/>
          <p:cNvSpPr>
            <a:spLocks/>
          </p:cNvSpPr>
          <p:nvPr/>
        </p:nvSpPr>
        <p:spPr bwMode="auto">
          <a:xfrm flipV="1">
            <a:off x="1423988" y="4868863"/>
            <a:ext cx="817562" cy="184150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64" name="Text Box 29"/>
          <p:cNvSpPr txBox="1">
            <a:spLocks noChangeArrowheads="1"/>
          </p:cNvSpPr>
          <p:nvPr/>
        </p:nvSpPr>
        <p:spPr bwMode="auto">
          <a:xfrm>
            <a:off x="4297363" y="3973513"/>
            <a:ext cx="227806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i. Netnod, Stockholm (37 other sites)</a:t>
            </a:r>
          </a:p>
        </p:txBody>
      </p:sp>
      <p:sp>
        <p:nvSpPr>
          <p:cNvPr id="151565" name="Freeform 30"/>
          <p:cNvSpPr>
            <a:spLocks/>
          </p:cNvSpPr>
          <p:nvPr/>
        </p:nvSpPr>
        <p:spPr bwMode="auto">
          <a:xfrm>
            <a:off x="3932238" y="4068763"/>
            <a:ext cx="446087" cy="654050"/>
          </a:xfrm>
          <a:custGeom>
            <a:avLst/>
            <a:gdLst>
              <a:gd name="T0" fmla="*/ 2147483647 w 666"/>
              <a:gd name="T1" fmla="*/ 0 h 1005"/>
              <a:gd name="T2" fmla="*/ 0 w 666"/>
              <a:gd name="T3" fmla="*/ 2147483647 h 1005"/>
              <a:gd name="T4" fmla="*/ 0 60000 65536"/>
              <a:gd name="T5" fmla="*/ 0 60000 65536"/>
              <a:gd name="T6" fmla="*/ 0 w 666"/>
              <a:gd name="T7" fmla="*/ 0 h 1005"/>
              <a:gd name="T8" fmla="*/ 666 w 666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66" name="Text Box 31"/>
          <p:cNvSpPr txBox="1">
            <a:spLocks noChangeArrowheads="1"/>
          </p:cNvSpPr>
          <p:nvPr/>
        </p:nvSpPr>
        <p:spPr bwMode="auto">
          <a:xfrm>
            <a:off x="4333875" y="3684588"/>
            <a:ext cx="25193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k. RIPE London (17 other sites)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1567" name="Freeform 32"/>
          <p:cNvSpPr>
            <a:spLocks/>
          </p:cNvSpPr>
          <p:nvPr/>
        </p:nvSpPr>
        <p:spPr bwMode="auto">
          <a:xfrm>
            <a:off x="3751263" y="3862388"/>
            <a:ext cx="615950" cy="946150"/>
          </a:xfrm>
          <a:custGeom>
            <a:avLst/>
            <a:gdLst>
              <a:gd name="T0" fmla="*/ 2147483647 w 922"/>
              <a:gd name="T1" fmla="*/ 0 h 1448"/>
              <a:gd name="T2" fmla="*/ 0 w 922"/>
              <a:gd name="T3" fmla="*/ 2147483647 h 1448"/>
              <a:gd name="T4" fmla="*/ 0 60000 65536"/>
              <a:gd name="T5" fmla="*/ 0 60000 65536"/>
              <a:gd name="T6" fmla="*/ 0 w 922"/>
              <a:gd name="T7" fmla="*/ 0 h 1448"/>
              <a:gd name="T8" fmla="*/ 922 w 922"/>
              <a:gd name="T9" fmla="*/ 1448 h 1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68" name="Text Box 33"/>
          <p:cNvSpPr txBox="1">
            <a:spLocks noChangeArrowheads="1"/>
          </p:cNvSpPr>
          <p:nvPr/>
        </p:nvSpPr>
        <p:spPr bwMode="auto">
          <a:xfrm>
            <a:off x="5911850" y="4303713"/>
            <a:ext cx="17668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m. WIDE Tokyo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(5 other sites)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1569" name="Freeform 34"/>
          <p:cNvSpPr>
            <a:spLocks/>
          </p:cNvSpPr>
          <p:nvPr/>
        </p:nvSpPr>
        <p:spPr bwMode="auto">
          <a:xfrm>
            <a:off x="5575300" y="4598988"/>
            <a:ext cx="400050" cy="431800"/>
          </a:xfrm>
          <a:custGeom>
            <a:avLst/>
            <a:gdLst>
              <a:gd name="T0" fmla="*/ 2147483647 w 252"/>
              <a:gd name="T1" fmla="*/ 0 h 462"/>
              <a:gd name="T2" fmla="*/ 0 w 252"/>
              <a:gd name="T3" fmla="*/ 2147483647 h 462"/>
              <a:gd name="T4" fmla="*/ 0 60000 65536"/>
              <a:gd name="T5" fmla="*/ 0 60000 65536"/>
              <a:gd name="T6" fmla="*/ 0 w 252"/>
              <a:gd name="T7" fmla="*/ 0 h 462"/>
              <a:gd name="T8" fmla="*/ 252 w 252"/>
              <a:gd name="T9" fmla="*/ 462 h 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70" name="Text Box 35"/>
          <p:cNvSpPr txBox="1">
            <a:spLocks noChangeArrowheads="1"/>
          </p:cNvSpPr>
          <p:nvPr/>
        </p:nvSpPr>
        <p:spPr bwMode="auto">
          <a:xfrm>
            <a:off x="1597025" y="3541713"/>
            <a:ext cx="25987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c. Cogent, Herndon, VA (5 other sites)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d. U Maryland College Park,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h. ARL Aberdeen,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j. Verisign, Dulles VA (69 other sites 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151571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84238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1572" name="Straight Arrow Connector 2"/>
          <p:cNvCxnSpPr>
            <a:cxnSpLocks noChangeShapeType="1"/>
          </p:cNvCxnSpPr>
          <p:nvPr/>
        </p:nvCxnSpPr>
        <p:spPr bwMode="auto">
          <a:xfrm flipH="1">
            <a:off x="2878138" y="4278313"/>
            <a:ext cx="7937" cy="690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573" name="Text Box 35"/>
          <p:cNvSpPr txBox="1">
            <a:spLocks noChangeArrowheads="1"/>
          </p:cNvSpPr>
          <p:nvPr/>
        </p:nvSpPr>
        <p:spPr bwMode="auto">
          <a:xfrm>
            <a:off x="1550988" y="5889625"/>
            <a:ext cx="1470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g. US DoD Columbus, OH (5 other sites)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cxnSp>
        <p:nvCxnSpPr>
          <p:cNvPr id="151574" name="Straight Arrow Connector 24"/>
          <p:cNvCxnSpPr>
            <a:cxnSpLocks noChangeShapeType="1"/>
            <a:stCxn id="151573" idx="0"/>
          </p:cNvCxnSpPr>
          <p:nvPr/>
        </p:nvCxnSpPr>
        <p:spPr bwMode="auto">
          <a:xfrm flipV="1">
            <a:off x="2286000" y="4945063"/>
            <a:ext cx="481013" cy="944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7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/>
      <p:bldP spid="151560" grpId="0"/>
      <p:bldP spid="151561" grpId="0" animBg="1"/>
      <p:bldP spid="151562" grpId="0"/>
      <p:bldP spid="151563" grpId="0" animBg="1"/>
      <p:bldP spid="151564" grpId="0"/>
      <p:bldP spid="151565" grpId="0" animBg="1"/>
      <p:bldP spid="151566" grpId="0"/>
      <p:bldP spid="151567" grpId="0" animBg="1"/>
      <p:bldP spid="151568" grpId="0"/>
      <p:bldP spid="151569" grpId="0" animBg="1"/>
      <p:bldP spid="151570" grpId="0"/>
      <p:bldP spid="1515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4950"/>
            <a:ext cx="7772400" cy="91440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TLD, Authoritative DNS Servers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975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Top-level domain (TLD) servers: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responsible for com, org, net, edu, aero, jobs, museums, and all top-level country domains, e.g.: </a:t>
            </a:r>
            <a:r>
              <a:rPr lang="en-US" altLang="en-US" dirty="0" err="1">
                <a:latin typeface="Calibri"/>
                <a:ea typeface="ＭＳ Ｐゴシック" charset="-128"/>
              </a:rPr>
              <a:t>uk</a:t>
            </a:r>
            <a:r>
              <a:rPr lang="en-US" altLang="en-US" dirty="0">
                <a:latin typeface="Calibri"/>
                <a:ea typeface="ＭＳ Ｐゴシック" charset="-128"/>
              </a:rPr>
              <a:t>, fr, ca, jp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Network Solutions maintains servers for .com TLD</a:t>
            </a:r>
          </a:p>
          <a:p>
            <a:pPr lvl="1"/>
            <a:r>
              <a:rPr lang="en-US" altLang="en-US" dirty="0" err="1">
                <a:latin typeface="Calibri"/>
                <a:ea typeface="ＭＳ Ｐゴシック" charset="-128"/>
              </a:rPr>
              <a:t>Educause</a:t>
            </a:r>
            <a:r>
              <a:rPr lang="en-US" altLang="en-US" dirty="0">
                <a:latin typeface="Calibri"/>
                <a:ea typeface="ＭＳ Ｐゴシック" charset="-128"/>
              </a:rPr>
              <a:t> </a:t>
            </a:r>
            <a:r>
              <a:rPr lang="en-US" altLang="en-US" dirty="0" err="1">
                <a:latin typeface="Calibri"/>
                <a:ea typeface="ＭＳ Ｐゴシック" charset="-128"/>
              </a:rPr>
              <a:t>for .edu</a:t>
            </a:r>
            <a:r>
              <a:rPr lang="en-US" altLang="en-US" dirty="0">
                <a:latin typeface="Calibri"/>
                <a:ea typeface="ＭＳ Ｐゴシック" charset="-128"/>
              </a:rPr>
              <a:t> TLD</a:t>
            </a:r>
          </a:p>
          <a:p>
            <a:pPr>
              <a:buNone/>
            </a:pPr>
            <a:r>
              <a:rPr lang="en-US" altLang="en-US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Authoritative DNS servers:</a:t>
            </a:r>
            <a:r>
              <a:rPr lang="en-US" altLang="en-US" dirty="0">
                <a:latin typeface="Calibri"/>
                <a:ea typeface="ＭＳ Ｐゴシック" charset="-128"/>
              </a:rPr>
              <a:t> 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Organization’</a:t>
            </a:r>
            <a:r>
              <a:rPr lang="en-US" altLang="ja-JP" dirty="0">
                <a:latin typeface="Calibri"/>
                <a:ea typeface="ＭＳ Ｐゴシック" charset="-128"/>
              </a:rPr>
              <a:t>s own DNS server(s), providing authoritative hostname to IP mappings for organization’s named hosts 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can be maintained by organization or service provider</a:t>
            </a:r>
          </a:p>
          <a:p>
            <a:pPr lvl="1"/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5360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9445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7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538"/>
            <a:ext cx="7772400" cy="957262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Local </a:t>
            </a:r>
            <a:r>
              <a:rPr lang="en-US" altLang="en-US" sz="4000" dirty="0">
                <a:latin typeface="Calibri Light"/>
                <a:ea typeface="ＭＳ Ｐゴシック" charset="-128"/>
              </a:rPr>
              <a:t>DNS</a:t>
            </a:r>
            <a:r>
              <a:rPr lang="en-US" altLang="en-US" dirty="0">
                <a:latin typeface="Calibri Light"/>
                <a:ea typeface="ＭＳ Ｐゴシック" charset="-128"/>
              </a:rPr>
              <a:t> name server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825625"/>
            <a:ext cx="82071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does not strictly belong to hierarchy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each ISP (residential ISP, company, university) has one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also called “</a:t>
            </a:r>
            <a:r>
              <a:rPr lang="en-US" altLang="ja-JP" dirty="0">
                <a:latin typeface="Calibri"/>
                <a:ea typeface="ＭＳ Ｐゴシック" charset="-128"/>
              </a:rPr>
              <a:t>default name server”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when host makes DNS query, query is sent to its local DNS server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has local cache of recent name-to-address translation pairs (but may be out of date!)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acts as proxy, forwards query into hierarchy</a:t>
            </a:r>
          </a:p>
          <a:p>
            <a:pPr lvl="1"/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55653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69963"/>
            <a:ext cx="55483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763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22" name="Rectangle 66"/>
          <p:cNvSpPr>
            <a:spLocks noGrp="1" noChangeArrowheads="1"/>
          </p:cNvSpPr>
          <p:nvPr>
            <p:ph type="title"/>
          </p:nvPr>
        </p:nvSpPr>
        <p:spPr>
          <a:xfrm>
            <a:off x="533400" y="217488"/>
            <a:ext cx="4910138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4000" dirty="0">
                <a:latin typeface="Calibri Light"/>
                <a:ea typeface="ＭＳ Ｐゴシック" charset="-128"/>
              </a:rPr>
              <a:t>DNS name </a:t>
            </a:r>
            <a:br>
              <a:rPr lang="en-US" dirty="0"/>
            </a:br>
            <a:r>
              <a:rPr lang="en-US" altLang="en-US" sz="4000" dirty="0">
                <a:latin typeface="Calibri Light"/>
                <a:ea typeface="ＭＳ Ｐゴシック" charset="-128"/>
              </a:rPr>
              <a:t>resolution example</a:t>
            </a:r>
          </a:p>
        </p:txBody>
      </p:sp>
      <p:sp>
        <p:nvSpPr>
          <p:cNvPr id="157723" name="Rectangle 67"/>
          <p:cNvSpPr>
            <a:spLocks noGrp="1" noChangeArrowheads="1"/>
          </p:cNvSpPr>
          <p:nvPr>
            <p:ph sz="half" idx="1"/>
          </p:nvPr>
        </p:nvSpPr>
        <p:spPr>
          <a:xfrm>
            <a:off x="431800" y="1725613"/>
            <a:ext cx="3565525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400" dirty="0">
                <a:latin typeface="Calibri"/>
                <a:ea typeface="ＭＳ Ｐゴシック" charset="-128"/>
              </a:rPr>
              <a:t>host at </a:t>
            </a:r>
            <a:r>
              <a:rPr lang="en-US" altLang="en-US" sz="2400" dirty="0" err="1">
                <a:latin typeface="Calibri"/>
                <a:ea typeface="ＭＳ Ｐゴシック" charset="-128"/>
              </a:rPr>
              <a:t>cs.stanford.edu</a:t>
            </a:r>
            <a:r>
              <a:rPr lang="en-US" altLang="en-US" sz="2400" dirty="0">
                <a:latin typeface="Calibri"/>
                <a:ea typeface="ＭＳ Ｐゴシック" charset="-128"/>
              </a:rPr>
              <a:t> wants IP address for </a:t>
            </a:r>
            <a:r>
              <a:rPr lang="en-US" altLang="en-US" sz="2400" dirty="0" err="1">
                <a:latin typeface="Calibri"/>
                <a:ea typeface="ＭＳ Ｐゴシック" charset="-128"/>
              </a:rPr>
              <a:t>cs.umd.edu</a:t>
            </a: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pic>
        <p:nvPicPr>
          <p:cNvPr id="157699" name="Picture 7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87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Text Box 5"/>
          <p:cNvSpPr txBox="1">
            <a:spLocks noChangeArrowheads="1"/>
          </p:cNvSpPr>
          <p:nvPr/>
        </p:nvSpPr>
        <p:spPr bwMode="auto">
          <a:xfrm>
            <a:off x="4206875" y="4881563"/>
            <a:ext cx="1746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requesting host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cs.stanford.edu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701" name="Text Box 6"/>
          <p:cNvSpPr txBox="1">
            <a:spLocks noChangeArrowheads="1"/>
          </p:cNvSpPr>
          <p:nvPr/>
        </p:nvSpPr>
        <p:spPr bwMode="auto">
          <a:xfrm>
            <a:off x="6977012" y="5775325"/>
            <a:ext cx="12907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cs.umd.edu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702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root DNS 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33700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7709" name="Group 24"/>
          <p:cNvGrpSpPr>
            <a:grpSpLocks/>
          </p:cNvGrpSpPr>
          <p:nvPr/>
        </p:nvGrpSpPr>
        <p:grpSpPr bwMode="auto"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157863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64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local DNS server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dns.stanford.edu</a:t>
              </a:r>
              <a:endPara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716" name="Text Box 60"/>
          <p:cNvSpPr txBox="1">
            <a:spLocks noChangeArrowheads="1"/>
          </p:cNvSpPr>
          <p:nvPr/>
        </p:nvSpPr>
        <p:spPr bwMode="auto"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authoritative DNS 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</a:t>
            </a:r>
            <a:r>
              <a:rPr lang="en-US" altLang="en-US" sz="1600" b="1" dirty="0">
                <a:solidFill>
                  <a:prstClr val="black"/>
                </a:solidFill>
              </a:rPr>
              <a:t>cs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umd.edu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7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8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40038"/>
            <a:ext cx="1493837" cy="13017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721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TLD DNS 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724" name="Rectangle 69"/>
          <p:cNvSpPr>
            <a:spLocks noChangeArrowheads="1"/>
          </p:cNvSpPr>
          <p:nvPr/>
        </p:nvSpPr>
        <p:spPr bwMode="auto">
          <a:xfrm>
            <a:off x="466709" y="3012376"/>
            <a:ext cx="3543162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iterated query: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contacted server replies with name of server to contact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“I don’t know this name, but ask this server”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grpSp>
        <p:nvGrpSpPr>
          <p:cNvPr id="157725" name="Group 86"/>
          <p:cNvGrpSpPr>
            <a:grpSpLocks/>
          </p:cNvGrpSpPr>
          <p:nvPr/>
        </p:nvGrpSpPr>
        <p:grpSpPr bwMode="auto"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id="157861" name="Picture 8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862" name="Freeform 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726" name="Group 89"/>
          <p:cNvGrpSpPr>
            <a:grpSpLocks/>
          </p:cNvGrpSpPr>
          <p:nvPr/>
        </p:nvGrpSpPr>
        <p:grpSpPr bwMode="auto"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id="157859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860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727" name="Group 125"/>
          <p:cNvGrpSpPr>
            <a:grpSpLocks/>
          </p:cNvGrpSpPr>
          <p:nvPr/>
        </p:nvGrpSpPr>
        <p:grpSpPr bwMode="auto"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157827" name="Freeform 12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28" name="Rectangle 12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29" name="Freeform 12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30" name="Freeform 12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31" name="Rectangle 13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32" name="Group 13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857" name="AutoShape 13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58" name="AutoShape 133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33" name="Rectangle 13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34" name="Group 13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855" name="AutoShape 13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56" name="AutoShape 13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35" name="Rectangle 13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36" name="Rectangle 13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37" name="Group 14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853" name="AutoShape 14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54" name="AutoShape 1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38" name="Freeform 14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7839" name="Group 14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851" name="AutoShape 14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52" name="AutoShape 146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40" name="Rectangle 14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1" name="Freeform 14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42" name="Freeform 14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43" name="Oval 15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4" name="Freeform 15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45" name="AutoShape 15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6" name="AutoShape 15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7" name="Oval 15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8" name="Oval 15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9" name="Oval 15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50" name="Rectangle 15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7728" name="Group 158"/>
          <p:cNvGrpSpPr>
            <a:grpSpLocks/>
          </p:cNvGrpSpPr>
          <p:nvPr/>
        </p:nvGrpSpPr>
        <p:grpSpPr bwMode="auto"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15779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9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9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9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9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0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82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2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0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0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82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2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0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0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0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82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2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0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780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81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2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0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0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1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1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1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7729" name="Group 224"/>
          <p:cNvGrpSpPr>
            <a:grpSpLocks/>
          </p:cNvGrpSpPr>
          <p:nvPr/>
        </p:nvGrpSpPr>
        <p:grpSpPr bwMode="auto"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157763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64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65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66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67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68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793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94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69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70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791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92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71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72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73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789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90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74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7775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787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88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76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77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78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79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0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81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2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3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4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5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6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7730" name="Group 257"/>
          <p:cNvGrpSpPr>
            <a:grpSpLocks/>
          </p:cNvGrpSpPr>
          <p:nvPr/>
        </p:nvGrpSpPr>
        <p:grpSpPr bwMode="auto"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157731" name="Freeform 2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32" name="Rectangle 259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33" name="Freeform 2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34" name="Freeform 2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35" name="Rectangle 262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36" name="Group 2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761" name="AutoShape 26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62" name="AutoShape 265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37" name="Rectangle 266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38" name="Group 2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759" name="AutoShape 268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60" name="AutoShape 26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39" name="Rectangle 270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40" name="Rectangle 271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41" name="Group 2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757" name="AutoShape 27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58" name="AutoShape 27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42" name="Freeform 2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7743" name="Group 2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755" name="AutoShape 277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56" name="AutoShape 278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44" name="Rectangle 279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45" name="Freeform 2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46" name="Freeform 2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47" name="Oval 282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48" name="Freeform 2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49" name="AutoShape 28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0" name="AutoShape 285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1" name="Oval 286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2" name="Oval 287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3" name="Oval 288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4" name="Rectangle 289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6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  <p:bldP spid="1577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24"/>
          <p:cNvSpPr txBox="1">
            <a:spLocks noChangeArrowheads="1"/>
          </p:cNvSpPr>
          <p:nvPr/>
        </p:nvSpPr>
        <p:spPr bwMode="auto">
          <a:xfrm>
            <a:off x="7462838" y="32575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48" name="Text Box 25"/>
          <p:cNvSpPr txBox="1">
            <a:spLocks noChangeArrowheads="1"/>
          </p:cNvSpPr>
          <p:nvPr/>
        </p:nvSpPr>
        <p:spPr bwMode="auto">
          <a:xfrm>
            <a:off x="7005638" y="33337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49" name="Text Box 26"/>
          <p:cNvSpPr txBox="1">
            <a:spLocks noChangeArrowheads="1"/>
          </p:cNvSpPr>
          <p:nvPr/>
        </p:nvSpPr>
        <p:spPr bwMode="auto">
          <a:xfrm>
            <a:off x="6724650" y="1817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0" name="Line 60"/>
          <p:cNvSpPr>
            <a:spLocks noChangeShapeType="1"/>
          </p:cNvSpPr>
          <p:nvPr/>
        </p:nvSpPr>
        <p:spPr bwMode="auto">
          <a:xfrm>
            <a:off x="7440613" y="2941638"/>
            <a:ext cx="0" cy="6746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51" name="Line 61"/>
          <p:cNvSpPr>
            <a:spLocks noChangeShapeType="1"/>
          </p:cNvSpPr>
          <p:nvPr/>
        </p:nvSpPr>
        <p:spPr bwMode="auto">
          <a:xfrm flipH="1" flipV="1">
            <a:off x="7319963" y="2952750"/>
            <a:ext cx="0" cy="7191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52" name="Line 62"/>
          <p:cNvSpPr>
            <a:spLocks noChangeShapeType="1"/>
          </p:cNvSpPr>
          <p:nvPr/>
        </p:nvSpPr>
        <p:spPr bwMode="auto">
          <a:xfrm flipH="1" flipV="1">
            <a:off x="6799263" y="1541463"/>
            <a:ext cx="458787" cy="5667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53" name="Text Box 63"/>
          <p:cNvSpPr txBox="1">
            <a:spLocks noChangeArrowheads="1"/>
          </p:cNvSpPr>
          <p:nvPr/>
        </p:nvSpPr>
        <p:spPr bwMode="auto">
          <a:xfrm>
            <a:off x="7143750" y="1390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4" name="Rectangle 67"/>
          <p:cNvSpPr>
            <a:spLocks noChangeArrowheads="1"/>
          </p:cNvSpPr>
          <p:nvPr/>
        </p:nvSpPr>
        <p:spPr bwMode="auto">
          <a:xfrm>
            <a:off x="468312" y="1687513"/>
            <a:ext cx="3506787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recursive query: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puts burden of name resolution on contacted name server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heavy load at upper levels of hierarchy?</a:t>
            </a:r>
          </a:p>
        </p:txBody>
      </p:sp>
      <p:sp>
        <p:nvSpPr>
          <p:cNvPr id="159755" name="Text Box 5"/>
          <p:cNvSpPr txBox="1">
            <a:spLocks noChangeArrowheads="1"/>
          </p:cNvSpPr>
          <p:nvPr/>
        </p:nvSpPr>
        <p:spPr bwMode="auto">
          <a:xfrm>
            <a:off x="4206875" y="4881563"/>
            <a:ext cx="1746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requesting host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cs.stanford.edu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6" name="Text Box 6"/>
          <p:cNvSpPr txBox="1">
            <a:spLocks noChangeArrowheads="1"/>
          </p:cNvSpPr>
          <p:nvPr/>
        </p:nvSpPr>
        <p:spPr bwMode="auto">
          <a:xfrm>
            <a:off x="6999457" y="5775325"/>
            <a:ext cx="12458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cs.umd.edu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7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root DNS 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8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59" name="Line 19"/>
          <p:cNvSpPr>
            <a:spLocks noChangeShapeType="1"/>
          </p:cNvSpPr>
          <p:nvPr/>
        </p:nvSpPr>
        <p:spPr bwMode="auto">
          <a:xfrm flipV="1">
            <a:off x="5391150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60" name="Line 22"/>
          <p:cNvSpPr>
            <a:spLocks noChangeShapeType="1"/>
          </p:cNvSpPr>
          <p:nvPr/>
        </p:nvSpPr>
        <p:spPr bwMode="auto">
          <a:xfrm flipH="1">
            <a:off x="5619750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61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9762" name="Group 24"/>
          <p:cNvGrpSpPr>
            <a:grpSpLocks/>
          </p:cNvGrpSpPr>
          <p:nvPr/>
        </p:nvGrpSpPr>
        <p:grpSpPr bwMode="auto"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159910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911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local DNS server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dns.stanford.edu</a:t>
              </a:r>
              <a:endPara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59763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4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5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7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6" name="Text Box 60"/>
          <p:cNvSpPr txBox="1">
            <a:spLocks noChangeArrowheads="1"/>
          </p:cNvSpPr>
          <p:nvPr/>
        </p:nvSpPr>
        <p:spPr bwMode="auto"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authoritative DNS 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dns.cs.umd.edu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7" name="Text Box 62"/>
          <p:cNvSpPr txBox="1">
            <a:spLocks noChangeArrowheads="1"/>
          </p:cNvSpPr>
          <p:nvPr/>
        </p:nvSpPr>
        <p:spPr bwMode="auto">
          <a:xfrm>
            <a:off x="5549900" y="3781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8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8" name="Line 62"/>
          <p:cNvSpPr>
            <a:spLocks noChangeShapeType="1"/>
          </p:cNvSpPr>
          <p:nvPr/>
        </p:nvSpPr>
        <p:spPr bwMode="auto">
          <a:xfrm flipH="1" flipV="1">
            <a:off x="6853238" y="1333500"/>
            <a:ext cx="600075" cy="7413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9769" name="Picture 13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87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70" name="Rectangle 66"/>
          <p:cNvSpPr>
            <a:spLocks noChangeArrowheads="1"/>
          </p:cNvSpPr>
          <p:nvPr/>
        </p:nvSpPr>
        <p:spPr bwMode="auto">
          <a:xfrm>
            <a:off x="533400" y="217488"/>
            <a:ext cx="49101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n-cs"/>
              </a:rPr>
              <a:t>DNS name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 charset="-128"/>
                <a:cs typeface="+mn-cs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n-cs"/>
              </a:rPr>
              <a:t>resolution example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ＭＳ Ｐゴシック" charset="-128"/>
              <a:cs typeface="+mn-cs"/>
            </a:endParaRPr>
          </a:p>
        </p:txBody>
      </p:sp>
      <p:sp>
        <p:nvSpPr>
          <p:cNvPr id="159771" name="Text Box 65"/>
          <p:cNvSpPr txBox="1">
            <a:spLocks noChangeArrowheads="1"/>
          </p:cNvSpPr>
          <p:nvPr/>
        </p:nvSpPr>
        <p:spPr bwMode="auto">
          <a:xfrm>
            <a:off x="7600950" y="2287588"/>
            <a:ext cx="13255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TLD DNS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59772" name="Group 140"/>
          <p:cNvGrpSpPr>
            <a:grpSpLocks/>
          </p:cNvGrpSpPr>
          <p:nvPr/>
        </p:nvGrpSpPr>
        <p:grpSpPr bwMode="auto"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id="159908" name="Picture 14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909" name="Freeform 1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9773" name="Group 143"/>
          <p:cNvGrpSpPr>
            <a:grpSpLocks/>
          </p:cNvGrpSpPr>
          <p:nvPr/>
        </p:nvGrpSpPr>
        <p:grpSpPr bwMode="auto"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id="159906" name="Picture 14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907" name="Freeform 1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9774" name="Group 146"/>
          <p:cNvGrpSpPr>
            <a:grpSpLocks/>
          </p:cNvGrpSpPr>
          <p:nvPr/>
        </p:nvGrpSpPr>
        <p:grpSpPr bwMode="auto"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159874" name="Freeform 1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75" name="Rectangle 148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76" name="Freeform 1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77" name="Freeform 1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78" name="Rectangle 151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79" name="Group 1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904" name="AutoShape 153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905" name="AutoShape 154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0" name="Rectangle 155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81" name="Group 1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902" name="AutoShape 15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903" name="AutoShape 15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2" name="Rectangle 159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83" name="Rectangle 160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84" name="Group 1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900" name="AutoShape 16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901" name="AutoShape 16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5" name="Freeform 1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886" name="Group 1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98" name="AutoShape 166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99" name="AutoShape 167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7" name="Rectangle 168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88" name="Freeform 1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89" name="Freeform 1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90" name="Oval 171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1" name="Freeform 1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92" name="AutoShape 173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3" name="AutoShape 174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4" name="Oval 175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5" name="Oval 176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6" name="Oval 177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7" name="Rectangle 178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9775" name="Group 212"/>
          <p:cNvGrpSpPr>
            <a:grpSpLocks/>
          </p:cNvGrpSpPr>
          <p:nvPr/>
        </p:nvGrpSpPr>
        <p:grpSpPr bwMode="auto"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159842" name="Freeform 21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43" name="Rectangle 214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44" name="Freeform 21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45" name="Freeform 21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46" name="Rectangle 217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47" name="Group 21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72" name="AutoShape 219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73" name="AutoShape 22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48" name="Rectangle 221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49" name="Group 22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70" name="AutoShape 223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71" name="AutoShape 224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50" name="Rectangle 225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51" name="Rectangle 226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52" name="Group 22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68" name="AutoShape 228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69" name="AutoShape 22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53" name="Freeform 23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854" name="Group 23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66" name="AutoShape 232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67" name="AutoShape 233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55" name="Rectangle 234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56" name="Freeform 23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57" name="Freeform 23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58" name="Oval 237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59" name="Freeform 23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60" name="AutoShape 239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1" name="AutoShape 240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2" name="Oval 241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3" name="Oval 242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4" name="Oval 243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5" name="Rectangle 244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9776" name="Group 245"/>
          <p:cNvGrpSpPr>
            <a:grpSpLocks/>
          </p:cNvGrpSpPr>
          <p:nvPr/>
        </p:nvGrpSpPr>
        <p:grpSpPr bwMode="auto"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159810" name="Freeform 24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11" name="Rectangle 24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12" name="Freeform 24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13" name="Freeform 24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14" name="Rectangle 25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15" name="Group 25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40" name="AutoShape 25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41" name="AutoShape 253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16" name="Rectangle 25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17" name="Group 25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38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39" name="AutoShape 25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18" name="Rectangle 25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19" name="Rectangle 25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20" name="Group 26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36" name="AutoShape 26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37" name="AutoShape 26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21" name="Freeform 26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822" name="Group 26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34" name="AutoShape 26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35" name="AutoShape 266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23" name="Rectangle 26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24" name="Freeform 26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25" name="Freeform 26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26" name="Oval 27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27" name="Freeform 27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28" name="AutoShape 27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29" name="AutoShape 27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0" name="Oval 27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1" name="Oval 27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2" name="Oval 27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3" name="Rectangle 27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9777" name="Group 311"/>
          <p:cNvGrpSpPr>
            <a:grpSpLocks/>
          </p:cNvGrpSpPr>
          <p:nvPr/>
        </p:nvGrpSpPr>
        <p:grpSpPr bwMode="auto"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159778" name="Freeform 31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79" name="Rectangle 313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80" name="Freeform 31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81" name="Freeform 31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82" name="Rectangle 316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783" name="Group 31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08" name="AutoShape 31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9" name="AutoShape 319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84" name="Rectangle 320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785" name="Group 32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06" name="AutoShape 322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7" name="AutoShape 323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86" name="Rectangle 324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87" name="Rectangle 325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788" name="Group 32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04" name="AutoShape 32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5" name="AutoShape 32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89" name="Freeform 32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790" name="Group 33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02" name="AutoShape 331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3" name="AutoShape 332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91" name="Rectangle 333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2" name="Freeform 33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93" name="Freeform 33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94" name="Oval 336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5" name="Freeform 33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96" name="AutoShape 338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7" name="AutoShape 339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8" name="Oval 340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9" name="Oval 341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00" name="Oval 342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01" name="Rectangle 343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5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/>
      <p:bldP spid="159748" grpId="0"/>
      <p:bldP spid="159749" grpId="0"/>
      <p:bldP spid="159750" grpId="0" animBg="1"/>
      <p:bldP spid="159751" grpId="0" animBg="1"/>
      <p:bldP spid="159752" grpId="0" animBg="1"/>
      <p:bldP spid="159753" grpId="0"/>
      <p:bldP spid="159758" grpId="0" animBg="1"/>
      <p:bldP spid="159759" grpId="0" animBg="1"/>
      <p:bldP spid="159760" grpId="0" animBg="1"/>
      <p:bldP spid="159761" grpId="0" animBg="1"/>
      <p:bldP spid="159763" grpId="0"/>
      <p:bldP spid="159764" grpId="0"/>
      <p:bldP spid="159765" grpId="0"/>
      <p:bldP spid="159767" grpId="0"/>
      <p:bldP spid="1597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6050"/>
            <a:ext cx="7772400" cy="969963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DNS: caching, updating records</a:t>
            </a:r>
          </a:p>
        </p:txBody>
      </p:sp>
      <p:sp>
        <p:nvSpPr>
          <p:cNvPr id="16179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9125" y="1438275"/>
            <a:ext cx="7926388" cy="4733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once (any) name server learns mapping, it </a:t>
            </a:r>
            <a:r>
              <a:rPr lang="en-US" altLang="en-US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caches</a:t>
            </a:r>
            <a:r>
              <a:rPr lang="en-US" altLang="en-US" dirty="0">
                <a:latin typeface="Calibri"/>
                <a:ea typeface="ＭＳ Ｐゴシック" charset="-128"/>
              </a:rPr>
              <a:t> mapping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cache entries timeout (disappear) after some time (TTL)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TLD servers typically cached in local name servers</a:t>
            </a:r>
          </a:p>
          <a:p>
            <a:pPr lvl="2"/>
            <a:r>
              <a:rPr lang="en-US" altLang="en-US" dirty="0">
                <a:latin typeface="Calibri"/>
                <a:ea typeface="ＭＳ Ｐゴシック" charset="-128"/>
              </a:rPr>
              <a:t>thus root name servers not often visited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cached entries may be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out-of-date</a:t>
            </a:r>
            <a:r>
              <a:rPr lang="en-US" altLang="en-US" dirty="0">
                <a:latin typeface="Calibri"/>
                <a:ea typeface="ＭＳ Ｐゴシック" charset="-128"/>
              </a:rPr>
              <a:t> (best effort name-to-address translation!)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if name host changes IP address, may not be known Internet-wide until all TTLs expire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update/notify mechanisms proposed IETF standard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RFC 2136</a:t>
            </a:r>
          </a:p>
        </p:txBody>
      </p:sp>
      <p:pic>
        <p:nvPicPr>
          <p:cNvPr id="16179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620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01613"/>
            <a:ext cx="7772400" cy="892175"/>
          </a:xfrm>
        </p:spPr>
        <p:txBody>
          <a:bodyPr/>
          <a:lstStyle/>
          <a:p>
            <a:r>
              <a:rPr lang="en-US" altLang="en-US" sz="4000" dirty="0">
                <a:ea typeface="ＭＳ Ｐゴシック" charset="-128"/>
              </a:rPr>
              <a:t>DNS records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6384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2925" y="1343025"/>
            <a:ext cx="7820025" cy="514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DNS:</a:t>
            </a:r>
            <a:r>
              <a:rPr lang="en-US" altLang="en-US" sz="2400" dirty="0">
                <a:ea typeface="ＭＳ Ｐゴシック" charset="-128"/>
              </a:rPr>
              <a:t> distributed database storing resource records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(RR)</a:t>
            </a:r>
          </a:p>
        </p:txBody>
      </p:sp>
      <p:sp>
        <p:nvSpPr>
          <p:cNvPr id="16384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3916363"/>
            <a:ext cx="3514725" cy="19050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type=NS</a:t>
            </a:r>
          </a:p>
          <a:p>
            <a:pPr lvl="1"/>
            <a:r>
              <a:rPr lang="en-US" altLang="en-US" sz="2000" b="1" dirty="0">
                <a:ea typeface="ＭＳ Ｐゴシック" charset="-128"/>
              </a:rPr>
              <a:t>name</a:t>
            </a:r>
            <a:r>
              <a:rPr lang="en-US" altLang="en-US" sz="2000" dirty="0">
                <a:ea typeface="ＭＳ Ｐゴシック" charset="-128"/>
              </a:rPr>
              <a:t> is domain (e.g., </a:t>
            </a:r>
            <a:r>
              <a:rPr lang="en-US" altLang="en-US" sz="2000" dirty="0" err="1">
                <a:ea typeface="ＭＳ Ｐゴシック" charset="-128"/>
              </a:rPr>
              <a:t>foo.com</a:t>
            </a:r>
            <a:r>
              <a:rPr lang="en-US" altLang="en-US" sz="2000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sz="2000" b="1" dirty="0">
                <a:ea typeface="ＭＳ Ｐゴシック" charset="-128"/>
              </a:rPr>
              <a:t>value</a:t>
            </a:r>
            <a:r>
              <a:rPr lang="en-US" altLang="en-US" sz="2000" dirty="0">
                <a:ea typeface="ＭＳ Ｐゴシック" charset="-128"/>
              </a:rPr>
              <a:t> is hostname of authoritative name server for this domain</a:t>
            </a:r>
          </a:p>
          <a:p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1795463" y="1908175"/>
            <a:ext cx="536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RR format: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(name, value, type, ttl)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1876425" y="1895475"/>
            <a:ext cx="5267325" cy="5715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523875" y="2657475"/>
            <a:ext cx="381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charset="2"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type=A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hostname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value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IP address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4229100" y="2697163"/>
            <a:ext cx="4514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type=CNAME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alias name for some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“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canonical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”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(the real) 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www.ibm.com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is really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servereast.backup2.ibm.com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value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canonical name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4253706" y="4866902"/>
            <a:ext cx="44084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type=MX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value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name of mail server associated with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pic>
        <p:nvPicPr>
          <p:cNvPr id="16385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8106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7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build="p"/>
      <p:bldP spid="163848" grpId="0"/>
      <p:bldP spid="163849" grpId="0"/>
      <p:bldP spid="1638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17488"/>
            <a:ext cx="7772400" cy="860425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 protocol, messages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16589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7838" y="1333500"/>
            <a:ext cx="7820025" cy="51435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query</a:t>
            </a:r>
            <a:r>
              <a:rPr lang="en-US" altLang="en-US" dirty="0">
                <a:solidFill>
                  <a:srgbClr val="FF0000"/>
                </a:solidFill>
                <a:latin typeface="Calibri"/>
                <a:ea typeface="ＭＳ Ｐゴシック" charset="-128"/>
              </a:rPr>
              <a:t> </a:t>
            </a:r>
            <a:r>
              <a:rPr lang="en-US" altLang="en-US" dirty="0">
                <a:latin typeface="Calibri"/>
                <a:ea typeface="ＭＳ Ｐゴシック" charset="-128"/>
              </a:rPr>
              <a:t>and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reply</a:t>
            </a:r>
            <a:r>
              <a:rPr lang="en-US" altLang="en-US" dirty="0">
                <a:latin typeface="Calibri"/>
                <a:ea typeface="ＭＳ Ｐゴシック" charset="-128"/>
              </a:rPr>
              <a:t> messages, both with same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message format</a:t>
            </a:r>
            <a:endParaRPr lang="en-US" altLang="en-US">
              <a:solidFill>
                <a:srgbClr val="CC0000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165891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858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0" name="Rectangle 4"/>
          <p:cNvSpPr>
            <a:spLocks noChangeArrowheads="1"/>
          </p:cNvSpPr>
          <p:nvPr/>
        </p:nvSpPr>
        <p:spPr bwMode="auto">
          <a:xfrm>
            <a:off x="490538" y="2352675"/>
            <a:ext cx="35750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message header</a:t>
            </a:r>
          </a:p>
          <a:p>
            <a:pPr marL="2266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identification: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16 bit # for query, reply to query uses same #</a:t>
            </a:r>
          </a:p>
          <a:p>
            <a:pPr marL="2266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flags: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query or reply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recursion desired 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recursion available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reply is authoritative</a:t>
            </a:r>
          </a:p>
        </p:txBody>
      </p:sp>
      <p:grpSp>
        <p:nvGrpSpPr>
          <p:cNvPr id="165895" name="Group 36"/>
          <p:cNvGrpSpPr>
            <a:grpSpLocks/>
          </p:cNvGrpSpPr>
          <p:nvPr/>
        </p:nvGrpSpPr>
        <p:grpSpPr bwMode="auto">
          <a:xfrm>
            <a:off x="4241800" y="2216150"/>
            <a:ext cx="3725863" cy="4184650"/>
            <a:chOff x="2672" y="1396"/>
            <a:chExt cx="2347" cy="2636"/>
          </a:xfrm>
        </p:grpSpPr>
        <p:sp>
          <p:nvSpPr>
            <p:cNvPr id="165906" name="Rectangle 33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5907" name="Rectangle 12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5908" name="Line 13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09" name="Line 14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0" name="Line 15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1" name="Line 16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2" name="Line 17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3" name="Line 18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4" name="Line 19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5" name="Text Box 20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identification</a:t>
              </a:r>
            </a:p>
          </p:txBody>
        </p:sp>
        <p:sp>
          <p:nvSpPr>
            <p:cNvPr id="165916" name="Text Box 21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flags</a:t>
              </a:r>
            </a:p>
          </p:txBody>
        </p:sp>
        <p:sp>
          <p:nvSpPr>
            <p:cNvPr id="165917" name="Text Box 22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questions</a:t>
              </a:r>
            </a:p>
          </p:txBody>
        </p:sp>
        <p:sp>
          <p:nvSpPr>
            <p:cNvPr id="165918" name="Text Box 23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questions (variable # of questions)</a:t>
              </a:r>
            </a:p>
          </p:txBody>
        </p:sp>
        <p:sp>
          <p:nvSpPr>
            <p:cNvPr id="165919" name="Text Box 26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additional RRs</a:t>
              </a:r>
            </a:p>
          </p:txBody>
        </p:sp>
        <p:sp>
          <p:nvSpPr>
            <p:cNvPr id="165920" name="Text Box 27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authority RRs</a:t>
              </a:r>
            </a:p>
          </p:txBody>
        </p:sp>
        <p:sp>
          <p:nvSpPr>
            <p:cNvPr id="165921" name="Text Box 28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answer RRs</a:t>
              </a:r>
            </a:p>
          </p:txBody>
        </p:sp>
        <p:sp>
          <p:nvSpPr>
            <p:cNvPr id="165922" name="Text Box 30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answers (variable # of RRs)</a:t>
              </a:r>
            </a:p>
          </p:txBody>
        </p:sp>
        <p:sp>
          <p:nvSpPr>
            <p:cNvPr id="165923" name="Text Box 31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authority (variable # of RRs)</a:t>
              </a:r>
            </a:p>
          </p:txBody>
        </p:sp>
        <p:sp>
          <p:nvSpPr>
            <p:cNvPr id="165924" name="Text Box 32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additional info (variable # of RRs)</a:t>
              </a:r>
            </a:p>
          </p:txBody>
        </p:sp>
      </p:grpSp>
      <p:sp>
        <p:nvSpPr>
          <p:cNvPr id="165896" name="Line 34"/>
          <p:cNvSpPr>
            <a:spLocks noChangeShapeType="1"/>
          </p:cNvSpPr>
          <p:nvPr/>
        </p:nvSpPr>
        <p:spPr bwMode="auto">
          <a:xfrm flipV="1">
            <a:off x="3417888" y="2568575"/>
            <a:ext cx="1165225" cy="327025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897" name="Line 35"/>
          <p:cNvSpPr>
            <a:spLocks noChangeShapeType="1"/>
          </p:cNvSpPr>
          <p:nvPr/>
        </p:nvSpPr>
        <p:spPr bwMode="auto">
          <a:xfrm flipV="1">
            <a:off x="1522413" y="2547938"/>
            <a:ext cx="5183187" cy="1404937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5898" name="Group 60"/>
          <p:cNvGrpSpPr>
            <a:grpSpLocks/>
          </p:cNvGrpSpPr>
          <p:nvPr/>
        </p:nvGrpSpPr>
        <p:grpSpPr bwMode="auto">
          <a:xfrm>
            <a:off x="4271963" y="1895475"/>
            <a:ext cx="1747837" cy="274638"/>
            <a:chOff x="2691" y="1194"/>
            <a:chExt cx="1101" cy="173"/>
          </a:xfrm>
        </p:grpSpPr>
        <p:sp>
          <p:nvSpPr>
            <p:cNvPr id="165903" name="Text Box 57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5904" name="Line 58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05" name="Line 59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5899" name="Group 61"/>
          <p:cNvGrpSpPr>
            <a:grpSpLocks/>
          </p:cNvGrpSpPr>
          <p:nvPr/>
        </p:nvGrpSpPr>
        <p:grpSpPr bwMode="auto">
          <a:xfrm>
            <a:off x="6046788" y="1895475"/>
            <a:ext cx="1747837" cy="274638"/>
            <a:chOff x="2691" y="1194"/>
            <a:chExt cx="1101" cy="173"/>
          </a:xfrm>
        </p:grpSpPr>
        <p:sp>
          <p:nvSpPr>
            <p:cNvPr id="165900" name="Text Box 62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5901" name="Line 63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02" name="Line 64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7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 animBg="1"/>
      <p:bldP spid="1658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User-server state: cookies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11313"/>
            <a:ext cx="3810000" cy="48879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>
                <a:latin typeface="Calibri"/>
                <a:ea typeface="ＭＳ Ｐゴシック" charset="-128"/>
              </a:rPr>
              <a:t>Many </a:t>
            </a:r>
            <a:r>
              <a:rPr lang="en-US" altLang="en-US" sz="2400" dirty="0" err="1">
                <a:latin typeface="Calibri"/>
                <a:ea typeface="ＭＳ Ｐゴシック" charset="-128"/>
              </a:rPr>
              <a:t>Web sites</a:t>
            </a:r>
            <a:r>
              <a:rPr lang="en-US" altLang="en-US" sz="2400" dirty="0">
                <a:latin typeface="Calibri"/>
                <a:ea typeface="ＭＳ Ｐゴシック" charset="-128"/>
              </a:rPr>
              <a:t> use cookies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four components: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>
                <a:latin typeface="Calibri"/>
                <a:ea typeface="ＭＳ Ｐゴシック" charset="-128"/>
              </a:rPr>
              <a:t>1) C</a:t>
            </a:r>
            <a:r>
              <a:rPr lang="en-US" altLang="en-US" dirty="0">
                <a:latin typeface="Calibri"/>
                <a:ea typeface="ＭＳ Ｐゴシック" charset="-128"/>
              </a:rPr>
              <a:t>ookie header line of HTTP </a:t>
            </a:r>
            <a:r>
              <a:rPr lang="en-US" altLang="en-US" i="1" dirty="0">
                <a:latin typeface="Calibri"/>
                <a:ea typeface="ＭＳ Ｐゴシック" charset="-128"/>
              </a:rPr>
              <a:t>response</a:t>
            </a:r>
            <a:r>
              <a:rPr lang="en-US" altLang="en-US" dirty="0">
                <a:latin typeface="Calibri"/>
                <a:ea typeface="ＭＳ Ｐゴシック" charset="-128"/>
              </a:rPr>
              <a:t> message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2) Cookie header line in next HTTP </a:t>
            </a:r>
            <a:r>
              <a:rPr lang="en-US" altLang="en-US" i="1" dirty="0">
                <a:latin typeface="Calibri"/>
                <a:ea typeface="ＭＳ Ｐゴシック" charset="-128"/>
              </a:rPr>
              <a:t>request</a:t>
            </a:r>
            <a:r>
              <a:rPr lang="en-US" altLang="en-US" dirty="0">
                <a:latin typeface="Calibri"/>
                <a:ea typeface="ＭＳ Ｐゴシック" charset="-128"/>
              </a:rPr>
              <a:t> message</a:t>
            </a:r>
          </a:p>
          <a:p>
            <a:pPr lvl="1"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3) Cookie file kept on user’</a:t>
            </a:r>
            <a:r>
              <a:rPr lang="en-US" altLang="ja-JP" dirty="0">
                <a:latin typeface="Calibri"/>
                <a:ea typeface="ＭＳ Ｐゴシック" charset="-128"/>
              </a:rPr>
              <a:t>s host, managed by user’s browser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4) Back-end database at Website</a:t>
            </a:r>
          </a:p>
        </p:txBody>
      </p:sp>
      <p:sp>
        <p:nvSpPr>
          <p:cNvPr id="11469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08585" y="1689941"/>
            <a:ext cx="4059238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Calibri"/>
              </a:rPr>
              <a:t>example: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Susan always access Internet from PC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visits specific e-commerce site for first time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when initial HTTP requests arrives at site, site creates: </a:t>
            </a:r>
          </a:p>
          <a:p>
            <a:pPr marL="685800" lvl="1" indent="-228600">
              <a:buFont typeface="Arial"/>
              <a:buChar char="•"/>
              <a:defRPr/>
            </a:pPr>
            <a:r>
              <a:rPr lang="en-US" dirty="0">
                <a:latin typeface="Calibri"/>
              </a:rPr>
              <a:t>unique ID</a:t>
            </a:r>
          </a:p>
          <a:p>
            <a:pPr marL="685800" lvl="1" indent="-228600">
              <a:buFont typeface="Arial"/>
              <a:buChar char="•"/>
              <a:defRPr/>
            </a:pPr>
            <a:r>
              <a:rPr lang="en-US" dirty="0">
                <a:latin typeface="Calibri"/>
              </a:rPr>
              <a:t>entry in backend database for ID</a:t>
            </a:r>
          </a:p>
        </p:txBody>
      </p:sp>
      <p:pic>
        <p:nvPicPr>
          <p:cNvPr id="98310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85081"/>
            <a:ext cx="61261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92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4"/>
          <p:cNvSpPr txBox="1">
            <a:spLocks noChangeArrowheads="1"/>
          </p:cNvSpPr>
          <p:nvPr/>
        </p:nvSpPr>
        <p:spPr bwMode="auto">
          <a:xfrm>
            <a:off x="1106055" y="3385183"/>
            <a:ext cx="1981633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name, type fields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for a query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7940" name="Text Box 5"/>
          <p:cNvSpPr txBox="1">
            <a:spLocks noChangeArrowheads="1"/>
          </p:cNvSpPr>
          <p:nvPr/>
        </p:nvSpPr>
        <p:spPr bwMode="auto">
          <a:xfrm>
            <a:off x="922338" y="4107495"/>
            <a:ext cx="2168525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RRs in response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to query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7941" name="Text Box 6"/>
          <p:cNvSpPr txBox="1">
            <a:spLocks noChangeArrowheads="1"/>
          </p:cNvSpPr>
          <p:nvPr/>
        </p:nvSpPr>
        <p:spPr bwMode="auto">
          <a:xfrm>
            <a:off x="747754" y="4759958"/>
            <a:ext cx="234628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records for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authoritative servers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7942" name="Text Box 7"/>
          <p:cNvSpPr txBox="1">
            <a:spLocks noChangeArrowheads="1"/>
          </p:cNvSpPr>
          <p:nvPr/>
        </p:nvSpPr>
        <p:spPr bwMode="auto">
          <a:xfrm>
            <a:off x="635347" y="5479097"/>
            <a:ext cx="2445991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additional 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“</a:t>
            </a: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helpful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”</a:t>
            </a:r>
            <a:endParaRPr kumimoji="0" lang="en-US" altLang="ja-JP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info that may be used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grpSp>
        <p:nvGrpSpPr>
          <p:cNvPr id="167943" name="Group 17"/>
          <p:cNvGrpSpPr>
            <a:grpSpLocks/>
          </p:cNvGrpSpPr>
          <p:nvPr/>
        </p:nvGrpSpPr>
        <p:grpSpPr bwMode="auto">
          <a:xfrm>
            <a:off x="4241800" y="1901825"/>
            <a:ext cx="3725863" cy="4184650"/>
            <a:chOff x="2672" y="1396"/>
            <a:chExt cx="2347" cy="2636"/>
          </a:xfrm>
        </p:grpSpPr>
        <p:sp>
          <p:nvSpPr>
            <p:cNvPr id="167958" name="Rectangle 18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7959" name="Rectangle 19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7960" name="Line 20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1" name="Line 21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2" name="Line 22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3" name="Line 23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4" name="Line 24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5" name="Line 25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6" name="Line 26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7" name="Text Box 27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identification</a:t>
              </a:r>
            </a:p>
          </p:txBody>
        </p:sp>
        <p:sp>
          <p:nvSpPr>
            <p:cNvPr id="167968" name="Text Box 28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flags</a:t>
              </a:r>
            </a:p>
          </p:txBody>
        </p:sp>
        <p:sp>
          <p:nvSpPr>
            <p:cNvPr id="167969" name="Text Box 29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questions</a:t>
              </a:r>
            </a:p>
          </p:txBody>
        </p:sp>
        <p:sp>
          <p:nvSpPr>
            <p:cNvPr id="167970" name="Text Box 30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questions (variable # of questions)</a:t>
              </a:r>
            </a:p>
          </p:txBody>
        </p:sp>
        <p:sp>
          <p:nvSpPr>
            <p:cNvPr id="167971" name="Text Box 31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additional RRs</a:t>
              </a:r>
            </a:p>
          </p:txBody>
        </p:sp>
        <p:sp>
          <p:nvSpPr>
            <p:cNvPr id="167972" name="Text Box 32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authority RRs</a:t>
              </a:r>
            </a:p>
          </p:txBody>
        </p:sp>
        <p:sp>
          <p:nvSpPr>
            <p:cNvPr id="167973" name="Text Box 33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answer RRs</a:t>
              </a:r>
            </a:p>
          </p:txBody>
        </p:sp>
        <p:sp>
          <p:nvSpPr>
            <p:cNvPr id="167974" name="Text Box 34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answers (variable # of RRs)</a:t>
              </a:r>
            </a:p>
          </p:txBody>
        </p:sp>
        <p:sp>
          <p:nvSpPr>
            <p:cNvPr id="167975" name="Text Box 35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authority (variable # of RRs)</a:t>
              </a:r>
            </a:p>
          </p:txBody>
        </p:sp>
        <p:sp>
          <p:nvSpPr>
            <p:cNvPr id="167976" name="Text Box 36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additional info (variable # of RRs)</a:t>
              </a:r>
            </a:p>
          </p:txBody>
        </p:sp>
      </p:grpSp>
      <p:sp>
        <p:nvSpPr>
          <p:cNvPr id="167944" name="Line 37"/>
          <p:cNvSpPr>
            <a:spLocks noChangeShapeType="1"/>
          </p:cNvSpPr>
          <p:nvPr/>
        </p:nvSpPr>
        <p:spPr bwMode="auto">
          <a:xfrm flipH="1">
            <a:off x="3101975" y="5748339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945" name="Line 38"/>
          <p:cNvSpPr>
            <a:spLocks noChangeShapeType="1"/>
          </p:cNvSpPr>
          <p:nvPr/>
        </p:nvSpPr>
        <p:spPr bwMode="auto">
          <a:xfrm flipH="1">
            <a:off x="3109913" y="5089523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946" name="Line 39"/>
          <p:cNvSpPr>
            <a:spLocks noChangeShapeType="1"/>
          </p:cNvSpPr>
          <p:nvPr/>
        </p:nvSpPr>
        <p:spPr bwMode="auto">
          <a:xfrm flipH="1">
            <a:off x="3117850" y="4430712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947" name="Line 40"/>
          <p:cNvSpPr>
            <a:spLocks noChangeShapeType="1"/>
          </p:cNvSpPr>
          <p:nvPr/>
        </p:nvSpPr>
        <p:spPr bwMode="auto">
          <a:xfrm flipH="1">
            <a:off x="3103563" y="3705225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7948" name="Picture 4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858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9" name="Rectangle 2"/>
          <p:cNvSpPr>
            <a:spLocks noChangeArrowheads="1"/>
          </p:cNvSpPr>
          <p:nvPr/>
        </p:nvSpPr>
        <p:spPr bwMode="auto">
          <a:xfrm>
            <a:off x="446088" y="217488"/>
            <a:ext cx="7772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n-cs"/>
              </a:rPr>
              <a:t>DNS protocol, messages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ＭＳ Ｐゴシック" charset="-128"/>
              <a:cs typeface="+mn-cs"/>
            </a:endParaRPr>
          </a:p>
        </p:txBody>
      </p:sp>
      <p:grpSp>
        <p:nvGrpSpPr>
          <p:cNvPr id="167950" name="Group 43"/>
          <p:cNvGrpSpPr>
            <a:grpSpLocks/>
          </p:cNvGrpSpPr>
          <p:nvPr/>
        </p:nvGrpSpPr>
        <p:grpSpPr bwMode="auto">
          <a:xfrm>
            <a:off x="4271963" y="1581150"/>
            <a:ext cx="1747837" cy="274638"/>
            <a:chOff x="2691" y="1194"/>
            <a:chExt cx="1101" cy="173"/>
          </a:xfrm>
        </p:grpSpPr>
        <p:sp>
          <p:nvSpPr>
            <p:cNvPr id="167955" name="Text Box 44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7956" name="Line 45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57" name="Line 46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951" name="Group 47"/>
          <p:cNvGrpSpPr>
            <a:grpSpLocks/>
          </p:cNvGrpSpPr>
          <p:nvPr/>
        </p:nvGrpSpPr>
        <p:grpSpPr bwMode="auto">
          <a:xfrm>
            <a:off x="6046786" y="1581150"/>
            <a:ext cx="1747837" cy="274638"/>
            <a:chOff x="2691" y="1194"/>
            <a:chExt cx="1101" cy="173"/>
          </a:xfrm>
        </p:grpSpPr>
        <p:sp>
          <p:nvSpPr>
            <p:cNvPr id="167952" name="Text Box 48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7953" name="Line 49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54" name="Line 50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074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9388"/>
            <a:ext cx="7772400" cy="903287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Inserting records into </a:t>
            </a:r>
            <a:r>
              <a:rPr lang="en-US" altLang="en-US" sz="4000" dirty="0">
                <a:latin typeface="Calibri Light"/>
                <a:ea typeface="ＭＳ Ｐゴシック" charset="-128"/>
              </a:rPr>
              <a:t>DNS</a:t>
            </a:r>
          </a:p>
        </p:txBody>
      </p:sp>
      <p:sp>
        <p:nvSpPr>
          <p:cNvPr id="169989" name="Rectangle 4"/>
          <p:cNvSpPr>
            <a:spLocks noGrp="1" noChangeArrowheads="1"/>
          </p:cNvSpPr>
          <p:nvPr>
            <p:ph idx="1"/>
          </p:nvPr>
        </p:nvSpPr>
        <p:spPr>
          <a:xfrm>
            <a:off x="501650" y="1370013"/>
            <a:ext cx="8456613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example: new startup “</a:t>
            </a:r>
            <a:r>
              <a:rPr lang="en-US" altLang="ja-JP" dirty="0">
                <a:latin typeface="Calibri"/>
                <a:ea typeface="ＭＳ Ｐゴシック" charset="-128"/>
              </a:rPr>
              <a:t>Network Utopia”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register name networkuptopia.com at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DNS registrar</a:t>
            </a:r>
            <a:r>
              <a:rPr lang="en-US" altLang="en-US" dirty="0">
                <a:latin typeface="Calibri"/>
                <a:ea typeface="ＭＳ Ｐゴシック" charset="-128"/>
              </a:rPr>
              <a:t> (e.g., Network Solutions)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provide names, IP addresses of authoritative name server (primary and secondary)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registrar inserts two RRs into .com TLD server:</a:t>
            </a:r>
            <a:br>
              <a:rPr lang="en-US" dirty="0"/>
            </a:br>
            <a:r>
              <a:rPr lang="en-US" altLang="en-US" sz="2000" b="1" dirty="0">
                <a:latin typeface="Calibri"/>
                <a:ea typeface="ＭＳ Ｐゴシック" charset="-128"/>
              </a:rPr>
              <a:t>(networkutopia.com, dns1.networkutopia.com, NS)</a:t>
            </a:r>
          </a:p>
          <a:p>
            <a:pPr lvl="1">
              <a:buFont typeface="Wingdings" charset="2"/>
              <a:buNone/>
            </a:pPr>
            <a:r>
              <a:rPr lang="en-US" altLang="en-US" sz="2000" b="1" dirty="0">
                <a:latin typeface="Calibri"/>
                <a:ea typeface="ＭＳ Ｐゴシック" charset="-128"/>
              </a:rPr>
              <a:t>    (dns1.networkutopia.com, 212.212.212.1, A)</a:t>
            </a:r>
            <a:endParaRPr lang="en-US" altLang="en-US" dirty="0">
              <a:solidFill>
                <a:schemeClr val="accent2"/>
              </a:solidFill>
              <a:latin typeface="Calibri"/>
              <a:ea typeface="ＭＳ Ｐゴシック" charset="-128"/>
            </a:endParaRPr>
          </a:p>
          <a:p>
            <a:r>
              <a:rPr lang="en-US" altLang="en-US" dirty="0">
                <a:latin typeface="Calibri"/>
                <a:ea typeface="ＭＳ Ｐゴシック" charset="-128"/>
              </a:rPr>
              <a:t>create authoritative server type A record for www.networkuptopia.com; type NS record for </a:t>
            </a:r>
            <a:r>
              <a:rPr lang="en-US" altLang="en-US" dirty="0" err="1">
                <a:latin typeface="Calibri"/>
                <a:ea typeface="ＭＳ Ｐゴシック" charset="-128"/>
              </a:rPr>
              <a:t>networkutopia.com</a:t>
            </a:r>
            <a:endParaRPr lang="en-US" altLang="en-US" dirty="0">
              <a:latin typeface="Calibri"/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69987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890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3988"/>
            <a:ext cx="7772400" cy="77311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Cookies: keeping “</a:t>
            </a:r>
            <a:r>
              <a:rPr lang="en-US" altLang="ja-JP" dirty="0">
                <a:latin typeface="Calibri Light"/>
                <a:ea typeface="ＭＳ Ｐゴシック" charset="-128"/>
              </a:rPr>
              <a:t>state” (cont.)</a:t>
            </a:r>
            <a:endParaRPr lang="en-US" altLang="en-US" sz="5400" dirty="0">
              <a:latin typeface="Calibri Light"/>
              <a:ea typeface="ＭＳ Ｐゴシック" charset="-128"/>
            </a:endParaRPr>
          </a:p>
        </p:txBody>
      </p:sp>
      <p:pic>
        <p:nvPicPr>
          <p:cNvPr id="100355" name="Picture 5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88988"/>
            <a:ext cx="676656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052513" y="122713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973763" y="1273175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100439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0440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100441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42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usual http response </a:t>
                </a:r>
                <a:r>
                  <a:rPr kumimoji="0" lang="en-US" alt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msg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6145213"/>
            <a:ext cx="3305175" cy="407987"/>
            <a:chOff x="1392" y="3605"/>
            <a:chExt cx="2082" cy="257"/>
          </a:xfrm>
        </p:grpSpPr>
        <p:sp>
          <p:nvSpPr>
            <p:cNvPr id="100435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0436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100437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38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usual http response msg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981075" y="2454275"/>
            <a:ext cx="178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609600" y="4878388"/>
            <a:ext cx="173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028700"/>
            <a:chOff x="1392" y="2261"/>
            <a:chExt cx="3552" cy="648"/>
          </a:xfrm>
        </p:grpSpPr>
        <p:sp>
          <p:nvSpPr>
            <p:cNvPr id="100428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29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usual http request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msg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cookie: 1678</a:t>
              </a:r>
            </a:p>
          </p:txBody>
        </p:sp>
        <p:sp>
          <p:nvSpPr>
            <p:cNvPr id="100430" name="Text Box 28"/>
            <p:cNvSpPr txBox="1">
              <a:spLocks noChangeArrowheads="1"/>
            </p:cNvSpPr>
            <p:nvPr/>
          </p:nvSpPr>
          <p:spPr bwMode="auto">
            <a:xfrm>
              <a:off x="3554" y="2332"/>
              <a:ext cx="5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cookie-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specific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action</a:t>
              </a:r>
            </a:p>
          </p:txBody>
        </p:sp>
        <p:sp>
          <p:nvSpPr>
            <p:cNvPr id="100431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0432" name="Group 83"/>
            <p:cNvGrpSpPr>
              <a:grpSpLocks/>
            </p:cNvGrpSpPr>
            <p:nvPr/>
          </p:nvGrpSpPr>
          <p:grpSpPr bwMode="auto">
            <a:xfrm>
              <a:off x="4306" y="2363"/>
              <a:ext cx="564" cy="231"/>
              <a:chOff x="4306" y="2273"/>
              <a:chExt cx="564" cy="231"/>
            </a:xfrm>
          </p:grpSpPr>
          <p:sp>
            <p:nvSpPr>
              <p:cNvPr id="100433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34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6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access</a:t>
                </a:r>
              </a:p>
            </p:txBody>
          </p:sp>
        </p:grpSp>
      </p:grpSp>
      <p:grpSp>
        <p:nvGrpSpPr>
          <p:cNvPr id="100364" name="Group 81"/>
          <p:cNvGrpSpPr>
            <a:grpSpLocks/>
          </p:cNvGrpSpPr>
          <p:nvPr/>
        </p:nvGrpSpPr>
        <p:grpSpPr bwMode="auto">
          <a:xfrm>
            <a:off x="936625" y="1922463"/>
            <a:ext cx="1068388" cy="565150"/>
            <a:chOff x="476" y="1047"/>
            <a:chExt cx="906" cy="486"/>
          </a:xfrm>
        </p:grpSpPr>
        <p:sp>
          <p:nvSpPr>
            <p:cNvPr id="100426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427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88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ebay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8734</a:t>
              </a: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100419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20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usual http request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msg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421" name="Text Box 31"/>
            <p:cNvSpPr txBox="1">
              <a:spLocks noChangeArrowheads="1"/>
            </p:cNvSpPr>
            <p:nvPr/>
          </p:nvSpPr>
          <p:spPr bwMode="auto">
            <a:xfrm>
              <a:off x="3341" y="1390"/>
              <a:ext cx="108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Amazon server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creates ID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1678 for user</a:t>
              </a:r>
            </a:p>
          </p:txBody>
        </p:sp>
        <p:grpSp>
          <p:nvGrpSpPr>
            <p:cNvPr id="100422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100423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424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25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7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create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7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919163" y="2676525"/>
            <a:ext cx="4392612" cy="877888"/>
            <a:chOff x="459" y="1637"/>
            <a:chExt cx="3027" cy="709"/>
          </a:xfrm>
        </p:grpSpPr>
        <p:sp>
          <p:nvSpPr>
            <p:cNvPr id="100414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15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usual http response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set-cookie: 1678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 </a:t>
              </a:r>
            </a:p>
          </p:txBody>
        </p:sp>
        <p:grpSp>
          <p:nvGrpSpPr>
            <p:cNvPr id="100416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510"/>
              <a:chOff x="684" y="1746"/>
              <a:chExt cx="1004" cy="510"/>
            </a:xfrm>
          </p:grpSpPr>
          <p:sp>
            <p:nvSpPr>
              <p:cNvPr id="100417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18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ebay</a:t>
                </a: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 8734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603750"/>
            <a:ext cx="5705475" cy="1901825"/>
            <a:chOff x="1374" y="2641"/>
            <a:chExt cx="3594" cy="1198"/>
          </a:xfrm>
        </p:grpSpPr>
        <p:sp>
          <p:nvSpPr>
            <p:cNvPr id="100409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10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usual http request msg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cookie: 1678</a:t>
              </a:r>
            </a:p>
          </p:txBody>
        </p:sp>
        <p:sp>
          <p:nvSpPr>
            <p:cNvPr id="100411" name="Text Box 29"/>
            <p:cNvSpPr txBox="1">
              <a:spLocks noChangeArrowheads="1"/>
            </p:cNvSpPr>
            <p:nvPr/>
          </p:nvSpPr>
          <p:spPr bwMode="auto">
            <a:xfrm>
              <a:off x="3584" y="3262"/>
              <a:ext cx="5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cookie-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specific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action</a:t>
              </a:r>
            </a:p>
          </p:txBody>
        </p:sp>
        <p:sp>
          <p:nvSpPr>
            <p:cNvPr id="100412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13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6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865188" y="5351463"/>
            <a:ext cx="1389062" cy="636587"/>
            <a:chOff x="684" y="1746"/>
            <a:chExt cx="1004" cy="488"/>
          </a:xfrm>
        </p:grpSpPr>
        <p:sp>
          <p:nvSpPr>
            <p:cNvPr id="100407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408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ebay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8734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amazon 1678</a:t>
              </a:r>
            </a:p>
          </p:txBody>
        </p:sp>
      </p:grpSp>
      <p:sp>
        <p:nvSpPr>
          <p:cNvPr id="100369" name="Text Box 80"/>
          <p:cNvSpPr txBox="1">
            <a:spLocks noChangeArrowheads="1"/>
          </p:cNvSpPr>
          <p:nvPr/>
        </p:nvSpPr>
        <p:spPr bwMode="auto">
          <a:xfrm>
            <a:off x="7842250" y="269240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backend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database</a:t>
            </a:r>
          </a:p>
        </p:txBody>
      </p:sp>
      <p:sp>
        <p:nvSpPr>
          <p:cNvPr id="100370" name="AutoShape 327"/>
          <p:cNvSpPr>
            <a:spLocks noChangeArrowheads="1"/>
          </p:cNvSpPr>
          <p:nvPr/>
        </p:nvSpPr>
        <p:spPr bwMode="auto">
          <a:xfrm>
            <a:off x="8112125" y="3313113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100371" name="Group 63"/>
          <p:cNvGrpSpPr>
            <a:grpSpLocks/>
          </p:cNvGrpSpPr>
          <p:nvPr/>
        </p:nvGrpSpPr>
        <p:grpSpPr bwMode="auto">
          <a:xfrm>
            <a:off x="5475288" y="1119188"/>
            <a:ext cx="411162" cy="771525"/>
            <a:chOff x="4140" y="429"/>
            <a:chExt cx="1425" cy="2396"/>
          </a:xfrm>
        </p:grpSpPr>
        <p:sp>
          <p:nvSpPr>
            <p:cNvPr id="100375" name="Freeform 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76" name="Rectangle 65"/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77" name="Freeform 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78" name="Freeform 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79" name="Rectangle 68"/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0380" name="Group 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0405" name="AutoShape 70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06" name="AutoShape 71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0381" name="Rectangle 72"/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0382" name="Group 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0403" name="AutoShape 7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04" name="AutoShape 75"/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0383" name="Rectangle 76"/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84" name="Rectangle 77"/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0385" name="Group 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0401" name="AutoShape 79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02" name="AutoShape 8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0386" name="Freeform 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0387" name="Group 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0399" name="AutoShape 83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00" name="AutoShape 84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0388" name="Rectangle 85"/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89" name="Freeform 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90" name="Freeform 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91" name="Oval 88"/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2" name="Freeform 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93" name="AutoShape 9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4" name="AutoShape 91"/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5" name="Oval 92"/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6" name="Oval 93"/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7" name="Oval 94"/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8" name="Rectangle 95"/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00372" name="Group 96"/>
          <p:cNvGrpSpPr>
            <a:grpSpLocks/>
          </p:cNvGrpSpPr>
          <p:nvPr/>
        </p:nvGrpSpPr>
        <p:grpSpPr bwMode="auto">
          <a:xfrm>
            <a:off x="1806575" y="1117600"/>
            <a:ext cx="687388" cy="731838"/>
            <a:chOff x="-44" y="1473"/>
            <a:chExt cx="981" cy="1105"/>
          </a:xfrm>
        </p:grpSpPr>
        <p:pic>
          <p:nvPicPr>
            <p:cNvPr id="100373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74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100369" grpId="0"/>
      <p:bldP spid="1003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07963"/>
            <a:ext cx="7772400" cy="925512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Cookies (continued)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89063"/>
            <a:ext cx="3810000" cy="2641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75000"/>
              </a:lnSpc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what cookies can be used for: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authorization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shopping carts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recommendations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user session state (Web e-mail)</a:t>
            </a:r>
          </a:p>
        </p:txBody>
      </p:sp>
      <p:pic>
        <p:nvPicPr>
          <p:cNvPr id="102403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Rectangle 13"/>
          <p:cNvSpPr>
            <a:spLocks noChangeArrowheads="1"/>
          </p:cNvSpPr>
          <p:nvPr/>
        </p:nvSpPr>
        <p:spPr bwMode="auto">
          <a:xfrm>
            <a:off x="4670425" y="1471613"/>
            <a:ext cx="3810000" cy="2065337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cookies and privacy: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cookies permit sites to learn a lot about you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you may supply name and e-mail to sites</a:t>
            </a:r>
          </a:p>
        </p:txBody>
      </p:sp>
      <p:sp>
        <p:nvSpPr>
          <p:cNvPr id="102407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800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-128"/>
                <a:cs typeface="+mn-cs"/>
              </a:rPr>
              <a:t>aside</a:t>
            </a:r>
          </a:p>
        </p:txBody>
      </p:sp>
      <p:sp>
        <p:nvSpPr>
          <p:cNvPr id="102408" name="Rectangle 15"/>
          <p:cNvSpPr>
            <a:spLocks noChangeArrowheads="1"/>
          </p:cNvSpPr>
          <p:nvPr/>
        </p:nvSpPr>
        <p:spPr bwMode="auto">
          <a:xfrm>
            <a:off x="547688" y="3946525"/>
            <a:ext cx="6519156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how to keep </a:t>
            </a:r>
            <a:r>
              <a:rPr kumimoji="0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“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state</a:t>
            </a:r>
            <a:r>
              <a:rPr kumimoji="0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”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protocol endpoints: maintain state at sender/receiver over multiple transactions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cookies: http messages carry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nimBg="1"/>
      <p:bldP spid="1024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34950"/>
            <a:ext cx="7772400" cy="89217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Web caches (proxy server)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sp>
        <p:nvSpPr>
          <p:cNvPr id="1044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6075" y="1957388"/>
            <a:ext cx="3767138" cy="3762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33045" indent="-233045"/>
            <a:r>
              <a:rPr lang="en-US" altLang="en-US" sz="2400" dirty="0">
                <a:latin typeface="Calibri"/>
                <a:ea typeface="ＭＳ Ｐゴシック" charset="-128"/>
              </a:rPr>
              <a:t>user sets browser: Web accesses via  cache</a:t>
            </a:r>
          </a:p>
          <a:p>
            <a:pPr marL="233045" indent="-233045"/>
            <a:r>
              <a:rPr lang="en-US" altLang="en-US" sz="2400" dirty="0">
                <a:latin typeface="Calibri"/>
                <a:ea typeface="ＭＳ Ｐゴシック" charset="-128"/>
              </a:rPr>
              <a:t>browser sends all HTTP requests to cache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object in cache: cache returns object </a:t>
            </a:r>
          </a:p>
          <a:p>
            <a:pPr marL="685800" lvl="1" indent="-228600"/>
            <a:r>
              <a:rPr lang="en-US" altLang="en-US" dirty="0">
                <a:latin typeface="Calibri"/>
                <a:ea typeface="ＭＳ Ｐゴシック" charset="-128"/>
              </a:rPr>
              <a:t>else cache requests object from origin server, then returns object to client</a:t>
            </a:r>
          </a:p>
        </p:txBody>
      </p:sp>
      <p:grpSp>
        <p:nvGrpSpPr>
          <p:cNvPr id="104451" name="Group 171"/>
          <p:cNvGrpSpPr>
            <a:grpSpLocks/>
          </p:cNvGrpSpPr>
          <p:nvPr/>
        </p:nvGrpSpPr>
        <p:grpSpPr bwMode="auto">
          <a:xfrm>
            <a:off x="4027488" y="2695575"/>
            <a:ext cx="687387" cy="763588"/>
            <a:chOff x="-44" y="1473"/>
            <a:chExt cx="981" cy="1105"/>
          </a:xfrm>
        </p:grpSpPr>
        <p:pic>
          <p:nvPicPr>
            <p:cNvPr id="104582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83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452" name="Group 102"/>
          <p:cNvGrpSpPr>
            <a:grpSpLocks/>
          </p:cNvGrpSpPr>
          <p:nvPr/>
        </p:nvGrpSpPr>
        <p:grpSpPr bwMode="auto">
          <a:xfrm>
            <a:off x="4092575" y="4568825"/>
            <a:ext cx="687388" cy="763588"/>
            <a:chOff x="-44" y="1473"/>
            <a:chExt cx="981" cy="1105"/>
          </a:xfrm>
        </p:grpSpPr>
        <p:pic>
          <p:nvPicPr>
            <p:cNvPr id="104580" name="Picture 10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81" name="Freeform 10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453" name="Group 138"/>
          <p:cNvGrpSpPr>
            <a:grpSpLocks/>
          </p:cNvGrpSpPr>
          <p:nvPr/>
        </p:nvGrpSpPr>
        <p:grpSpPr bwMode="auto">
          <a:xfrm>
            <a:off x="6230938" y="3457575"/>
            <a:ext cx="400050" cy="715963"/>
            <a:chOff x="4140" y="429"/>
            <a:chExt cx="1425" cy="2396"/>
          </a:xfrm>
        </p:grpSpPr>
        <p:sp>
          <p:nvSpPr>
            <p:cNvPr id="104548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49" name="Rectangle 140"/>
            <p:cNvSpPr>
              <a:spLocks noChangeArrowheads="1"/>
            </p:cNvSpPr>
            <p:nvPr/>
          </p:nvSpPr>
          <p:spPr bwMode="auto">
            <a:xfrm>
              <a:off x="4208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50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51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52" name="Rectangle 143"/>
            <p:cNvSpPr>
              <a:spLocks noChangeArrowheads="1"/>
            </p:cNvSpPr>
            <p:nvPr/>
          </p:nvSpPr>
          <p:spPr bwMode="auto">
            <a:xfrm>
              <a:off x="4214" y="695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53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4578" name="AutoShape 145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79" name="AutoShape 146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7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54" name="Rectangle 147"/>
            <p:cNvSpPr>
              <a:spLocks noChangeArrowheads="1"/>
            </p:cNvSpPr>
            <p:nvPr/>
          </p:nvSpPr>
          <p:spPr bwMode="auto">
            <a:xfrm>
              <a:off x="4225" y="1019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55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4576" name="AutoShape 14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77" name="AutoShape 150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2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56" name="Rectangle 151"/>
            <p:cNvSpPr>
              <a:spLocks noChangeArrowheads="1"/>
            </p:cNvSpPr>
            <p:nvPr/>
          </p:nvSpPr>
          <p:spPr bwMode="auto">
            <a:xfrm>
              <a:off x="4219" y="1359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57" name="Rectangle 152"/>
            <p:cNvSpPr>
              <a:spLocks noChangeArrowheads="1"/>
            </p:cNvSpPr>
            <p:nvPr/>
          </p:nvSpPr>
          <p:spPr bwMode="auto">
            <a:xfrm>
              <a:off x="4230" y="1656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58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4574" name="AutoShape 15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6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75" name="AutoShape 155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59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4560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4572" name="AutoShape 158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73" name="AutoShape 159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61" name="Rectangle 160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2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63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64" name="Oval 163"/>
            <p:cNvSpPr>
              <a:spLocks noChangeArrowheads="1"/>
            </p:cNvSpPr>
            <p:nvPr/>
          </p:nvSpPr>
          <p:spPr bwMode="auto">
            <a:xfrm>
              <a:off x="5520" y="2612"/>
              <a:ext cx="45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5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66" name="AutoShape 165"/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7" name="AutoShape 166"/>
            <p:cNvSpPr>
              <a:spLocks noChangeArrowheads="1"/>
            </p:cNvSpPr>
            <p:nvPr/>
          </p:nvSpPr>
          <p:spPr bwMode="auto">
            <a:xfrm>
              <a:off x="4208" y="2713"/>
              <a:ext cx="1069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8" name="Oval 167"/>
            <p:cNvSpPr>
              <a:spLocks noChangeArrowheads="1"/>
            </p:cNvSpPr>
            <p:nvPr/>
          </p:nvSpPr>
          <p:spPr bwMode="auto">
            <a:xfrm>
              <a:off x="4310" y="2384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9" name="Oval 168"/>
            <p:cNvSpPr>
              <a:spLocks noChangeArrowheads="1"/>
            </p:cNvSpPr>
            <p:nvPr/>
          </p:nvSpPr>
          <p:spPr bwMode="auto">
            <a:xfrm>
              <a:off x="4485" y="2384"/>
              <a:ext cx="158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70" name="Oval 169"/>
            <p:cNvSpPr>
              <a:spLocks noChangeArrowheads="1"/>
            </p:cNvSpPr>
            <p:nvPr/>
          </p:nvSpPr>
          <p:spPr bwMode="auto">
            <a:xfrm>
              <a:off x="4660" y="2379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71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04454" name="Group 105"/>
          <p:cNvGrpSpPr>
            <a:grpSpLocks/>
          </p:cNvGrpSpPr>
          <p:nvPr/>
        </p:nvGrpSpPr>
        <p:grpSpPr bwMode="auto">
          <a:xfrm>
            <a:off x="8178800" y="2836863"/>
            <a:ext cx="433388" cy="715962"/>
            <a:chOff x="4140" y="429"/>
            <a:chExt cx="1425" cy="2396"/>
          </a:xfrm>
        </p:grpSpPr>
        <p:sp>
          <p:nvSpPr>
            <p:cNvPr id="104516" name="Freeform 10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17" name="Rectangle 107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18" name="Freeform 10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19" name="Freeform 10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20" name="Rectangle 110"/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21" name="Group 11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4546" name="AutoShape 11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47" name="AutoShape 113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22" name="Rectangle 114"/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23" name="Group 11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4544" name="AutoShape 11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45" name="AutoShape 117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24" name="Rectangle 118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25" name="Rectangle 119"/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26" name="Group 12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4542" name="AutoShape 121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43" name="AutoShape 122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27" name="Freeform 12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4528" name="Group 12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4540" name="AutoShape 125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41" name="AutoShape 12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29" name="Rectangle 127"/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0" name="Freeform 12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31" name="Freeform 12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32" name="Oval 130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3" name="Freeform 13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34" name="AutoShape 132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5" name="AutoShape 133"/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6" name="Oval 134"/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7" name="Oval 135"/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8" name="Oval 136"/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9" name="Rectangle 137"/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04455" name="Picture 6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8" name="Rectangle 4"/>
          <p:cNvSpPr>
            <a:spLocks noChangeArrowheads="1"/>
          </p:cNvSpPr>
          <p:nvPr/>
        </p:nvSpPr>
        <p:spPr bwMode="auto">
          <a:xfrm>
            <a:off x="393700" y="1265238"/>
            <a:ext cx="8750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goal: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satisfy client request without involving origin server</a:t>
            </a:r>
          </a:p>
        </p:txBody>
      </p:sp>
      <p:sp>
        <p:nvSpPr>
          <p:cNvPr id="104459" name="Text Box 6"/>
          <p:cNvSpPr txBox="1">
            <a:spLocks noChangeArrowheads="1"/>
          </p:cNvSpPr>
          <p:nvPr/>
        </p:nvSpPr>
        <p:spPr bwMode="auto">
          <a:xfrm>
            <a:off x="4171950" y="3368675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460" name="Text Box 8"/>
          <p:cNvSpPr txBox="1">
            <a:spLocks noChangeArrowheads="1"/>
          </p:cNvSpPr>
          <p:nvPr/>
        </p:nvSpPr>
        <p:spPr bwMode="auto">
          <a:xfrm>
            <a:off x="5957888" y="2774950"/>
            <a:ext cx="88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proxy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461" name="Text Box 21"/>
          <p:cNvSpPr txBox="1">
            <a:spLocks noChangeArrowheads="1"/>
          </p:cNvSpPr>
          <p:nvPr/>
        </p:nvSpPr>
        <p:spPr bwMode="auto">
          <a:xfrm>
            <a:off x="4294188" y="5340350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4597400" y="4095750"/>
            <a:ext cx="1563688" cy="760413"/>
            <a:chOff x="2896" y="2580"/>
            <a:chExt cx="985" cy="479"/>
          </a:xfrm>
        </p:grpSpPr>
        <p:sp>
          <p:nvSpPr>
            <p:cNvPr id="104514" name="Line 19"/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15" name="Text Box 23"/>
            <p:cNvSpPr txBox="1">
              <a:spLocks noChangeArrowheads="1"/>
            </p:cNvSpPr>
            <p:nvPr/>
          </p:nvSpPr>
          <p:spPr bwMode="auto">
            <a:xfrm rot="-1692639">
              <a:off x="2896" y="264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4781550" y="4183063"/>
            <a:ext cx="1604963" cy="785812"/>
            <a:chOff x="3012" y="2635"/>
            <a:chExt cx="1011" cy="495"/>
          </a:xfrm>
        </p:grpSpPr>
        <p:sp>
          <p:nvSpPr>
            <p:cNvPr id="104512" name="Line 20"/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13" name="Text Box 25"/>
            <p:cNvSpPr txBox="1">
              <a:spLocks noChangeArrowheads="1"/>
            </p:cNvSpPr>
            <p:nvPr/>
          </p:nvSpPr>
          <p:spPr bwMode="auto">
            <a:xfrm rot="-1737783">
              <a:off x="3012" y="2847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4765675" y="3124200"/>
            <a:ext cx="3251200" cy="730250"/>
            <a:chOff x="3002" y="1979"/>
            <a:chExt cx="2048" cy="460"/>
          </a:xfrm>
        </p:grpSpPr>
        <p:sp>
          <p:nvSpPr>
            <p:cNvPr id="104509" name="Freeform 18"/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>
                <a:gd name="T0" fmla="*/ 0 w 2048"/>
                <a:gd name="T1" fmla="*/ 2 h 460"/>
                <a:gd name="T2" fmla="*/ 1011 w 2048"/>
                <a:gd name="T3" fmla="*/ 460 h 460"/>
                <a:gd name="T4" fmla="*/ 2048 w 2048"/>
                <a:gd name="T5" fmla="*/ 0 h 460"/>
                <a:gd name="T6" fmla="*/ 0 60000 65536"/>
                <a:gd name="T7" fmla="*/ 0 60000 65536"/>
                <a:gd name="T8" fmla="*/ 0 60000 65536"/>
                <a:gd name="T9" fmla="*/ 0 w 2048"/>
                <a:gd name="T10" fmla="*/ 0 h 460"/>
                <a:gd name="T11" fmla="*/ 2048 w 2048"/>
                <a:gd name="T12" fmla="*/ 460 h 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10" name="Text Box 22"/>
            <p:cNvSpPr txBox="1">
              <a:spLocks noChangeArrowheads="1"/>
            </p:cNvSpPr>
            <p:nvPr/>
          </p:nvSpPr>
          <p:spPr bwMode="auto">
            <a:xfrm rot="1422049">
              <a:off x="3083" y="200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11" name="Text Box 45"/>
            <p:cNvSpPr txBox="1">
              <a:spLocks noChangeArrowheads="1"/>
            </p:cNvSpPr>
            <p:nvPr/>
          </p:nvSpPr>
          <p:spPr bwMode="auto">
            <a:xfrm rot="-1419968">
              <a:off x="4114" y="201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04465" name="Text Box 47"/>
          <p:cNvSpPr txBox="1">
            <a:spLocks noChangeArrowheads="1"/>
          </p:cNvSpPr>
          <p:nvPr/>
        </p:nvSpPr>
        <p:spPr bwMode="auto">
          <a:xfrm>
            <a:off x="7999413" y="5421313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origin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466" name="Text Box 48"/>
          <p:cNvSpPr txBox="1">
            <a:spLocks noChangeArrowheads="1"/>
          </p:cNvSpPr>
          <p:nvPr/>
        </p:nvSpPr>
        <p:spPr bwMode="auto">
          <a:xfrm>
            <a:off x="8016875" y="3484563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origin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467" name="Rectangle 55"/>
          <p:cNvSpPr>
            <a:spLocks noChangeArrowheads="1"/>
          </p:cNvSpPr>
          <p:nvPr/>
        </p:nvSpPr>
        <p:spPr bwMode="auto">
          <a:xfrm>
            <a:off x="6946900" y="4349750"/>
            <a:ext cx="406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pic>
        <p:nvPicPr>
          <p:cNvPr id="104468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2632075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3992563" y="2671763"/>
            <a:ext cx="4178300" cy="1814512"/>
            <a:chOff x="2515" y="1687"/>
            <a:chExt cx="2632" cy="1143"/>
          </a:xfrm>
        </p:grpSpPr>
        <p:sp>
          <p:nvSpPr>
            <p:cNvPr id="104504" name="Freeform 44"/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>
                <a:gd name="T0" fmla="*/ 2119 w 2119"/>
                <a:gd name="T1" fmla="*/ 0 h 476"/>
                <a:gd name="T2" fmla="*/ 1020 w 2119"/>
                <a:gd name="T3" fmla="*/ 476 h 476"/>
                <a:gd name="T4" fmla="*/ 0 w 2119"/>
                <a:gd name="T5" fmla="*/ 8 h 476"/>
                <a:gd name="T6" fmla="*/ 0 60000 65536"/>
                <a:gd name="T7" fmla="*/ 0 60000 65536"/>
                <a:gd name="T8" fmla="*/ 0 60000 65536"/>
                <a:gd name="T9" fmla="*/ 0 w 2119"/>
                <a:gd name="T10" fmla="*/ 0 h 476"/>
                <a:gd name="T11" fmla="*/ 2119 w 2119"/>
                <a:gd name="T12" fmla="*/ 476 h 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05" name="Text Box 24"/>
            <p:cNvSpPr txBox="1">
              <a:spLocks noChangeArrowheads="1"/>
            </p:cNvSpPr>
            <p:nvPr/>
          </p:nvSpPr>
          <p:spPr bwMode="auto">
            <a:xfrm rot="1411598">
              <a:off x="2906" y="2244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06" name="Text Box 46"/>
            <p:cNvSpPr txBox="1">
              <a:spLocks noChangeArrowheads="1"/>
            </p:cNvSpPr>
            <p:nvPr/>
          </p:nvSpPr>
          <p:spPr bwMode="auto">
            <a:xfrm rot="-1415789">
              <a:off x="4136" y="2232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pic>
          <p:nvPicPr>
            <p:cNvPr id="104507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08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1069" name="Picture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4613275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71" name="Group 69"/>
          <p:cNvGrpSpPr>
            <a:grpSpLocks/>
          </p:cNvGrpSpPr>
          <p:nvPr/>
        </p:nvGrpSpPr>
        <p:grpSpPr bwMode="auto">
          <a:xfrm>
            <a:off x="8112125" y="4764088"/>
            <a:ext cx="433388" cy="715962"/>
            <a:chOff x="4140" y="429"/>
            <a:chExt cx="1425" cy="2396"/>
          </a:xfrm>
        </p:grpSpPr>
        <p:sp>
          <p:nvSpPr>
            <p:cNvPr id="104472" name="Freeform 7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73" name="Rectangle 7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74" name="Freeform 7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75" name="Freeform 7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76" name="Rectangle 74"/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477" name="Group 7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4502" name="AutoShape 7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03" name="AutoShape 77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478" name="Rectangle 78"/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479" name="Group 7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4500" name="AutoShape 80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01" name="AutoShape 81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480" name="Rectangle 8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81" name="Rectangle 83"/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482" name="Group 8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4498" name="AutoShape 85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499" name="AutoShape 8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483" name="Freeform 8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4484" name="Group 8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4496" name="AutoShape 8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497" name="AutoShape 90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485" name="Rectangle 91"/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86" name="Freeform 9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87" name="Freeform 9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88" name="Oval 94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89" name="Freeform 9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90" name="AutoShape 96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1" name="AutoShape 97"/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2" name="Oval 98"/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3" name="Oval 99"/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4" name="Oval 100"/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5" name="Rectangle 101"/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14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 uiExpand="1" build="p"/>
      <p:bldP spid="104458" grpId="0"/>
      <p:bldP spid="1044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47738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More about Web caching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cache acts as both client and server</a:t>
            </a:r>
          </a:p>
          <a:p>
            <a:pPr lvl="1"/>
            <a:r>
              <a:rPr lang="en-US" altLang="en-US" sz="2000" dirty="0">
                <a:latin typeface="Calibri"/>
                <a:ea typeface="ＭＳ Ｐゴシック" charset="-128"/>
              </a:rPr>
              <a:t>server for original requesting client</a:t>
            </a:r>
          </a:p>
          <a:p>
            <a:pPr lvl="1"/>
            <a:r>
              <a:rPr lang="en-US" altLang="en-US" sz="2000" dirty="0">
                <a:latin typeface="Calibri"/>
                <a:ea typeface="ＭＳ Ｐゴシック" charset="-128"/>
              </a:rPr>
              <a:t>client to origin server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typically cache is installed by ISP (university, company, residential ISP)</a:t>
            </a:r>
          </a:p>
        </p:txBody>
      </p:sp>
      <p:sp>
        <p:nvSpPr>
          <p:cNvPr id="10650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11313"/>
            <a:ext cx="415925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why Web caching?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reduce response time for client request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reduce traffic on an institution’</a:t>
            </a:r>
            <a:r>
              <a:rPr lang="en-US" altLang="ja-JP" dirty="0">
                <a:latin typeface="Calibri"/>
                <a:ea typeface="ＭＳ Ｐゴシック" charset="-128"/>
              </a:rPr>
              <a:t>s access link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Internet dense with caches: enables </a:t>
            </a:r>
            <a:r>
              <a:rPr lang="ja-JP" altLang="en-US" dirty="0">
                <a:latin typeface="Calibri"/>
                <a:ea typeface="ＭＳ Ｐゴシック" charset="-128"/>
              </a:rPr>
              <a:t>“</a:t>
            </a:r>
            <a:r>
              <a:rPr lang="en-US" altLang="ja-JP" dirty="0">
                <a:latin typeface="Calibri"/>
                <a:ea typeface="ＭＳ Ｐゴシック" charset="-128"/>
              </a:rPr>
              <a:t>poor</a:t>
            </a:r>
            <a:r>
              <a:rPr lang="ja-JP" altLang="en-US" dirty="0">
                <a:latin typeface="Calibri"/>
                <a:ea typeface="ＭＳ Ｐゴシック" charset="-128"/>
              </a:rPr>
              <a:t>”</a:t>
            </a:r>
            <a:r>
              <a:rPr lang="en-US" altLang="ja-JP" dirty="0">
                <a:latin typeface="Calibri"/>
                <a:ea typeface="ＭＳ Ｐゴシック" charset="-128"/>
              </a:rPr>
              <a:t> content providers to effectively deliver content</a:t>
            </a:r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06499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9366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59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525"/>
            <a:ext cx="9144001" cy="4648200"/>
          </a:xfrm>
        </p:spPr>
        <p:txBody>
          <a:bodyPr/>
          <a:lstStyle/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Principles of network applications</a:t>
            </a:r>
          </a:p>
          <a:p>
            <a:pPr lvl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Web and HTTP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Electronic Mail (SMTP, POP3, IMAP)</a:t>
            </a:r>
          </a:p>
          <a:p>
            <a:pPr lvl="1"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DNS</a:t>
            </a:r>
            <a:endParaRPr lang="en-US" altLang="en-US" sz="2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73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01625"/>
            <a:ext cx="7772400" cy="86995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Electronic mail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2083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4513" y="1366838"/>
            <a:ext cx="3933825" cy="48768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Three major components: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 </a:t>
            </a:r>
          </a:p>
          <a:p>
            <a:r>
              <a:rPr lang="en-US" altLang="en-US" sz="2400" dirty="0">
                <a:ea typeface="ＭＳ Ｐゴシック" charset="-128"/>
              </a:rPr>
              <a:t>user agents </a:t>
            </a:r>
          </a:p>
          <a:p>
            <a:r>
              <a:rPr lang="en-US" altLang="en-US" sz="2400" dirty="0">
                <a:ea typeface="ＭＳ Ｐゴシック" charset="-128"/>
              </a:rPr>
              <a:t>mail servers </a:t>
            </a:r>
          </a:p>
          <a:p>
            <a:pPr>
              <a:spcAft>
                <a:spcPct val="75000"/>
              </a:spcAft>
            </a:pPr>
            <a:r>
              <a:rPr lang="en-US" altLang="en-US" sz="2400" dirty="0">
                <a:ea typeface="ＭＳ Ｐゴシック" charset="-128"/>
              </a:rPr>
              <a:t>SMTP: Simple Mail Transfer Protocol</a:t>
            </a:r>
          </a:p>
          <a:p>
            <a:pPr>
              <a:buFont typeface="Wingdings" charset="2"/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charset="-128"/>
              </a:rPr>
              <a:t>User Agent</a:t>
            </a:r>
          </a:p>
          <a:p>
            <a:r>
              <a:rPr lang="en-US" altLang="en-US" sz="2400" dirty="0">
                <a:ea typeface="ＭＳ Ｐゴシック" charset="-128"/>
              </a:rPr>
              <a:t>a.k.a. </a:t>
            </a:r>
            <a:r>
              <a:rPr lang="ja-JP" altLang="en-US" sz="2400" dirty="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mail reader</a:t>
            </a:r>
            <a:r>
              <a:rPr lang="ja-JP" altLang="en-US" sz="2400" dirty="0">
                <a:ea typeface="ＭＳ Ｐゴシック" charset="-128"/>
              </a:rPr>
              <a:t>”</a:t>
            </a:r>
            <a:endParaRPr lang="en-US" altLang="ja-JP" sz="2400" dirty="0">
              <a:ea typeface="ＭＳ Ｐゴシック" charset="-128"/>
            </a:endParaRPr>
          </a:p>
          <a:p>
            <a:r>
              <a:rPr lang="en-US" altLang="en-US" sz="2400" dirty="0">
                <a:ea typeface="ＭＳ Ｐゴシック" charset="-128"/>
              </a:rPr>
              <a:t>composing, editing, reading mail messages</a:t>
            </a:r>
          </a:p>
          <a:p>
            <a:r>
              <a:rPr lang="en-US" altLang="en-US" sz="2400" dirty="0">
                <a:ea typeface="ＭＳ Ｐゴシック" charset="-128"/>
              </a:rPr>
              <a:t>e.g., Outlook, Thunderbird, iPhone mail client</a:t>
            </a:r>
          </a:p>
          <a:p>
            <a:r>
              <a:rPr lang="en-US" altLang="en-US" sz="2400" dirty="0">
                <a:ea typeface="ＭＳ Ｐゴシック" charset="-128"/>
              </a:rPr>
              <a:t>outgoing, incoming messages stored on server</a:t>
            </a:r>
          </a:p>
        </p:txBody>
      </p:sp>
      <p:sp>
        <p:nvSpPr>
          <p:cNvPr id="120837" name="Rectangle 280"/>
          <p:cNvSpPr>
            <a:spLocks noChangeArrowheads="1"/>
          </p:cNvSpPr>
          <p:nvPr/>
        </p:nvSpPr>
        <p:spPr bwMode="auto">
          <a:xfrm>
            <a:off x="6962775" y="628650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38" name="Group 279"/>
          <p:cNvGrpSpPr>
            <a:grpSpLocks/>
          </p:cNvGrpSpPr>
          <p:nvPr/>
        </p:nvGrpSpPr>
        <p:grpSpPr bwMode="auto">
          <a:xfrm>
            <a:off x="7059613" y="576263"/>
            <a:ext cx="1736725" cy="955675"/>
            <a:chOff x="4458" y="3335"/>
            <a:chExt cx="1094" cy="602"/>
          </a:xfrm>
        </p:grpSpPr>
        <p:sp>
          <p:nvSpPr>
            <p:cNvPr id="121036" name="Text Box 263"/>
            <p:cNvSpPr txBox="1">
              <a:spLocks noChangeArrowheads="1"/>
            </p:cNvSpPr>
            <p:nvPr/>
          </p:nvSpPr>
          <p:spPr bwMode="auto">
            <a:xfrm>
              <a:off x="4680" y="3725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user mailbox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1037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121040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41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2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3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4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5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6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047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1038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39" name="Text Box 277"/>
            <p:cNvSpPr txBox="1">
              <a:spLocks noChangeArrowheads="1"/>
            </p:cNvSpPr>
            <p:nvPr/>
          </p:nvSpPr>
          <p:spPr bwMode="auto">
            <a:xfrm>
              <a:off x="4526" y="3335"/>
              <a:ext cx="102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outgoing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message queue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20839" name="Picture 23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947738"/>
            <a:ext cx="31940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41" name="Group 389"/>
          <p:cNvGrpSpPr>
            <a:grpSpLocks/>
          </p:cNvGrpSpPr>
          <p:nvPr/>
        </p:nvGrpSpPr>
        <p:grpSpPr bwMode="auto">
          <a:xfrm>
            <a:off x="6899276" y="2787650"/>
            <a:ext cx="477838" cy="715963"/>
            <a:chOff x="4140" y="429"/>
            <a:chExt cx="1425" cy="2396"/>
          </a:xfrm>
        </p:grpSpPr>
        <p:sp>
          <p:nvSpPr>
            <p:cNvPr id="121004" name="Freeform 39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05" name="Rectangle 391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06" name="Freeform 39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07" name="Freeform 39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08" name="Rectangle 394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1009" name="Group 39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1034" name="AutoShape 39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35" name="AutoShape 397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1010" name="Rectangle 398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1011" name="Group 39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1032" name="AutoShape 40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33" name="AutoShape 401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1012" name="Rectangle 402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13" name="Rectangle 403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1014" name="Group 40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1030" name="AutoShape 405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31" name="AutoShape 40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1015" name="Freeform 40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1016" name="Group 40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1028" name="AutoShape 409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29" name="AutoShape 41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1017" name="Rectangle 411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18" name="Freeform 41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19" name="Freeform 41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20" name="Oval 414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1" name="Freeform 41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22" name="AutoShape 416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3" name="AutoShape 417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4" name="Oval 41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5" name="Oval 41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6" name="Oval 420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027" name="Rectangle 421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0842" name="Group 356"/>
          <p:cNvGrpSpPr>
            <a:grpSpLocks/>
          </p:cNvGrpSpPr>
          <p:nvPr/>
        </p:nvGrpSpPr>
        <p:grpSpPr bwMode="auto">
          <a:xfrm>
            <a:off x="4906963" y="4181475"/>
            <a:ext cx="477838" cy="715963"/>
            <a:chOff x="4140" y="429"/>
            <a:chExt cx="1425" cy="2396"/>
          </a:xfrm>
        </p:grpSpPr>
        <p:sp>
          <p:nvSpPr>
            <p:cNvPr id="120972" name="Freeform 35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73" name="Rectangle 358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74" name="Freeform 35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75" name="Freeform 36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76" name="Rectangle 361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77" name="Group 36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1002" name="AutoShape 36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03" name="AutoShape 364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78" name="Rectangle 365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79" name="Group 36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1000" name="AutoShape 36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1001" name="AutoShape 3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80" name="Rectangle 369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81" name="Rectangle 370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82" name="Group 37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0998" name="AutoShape 372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99" name="AutoShape 373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83" name="Freeform 37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0984" name="Group 37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0996" name="AutoShape 376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97" name="AutoShape 377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85" name="Rectangle 378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86" name="Freeform 37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87" name="Freeform 38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88" name="Oval 381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89" name="Freeform 38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90" name="AutoShape 383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91" name="AutoShape 384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92" name="Oval 385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93" name="Oval 386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94" name="Oval 387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95" name="Rectangle 388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0843" name="Group 320"/>
          <p:cNvGrpSpPr>
            <a:grpSpLocks/>
          </p:cNvGrpSpPr>
          <p:nvPr/>
        </p:nvGrpSpPr>
        <p:grpSpPr bwMode="auto">
          <a:xfrm>
            <a:off x="4929188" y="1839913"/>
            <a:ext cx="477838" cy="715963"/>
            <a:chOff x="4140" y="429"/>
            <a:chExt cx="1425" cy="2396"/>
          </a:xfrm>
        </p:grpSpPr>
        <p:sp>
          <p:nvSpPr>
            <p:cNvPr id="120940" name="Freeform 3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41" name="Rectangle 322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42" name="Freeform 3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43" name="Freeform 3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44" name="Rectangle 325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45" name="Group 3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0970" name="AutoShape 32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71" name="AutoShape 328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46" name="Rectangle 329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47" name="Group 3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0968" name="AutoShape 3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69" name="AutoShape 332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48" name="Rectangle 333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49" name="Rectangle 334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20950" name="Group 3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0966" name="AutoShape 336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67" name="AutoShape 33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51" name="Freeform 3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0952" name="Group 3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0964" name="AutoShape 340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0965" name="AutoShape 341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0953" name="Rectangle 342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54" name="Freeform 3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55" name="Freeform 3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56" name="Oval 345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57" name="Freeform 3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58" name="AutoShape 347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59" name="AutoShape 348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60" name="Oval 349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61" name="Oval 350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62" name="Oval 351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63" name="Rectangle 352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0844" name="Line 9"/>
          <p:cNvSpPr>
            <a:spLocks noChangeShapeType="1"/>
          </p:cNvSpPr>
          <p:nvPr/>
        </p:nvSpPr>
        <p:spPr bwMode="auto">
          <a:xfrm>
            <a:off x="5927726" y="2606675"/>
            <a:ext cx="1123950" cy="7905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0845" name="Group 19"/>
          <p:cNvGrpSpPr>
            <a:grpSpLocks/>
          </p:cNvGrpSpPr>
          <p:nvPr/>
        </p:nvGrpSpPr>
        <p:grpSpPr bwMode="auto">
          <a:xfrm>
            <a:off x="7089776" y="2986088"/>
            <a:ext cx="809625" cy="1049338"/>
            <a:chOff x="4296" y="2627"/>
            <a:chExt cx="510" cy="661"/>
          </a:xfrm>
        </p:grpSpPr>
        <p:sp>
          <p:nvSpPr>
            <p:cNvPr id="120925" name="Rectangle 20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6" name="Text Box 21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7" name="Rectangle 22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8" name="Line 23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29" name="Line 24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0" name="Line 25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1" name="Line 26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2" name="Line 27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3" name="Line 28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4" name="Line 29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35" name="Rectangle 30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36" name="Rectangle 31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37" name="Rectangle 32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38" name="Rectangle 33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39" name="Rectangle 34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0846" name="Group 60"/>
          <p:cNvGrpSpPr>
            <a:grpSpLocks/>
          </p:cNvGrpSpPr>
          <p:nvPr/>
        </p:nvGrpSpPr>
        <p:grpSpPr bwMode="auto">
          <a:xfrm>
            <a:off x="5089526" y="4386263"/>
            <a:ext cx="809625" cy="1049338"/>
            <a:chOff x="4296" y="2627"/>
            <a:chExt cx="510" cy="661"/>
          </a:xfrm>
        </p:grpSpPr>
        <p:sp>
          <p:nvSpPr>
            <p:cNvPr id="120910" name="Rectangle 6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11" name="Text Box 62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12" name="Rectangle 6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13" name="Line 6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4" name="Line 6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5" name="Line 6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6" name="Line 6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7" name="Line 6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8" name="Line 6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19" name="Line 7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20" name="Rectangle 7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1" name="Rectangle 7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2" name="Rectangle 7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3" name="Rectangle 7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24" name="Rectangle 7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0847" name="Group 96"/>
          <p:cNvGrpSpPr>
            <a:grpSpLocks/>
          </p:cNvGrpSpPr>
          <p:nvPr/>
        </p:nvGrpSpPr>
        <p:grpSpPr bwMode="auto">
          <a:xfrm>
            <a:off x="5089526" y="2138363"/>
            <a:ext cx="809625" cy="1049338"/>
            <a:chOff x="4296" y="2627"/>
            <a:chExt cx="510" cy="661"/>
          </a:xfrm>
        </p:grpSpPr>
        <p:sp>
          <p:nvSpPr>
            <p:cNvPr id="120895" name="Rectangle 97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6" name="Text Box 98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server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7" name="Rectangle 99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8" name="Line 100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899" name="Line 101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0" name="Line 102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1" name="Line 103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2" name="Line 104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3" name="Line 105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4" name="Line 106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05" name="Rectangle 107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06" name="Rectangle 108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07" name="Rectangle 109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08" name="Rectangle 110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909" name="Rectangle 111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0848" name="Line 117"/>
          <p:cNvSpPr>
            <a:spLocks noChangeShapeType="1"/>
          </p:cNvSpPr>
          <p:nvPr/>
        </p:nvSpPr>
        <p:spPr bwMode="auto">
          <a:xfrm flipV="1">
            <a:off x="5927726" y="3730625"/>
            <a:ext cx="1123950" cy="10858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849" name="Line 118"/>
          <p:cNvSpPr>
            <a:spLocks noChangeShapeType="1"/>
          </p:cNvSpPr>
          <p:nvPr/>
        </p:nvSpPr>
        <p:spPr bwMode="auto">
          <a:xfrm flipH="1" flipV="1">
            <a:off x="5184776" y="3206750"/>
            <a:ext cx="0" cy="12477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0850" name="Group 119"/>
          <p:cNvGrpSpPr>
            <a:grpSpLocks/>
          </p:cNvGrpSpPr>
          <p:nvPr/>
        </p:nvGrpSpPr>
        <p:grpSpPr bwMode="auto">
          <a:xfrm>
            <a:off x="6024563" y="4024313"/>
            <a:ext cx="1031875" cy="457200"/>
            <a:chOff x="3745" y="2537"/>
            <a:chExt cx="650" cy="288"/>
          </a:xfrm>
        </p:grpSpPr>
        <p:sp>
          <p:nvSpPr>
            <p:cNvPr id="120893" name="Rectangle 120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4" name="Text Box 121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0851" name="Group 122"/>
          <p:cNvGrpSpPr>
            <a:grpSpLocks/>
          </p:cNvGrpSpPr>
          <p:nvPr/>
        </p:nvGrpSpPr>
        <p:grpSpPr bwMode="auto">
          <a:xfrm>
            <a:off x="5986463" y="2767013"/>
            <a:ext cx="1031875" cy="457200"/>
            <a:chOff x="3745" y="2537"/>
            <a:chExt cx="650" cy="288"/>
          </a:xfrm>
        </p:grpSpPr>
        <p:sp>
          <p:nvSpPr>
            <p:cNvPr id="120891" name="Rectangle 123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2" name="Text Box 124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0852" name="Group 125"/>
          <p:cNvGrpSpPr>
            <a:grpSpLocks/>
          </p:cNvGrpSpPr>
          <p:nvPr/>
        </p:nvGrpSpPr>
        <p:grpSpPr bwMode="auto">
          <a:xfrm>
            <a:off x="4662488" y="3481388"/>
            <a:ext cx="1031875" cy="457200"/>
            <a:chOff x="3745" y="2537"/>
            <a:chExt cx="650" cy="288"/>
          </a:xfrm>
        </p:grpSpPr>
        <p:sp>
          <p:nvSpPr>
            <p:cNvPr id="120889" name="Rectangle 126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0890" name="Text Box 127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SMTP</a:t>
              </a:r>
            </a:p>
          </p:txBody>
        </p:sp>
      </p:grpSp>
      <p:grpSp>
        <p:nvGrpSpPr>
          <p:cNvPr id="120884" name="Group 353"/>
          <p:cNvGrpSpPr>
            <a:grpSpLocks/>
          </p:cNvGrpSpPr>
          <p:nvPr/>
        </p:nvGrpSpPr>
        <p:grpSpPr bwMode="auto">
          <a:xfrm>
            <a:off x="5716588" y="1631950"/>
            <a:ext cx="890588" cy="828675"/>
            <a:chOff x="-44" y="1473"/>
            <a:chExt cx="981" cy="1105"/>
          </a:xfrm>
        </p:grpSpPr>
        <p:pic>
          <p:nvPicPr>
            <p:cNvPr id="120887" name="Picture 35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88" name="Freeform 35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85" name="Rectangle 115"/>
          <p:cNvSpPr>
            <a:spLocks noChangeArrowheads="1"/>
          </p:cNvSpPr>
          <p:nvPr/>
        </p:nvSpPr>
        <p:spPr bwMode="auto">
          <a:xfrm>
            <a:off x="5753101" y="1447800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86" name="Text Box 116"/>
          <p:cNvSpPr txBox="1">
            <a:spLocks noChangeArrowheads="1"/>
          </p:cNvSpPr>
          <p:nvPr/>
        </p:nvSpPr>
        <p:spPr bwMode="auto">
          <a:xfrm>
            <a:off x="5694363" y="1406525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79" name="Group 425"/>
          <p:cNvGrpSpPr>
            <a:grpSpLocks/>
          </p:cNvGrpSpPr>
          <p:nvPr/>
        </p:nvGrpSpPr>
        <p:grpSpPr bwMode="auto">
          <a:xfrm>
            <a:off x="7753351" y="2447925"/>
            <a:ext cx="890588" cy="828675"/>
            <a:chOff x="-44" y="1473"/>
            <a:chExt cx="981" cy="1105"/>
          </a:xfrm>
        </p:grpSpPr>
        <p:pic>
          <p:nvPicPr>
            <p:cNvPr id="120882" name="Picture 42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83" name="Freeform 4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80" name="Rectangle 115"/>
          <p:cNvSpPr>
            <a:spLocks noChangeArrowheads="1"/>
          </p:cNvSpPr>
          <p:nvPr/>
        </p:nvSpPr>
        <p:spPr bwMode="auto">
          <a:xfrm>
            <a:off x="7789864" y="2263775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81" name="Text Box 116"/>
          <p:cNvSpPr txBox="1">
            <a:spLocks noChangeArrowheads="1"/>
          </p:cNvSpPr>
          <p:nvPr/>
        </p:nvSpPr>
        <p:spPr bwMode="auto">
          <a:xfrm>
            <a:off x="7731126" y="2222500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74" name="Group 431"/>
          <p:cNvGrpSpPr>
            <a:grpSpLocks/>
          </p:cNvGrpSpPr>
          <p:nvPr/>
        </p:nvGrpSpPr>
        <p:grpSpPr bwMode="auto">
          <a:xfrm>
            <a:off x="8089901" y="3209925"/>
            <a:ext cx="890588" cy="828675"/>
            <a:chOff x="-44" y="1473"/>
            <a:chExt cx="981" cy="1105"/>
          </a:xfrm>
        </p:grpSpPr>
        <p:pic>
          <p:nvPicPr>
            <p:cNvPr id="120877" name="Picture 43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78" name="Freeform 4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75" name="Rectangle 115"/>
          <p:cNvSpPr>
            <a:spLocks noChangeArrowheads="1"/>
          </p:cNvSpPr>
          <p:nvPr/>
        </p:nvSpPr>
        <p:spPr bwMode="auto">
          <a:xfrm>
            <a:off x="8126414" y="3025775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76" name="Text Box 116"/>
          <p:cNvSpPr txBox="1">
            <a:spLocks noChangeArrowheads="1"/>
          </p:cNvSpPr>
          <p:nvPr/>
        </p:nvSpPr>
        <p:spPr bwMode="auto">
          <a:xfrm>
            <a:off x="8067676" y="2984500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69" name="Group 437"/>
          <p:cNvGrpSpPr>
            <a:grpSpLocks/>
          </p:cNvGrpSpPr>
          <p:nvPr/>
        </p:nvGrpSpPr>
        <p:grpSpPr bwMode="auto">
          <a:xfrm>
            <a:off x="7958138" y="4257675"/>
            <a:ext cx="890588" cy="828675"/>
            <a:chOff x="-44" y="1473"/>
            <a:chExt cx="981" cy="1105"/>
          </a:xfrm>
        </p:grpSpPr>
        <p:pic>
          <p:nvPicPr>
            <p:cNvPr id="120872" name="Picture 43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73" name="Freeform 43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70" name="Rectangle 115"/>
          <p:cNvSpPr>
            <a:spLocks noChangeArrowheads="1"/>
          </p:cNvSpPr>
          <p:nvPr/>
        </p:nvSpPr>
        <p:spPr bwMode="auto">
          <a:xfrm>
            <a:off x="7994651" y="4073525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71" name="Text Box 116"/>
          <p:cNvSpPr txBox="1">
            <a:spLocks noChangeArrowheads="1"/>
          </p:cNvSpPr>
          <p:nvPr/>
        </p:nvSpPr>
        <p:spPr bwMode="auto">
          <a:xfrm>
            <a:off x="7935913" y="4032250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64" name="Group 443"/>
          <p:cNvGrpSpPr>
            <a:grpSpLocks/>
          </p:cNvGrpSpPr>
          <p:nvPr/>
        </p:nvGrpSpPr>
        <p:grpSpPr bwMode="auto">
          <a:xfrm>
            <a:off x="5346701" y="5695950"/>
            <a:ext cx="890588" cy="828675"/>
            <a:chOff x="-44" y="1473"/>
            <a:chExt cx="981" cy="1105"/>
          </a:xfrm>
        </p:grpSpPr>
        <p:pic>
          <p:nvPicPr>
            <p:cNvPr id="120867" name="Picture 44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68" name="Freeform 4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65" name="Rectangle 115"/>
          <p:cNvSpPr>
            <a:spLocks noChangeArrowheads="1"/>
          </p:cNvSpPr>
          <p:nvPr/>
        </p:nvSpPr>
        <p:spPr bwMode="auto">
          <a:xfrm>
            <a:off x="5383214" y="5511800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66" name="Text Box 116"/>
          <p:cNvSpPr txBox="1">
            <a:spLocks noChangeArrowheads="1"/>
          </p:cNvSpPr>
          <p:nvPr/>
        </p:nvSpPr>
        <p:spPr bwMode="auto">
          <a:xfrm>
            <a:off x="5324476" y="5470525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20859" name="Group 449"/>
          <p:cNvGrpSpPr>
            <a:grpSpLocks/>
          </p:cNvGrpSpPr>
          <p:nvPr/>
        </p:nvGrpSpPr>
        <p:grpSpPr bwMode="auto">
          <a:xfrm>
            <a:off x="6075363" y="5076825"/>
            <a:ext cx="890588" cy="828675"/>
            <a:chOff x="-44" y="1473"/>
            <a:chExt cx="981" cy="1105"/>
          </a:xfrm>
        </p:grpSpPr>
        <p:pic>
          <p:nvPicPr>
            <p:cNvPr id="120862" name="Picture 45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63" name="Freeform 45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860" name="Rectangle 115"/>
          <p:cNvSpPr>
            <a:spLocks noChangeArrowheads="1"/>
          </p:cNvSpPr>
          <p:nvPr/>
        </p:nvSpPr>
        <p:spPr bwMode="auto">
          <a:xfrm>
            <a:off x="6111876" y="4892675"/>
            <a:ext cx="604838" cy="5238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861" name="Text Box 116"/>
          <p:cNvSpPr txBox="1">
            <a:spLocks noChangeArrowheads="1"/>
          </p:cNvSpPr>
          <p:nvPr/>
        </p:nvSpPr>
        <p:spPr bwMode="auto">
          <a:xfrm>
            <a:off x="6053138" y="4851400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agent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1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44" grpId="0" animBg="1"/>
      <p:bldP spid="120848" grpId="0" animBg="1"/>
      <p:bldP spid="120849" grpId="0" animBg="1"/>
      <p:bldP spid="120885" grpId="0" animBg="1"/>
      <p:bldP spid="120886" grpId="0"/>
      <p:bldP spid="120880" grpId="0" animBg="1"/>
      <p:bldP spid="120881" grpId="0"/>
      <p:bldP spid="120875" grpId="0" animBg="1"/>
      <p:bldP spid="120876" grpId="0"/>
      <p:bldP spid="120870" grpId="0" animBg="1"/>
      <p:bldP spid="120871" grpId="0"/>
      <p:bldP spid="120865" grpId="0" animBg="1"/>
      <p:bldP spid="120866" grpId="0"/>
      <p:bldP spid="120860" grpId="0" animBg="1"/>
      <p:bldP spid="12086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12746</TotalTime>
  <Words>2570</Words>
  <Application>Microsoft Macintosh PowerPoint</Application>
  <PresentationFormat>On-screen Show (4:3)</PresentationFormat>
  <Paragraphs>553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Comic Sans MS</vt:lpstr>
      <vt:lpstr>Courier New</vt:lpstr>
      <vt:lpstr>Gill Sans MT</vt:lpstr>
      <vt:lpstr>Lucida Bright</vt:lpstr>
      <vt:lpstr>Times New Roman</vt:lpstr>
      <vt:lpstr>Wingdings</vt:lpstr>
      <vt:lpstr>ZapfDingbats</vt:lpstr>
      <vt:lpstr>Office Theme</vt:lpstr>
      <vt:lpstr>1_Office Theme</vt:lpstr>
      <vt:lpstr>PowerPoint Presentation</vt:lpstr>
      <vt:lpstr>Trying out HTTP (client side) for yourself</vt:lpstr>
      <vt:lpstr>User-server state: cookies</vt:lpstr>
      <vt:lpstr>Cookies: keeping “state” (cont.)</vt:lpstr>
      <vt:lpstr>Cookies (continued)</vt:lpstr>
      <vt:lpstr>Web caches (proxy server)</vt:lpstr>
      <vt:lpstr>More about Web caching</vt:lpstr>
      <vt:lpstr>Outline</vt:lpstr>
      <vt:lpstr>Electronic mail</vt:lpstr>
      <vt:lpstr>Electronic Mail: Mail Servers</vt:lpstr>
      <vt:lpstr>Electronic Mail: SMTP [RFC 2821]</vt:lpstr>
      <vt:lpstr>Scenario: Alice sends message to Bob</vt:lpstr>
      <vt:lpstr>Sample SMTP interaction</vt:lpstr>
      <vt:lpstr>SMTP: final words</vt:lpstr>
      <vt:lpstr>Mail message format</vt:lpstr>
      <vt:lpstr>Mail access protocols</vt:lpstr>
      <vt:lpstr>Outline</vt:lpstr>
      <vt:lpstr>DNS: domain name system</vt:lpstr>
      <vt:lpstr>DNS: services, structure </vt:lpstr>
      <vt:lpstr>PowerPoint Presentation</vt:lpstr>
      <vt:lpstr>DNS: a distributed, hierarchical database</vt:lpstr>
      <vt:lpstr>DNS: Root Name Servers</vt:lpstr>
      <vt:lpstr>TLD, Authoritative DNS Servers</vt:lpstr>
      <vt:lpstr>Local DNS name server</vt:lpstr>
      <vt:lpstr>DNS name  resolution example</vt:lpstr>
      <vt:lpstr>PowerPoint Presentation</vt:lpstr>
      <vt:lpstr>DNS: caching, updating records</vt:lpstr>
      <vt:lpstr>DNS records</vt:lpstr>
      <vt:lpstr>DNS protocol, messages</vt:lpstr>
      <vt:lpstr>PowerPoint Presentation</vt:lpstr>
      <vt:lpstr>Inserting records into DNS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Haitham Hassanieh</dc:creator>
  <cp:lastModifiedBy>Nirupam Roy</cp:lastModifiedBy>
  <cp:revision>219</cp:revision>
  <cp:lastPrinted>2017-09-18T19:59:04Z</cp:lastPrinted>
  <dcterms:created xsi:type="dcterms:W3CDTF">2017-08-26T21:27:51Z</dcterms:created>
  <dcterms:modified xsi:type="dcterms:W3CDTF">2022-05-05T17:53:28Z</dcterms:modified>
</cp:coreProperties>
</file>