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6"/>
  </p:notesMasterIdLst>
  <p:sldIdLst>
    <p:sldId id="1532" r:id="rId3"/>
    <p:sldId id="1567" r:id="rId4"/>
    <p:sldId id="376" r:id="rId5"/>
    <p:sldId id="349" r:id="rId6"/>
    <p:sldId id="351" r:id="rId7"/>
    <p:sldId id="352" r:id="rId8"/>
    <p:sldId id="353" r:id="rId9"/>
    <p:sldId id="355" r:id="rId10"/>
    <p:sldId id="1566" r:id="rId11"/>
    <p:sldId id="1539" r:id="rId12"/>
    <p:sldId id="1538" r:id="rId13"/>
    <p:sldId id="278" r:id="rId14"/>
    <p:sldId id="290" r:id="rId15"/>
    <p:sldId id="1540" r:id="rId16"/>
    <p:sldId id="1568" r:id="rId17"/>
    <p:sldId id="1507" r:id="rId18"/>
    <p:sldId id="1573" r:id="rId19"/>
    <p:sldId id="1533" r:id="rId20"/>
    <p:sldId id="714" r:id="rId21"/>
    <p:sldId id="715" r:id="rId22"/>
    <p:sldId id="716" r:id="rId23"/>
    <p:sldId id="638" r:id="rId24"/>
    <p:sldId id="1519" r:id="rId25"/>
    <p:sldId id="639" r:id="rId26"/>
    <p:sldId id="1509" r:id="rId27"/>
    <p:sldId id="1513" r:id="rId28"/>
    <p:sldId id="1514" r:id="rId29"/>
    <p:sldId id="1512" r:id="rId30"/>
    <p:sldId id="1515" r:id="rId31"/>
    <p:sldId id="1511" r:id="rId32"/>
    <p:sldId id="1569" r:id="rId33"/>
    <p:sldId id="1570" r:id="rId34"/>
    <p:sldId id="1571" r:id="rId35"/>
    <p:sldId id="1572" r:id="rId36"/>
    <p:sldId id="1510" r:id="rId37"/>
    <p:sldId id="1518" r:id="rId38"/>
    <p:sldId id="1535" r:id="rId39"/>
    <p:sldId id="1516" r:id="rId40"/>
    <p:sldId id="726" r:id="rId41"/>
    <p:sldId id="727" r:id="rId42"/>
    <p:sldId id="728" r:id="rId43"/>
    <p:sldId id="729" r:id="rId44"/>
    <p:sldId id="73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/>
    <p:restoredTop sz="94874"/>
  </p:normalViewPr>
  <p:slideViewPr>
    <p:cSldViewPr snapToGrid="0" snapToObjects="1" showGuides="1">
      <p:cViewPr varScale="1">
        <p:scale>
          <a:sx n="113" d="100"/>
          <a:sy n="113" d="100"/>
        </p:scale>
        <p:origin x="12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153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B5C193D6-0072-AA4E-A20B-E86B34090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3A56AD7-1627-E84D-9A59-712B66F99B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36399A8-850A-DC49-BA5C-EEF6D34FBBCC}" type="datetime3">
              <a:rPr lang="en-US" altLang="en-US" sz="1300" smtClean="0">
                <a:latin typeface="Times New Roman" panose="02020603050405020304" pitchFamily="18" charset="0"/>
              </a:rPr>
              <a:pPr/>
              <a:t>3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2" name="Rectangle 6">
            <a:extLst>
              <a:ext uri="{FF2B5EF4-FFF2-40B4-BE49-F238E27FC236}">
                <a16:creationId xmlns:a16="http://schemas.microsoft.com/office/drawing/2014/main" id="{8FEE3906-D2C4-F24D-80F3-77ABADA9CD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7333" name="Rectangle 7">
            <a:extLst>
              <a:ext uri="{FF2B5EF4-FFF2-40B4-BE49-F238E27FC236}">
                <a16:creationId xmlns:a16="http://schemas.microsoft.com/office/drawing/2014/main" id="{54273A38-4E40-8B44-81CD-2C6CE6B67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62F085-4C7A-804C-BAEC-F2DE14C7BB04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4" name="Rectangle 2">
            <a:extLst>
              <a:ext uri="{FF2B5EF4-FFF2-40B4-BE49-F238E27FC236}">
                <a16:creationId xmlns:a16="http://schemas.microsoft.com/office/drawing/2014/main" id="{D8C3B6A1-77B3-6742-83D2-BB830D9A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>
            <a:extLst>
              <a:ext uri="{FF2B5EF4-FFF2-40B4-BE49-F238E27FC236}">
                <a16:creationId xmlns:a16="http://schemas.microsoft.com/office/drawing/2014/main" id="{D32DBE78-F614-5C46-AA93-470E14905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726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3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006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36A4-AE3F-9047-89B6-138953FA922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33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6BDDC-05EE-7C41-8E67-D61A5D3D066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4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5F899-778B-B646-B64C-26CE2134324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E87CB-FCD8-E741-89EB-32F7E65ADD8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8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794E5-8F12-684F-A638-5F2C6711682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71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006733D-3E05-7D4A-81DB-27A5010A1B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C69A914-DA88-FA49-B5A2-4D4736FD9C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1AF11-80DB-3A49-9663-6828B69F947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4DE0CF0C-A54A-B24A-B4C5-F2D57D5953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4C196F5D-481F-4F44-B49C-695DADB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41A41-E407-7444-8DCD-299DA1D4A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86F52984-AC5A-EA4D-8029-D639A3FDE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840C5582-7E98-B84D-B2F8-10F6CE45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278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9DE830-A790-274F-ABAF-EF895ECA19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3D554D5-FD4B-E642-8764-9C7BBEDDC1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2D94-23F2-DA42-8C73-67164979D9D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6F3A05C9-7F7C-E047-AA2D-F70161E7E4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E506BAF1-7537-AE4D-87F0-26BA9F993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C7AB-D26A-384D-8E75-B636522B62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A4A61FB2-68A0-5C4E-B535-19D726F0C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09802E23-68C5-2C4A-A41A-2A480667E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476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78CB7FB-5C77-B54E-940E-9963542BC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4D6DEE6-F289-4142-8213-0923DDADFA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22C7CC9-DD9B-0649-8F9E-BE219D9B96DD}" type="datetime3">
              <a:rPr lang="en-US" altLang="en-US" sz="1300" smtClean="0">
                <a:latin typeface="Times New Roman" panose="02020603050405020304" pitchFamily="18" charset="0"/>
              </a:rPr>
              <a:pPr/>
              <a:t>3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08" name="Rectangle 6">
            <a:extLst>
              <a:ext uri="{FF2B5EF4-FFF2-40B4-BE49-F238E27FC236}">
                <a16:creationId xmlns:a16="http://schemas.microsoft.com/office/drawing/2014/main" id="{9E9BDDAE-7F38-6549-9650-E34F134590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6309" name="Rectangle 7">
            <a:extLst>
              <a:ext uri="{FF2B5EF4-FFF2-40B4-BE49-F238E27FC236}">
                <a16:creationId xmlns:a16="http://schemas.microsoft.com/office/drawing/2014/main" id="{D9F829ED-2079-9442-B6CF-383B87A2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2A24185A-E757-BE43-A86E-9D688BA46520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10" name="Rectangle 2">
            <a:extLst>
              <a:ext uri="{FF2B5EF4-FFF2-40B4-BE49-F238E27FC236}">
                <a16:creationId xmlns:a16="http://schemas.microsoft.com/office/drawing/2014/main" id="{77ED05B7-6555-4849-AE54-018B40E43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>
            <a:extLst>
              <a:ext uri="{FF2B5EF4-FFF2-40B4-BE49-F238E27FC236}">
                <a16:creationId xmlns:a16="http://schemas.microsoft.com/office/drawing/2014/main" id="{F4AC0E16-FCB4-0648-95CA-6B7A2A46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687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7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325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4162-6F1C-6F4C-8394-B0DD7AFB2C6E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033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1F61158-D1A4-3C48-9384-072416FCD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FB3CE55-20A6-2641-A13E-F96D548A8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/>
              <a:t>Physical Layer</a:t>
            </a:r>
          </a:p>
          <a:p>
            <a:pPr lvl="1" eaLnBrk="1" hangingPunct="1"/>
            <a:r>
              <a:rPr lang="en-US" altLang="en-US" sz="2000"/>
              <a:t>Handles the transmission of raw bits over a communication link</a:t>
            </a:r>
          </a:p>
          <a:p>
            <a:pPr eaLnBrk="1" hangingPunct="1"/>
            <a:r>
              <a:rPr lang="en-US" altLang="en-US" sz="2400"/>
              <a:t>Data Link Layer</a:t>
            </a:r>
          </a:p>
          <a:p>
            <a:pPr lvl="1" eaLnBrk="1" hangingPunct="1"/>
            <a:r>
              <a:rPr lang="en-US" altLang="en-US" sz="2000"/>
              <a:t>Collects a stream of bits into a larger aggregate called a </a:t>
            </a:r>
            <a:r>
              <a:rPr lang="en-US" altLang="en-US" sz="2000" i="1">
                <a:solidFill>
                  <a:srgbClr val="3399FF"/>
                </a:solidFill>
              </a:rPr>
              <a:t>frame</a:t>
            </a:r>
          </a:p>
          <a:p>
            <a:pPr lvl="1" eaLnBrk="1" hangingPunct="1"/>
            <a:r>
              <a:rPr lang="en-US" altLang="en-US" sz="2000"/>
              <a:t>Network adaptor along with device driver in OS implement the protocol in this layer</a:t>
            </a:r>
          </a:p>
          <a:p>
            <a:pPr lvl="1" eaLnBrk="1" hangingPunct="1"/>
            <a:r>
              <a:rPr lang="en-US" altLang="en-US" sz="2000"/>
              <a:t>Frames are actually delivered to hosts</a:t>
            </a:r>
          </a:p>
          <a:p>
            <a:pPr eaLnBrk="1" hangingPunct="1"/>
            <a:r>
              <a:rPr lang="en-US" altLang="en-US" sz="2400"/>
              <a:t>Network Layer</a:t>
            </a:r>
          </a:p>
          <a:p>
            <a:pPr lvl="1" eaLnBrk="1" hangingPunct="1"/>
            <a:r>
              <a:rPr lang="en-US" altLang="en-US" sz="2000"/>
              <a:t>Handles routing among nodes within a packet-switched network</a:t>
            </a:r>
          </a:p>
          <a:p>
            <a:pPr lvl="1" eaLnBrk="1" hangingPunct="1"/>
            <a:r>
              <a:rPr lang="en-US" altLang="en-US" sz="2000"/>
              <a:t>Unit of data exchanged between nodes in this layer is called a </a:t>
            </a:r>
            <a:r>
              <a:rPr lang="en-US" altLang="en-US" sz="2000" i="1">
                <a:solidFill>
                  <a:srgbClr val="3399FF"/>
                </a:solidFill>
              </a:rPr>
              <a:t>packet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/>
              <a:t>The lower three layers are implemented on all network nodes</a:t>
            </a:r>
          </a:p>
        </p:txBody>
      </p:sp>
    </p:spTree>
    <p:extLst>
      <p:ext uri="{BB962C8B-B14F-4D97-AF65-F5344CB8AC3E}">
        <p14:creationId xmlns:p14="http://schemas.microsoft.com/office/powerpoint/2010/main" val="340347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14193BF-3A63-6848-81C5-BBA6ADBC0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E5BB98-AE65-A14A-9FA9-6976A7A7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Transport Layer</a:t>
            </a:r>
          </a:p>
          <a:p>
            <a:pPr lvl="1" eaLnBrk="1" hangingPunct="1"/>
            <a:r>
              <a:rPr lang="en-US" altLang="en-US" sz="2000" dirty="0"/>
              <a:t>Implements a process-to-process channel</a:t>
            </a:r>
          </a:p>
          <a:p>
            <a:pPr lvl="1" eaLnBrk="1" hangingPunct="1"/>
            <a:r>
              <a:rPr lang="en-US" altLang="en-US" sz="2000" dirty="0"/>
              <a:t>Unit of data exchanges in this layer is called a </a:t>
            </a:r>
            <a:r>
              <a:rPr lang="en-US" altLang="en-US" sz="2000" i="1" dirty="0">
                <a:solidFill>
                  <a:srgbClr val="3399FF"/>
                </a:solidFill>
              </a:rPr>
              <a:t>message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Session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Provides a name space that is used to tie together the potentially different transport streams that are part of a single application.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Presentation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Concerned about the format of data exchanged between peers (data formats, data encryption)</a:t>
            </a:r>
          </a:p>
          <a:p>
            <a:pPr eaLnBrk="1" hangingPunct="1"/>
            <a:r>
              <a:rPr lang="en-US" altLang="en-US" sz="2400" dirty="0"/>
              <a:t>Application Layer</a:t>
            </a:r>
          </a:p>
          <a:p>
            <a:pPr lvl="1" eaLnBrk="1" hangingPunct="1"/>
            <a:r>
              <a:rPr lang="en-US" altLang="en-US" sz="2000" dirty="0"/>
              <a:t>Standardize common type of exchanges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 dirty="0"/>
              <a:t>The transport layer and the higher layers typically run only on end-hosts and not on the intermediate switches and routers</a:t>
            </a:r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615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16580F9E-B5AB-E049-9458-8B3B4A19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117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004E6EFD-EC34-ED43-A983-176803C7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Architecture</a:t>
            </a:r>
            <a:endParaRPr lang="en-GB" altLang="en-US"/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43A3F685-BB10-2C4C-B1D2-9A488C3D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02163"/>
            <a:ext cx="444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a layered network system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7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2">
            <a:extLst>
              <a:ext uri="{FF2B5EF4-FFF2-40B4-BE49-F238E27FC236}">
                <a16:creationId xmlns:a16="http://schemas.microsoft.com/office/drawing/2014/main" id="{E2DD5F2E-EF4F-2243-AB5E-AB44A0B9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27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ACD7CBEA-A3F7-7A45-B55D-CCBD9CA66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Architecture</a:t>
            </a:r>
            <a:endParaRPr lang="en-GB" altLang="en-US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53234918-871A-3B44-B24C-C5645D3D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97425"/>
            <a:ext cx="284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 Protocol Graph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CC97AAD-5ABB-B940-A792-2687ED02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149725"/>
            <a:ext cx="3455987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Alternative view of the Internet architecture. The “Network” layer shown here is sometimes referred to as the “sub-network” or “link” layer.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678" name="Picture 6" descr="f01-14-9780123850591 copy">
            <a:extLst>
              <a:ext uri="{FF2B5EF4-FFF2-40B4-BE49-F238E27FC236}">
                <a16:creationId xmlns:a16="http://schemas.microsoft.com/office/drawing/2014/main" id="{05EFF73B-AC03-0641-93DA-96F86EAD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175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4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01-13-9780123850591 copy">
            <a:extLst>
              <a:ext uri="{FF2B5EF4-FFF2-40B4-BE49-F238E27FC236}">
                <a16:creationId xmlns:a16="http://schemas.microsoft.com/office/drawing/2014/main" id="{4CA29E35-BEF7-4F47-B117-1D9C644CC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2"/>
          <a:stretch/>
        </p:blipFill>
        <p:spPr bwMode="auto">
          <a:xfrm>
            <a:off x="3771124" y="1631220"/>
            <a:ext cx="1601752" cy="56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F2ED3C-E370-6C46-9C5C-043C17F692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8893175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course: Top-Down or Bottom-up?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B58FD8-F91F-6242-B349-8D6DEBD2B145}"/>
              </a:ext>
            </a:extLst>
          </p:cNvPr>
          <p:cNvGrpSpPr/>
          <p:nvPr/>
        </p:nvGrpSpPr>
        <p:grpSpPr>
          <a:xfrm>
            <a:off x="1335449" y="4718353"/>
            <a:ext cx="2294016" cy="523220"/>
            <a:chOff x="1335449" y="4718353"/>
            <a:chExt cx="2294016" cy="52322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C233452-39B2-274E-A6C8-4C03219A0D2A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62DB87-BC99-8D4B-B6CB-97A22F0E2F48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A1700-C06F-DD43-9590-DA2D61DA92BC}"/>
              </a:ext>
            </a:extLst>
          </p:cNvPr>
          <p:cNvGrpSpPr/>
          <p:nvPr/>
        </p:nvGrpSpPr>
        <p:grpSpPr>
          <a:xfrm>
            <a:off x="1335449" y="4064328"/>
            <a:ext cx="2294016" cy="523220"/>
            <a:chOff x="1335449" y="4718353"/>
            <a:chExt cx="2294016" cy="5232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AA49DF-A9DB-7A4B-9F40-F9A03E04C60C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A6CBC-C2ED-F547-BD43-8C59C6CDB3B9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DFED7-57CE-E046-BA70-91887C4AE5E5}"/>
              </a:ext>
            </a:extLst>
          </p:cNvPr>
          <p:cNvGrpSpPr/>
          <p:nvPr/>
        </p:nvGrpSpPr>
        <p:grpSpPr>
          <a:xfrm>
            <a:off x="1406279" y="2244738"/>
            <a:ext cx="2294016" cy="523220"/>
            <a:chOff x="1335449" y="4718353"/>
            <a:chExt cx="2294016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72DD8D7-CC84-1A49-9CB0-4A95F33D4E0B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1A7F72-8721-3E40-BFBB-472F1C75451C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9B54D9-3AE0-1447-BB81-8D4A2C6BFC16}"/>
              </a:ext>
            </a:extLst>
          </p:cNvPr>
          <p:cNvGrpSpPr/>
          <p:nvPr/>
        </p:nvGrpSpPr>
        <p:grpSpPr>
          <a:xfrm>
            <a:off x="1328416" y="5623482"/>
            <a:ext cx="2294016" cy="523220"/>
            <a:chOff x="1335449" y="4901234"/>
            <a:chExt cx="2294016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AE8458-8F8E-3D49-83CD-71638329ABF7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CF6199-768E-DA4B-8A69-E7DCA2313606}"/>
                </a:ext>
              </a:extLst>
            </p:cNvPr>
            <p:cNvSpPr txBox="1"/>
            <p:nvPr/>
          </p:nvSpPr>
          <p:spPr>
            <a:xfrm>
              <a:off x="1335449" y="4901234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160382-EF04-1344-8A9D-124B357E731D}"/>
                </a:ext>
              </a:extLst>
            </p:cNvPr>
            <p:cNvCxnSpPr/>
            <p:nvPr/>
          </p:nvCxnSpPr>
          <p:spPr>
            <a:xfrm>
              <a:off x="1983545" y="5343379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DD154-9E3D-9D44-B614-3AA91015C6FC}"/>
              </a:ext>
            </a:extLst>
          </p:cNvPr>
          <p:cNvSpPr txBox="1"/>
          <p:nvPr/>
        </p:nvSpPr>
        <p:spPr>
          <a:xfrm>
            <a:off x="1405466" y="3075057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Internetworking</a:t>
            </a:r>
          </a:p>
        </p:txBody>
      </p:sp>
    </p:spTree>
    <p:extLst>
      <p:ext uri="{BB962C8B-B14F-4D97-AF65-F5344CB8AC3E}">
        <p14:creationId xmlns:p14="http://schemas.microsoft.com/office/powerpoint/2010/main" val="399117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/>
              <a:t>3. Routing</a:t>
            </a:r>
          </a:p>
          <a:p>
            <a:r>
              <a:rPr lang="en-US" sz="2400" dirty="0"/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5045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83351-B52D-204D-9FF7-4B32BC8A4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60450"/>
            <a:ext cx="7531100" cy="473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57BF1-8530-AC47-9770-CF1095C168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</p:spTree>
    <p:extLst>
      <p:ext uri="{BB962C8B-B14F-4D97-AF65-F5344CB8AC3E}">
        <p14:creationId xmlns:p14="http://schemas.microsoft.com/office/powerpoint/2010/main" val="176084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3. Routing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75093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Routing</a:t>
            </a:r>
            <a:r>
              <a:rPr lang="en-US" altLang="ja-JP" dirty="0"/>
              <a:t> protocols</a:t>
            </a:r>
            <a:endParaRPr lang="en-US" sz="4800" dirty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929FD-A2DC-5048-B130-6EE1F6112EAD}"/>
              </a:ext>
            </a:extLst>
          </p:cNvPr>
          <p:cNvSpPr txBox="1"/>
          <p:nvPr/>
        </p:nvSpPr>
        <p:spPr>
          <a:xfrm>
            <a:off x="891822" y="2743200"/>
            <a:ext cx="7608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One topic continued from the last lecture (overview of networks)</a:t>
            </a:r>
          </a:p>
        </p:txBody>
      </p:sp>
    </p:spTree>
    <p:extLst>
      <p:ext uri="{BB962C8B-B14F-4D97-AF65-F5344CB8AC3E}">
        <p14:creationId xmlns:p14="http://schemas.microsoft.com/office/powerpoint/2010/main" val="335586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1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66273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graph: G = (N,E)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N = set of routers = { u, v, w, x, y, z }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E = set of links ={ (</a:t>
            </a:r>
            <a:r>
              <a:rPr lang="en-US" sz="1800" dirty="0" err="1">
                <a:latin typeface="+mn-lt"/>
              </a:rPr>
              <a:t>u,v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u,x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y,z</a:t>
            </a:r>
            <a:r>
              <a:rPr lang="en-US" sz="1800" dirty="0">
                <a:latin typeface="+mn-lt"/>
              </a:rPr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293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+mn-lt"/>
              </a:rPr>
              <a:t>aside:</a:t>
            </a:r>
            <a:r>
              <a:rPr lang="en-US" sz="1800" dirty="0">
                <a:latin typeface="+mn-lt"/>
              </a:rPr>
              <a:t> graph abstraction is useful in other network contexts, e.g., </a:t>
            </a:r>
          </a:p>
          <a:p>
            <a:r>
              <a:rPr lang="en-US" sz="1800" dirty="0">
                <a:latin typeface="+mn-lt"/>
              </a:rPr>
              <a:t>P2P, where 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is set of peers and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 is set of TCP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1054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c(</a:t>
            </a:r>
            <a:r>
              <a:rPr lang="en-US" sz="1800" dirty="0" err="1">
                <a:latin typeface="+mn-lt"/>
              </a:rPr>
              <a:t>x,x</a:t>
            </a:r>
            <a:r>
              <a:rPr 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) = cost of link (</a:t>
            </a:r>
            <a:r>
              <a:rPr lang="en-US" altLang="ja-JP" sz="1800" dirty="0" err="1">
                <a:latin typeface="+mn-lt"/>
              </a:rPr>
              <a:t>x,x</a:t>
            </a:r>
            <a:r>
              <a:rPr lang="en-US" altLang="ja-JP" sz="1800" dirty="0">
                <a:latin typeface="+mn-lt"/>
              </a:rPr>
              <a:t>’)</a:t>
            </a:r>
          </a:p>
          <a:p>
            <a:r>
              <a:rPr lang="en-US" sz="1800" dirty="0">
                <a:latin typeface="+mn-lt"/>
              </a:rPr>
              <a:t>      e.g., c(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 = 5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cost could always be 1, or </a:t>
            </a:r>
          </a:p>
          <a:p>
            <a:r>
              <a:rPr lang="en-US" sz="1800" dirty="0">
                <a:latin typeface="+mn-lt"/>
              </a:rPr>
              <a:t>inversely related to bandwidth,</a:t>
            </a:r>
          </a:p>
          <a:p>
            <a:r>
              <a:rPr lang="en-US" sz="1800" dirty="0">
                <a:latin typeface="+mn-lt"/>
              </a:rPr>
              <a:t>or related to 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5984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+mn-lt"/>
              </a:rPr>
              <a:t>cost of path (x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2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3</a:t>
            </a:r>
            <a:r>
              <a:rPr lang="en-US" sz="1800">
                <a:latin typeface="+mn-lt"/>
              </a:rPr>
              <a:t>,…, </a:t>
            </a:r>
            <a:r>
              <a:rPr lang="en-US" sz="1800" dirty="0" err="1">
                <a:latin typeface="+mn-lt"/>
              </a:rPr>
              <a:t>x</a:t>
            </a:r>
            <a:r>
              <a:rPr lang="en-US" sz="1800" baseline="-25000" dirty="0" err="1">
                <a:latin typeface="+mn-lt"/>
              </a:rPr>
              <a:t>p</a:t>
            </a:r>
            <a:r>
              <a:rPr lang="en-US" sz="1800" dirty="0">
                <a:latin typeface="+mn-lt"/>
              </a:rPr>
              <a:t>) = c(x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) + c(x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) + … + c(x</a:t>
            </a:r>
            <a:r>
              <a:rPr lang="en-US" sz="1800" baseline="-25000" dirty="0">
                <a:latin typeface="+mn-lt"/>
              </a:rPr>
              <a:t>p-1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850098" cy="95410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+mn-lt"/>
              </a:rPr>
              <a:t>key question:</a:t>
            </a:r>
            <a:r>
              <a:rPr lang="en-US">
                <a:latin typeface="+mn-lt"/>
              </a:rPr>
              <a:t> what is the least-cost path between u and z ?</a:t>
            </a:r>
          </a:p>
          <a:p>
            <a:r>
              <a:rPr lang="en-US" sz="2800" i="1" dirty="0">
                <a:solidFill>
                  <a:srgbClr val="CC0000"/>
                </a:solidFill>
                <a:latin typeface="+mn-lt"/>
              </a:rPr>
              <a:t>routing algorithm:</a:t>
            </a:r>
            <a:r>
              <a:rPr lang="en-US" dirty="0">
                <a:latin typeface="+mn-lt"/>
              </a:rPr>
              <a:t> algorithm that finds that least cost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0BFAC02-B9F7-1549-8445-55140191D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</a:t>
            </a:r>
            <a:endParaRPr lang="en-AU" altLang="en-US" sz="360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7349253-AB72-C14C-984E-EDAEB6CCE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3730"/>
            <a:ext cx="8281987" cy="4351338"/>
          </a:xfrm>
        </p:spPr>
        <p:txBody>
          <a:bodyPr>
            <a:normAutofit fontScale="92500" lnSpcReduction="10000"/>
          </a:bodyPr>
          <a:lstStyle/>
          <a:p>
            <a:pPr lvl="1">
              <a:buSzPct val="100000"/>
              <a:buFontTx/>
              <a:buChar char="•"/>
            </a:pPr>
            <a:r>
              <a:rPr lang="en-US" altLang="en-US" dirty="0"/>
              <a:t>For a simple network, we can calculate all shortest paths and load them into some nonvolatile storage on each node.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Such a static approach has several shortcomings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deal with node or link failures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consider the addition of new nodes or links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implies that edge costs cannot change</a:t>
            </a:r>
          </a:p>
          <a:p>
            <a:pPr lvl="2">
              <a:buSzPct val="100000"/>
              <a:buFontTx/>
              <a:buChar char="•"/>
            </a:pPr>
            <a:endParaRPr lang="en-US" altLang="en-US" sz="2400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What is the solution?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Need a distributed and dynamic protocol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Two main classes of protocols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Distance Vector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Link State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6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B1CDE-D28D-2342-9DE0-FD0CDDEB26DB}"/>
              </a:ext>
            </a:extLst>
          </p:cNvPr>
          <p:cNvSpPr txBox="1"/>
          <p:nvPr/>
        </p:nvSpPr>
        <p:spPr>
          <a:xfrm>
            <a:off x="0" y="289961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</a:t>
            </a:r>
          </a:p>
        </p:txBody>
      </p:sp>
    </p:spTree>
    <p:extLst>
      <p:ext uri="{BB962C8B-B14F-4D97-AF65-F5344CB8AC3E}">
        <p14:creationId xmlns:p14="http://schemas.microsoft.com/office/powerpoint/2010/main" val="1256740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F9357C-6814-C144-AEF1-EA617AC0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Distance Vector</a:t>
            </a:r>
            <a:endParaRPr lang="en-AU" altLang="en-US" sz="360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A8A0BAE-1B11-2546-A29F-1740F868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altLang="en-US" sz="2400" dirty="0"/>
              <a:t>Each node constructs a one dimensional array (a vector) containing the “distances” (costs) to all other nodes and distributes that vector to its immediate neighbors</a:t>
            </a:r>
          </a:p>
          <a:p>
            <a:r>
              <a:rPr lang="en-US" altLang="en-US" sz="2400" dirty="0"/>
              <a:t>Starting assumption is that each node knows the cost of the link to each of its directly connected neighbors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05476" name="Picture 5" descr="f03-29-9780123850591 copy">
            <a:extLst>
              <a:ext uri="{FF2B5EF4-FFF2-40B4-BE49-F238E27FC236}">
                <a16:creationId xmlns:a16="http://schemas.microsoft.com/office/drawing/2014/main" id="{06EB27E9-2805-8A4B-867E-B02BA611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0" y="3720681"/>
            <a:ext cx="4032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CCD74-40C1-0D45-A2B8-D30DE629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076" y="3330156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EA2A51-45AA-DC4C-8C41-11A837FC353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270259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37857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905909E-8253-2E4D-9D26-B796BE55C96D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BFC84-3C13-E441-9B06-C89CDDBF24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187333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CD777FB-82BC-6A47-B30B-5F7B48EB59F6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F888-E4DD-E748-9DAC-C54E5DFFE01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FBA44D-F3E1-DB4C-A9C2-9CFCF5FCF7A8}"/>
              </a:ext>
            </a:extLst>
          </p:cNvPr>
          <p:cNvSpPr txBox="1"/>
          <p:nvPr/>
        </p:nvSpPr>
        <p:spPr>
          <a:xfrm>
            <a:off x="2083858" y="5297064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Know thy neighbors 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D93C9-3486-4F43-A670-4C918CC837B8}"/>
              </a:ext>
            </a:extLst>
          </p:cNvPr>
          <p:cNvSpPr txBox="1"/>
          <p:nvPr/>
        </p:nvSpPr>
        <p:spPr>
          <a:xfrm>
            <a:off x="2099900" y="5786971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340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69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6AB0ED-FD2D-DD46-A7D0-365448CC5ECB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A84E3C-C1DD-4343-BA77-E6FC021BA8F4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6DC4A7-C502-504D-90E6-351EC07BA5AA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A7E3C7-25F6-374E-8371-DC1F3CFA1736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B7C74C-8B6D-3C4B-A18D-C98ED6CFB004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139C3C-F9D6-384E-9ABE-FF04E4F5D326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EC0569-61F7-3840-ACBB-9EA6FFBA68FF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F1AC45-8E24-3B4B-8470-9D82697CBF7F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D52AD85-5D67-1D41-A794-154DD7F06D8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734EBD-72A6-264F-AC85-B96EFD74236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09528D-4D6B-B547-866B-233757FD6369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C4B0F96-D9BC-4548-B320-F2CDCE2A6751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096CED-46D6-C742-BDCC-91D8C644053C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A7ED3D-E6EA-7C43-A00B-3D99B6574C0B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CD1FC38-CFCE-DF49-962B-3DD9FC84F174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Let your neighbors know what you know!!</a:t>
            </a:r>
          </a:p>
        </p:txBody>
      </p:sp>
    </p:spTree>
    <p:extLst>
      <p:ext uri="{BB962C8B-B14F-4D97-AF65-F5344CB8AC3E}">
        <p14:creationId xmlns:p14="http://schemas.microsoft.com/office/powerpoint/2010/main" val="10403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1: Roadmap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What is the Internet?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edge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core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Delay, Loss, Throughput in networks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Protocol layers, service models</a:t>
            </a:r>
          </a:p>
          <a:p>
            <a:pPr marL="0" indent="0" eaLnBrk="1" hangingPunct="1">
              <a:buNone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11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D78B2-4C0F-FB4F-9B90-9A09AECE275F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Update your routing table, if required!!</a:t>
            </a:r>
          </a:p>
        </p:txBody>
      </p:sp>
    </p:spTree>
    <p:extLst>
      <p:ext uri="{BB962C8B-B14F-4D97-AF65-F5344CB8AC3E}">
        <p14:creationId xmlns:p14="http://schemas.microsoft.com/office/powerpoint/2010/main" val="23242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03995"/>
              </p:ext>
            </p:extLst>
          </p:nvPr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7"/>
            <a:ext cx="3131143" cy="2122312"/>
            <a:chOff x="3071150" y="3589867"/>
            <a:chExt cx="3131143" cy="2122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7"/>
              <a:ext cx="756356" cy="1930400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8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75966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7"/>
            <a:ext cx="3131143" cy="2122312"/>
            <a:chOff x="3071150" y="3589867"/>
            <a:chExt cx="3131143" cy="2122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7"/>
              <a:ext cx="756356" cy="1930400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60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6"/>
            <a:ext cx="3131143" cy="2839944"/>
            <a:chOff x="3071150" y="3589866"/>
            <a:chExt cx="3131143" cy="28399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6058456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6"/>
              <a:ext cx="740259" cy="2579439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176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75380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6"/>
            <a:ext cx="3131143" cy="2839944"/>
            <a:chOff x="3071150" y="3589866"/>
            <a:chExt cx="3131143" cy="28399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6058456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6"/>
              <a:ext cx="740259" cy="2579439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08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87193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95743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75782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4310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54361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3BF7EA-6C0B-8B4D-96DB-43F2EA8FC518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87F4F2-2064-8142-A57C-90B7EF338167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6B9ED5-8DAB-8A46-9C45-36AED42317B5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FF6010-ABCA-774A-85E2-FE7D8453008A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323B29-76AA-494B-8008-78C3D24D7C67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DD8B10-358C-874F-A35F-3C1A57DB74EE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264E6D-7484-1B44-9C60-3537951F57B1}"/>
              </a:ext>
            </a:extLst>
          </p:cNvPr>
          <p:cNvCxnSpPr>
            <a:cxnSpLocks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3034EF-8EE7-B749-8C1F-D0C1689B2A68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F4E6C7-C382-E24C-8CEB-B3332B3814C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097216-FC5F-5E41-9ADE-8B176428D9B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941176-63BE-7142-A34B-98FFA48159DE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665A5C-E087-9945-AD10-D7A42B0CC028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71D0EF7-951F-094D-B39F-8CD0EB989E0D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8498F5C-0836-714F-B52D-50D312559EDD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1AEB38-52F4-2F49-AA71-F2E32453DF13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1B8DF-07DD-C74C-BD04-FCA14A933391}"/>
              </a:ext>
            </a:extLst>
          </p:cNvPr>
          <p:cNvSpPr txBox="1"/>
          <p:nvPr/>
        </p:nvSpPr>
        <p:spPr>
          <a:xfrm>
            <a:off x="-1956" y="969196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When will a node send routing updates to its neighbors?</a:t>
            </a:r>
          </a:p>
        </p:txBody>
      </p:sp>
    </p:spTree>
    <p:extLst>
      <p:ext uri="{BB962C8B-B14F-4D97-AF65-F5344CB8AC3E}">
        <p14:creationId xmlns:p14="http://schemas.microsoft.com/office/powerpoint/2010/main" val="35225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 updates</a:t>
            </a:r>
            <a:endParaRPr lang="en-AU" altLang="en-US" sz="3600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9F96828-3DFC-2448-A3A6-750E582D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Two circumstances when a node sends out routing advertisements: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Tx/>
              <a:buAutoNum type="arabicParenR"/>
            </a:pPr>
            <a:r>
              <a:rPr lang="en-US" altLang="en-US" sz="2400" dirty="0"/>
              <a:t>Periodic update: Automatically after some time. Why?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2)   Triggered update: Whenever an event makes a node to change its routing table (e.g., link fail or a new message from a neighbor).</a:t>
            </a: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48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30551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78779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3534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14145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</a:t>
            </a:r>
          </a:p>
          <a:p>
            <a:r>
              <a:rPr lang="en-US" sz="2400" dirty="0"/>
              <a:t>Node B: No Updates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FADEC-96E3-3943-BB02-78FA172A0AA4}"/>
              </a:ext>
            </a:extLst>
          </p:cNvPr>
          <p:cNvGrpSpPr/>
          <p:nvPr/>
        </p:nvGrpSpPr>
        <p:grpSpPr>
          <a:xfrm>
            <a:off x="2550695" y="3801256"/>
            <a:ext cx="4799345" cy="722618"/>
            <a:chOff x="2550695" y="3801256"/>
            <a:chExt cx="4799345" cy="7226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D2F8B-9157-0C48-ADDB-398FA159DCF5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Convergence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6E230D-1CB3-DD43-9D1C-58BE5B824358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let</a:t>
            </a:r>
          </a:p>
          <a:p>
            <a:pPr>
              <a:buFont typeface="Wingdings" charset="0"/>
              <a:buNone/>
            </a:pPr>
            <a:r>
              <a:rPr lang="en-US" dirty="0"/>
              <a:t>   d</a:t>
            </a:r>
            <a:r>
              <a:rPr lang="en-US" baseline="-25000" dirty="0"/>
              <a:t>x</a:t>
            </a:r>
            <a:r>
              <a:rPr lang="en-US" dirty="0"/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/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   </a:t>
            </a:r>
            <a:r>
              <a:rPr lang="en-US" sz="3200" dirty="0">
                <a:solidFill>
                  <a:srgbClr val="CC0000"/>
                </a:solidFill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 = </a:t>
            </a:r>
            <a:r>
              <a:rPr lang="en-US" sz="3200" i="1" dirty="0">
                <a:solidFill>
                  <a:srgbClr val="CC0000"/>
                </a:solidFill>
              </a:rPr>
              <a:t>min</a:t>
            </a:r>
            <a:r>
              <a:rPr lang="en-US" sz="3200" dirty="0">
                <a:solidFill>
                  <a:srgbClr val="CC0000"/>
                </a:solidFill>
              </a:rPr>
              <a:t> {c(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</a:rPr>
              <a:t>v</a:t>
            </a:r>
            <a:r>
              <a:rPr lang="en-US" sz="3200" dirty="0">
                <a:solidFill>
                  <a:srgbClr val="CC0000"/>
                </a:solidFill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518625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+mn-lt"/>
              </a:rPr>
              <a:t>min</a:t>
            </a:r>
            <a:r>
              <a:rPr lang="en-US" dirty="0">
                <a:latin typeface="+mn-lt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2363787" y="4885337"/>
            <a:ext cx="11277" cy="9471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>
            <a:off x="3344863" y="4664076"/>
            <a:ext cx="15854" cy="58737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04" grpId="0"/>
      <p:bldP spid="132105" grpId="0"/>
      <p:bldP spid="132106" grpId="0" animBg="1"/>
      <p:bldP spid="132107" grpId="0" animBg="1"/>
      <p:bldP spid="132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7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Protocol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Layers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3656" y="1382485"/>
            <a:ext cx="4463143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with many </a:t>
            </a:r>
            <a:r>
              <a:rPr lang="ja-JP" altLang="en-US" dirty="0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pieces</a:t>
            </a:r>
            <a:r>
              <a:rPr lang="ja-JP" altLang="en-US" dirty="0">
                <a:solidFill>
                  <a:srgbClr val="CC0000"/>
                </a:solidFill>
              </a:rPr>
              <a:t>”</a:t>
            </a:r>
            <a:r>
              <a:rPr lang="en-US" altLang="ja-JP" dirty="0">
                <a:solidFill>
                  <a:srgbClr val="CC0000"/>
                </a:solidFill>
              </a:rPr>
              <a:t>: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hosts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routers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links of various media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applications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protocols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hardware, software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2692" y="1382485"/>
            <a:ext cx="4057650" cy="395151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Question:</a:t>
            </a:r>
            <a:r>
              <a:rPr lang="en-US" altLang="en-US" sz="2400" u="sng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is there any hope of organizing structure of network?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…. or at least our discussion of networks?</a:t>
            </a:r>
          </a:p>
        </p:txBody>
      </p:sp>
    </p:spTree>
    <p:extLst>
      <p:ext uri="{BB962C8B-B14F-4D97-AF65-F5344CB8AC3E}">
        <p14:creationId xmlns:p14="http://schemas.microsoft.com/office/powerpoint/2010/main" val="343677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449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clearly,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 = 5,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 = 3,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411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u</a:t>
            </a:r>
            <a:r>
              <a:rPr lang="en-US" dirty="0">
                <a:latin typeface="+mn-lt"/>
              </a:rPr>
              <a:t>(z) = min { c(</a:t>
            </a:r>
            <a:r>
              <a:rPr lang="en-US" dirty="0" err="1">
                <a:latin typeface="+mn-lt"/>
              </a:rPr>
              <a:t>u,v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u,x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u,w</a:t>
            </a:r>
            <a:r>
              <a:rPr lang="en-US" dirty="0">
                <a:latin typeface="+mn-lt"/>
              </a:rPr>
              <a:t>) +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}</a:t>
            </a:r>
          </a:p>
          <a:p>
            <a:r>
              <a:rPr lang="en-US" dirty="0">
                <a:latin typeface="+mn-lt"/>
              </a:rPr>
              <a:t>         = min {2 + 5,</a:t>
            </a:r>
          </a:p>
          <a:p>
            <a:r>
              <a:rPr lang="en-US" dirty="0">
                <a:latin typeface="+mn-lt"/>
              </a:rPr>
              <a:t>                    1 + 3,</a:t>
            </a:r>
          </a:p>
          <a:p>
            <a:r>
              <a:rPr lang="en-US" dirty="0">
                <a:latin typeface="+mn-lt"/>
              </a:rPr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843284" cy="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hop in shortest path, used in</a:t>
            </a:r>
            <a:r>
              <a:rPr lang="en-US" sz="2800" dirty="0">
                <a:latin typeface="+mn-lt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+mn-lt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445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B-F equation says: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  <p:bldP spid="1331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1618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CC0000"/>
                </a:solidFill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</a:t>
            </a:r>
            <a:r>
              <a:rPr lang="en-US" sz="3200" dirty="0"/>
              <a:t> = estimate of least cost from x to y</a:t>
            </a:r>
          </a:p>
          <a:p>
            <a:pPr lvl="1"/>
            <a:r>
              <a:rPr lang="en-US" sz="2800" dirty="0"/>
              <a:t>x maintains distance vector </a:t>
            </a:r>
            <a:r>
              <a:rPr lang="en-US" sz="2800" b="1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 = [</a:t>
            </a:r>
            <a:r>
              <a:rPr lang="en-US" sz="2800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(y): y </a:t>
            </a:r>
            <a:r>
              <a:rPr lang="ru-RU" sz="2800" dirty="0" err="1">
                <a:solidFill>
                  <a:srgbClr val="CC0000"/>
                </a:solidFill>
              </a:rPr>
              <a:t>є</a:t>
            </a:r>
            <a:r>
              <a:rPr lang="en-US" sz="2800" dirty="0">
                <a:solidFill>
                  <a:srgbClr val="CC0000"/>
                </a:solidFill>
              </a:rPr>
              <a:t> N ]</a:t>
            </a:r>
          </a:p>
          <a:p>
            <a:r>
              <a:rPr lang="en-US" sz="3200" dirty="0"/>
              <a:t>node x:</a:t>
            </a:r>
          </a:p>
          <a:p>
            <a:pPr lvl="1"/>
            <a:r>
              <a:rPr lang="en-US" sz="3200" dirty="0"/>
              <a:t>knows cost to each neighbor v: </a:t>
            </a:r>
            <a:r>
              <a:rPr lang="en-US" sz="3200" dirty="0">
                <a:solidFill>
                  <a:srgbClr val="CC0000"/>
                </a:solidFill>
              </a:rPr>
              <a:t>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</a:t>
            </a:r>
          </a:p>
          <a:p>
            <a:pPr lvl="1"/>
            <a:r>
              <a:rPr lang="en-US" sz="3200" dirty="0"/>
              <a:t>maintains its neighbors’</a:t>
            </a:r>
            <a:r>
              <a:rPr lang="en-US" altLang="ja-JP" sz="3200" dirty="0"/>
              <a:t> distance vectors. For each neighbor v, x maintains </a:t>
            </a:r>
            <a:br>
              <a:rPr lang="en-US" altLang="ja-JP" sz="3200" dirty="0"/>
            </a:br>
            <a:r>
              <a:rPr lang="en-US" altLang="ja-JP" sz="3200" b="1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 = [</a:t>
            </a:r>
            <a:r>
              <a:rPr lang="en-US" altLang="ja-JP" sz="3200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(y): y </a:t>
            </a:r>
            <a:r>
              <a:rPr lang="ru-RU" altLang="ja-JP" sz="3200" dirty="0" err="1">
                <a:solidFill>
                  <a:srgbClr val="CC0000"/>
                </a:solidFill>
              </a:rPr>
              <a:t>є</a:t>
            </a:r>
            <a:r>
              <a:rPr lang="en-US" altLang="ja-JP" sz="3200" dirty="0">
                <a:solidFill>
                  <a:srgbClr val="CC0000"/>
                </a:solidFill>
              </a:rPr>
              <a:t> N ]</a:t>
            </a:r>
          </a:p>
          <a:p>
            <a:pPr>
              <a:buFont typeface="Wingdings" charset="0"/>
              <a:buNone/>
            </a:pPr>
            <a:endParaRPr lang="en-US" sz="3200" dirty="0">
              <a:solidFill>
                <a:srgbClr val="CC0000"/>
              </a:solidFill>
            </a:endParaRP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 ←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min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{c(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x,v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) +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 dirty="0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/>
              <a:t>under minor, natural conditions, the estimate </a:t>
            </a:r>
            <a:r>
              <a:rPr lang="en-US" sz="2800" i="1" dirty="0" err="1">
                <a:cs typeface="Times New Roman" charset="0"/>
              </a:rPr>
              <a:t>D</a:t>
            </a:r>
            <a:r>
              <a:rPr lang="en-US" sz="2800" i="1" baseline="-30000" dirty="0" err="1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r>
              <a:rPr lang="en-US" sz="2400" dirty="0"/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11261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4238626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r>
              <a:rPr lang="en-US" sz="2400" dirty="0"/>
              <a:t>local link cost change </a:t>
            </a:r>
          </a:p>
          <a:p>
            <a:r>
              <a:rPr lang="en-US" sz="2400" dirty="0"/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distributed:</a:t>
            </a:r>
          </a:p>
          <a:p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lvl="1"/>
            <a:r>
              <a:rPr lang="en-US" sz="2000" dirty="0"/>
              <a:t>neighbors then notify their neighbors if necessary</a:t>
            </a:r>
            <a:endParaRPr lang="en-US" dirty="0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for (change in local link cost or </a:t>
            </a:r>
            <a:r>
              <a:rPr lang="en-US" sz="2000" dirty="0" err="1">
                <a:latin typeface="+mn-lt"/>
              </a:rPr>
              <a:t>msg</a:t>
            </a:r>
            <a:r>
              <a:rPr lang="en-US" sz="2000" dirty="0">
                <a:latin typeface="+mn-lt"/>
              </a:rPr>
              <a:t> from neighbor)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000099"/>
                </a:solidFill>
                <a:latin typeface="+mn-lt"/>
              </a:rPr>
              <a:t>recompute</a:t>
            </a:r>
            <a:r>
              <a:rPr lang="en-US" sz="2000" dirty="0">
                <a:latin typeface="+mn-lt"/>
              </a:rPr>
              <a:t> estimates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if DV to any </a:t>
            </a:r>
            <a:r>
              <a:rPr lang="en-US" sz="2000" dirty="0" err="1">
                <a:latin typeface="+mn-lt"/>
              </a:rPr>
              <a:t>dest</a:t>
            </a:r>
            <a:r>
              <a:rPr lang="en-US" sz="2000" dirty="0">
                <a:latin typeface="+mn-lt"/>
              </a:rPr>
              <a:t> has changed,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notify</a:t>
            </a:r>
            <a:r>
              <a:rPr lang="en-US" sz="2000" dirty="0">
                <a:latin typeface="+mn-lt"/>
              </a:rPr>
              <a:t> neighbors </a:t>
            </a:r>
            <a:endParaRPr lang="en-US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841064" y="1327150"/>
            <a:ext cx="1776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9" grpId="0" animBg="1"/>
      <p:bldP spid="136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1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Layering of airline functionality</a:t>
            </a:r>
          </a:p>
        </p:txBody>
      </p:sp>
      <p:sp>
        <p:nvSpPr>
          <p:cNvPr id="122885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378165" y="4452711"/>
            <a:ext cx="7613650" cy="17637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charset="-128"/>
              </a:rPr>
              <a:t>layers: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each layer implements a service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via its own internal-layer actions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relying on services provided by layer below</a:t>
            </a: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22883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22887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888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(purchase)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(check)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(takeoff)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889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0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1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2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3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departure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4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arrival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5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intermediate air-traffic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control centers</a:t>
              </a:r>
            </a:p>
          </p:txBody>
        </p:sp>
        <p:pic>
          <p:nvPicPr>
            <p:cNvPr id="122896" name="Picture 11" descr="yylgaifm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97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8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9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00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22920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21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grpSp>
          <p:nvGrpSpPr>
            <p:cNvPr id="122901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22918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19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sp>
          <p:nvSpPr>
            <p:cNvPr id="122902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3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(complain)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(claim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(unload)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(land)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904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5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6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7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8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9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0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2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3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</a:t>
              </a:r>
            </a:p>
          </p:txBody>
        </p:sp>
        <p:sp>
          <p:nvSpPr>
            <p:cNvPr id="122914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</a:t>
              </a:r>
            </a:p>
          </p:txBody>
        </p:sp>
        <p:sp>
          <p:nvSpPr>
            <p:cNvPr id="122915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</a:t>
              </a:r>
            </a:p>
          </p:txBody>
        </p:sp>
        <p:sp>
          <p:nvSpPr>
            <p:cNvPr id="122916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takeoff/landing</a:t>
              </a:r>
            </a:p>
          </p:txBody>
        </p:sp>
        <p:sp>
          <p:nvSpPr>
            <p:cNvPr id="122917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52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1628" y="1306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143" y="1369787"/>
            <a:ext cx="8621485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200" dirty="0"/>
              <a:t>dealing with complex systems:</a:t>
            </a:r>
          </a:p>
          <a:p>
            <a:pPr eaLnBrk="1" hangingPunct="1"/>
            <a:r>
              <a:rPr lang="en-US" altLang="en-US" dirty="0"/>
              <a:t>explicit structure allows identification, relationship of complex system</a:t>
            </a:r>
            <a:r>
              <a:rPr lang="ja-JP" altLang="en-US" dirty="0"/>
              <a:t>’</a:t>
            </a:r>
            <a:r>
              <a:rPr lang="en-US" altLang="ja-JP" dirty="0"/>
              <a:t>s pieces</a:t>
            </a:r>
          </a:p>
          <a:p>
            <a:pPr marL="682625" lvl="1" indent="-225425" eaLnBrk="1" hangingPunct="1"/>
            <a:r>
              <a:rPr lang="en-US" altLang="en-US" dirty="0"/>
              <a:t>layered </a:t>
            </a:r>
            <a:r>
              <a:rPr lang="en-US" altLang="en-US" i="1" dirty="0">
                <a:solidFill>
                  <a:srgbClr val="CC0000"/>
                </a:solidFill>
              </a:rPr>
              <a:t>reference model</a:t>
            </a:r>
            <a:r>
              <a:rPr lang="en-US" altLang="en-US" dirty="0"/>
              <a:t> for discussion</a:t>
            </a:r>
          </a:p>
          <a:p>
            <a:pPr eaLnBrk="1" hangingPunct="1"/>
            <a:r>
              <a:rPr lang="en-US" altLang="en-US" dirty="0"/>
              <a:t>modularization eases maintenance, updating of system</a:t>
            </a:r>
          </a:p>
          <a:p>
            <a:pPr marL="682625" lvl="1" indent="-225425" eaLnBrk="1" hangingPunct="1"/>
            <a:r>
              <a:rPr lang="en-US" altLang="en-US" dirty="0"/>
              <a:t>change of implementation of layer</a:t>
            </a:r>
            <a:r>
              <a:rPr lang="ja-JP" altLang="en-US" dirty="0"/>
              <a:t>’</a:t>
            </a:r>
            <a:r>
              <a:rPr lang="en-US" altLang="ja-JP" dirty="0"/>
              <a:t>s service transparent to rest of system</a:t>
            </a:r>
          </a:p>
          <a:p>
            <a:pPr marL="682625" lvl="1" indent="-225425" eaLnBrk="1" hangingPunct="1"/>
            <a:r>
              <a:rPr lang="en-US" altLang="en-US" dirty="0"/>
              <a:t>e.g., change in gate procedure doesn’</a:t>
            </a:r>
            <a:r>
              <a:rPr lang="en-US" altLang="ja-JP" dirty="0"/>
              <a:t>t affect rest of system</a:t>
            </a:r>
          </a:p>
          <a:p>
            <a:pPr eaLnBrk="1" hangingPunct="1"/>
            <a:r>
              <a:rPr lang="en-US" altLang="en-US" dirty="0"/>
              <a:t>layering considered harmful?</a:t>
            </a:r>
          </a:p>
        </p:txBody>
      </p:sp>
    </p:spTree>
    <p:extLst>
      <p:ext uri="{BB962C8B-B14F-4D97-AF65-F5344CB8AC3E}">
        <p14:creationId xmlns:p14="http://schemas.microsoft.com/office/powerpoint/2010/main" val="1516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35731"/>
            <a:ext cx="7772400" cy="10287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236" y="1438275"/>
            <a:ext cx="6313714" cy="5289096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application:</a:t>
            </a:r>
            <a:r>
              <a:rPr lang="en-US" altLang="en-US" dirty="0">
                <a:ea typeface="ＭＳ Ｐゴシック" charset="-128"/>
              </a:rPr>
              <a:t> supporting network applications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FTP, SMTP, HTTP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transport:</a:t>
            </a:r>
            <a:r>
              <a:rPr lang="en-US" altLang="en-US" dirty="0">
                <a:ea typeface="ＭＳ Ｐゴシック" charset="-128"/>
              </a:rPr>
              <a:t> process-process data transfer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TCP, UDP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network:</a:t>
            </a:r>
            <a:r>
              <a:rPr lang="en-US" altLang="en-US" dirty="0">
                <a:ea typeface="ＭＳ Ｐゴシック" charset="-128"/>
              </a:rPr>
              <a:t> routing of packets from source to destination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IP, routing protocols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link:</a:t>
            </a:r>
            <a:r>
              <a:rPr lang="en-US" altLang="en-US" dirty="0">
                <a:ea typeface="ＭＳ Ｐゴシック" charset="-128"/>
              </a:rPr>
              <a:t> data transfer between neighboring  network elements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Ethernet, 802.11 (</a:t>
            </a:r>
            <a:r>
              <a:rPr lang="en-US" altLang="en-US" dirty="0" err="1"/>
              <a:t>WiFi</a:t>
            </a:r>
            <a:r>
              <a:rPr lang="en-US" altLang="en-US" dirty="0"/>
              <a:t>), PPP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physical:</a:t>
            </a:r>
            <a:r>
              <a:rPr lang="en-US" altLang="en-US" dirty="0">
                <a:ea typeface="ＭＳ Ｐゴシック" charset="-128"/>
              </a:rPr>
              <a:t> bits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 the wire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marL="287338" indent="-287338" eaLnBrk="1" hangingPunct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reeform 99"/>
          <p:cNvSpPr>
            <a:spLocks/>
          </p:cNvSpPr>
          <p:nvPr/>
        </p:nvSpPr>
        <p:spPr bwMode="auto">
          <a:xfrm>
            <a:off x="6978650" y="4711261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4" name="Group 347"/>
          <p:cNvGrpSpPr>
            <a:grpSpLocks/>
          </p:cNvGrpSpPr>
          <p:nvPr/>
        </p:nvGrpSpPr>
        <p:grpSpPr bwMode="auto">
          <a:xfrm>
            <a:off x="7580313" y="5473261"/>
            <a:ext cx="984250" cy="600075"/>
            <a:chOff x="1871277" y="1576300"/>
            <a:chExt cx="1128371" cy="437861"/>
          </a:xfrm>
        </p:grpSpPr>
        <p:sp>
          <p:nvSpPr>
            <p:cNvPr id="146" name="Oval 145"/>
            <p:cNvSpPr/>
            <p:nvPr/>
          </p:nvSpPr>
          <p:spPr bwMode="auto">
            <a:xfrm flipV="1">
              <a:off x="1874917" y="1694453"/>
              <a:ext cx="1124731" cy="31970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 flipV="1">
              <a:off x="1871277" y="1576300"/>
              <a:ext cx="1124731" cy="3197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102410" y="1633060"/>
              <a:ext cx="662463" cy="11120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537380" y="1728046"/>
              <a:ext cx="243874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089671" y="1730363"/>
              <a:ext cx="242053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3" name="Straight Connector 152"/>
            <p:cNvCxnSpPr>
              <a:endCxn id="148" idx="2"/>
            </p:cNvCxnSpPr>
            <p:nvPr/>
          </p:nvCxnSpPr>
          <p:spPr bwMode="auto">
            <a:xfrm flipH="1" flipV="1">
              <a:off x="1871277" y="1737313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flipH="1" flipV="1">
              <a:off x="2996008" y="1734996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111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40544" y="-21870"/>
            <a:ext cx="3805237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Encapsulation</a:t>
            </a:r>
          </a:p>
        </p:txBody>
      </p:sp>
      <p:sp>
        <p:nvSpPr>
          <p:cNvPr id="131077" name="Freeform 3"/>
          <p:cNvSpPr>
            <a:spLocks/>
          </p:cNvSpPr>
          <p:nvPr/>
        </p:nvSpPr>
        <p:spPr bwMode="auto">
          <a:xfrm>
            <a:off x="7129463" y="2801499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8" name="Group 180"/>
          <p:cNvGrpSpPr>
            <a:grpSpLocks/>
          </p:cNvGrpSpPr>
          <p:nvPr/>
        </p:nvGrpSpPr>
        <p:grpSpPr bwMode="auto">
          <a:xfrm>
            <a:off x="7329488" y="3309499"/>
            <a:ext cx="1052512" cy="355600"/>
            <a:chOff x="4410" y="1365"/>
            <a:chExt cx="663" cy="224"/>
          </a:xfrm>
        </p:grpSpPr>
        <p:sp>
          <p:nvSpPr>
            <p:cNvPr id="131205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6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7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8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9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079" name="Freeform 2"/>
          <p:cNvSpPr>
            <a:spLocks/>
          </p:cNvSpPr>
          <p:nvPr/>
        </p:nvSpPr>
        <p:spPr bwMode="auto">
          <a:xfrm>
            <a:off x="3817938" y="2002986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716213" y="779024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source</a:t>
            </a:r>
          </a:p>
        </p:txBody>
      </p:sp>
      <p:sp>
        <p:nvSpPr>
          <p:cNvPr id="131081" name="Freeform 10"/>
          <p:cNvSpPr>
            <a:spLocks/>
          </p:cNvSpPr>
          <p:nvPr/>
        </p:nvSpPr>
        <p:spPr bwMode="auto">
          <a:xfrm>
            <a:off x="3868738" y="1206061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2" name="Rectangle 23"/>
          <p:cNvSpPr>
            <a:spLocks noChangeArrowheads="1"/>
          </p:cNvSpPr>
          <p:nvPr/>
        </p:nvSpPr>
        <p:spPr bwMode="auto">
          <a:xfrm>
            <a:off x="2644775" y="12155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3" name="Rectangle 24"/>
          <p:cNvSpPr>
            <a:spLocks noChangeArrowheads="1"/>
          </p:cNvSpPr>
          <p:nvPr/>
        </p:nvSpPr>
        <p:spPr bwMode="auto">
          <a:xfrm>
            <a:off x="2597150" y="12870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4" name="Line 25"/>
          <p:cNvSpPr>
            <a:spLocks noChangeShapeType="1"/>
          </p:cNvSpPr>
          <p:nvPr/>
        </p:nvSpPr>
        <p:spPr bwMode="auto">
          <a:xfrm>
            <a:off x="2597150" y="16045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5" name="Text Box 26"/>
          <p:cNvSpPr txBox="1">
            <a:spLocks noChangeArrowheads="1"/>
          </p:cNvSpPr>
          <p:nvPr/>
        </p:nvSpPr>
        <p:spPr bwMode="auto">
          <a:xfrm>
            <a:off x="2554288" y="12536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86" name="Line 27"/>
          <p:cNvSpPr>
            <a:spLocks noChangeShapeType="1"/>
          </p:cNvSpPr>
          <p:nvPr/>
        </p:nvSpPr>
        <p:spPr bwMode="auto">
          <a:xfrm>
            <a:off x="2605088" y="19251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7" name="Line 28"/>
          <p:cNvSpPr>
            <a:spLocks noChangeShapeType="1"/>
          </p:cNvSpPr>
          <p:nvPr/>
        </p:nvSpPr>
        <p:spPr bwMode="auto">
          <a:xfrm>
            <a:off x="2609850" y="22061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8" name="Line 29"/>
          <p:cNvSpPr>
            <a:spLocks noChangeShapeType="1"/>
          </p:cNvSpPr>
          <p:nvPr/>
        </p:nvSpPr>
        <p:spPr bwMode="auto">
          <a:xfrm>
            <a:off x="2609850" y="24824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923611"/>
            <a:ext cx="1208088" cy="303213"/>
            <a:chOff x="501" y="1990"/>
            <a:chExt cx="761" cy="191"/>
          </a:xfrm>
        </p:grpSpPr>
        <p:sp>
          <p:nvSpPr>
            <p:cNvPr id="13119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20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20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20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1552136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588649"/>
            <a:ext cx="301625" cy="292100"/>
            <a:chOff x="1962" y="2058"/>
            <a:chExt cx="190" cy="184"/>
          </a:xfrm>
        </p:grpSpPr>
        <p:sp>
          <p:nvSpPr>
            <p:cNvPr id="13119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9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891861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datagram</a:t>
            </a:r>
          </a:p>
        </p:txBody>
      </p:sp>
      <p:sp>
        <p:nvSpPr>
          <p:cNvPr id="131093" name="Text Box 54"/>
          <p:cNvSpPr txBox="1">
            <a:spLocks noChangeArrowheads="1"/>
          </p:cNvSpPr>
          <p:nvPr/>
        </p:nvSpPr>
        <p:spPr bwMode="auto">
          <a:xfrm>
            <a:off x="1547813" y="4712849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destination</a:t>
            </a:r>
          </a:p>
        </p:txBody>
      </p:sp>
      <p:sp>
        <p:nvSpPr>
          <p:cNvPr id="131094" name="Freeform 56"/>
          <p:cNvSpPr>
            <a:spLocks/>
          </p:cNvSpPr>
          <p:nvPr/>
        </p:nvSpPr>
        <p:spPr bwMode="auto">
          <a:xfrm>
            <a:off x="2979738" y="5095436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5" name="Rectangle 57"/>
          <p:cNvSpPr>
            <a:spLocks noChangeArrowheads="1"/>
          </p:cNvSpPr>
          <p:nvPr/>
        </p:nvSpPr>
        <p:spPr bwMode="auto">
          <a:xfrm>
            <a:off x="1755775" y="51017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6" name="Rectangle 58"/>
          <p:cNvSpPr>
            <a:spLocks noChangeArrowheads="1"/>
          </p:cNvSpPr>
          <p:nvPr/>
        </p:nvSpPr>
        <p:spPr bwMode="auto">
          <a:xfrm>
            <a:off x="1708150" y="51732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7" name="Line 59"/>
          <p:cNvSpPr>
            <a:spLocks noChangeShapeType="1"/>
          </p:cNvSpPr>
          <p:nvPr/>
        </p:nvSpPr>
        <p:spPr bwMode="auto">
          <a:xfrm>
            <a:off x="1708150" y="54907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8" name="Text Box 60"/>
          <p:cNvSpPr txBox="1">
            <a:spLocks noChangeArrowheads="1"/>
          </p:cNvSpPr>
          <p:nvPr/>
        </p:nvSpPr>
        <p:spPr bwMode="auto">
          <a:xfrm>
            <a:off x="1665288" y="51398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99" name="Line 61"/>
          <p:cNvSpPr>
            <a:spLocks noChangeShapeType="1"/>
          </p:cNvSpPr>
          <p:nvPr/>
        </p:nvSpPr>
        <p:spPr bwMode="auto">
          <a:xfrm>
            <a:off x="1716088" y="58113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0" name="Line 62"/>
          <p:cNvSpPr>
            <a:spLocks noChangeShapeType="1"/>
          </p:cNvSpPr>
          <p:nvPr/>
        </p:nvSpPr>
        <p:spPr bwMode="auto">
          <a:xfrm>
            <a:off x="1720850" y="60923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1" name="Line 63"/>
          <p:cNvSpPr>
            <a:spLocks noChangeShapeType="1"/>
          </p:cNvSpPr>
          <p:nvPr/>
        </p:nvSpPr>
        <p:spPr bwMode="auto">
          <a:xfrm>
            <a:off x="1720850" y="63686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5165286"/>
            <a:ext cx="1479550" cy="1220788"/>
            <a:chOff x="152400" y="4610100"/>
            <a:chExt cx="1479550" cy="1220788"/>
          </a:xfrm>
        </p:grpSpPr>
        <p:grpSp>
          <p:nvGrpSpPr>
            <p:cNvPr id="131173" name="Group 64"/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131189" name="Rectangle 65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90" name="Rectangle 66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91" name="Rectangle 67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92" name="Rectangle 68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93" name="Rectangle 69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94" name="Line 70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5" name="Line 71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6" name="Line 72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4" name="Group 73"/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131183" name="Rectangle 74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4" name="Rectangle 75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5" name="Rectangle 76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86" name="Rectangle 77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7" name="Line 78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88" name="Line 79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5" name="Group 80"/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131179" name="Rectangle 81"/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0" name="Rectangle 82"/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1" name="Rectangle 83"/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2" name="Line 84"/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6" name="Group 85"/>
            <p:cNvGrpSpPr>
              <a:grpSpLocks/>
            </p:cNvGrpSpPr>
            <p:nvPr/>
          </p:nvGrpSpPr>
          <p:grpSpPr bwMode="auto">
            <a:xfrm>
              <a:off x="930275" y="4610100"/>
              <a:ext cx="679450" cy="301625"/>
              <a:chOff x="780" y="1553"/>
              <a:chExt cx="428" cy="190"/>
            </a:xfrm>
          </p:grpSpPr>
          <p:sp>
            <p:nvSpPr>
              <p:cNvPr id="131177" name="Rectangle 86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78" name="Rectangle 87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131103" name="Group 88"/>
          <p:cNvGrpSpPr>
            <a:grpSpLocks/>
          </p:cNvGrpSpPr>
          <p:nvPr/>
        </p:nvGrpSpPr>
        <p:grpSpPr bwMode="auto">
          <a:xfrm>
            <a:off x="5654675" y="4719199"/>
            <a:ext cx="1387475" cy="1035050"/>
            <a:chOff x="3601" y="168"/>
            <a:chExt cx="874" cy="652"/>
          </a:xfrm>
        </p:grpSpPr>
        <p:sp>
          <p:nvSpPr>
            <p:cNvPr id="13116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7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7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  <p:sp>
          <p:nvSpPr>
            <p:cNvPr id="13117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04" name="Group 94"/>
          <p:cNvGrpSpPr>
            <a:grpSpLocks/>
          </p:cNvGrpSpPr>
          <p:nvPr/>
        </p:nvGrpSpPr>
        <p:grpSpPr bwMode="auto">
          <a:xfrm>
            <a:off x="5821363" y="2826899"/>
            <a:ext cx="1387475" cy="733425"/>
            <a:chOff x="4696" y="597"/>
            <a:chExt cx="874" cy="462"/>
          </a:xfrm>
        </p:grpSpPr>
        <p:sp>
          <p:nvSpPr>
            <p:cNvPr id="13116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6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</p:grpSp>
      <p:sp>
        <p:nvSpPr>
          <p:cNvPr id="131105" name="Freeform 114"/>
          <p:cNvSpPr>
            <a:spLocks/>
          </p:cNvSpPr>
          <p:nvPr/>
        </p:nvSpPr>
        <p:spPr bwMode="auto">
          <a:xfrm>
            <a:off x="1828800" y="1088586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8625" y="4795399"/>
            <a:ext cx="1479550" cy="609600"/>
            <a:chOff x="4238625" y="4240213"/>
            <a:chExt cx="1479550" cy="609600"/>
          </a:xfrm>
        </p:grpSpPr>
        <p:grpSp>
          <p:nvGrpSpPr>
            <p:cNvPr id="131148" name="Group 115"/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31156" name="Rectangle 116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7" name="Rectangle 117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8" name="Rectangle 118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9" name="Rectangle 119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60" name="Rectangle 120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61" name="Line 121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2" name="Line 122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3" name="Line 123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49" name="Group 124"/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131150" name="Rectangle 125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1" name="Rectangle 126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2" name="Rectangle 127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3" name="Rectangle 128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54" name="Line 129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55" name="Line 130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5162111"/>
            <a:ext cx="1208087" cy="303213"/>
            <a:chOff x="501" y="1990"/>
            <a:chExt cx="761" cy="191"/>
          </a:xfrm>
        </p:grpSpPr>
        <p:sp>
          <p:nvSpPr>
            <p:cNvPr id="131142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43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44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45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46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7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2220474"/>
            <a:ext cx="1479550" cy="303212"/>
            <a:chOff x="332" y="2224"/>
            <a:chExt cx="932" cy="191"/>
          </a:xfrm>
        </p:grpSpPr>
        <p:sp>
          <p:nvSpPr>
            <p:cNvPr id="131134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5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36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37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</a:t>
              </a:r>
            </a:p>
          </p:txBody>
        </p:sp>
        <p:sp>
          <p:nvSpPr>
            <p:cNvPr id="131138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39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0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1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109" name="Text Box 166"/>
          <p:cNvSpPr txBox="1">
            <a:spLocks noChangeArrowheads="1"/>
          </p:cNvSpPr>
          <p:nvPr/>
        </p:nvSpPr>
        <p:spPr bwMode="auto">
          <a:xfrm>
            <a:off x="7921625" y="5966974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router</a:t>
            </a:r>
          </a:p>
        </p:txBody>
      </p:sp>
      <p:sp>
        <p:nvSpPr>
          <p:cNvPr id="131110" name="Text Box 167"/>
          <p:cNvSpPr txBox="1">
            <a:spLocks noChangeArrowheads="1"/>
          </p:cNvSpPr>
          <p:nvPr/>
        </p:nvSpPr>
        <p:spPr bwMode="auto">
          <a:xfrm>
            <a:off x="7935913" y="3653986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switch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1247336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1274324"/>
            <a:ext cx="679450" cy="301625"/>
            <a:chOff x="780" y="1553"/>
            <a:chExt cx="428" cy="190"/>
          </a:xfrm>
        </p:grpSpPr>
        <p:sp>
          <p:nvSpPr>
            <p:cNvPr id="131132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3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594999"/>
            <a:ext cx="903287" cy="301625"/>
            <a:chOff x="1851" y="2046"/>
            <a:chExt cx="569" cy="190"/>
          </a:xfrm>
        </p:grpSpPr>
        <p:grpSp>
          <p:nvGrpSpPr>
            <p:cNvPr id="131126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1130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31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</p:grpSp>
        <p:grpSp>
          <p:nvGrpSpPr>
            <p:cNvPr id="131127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128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29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918849"/>
            <a:ext cx="301625" cy="292100"/>
            <a:chOff x="1962" y="2058"/>
            <a:chExt cx="190" cy="184"/>
          </a:xfrm>
        </p:grpSpPr>
        <p:sp>
          <p:nvSpPr>
            <p:cNvPr id="131124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25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2198249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frame</a:t>
            </a:r>
          </a:p>
        </p:txBody>
      </p:sp>
      <p:grpSp>
        <p:nvGrpSpPr>
          <p:cNvPr id="131117" name="Group 187"/>
          <p:cNvGrpSpPr>
            <a:grpSpLocks/>
          </p:cNvGrpSpPr>
          <p:nvPr/>
        </p:nvGrpSpPr>
        <p:grpSpPr bwMode="auto">
          <a:xfrm flipH="1">
            <a:off x="3178175" y="5525649"/>
            <a:ext cx="803275" cy="771525"/>
            <a:chOff x="-44" y="1473"/>
            <a:chExt cx="981" cy="1105"/>
          </a:xfrm>
        </p:grpSpPr>
        <p:pic>
          <p:nvPicPr>
            <p:cNvPr id="131122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18" name="Group 190"/>
          <p:cNvGrpSpPr>
            <a:grpSpLocks/>
          </p:cNvGrpSpPr>
          <p:nvPr/>
        </p:nvGrpSpPr>
        <p:grpSpPr bwMode="auto">
          <a:xfrm flipH="1">
            <a:off x="4140200" y="1642624"/>
            <a:ext cx="803275" cy="771525"/>
            <a:chOff x="-44" y="1473"/>
            <a:chExt cx="981" cy="1105"/>
          </a:xfrm>
        </p:grpSpPr>
        <p:pic>
          <p:nvPicPr>
            <p:cNvPr id="131120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1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4.44444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27D2003-D769-6440-80E6-255C6B3B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168" y="6079292"/>
            <a:ext cx="391729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OSI 7-layer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OSI – Open Systems Interconnection</a:t>
            </a:r>
          </a:p>
        </p:txBody>
      </p:sp>
      <p:pic>
        <p:nvPicPr>
          <p:cNvPr id="3" name="Picture 6" descr="f01-13-9780123850591 copy">
            <a:extLst>
              <a:ext uri="{FF2B5EF4-FFF2-40B4-BE49-F238E27FC236}">
                <a16:creationId xmlns:a16="http://schemas.microsoft.com/office/drawing/2014/main" id="{78448B4E-2E39-7D4D-B157-E0B8D70A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4" y="849048"/>
            <a:ext cx="7076312" cy="51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BF58E6-3F33-6244-AF68-18E5A4273D66}"/>
              </a:ext>
            </a:extLst>
          </p:cNvPr>
          <p:cNvSpPr txBox="1">
            <a:spLocks noChangeArrowheads="1"/>
          </p:cNvSpPr>
          <p:nvPr/>
        </p:nvSpPr>
        <p:spPr>
          <a:xfrm>
            <a:off x="308769" y="0"/>
            <a:ext cx="77724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j-cs"/>
              </a:rPr>
              <a:t>OSI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507503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6102</TotalTime>
  <Words>3011</Words>
  <Application>Microsoft Macintosh PowerPoint</Application>
  <PresentationFormat>On-screen Show (4:3)</PresentationFormat>
  <Paragraphs>1319</Paragraphs>
  <Slides>43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Lucida Bright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Chapter 1: Roadmap</vt:lpstr>
      <vt:lpstr>Protocol “Layers”</vt:lpstr>
      <vt:lpstr>Layering of airline functionality</vt:lpstr>
      <vt:lpstr>Why layering?</vt:lpstr>
      <vt:lpstr>Internet protocol stack</vt:lpstr>
      <vt:lpstr>Encapsulation</vt:lpstr>
      <vt:lpstr>PowerPoint Presentation</vt:lpstr>
      <vt:lpstr>Description of Layers</vt:lpstr>
      <vt:lpstr>Description of Layers</vt:lpstr>
      <vt:lpstr>Network Architecture</vt:lpstr>
      <vt:lpstr>Internet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</vt:lpstr>
      <vt:lpstr>PowerPoint Presentation</vt:lpstr>
      <vt:lpstr>Distance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updates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467</cp:revision>
  <dcterms:created xsi:type="dcterms:W3CDTF">2019-01-28T20:09:31Z</dcterms:created>
  <dcterms:modified xsi:type="dcterms:W3CDTF">2022-02-03T18:19:40Z</dcterms:modified>
</cp:coreProperties>
</file>