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1"/>
  </p:notesMasterIdLst>
  <p:sldIdLst>
    <p:sldId id="1538" r:id="rId2"/>
    <p:sldId id="1596" r:id="rId3"/>
    <p:sldId id="639" r:id="rId4"/>
    <p:sldId id="730" r:id="rId5"/>
    <p:sldId id="1535" r:id="rId6"/>
    <p:sldId id="1522" r:id="rId7"/>
    <p:sldId id="1521" r:id="rId8"/>
    <p:sldId id="1523" r:id="rId9"/>
    <p:sldId id="1524" r:id="rId10"/>
    <p:sldId id="1525" r:id="rId11"/>
    <p:sldId id="1526" r:id="rId12"/>
    <p:sldId id="733" r:id="rId13"/>
    <p:sldId id="1527" r:id="rId14"/>
    <p:sldId id="1586" r:id="rId15"/>
    <p:sldId id="1587" r:id="rId16"/>
    <p:sldId id="1588" r:id="rId17"/>
    <p:sldId id="1589" r:id="rId18"/>
    <p:sldId id="1536" r:id="rId19"/>
    <p:sldId id="1528" r:id="rId20"/>
    <p:sldId id="1520" r:id="rId21"/>
    <p:sldId id="1529" r:id="rId22"/>
    <p:sldId id="1565" r:id="rId23"/>
    <p:sldId id="1566" r:id="rId24"/>
    <p:sldId id="1567" r:id="rId25"/>
    <p:sldId id="1568" r:id="rId26"/>
    <p:sldId id="1569" r:id="rId27"/>
    <p:sldId id="1570" r:id="rId28"/>
    <p:sldId id="1571" r:id="rId29"/>
    <p:sldId id="1572" r:id="rId30"/>
    <p:sldId id="1573" r:id="rId31"/>
    <p:sldId id="1574" r:id="rId32"/>
    <p:sldId id="1575" r:id="rId33"/>
    <p:sldId id="1576" r:id="rId34"/>
    <p:sldId id="1577" r:id="rId35"/>
    <p:sldId id="1578" r:id="rId36"/>
    <p:sldId id="1579" r:id="rId37"/>
    <p:sldId id="1590" r:id="rId38"/>
    <p:sldId id="1591" r:id="rId39"/>
    <p:sldId id="1580" r:id="rId40"/>
    <p:sldId id="1581" r:id="rId41"/>
    <p:sldId id="1593" r:id="rId42"/>
    <p:sldId id="1594" r:id="rId43"/>
    <p:sldId id="1592" r:id="rId44"/>
    <p:sldId id="1582" r:id="rId45"/>
    <p:sldId id="1583" r:id="rId46"/>
    <p:sldId id="1584" r:id="rId47"/>
    <p:sldId id="1539" r:id="rId48"/>
    <p:sldId id="650" r:id="rId49"/>
    <p:sldId id="1541"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1"/>
    <p:restoredTop sz="94803"/>
  </p:normalViewPr>
  <p:slideViewPr>
    <p:cSldViewPr snapToGrid="0" snapToObjects="1" showGuides="1">
      <p:cViewPr varScale="1">
        <p:scale>
          <a:sx n="113" d="100"/>
          <a:sy n="113" d="100"/>
        </p:scale>
        <p:origin x="1192"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49926-832A-0146-A58C-0A7B8706D706}" type="datetimeFigureOut">
              <a:rPr lang="en-US" smtClean="0"/>
              <a:t>2/8/22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8ABCF-8DBE-0B44-8881-1104B3E50F18}" type="slidenum">
              <a:rPr lang="en-US" smtClean="0"/>
              <a:t>‹#›</a:t>
            </a:fld>
            <a:endParaRPr lang="en-US"/>
          </a:p>
        </p:txBody>
      </p:sp>
    </p:spTree>
    <p:extLst>
      <p:ext uri="{BB962C8B-B14F-4D97-AF65-F5344CB8AC3E}">
        <p14:creationId xmlns:p14="http://schemas.microsoft.com/office/powerpoint/2010/main" val="133958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B5C193D6-0072-AA4E-A20B-E86B34090178}"/>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27331" name="Rectangle 3">
            <a:extLst>
              <a:ext uri="{FF2B5EF4-FFF2-40B4-BE49-F238E27FC236}">
                <a16:creationId xmlns:a16="http://schemas.microsoft.com/office/drawing/2014/main" id="{A3A56AD7-1627-E84D-9A59-712B66F99B1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36399A8-850A-DC49-BA5C-EEF6D34FBBCC}" type="datetime3">
              <a:rPr lang="en-US" altLang="en-US" sz="1300" smtClean="0">
                <a:latin typeface="Times New Roman" panose="02020603050405020304" pitchFamily="18" charset="0"/>
              </a:rPr>
              <a:pPr/>
              <a:t>8 February 2022</a:t>
            </a:fld>
            <a:endParaRPr lang="en-US" altLang="en-US" sz="1300">
              <a:latin typeface="Times New Roman" panose="02020603050405020304" pitchFamily="18" charset="0"/>
            </a:endParaRPr>
          </a:p>
        </p:txBody>
      </p:sp>
      <p:sp>
        <p:nvSpPr>
          <p:cNvPr id="227332" name="Rectangle 6">
            <a:extLst>
              <a:ext uri="{FF2B5EF4-FFF2-40B4-BE49-F238E27FC236}">
                <a16:creationId xmlns:a16="http://schemas.microsoft.com/office/drawing/2014/main" id="{8FEE3906-D2C4-F24D-80F3-77ABADA9CD4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27333" name="Rectangle 7">
            <a:extLst>
              <a:ext uri="{FF2B5EF4-FFF2-40B4-BE49-F238E27FC236}">
                <a16:creationId xmlns:a16="http://schemas.microsoft.com/office/drawing/2014/main" id="{54273A38-4E40-8B44-81CD-2C6CE6B67D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BA62F085-4C7A-804C-BAEC-F2DE14C7BB04}" type="slidenum">
              <a:rPr lang="en-US" altLang="en-US" sz="1300">
                <a:latin typeface="Times New Roman" panose="02020603050405020304" pitchFamily="18" charset="0"/>
              </a:rPr>
              <a:pPr/>
              <a:t>3</a:t>
            </a:fld>
            <a:endParaRPr lang="en-US" altLang="en-US" sz="1300">
              <a:latin typeface="Times New Roman" panose="02020603050405020304" pitchFamily="18" charset="0"/>
            </a:endParaRPr>
          </a:p>
        </p:txBody>
      </p:sp>
      <p:sp>
        <p:nvSpPr>
          <p:cNvPr id="227334" name="Rectangle 2">
            <a:extLst>
              <a:ext uri="{FF2B5EF4-FFF2-40B4-BE49-F238E27FC236}">
                <a16:creationId xmlns:a16="http://schemas.microsoft.com/office/drawing/2014/main" id="{D8C3B6A1-77B3-6742-83D2-BB830D9A9D3B}"/>
              </a:ext>
            </a:extLst>
          </p:cNvPr>
          <p:cNvSpPr>
            <a:spLocks noGrp="1" noRot="1" noChangeAspect="1" noChangeArrowheads="1" noTextEdit="1"/>
          </p:cNvSpPr>
          <p:nvPr>
            <p:ph type="sldImg"/>
          </p:nvPr>
        </p:nvSpPr>
        <p:spPr>
          <a:ln/>
        </p:spPr>
      </p:sp>
      <p:sp>
        <p:nvSpPr>
          <p:cNvPr id="227335" name="Rectangle 3">
            <a:extLst>
              <a:ext uri="{FF2B5EF4-FFF2-40B4-BE49-F238E27FC236}">
                <a16:creationId xmlns:a16="http://schemas.microsoft.com/office/drawing/2014/main" id="{D32DBE78-F614-5C46-AA93-470E14905A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570980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C7C8C58-CD54-BD47-86AA-0D75FAA984E9}" type="datetime3">
              <a:rPr lang="en-US" altLang="en-US" sz="1300" smtClean="0">
                <a:latin typeface="Times New Roman" panose="02020603050405020304" pitchFamily="18" charset="0"/>
              </a:rPr>
              <a:pPr/>
              <a:t>8 February 2022</a:t>
            </a:fld>
            <a:endParaRPr lang="en-US" altLang="en-US" sz="1300">
              <a:latin typeface="Times New Roman" panose="02020603050405020304" pitchFamily="18" charset="0"/>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8B58540-AC35-BA42-B042-7E694424BA3C}" type="slidenum">
              <a:rPr lang="en-US" altLang="en-US" sz="1300">
                <a:latin typeface="Times New Roman" panose="02020603050405020304" pitchFamily="18" charset="0"/>
              </a:rPr>
              <a:pPr/>
              <a:t>49</a:t>
            </a:fld>
            <a:endParaRPr lang="en-US" altLang="en-US" sz="1300">
              <a:latin typeface="Times New Roman" panose="02020603050405020304" pitchFamily="18" charset="0"/>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297990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C7C8C58-CD54-BD47-86AA-0D75FAA984E9}" type="datetime3">
              <a:rPr lang="en-US" altLang="en-US" sz="1300" smtClean="0">
                <a:latin typeface="Times New Roman" panose="02020603050405020304" pitchFamily="18" charset="0"/>
              </a:rPr>
              <a:pPr/>
              <a:t>8 February 2022</a:t>
            </a:fld>
            <a:endParaRPr lang="en-US" altLang="en-US" sz="1300">
              <a:latin typeface="Times New Roman" panose="02020603050405020304" pitchFamily="18" charset="0"/>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8B58540-AC35-BA42-B042-7E694424BA3C}" type="slidenum">
              <a:rPr lang="en-US" altLang="en-US" sz="1300">
                <a:latin typeface="Times New Roman" panose="02020603050405020304" pitchFamily="18" charset="0"/>
              </a:rPr>
              <a:pPr/>
              <a:t>5</a:t>
            </a:fld>
            <a:endParaRPr lang="en-US" altLang="en-US" sz="1300">
              <a:latin typeface="Times New Roman" panose="02020603050405020304" pitchFamily="18" charset="0"/>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250065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8 February 2022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009819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8 February 2022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41</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183759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8 February 2022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44025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8 February 2022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43</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386816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14FE1CCD-D0D3-9048-937C-C2C627A9372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6547" name="Rectangle 3">
            <a:extLst>
              <a:ext uri="{FF2B5EF4-FFF2-40B4-BE49-F238E27FC236}">
                <a16:creationId xmlns:a16="http://schemas.microsoft.com/office/drawing/2014/main" id="{ACCD220A-401E-4540-837B-C895A11BBE72}"/>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C8DC0CB-986E-FB47-8C2C-41C4C6B2183C}"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8 February 2022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6548" name="Rectangle 6">
            <a:extLst>
              <a:ext uri="{FF2B5EF4-FFF2-40B4-BE49-F238E27FC236}">
                <a16:creationId xmlns:a16="http://schemas.microsoft.com/office/drawing/2014/main" id="{D36B8977-7849-D541-8856-972FDCC06F6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6549" name="Rectangle 7">
            <a:extLst>
              <a:ext uri="{FF2B5EF4-FFF2-40B4-BE49-F238E27FC236}">
                <a16:creationId xmlns:a16="http://schemas.microsoft.com/office/drawing/2014/main" id="{27C09816-1F97-7A44-8F85-9836EF503B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E25E3544-B014-C34A-883B-D6DBEFC66DA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6550" name="Rectangle 2">
            <a:extLst>
              <a:ext uri="{FF2B5EF4-FFF2-40B4-BE49-F238E27FC236}">
                <a16:creationId xmlns:a16="http://schemas.microsoft.com/office/drawing/2014/main" id="{DFB23E52-8F2D-AF4E-AB66-0FA359BB4F28}"/>
              </a:ext>
            </a:extLst>
          </p:cNvPr>
          <p:cNvSpPr>
            <a:spLocks noGrp="1" noRot="1" noChangeAspect="1" noChangeArrowheads="1" noTextEdit="1"/>
          </p:cNvSpPr>
          <p:nvPr>
            <p:ph type="sldImg"/>
          </p:nvPr>
        </p:nvSpPr>
        <p:spPr>
          <a:ln/>
        </p:spPr>
      </p:sp>
      <p:sp>
        <p:nvSpPr>
          <p:cNvPr id="236551" name="Rectangle 3">
            <a:extLst>
              <a:ext uri="{FF2B5EF4-FFF2-40B4-BE49-F238E27FC236}">
                <a16:creationId xmlns:a16="http://schemas.microsoft.com/office/drawing/2014/main" id="{E6E0F22A-26FE-6D45-8D7F-EB721C6481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25026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37074AF4-F0AD-4F40-845B-9F8BD160DEE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7571" name="Rectangle 3">
            <a:extLst>
              <a:ext uri="{FF2B5EF4-FFF2-40B4-BE49-F238E27FC236}">
                <a16:creationId xmlns:a16="http://schemas.microsoft.com/office/drawing/2014/main" id="{261FE240-3EAB-9948-883F-8B9074C06895}"/>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9BCCC121-DE43-8644-AA60-6B4BE189FF4B}"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8 February 2022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7572" name="Rectangle 6">
            <a:extLst>
              <a:ext uri="{FF2B5EF4-FFF2-40B4-BE49-F238E27FC236}">
                <a16:creationId xmlns:a16="http://schemas.microsoft.com/office/drawing/2014/main" id="{42806D1A-31AC-A14F-A0BC-B191B6B3FC6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7573" name="Rectangle 7">
            <a:extLst>
              <a:ext uri="{FF2B5EF4-FFF2-40B4-BE49-F238E27FC236}">
                <a16:creationId xmlns:a16="http://schemas.microsoft.com/office/drawing/2014/main" id="{C61BAFA1-179F-2444-9FC4-609A94FA43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DD7A7DC-73D4-504B-A085-8A0DA21C7EE2}"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46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7574" name="Rectangle 2">
            <a:extLst>
              <a:ext uri="{FF2B5EF4-FFF2-40B4-BE49-F238E27FC236}">
                <a16:creationId xmlns:a16="http://schemas.microsoft.com/office/drawing/2014/main" id="{CBC68E6D-657A-4C43-8E43-32C484B09BBF}"/>
              </a:ext>
            </a:extLst>
          </p:cNvPr>
          <p:cNvSpPr>
            <a:spLocks noGrp="1" noRot="1" noChangeAspect="1" noChangeArrowheads="1" noTextEdit="1"/>
          </p:cNvSpPr>
          <p:nvPr>
            <p:ph type="sldImg"/>
          </p:nvPr>
        </p:nvSpPr>
        <p:spPr>
          <a:ln/>
        </p:spPr>
      </p:sp>
      <p:sp>
        <p:nvSpPr>
          <p:cNvPr id="237575" name="Rectangle 3">
            <a:extLst>
              <a:ext uri="{FF2B5EF4-FFF2-40B4-BE49-F238E27FC236}">
                <a16:creationId xmlns:a16="http://schemas.microsoft.com/office/drawing/2014/main" id="{FDB1611E-DF3C-3946-BA43-7F8DC3B099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529064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C7C8C58-CD54-BD47-86AA-0D75FAA984E9}" type="datetime3">
              <a:rPr lang="en-US" altLang="en-US" sz="1300" smtClean="0">
                <a:latin typeface="Times New Roman" panose="02020603050405020304" pitchFamily="18" charset="0"/>
              </a:rPr>
              <a:pPr/>
              <a:t>8 February 2022</a:t>
            </a:fld>
            <a:endParaRPr lang="en-US" altLang="en-US" sz="1300">
              <a:latin typeface="Times New Roman" panose="02020603050405020304" pitchFamily="18" charset="0"/>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8B58540-AC35-BA42-B042-7E694424BA3C}" type="slidenum">
              <a:rPr lang="en-US" altLang="en-US" sz="1300">
                <a:latin typeface="Times New Roman" panose="02020603050405020304" pitchFamily="18" charset="0"/>
              </a:rPr>
              <a:pPr/>
              <a:t>48</a:t>
            </a:fld>
            <a:endParaRPr lang="en-US" altLang="en-US" sz="1300">
              <a:latin typeface="Times New Roman" panose="02020603050405020304" pitchFamily="18" charset="0"/>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616050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3659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83324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07613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4901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EE309-4415-F04B-B6C1-168876F832F4}" type="datetimeFigureOut">
              <a:rPr lang="en-US" smtClean="0"/>
              <a:t>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4265318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5EE309-4415-F04B-B6C1-168876F832F4}" type="datetimeFigureOut">
              <a:rPr lang="en-US" smtClean="0"/>
              <a:t>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72772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5EE309-4415-F04B-B6C1-168876F832F4}" type="datetimeFigureOut">
              <a:rPr lang="en-US" smtClean="0"/>
              <a:t>2/8/22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92541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5EE309-4415-F04B-B6C1-168876F832F4}" type="datetimeFigureOut">
              <a:rPr lang="en-US" smtClean="0"/>
              <a:t>2/8/22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2482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EE309-4415-F04B-B6C1-168876F832F4}" type="datetimeFigureOut">
              <a:rPr lang="en-US" smtClean="0"/>
              <a:t>2/8/22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12949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44521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273576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EE309-4415-F04B-B6C1-168876F832F4}" type="datetimeFigureOut">
              <a:rPr lang="en-US" smtClean="0"/>
              <a:t>2/8/22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6694A-6497-CF41-B174-7A7CB1955C70}" type="slidenum">
              <a:rPr lang="en-US" smtClean="0"/>
              <a:t>‹#›</a:t>
            </a:fld>
            <a:endParaRPr lang="en-US"/>
          </a:p>
        </p:txBody>
      </p:sp>
    </p:spTree>
    <p:extLst>
      <p:ext uri="{BB962C8B-B14F-4D97-AF65-F5344CB8AC3E}">
        <p14:creationId xmlns:p14="http://schemas.microsoft.com/office/powerpoint/2010/main" val="2535284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14.png"/><Relationship Id="rId9"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D0CD34-7FAA-0C4C-A315-236BB1AE0399}"/>
              </a:ext>
            </a:extLst>
          </p:cNvPr>
          <p:cNvPicPr>
            <a:picLocks noChangeAspect="1"/>
          </p:cNvPicPr>
          <p:nvPr/>
        </p:nvPicPr>
        <p:blipFill>
          <a:blip r:embed="rId2">
            <a:alphaModFix amt="35000"/>
          </a:blip>
          <a:stretch>
            <a:fillRect/>
          </a:stretch>
        </p:blipFill>
        <p:spPr>
          <a:xfrm>
            <a:off x="0" y="6350"/>
            <a:ext cx="9144000" cy="6845300"/>
          </a:xfrm>
          <a:prstGeom prst="rect">
            <a:avLst/>
          </a:prstGeom>
        </p:spPr>
      </p:pic>
      <p:sp>
        <p:nvSpPr>
          <p:cNvPr id="3" name="TextBox 2">
            <a:extLst>
              <a:ext uri="{FF2B5EF4-FFF2-40B4-BE49-F238E27FC236}">
                <a16:creationId xmlns:a16="http://schemas.microsoft.com/office/drawing/2014/main" id="{12E095B7-B1F9-D046-AF40-71502BEBADCA}"/>
              </a:ext>
            </a:extLst>
          </p:cNvPr>
          <p:cNvSpPr txBox="1"/>
          <p:nvPr/>
        </p:nvSpPr>
        <p:spPr>
          <a:xfrm>
            <a:off x="0" y="1407873"/>
            <a:ext cx="9144000" cy="646331"/>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Computer Networks</a:t>
            </a:r>
          </a:p>
        </p:txBody>
      </p:sp>
      <p:sp>
        <p:nvSpPr>
          <p:cNvPr id="4" name="TextBox 3">
            <a:extLst>
              <a:ext uri="{FF2B5EF4-FFF2-40B4-BE49-F238E27FC236}">
                <a16:creationId xmlns:a16="http://schemas.microsoft.com/office/drawing/2014/main" id="{E5311BC1-2EAB-1C4D-87F4-B65AD00845F5}"/>
              </a:ext>
            </a:extLst>
          </p:cNvPr>
          <p:cNvSpPr txBox="1"/>
          <p:nvPr/>
        </p:nvSpPr>
        <p:spPr>
          <a:xfrm>
            <a:off x="-2" y="4437132"/>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sp>
        <p:nvSpPr>
          <p:cNvPr id="5" name="TextBox 4">
            <a:extLst>
              <a:ext uri="{FF2B5EF4-FFF2-40B4-BE49-F238E27FC236}">
                <a16:creationId xmlns:a16="http://schemas.microsoft.com/office/drawing/2014/main" id="{523D7871-DEB4-E44C-A18B-02BCF3599896}"/>
              </a:ext>
            </a:extLst>
          </p:cNvPr>
          <p:cNvSpPr txBox="1"/>
          <p:nvPr/>
        </p:nvSpPr>
        <p:spPr>
          <a:xfrm>
            <a:off x="0" y="4842195"/>
            <a:ext cx="9143998" cy="707886"/>
          </a:xfrm>
          <a:prstGeom prst="rect">
            <a:avLst/>
          </a:prstGeom>
          <a:noFill/>
        </p:spPr>
        <p:txBody>
          <a:bodyPr wrap="square" rtlCol="0">
            <a:spAutoFit/>
          </a:bodyPr>
          <a:lstStyle/>
          <a:p>
            <a:pPr algn="ctr"/>
            <a:r>
              <a:rPr lang="en-US" sz="2000" b="1" dirty="0">
                <a:latin typeface="Lucida Bright" panose="02040602050505020304" pitchFamily="18" charset="77"/>
              </a:rPr>
              <a:t>Tu-Th 2:00-3:15pm</a:t>
            </a:r>
          </a:p>
          <a:p>
            <a:pPr algn="ctr"/>
            <a:r>
              <a:rPr lang="en-US" sz="2000" b="1" dirty="0">
                <a:latin typeface="Lucida Bright" panose="02040602050505020304" pitchFamily="18" charset="77"/>
              </a:rPr>
              <a:t>CSI 1115</a:t>
            </a:r>
          </a:p>
        </p:txBody>
      </p:sp>
      <p:pic>
        <p:nvPicPr>
          <p:cNvPr id="6" name="Picture 5">
            <a:extLst>
              <a:ext uri="{FF2B5EF4-FFF2-40B4-BE49-F238E27FC236}">
                <a16:creationId xmlns:a16="http://schemas.microsoft.com/office/drawing/2014/main" id="{455828CB-7E52-7C42-828B-61F7340111E1}"/>
              </a:ext>
            </a:extLst>
          </p:cNvPr>
          <p:cNvPicPr>
            <a:picLocks noChangeAspect="1"/>
          </p:cNvPicPr>
          <p:nvPr/>
        </p:nvPicPr>
        <p:blipFill>
          <a:blip r:embed="rId3"/>
          <a:stretch>
            <a:fillRect/>
          </a:stretch>
        </p:blipFill>
        <p:spPr>
          <a:xfrm>
            <a:off x="3602357" y="2536117"/>
            <a:ext cx="1809092" cy="628389"/>
          </a:xfrm>
          <a:prstGeom prst="rect">
            <a:avLst/>
          </a:prstGeom>
        </p:spPr>
      </p:pic>
      <p:sp>
        <p:nvSpPr>
          <p:cNvPr id="7" name="TextBox 6">
            <a:extLst>
              <a:ext uri="{FF2B5EF4-FFF2-40B4-BE49-F238E27FC236}">
                <a16:creationId xmlns:a16="http://schemas.microsoft.com/office/drawing/2014/main" id="{039ED042-611A-CF40-9F91-D455EAE148F0}"/>
              </a:ext>
            </a:extLst>
          </p:cNvPr>
          <p:cNvSpPr txBox="1"/>
          <p:nvPr/>
        </p:nvSpPr>
        <p:spPr>
          <a:xfrm>
            <a:off x="2737220" y="2067466"/>
            <a:ext cx="3887603" cy="461665"/>
          </a:xfrm>
          <a:prstGeom prst="rect">
            <a:avLst/>
          </a:prstGeom>
          <a:noFill/>
        </p:spPr>
        <p:txBody>
          <a:bodyPr wrap="none" rtlCol="0">
            <a:spAutoFit/>
          </a:bodyPr>
          <a:lstStyle/>
          <a:p>
            <a:r>
              <a:rPr lang="en-US" sz="2400" b="1" dirty="0">
                <a:solidFill>
                  <a:schemeClr val="accent1">
                    <a:lumMod val="75000"/>
                  </a:schemeClr>
                </a:solidFill>
                <a:latin typeface="Lucida Bright" panose="02040602050505020304" pitchFamily="18" charset="77"/>
              </a:rPr>
              <a:t>CMSC 417 : </a:t>
            </a:r>
            <a:r>
              <a:rPr lang="en-US" sz="2400" b="1">
                <a:solidFill>
                  <a:schemeClr val="accent1">
                    <a:lumMod val="75000"/>
                  </a:schemeClr>
                </a:solidFill>
                <a:latin typeface="Lucida Bright" panose="02040602050505020304" pitchFamily="18" charset="77"/>
              </a:rPr>
              <a:t>Spring 2022</a:t>
            </a:r>
            <a:endParaRPr lang="en-US" sz="2400" b="1" dirty="0">
              <a:solidFill>
                <a:schemeClr val="accent1">
                  <a:lumMod val="75000"/>
                </a:schemeClr>
              </a:solidFill>
              <a:latin typeface="Lucida Bright" panose="02040602050505020304" pitchFamily="18" charset="77"/>
            </a:endParaRPr>
          </a:p>
        </p:txBody>
      </p:sp>
      <p:sp>
        <p:nvSpPr>
          <p:cNvPr id="8" name="TextBox 7">
            <a:extLst>
              <a:ext uri="{FF2B5EF4-FFF2-40B4-BE49-F238E27FC236}">
                <a16:creationId xmlns:a16="http://schemas.microsoft.com/office/drawing/2014/main" id="{30B1F8B8-E72B-354F-8A70-396813EDC3E9}"/>
              </a:ext>
            </a:extLst>
          </p:cNvPr>
          <p:cNvSpPr txBox="1"/>
          <p:nvPr/>
        </p:nvSpPr>
        <p:spPr>
          <a:xfrm>
            <a:off x="0" y="3403670"/>
            <a:ext cx="9144000" cy="830997"/>
          </a:xfrm>
          <a:prstGeom prst="rect">
            <a:avLst/>
          </a:prstGeom>
          <a:noFill/>
        </p:spPr>
        <p:txBody>
          <a:bodyPr wrap="square" rtlCol="0">
            <a:spAutoFit/>
          </a:bodyPr>
          <a:lstStyle/>
          <a:p>
            <a:pPr algn="ctr"/>
            <a:r>
              <a:rPr lang="en-US" sz="2400" b="1" dirty="0">
                <a:solidFill>
                  <a:schemeClr val="accent1">
                    <a:lumMod val="75000"/>
                  </a:schemeClr>
                </a:solidFill>
                <a:latin typeface="Lucida Bright" panose="02040602050505020304" pitchFamily="18" charset="77"/>
              </a:rPr>
              <a:t>Topic: Internetworking</a:t>
            </a:r>
          </a:p>
          <a:p>
            <a:pPr algn="ctr"/>
            <a:r>
              <a:rPr lang="en-US" sz="2400" b="1" dirty="0">
                <a:solidFill>
                  <a:schemeClr val="accent1">
                    <a:lumMod val="75000"/>
                  </a:schemeClr>
                </a:solidFill>
                <a:latin typeface="Lucida Bright" panose="02040602050505020304" pitchFamily="18" charset="77"/>
              </a:rPr>
              <a:t>(Textbook chapter 3)</a:t>
            </a:r>
          </a:p>
        </p:txBody>
      </p:sp>
    </p:spTree>
    <p:extLst>
      <p:ext uri="{BB962C8B-B14F-4D97-AF65-F5344CB8AC3E}">
        <p14:creationId xmlns:p14="http://schemas.microsoft.com/office/powerpoint/2010/main" val="1227412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19</a:t>
                      </a:r>
                    </a:p>
                  </a:txBody>
                  <a:tcPr/>
                </a:tc>
                <a:tc>
                  <a:txBody>
                    <a:bodyPr/>
                    <a:lstStyle/>
                    <a:p>
                      <a:r>
                        <a:rPr lang="en-US" dirty="0">
                          <a:solidFill>
                            <a:srgbClr val="FF0000"/>
                          </a:solidFill>
                        </a:rPr>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4</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No Updates </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spTree>
    <p:extLst>
      <p:ext uri="{BB962C8B-B14F-4D97-AF65-F5344CB8AC3E}">
        <p14:creationId xmlns:p14="http://schemas.microsoft.com/office/powerpoint/2010/main" val="298214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19</a:t>
                      </a:r>
                    </a:p>
                  </a:txBody>
                  <a:tcPr/>
                </a:tc>
                <a:tc>
                  <a:txBody>
                    <a:bodyPr/>
                    <a:lstStyle/>
                    <a:p>
                      <a:r>
                        <a:rPr lang="en-US" dirty="0">
                          <a:solidFill>
                            <a:srgbClr val="FF0000"/>
                          </a:solidFill>
                        </a:rPr>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19</a:t>
                      </a:r>
                    </a:p>
                  </a:txBody>
                  <a:tcPr/>
                </a:tc>
                <a:tc>
                  <a:txBody>
                    <a:bodyPr/>
                    <a:lstStyle/>
                    <a:p>
                      <a:r>
                        <a:rPr lang="en-US" dirty="0">
                          <a:solidFill>
                            <a:srgbClr val="FF0000"/>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5</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No Updates </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spTree>
    <p:extLst>
      <p:ext uri="{BB962C8B-B14F-4D97-AF65-F5344CB8AC3E}">
        <p14:creationId xmlns:p14="http://schemas.microsoft.com/office/powerpoint/2010/main" val="2334377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155"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847725"/>
            <a:ext cx="6856412"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8" name="Rectangle 2"/>
          <p:cNvSpPr>
            <a:spLocks noGrp="1" noChangeArrowheads="1"/>
          </p:cNvSpPr>
          <p:nvPr>
            <p:ph type="title"/>
          </p:nvPr>
        </p:nvSpPr>
        <p:spPr>
          <a:xfrm>
            <a:off x="533400" y="152400"/>
            <a:ext cx="7772400" cy="1008063"/>
          </a:xfrm>
        </p:spPr>
        <p:txBody>
          <a:bodyPr>
            <a:normAutofit/>
          </a:bodyPr>
          <a:lstStyle/>
          <a:p>
            <a:r>
              <a:rPr lang="en-US" sz="4000"/>
              <a:t>Distance vector: link cost changes</a:t>
            </a:r>
            <a:endParaRPr lang="en-US" sz="4800"/>
          </a:p>
        </p:txBody>
      </p:sp>
      <p:sp>
        <p:nvSpPr>
          <p:cNvPr id="139269" name="Rectangle 3"/>
          <p:cNvSpPr>
            <a:spLocks noChangeArrowheads="1"/>
          </p:cNvSpPr>
          <p:nvPr/>
        </p:nvSpPr>
        <p:spPr bwMode="auto">
          <a:xfrm>
            <a:off x="552450" y="1400175"/>
            <a:ext cx="4867275" cy="252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None/>
              <a:tabLst/>
              <a:defRPr/>
            </a:pP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mn-cs"/>
              </a:rPr>
              <a:t>link cost changes:</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detects local link cost change </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updates routing info, recalculates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distance vector</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DV changes, notify neighbors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139271" name="Group 5"/>
          <p:cNvGrpSpPr>
            <a:grpSpLocks/>
          </p:cNvGrpSpPr>
          <p:nvPr/>
        </p:nvGrpSpPr>
        <p:grpSpPr bwMode="auto">
          <a:xfrm>
            <a:off x="5838825" y="1609725"/>
            <a:ext cx="2184400" cy="1314450"/>
            <a:chOff x="3625" y="1076"/>
            <a:chExt cx="1376" cy="828"/>
          </a:xfrm>
        </p:grpSpPr>
        <p:sp>
          <p:nvSpPr>
            <p:cNvPr id="139275" name="Freeform 6"/>
            <p:cNvSpPr>
              <a:spLocks/>
            </p:cNvSpPr>
            <p:nvPr/>
          </p:nvSpPr>
          <p:spPr bwMode="auto">
            <a:xfrm>
              <a:off x="3625" y="1140"/>
              <a:ext cx="1376" cy="764"/>
            </a:xfrm>
            <a:custGeom>
              <a:avLst/>
              <a:gdLst>
                <a:gd name="T0" fmla="*/ 113 w 1376"/>
                <a:gd name="T1" fmla="*/ 348 h 764"/>
                <a:gd name="T2" fmla="*/ 395 w 1376"/>
                <a:gd name="T3" fmla="*/ 162 h 764"/>
                <a:gd name="T4" fmla="*/ 710 w 1376"/>
                <a:gd name="T5" fmla="*/ 9 h 764"/>
                <a:gd name="T6" fmla="*/ 1160 w 1376"/>
                <a:gd name="T7" fmla="*/ 219 h 764"/>
                <a:gd name="T8" fmla="*/ 1367 w 1376"/>
                <a:gd name="T9" fmla="*/ 510 h 764"/>
                <a:gd name="T10" fmla="*/ 1103 w 1376"/>
                <a:gd name="T11" fmla="*/ 726 h 764"/>
                <a:gd name="T12" fmla="*/ 578 w 1376"/>
                <a:gd name="T13" fmla="*/ 738 h 764"/>
                <a:gd name="T14" fmla="*/ 77 w 1376"/>
                <a:gd name="T15" fmla="*/ 630 h 764"/>
                <a:gd name="T16" fmla="*/ 113 w 1376"/>
                <a:gd name="T17" fmla="*/ 348 h 7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6"/>
                <a:gd name="T28" fmla="*/ 0 h 764"/>
                <a:gd name="T29" fmla="*/ 1376 w 1376"/>
                <a:gd name="T30" fmla="*/ 764 h 7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6" h="764">
                  <a:moveTo>
                    <a:pt x="113" y="348"/>
                  </a:moveTo>
                  <a:cubicBezTo>
                    <a:pt x="166" y="270"/>
                    <a:pt x="296" y="218"/>
                    <a:pt x="395" y="162"/>
                  </a:cubicBezTo>
                  <a:cubicBezTo>
                    <a:pt x="494" y="106"/>
                    <a:pt x="583" y="0"/>
                    <a:pt x="710" y="9"/>
                  </a:cubicBezTo>
                  <a:cubicBezTo>
                    <a:pt x="837" y="18"/>
                    <a:pt x="1051" y="136"/>
                    <a:pt x="1160" y="219"/>
                  </a:cubicBezTo>
                  <a:cubicBezTo>
                    <a:pt x="1269" y="302"/>
                    <a:pt x="1376" y="426"/>
                    <a:pt x="1367" y="510"/>
                  </a:cubicBezTo>
                  <a:cubicBezTo>
                    <a:pt x="1358" y="594"/>
                    <a:pt x="1234" y="688"/>
                    <a:pt x="1103" y="726"/>
                  </a:cubicBezTo>
                  <a:cubicBezTo>
                    <a:pt x="972" y="764"/>
                    <a:pt x="749" y="754"/>
                    <a:pt x="578" y="738"/>
                  </a:cubicBezTo>
                  <a:cubicBezTo>
                    <a:pt x="407" y="722"/>
                    <a:pt x="154" y="695"/>
                    <a:pt x="77" y="630"/>
                  </a:cubicBezTo>
                  <a:cubicBezTo>
                    <a:pt x="0" y="565"/>
                    <a:pt x="60" y="426"/>
                    <a:pt x="113" y="348"/>
                  </a:cubicBezTo>
                  <a:close/>
                </a:path>
              </a:pathLst>
            </a:custGeom>
            <a:solidFill>
              <a:srgbClr val="66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6" name="Freeform 7"/>
            <p:cNvSpPr>
              <a:spLocks/>
            </p:cNvSpPr>
            <p:nvPr/>
          </p:nvSpPr>
          <p:spPr bwMode="auto">
            <a:xfrm>
              <a:off x="3984" y="1404"/>
              <a:ext cx="222" cy="180"/>
            </a:xfrm>
            <a:custGeom>
              <a:avLst/>
              <a:gdLst>
                <a:gd name="T0" fmla="*/ 0 w 222"/>
                <a:gd name="T1" fmla="*/ 180 h 180"/>
                <a:gd name="T2" fmla="*/ 222 w 222"/>
                <a:gd name="T3" fmla="*/ 0 h 180"/>
                <a:gd name="T4" fmla="*/ 0 60000 65536"/>
                <a:gd name="T5" fmla="*/ 0 60000 65536"/>
                <a:gd name="T6" fmla="*/ 0 w 222"/>
                <a:gd name="T7" fmla="*/ 0 h 180"/>
                <a:gd name="T8" fmla="*/ 222 w 222"/>
                <a:gd name="T9" fmla="*/ 180 h 180"/>
              </a:gdLst>
              <a:ahLst/>
              <a:cxnLst>
                <a:cxn ang="T4">
                  <a:pos x="T0" y="T1"/>
                </a:cxn>
                <a:cxn ang="T5">
                  <a:pos x="T2" y="T3"/>
                </a:cxn>
              </a:cxnLst>
              <a:rect l="T6" t="T7" r="T8" b="T9"/>
              <a:pathLst>
                <a:path w="222" h="180">
                  <a:moveTo>
                    <a:pt x="0" y="180"/>
                  </a:moveTo>
                  <a:lnTo>
                    <a:pt x="222"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7" name="Oval 8"/>
            <p:cNvSpPr>
              <a:spLocks noChangeArrowheads="1"/>
            </p:cNvSpPr>
            <p:nvPr/>
          </p:nvSpPr>
          <p:spPr bwMode="auto">
            <a:xfrm>
              <a:off x="3724" y="164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8" name="Line 9"/>
            <p:cNvSpPr>
              <a:spLocks noChangeShapeType="1"/>
            </p:cNvSpPr>
            <p:nvPr/>
          </p:nvSpPr>
          <p:spPr bwMode="auto">
            <a:xfrm>
              <a:off x="3724" y="1633"/>
              <a:ext cx="1"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9" name="Line 10"/>
            <p:cNvSpPr>
              <a:spLocks noChangeShapeType="1"/>
            </p:cNvSpPr>
            <p:nvPr/>
          </p:nvSpPr>
          <p:spPr bwMode="auto">
            <a:xfrm>
              <a:off x="4037" y="1633"/>
              <a:ext cx="1"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0" name="Rectangle 11"/>
            <p:cNvSpPr>
              <a:spLocks noChangeArrowheads="1"/>
            </p:cNvSpPr>
            <p:nvPr/>
          </p:nvSpPr>
          <p:spPr bwMode="auto">
            <a:xfrm>
              <a:off x="3724" y="1633"/>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1" name="Oval 12"/>
            <p:cNvSpPr>
              <a:spLocks noChangeArrowheads="1"/>
            </p:cNvSpPr>
            <p:nvPr/>
          </p:nvSpPr>
          <p:spPr bwMode="auto">
            <a:xfrm>
              <a:off x="3721" y="157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2" name="Freeform 13"/>
            <p:cNvSpPr>
              <a:spLocks/>
            </p:cNvSpPr>
            <p:nvPr/>
          </p:nvSpPr>
          <p:spPr bwMode="auto">
            <a:xfrm>
              <a:off x="4389" y="1404"/>
              <a:ext cx="216" cy="189"/>
            </a:xfrm>
            <a:custGeom>
              <a:avLst/>
              <a:gdLst>
                <a:gd name="T0" fmla="*/ 0 w 216"/>
                <a:gd name="T1" fmla="*/ 0 h 189"/>
                <a:gd name="T2" fmla="*/ 216 w 216"/>
                <a:gd name="T3" fmla="*/ 189 h 189"/>
                <a:gd name="T4" fmla="*/ 0 60000 65536"/>
                <a:gd name="T5" fmla="*/ 0 60000 65536"/>
                <a:gd name="T6" fmla="*/ 0 w 216"/>
                <a:gd name="T7" fmla="*/ 0 h 189"/>
                <a:gd name="T8" fmla="*/ 216 w 216"/>
                <a:gd name="T9" fmla="*/ 189 h 189"/>
              </a:gdLst>
              <a:ahLst/>
              <a:cxnLst>
                <a:cxn ang="T4">
                  <a:pos x="T0" y="T1"/>
                </a:cxn>
                <a:cxn ang="T5">
                  <a:pos x="T2" y="T3"/>
                </a:cxn>
              </a:cxnLst>
              <a:rect l="T6" t="T7" r="T8" b="T9"/>
              <a:pathLst>
                <a:path w="216" h="189">
                  <a:moveTo>
                    <a:pt x="0" y="0"/>
                  </a:moveTo>
                  <a:lnTo>
                    <a:pt x="216" y="189"/>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3" name="Freeform 14"/>
            <p:cNvSpPr>
              <a:spLocks/>
            </p:cNvSpPr>
            <p:nvPr/>
          </p:nvSpPr>
          <p:spPr bwMode="auto">
            <a:xfrm>
              <a:off x="4041" y="1668"/>
              <a:ext cx="540" cy="3"/>
            </a:xfrm>
            <a:custGeom>
              <a:avLst/>
              <a:gdLst>
                <a:gd name="T0" fmla="*/ 540 w 540"/>
                <a:gd name="T1" fmla="*/ 3 h 3"/>
                <a:gd name="T2" fmla="*/ 0 w 540"/>
                <a:gd name="T3" fmla="*/ 0 h 3"/>
                <a:gd name="T4" fmla="*/ 0 60000 65536"/>
                <a:gd name="T5" fmla="*/ 0 60000 65536"/>
                <a:gd name="T6" fmla="*/ 0 w 540"/>
                <a:gd name="T7" fmla="*/ 0 h 3"/>
                <a:gd name="T8" fmla="*/ 540 w 540"/>
                <a:gd name="T9" fmla="*/ 3 h 3"/>
              </a:gdLst>
              <a:ahLst/>
              <a:cxnLst>
                <a:cxn ang="T4">
                  <a:pos x="T0" y="T1"/>
                </a:cxn>
                <a:cxn ang="T5">
                  <a:pos x="T2" y="T3"/>
                </a:cxn>
              </a:cxnLst>
              <a:rect l="T6" t="T7" r="T8" b="T9"/>
              <a:pathLst>
                <a:path w="540" h="3">
                  <a:moveTo>
                    <a:pt x="540" y="3"/>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284" name="Group 15"/>
            <p:cNvGrpSpPr>
              <a:grpSpLocks/>
            </p:cNvGrpSpPr>
            <p:nvPr/>
          </p:nvGrpSpPr>
          <p:grpSpPr bwMode="auto">
            <a:xfrm>
              <a:off x="3777" y="1526"/>
              <a:ext cx="186" cy="252"/>
              <a:chOff x="2963" y="2429"/>
              <a:chExt cx="189" cy="252"/>
            </a:xfrm>
          </p:grpSpPr>
          <p:sp>
            <p:nvSpPr>
              <p:cNvPr id="139308" name="Rectangle 16"/>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9" name="Text Box 17"/>
              <p:cNvSpPr txBox="1">
                <a:spLocks noChangeArrowheads="1"/>
              </p:cNvSpPr>
              <p:nvPr/>
            </p:nvSpPr>
            <p:spPr bwMode="auto">
              <a:xfrm>
                <a:off x="2963" y="2429"/>
                <a:ext cx="189"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x</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nvGrpSpPr>
            <p:cNvPr id="139285" name="Group 18"/>
            <p:cNvGrpSpPr>
              <a:grpSpLocks/>
            </p:cNvGrpSpPr>
            <p:nvPr/>
          </p:nvGrpSpPr>
          <p:grpSpPr bwMode="auto">
            <a:xfrm>
              <a:off x="4566" y="1538"/>
              <a:ext cx="316" cy="252"/>
              <a:chOff x="1740" y="2306"/>
              <a:chExt cx="316" cy="252"/>
            </a:xfrm>
          </p:grpSpPr>
          <p:sp>
            <p:nvSpPr>
              <p:cNvPr id="139300" name="Oval 19"/>
              <p:cNvSpPr>
                <a:spLocks noChangeArrowheads="1"/>
              </p:cNvSpPr>
              <p:nvPr/>
            </p:nvSpPr>
            <p:spPr bwMode="auto">
              <a:xfrm>
                <a:off x="1743" y="242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1" name="Line 20"/>
              <p:cNvSpPr>
                <a:spLocks noChangeShapeType="1"/>
              </p:cNvSpPr>
              <p:nvPr/>
            </p:nvSpPr>
            <p:spPr bwMode="auto">
              <a:xfrm>
                <a:off x="1743"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2" name="Line 21"/>
              <p:cNvSpPr>
                <a:spLocks noChangeShapeType="1"/>
              </p:cNvSpPr>
              <p:nvPr/>
            </p:nvSpPr>
            <p:spPr bwMode="auto">
              <a:xfrm>
                <a:off x="2056"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3" name="Rectangle 22"/>
              <p:cNvSpPr>
                <a:spLocks noChangeArrowheads="1"/>
              </p:cNvSpPr>
              <p:nvPr/>
            </p:nvSpPr>
            <p:spPr bwMode="auto">
              <a:xfrm>
                <a:off x="1743" y="2413"/>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4" name="Oval 23"/>
              <p:cNvSpPr>
                <a:spLocks noChangeArrowheads="1"/>
              </p:cNvSpPr>
              <p:nvPr/>
            </p:nvSpPr>
            <p:spPr bwMode="auto">
              <a:xfrm>
                <a:off x="1740" y="235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305" name="Group 24"/>
              <p:cNvGrpSpPr>
                <a:grpSpLocks/>
              </p:cNvGrpSpPr>
              <p:nvPr/>
            </p:nvGrpSpPr>
            <p:grpSpPr bwMode="auto">
              <a:xfrm>
                <a:off x="1806" y="2306"/>
                <a:ext cx="180" cy="252"/>
                <a:chOff x="2966" y="2429"/>
                <a:chExt cx="183" cy="252"/>
              </a:xfrm>
            </p:grpSpPr>
            <p:sp>
              <p:nvSpPr>
                <p:cNvPr id="139306" name="Rectangle 25"/>
                <p:cNvSpPr>
                  <a:spLocks noChangeArrowheads="1"/>
                </p:cNvSpPr>
                <p:nvPr/>
              </p:nvSpPr>
              <p:spPr bwMode="auto">
                <a:xfrm>
                  <a:off x="2982" y="2490"/>
                  <a:ext cx="143"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7" name="Text Box 26"/>
                <p:cNvSpPr txBox="1">
                  <a:spLocks noChangeArrowheads="1"/>
                </p:cNvSpPr>
                <p:nvPr/>
              </p:nvSpPr>
              <p:spPr bwMode="auto">
                <a:xfrm>
                  <a:off x="2966" y="2429"/>
                  <a:ext cx="183"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z</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sp>
          <p:nvSpPr>
            <p:cNvPr id="139286" name="Text Box 27"/>
            <p:cNvSpPr txBox="1">
              <a:spLocks noChangeArrowheads="1"/>
            </p:cNvSpPr>
            <p:nvPr/>
          </p:nvSpPr>
          <p:spPr bwMode="auto">
            <a:xfrm>
              <a:off x="4464" y="1328"/>
              <a:ext cx="19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rPr>
                <a:t>1</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87" name="Text Box 28"/>
            <p:cNvSpPr txBox="1">
              <a:spLocks noChangeArrowheads="1"/>
            </p:cNvSpPr>
            <p:nvPr/>
          </p:nvSpPr>
          <p:spPr bwMode="auto">
            <a:xfrm>
              <a:off x="3937" y="1325"/>
              <a:ext cx="19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rPr>
                <a:t>4</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88" name="Text Box 29"/>
            <p:cNvSpPr txBox="1">
              <a:spLocks noChangeArrowheads="1"/>
            </p:cNvSpPr>
            <p:nvPr/>
          </p:nvSpPr>
          <p:spPr bwMode="auto">
            <a:xfrm>
              <a:off x="4185" y="1658"/>
              <a:ext cx="26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rPr>
                <a:t>50</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p:txBody>
        </p:sp>
        <p:grpSp>
          <p:nvGrpSpPr>
            <p:cNvPr id="139289" name="Group 30"/>
            <p:cNvGrpSpPr>
              <a:grpSpLocks/>
            </p:cNvGrpSpPr>
            <p:nvPr/>
          </p:nvGrpSpPr>
          <p:grpSpPr bwMode="auto">
            <a:xfrm>
              <a:off x="4146" y="1214"/>
              <a:ext cx="316" cy="252"/>
              <a:chOff x="1740" y="2306"/>
              <a:chExt cx="316" cy="252"/>
            </a:xfrm>
          </p:grpSpPr>
          <p:sp>
            <p:nvSpPr>
              <p:cNvPr id="139292" name="Oval 31"/>
              <p:cNvSpPr>
                <a:spLocks noChangeArrowheads="1"/>
              </p:cNvSpPr>
              <p:nvPr/>
            </p:nvSpPr>
            <p:spPr bwMode="auto">
              <a:xfrm>
                <a:off x="1743" y="242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3" name="Line 32"/>
              <p:cNvSpPr>
                <a:spLocks noChangeShapeType="1"/>
              </p:cNvSpPr>
              <p:nvPr/>
            </p:nvSpPr>
            <p:spPr bwMode="auto">
              <a:xfrm>
                <a:off x="1743"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4" name="Line 33"/>
              <p:cNvSpPr>
                <a:spLocks noChangeShapeType="1"/>
              </p:cNvSpPr>
              <p:nvPr/>
            </p:nvSpPr>
            <p:spPr bwMode="auto">
              <a:xfrm>
                <a:off x="2056"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5" name="Rectangle 34"/>
              <p:cNvSpPr>
                <a:spLocks noChangeArrowheads="1"/>
              </p:cNvSpPr>
              <p:nvPr/>
            </p:nvSpPr>
            <p:spPr bwMode="auto">
              <a:xfrm>
                <a:off x="1743" y="2413"/>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6" name="Oval 35"/>
              <p:cNvSpPr>
                <a:spLocks noChangeArrowheads="1"/>
              </p:cNvSpPr>
              <p:nvPr/>
            </p:nvSpPr>
            <p:spPr bwMode="auto">
              <a:xfrm>
                <a:off x="1740" y="235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297" name="Group 36"/>
              <p:cNvGrpSpPr>
                <a:grpSpLocks/>
              </p:cNvGrpSpPr>
              <p:nvPr/>
            </p:nvGrpSpPr>
            <p:grpSpPr bwMode="auto">
              <a:xfrm>
                <a:off x="1805" y="2306"/>
                <a:ext cx="189" cy="252"/>
                <a:chOff x="2962" y="2429"/>
                <a:chExt cx="192" cy="252"/>
              </a:xfrm>
            </p:grpSpPr>
            <p:sp>
              <p:nvSpPr>
                <p:cNvPr id="139298" name="Rectangle 37"/>
                <p:cNvSpPr>
                  <a:spLocks noChangeArrowheads="1"/>
                </p:cNvSpPr>
                <p:nvPr/>
              </p:nvSpPr>
              <p:spPr bwMode="auto">
                <a:xfrm>
                  <a:off x="2982" y="2490"/>
                  <a:ext cx="143"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9" name="Text Box 38"/>
                <p:cNvSpPr txBox="1">
                  <a:spLocks noChangeArrowheads="1"/>
                </p:cNvSpPr>
                <p:nvPr/>
              </p:nvSpPr>
              <p:spPr bwMode="auto">
                <a:xfrm>
                  <a:off x="2962" y="2429"/>
                  <a:ext cx="192"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y</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sp>
          <p:nvSpPr>
            <p:cNvPr id="139290" name="Text Box 39"/>
            <p:cNvSpPr txBox="1">
              <a:spLocks noChangeArrowheads="1"/>
            </p:cNvSpPr>
            <p:nvPr/>
          </p:nvSpPr>
          <p:spPr bwMode="auto">
            <a:xfrm>
              <a:off x="3834" y="1076"/>
              <a:ext cx="19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ＭＳ Ｐゴシック" charset="0"/>
                </a:rPr>
                <a:t>1</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91" name="Line 40"/>
            <p:cNvSpPr>
              <a:spLocks noChangeShapeType="1"/>
            </p:cNvSpPr>
            <p:nvPr/>
          </p:nvSpPr>
          <p:spPr bwMode="auto">
            <a:xfrm flipH="1" flipV="1">
              <a:off x="3948" y="1272"/>
              <a:ext cx="132" cy="228"/>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5628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a:blip r:embed="rId2"/>
          <a:stretch>
            <a:fillRect/>
          </a:stretch>
        </p:blipFill>
        <p:spPr>
          <a:xfrm>
            <a:off x="1183409" y="1420091"/>
            <a:ext cx="6777182" cy="5437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decreases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TextBox 3">
            <a:extLst>
              <a:ext uri="{FF2B5EF4-FFF2-40B4-BE49-F238E27FC236}">
                <a16:creationId xmlns:a16="http://schemas.microsoft.com/office/drawing/2014/main" id="{1D29E58D-76AA-5340-8743-AAD1C0B688E4}"/>
              </a:ext>
            </a:extLst>
          </p:cNvPr>
          <p:cNvSpPr txBox="1"/>
          <p:nvPr/>
        </p:nvSpPr>
        <p:spPr>
          <a:xfrm>
            <a:off x="703999" y="408271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6B8E452D-1393-5448-800C-EFF2DCA3BAF1}"/>
              </a:ext>
            </a:extLst>
          </p:cNvPr>
          <p:cNvSpPr txBox="1"/>
          <p:nvPr/>
        </p:nvSpPr>
        <p:spPr>
          <a:xfrm>
            <a:off x="703999" y="526928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C7BD24C8-B907-4E43-95C3-8CAF6BC4DF59}"/>
              </a:ext>
            </a:extLst>
          </p:cNvPr>
          <p:cNvSpPr txBox="1"/>
          <p:nvPr/>
        </p:nvSpPr>
        <p:spPr>
          <a:xfrm>
            <a:off x="0" y="3429000"/>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21021" y="5638617"/>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spTree>
    <p:extLst>
      <p:ext uri="{BB962C8B-B14F-4D97-AF65-F5344CB8AC3E}">
        <p14:creationId xmlns:p14="http://schemas.microsoft.com/office/powerpoint/2010/main" val="701479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a:blip r:embed="rId2"/>
          <a:stretch>
            <a:fillRect/>
          </a:stretch>
        </p:blipFill>
        <p:spPr>
          <a:xfrm>
            <a:off x="1183409" y="1420091"/>
            <a:ext cx="6777182" cy="5437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decreases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TextBox 3">
            <a:extLst>
              <a:ext uri="{FF2B5EF4-FFF2-40B4-BE49-F238E27FC236}">
                <a16:creationId xmlns:a16="http://schemas.microsoft.com/office/drawing/2014/main" id="{1D29E58D-76AA-5340-8743-AAD1C0B688E4}"/>
              </a:ext>
            </a:extLst>
          </p:cNvPr>
          <p:cNvSpPr txBox="1"/>
          <p:nvPr/>
        </p:nvSpPr>
        <p:spPr>
          <a:xfrm>
            <a:off x="703999" y="408271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6B8E452D-1393-5448-800C-EFF2DCA3BAF1}"/>
              </a:ext>
            </a:extLst>
          </p:cNvPr>
          <p:cNvSpPr txBox="1"/>
          <p:nvPr/>
        </p:nvSpPr>
        <p:spPr>
          <a:xfrm>
            <a:off x="703999" y="526928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C7BD24C8-B907-4E43-95C3-8CAF6BC4DF59}"/>
              </a:ext>
            </a:extLst>
          </p:cNvPr>
          <p:cNvSpPr txBox="1"/>
          <p:nvPr/>
        </p:nvSpPr>
        <p:spPr>
          <a:xfrm>
            <a:off x="0" y="3429000"/>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21021" y="5638617"/>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sp>
        <p:nvSpPr>
          <p:cNvPr id="6" name="Rectangle 5">
            <a:extLst>
              <a:ext uri="{FF2B5EF4-FFF2-40B4-BE49-F238E27FC236}">
                <a16:creationId xmlns:a16="http://schemas.microsoft.com/office/drawing/2014/main" id="{7139AB9E-07DC-CD4A-A004-8C2F0C224F15}"/>
              </a:ext>
            </a:extLst>
          </p:cNvPr>
          <p:cNvSpPr/>
          <p:nvPr/>
        </p:nvSpPr>
        <p:spPr>
          <a:xfrm>
            <a:off x="1435282" y="3341512"/>
            <a:ext cx="1191879" cy="29445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527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a:blip r:embed="rId2"/>
          <a:stretch>
            <a:fillRect/>
          </a:stretch>
        </p:blipFill>
        <p:spPr>
          <a:xfrm>
            <a:off x="1183409" y="1420091"/>
            <a:ext cx="6777182" cy="5437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decreases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TextBox 3">
            <a:extLst>
              <a:ext uri="{FF2B5EF4-FFF2-40B4-BE49-F238E27FC236}">
                <a16:creationId xmlns:a16="http://schemas.microsoft.com/office/drawing/2014/main" id="{1D29E58D-76AA-5340-8743-AAD1C0B688E4}"/>
              </a:ext>
            </a:extLst>
          </p:cNvPr>
          <p:cNvSpPr txBox="1"/>
          <p:nvPr/>
        </p:nvSpPr>
        <p:spPr>
          <a:xfrm>
            <a:off x="703999" y="408271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6B8E452D-1393-5448-800C-EFF2DCA3BAF1}"/>
              </a:ext>
            </a:extLst>
          </p:cNvPr>
          <p:cNvSpPr txBox="1"/>
          <p:nvPr/>
        </p:nvSpPr>
        <p:spPr>
          <a:xfrm>
            <a:off x="703999" y="526928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C7BD24C8-B907-4E43-95C3-8CAF6BC4DF59}"/>
              </a:ext>
            </a:extLst>
          </p:cNvPr>
          <p:cNvSpPr txBox="1"/>
          <p:nvPr/>
        </p:nvSpPr>
        <p:spPr>
          <a:xfrm>
            <a:off x="0" y="3429000"/>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21021" y="5638617"/>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sp>
        <p:nvSpPr>
          <p:cNvPr id="6" name="Rectangle 5">
            <a:extLst>
              <a:ext uri="{FF2B5EF4-FFF2-40B4-BE49-F238E27FC236}">
                <a16:creationId xmlns:a16="http://schemas.microsoft.com/office/drawing/2014/main" id="{7139AB9E-07DC-CD4A-A004-8C2F0C224F15}"/>
              </a:ext>
            </a:extLst>
          </p:cNvPr>
          <p:cNvSpPr/>
          <p:nvPr/>
        </p:nvSpPr>
        <p:spPr>
          <a:xfrm>
            <a:off x="3117327" y="3341512"/>
            <a:ext cx="1191879" cy="29445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577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a:blip r:embed="rId2"/>
          <a:stretch>
            <a:fillRect/>
          </a:stretch>
        </p:blipFill>
        <p:spPr>
          <a:xfrm>
            <a:off x="1183409" y="1420091"/>
            <a:ext cx="6777182" cy="5437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decreases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TextBox 3">
            <a:extLst>
              <a:ext uri="{FF2B5EF4-FFF2-40B4-BE49-F238E27FC236}">
                <a16:creationId xmlns:a16="http://schemas.microsoft.com/office/drawing/2014/main" id="{1D29E58D-76AA-5340-8743-AAD1C0B688E4}"/>
              </a:ext>
            </a:extLst>
          </p:cNvPr>
          <p:cNvSpPr txBox="1"/>
          <p:nvPr/>
        </p:nvSpPr>
        <p:spPr>
          <a:xfrm>
            <a:off x="703999" y="408271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6B8E452D-1393-5448-800C-EFF2DCA3BAF1}"/>
              </a:ext>
            </a:extLst>
          </p:cNvPr>
          <p:cNvSpPr txBox="1"/>
          <p:nvPr/>
        </p:nvSpPr>
        <p:spPr>
          <a:xfrm>
            <a:off x="703999" y="526928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C7BD24C8-B907-4E43-95C3-8CAF6BC4DF59}"/>
              </a:ext>
            </a:extLst>
          </p:cNvPr>
          <p:cNvSpPr txBox="1"/>
          <p:nvPr/>
        </p:nvSpPr>
        <p:spPr>
          <a:xfrm>
            <a:off x="0" y="3429000"/>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21021" y="5638617"/>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sp>
        <p:nvSpPr>
          <p:cNvPr id="6" name="Rectangle 5">
            <a:extLst>
              <a:ext uri="{FF2B5EF4-FFF2-40B4-BE49-F238E27FC236}">
                <a16:creationId xmlns:a16="http://schemas.microsoft.com/office/drawing/2014/main" id="{7139AB9E-07DC-CD4A-A004-8C2F0C224F15}"/>
              </a:ext>
            </a:extLst>
          </p:cNvPr>
          <p:cNvSpPr/>
          <p:nvPr/>
        </p:nvSpPr>
        <p:spPr>
          <a:xfrm>
            <a:off x="4776797" y="3341512"/>
            <a:ext cx="1191879" cy="29445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7869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a:blip r:embed="rId2"/>
          <a:stretch>
            <a:fillRect/>
          </a:stretch>
        </p:blipFill>
        <p:spPr>
          <a:xfrm>
            <a:off x="1183409" y="1420091"/>
            <a:ext cx="6777182" cy="5437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decreases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TextBox 3">
            <a:extLst>
              <a:ext uri="{FF2B5EF4-FFF2-40B4-BE49-F238E27FC236}">
                <a16:creationId xmlns:a16="http://schemas.microsoft.com/office/drawing/2014/main" id="{1D29E58D-76AA-5340-8743-AAD1C0B688E4}"/>
              </a:ext>
            </a:extLst>
          </p:cNvPr>
          <p:cNvSpPr txBox="1"/>
          <p:nvPr/>
        </p:nvSpPr>
        <p:spPr>
          <a:xfrm>
            <a:off x="703999" y="408271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6B8E452D-1393-5448-800C-EFF2DCA3BAF1}"/>
              </a:ext>
            </a:extLst>
          </p:cNvPr>
          <p:cNvSpPr txBox="1"/>
          <p:nvPr/>
        </p:nvSpPr>
        <p:spPr>
          <a:xfrm>
            <a:off x="703999" y="526928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C7BD24C8-B907-4E43-95C3-8CAF6BC4DF59}"/>
              </a:ext>
            </a:extLst>
          </p:cNvPr>
          <p:cNvSpPr txBox="1"/>
          <p:nvPr/>
        </p:nvSpPr>
        <p:spPr>
          <a:xfrm>
            <a:off x="0" y="3429000"/>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21021" y="5638617"/>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sp>
        <p:nvSpPr>
          <p:cNvPr id="6" name="Rectangle 5">
            <a:extLst>
              <a:ext uri="{FF2B5EF4-FFF2-40B4-BE49-F238E27FC236}">
                <a16:creationId xmlns:a16="http://schemas.microsoft.com/office/drawing/2014/main" id="{7139AB9E-07DC-CD4A-A004-8C2F0C224F15}"/>
              </a:ext>
            </a:extLst>
          </p:cNvPr>
          <p:cNvSpPr/>
          <p:nvPr/>
        </p:nvSpPr>
        <p:spPr>
          <a:xfrm>
            <a:off x="6379820" y="3341512"/>
            <a:ext cx="1191879" cy="29445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8923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a:blip r:embed="rId2"/>
          <a:stretch>
            <a:fillRect/>
          </a:stretch>
        </p:blipFill>
        <p:spPr>
          <a:xfrm>
            <a:off x="1183409" y="1420091"/>
            <a:ext cx="6777182" cy="5437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decreases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TextBox 3">
            <a:extLst>
              <a:ext uri="{FF2B5EF4-FFF2-40B4-BE49-F238E27FC236}">
                <a16:creationId xmlns:a16="http://schemas.microsoft.com/office/drawing/2014/main" id="{1D29E58D-76AA-5340-8743-AAD1C0B688E4}"/>
              </a:ext>
            </a:extLst>
          </p:cNvPr>
          <p:cNvSpPr txBox="1"/>
          <p:nvPr/>
        </p:nvSpPr>
        <p:spPr>
          <a:xfrm>
            <a:off x="703999" y="408271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6B8E452D-1393-5448-800C-EFF2DCA3BAF1}"/>
              </a:ext>
            </a:extLst>
          </p:cNvPr>
          <p:cNvSpPr txBox="1"/>
          <p:nvPr/>
        </p:nvSpPr>
        <p:spPr>
          <a:xfrm>
            <a:off x="703999" y="5269285"/>
            <a:ext cx="9588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Dest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592911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155"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847725"/>
            <a:ext cx="6856412"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8" name="Rectangle 2"/>
          <p:cNvSpPr>
            <a:spLocks noGrp="1" noChangeArrowheads="1"/>
          </p:cNvSpPr>
          <p:nvPr>
            <p:ph type="title"/>
          </p:nvPr>
        </p:nvSpPr>
        <p:spPr>
          <a:xfrm>
            <a:off x="533400" y="152400"/>
            <a:ext cx="7772400" cy="1008063"/>
          </a:xfrm>
        </p:spPr>
        <p:txBody>
          <a:bodyPr>
            <a:normAutofit/>
          </a:bodyPr>
          <a:lstStyle/>
          <a:p>
            <a:r>
              <a:rPr lang="en-US" sz="4000" dirty="0"/>
              <a:t>Distance vector: link cost changes</a:t>
            </a:r>
            <a:endParaRPr lang="en-US" sz="4800" dirty="0"/>
          </a:p>
        </p:txBody>
      </p:sp>
      <p:sp>
        <p:nvSpPr>
          <p:cNvPr id="139269" name="Rectangle 3"/>
          <p:cNvSpPr>
            <a:spLocks noChangeArrowheads="1"/>
          </p:cNvSpPr>
          <p:nvPr/>
        </p:nvSpPr>
        <p:spPr bwMode="auto">
          <a:xfrm>
            <a:off x="552450" y="1400175"/>
            <a:ext cx="4867275" cy="252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None/>
              <a:tabLst/>
              <a:defRPr/>
            </a:pP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mn-cs"/>
              </a:rPr>
              <a:t>link cost changes:</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detects local link cost change </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updates routing info, recalculates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distance vector</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DV changes, notify neighbors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39270" name="Text Box 4"/>
          <p:cNvSpPr txBox="1">
            <a:spLocks noChangeArrowheads="1"/>
          </p:cNvSpPr>
          <p:nvPr/>
        </p:nvSpPr>
        <p:spPr bwMode="auto">
          <a:xfrm>
            <a:off x="252104" y="3694113"/>
            <a:ext cx="1042306" cy="1274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CC0000"/>
                </a:solidFill>
                <a:effectLst/>
                <a:uLnTx/>
                <a:uFillTx/>
                <a:latin typeface="Calibri" panose="020F0502020204030204"/>
                <a:ea typeface="ＭＳ Ｐゴシック" charset="0"/>
              </a:rPr>
              <a:t>“</a:t>
            </a:r>
            <a:r>
              <a:rPr kumimoji="0" lang="en-US" altLang="ja-JP" sz="2400" b="0" i="0" u="none" strike="noStrike" kern="1200" cap="none" spc="0" normalizeH="0" baseline="0" noProof="0" dirty="0">
                <a:ln>
                  <a:noFill/>
                </a:ln>
                <a:solidFill>
                  <a:srgbClr val="CC0000"/>
                </a:solidFill>
                <a:effectLst/>
                <a:uLnTx/>
                <a:uFillTx/>
                <a:latin typeface="Calibri" panose="020F0502020204030204"/>
                <a:ea typeface="ＭＳ Ｐゴシック" charset="0"/>
              </a:rPr>
              <a:t>good</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C0000"/>
                </a:solidFill>
                <a:effectLst/>
                <a:uLnTx/>
                <a:uFillTx/>
                <a:latin typeface="Calibri" panose="020F0502020204030204"/>
                <a:ea typeface="ＭＳ Ｐゴシック" charset="0"/>
              </a:rPr>
              <a:t>news </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C0000"/>
                </a:solidFill>
                <a:effectLst/>
                <a:uLnTx/>
                <a:uFillTx/>
                <a:latin typeface="Calibri" panose="020F0502020204030204"/>
                <a:ea typeface="ＭＳ Ｐゴシック" charset="0"/>
              </a:rPr>
              <a:t>travels</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C0000"/>
                </a:solidFill>
                <a:effectLst/>
                <a:uLnTx/>
                <a:uFillTx/>
                <a:latin typeface="Calibri" panose="020F0502020204030204"/>
                <a:ea typeface="ＭＳ Ｐゴシック" charset="0"/>
              </a:rPr>
              <a:t>fast</a:t>
            </a:r>
            <a:r>
              <a:rPr kumimoji="0" lang="ja-JP" altLang="en-US" sz="2400" b="0" i="0" u="none" strike="noStrike" kern="1200" cap="none" spc="0" normalizeH="0" baseline="0" noProof="0" dirty="0">
                <a:ln>
                  <a:noFill/>
                </a:ln>
                <a:solidFill>
                  <a:srgbClr val="CC0000"/>
                </a:solidFill>
                <a:effectLst/>
                <a:uLnTx/>
                <a:uFillTx/>
                <a:latin typeface="Calibri" panose="020F0502020204030204"/>
                <a:ea typeface="ＭＳ Ｐゴシック" charset="0"/>
              </a:rPr>
              <a:t>”</a:t>
            </a:r>
            <a:endParaRPr kumimoji="0" lang="en-US" sz="1600" b="0" i="0" u="none" strike="noStrike" kern="1200" cap="none" spc="0" normalizeH="0" baseline="0" noProof="0" dirty="0">
              <a:ln>
                <a:noFill/>
              </a:ln>
              <a:solidFill>
                <a:srgbClr val="CC0000"/>
              </a:solidFill>
              <a:effectLst/>
              <a:uLnTx/>
              <a:uFillTx/>
              <a:latin typeface="Calibri" panose="020F0502020204030204"/>
              <a:ea typeface="ＭＳ Ｐゴシック" charset="0"/>
            </a:endParaRPr>
          </a:p>
        </p:txBody>
      </p:sp>
      <p:grpSp>
        <p:nvGrpSpPr>
          <p:cNvPr id="139271" name="Group 5"/>
          <p:cNvGrpSpPr>
            <a:grpSpLocks/>
          </p:cNvGrpSpPr>
          <p:nvPr/>
        </p:nvGrpSpPr>
        <p:grpSpPr bwMode="auto">
          <a:xfrm>
            <a:off x="5838825" y="1609725"/>
            <a:ext cx="2184400" cy="1314450"/>
            <a:chOff x="3625" y="1076"/>
            <a:chExt cx="1376" cy="828"/>
          </a:xfrm>
        </p:grpSpPr>
        <p:sp>
          <p:nvSpPr>
            <p:cNvPr id="139275" name="Freeform 6"/>
            <p:cNvSpPr>
              <a:spLocks/>
            </p:cNvSpPr>
            <p:nvPr/>
          </p:nvSpPr>
          <p:spPr bwMode="auto">
            <a:xfrm>
              <a:off x="3625" y="1140"/>
              <a:ext cx="1376" cy="764"/>
            </a:xfrm>
            <a:custGeom>
              <a:avLst/>
              <a:gdLst>
                <a:gd name="T0" fmla="*/ 113 w 1376"/>
                <a:gd name="T1" fmla="*/ 348 h 764"/>
                <a:gd name="T2" fmla="*/ 395 w 1376"/>
                <a:gd name="T3" fmla="*/ 162 h 764"/>
                <a:gd name="T4" fmla="*/ 710 w 1376"/>
                <a:gd name="T5" fmla="*/ 9 h 764"/>
                <a:gd name="T6" fmla="*/ 1160 w 1376"/>
                <a:gd name="T7" fmla="*/ 219 h 764"/>
                <a:gd name="T8" fmla="*/ 1367 w 1376"/>
                <a:gd name="T9" fmla="*/ 510 h 764"/>
                <a:gd name="T10" fmla="*/ 1103 w 1376"/>
                <a:gd name="T11" fmla="*/ 726 h 764"/>
                <a:gd name="T12" fmla="*/ 578 w 1376"/>
                <a:gd name="T13" fmla="*/ 738 h 764"/>
                <a:gd name="T14" fmla="*/ 77 w 1376"/>
                <a:gd name="T15" fmla="*/ 630 h 764"/>
                <a:gd name="T16" fmla="*/ 113 w 1376"/>
                <a:gd name="T17" fmla="*/ 348 h 7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6"/>
                <a:gd name="T28" fmla="*/ 0 h 764"/>
                <a:gd name="T29" fmla="*/ 1376 w 1376"/>
                <a:gd name="T30" fmla="*/ 764 h 7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6" h="764">
                  <a:moveTo>
                    <a:pt x="113" y="348"/>
                  </a:moveTo>
                  <a:cubicBezTo>
                    <a:pt x="166" y="270"/>
                    <a:pt x="296" y="218"/>
                    <a:pt x="395" y="162"/>
                  </a:cubicBezTo>
                  <a:cubicBezTo>
                    <a:pt x="494" y="106"/>
                    <a:pt x="583" y="0"/>
                    <a:pt x="710" y="9"/>
                  </a:cubicBezTo>
                  <a:cubicBezTo>
                    <a:pt x="837" y="18"/>
                    <a:pt x="1051" y="136"/>
                    <a:pt x="1160" y="219"/>
                  </a:cubicBezTo>
                  <a:cubicBezTo>
                    <a:pt x="1269" y="302"/>
                    <a:pt x="1376" y="426"/>
                    <a:pt x="1367" y="510"/>
                  </a:cubicBezTo>
                  <a:cubicBezTo>
                    <a:pt x="1358" y="594"/>
                    <a:pt x="1234" y="688"/>
                    <a:pt x="1103" y="726"/>
                  </a:cubicBezTo>
                  <a:cubicBezTo>
                    <a:pt x="972" y="764"/>
                    <a:pt x="749" y="754"/>
                    <a:pt x="578" y="738"/>
                  </a:cubicBezTo>
                  <a:cubicBezTo>
                    <a:pt x="407" y="722"/>
                    <a:pt x="154" y="695"/>
                    <a:pt x="77" y="630"/>
                  </a:cubicBezTo>
                  <a:cubicBezTo>
                    <a:pt x="0" y="565"/>
                    <a:pt x="60" y="426"/>
                    <a:pt x="113" y="348"/>
                  </a:cubicBezTo>
                  <a:close/>
                </a:path>
              </a:pathLst>
            </a:custGeom>
            <a:solidFill>
              <a:srgbClr val="66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6" name="Freeform 7"/>
            <p:cNvSpPr>
              <a:spLocks/>
            </p:cNvSpPr>
            <p:nvPr/>
          </p:nvSpPr>
          <p:spPr bwMode="auto">
            <a:xfrm>
              <a:off x="3984" y="1404"/>
              <a:ext cx="222" cy="180"/>
            </a:xfrm>
            <a:custGeom>
              <a:avLst/>
              <a:gdLst>
                <a:gd name="T0" fmla="*/ 0 w 222"/>
                <a:gd name="T1" fmla="*/ 180 h 180"/>
                <a:gd name="T2" fmla="*/ 222 w 222"/>
                <a:gd name="T3" fmla="*/ 0 h 180"/>
                <a:gd name="T4" fmla="*/ 0 60000 65536"/>
                <a:gd name="T5" fmla="*/ 0 60000 65536"/>
                <a:gd name="T6" fmla="*/ 0 w 222"/>
                <a:gd name="T7" fmla="*/ 0 h 180"/>
                <a:gd name="T8" fmla="*/ 222 w 222"/>
                <a:gd name="T9" fmla="*/ 180 h 180"/>
              </a:gdLst>
              <a:ahLst/>
              <a:cxnLst>
                <a:cxn ang="T4">
                  <a:pos x="T0" y="T1"/>
                </a:cxn>
                <a:cxn ang="T5">
                  <a:pos x="T2" y="T3"/>
                </a:cxn>
              </a:cxnLst>
              <a:rect l="T6" t="T7" r="T8" b="T9"/>
              <a:pathLst>
                <a:path w="222" h="180">
                  <a:moveTo>
                    <a:pt x="0" y="180"/>
                  </a:moveTo>
                  <a:lnTo>
                    <a:pt x="222"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7" name="Oval 8"/>
            <p:cNvSpPr>
              <a:spLocks noChangeArrowheads="1"/>
            </p:cNvSpPr>
            <p:nvPr/>
          </p:nvSpPr>
          <p:spPr bwMode="auto">
            <a:xfrm>
              <a:off x="3724" y="164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8" name="Line 9"/>
            <p:cNvSpPr>
              <a:spLocks noChangeShapeType="1"/>
            </p:cNvSpPr>
            <p:nvPr/>
          </p:nvSpPr>
          <p:spPr bwMode="auto">
            <a:xfrm>
              <a:off x="3724" y="1633"/>
              <a:ext cx="1"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9" name="Line 10"/>
            <p:cNvSpPr>
              <a:spLocks noChangeShapeType="1"/>
            </p:cNvSpPr>
            <p:nvPr/>
          </p:nvSpPr>
          <p:spPr bwMode="auto">
            <a:xfrm>
              <a:off x="4037" y="1633"/>
              <a:ext cx="1"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0" name="Rectangle 11"/>
            <p:cNvSpPr>
              <a:spLocks noChangeArrowheads="1"/>
            </p:cNvSpPr>
            <p:nvPr/>
          </p:nvSpPr>
          <p:spPr bwMode="auto">
            <a:xfrm>
              <a:off x="3724" y="1633"/>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1" name="Oval 12"/>
            <p:cNvSpPr>
              <a:spLocks noChangeArrowheads="1"/>
            </p:cNvSpPr>
            <p:nvPr/>
          </p:nvSpPr>
          <p:spPr bwMode="auto">
            <a:xfrm>
              <a:off x="3721" y="157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2" name="Freeform 13"/>
            <p:cNvSpPr>
              <a:spLocks/>
            </p:cNvSpPr>
            <p:nvPr/>
          </p:nvSpPr>
          <p:spPr bwMode="auto">
            <a:xfrm>
              <a:off x="4389" y="1404"/>
              <a:ext cx="216" cy="189"/>
            </a:xfrm>
            <a:custGeom>
              <a:avLst/>
              <a:gdLst>
                <a:gd name="T0" fmla="*/ 0 w 216"/>
                <a:gd name="T1" fmla="*/ 0 h 189"/>
                <a:gd name="T2" fmla="*/ 216 w 216"/>
                <a:gd name="T3" fmla="*/ 189 h 189"/>
                <a:gd name="T4" fmla="*/ 0 60000 65536"/>
                <a:gd name="T5" fmla="*/ 0 60000 65536"/>
                <a:gd name="T6" fmla="*/ 0 w 216"/>
                <a:gd name="T7" fmla="*/ 0 h 189"/>
                <a:gd name="T8" fmla="*/ 216 w 216"/>
                <a:gd name="T9" fmla="*/ 189 h 189"/>
              </a:gdLst>
              <a:ahLst/>
              <a:cxnLst>
                <a:cxn ang="T4">
                  <a:pos x="T0" y="T1"/>
                </a:cxn>
                <a:cxn ang="T5">
                  <a:pos x="T2" y="T3"/>
                </a:cxn>
              </a:cxnLst>
              <a:rect l="T6" t="T7" r="T8" b="T9"/>
              <a:pathLst>
                <a:path w="216" h="189">
                  <a:moveTo>
                    <a:pt x="0" y="0"/>
                  </a:moveTo>
                  <a:lnTo>
                    <a:pt x="216" y="189"/>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3" name="Freeform 14"/>
            <p:cNvSpPr>
              <a:spLocks/>
            </p:cNvSpPr>
            <p:nvPr/>
          </p:nvSpPr>
          <p:spPr bwMode="auto">
            <a:xfrm>
              <a:off x="4041" y="1668"/>
              <a:ext cx="540" cy="3"/>
            </a:xfrm>
            <a:custGeom>
              <a:avLst/>
              <a:gdLst>
                <a:gd name="T0" fmla="*/ 540 w 540"/>
                <a:gd name="T1" fmla="*/ 3 h 3"/>
                <a:gd name="T2" fmla="*/ 0 w 540"/>
                <a:gd name="T3" fmla="*/ 0 h 3"/>
                <a:gd name="T4" fmla="*/ 0 60000 65536"/>
                <a:gd name="T5" fmla="*/ 0 60000 65536"/>
                <a:gd name="T6" fmla="*/ 0 w 540"/>
                <a:gd name="T7" fmla="*/ 0 h 3"/>
                <a:gd name="T8" fmla="*/ 540 w 540"/>
                <a:gd name="T9" fmla="*/ 3 h 3"/>
              </a:gdLst>
              <a:ahLst/>
              <a:cxnLst>
                <a:cxn ang="T4">
                  <a:pos x="T0" y="T1"/>
                </a:cxn>
                <a:cxn ang="T5">
                  <a:pos x="T2" y="T3"/>
                </a:cxn>
              </a:cxnLst>
              <a:rect l="T6" t="T7" r="T8" b="T9"/>
              <a:pathLst>
                <a:path w="540" h="3">
                  <a:moveTo>
                    <a:pt x="540" y="3"/>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284" name="Group 15"/>
            <p:cNvGrpSpPr>
              <a:grpSpLocks/>
            </p:cNvGrpSpPr>
            <p:nvPr/>
          </p:nvGrpSpPr>
          <p:grpSpPr bwMode="auto">
            <a:xfrm>
              <a:off x="3777" y="1526"/>
              <a:ext cx="186" cy="252"/>
              <a:chOff x="2963" y="2429"/>
              <a:chExt cx="189" cy="252"/>
            </a:xfrm>
          </p:grpSpPr>
          <p:sp>
            <p:nvSpPr>
              <p:cNvPr id="139308" name="Rectangle 16"/>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9" name="Text Box 17"/>
              <p:cNvSpPr txBox="1">
                <a:spLocks noChangeArrowheads="1"/>
              </p:cNvSpPr>
              <p:nvPr/>
            </p:nvSpPr>
            <p:spPr bwMode="auto">
              <a:xfrm>
                <a:off x="2963" y="2429"/>
                <a:ext cx="189"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x</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nvGrpSpPr>
            <p:cNvPr id="139285" name="Group 18"/>
            <p:cNvGrpSpPr>
              <a:grpSpLocks/>
            </p:cNvGrpSpPr>
            <p:nvPr/>
          </p:nvGrpSpPr>
          <p:grpSpPr bwMode="auto">
            <a:xfrm>
              <a:off x="4566" y="1538"/>
              <a:ext cx="316" cy="252"/>
              <a:chOff x="1740" y="2306"/>
              <a:chExt cx="316" cy="252"/>
            </a:xfrm>
          </p:grpSpPr>
          <p:sp>
            <p:nvSpPr>
              <p:cNvPr id="139300" name="Oval 19"/>
              <p:cNvSpPr>
                <a:spLocks noChangeArrowheads="1"/>
              </p:cNvSpPr>
              <p:nvPr/>
            </p:nvSpPr>
            <p:spPr bwMode="auto">
              <a:xfrm>
                <a:off x="1743" y="242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1" name="Line 20"/>
              <p:cNvSpPr>
                <a:spLocks noChangeShapeType="1"/>
              </p:cNvSpPr>
              <p:nvPr/>
            </p:nvSpPr>
            <p:spPr bwMode="auto">
              <a:xfrm>
                <a:off x="1743"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2" name="Line 21"/>
              <p:cNvSpPr>
                <a:spLocks noChangeShapeType="1"/>
              </p:cNvSpPr>
              <p:nvPr/>
            </p:nvSpPr>
            <p:spPr bwMode="auto">
              <a:xfrm>
                <a:off x="2056"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3" name="Rectangle 22"/>
              <p:cNvSpPr>
                <a:spLocks noChangeArrowheads="1"/>
              </p:cNvSpPr>
              <p:nvPr/>
            </p:nvSpPr>
            <p:spPr bwMode="auto">
              <a:xfrm>
                <a:off x="1743" y="2413"/>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4" name="Oval 23"/>
              <p:cNvSpPr>
                <a:spLocks noChangeArrowheads="1"/>
              </p:cNvSpPr>
              <p:nvPr/>
            </p:nvSpPr>
            <p:spPr bwMode="auto">
              <a:xfrm>
                <a:off x="1740" y="235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305" name="Group 24"/>
              <p:cNvGrpSpPr>
                <a:grpSpLocks/>
              </p:cNvGrpSpPr>
              <p:nvPr/>
            </p:nvGrpSpPr>
            <p:grpSpPr bwMode="auto">
              <a:xfrm>
                <a:off x="1806" y="2306"/>
                <a:ext cx="180" cy="252"/>
                <a:chOff x="2966" y="2429"/>
                <a:chExt cx="183" cy="252"/>
              </a:xfrm>
            </p:grpSpPr>
            <p:sp>
              <p:nvSpPr>
                <p:cNvPr id="139306" name="Rectangle 25"/>
                <p:cNvSpPr>
                  <a:spLocks noChangeArrowheads="1"/>
                </p:cNvSpPr>
                <p:nvPr/>
              </p:nvSpPr>
              <p:spPr bwMode="auto">
                <a:xfrm>
                  <a:off x="2982" y="2490"/>
                  <a:ext cx="143"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7" name="Text Box 26"/>
                <p:cNvSpPr txBox="1">
                  <a:spLocks noChangeArrowheads="1"/>
                </p:cNvSpPr>
                <p:nvPr/>
              </p:nvSpPr>
              <p:spPr bwMode="auto">
                <a:xfrm>
                  <a:off x="2966" y="2429"/>
                  <a:ext cx="183"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z</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sp>
          <p:nvSpPr>
            <p:cNvPr id="139286" name="Text Box 27"/>
            <p:cNvSpPr txBox="1">
              <a:spLocks noChangeArrowheads="1"/>
            </p:cNvSpPr>
            <p:nvPr/>
          </p:nvSpPr>
          <p:spPr bwMode="auto">
            <a:xfrm>
              <a:off x="4464" y="1328"/>
              <a:ext cx="19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rPr>
                <a:t>1</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87" name="Text Box 28"/>
            <p:cNvSpPr txBox="1">
              <a:spLocks noChangeArrowheads="1"/>
            </p:cNvSpPr>
            <p:nvPr/>
          </p:nvSpPr>
          <p:spPr bwMode="auto">
            <a:xfrm>
              <a:off x="3937" y="1325"/>
              <a:ext cx="19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rPr>
                <a:t>4</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88" name="Text Box 29"/>
            <p:cNvSpPr txBox="1">
              <a:spLocks noChangeArrowheads="1"/>
            </p:cNvSpPr>
            <p:nvPr/>
          </p:nvSpPr>
          <p:spPr bwMode="auto">
            <a:xfrm>
              <a:off x="4185" y="1658"/>
              <a:ext cx="26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rPr>
                <a:t>50</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p:txBody>
        </p:sp>
        <p:grpSp>
          <p:nvGrpSpPr>
            <p:cNvPr id="139289" name="Group 30"/>
            <p:cNvGrpSpPr>
              <a:grpSpLocks/>
            </p:cNvGrpSpPr>
            <p:nvPr/>
          </p:nvGrpSpPr>
          <p:grpSpPr bwMode="auto">
            <a:xfrm>
              <a:off x="4146" y="1214"/>
              <a:ext cx="316" cy="252"/>
              <a:chOff x="1740" y="2306"/>
              <a:chExt cx="316" cy="252"/>
            </a:xfrm>
          </p:grpSpPr>
          <p:sp>
            <p:nvSpPr>
              <p:cNvPr id="139292" name="Oval 31"/>
              <p:cNvSpPr>
                <a:spLocks noChangeArrowheads="1"/>
              </p:cNvSpPr>
              <p:nvPr/>
            </p:nvSpPr>
            <p:spPr bwMode="auto">
              <a:xfrm>
                <a:off x="1743" y="242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3" name="Line 32"/>
              <p:cNvSpPr>
                <a:spLocks noChangeShapeType="1"/>
              </p:cNvSpPr>
              <p:nvPr/>
            </p:nvSpPr>
            <p:spPr bwMode="auto">
              <a:xfrm>
                <a:off x="1743"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4" name="Line 33"/>
              <p:cNvSpPr>
                <a:spLocks noChangeShapeType="1"/>
              </p:cNvSpPr>
              <p:nvPr/>
            </p:nvSpPr>
            <p:spPr bwMode="auto">
              <a:xfrm>
                <a:off x="2056"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5" name="Rectangle 34"/>
              <p:cNvSpPr>
                <a:spLocks noChangeArrowheads="1"/>
              </p:cNvSpPr>
              <p:nvPr/>
            </p:nvSpPr>
            <p:spPr bwMode="auto">
              <a:xfrm>
                <a:off x="1743" y="2413"/>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6" name="Oval 35"/>
              <p:cNvSpPr>
                <a:spLocks noChangeArrowheads="1"/>
              </p:cNvSpPr>
              <p:nvPr/>
            </p:nvSpPr>
            <p:spPr bwMode="auto">
              <a:xfrm>
                <a:off x="1740" y="235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297" name="Group 36"/>
              <p:cNvGrpSpPr>
                <a:grpSpLocks/>
              </p:cNvGrpSpPr>
              <p:nvPr/>
            </p:nvGrpSpPr>
            <p:grpSpPr bwMode="auto">
              <a:xfrm>
                <a:off x="1805" y="2306"/>
                <a:ext cx="189" cy="252"/>
                <a:chOff x="2962" y="2429"/>
                <a:chExt cx="192" cy="252"/>
              </a:xfrm>
            </p:grpSpPr>
            <p:sp>
              <p:nvSpPr>
                <p:cNvPr id="139298" name="Rectangle 37"/>
                <p:cNvSpPr>
                  <a:spLocks noChangeArrowheads="1"/>
                </p:cNvSpPr>
                <p:nvPr/>
              </p:nvSpPr>
              <p:spPr bwMode="auto">
                <a:xfrm>
                  <a:off x="2982" y="2490"/>
                  <a:ext cx="143"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9" name="Text Box 38"/>
                <p:cNvSpPr txBox="1">
                  <a:spLocks noChangeArrowheads="1"/>
                </p:cNvSpPr>
                <p:nvPr/>
              </p:nvSpPr>
              <p:spPr bwMode="auto">
                <a:xfrm>
                  <a:off x="2962" y="2429"/>
                  <a:ext cx="192"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y</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sp>
          <p:nvSpPr>
            <p:cNvPr id="139290" name="Text Box 39"/>
            <p:cNvSpPr txBox="1">
              <a:spLocks noChangeArrowheads="1"/>
            </p:cNvSpPr>
            <p:nvPr/>
          </p:nvSpPr>
          <p:spPr bwMode="auto">
            <a:xfrm>
              <a:off x="3834" y="1076"/>
              <a:ext cx="19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ＭＳ Ｐゴシック" charset="0"/>
                </a:rPr>
                <a:t>1</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91" name="Line 40"/>
            <p:cNvSpPr>
              <a:spLocks noChangeShapeType="1"/>
            </p:cNvSpPr>
            <p:nvPr/>
          </p:nvSpPr>
          <p:spPr bwMode="auto">
            <a:xfrm flipH="1" flipV="1">
              <a:off x="3948" y="1272"/>
              <a:ext cx="132" cy="228"/>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30153" name="Rectangle 41"/>
          <p:cNvSpPr>
            <a:spLocks noChangeArrowheads="1"/>
          </p:cNvSpPr>
          <p:nvPr/>
        </p:nvSpPr>
        <p:spPr bwMode="auto">
          <a:xfrm>
            <a:off x="1698625" y="3768616"/>
            <a:ext cx="66913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tab pos="228600" algn="l"/>
                <a:tab pos="457200" algn="l"/>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t</a:t>
            </a:r>
            <a:r>
              <a:rPr kumimoji="0" lang="en-US" sz="1800" b="0" i="1" u="none" strike="noStrike" kern="1200" cap="none" spc="0" normalizeH="0" baseline="-25000" noProof="0">
                <a:ln>
                  <a:noFill/>
                </a:ln>
                <a:solidFill>
                  <a:prstClr val="black"/>
                </a:solidFill>
                <a:effectLst/>
                <a:uLnTx/>
                <a:uFillTx/>
                <a:latin typeface="Calibri" panose="020F0502020204030204"/>
                <a:ea typeface="+mn-ea"/>
                <a:cs typeface="+mn-cs"/>
              </a:rPr>
              <a:t>0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y</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detects link-cost change, updates its DV, informs its neighbors.</a:t>
            </a:r>
          </a:p>
          <a:p>
            <a:pPr marL="0" marR="0" lvl="0" indent="0" algn="l" defTabSz="457200" rtl="0" eaLnBrk="1" fontAlgn="auto" latinLnBrk="0" hangingPunct="1">
              <a:lnSpc>
                <a:spcPct val="100000"/>
              </a:lnSpc>
              <a:spcBef>
                <a:spcPts val="0"/>
              </a:spcBef>
              <a:spcAft>
                <a:spcPts val="0"/>
              </a:spcAft>
              <a:buClrTx/>
              <a:buSzTx/>
              <a:buFontTx/>
              <a:buNone/>
              <a:tabLst>
                <a:tab pos="228600" algn="l"/>
                <a:tab pos="457200" algn="l"/>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154" name="Rectangle 42"/>
          <p:cNvSpPr>
            <a:spLocks noChangeArrowheads="1"/>
          </p:cNvSpPr>
          <p:nvPr/>
        </p:nvSpPr>
        <p:spPr bwMode="auto">
          <a:xfrm>
            <a:off x="1711325" y="4327525"/>
            <a:ext cx="6503988"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tab pos="228600" algn="l"/>
                <a:tab pos="457200" algn="l"/>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1800" b="0" i="1" u="none" strike="noStrike" kern="1200" cap="none" spc="0" normalizeH="0" baseline="-25000" noProof="0" dirty="0">
                <a:ln>
                  <a:noFill/>
                </a:ln>
                <a:solidFill>
                  <a:prstClr val="black"/>
                </a:solidFill>
                <a:effectLst/>
                <a:uLnTx/>
                <a:uFillTx/>
                <a:latin typeface="Calibri" panose="020F0502020204030204"/>
                <a:ea typeface="+mn-ea"/>
                <a:cs typeface="+mn-cs"/>
              </a:rPr>
              <a:t>1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z</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receives update from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updates its table, computes new least cost to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x</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sends its neighbors its DV.</a:t>
            </a:r>
          </a:p>
          <a:p>
            <a:pPr marL="0" marR="0" lvl="0" indent="0" algn="l" defTabSz="457200" rtl="0" eaLnBrk="1" fontAlgn="auto" latinLnBrk="0" hangingPunct="1">
              <a:lnSpc>
                <a:spcPct val="100000"/>
              </a:lnSpc>
              <a:spcBef>
                <a:spcPts val="0"/>
              </a:spcBef>
              <a:spcAft>
                <a:spcPts val="0"/>
              </a:spcAft>
              <a:buClrTx/>
              <a:buSzTx/>
              <a:buFontTx/>
              <a:buNone/>
              <a:tabLst>
                <a:tab pos="228600" algn="l"/>
                <a:tab pos="457200" algn="l"/>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0155" name="Rectangle 43"/>
          <p:cNvSpPr>
            <a:spLocks noChangeArrowheads="1"/>
          </p:cNvSpPr>
          <p:nvPr/>
        </p:nvSpPr>
        <p:spPr bwMode="auto">
          <a:xfrm>
            <a:off x="1733550" y="5151438"/>
            <a:ext cx="7158038"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tab pos="228600" algn="l"/>
                <a:tab pos="457200" algn="l"/>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1800" b="0" i="1" u="none" strike="noStrike" kern="1200" cap="none" spc="0" normalizeH="0" baseline="-25000" noProof="0" dirty="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receives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z</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 update, updates its distance table.  </a:t>
            </a:r>
            <a:r>
              <a:rPr kumimoji="0" lang="en-US" altLang="ja-JP" sz="1800" b="0" i="1"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's least costs do </a:t>
            </a:r>
            <a:r>
              <a:rPr kumimoji="0" lang="en-US" altLang="ja-JP" sz="1800" b="0" i="1"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not</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change, so </a:t>
            </a:r>
            <a:r>
              <a:rPr kumimoji="0" lang="en-US" altLang="ja-JP" sz="1800" b="0" i="1"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y</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does </a:t>
            </a:r>
            <a:r>
              <a:rPr kumimoji="0" lang="en-US" altLang="ja-JP" sz="1800" b="0" i="1"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not</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send a message to </a:t>
            </a:r>
            <a:r>
              <a:rPr kumimoji="0" lang="en-US" altLang="ja-JP" sz="1800" b="0" i="1"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z</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tab pos="228600" algn="l"/>
                <a:tab pos="457200" algn="l"/>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14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C83351-B52D-204D-9FF7-4B32BC8A48A8}"/>
              </a:ext>
            </a:extLst>
          </p:cNvPr>
          <p:cNvPicPr>
            <a:picLocks noChangeAspect="1"/>
          </p:cNvPicPr>
          <p:nvPr/>
        </p:nvPicPr>
        <p:blipFill>
          <a:blip r:embed="rId2"/>
          <a:stretch>
            <a:fillRect/>
          </a:stretch>
        </p:blipFill>
        <p:spPr>
          <a:xfrm>
            <a:off x="806450" y="1060450"/>
            <a:ext cx="7531100" cy="4737100"/>
          </a:xfrm>
          <a:prstGeom prst="rect">
            <a:avLst/>
          </a:prstGeom>
        </p:spPr>
      </p:pic>
      <p:sp>
        <p:nvSpPr>
          <p:cNvPr id="3" name="TextBox 2">
            <a:extLst>
              <a:ext uri="{FF2B5EF4-FFF2-40B4-BE49-F238E27FC236}">
                <a16:creationId xmlns:a16="http://schemas.microsoft.com/office/drawing/2014/main" id="{D9E57BF1-8530-AC47-9770-CF1095C16885}"/>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Connection between hosts</a:t>
            </a:r>
          </a:p>
        </p:txBody>
      </p:sp>
    </p:spTree>
    <p:extLst>
      <p:ext uri="{BB962C8B-B14F-4D97-AF65-F5344CB8AC3E}">
        <p14:creationId xmlns:p14="http://schemas.microsoft.com/office/powerpoint/2010/main" val="1760840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Picture 2"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847725"/>
            <a:ext cx="6856412"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2" name="Rectangle 3"/>
          <p:cNvSpPr>
            <a:spLocks noGrp="1" noChangeArrowheads="1"/>
          </p:cNvSpPr>
          <p:nvPr>
            <p:ph type="title"/>
          </p:nvPr>
        </p:nvSpPr>
        <p:spPr>
          <a:xfrm>
            <a:off x="533400" y="152400"/>
            <a:ext cx="7772400" cy="1008063"/>
          </a:xfrm>
        </p:spPr>
        <p:txBody>
          <a:bodyPr>
            <a:normAutofit/>
          </a:bodyPr>
          <a:lstStyle/>
          <a:p>
            <a:r>
              <a:rPr lang="en-US" sz="4000"/>
              <a:t>Distance vector: link cost changes</a:t>
            </a:r>
            <a:endParaRPr lang="en-US" sz="4800"/>
          </a:p>
        </p:txBody>
      </p:sp>
      <p:sp>
        <p:nvSpPr>
          <p:cNvPr id="140293" name="Rectangle 4"/>
          <p:cNvSpPr>
            <a:spLocks noChangeArrowheads="1"/>
          </p:cNvSpPr>
          <p:nvPr/>
        </p:nvSpPr>
        <p:spPr bwMode="auto">
          <a:xfrm>
            <a:off x="552450" y="1400175"/>
            <a:ext cx="4867275" cy="252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None/>
              <a:tabLst/>
              <a:defRPr/>
            </a:pP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mn-cs"/>
              </a:rPr>
              <a:t>link cost changes:</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detects local link cost change </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1" u="none" strike="noStrike" kern="1200" cap="none" spc="0" normalizeH="0" baseline="0" noProof="0" dirty="0">
                <a:ln>
                  <a:noFill/>
                </a:ln>
                <a:solidFill>
                  <a:srgbClr val="CC0000"/>
                </a:solidFill>
                <a:effectLst/>
                <a:uLnTx/>
                <a:uFillTx/>
                <a:latin typeface="Calibri" panose="020F0502020204030204"/>
                <a:ea typeface="+mn-ea"/>
                <a:cs typeface="+mn-cs"/>
              </a:rPr>
              <a:t>bad news travels slow</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count to infinity</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 problem!</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Many iterations before algorithm stabilizes</a:t>
            </a:r>
          </a:p>
        </p:txBody>
      </p:sp>
      <p:grpSp>
        <p:nvGrpSpPr>
          <p:cNvPr id="140294" name="Group 6"/>
          <p:cNvGrpSpPr>
            <a:grpSpLocks/>
          </p:cNvGrpSpPr>
          <p:nvPr/>
        </p:nvGrpSpPr>
        <p:grpSpPr bwMode="auto">
          <a:xfrm>
            <a:off x="5838825" y="1609725"/>
            <a:ext cx="2184400" cy="1314450"/>
            <a:chOff x="3625" y="1076"/>
            <a:chExt cx="1376" cy="828"/>
          </a:xfrm>
        </p:grpSpPr>
        <p:sp>
          <p:nvSpPr>
            <p:cNvPr id="140296" name="Freeform 7"/>
            <p:cNvSpPr>
              <a:spLocks/>
            </p:cNvSpPr>
            <p:nvPr/>
          </p:nvSpPr>
          <p:spPr bwMode="auto">
            <a:xfrm>
              <a:off x="3625" y="1140"/>
              <a:ext cx="1376" cy="764"/>
            </a:xfrm>
            <a:custGeom>
              <a:avLst/>
              <a:gdLst>
                <a:gd name="T0" fmla="*/ 113 w 1376"/>
                <a:gd name="T1" fmla="*/ 348 h 764"/>
                <a:gd name="T2" fmla="*/ 395 w 1376"/>
                <a:gd name="T3" fmla="*/ 162 h 764"/>
                <a:gd name="T4" fmla="*/ 710 w 1376"/>
                <a:gd name="T5" fmla="*/ 9 h 764"/>
                <a:gd name="T6" fmla="*/ 1160 w 1376"/>
                <a:gd name="T7" fmla="*/ 219 h 764"/>
                <a:gd name="T8" fmla="*/ 1367 w 1376"/>
                <a:gd name="T9" fmla="*/ 510 h 764"/>
                <a:gd name="T10" fmla="*/ 1103 w 1376"/>
                <a:gd name="T11" fmla="*/ 726 h 764"/>
                <a:gd name="T12" fmla="*/ 578 w 1376"/>
                <a:gd name="T13" fmla="*/ 738 h 764"/>
                <a:gd name="T14" fmla="*/ 77 w 1376"/>
                <a:gd name="T15" fmla="*/ 630 h 764"/>
                <a:gd name="T16" fmla="*/ 113 w 1376"/>
                <a:gd name="T17" fmla="*/ 348 h 7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6"/>
                <a:gd name="T28" fmla="*/ 0 h 764"/>
                <a:gd name="T29" fmla="*/ 1376 w 1376"/>
                <a:gd name="T30" fmla="*/ 764 h 7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6" h="764">
                  <a:moveTo>
                    <a:pt x="113" y="348"/>
                  </a:moveTo>
                  <a:cubicBezTo>
                    <a:pt x="166" y="270"/>
                    <a:pt x="296" y="218"/>
                    <a:pt x="395" y="162"/>
                  </a:cubicBezTo>
                  <a:cubicBezTo>
                    <a:pt x="494" y="106"/>
                    <a:pt x="583" y="0"/>
                    <a:pt x="710" y="9"/>
                  </a:cubicBezTo>
                  <a:cubicBezTo>
                    <a:pt x="837" y="18"/>
                    <a:pt x="1051" y="136"/>
                    <a:pt x="1160" y="219"/>
                  </a:cubicBezTo>
                  <a:cubicBezTo>
                    <a:pt x="1269" y="302"/>
                    <a:pt x="1376" y="426"/>
                    <a:pt x="1367" y="510"/>
                  </a:cubicBezTo>
                  <a:cubicBezTo>
                    <a:pt x="1358" y="594"/>
                    <a:pt x="1234" y="688"/>
                    <a:pt x="1103" y="726"/>
                  </a:cubicBezTo>
                  <a:cubicBezTo>
                    <a:pt x="972" y="764"/>
                    <a:pt x="749" y="754"/>
                    <a:pt x="578" y="738"/>
                  </a:cubicBezTo>
                  <a:cubicBezTo>
                    <a:pt x="407" y="722"/>
                    <a:pt x="154" y="695"/>
                    <a:pt x="77" y="630"/>
                  </a:cubicBezTo>
                  <a:cubicBezTo>
                    <a:pt x="0" y="565"/>
                    <a:pt x="60" y="426"/>
                    <a:pt x="113" y="348"/>
                  </a:cubicBezTo>
                  <a:close/>
                </a:path>
              </a:pathLst>
            </a:custGeom>
            <a:solidFill>
              <a:srgbClr val="66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297" name="Freeform 8"/>
            <p:cNvSpPr>
              <a:spLocks/>
            </p:cNvSpPr>
            <p:nvPr/>
          </p:nvSpPr>
          <p:spPr bwMode="auto">
            <a:xfrm>
              <a:off x="3984" y="1404"/>
              <a:ext cx="222" cy="180"/>
            </a:xfrm>
            <a:custGeom>
              <a:avLst/>
              <a:gdLst>
                <a:gd name="T0" fmla="*/ 0 w 222"/>
                <a:gd name="T1" fmla="*/ 180 h 180"/>
                <a:gd name="T2" fmla="*/ 222 w 222"/>
                <a:gd name="T3" fmla="*/ 0 h 180"/>
                <a:gd name="T4" fmla="*/ 0 60000 65536"/>
                <a:gd name="T5" fmla="*/ 0 60000 65536"/>
                <a:gd name="T6" fmla="*/ 0 w 222"/>
                <a:gd name="T7" fmla="*/ 0 h 180"/>
                <a:gd name="T8" fmla="*/ 222 w 222"/>
                <a:gd name="T9" fmla="*/ 180 h 180"/>
              </a:gdLst>
              <a:ahLst/>
              <a:cxnLst>
                <a:cxn ang="T4">
                  <a:pos x="T0" y="T1"/>
                </a:cxn>
                <a:cxn ang="T5">
                  <a:pos x="T2" y="T3"/>
                </a:cxn>
              </a:cxnLst>
              <a:rect l="T6" t="T7" r="T8" b="T9"/>
              <a:pathLst>
                <a:path w="222" h="180">
                  <a:moveTo>
                    <a:pt x="0" y="180"/>
                  </a:moveTo>
                  <a:lnTo>
                    <a:pt x="222"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298" name="Oval 9"/>
            <p:cNvSpPr>
              <a:spLocks noChangeArrowheads="1"/>
            </p:cNvSpPr>
            <p:nvPr/>
          </p:nvSpPr>
          <p:spPr bwMode="auto">
            <a:xfrm>
              <a:off x="3724" y="164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299" name="Line 10"/>
            <p:cNvSpPr>
              <a:spLocks noChangeShapeType="1"/>
            </p:cNvSpPr>
            <p:nvPr/>
          </p:nvSpPr>
          <p:spPr bwMode="auto">
            <a:xfrm>
              <a:off x="3724" y="1633"/>
              <a:ext cx="1"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00" name="Line 11"/>
            <p:cNvSpPr>
              <a:spLocks noChangeShapeType="1"/>
            </p:cNvSpPr>
            <p:nvPr/>
          </p:nvSpPr>
          <p:spPr bwMode="auto">
            <a:xfrm>
              <a:off x="4037" y="1633"/>
              <a:ext cx="1"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01" name="Rectangle 12"/>
            <p:cNvSpPr>
              <a:spLocks noChangeArrowheads="1"/>
            </p:cNvSpPr>
            <p:nvPr/>
          </p:nvSpPr>
          <p:spPr bwMode="auto">
            <a:xfrm>
              <a:off x="3724" y="1633"/>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140302" name="Oval 13"/>
            <p:cNvSpPr>
              <a:spLocks noChangeArrowheads="1"/>
            </p:cNvSpPr>
            <p:nvPr/>
          </p:nvSpPr>
          <p:spPr bwMode="auto">
            <a:xfrm>
              <a:off x="3721" y="157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03" name="Freeform 14"/>
            <p:cNvSpPr>
              <a:spLocks/>
            </p:cNvSpPr>
            <p:nvPr/>
          </p:nvSpPr>
          <p:spPr bwMode="auto">
            <a:xfrm>
              <a:off x="4389" y="1404"/>
              <a:ext cx="216" cy="189"/>
            </a:xfrm>
            <a:custGeom>
              <a:avLst/>
              <a:gdLst>
                <a:gd name="T0" fmla="*/ 0 w 216"/>
                <a:gd name="T1" fmla="*/ 0 h 189"/>
                <a:gd name="T2" fmla="*/ 216 w 216"/>
                <a:gd name="T3" fmla="*/ 189 h 189"/>
                <a:gd name="T4" fmla="*/ 0 60000 65536"/>
                <a:gd name="T5" fmla="*/ 0 60000 65536"/>
                <a:gd name="T6" fmla="*/ 0 w 216"/>
                <a:gd name="T7" fmla="*/ 0 h 189"/>
                <a:gd name="T8" fmla="*/ 216 w 216"/>
                <a:gd name="T9" fmla="*/ 189 h 189"/>
              </a:gdLst>
              <a:ahLst/>
              <a:cxnLst>
                <a:cxn ang="T4">
                  <a:pos x="T0" y="T1"/>
                </a:cxn>
                <a:cxn ang="T5">
                  <a:pos x="T2" y="T3"/>
                </a:cxn>
              </a:cxnLst>
              <a:rect l="T6" t="T7" r="T8" b="T9"/>
              <a:pathLst>
                <a:path w="216" h="189">
                  <a:moveTo>
                    <a:pt x="0" y="0"/>
                  </a:moveTo>
                  <a:lnTo>
                    <a:pt x="216" y="189"/>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04" name="Freeform 15"/>
            <p:cNvSpPr>
              <a:spLocks/>
            </p:cNvSpPr>
            <p:nvPr/>
          </p:nvSpPr>
          <p:spPr bwMode="auto">
            <a:xfrm>
              <a:off x="4041" y="1668"/>
              <a:ext cx="540" cy="3"/>
            </a:xfrm>
            <a:custGeom>
              <a:avLst/>
              <a:gdLst>
                <a:gd name="T0" fmla="*/ 540 w 540"/>
                <a:gd name="T1" fmla="*/ 3 h 3"/>
                <a:gd name="T2" fmla="*/ 0 w 540"/>
                <a:gd name="T3" fmla="*/ 0 h 3"/>
                <a:gd name="T4" fmla="*/ 0 60000 65536"/>
                <a:gd name="T5" fmla="*/ 0 60000 65536"/>
                <a:gd name="T6" fmla="*/ 0 w 540"/>
                <a:gd name="T7" fmla="*/ 0 h 3"/>
                <a:gd name="T8" fmla="*/ 540 w 540"/>
                <a:gd name="T9" fmla="*/ 3 h 3"/>
              </a:gdLst>
              <a:ahLst/>
              <a:cxnLst>
                <a:cxn ang="T4">
                  <a:pos x="T0" y="T1"/>
                </a:cxn>
                <a:cxn ang="T5">
                  <a:pos x="T2" y="T3"/>
                </a:cxn>
              </a:cxnLst>
              <a:rect l="T6" t="T7" r="T8" b="T9"/>
              <a:pathLst>
                <a:path w="540" h="3">
                  <a:moveTo>
                    <a:pt x="540" y="3"/>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0305" name="Group 16"/>
            <p:cNvGrpSpPr>
              <a:grpSpLocks/>
            </p:cNvGrpSpPr>
            <p:nvPr/>
          </p:nvGrpSpPr>
          <p:grpSpPr bwMode="auto">
            <a:xfrm>
              <a:off x="3770" y="1526"/>
              <a:ext cx="210" cy="250"/>
              <a:chOff x="2951" y="2429"/>
              <a:chExt cx="213" cy="250"/>
            </a:xfrm>
          </p:grpSpPr>
          <p:sp>
            <p:nvSpPr>
              <p:cNvPr id="140329" name="Rectangle 17"/>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30" name="Text Box 18"/>
              <p:cNvSpPr txBox="1">
                <a:spLocks noChangeArrowheads="1"/>
              </p:cNvSpPr>
              <p:nvPr/>
            </p:nvSpPr>
            <p:spPr bwMode="auto">
              <a:xfrm>
                <a:off x="2951" y="2429"/>
                <a:ext cx="213"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mic Sans MS" charset="0"/>
                    <a:ea typeface="ＭＳ Ｐゴシック" charset="0"/>
                  </a:rPr>
                  <a:t>x</a:t>
                </a: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endParaRPr>
              </a:p>
            </p:txBody>
          </p:sp>
        </p:grpSp>
        <p:grpSp>
          <p:nvGrpSpPr>
            <p:cNvPr id="140306" name="Group 19"/>
            <p:cNvGrpSpPr>
              <a:grpSpLocks/>
            </p:cNvGrpSpPr>
            <p:nvPr/>
          </p:nvGrpSpPr>
          <p:grpSpPr bwMode="auto">
            <a:xfrm>
              <a:off x="4566" y="1538"/>
              <a:ext cx="316" cy="250"/>
              <a:chOff x="1740" y="2306"/>
              <a:chExt cx="316" cy="250"/>
            </a:xfrm>
          </p:grpSpPr>
          <p:sp>
            <p:nvSpPr>
              <p:cNvPr id="140321" name="Oval 20"/>
              <p:cNvSpPr>
                <a:spLocks noChangeArrowheads="1"/>
              </p:cNvSpPr>
              <p:nvPr/>
            </p:nvSpPr>
            <p:spPr bwMode="auto">
              <a:xfrm>
                <a:off x="1743" y="242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22" name="Line 21"/>
              <p:cNvSpPr>
                <a:spLocks noChangeShapeType="1"/>
              </p:cNvSpPr>
              <p:nvPr/>
            </p:nvSpPr>
            <p:spPr bwMode="auto">
              <a:xfrm>
                <a:off x="1743"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23" name="Line 22"/>
              <p:cNvSpPr>
                <a:spLocks noChangeShapeType="1"/>
              </p:cNvSpPr>
              <p:nvPr/>
            </p:nvSpPr>
            <p:spPr bwMode="auto">
              <a:xfrm>
                <a:off x="2056"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24" name="Rectangle 23"/>
              <p:cNvSpPr>
                <a:spLocks noChangeArrowheads="1"/>
              </p:cNvSpPr>
              <p:nvPr/>
            </p:nvSpPr>
            <p:spPr bwMode="auto">
              <a:xfrm>
                <a:off x="1743" y="2413"/>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140325" name="Oval 24"/>
              <p:cNvSpPr>
                <a:spLocks noChangeArrowheads="1"/>
              </p:cNvSpPr>
              <p:nvPr/>
            </p:nvSpPr>
            <p:spPr bwMode="auto">
              <a:xfrm>
                <a:off x="1740" y="235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0326" name="Group 25"/>
              <p:cNvGrpSpPr>
                <a:grpSpLocks/>
              </p:cNvGrpSpPr>
              <p:nvPr/>
            </p:nvGrpSpPr>
            <p:grpSpPr bwMode="auto">
              <a:xfrm>
                <a:off x="1800" y="2306"/>
                <a:ext cx="202" cy="250"/>
                <a:chOff x="2955" y="2429"/>
                <a:chExt cx="205" cy="250"/>
              </a:xfrm>
            </p:grpSpPr>
            <p:sp>
              <p:nvSpPr>
                <p:cNvPr id="140327" name="Rectangle 26"/>
                <p:cNvSpPr>
                  <a:spLocks noChangeArrowheads="1"/>
                </p:cNvSpPr>
                <p:nvPr/>
              </p:nvSpPr>
              <p:spPr bwMode="auto">
                <a:xfrm>
                  <a:off x="2982" y="2490"/>
                  <a:ext cx="143"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28" name="Text Box 27"/>
                <p:cNvSpPr txBox="1">
                  <a:spLocks noChangeArrowheads="1"/>
                </p:cNvSpPr>
                <p:nvPr/>
              </p:nvSpPr>
              <p:spPr bwMode="auto">
                <a:xfrm>
                  <a:off x="2955" y="2429"/>
                  <a:ext cx="20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mic Sans MS" charset="0"/>
                      <a:ea typeface="ＭＳ Ｐゴシック" charset="0"/>
                    </a:rPr>
                    <a:t>z</a:t>
                  </a: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endParaRPr>
                </a:p>
              </p:txBody>
            </p:sp>
          </p:grpSp>
        </p:grpSp>
        <p:sp>
          <p:nvSpPr>
            <p:cNvPr id="140307" name="Text Box 28"/>
            <p:cNvSpPr txBox="1">
              <a:spLocks noChangeArrowheads="1"/>
            </p:cNvSpPr>
            <p:nvPr/>
          </p:nvSpPr>
          <p:spPr bwMode="auto">
            <a:xfrm>
              <a:off x="4469" y="1328"/>
              <a:ext cx="18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mic Sans MS" charset="0"/>
                  <a:ea typeface="ＭＳ Ｐゴシック" charset="0"/>
                </a:rPr>
                <a:t>1</a:t>
              </a: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0308" name="Text Box 29"/>
            <p:cNvSpPr txBox="1">
              <a:spLocks noChangeArrowheads="1"/>
            </p:cNvSpPr>
            <p:nvPr/>
          </p:nvSpPr>
          <p:spPr bwMode="auto">
            <a:xfrm>
              <a:off x="3930" y="1325"/>
              <a:ext cx="20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mic Sans MS" charset="0"/>
                  <a:ea typeface="ＭＳ Ｐゴシック" charset="0"/>
                </a:rPr>
                <a:t>4</a:t>
              </a: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0309" name="Text Box 30"/>
            <p:cNvSpPr txBox="1">
              <a:spLocks noChangeArrowheads="1"/>
            </p:cNvSpPr>
            <p:nvPr/>
          </p:nvSpPr>
          <p:spPr bwMode="auto">
            <a:xfrm>
              <a:off x="4171" y="1658"/>
              <a:ext cx="29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mic Sans MS" charset="0"/>
                  <a:ea typeface="ＭＳ Ｐゴシック" charset="0"/>
                </a:rPr>
                <a:t>50</a:t>
              </a: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endParaRPr>
            </a:p>
          </p:txBody>
        </p:sp>
        <p:grpSp>
          <p:nvGrpSpPr>
            <p:cNvPr id="140310" name="Group 31"/>
            <p:cNvGrpSpPr>
              <a:grpSpLocks/>
            </p:cNvGrpSpPr>
            <p:nvPr/>
          </p:nvGrpSpPr>
          <p:grpSpPr bwMode="auto">
            <a:xfrm>
              <a:off x="4146" y="1214"/>
              <a:ext cx="316" cy="250"/>
              <a:chOff x="1740" y="2306"/>
              <a:chExt cx="316" cy="250"/>
            </a:xfrm>
          </p:grpSpPr>
          <p:sp>
            <p:nvSpPr>
              <p:cNvPr id="140313" name="Oval 32"/>
              <p:cNvSpPr>
                <a:spLocks noChangeArrowheads="1"/>
              </p:cNvSpPr>
              <p:nvPr/>
            </p:nvSpPr>
            <p:spPr bwMode="auto">
              <a:xfrm>
                <a:off x="1743" y="242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14" name="Line 33"/>
              <p:cNvSpPr>
                <a:spLocks noChangeShapeType="1"/>
              </p:cNvSpPr>
              <p:nvPr/>
            </p:nvSpPr>
            <p:spPr bwMode="auto">
              <a:xfrm>
                <a:off x="1743"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15" name="Line 34"/>
              <p:cNvSpPr>
                <a:spLocks noChangeShapeType="1"/>
              </p:cNvSpPr>
              <p:nvPr/>
            </p:nvSpPr>
            <p:spPr bwMode="auto">
              <a:xfrm>
                <a:off x="2056" y="2413"/>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16" name="Rectangle 35"/>
              <p:cNvSpPr>
                <a:spLocks noChangeArrowheads="1"/>
              </p:cNvSpPr>
              <p:nvPr/>
            </p:nvSpPr>
            <p:spPr bwMode="auto">
              <a:xfrm>
                <a:off x="1743" y="2413"/>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mn-ea"/>
                  <a:cs typeface="+mn-cs"/>
                </a:endParaRPr>
              </a:p>
            </p:txBody>
          </p:sp>
          <p:sp>
            <p:nvSpPr>
              <p:cNvPr id="140317" name="Oval 36"/>
              <p:cNvSpPr>
                <a:spLocks noChangeArrowheads="1"/>
              </p:cNvSpPr>
              <p:nvPr/>
            </p:nvSpPr>
            <p:spPr bwMode="auto">
              <a:xfrm>
                <a:off x="1740" y="235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0318" name="Group 37"/>
              <p:cNvGrpSpPr>
                <a:grpSpLocks/>
              </p:cNvGrpSpPr>
              <p:nvPr/>
            </p:nvGrpSpPr>
            <p:grpSpPr bwMode="auto">
              <a:xfrm>
                <a:off x="1802" y="2306"/>
                <a:ext cx="199" cy="250"/>
                <a:chOff x="2957" y="2429"/>
                <a:chExt cx="202" cy="250"/>
              </a:xfrm>
            </p:grpSpPr>
            <p:sp>
              <p:nvSpPr>
                <p:cNvPr id="140319" name="Rectangle 38"/>
                <p:cNvSpPr>
                  <a:spLocks noChangeArrowheads="1"/>
                </p:cNvSpPr>
                <p:nvPr/>
              </p:nvSpPr>
              <p:spPr bwMode="auto">
                <a:xfrm>
                  <a:off x="2982" y="2490"/>
                  <a:ext cx="143"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320" name="Text Box 39"/>
                <p:cNvSpPr txBox="1">
                  <a:spLocks noChangeArrowheads="1"/>
                </p:cNvSpPr>
                <p:nvPr/>
              </p:nvSpPr>
              <p:spPr bwMode="auto">
                <a:xfrm>
                  <a:off x="2957" y="2429"/>
                  <a:ext cx="202"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omic Sans MS" charset="0"/>
                      <a:ea typeface="ＭＳ Ｐゴシック" charset="0"/>
                    </a:rPr>
                    <a:t>y</a:t>
                  </a: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endParaRPr>
                </a:p>
              </p:txBody>
            </p:sp>
          </p:grpSp>
        </p:grpSp>
        <p:sp>
          <p:nvSpPr>
            <p:cNvPr id="140311" name="Text Box 40"/>
            <p:cNvSpPr txBox="1">
              <a:spLocks noChangeArrowheads="1"/>
            </p:cNvSpPr>
            <p:nvPr/>
          </p:nvSpPr>
          <p:spPr bwMode="auto">
            <a:xfrm>
              <a:off x="3784" y="1076"/>
              <a:ext cx="29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omic Sans MS" charset="0"/>
                  <a:ea typeface="ＭＳ Ｐゴシック" charset="0"/>
                </a:rPr>
                <a:t>60</a:t>
              </a: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0312" name="Line 41"/>
            <p:cNvSpPr>
              <a:spLocks noChangeShapeType="1"/>
            </p:cNvSpPr>
            <p:nvPr/>
          </p:nvSpPr>
          <p:spPr bwMode="auto">
            <a:xfrm flipH="1" flipV="1">
              <a:off x="3948" y="1272"/>
              <a:ext cx="132" cy="228"/>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0295" name="Rectangle 45"/>
          <p:cNvSpPr>
            <a:spLocks noChangeArrowheads="1"/>
          </p:cNvSpPr>
          <p:nvPr/>
        </p:nvSpPr>
        <p:spPr bwMode="auto">
          <a:xfrm>
            <a:off x="604838" y="3787774"/>
            <a:ext cx="7210425" cy="20161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8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9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9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520DEA-0968-9D49-9194-00121B64F787}"/>
              </a:ext>
            </a:extLst>
          </p:cNvPr>
          <p:cNvPicPr>
            <a:picLocks noChangeAspect="1"/>
          </p:cNvPicPr>
          <p:nvPr/>
        </p:nvPicPr>
        <p:blipFill>
          <a:blip r:embed="rId2"/>
          <a:stretch>
            <a:fillRect/>
          </a:stretch>
        </p:blipFill>
        <p:spPr>
          <a:xfrm>
            <a:off x="1130300" y="1136650"/>
            <a:ext cx="6883400" cy="4584700"/>
          </a:xfrm>
          <a:prstGeom prst="rect">
            <a:avLst/>
          </a:prstGeom>
        </p:spPr>
      </p:pic>
      <p:sp>
        <p:nvSpPr>
          <p:cNvPr id="3" name="Rectangle 2">
            <a:extLst>
              <a:ext uri="{FF2B5EF4-FFF2-40B4-BE49-F238E27FC236}">
                <a16:creationId xmlns:a16="http://schemas.microsoft.com/office/drawing/2014/main" id="{EC28264F-FE4F-EC4F-B63F-EF348A43ED29}"/>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increases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Rectangle 2">
            <a:extLst>
              <a:ext uri="{FF2B5EF4-FFF2-40B4-BE49-F238E27FC236}">
                <a16:creationId xmlns:a16="http://schemas.microsoft.com/office/drawing/2014/main" id="{DB1B0750-7526-924C-B313-288DD13E50E9}"/>
              </a:ext>
            </a:extLst>
          </p:cNvPr>
          <p:cNvSpPr txBox="1">
            <a:spLocks noChangeArrowheads="1"/>
          </p:cNvSpPr>
          <p:nvPr/>
        </p:nvSpPr>
        <p:spPr>
          <a:xfrm>
            <a:off x="1130300" y="5849937"/>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“Count to infinity” problem</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220232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a:extLst>
              <a:ext uri="{FF2B5EF4-FFF2-40B4-BE49-F238E27FC236}">
                <a16:creationId xmlns:a16="http://schemas.microsoft.com/office/drawing/2014/main" id="{2B774214-4C23-2040-B25F-302938175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064136">
            <a:off x="637322" y="3690631"/>
            <a:ext cx="2152062" cy="1313309"/>
          </a:xfrm>
          <a:prstGeom prst="rect">
            <a:avLst/>
          </a:prstGeom>
          <a:noFill/>
          <a:extLst>
            <a:ext uri="{909E8E84-426E-40DD-AFC4-6F175D3DCCD1}">
              <a14:hiddenFill xmlns:a14="http://schemas.microsoft.com/office/drawing/2010/main">
                <a:solidFill>
                  <a:srgbClr val="FFFFFF"/>
                </a:solidFill>
              </a14:hiddenFill>
            </a:ext>
          </a:extLst>
        </p:spPr>
      </p:pic>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1A566C1-9FCD-3E4A-B1C4-753EFB892E01}"/>
              </a:ext>
            </a:extLst>
          </p:cNvPr>
          <p:cNvGrpSpPr/>
          <p:nvPr/>
        </p:nvGrpSpPr>
        <p:grpSpPr>
          <a:xfrm>
            <a:off x="241011" y="960373"/>
            <a:ext cx="2945102" cy="890700"/>
            <a:chOff x="241011" y="960373"/>
            <a:chExt cx="2945102" cy="890700"/>
          </a:xfrm>
        </p:grpSpPr>
        <p:pic>
          <p:nvPicPr>
            <p:cNvPr id="3" name="Picture 2">
              <a:extLst>
                <a:ext uri="{FF2B5EF4-FFF2-40B4-BE49-F238E27FC236}">
                  <a16:creationId xmlns:a16="http://schemas.microsoft.com/office/drawing/2014/main" id="{4165F70D-F9A8-1246-8339-53DE208422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011" y="1329705"/>
              <a:ext cx="2784583" cy="5213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9BC40E-2004-DD49-ACAA-145A068D8703}"/>
                </a:ext>
              </a:extLst>
            </p:cNvPr>
            <p:cNvSpPr txBox="1"/>
            <p:nvPr/>
          </p:nvSpPr>
          <p:spPr>
            <a:xfrm>
              <a:off x="342900" y="960373"/>
              <a:ext cx="284321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Routing table entries:</a:t>
              </a:r>
            </a:p>
          </p:txBody>
        </p:sp>
      </p:grpSp>
      <p:sp>
        <p:nvSpPr>
          <p:cNvPr id="5" name="TextBox 4">
            <a:extLst>
              <a:ext uri="{FF2B5EF4-FFF2-40B4-BE49-F238E27FC236}">
                <a16:creationId xmlns:a16="http://schemas.microsoft.com/office/drawing/2014/main" id="{6DEC8CDD-E6BE-114D-A044-D16196FD3982}"/>
              </a:ext>
            </a:extLst>
          </p:cNvPr>
          <p:cNvSpPr txBox="1"/>
          <p:nvPr/>
        </p:nvSpPr>
        <p:spPr>
          <a:xfrm>
            <a:off x="0" y="0"/>
            <a:ext cx="91440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Distance vector routing: Example</a:t>
            </a:r>
          </a:p>
        </p:txBody>
      </p:sp>
      <p:pic>
        <p:nvPicPr>
          <p:cNvPr id="66567" name="Picture 7">
            <a:extLst>
              <a:ext uri="{FF2B5EF4-FFF2-40B4-BE49-F238E27FC236}">
                <a16:creationId xmlns:a16="http://schemas.microsoft.com/office/drawing/2014/main" id="{07BCFA9D-BF76-4F4F-8C1E-93C25BF78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8470" y="3429000"/>
            <a:ext cx="2152062" cy="13133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a:extLst>
              <a:ext uri="{FF2B5EF4-FFF2-40B4-BE49-F238E27FC236}">
                <a16:creationId xmlns:a16="http://schemas.microsoft.com/office/drawing/2014/main" id="{C307D27A-1162-E244-A445-5D68936C7B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709912">
            <a:off x="4086225" y="1133233"/>
            <a:ext cx="2152062" cy="1313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17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5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4" name="Picture 4">
            <a:extLst>
              <a:ext uri="{FF2B5EF4-FFF2-40B4-BE49-F238E27FC236}">
                <a16:creationId xmlns:a16="http://schemas.microsoft.com/office/drawing/2014/main" id="{86246AB8-8175-454F-924C-BED844A79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739" y="3553990"/>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1454" y="1590389"/>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66566" name="Picture 6">
            <a:extLst>
              <a:ext uri="{FF2B5EF4-FFF2-40B4-BE49-F238E27FC236}">
                <a16:creationId xmlns:a16="http://schemas.microsoft.com/office/drawing/2014/main" id="{FA619C7A-DA38-1F4A-9F55-B3A734C3AF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759" y="4143490"/>
            <a:ext cx="1949207" cy="83537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1A566C1-9FCD-3E4A-B1C4-753EFB892E01}"/>
              </a:ext>
            </a:extLst>
          </p:cNvPr>
          <p:cNvGrpSpPr/>
          <p:nvPr/>
        </p:nvGrpSpPr>
        <p:grpSpPr>
          <a:xfrm>
            <a:off x="241011" y="960373"/>
            <a:ext cx="2945102" cy="890700"/>
            <a:chOff x="241011" y="960373"/>
            <a:chExt cx="2945102" cy="890700"/>
          </a:xfrm>
        </p:grpSpPr>
        <p:pic>
          <p:nvPicPr>
            <p:cNvPr id="3" name="Picture 2">
              <a:extLst>
                <a:ext uri="{FF2B5EF4-FFF2-40B4-BE49-F238E27FC236}">
                  <a16:creationId xmlns:a16="http://schemas.microsoft.com/office/drawing/2014/main" id="{4165F70D-F9A8-1246-8339-53DE208422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011" y="1329705"/>
              <a:ext cx="2784583" cy="5213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9BC40E-2004-DD49-ACAA-145A068D8703}"/>
                </a:ext>
              </a:extLst>
            </p:cNvPr>
            <p:cNvSpPr txBox="1"/>
            <p:nvPr/>
          </p:nvSpPr>
          <p:spPr>
            <a:xfrm>
              <a:off x="342900" y="960373"/>
              <a:ext cx="284321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Routing table entries:</a:t>
              </a:r>
            </a:p>
          </p:txBody>
        </p:sp>
      </p:grpSp>
      <p:sp>
        <p:nvSpPr>
          <p:cNvPr id="5" name="TextBox 4">
            <a:extLst>
              <a:ext uri="{FF2B5EF4-FFF2-40B4-BE49-F238E27FC236}">
                <a16:creationId xmlns:a16="http://schemas.microsoft.com/office/drawing/2014/main" id="{6DEC8CDD-E6BE-114D-A044-D16196FD3982}"/>
              </a:ext>
            </a:extLst>
          </p:cNvPr>
          <p:cNvSpPr txBox="1"/>
          <p:nvPr/>
        </p:nvSpPr>
        <p:spPr>
          <a:xfrm>
            <a:off x="0" y="0"/>
            <a:ext cx="91440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Distance vector routing: Revisited</a:t>
            </a:r>
          </a:p>
        </p:txBody>
      </p:sp>
    </p:spTree>
    <p:extLst>
      <p:ext uri="{BB962C8B-B14F-4D97-AF65-F5344CB8AC3E}">
        <p14:creationId xmlns:p14="http://schemas.microsoft.com/office/powerpoint/2010/main" val="957174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4" name="Picture 4">
            <a:extLst>
              <a:ext uri="{FF2B5EF4-FFF2-40B4-BE49-F238E27FC236}">
                <a16:creationId xmlns:a16="http://schemas.microsoft.com/office/drawing/2014/main" id="{86246AB8-8175-454F-924C-BED844A79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739" y="3553990"/>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66566" name="Picture 6">
            <a:extLst>
              <a:ext uri="{FF2B5EF4-FFF2-40B4-BE49-F238E27FC236}">
                <a16:creationId xmlns:a16="http://schemas.microsoft.com/office/drawing/2014/main" id="{FA619C7A-DA38-1F4A-9F55-B3A734C3A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759" y="4143490"/>
            <a:ext cx="1949207" cy="835375"/>
          </a:xfrm>
          <a:prstGeom prst="rect">
            <a:avLst/>
          </a:prstGeom>
          <a:noFill/>
          <a:extLst>
            <a:ext uri="{909E8E84-426E-40DD-AFC4-6F175D3DCCD1}">
              <a14:hiddenFill xmlns:a14="http://schemas.microsoft.com/office/drawing/2010/main">
                <a:solidFill>
                  <a:srgbClr val="FFFFFF"/>
                </a:solidFill>
              </a14:hiddenFill>
            </a:ext>
          </a:extLst>
        </p:spPr>
      </p:pic>
      <p:pic>
        <p:nvPicPr>
          <p:cNvPr id="67585" name="Picture 1">
            <a:extLst>
              <a:ext uri="{FF2B5EF4-FFF2-40B4-BE49-F238E27FC236}">
                <a16:creationId xmlns:a16="http://schemas.microsoft.com/office/drawing/2014/main" id="{1E9FD2E3-5164-574E-BE51-44BC7F341C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7176" y="2424985"/>
            <a:ext cx="3496272" cy="2258010"/>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1454" y="1590389"/>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67587" name="Picture 3">
            <a:extLst>
              <a:ext uri="{FF2B5EF4-FFF2-40B4-BE49-F238E27FC236}">
                <a16:creationId xmlns:a16="http://schemas.microsoft.com/office/drawing/2014/main" id="{A0D2701D-B71A-7744-85B3-D6A5683011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7133" y="2685669"/>
            <a:ext cx="3326315" cy="1986886"/>
          </a:xfrm>
          <a:prstGeom prst="rect">
            <a:avLst/>
          </a:prstGeom>
          <a:noFill/>
          <a:extLst>
            <a:ext uri="{909E8E84-426E-40DD-AFC4-6F175D3DCCD1}">
              <a14:hiddenFill xmlns:a14="http://schemas.microsoft.com/office/drawing/2010/main">
                <a:solidFill>
                  <a:srgbClr val="FFFFFF"/>
                </a:solidFill>
              </a14:hiddenFill>
            </a:ext>
          </a:extLst>
        </p:spPr>
      </p:pic>
      <p:pic>
        <p:nvPicPr>
          <p:cNvPr id="67588" name="Picture 4">
            <a:extLst>
              <a:ext uri="{FF2B5EF4-FFF2-40B4-BE49-F238E27FC236}">
                <a16:creationId xmlns:a16="http://schemas.microsoft.com/office/drawing/2014/main" id="{C6C4BDF1-E4B6-3A4E-91E5-3AA5F42647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169" y="3205776"/>
            <a:ext cx="1028244" cy="316041"/>
          </a:xfrm>
          <a:prstGeom prst="rect">
            <a:avLst/>
          </a:prstGeom>
          <a:noFill/>
          <a:extLst>
            <a:ext uri="{909E8E84-426E-40DD-AFC4-6F175D3DCCD1}">
              <a14:hiddenFill xmlns:a14="http://schemas.microsoft.com/office/drawing/2010/main">
                <a:solidFill>
                  <a:srgbClr val="FFFFFF"/>
                </a:solidFill>
              </a14:hiddenFill>
            </a:ext>
          </a:extLst>
        </p:spPr>
      </p:pic>
      <p:pic>
        <p:nvPicPr>
          <p:cNvPr id="67589" name="Picture 5">
            <a:extLst>
              <a:ext uri="{FF2B5EF4-FFF2-40B4-BE49-F238E27FC236}">
                <a16:creationId xmlns:a16="http://schemas.microsoft.com/office/drawing/2014/main" id="{2C77A08B-27AF-DF4E-9AF3-8ACF601359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11402" y="1129137"/>
            <a:ext cx="1321195" cy="361404"/>
          </a:xfrm>
          <a:prstGeom prst="rect">
            <a:avLst/>
          </a:prstGeom>
          <a:noFill/>
          <a:extLst>
            <a:ext uri="{909E8E84-426E-40DD-AFC4-6F175D3DCCD1}">
              <a14:hiddenFill xmlns:a14="http://schemas.microsoft.com/office/drawing/2010/main">
                <a:solidFill>
                  <a:srgbClr val="FFFFFF"/>
                </a:solidFill>
              </a14:hiddenFill>
            </a:ext>
          </a:extLst>
        </p:spPr>
      </p:pic>
      <p:pic>
        <p:nvPicPr>
          <p:cNvPr id="67590" name="Picture 6">
            <a:extLst>
              <a:ext uri="{FF2B5EF4-FFF2-40B4-BE49-F238E27FC236}">
                <a16:creationId xmlns:a16="http://schemas.microsoft.com/office/drawing/2014/main" id="{79D722D3-E4FE-F345-9D30-24C3317ED5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8362" y="3679112"/>
            <a:ext cx="1498935" cy="314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36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758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7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4" name="Picture 4">
            <a:extLst>
              <a:ext uri="{FF2B5EF4-FFF2-40B4-BE49-F238E27FC236}">
                <a16:creationId xmlns:a16="http://schemas.microsoft.com/office/drawing/2014/main" id="{86246AB8-8175-454F-924C-BED844A79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739" y="3225374"/>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0329" y="151905"/>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66566" name="Picture 6">
            <a:extLst>
              <a:ext uri="{FF2B5EF4-FFF2-40B4-BE49-F238E27FC236}">
                <a16:creationId xmlns:a16="http://schemas.microsoft.com/office/drawing/2014/main" id="{FA619C7A-DA38-1F4A-9F55-B3A734C3AF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759" y="3769962"/>
            <a:ext cx="1949207" cy="8353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22863DAE-F7DD-854E-9B67-7C191055F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794" y="4619625"/>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72299A95-CFF9-4045-BA34-C86D59D1F2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698" y="5946423"/>
            <a:ext cx="1949207" cy="835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C2D0B48C-0DF0-694C-99DB-9EAC0C0EE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704" y="4658157"/>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A56066BA-7E42-644E-B0A5-F37DA291D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759" y="5746302"/>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D89DA503-DC03-7043-9F73-383C09FD2D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7384" y="1192655"/>
            <a:ext cx="1949207" cy="835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FB018029-F03A-6F43-A5B3-AB921B9B34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329" y="2080850"/>
            <a:ext cx="1641126" cy="100718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613F452-6F25-874F-BD25-617357669C6D}"/>
              </a:ext>
            </a:extLst>
          </p:cNvPr>
          <p:cNvGrpSpPr/>
          <p:nvPr/>
        </p:nvGrpSpPr>
        <p:grpSpPr>
          <a:xfrm>
            <a:off x="400050" y="5964011"/>
            <a:ext cx="4746686" cy="923330"/>
            <a:chOff x="400050" y="5964011"/>
            <a:chExt cx="4746686" cy="923330"/>
          </a:xfrm>
        </p:grpSpPr>
        <p:sp>
          <p:nvSpPr>
            <p:cNvPr id="2" name="Rectangle 1">
              <a:extLst>
                <a:ext uri="{FF2B5EF4-FFF2-40B4-BE49-F238E27FC236}">
                  <a16:creationId xmlns:a16="http://schemas.microsoft.com/office/drawing/2014/main" id="{25E23792-EB20-6144-9995-EAAC82B978F1}"/>
                </a:ext>
              </a:extLst>
            </p:cNvPr>
            <p:cNvSpPr/>
            <p:nvPr/>
          </p:nvSpPr>
          <p:spPr>
            <a:xfrm>
              <a:off x="400050" y="6300791"/>
              <a:ext cx="2342105" cy="505320"/>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ABB60A1-E7EA-8848-85DB-5C423EE0015A}"/>
                </a:ext>
              </a:extLst>
            </p:cNvPr>
            <p:cNvSpPr txBox="1"/>
            <p:nvPr/>
          </p:nvSpPr>
          <p:spPr>
            <a:xfrm>
              <a:off x="2900242" y="5964011"/>
              <a:ext cx="224649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Alternate route to 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But higher cost (1+50)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update.</a:t>
              </a:r>
            </a:p>
          </p:txBody>
        </p:sp>
      </p:grpSp>
      <p:grpSp>
        <p:nvGrpSpPr>
          <p:cNvPr id="5" name="Group 4">
            <a:extLst>
              <a:ext uri="{FF2B5EF4-FFF2-40B4-BE49-F238E27FC236}">
                <a16:creationId xmlns:a16="http://schemas.microsoft.com/office/drawing/2014/main" id="{31FA690B-5AD6-7241-8FC9-650717CDC605}"/>
              </a:ext>
            </a:extLst>
          </p:cNvPr>
          <p:cNvGrpSpPr/>
          <p:nvPr/>
        </p:nvGrpSpPr>
        <p:grpSpPr>
          <a:xfrm>
            <a:off x="462248" y="4822972"/>
            <a:ext cx="4669194" cy="923330"/>
            <a:chOff x="462248" y="4822972"/>
            <a:chExt cx="4669194" cy="923330"/>
          </a:xfrm>
        </p:grpSpPr>
        <p:sp>
          <p:nvSpPr>
            <p:cNvPr id="15" name="Rectangle 14">
              <a:extLst>
                <a:ext uri="{FF2B5EF4-FFF2-40B4-BE49-F238E27FC236}">
                  <a16:creationId xmlns:a16="http://schemas.microsoft.com/office/drawing/2014/main" id="{14FB7ECB-9005-864E-A044-A1C87C68D7CA}"/>
                </a:ext>
              </a:extLst>
            </p:cNvPr>
            <p:cNvSpPr/>
            <p:nvPr/>
          </p:nvSpPr>
          <p:spPr>
            <a:xfrm>
              <a:off x="462248" y="5060620"/>
              <a:ext cx="2342105" cy="505320"/>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6730A20-6A20-E945-879C-C5B3C5BE4A1C}"/>
                </a:ext>
              </a:extLst>
            </p:cNvPr>
            <p:cNvSpPr txBox="1"/>
            <p:nvPr/>
          </p:nvSpPr>
          <p:spPr>
            <a:xfrm>
              <a:off x="2884948" y="4822972"/>
              <a:ext cx="224649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Alternate route to Z,</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 lower cost (1+4)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 update.</a:t>
              </a:r>
            </a:p>
          </p:txBody>
        </p:sp>
      </p:grpSp>
      <p:pic>
        <p:nvPicPr>
          <p:cNvPr id="17" name="Picture 4">
            <a:extLst>
              <a:ext uri="{FF2B5EF4-FFF2-40B4-BE49-F238E27FC236}">
                <a16:creationId xmlns:a16="http://schemas.microsoft.com/office/drawing/2014/main" id="{2BA6BE6F-CA91-194E-ABC8-04E96B8E20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576" y="2817373"/>
            <a:ext cx="1028244" cy="316041"/>
          </a:xfrm>
          <a:prstGeom prst="rect">
            <a:avLst/>
          </a:prstGeom>
          <a:noFill/>
          <a:extLst>
            <a:ext uri="{909E8E84-426E-40DD-AFC4-6F175D3DCCD1}">
              <a14:hiddenFill xmlns:a14="http://schemas.microsoft.com/office/drawing/2010/main">
                <a:solidFill>
                  <a:srgbClr val="FFFFFF"/>
                </a:solidFill>
              </a14:hiddenFill>
            </a:ext>
          </a:extLst>
        </p:spPr>
      </p:pic>
      <p:pic>
        <p:nvPicPr>
          <p:cNvPr id="68609" name="Picture 1">
            <a:extLst>
              <a:ext uri="{FF2B5EF4-FFF2-40B4-BE49-F238E27FC236}">
                <a16:creationId xmlns:a16="http://schemas.microsoft.com/office/drawing/2014/main" id="{12529B6F-FFF6-574F-A5AF-25669716DB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07" y="4265055"/>
            <a:ext cx="1201086" cy="3285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EC1413A3-8801-3F4C-B8F3-D5CE6F8D21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652476"/>
            <a:ext cx="1498935" cy="314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53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329" y="151905"/>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66566" name="Picture 6">
            <a:extLst>
              <a:ext uri="{FF2B5EF4-FFF2-40B4-BE49-F238E27FC236}">
                <a16:creationId xmlns:a16="http://schemas.microsoft.com/office/drawing/2014/main" id="{FA619C7A-DA38-1F4A-9F55-B3A734C3A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759" y="3769962"/>
            <a:ext cx="1949207" cy="835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C2D0B48C-0DF0-694C-99DB-9EAC0C0EE2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6704" y="4658157"/>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A56066BA-7E42-644E-B0A5-F37DA291D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759" y="5746302"/>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D89DA503-DC03-7043-9F73-383C09FD2D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7384" y="1192655"/>
            <a:ext cx="1949207" cy="835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FB018029-F03A-6F43-A5B3-AB921B9B3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0329" y="2080850"/>
            <a:ext cx="1641126" cy="10071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6730A20-6A20-E945-879C-C5B3C5BE4A1C}"/>
              </a:ext>
            </a:extLst>
          </p:cNvPr>
          <p:cNvSpPr txBox="1"/>
          <p:nvPr/>
        </p:nvSpPr>
        <p:spPr>
          <a:xfrm>
            <a:off x="290223" y="4522279"/>
            <a:ext cx="22464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X’s updated table.</a:t>
            </a:r>
          </a:p>
        </p:txBody>
      </p:sp>
      <p:pic>
        <p:nvPicPr>
          <p:cNvPr id="69635" name="Picture 3">
            <a:extLst>
              <a:ext uri="{FF2B5EF4-FFF2-40B4-BE49-F238E27FC236}">
                <a16:creationId xmlns:a16="http://schemas.microsoft.com/office/drawing/2014/main" id="{E5D88F6A-3256-BC4D-85F6-0B7EC51F12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448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329" y="151905"/>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66566" name="Picture 6">
            <a:extLst>
              <a:ext uri="{FF2B5EF4-FFF2-40B4-BE49-F238E27FC236}">
                <a16:creationId xmlns:a16="http://schemas.microsoft.com/office/drawing/2014/main" id="{FA619C7A-DA38-1F4A-9F55-B3A734C3A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759" y="3769962"/>
            <a:ext cx="1949207" cy="835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C2D0B48C-0DF0-694C-99DB-9EAC0C0EE2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6704" y="4658157"/>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A56066BA-7E42-644E-B0A5-F37DA291D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759" y="5746302"/>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D89DA503-DC03-7043-9F73-383C09FD2D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7384" y="1192655"/>
            <a:ext cx="1949207" cy="835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FB018029-F03A-6F43-A5B3-AB921B9B3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0329" y="2080850"/>
            <a:ext cx="1641126" cy="10071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6730A20-6A20-E945-879C-C5B3C5BE4A1C}"/>
              </a:ext>
            </a:extLst>
          </p:cNvPr>
          <p:cNvSpPr txBox="1"/>
          <p:nvPr/>
        </p:nvSpPr>
        <p:spPr>
          <a:xfrm>
            <a:off x="290223" y="4522279"/>
            <a:ext cx="22464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X’s updated table.</a:t>
            </a:r>
          </a:p>
        </p:txBody>
      </p:sp>
      <p:grpSp>
        <p:nvGrpSpPr>
          <p:cNvPr id="13" name="Group 12">
            <a:extLst>
              <a:ext uri="{FF2B5EF4-FFF2-40B4-BE49-F238E27FC236}">
                <a16:creationId xmlns:a16="http://schemas.microsoft.com/office/drawing/2014/main" id="{8006D7FB-E951-3344-86C7-3242366B1372}"/>
              </a:ext>
            </a:extLst>
          </p:cNvPr>
          <p:cNvGrpSpPr/>
          <p:nvPr/>
        </p:nvGrpSpPr>
        <p:grpSpPr>
          <a:xfrm>
            <a:off x="3774170" y="5611960"/>
            <a:ext cx="4588599" cy="923330"/>
            <a:chOff x="-1784246" y="4998363"/>
            <a:chExt cx="4588599" cy="923330"/>
          </a:xfrm>
        </p:grpSpPr>
        <p:sp>
          <p:nvSpPr>
            <p:cNvPr id="14" name="Rectangle 13">
              <a:extLst>
                <a:ext uri="{FF2B5EF4-FFF2-40B4-BE49-F238E27FC236}">
                  <a16:creationId xmlns:a16="http://schemas.microsoft.com/office/drawing/2014/main" id="{B9C5DB22-7D8A-0240-AB02-018668E8D258}"/>
                </a:ext>
              </a:extLst>
            </p:cNvPr>
            <p:cNvSpPr/>
            <p:nvPr/>
          </p:nvSpPr>
          <p:spPr>
            <a:xfrm>
              <a:off x="462248" y="5060620"/>
              <a:ext cx="2342105" cy="505320"/>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1838D14-EE42-9D44-B74F-7861F3B92D3D}"/>
                </a:ext>
              </a:extLst>
            </p:cNvPr>
            <p:cNvSpPr txBox="1"/>
            <p:nvPr/>
          </p:nvSpPr>
          <p:spPr>
            <a:xfrm>
              <a:off x="-1784246" y="4998363"/>
              <a:ext cx="224649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Alternate route to 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 lower cost (4+1)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 update.</a:t>
              </a:r>
            </a:p>
          </p:txBody>
        </p:sp>
      </p:grpSp>
      <p:pic>
        <p:nvPicPr>
          <p:cNvPr id="17" name="Picture 1">
            <a:extLst>
              <a:ext uri="{FF2B5EF4-FFF2-40B4-BE49-F238E27FC236}">
                <a16:creationId xmlns:a16="http://schemas.microsoft.com/office/drawing/2014/main" id="{FC9A34E1-792F-5141-8F0A-55B76975AE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793" y="6433272"/>
            <a:ext cx="1201086" cy="3285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a:extLst>
              <a:ext uri="{FF2B5EF4-FFF2-40B4-BE49-F238E27FC236}">
                <a16:creationId xmlns:a16="http://schemas.microsoft.com/office/drawing/2014/main" id="{AF908F4E-55B8-FE42-BBB6-2500A897B4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5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329" y="151905"/>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D89DA503-DC03-7043-9F73-383C09FD2D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7384" y="1192655"/>
            <a:ext cx="1949207" cy="835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FB018029-F03A-6F43-A5B3-AB921B9B3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0329" y="2080850"/>
            <a:ext cx="1641126" cy="10071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6730A20-6A20-E945-879C-C5B3C5BE4A1C}"/>
              </a:ext>
            </a:extLst>
          </p:cNvPr>
          <p:cNvSpPr txBox="1"/>
          <p:nvPr/>
        </p:nvSpPr>
        <p:spPr>
          <a:xfrm>
            <a:off x="290223" y="4522279"/>
            <a:ext cx="22464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X’s updated table.</a:t>
            </a:r>
          </a:p>
        </p:txBody>
      </p:sp>
      <p:pic>
        <p:nvPicPr>
          <p:cNvPr id="18" name="Picture 3">
            <a:extLst>
              <a:ext uri="{FF2B5EF4-FFF2-40B4-BE49-F238E27FC236}">
                <a16:creationId xmlns:a16="http://schemas.microsoft.com/office/drawing/2014/main" id="{10BB4241-5BA8-344E-89AB-73BE514990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FF4A27D0-DFBA-6448-A666-292FE38B18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0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741" y="1590389"/>
            <a:ext cx="1807016" cy="95979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6730A20-6A20-E945-879C-C5B3C5BE4A1C}"/>
              </a:ext>
            </a:extLst>
          </p:cNvPr>
          <p:cNvSpPr txBox="1"/>
          <p:nvPr/>
        </p:nvSpPr>
        <p:spPr>
          <a:xfrm>
            <a:off x="3213100" y="5267611"/>
            <a:ext cx="387250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Tables are updated.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Advertisement messages will trigger as routing table is updates.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3">
            <a:extLst>
              <a:ext uri="{FF2B5EF4-FFF2-40B4-BE49-F238E27FC236}">
                <a16:creationId xmlns:a16="http://schemas.microsoft.com/office/drawing/2014/main" id="{AF0B49D5-DBD9-7942-8517-22BF984249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10312B6-8F42-A54A-9996-ECBDF34048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A4B8D9ED-C0E2-9045-951C-94C6A16B7427}"/>
              </a:ext>
            </a:extLst>
          </p:cNvPr>
          <p:cNvGrpSpPr/>
          <p:nvPr/>
        </p:nvGrpSpPr>
        <p:grpSpPr>
          <a:xfrm>
            <a:off x="2741405" y="2569580"/>
            <a:ext cx="3326315" cy="2102975"/>
            <a:chOff x="2741405" y="2569580"/>
            <a:chExt cx="3326315" cy="2102975"/>
          </a:xfrm>
        </p:grpSpPr>
        <p:pic>
          <p:nvPicPr>
            <p:cNvPr id="10" name="Picture 3">
              <a:extLst>
                <a:ext uri="{FF2B5EF4-FFF2-40B4-BE49-F238E27FC236}">
                  <a16:creationId xmlns:a16="http://schemas.microsoft.com/office/drawing/2014/main" id="{90A0E54F-FCF2-504A-BE98-2C80D2D514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1405" y="2685669"/>
              <a:ext cx="3326315" cy="1986886"/>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a:extLst>
                <a:ext uri="{FF2B5EF4-FFF2-40B4-BE49-F238E27FC236}">
                  <a16:creationId xmlns:a16="http://schemas.microsoft.com/office/drawing/2014/main" id="{5F9F43C4-A2EC-2942-872A-487D673BF16C}"/>
                </a:ext>
              </a:extLst>
            </p:cNvPr>
            <p:cNvSpPr/>
            <p:nvPr/>
          </p:nvSpPr>
          <p:spPr>
            <a:xfrm>
              <a:off x="3669147" y="2569580"/>
              <a:ext cx="671359" cy="393539"/>
            </a:xfrm>
            <a:custGeom>
              <a:avLst/>
              <a:gdLst>
                <a:gd name="connsiteX0" fmla="*/ 671359 w 671359"/>
                <a:gd name="connsiteY0" fmla="*/ 92597 h 393539"/>
                <a:gd name="connsiteX1" fmla="*/ 671359 w 671359"/>
                <a:gd name="connsiteY1" fmla="*/ 92597 h 393539"/>
                <a:gd name="connsiteX2" fmla="*/ 648210 w 671359"/>
                <a:gd name="connsiteY2" fmla="*/ 196769 h 393539"/>
                <a:gd name="connsiteX3" fmla="*/ 613486 w 671359"/>
                <a:gd name="connsiteY3" fmla="*/ 208344 h 393539"/>
                <a:gd name="connsiteX4" fmla="*/ 439866 w 671359"/>
                <a:gd name="connsiteY4" fmla="*/ 231493 h 393539"/>
                <a:gd name="connsiteX5" fmla="*/ 381992 w 671359"/>
                <a:gd name="connsiteY5" fmla="*/ 277792 h 393539"/>
                <a:gd name="connsiteX6" fmla="*/ 347268 w 671359"/>
                <a:gd name="connsiteY6" fmla="*/ 335666 h 393539"/>
                <a:gd name="connsiteX7" fmla="*/ 254671 w 671359"/>
                <a:gd name="connsiteY7" fmla="*/ 381964 h 393539"/>
                <a:gd name="connsiteX8" fmla="*/ 208372 w 671359"/>
                <a:gd name="connsiteY8" fmla="*/ 393539 h 393539"/>
                <a:gd name="connsiteX9" fmla="*/ 127349 w 671359"/>
                <a:gd name="connsiteY9" fmla="*/ 381964 h 393539"/>
                <a:gd name="connsiteX10" fmla="*/ 34752 w 671359"/>
                <a:gd name="connsiteY10" fmla="*/ 347240 h 393539"/>
                <a:gd name="connsiteX11" fmla="*/ 28 w 671359"/>
                <a:gd name="connsiteY11" fmla="*/ 266217 h 393539"/>
                <a:gd name="connsiteX12" fmla="*/ 23177 w 671359"/>
                <a:gd name="connsiteY12" fmla="*/ 150471 h 393539"/>
                <a:gd name="connsiteX13" fmla="*/ 81050 w 671359"/>
                <a:gd name="connsiteY13" fmla="*/ 92597 h 393539"/>
                <a:gd name="connsiteX14" fmla="*/ 162073 w 671359"/>
                <a:gd name="connsiteY14" fmla="*/ 34724 h 393539"/>
                <a:gd name="connsiteX15" fmla="*/ 243096 w 671359"/>
                <a:gd name="connsiteY15" fmla="*/ 11574 h 393539"/>
                <a:gd name="connsiteX16" fmla="*/ 277820 w 671359"/>
                <a:gd name="connsiteY16" fmla="*/ 0 h 393539"/>
                <a:gd name="connsiteX17" fmla="*/ 416716 w 671359"/>
                <a:gd name="connsiteY17" fmla="*/ 23149 h 393539"/>
                <a:gd name="connsiteX18" fmla="*/ 474590 w 671359"/>
                <a:gd name="connsiteY18" fmla="*/ 34724 h 393539"/>
                <a:gd name="connsiteX19" fmla="*/ 544038 w 671359"/>
                <a:gd name="connsiteY19" fmla="*/ 57873 h 393539"/>
                <a:gd name="connsiteX20" fmla="*/ 613486 w 671359"/>
                <a:gd name="connsiteY20" fmla="*/ 81023 h 393539"/>
                <a:gd name="connsiteX21" fmla="*/ 648210 w 671359"/>
                <a:gd name="connsiteY21" fmla="*/ 92597 h 393539"/>
                <a:gd name="connsiteX22" fmla="*/ 671359 w 671359"/>
                <a:gd name="connsiteY22" fmla="*/ 92597 h 39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1359" h="393539">
                  <a:moveTo>
                    <a:pt x="671359" y="92597"/>
                  </a:moveTo>
                  <a:lnTo>
                    <a:pt x="671359" y="92597"/>
                  </a:lnTo>
                  <a:cubicBezTo>
                    <a:pt x="663643" y="127321"/>
                    <a:pt x="664118" y="164953"/>
                    <a:pt x="648210" y="196769"/>
                  </a:cubicBezTo>
                  <a:cubicBezTo>
                    <a:pt x="642754" y="207682"/>
                    <a:pt x="625545" y="206489"/>
                    <a:pt x="613486" y="208344"/>
                  </a:cubicBezTo>
                  <a:cubicBezTo>
                    <a:pt x="320234" y="253461"/>
                    <a:pt x="615889" y="196290"/>
                    <a:pt x="439866" y="231493"/>
                  </a:cubicBezTo>
                  <a:cubicBezTo>
                    <a:pt x="424098" y="242005"/>
                    <a:pt x="392986" y="259469"/>
                    <a:pt x="381992" y="277792"/>
                  </a:cubicBezTo>
                  <a:cubicBezTo>
                    <a:pt x="352047" y="327699"/>
                    <a:pt x="392390" y="299568"/>
                    <a:pt x="347268" y="335666"/>
                  </a:cubicBezTo>
                  <a:cubicBezTo>
                    <a:pt x="316888" y="359970"/>
                    <a:pt x="293151" y="369137"/>
                    <a:pt x="254671" y="381964"/>
                  </a:cubicBezTo>
                  <a:cubicBezTo>
                    <a:pt x="239579" y="386995"/>
                    <a:pt x="223805" y="389681"/>
                    <a:pt x="208372" y="393539"/>
                  </a:cubicBezTo>
                  <a:cubicBezTo>
                    <a:pt x="181364" y="389681"/>
                    <a:pt x="154101" y="387314"/>
                    <a:pt x="127349" y="381964"/>
                  </a:cubicBezTo>
                  <a:cubicBezTo>
                    <a:pt x="109197" y="378334"/>
                    <a:pt x="42166" y="350206"/>
                    <a:pt x="34752" y="347240"/>
                  </a:cubicBezTo>
                  <a:cubicBezTo>
                    <a:pt x="31835" y="341406"/>
                    <a:pt x="-1108" y="280981"/>
                    <a:pt x="28" y="266217"/>
                  </a:cubicBezTo>
                  <a:cubicBezTo>
                    <a:pt x="3046" y="226987"/>
                    <a:pt x="6538" y="186126"/>
                    <a:pt x="23177" y="150471"/>
                  </a:cubicBezTo>
                  <a:cubicBezTo>
                    <a:pt x="34714" y="125749"/>
                    <a:pt x="60092" y="110062"/>
                    <a:pt x="81050" y="92597"/>
                  </a:cubicBezTo>
                  <a:cubicBezTo>
                    <a:pt x="106547" y="71349"/>
                    <a:pt x="132387" y="49567"/>
                    <a:pt x="162073" y="34724"/>
                  </a:cubicBezTo>
                  <a:cubicBezTo>
                    <a:pt x="187196" y="22162"/>
                    <a:pt x="216192" y="19645"/>
                    <a:pt x="243096" y="11574"/>
                  </a:cubicBezTo>
                  <a:cubicBezTo>
                    <a:pt x="254782" y="8068"/>
                    <a:pt x="266245" y="3858"/>
                    <a:pt x="277820" y="0"/>
                  </a:cubicBezTo>
                  <a:lnTo>
                    <a:pt x="416716" y="23149"/>
                  </a:lnTo>
                  <a:cubicBezTo>
                    <a:pt x="436090" y="26568"/>
                    <a:pt x="455610" y="29548"/>
                    <a:pt x="474590" y="34724"/>
                  </a:cubicBezTo>
                  <a:cubicBezTo>
                    <a:pt x="498132" y="41144"/>
                    <a:pt x="520889" y="50157"/>
                    <a:pt x="544038" y="57873"/>
                  </a:cubicBezTo>
                  <a:lnTo>
                    <a:pt x="613486" y="81023"/>
                  </a:lnTo>
                  <a:lnTo>
                    <a:pt x="648210" y="92597"/>
                  </a:lnTo>
                  <a:lnTo>
                    <a:pt x="671359" y="925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70111B14-44DC-0748-8ACE-9146D27F89D5}"/>
                </a:ext>
              </a:extLst>
            </p:cNvPr>
            <p:cNvSpPr/>
            <p:nvPr/>
          </p:nvSpPr>
          <p:spPr>
            <a:xfrm rot="4334835">
              <a:off x="4675813" y="2938630"/>
              <a:ext cx="671359" cy="393539"/>
            </a:xfrm>
            <a:custGeom>
              <a:avLst/>
              <a:gdLst>
                <a:gd name="connsiteX0" fmla="*/ 671359 w 671359"/>
                <a:gd name="connsiteY0" fmla="*/ 92597 h 393539"/>
                <a:gd name="connsiteX1" fmla="*/ 671359 w 671359"/>
                <a:gd name="connsiteY1" fmla="*/ 92597 h 393539"/>
                <a:gd name="connsiteX2" fmla="*/ 648210 w 671359"/>
                <a:gd name="connsiteY2" fmla="*/ 196769 h 393539"/>
                <a:gd name="connsiteX3" fmla="*/ 613486 w 671359"/>
                <a:gd name="connsiteY3" fmla="*/ 208344 h 393539"/>
                <a:gd name="connsiteX4" fmla="*/ 439866 w 671359"/>
                <a:gd name="connsiteY4" fmla="*/ 231493 h 393539"/>
                <a:gd name="connsiteX5" fmla="*/ 381992 w 671359"/>
                <a:gd name="connsiteY5" fmla="*/ 277792 h 393539"/>
                <a:gd name="connsiteX6" fmla="*/ 347268 w 671359"/>
                <a:gd name="connsiteY6" fmla="*/ 335666 h 393539"/>
                <a:gd name="connsiteX7" fmla="*/ 254671 w 671359"/>
                <a:gd name="connsiteY7" fmla="*/ 381964 h 393539"/>
                <a:gd name="connsiteX8" fmla="*/ 208372 w 671359"/>
                <a:gd name="connsiteY8" fmla="*/ 393539 h 393539"/>
                <a:gd name="connsiteX9" fmla="*/ 127349 w 671359"/>
                <a:gd name="connsiteY9" fmla="*/ 381964 h 393539"/>
                <a:gd name="connsiteX10" fmla="*/ 34752 w 671359"/>
                <a:gd name="connsiteY10" fmla="*/ 347240 h 393539"/>
                <a:gd name="connsiteX11" fmla="*/ 28 w 671359"/>
                <a:gd name="connsiteY11" fmla="*/ 266217 h 393539"/>
                <a:gd name="connsiteX12" fmla="*/ 23177 w 671359"/>
                <a:gd name="connsiteY12" fmla="*/ 150471 h 393539"/>
                <a:gd name="connsiteX13" fmla="*/ 81050 w 671359"/>
                <a:gd name="connsiteY13" fmla="*/ 92597 h 393539"/>
                <a:gd name="connsiteX14" fmla="*/ 162073 w 671359"/>
                <a:gd name="connsiteY14" fmla="*/ 34724 h 393539"/>
                <a:gd name="connsiteX15" fmla="*/ 243096 w 671359"/>
                <a:gd name="connsiteY15" fmla="*/ 11574 h 393539"/>
                <a:gd name="connsiteX16" fmla="*/ 277820 w 671359"/>
                <a:gd name="connsiteY16" fmla="*/ 0 h 393539"/>
                <a:gd name="connsiteX17" fmla="*/ 416716 w 671359"/>
                <a:gd name="connsiteY17" fmla="*/ 23149 h 393539"/>
                <a:gd name="connsiteX18" fmla="*/ 474590 w 671359"/>
                <a:gd name="connsiteY18" fmla="*/ 34724 h 393539"/>
                <a:gd name="connsiteX19" fmla="*/ 544038 w 671359"/>
                <a:gd name="connsiteY19" fmla="*/ 57873 h 393539"/>
                <a:gd name="connsiteX20" fmla="*/ 613486 w 671359"/>
                <a:gd name="connsiteY20" fmla="*/ 81023 h 393539"/>
                <a:gd name="connsiteX21" fmla="*/ 648210 w 671359"/>
                <a:gd name="connsiteY21" fmla="*/ 92597 h 393539"/>
                <a:gd name="connsiteX22" fmla="*/ 671359 w 671359"/>
                <a:gd name="connsiteY22" fmla="*/ 92597 h 39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1359" h="393539">
                  <a:moveTo>
                    <a:pt x="671359" y="92597"/>
                  </a:moveTo>
                  <a:lnTo>
                    <a:pt x="671359" y="92597"/>
                  </a:lnTo>
                  <a:cubicBezTo>
                    <a:pt x="663643" y="127321"/>
                    <a:pt x="664118" y="164953"/>
                    <a:pt x="648210" y="196769"/>
                  </a:cubicBezTo>
                  <a:cubicBezTo>
                    <a:pt x="642754" y="207682"/>
                    <a:pt x="625545" y="206489"/>
                    <a:pt x="613486" y="208344"/>
                  </a:cubicBezTo>
                  <a:cubicBezTo>
                    <a:pt x="320234" y="253461"/>
                    <a:pt x="615889" y="196290"/>
                    <a:pt x="439866" y="231493"/>
                  </a:cubicBezTo>
                  <a:cubicBezTo>
                    <a:pt x="424098" y="242005"/>
                    <a:pt x="392986" y="259469"/>
                    <a:pt x="381992" y="277792"/>
                  </a:cubicBezTo>
                  <a:cubicBezTo>
                    <a:pt x="352047" y="327699"/>
                    <a:pt x="392390" y="299568"/>
                    <a:pt x="347268" y="335666"/>
                  </a:cubicBezTo>
                  <a:cubicBezTo>
                    <a:pt x="316888" y="359970"/>
                    <a:pt x="293151" y="369137"/>
                    <a:pt x="254671" y="381964"/>
                  </a:cubicBezTo>
                  <a:cubicBezTo>
                    <a:pt x="239579" y="386995"/>
                    <a:pt x="223805" y="389681"/>
                    <a:pt x="208372" y="393539"/>
                  </a:cubicBezTo>
                  <a:cubicBezTo>
                    <a:pt x="181364" y="389681"/>
                    <a:pt x="154101" y="387314"/>
                    <a:pt x="127349" y="381964"/>
                  </a:cubicBezTo>
                  <a:cubicBezTo>
                    <a:pt x="109197" y="378334"/>
                    <a:pt x="42166" y="350206"/>
                    <a:pt x="34752" y="347240"/>
                  </a:cubicBezTo>
                  <a:cubicBezTo>
                    <a:pt x="31835" y="341406"/>
                    <a:pt x="-1108" y="280981"/>
                    <a:pt x="28" y="266217"/>
                  </a:cubicBezTo>
                  <a:cubicBezTo>
                    <a:pt x="3046" y="226987"/>
                    <a:pt x="6538" y="186126"/>
                    <a:pt x="23177" y="150471"/>
                  </a:cubicBezTo>
                  <a:cubicBezTo>
                    <a:pt x="34714" y="125749"/>
                    <a:pt x="60092" y="110062"/>
                    <a:pt x="81050" y="92597"/>
                  </a:cubicBezTo>
                  <a:cubicBezTo>
                    <a:pt x="106547" y="71349"/>
                    <a:pt x="132387" y="49567"/>
                    <a:pt x="162073" y="34724"/>
                  </a:cubicBezTo>
                  <a:cubicBezTo>
                    <a:pt x="187196" y="22162"/>
                    <a:pt x="216192" y="19645"/>
                    <a:pt x="243096" y="11574"/>
                  </a:cubicBezTo>
                  <a:cubicBezTo>
                    <a:pt x="254782" y="8068"/>
                    <a:pt x="266245" y="3858"/>
                    <a:pt x="277820" y="0"/>
                  </a:cubicBezTo>
                  <a:lnTo>
                    <a:pt x="416716" y="23149"/>
                  </a:lnTo>
                  <a:cubicBezTo>
                    <a:pt x="436090" y="26568"/>
                    <a:pt x="455610" y="29548"/>
                    <a:pt x="474590" y="34724"/>
                  </a:cubicBezTo>
                  <a:cubicBezTo>
                    <a:pt x="498132" y="41144"/>
                    <a:pt x="520889" y="50157"/>
                    <a:pt x="544038" y="57873"/>
                  </a:cubicBezTo>
                  <a:lnTo>
                    <a:pt x="613486" y="81023"/>
                  </a:lnTo>
                  <a:lnTo>
                    <a:pt x="648210" y="92597"/>
                  </a:lnTo>
                  <a:lnTo>
                    <a:pt x="671359" y="925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1254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E1F9357C-6814-C144-AEF1-EA617AC01C15}"/>
              </a:ext>
            </a:extLst>
          </p:cNvPr>
          <p:cNvSpPr>
            <a:spLocks noGrp="1" noChangeArrowheads="1"/>
          </p:cNvSpPr>
          <p:nvPr>
            <p:ph type="title"/>
          </p:nvPr>
        </p:nvSpPr>
        <p:spPr>
          <a:xfrm>
            <a:off x="611188" y="171450"/>
            <a:ext cx="8281987" cy="646113"/>
          </a:xfrm>
        </p:spPr>
        <p:txBody>
          <a:bodyPr/>
          <a:lstStyle/>
          <a:p>
            <a:pPr eaLnBrk="1" hangingPunct="1"/>
            <a:r>
              <a:rPr lang="en-US" altLang="en-US" sz="3600"/>
              <a:t>Distance Vector</a:t>
            </a:r>
            <a:endParaRPr lang="en-AU" altLang="en-US" sz="3600"/>
          </a:p>
        </p:txBody>
      </p:sp>
      <p:sp>
        <p:nvSpPr>
          <p:cNvPr id="105475" name="Rectangle 3">
            <a:extLst>
              <a:ext uri="{FF2B5EF4-FFF2-40B4-BE49-F238E27FC236}">
                <a16:creationId xmlns:a16="http://schemas.microsoft.com/office/drawing/2014/main" id="{2A8A0BAE-1B11-2546-A29F-1740F8688287}"/>
              </a:ext>
            </a:extLst>
          </p:cNvPr>
          <p:cNvSpPr>
            <a:spLocks noGrp="1" noChangeArrowheads="1"/>
          </p:cNvSpPr>
          <p:nvPr>
            <p:ph type="body" idx="1"/>
          </p:nvPr>
        </p:nvSpPr>
        <p:spPr>
          <a:xfrm>
            <a:off x="628650" y="1253331"/>
            <a:ext cx="7886700" cy="4351338"/>
          </a:xfrm>
        </p:spPr>
        <p:txBody>
          <a:bodyPr/>
          <a:lstStyle/>
          <a:p>
            <a:r>
              <a:rPr lang="en-US" altLang="en-US" sz="2400" dirty="0"/>
              <a:t>Each node constructs a one dimensional array (a vector) containing the “distances” (costs) to all other nodes and distributes that vector to its immediate neighbors</a:t>
            </a:r>
          </a:p>
          <a:p>
            <a:r>
              <a:rPr lang="en-US" altLang="en-US" sz="2400" dirty="0"/>
              <a:t>Starting assumption is that each node knows the cost of the link to each of its directly connected neighbors</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05476" name="Picture 5" descr="f03-29-9780123850591 copy">
            <a:extLst>
              <a:ext uri="{FF2B5EF4-FFF2-40B4-BE49-F238E27FC236}">
                <a16:creationId xmlns:a16="http://schemas.microsoft.com/office/drawing/2014/main" id="{06EB27E9-2805-8A4B-867E-B02BA6111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370" y="3720681"/>
            <a:ext cx="403225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EDCCD74-40C1-0D45-A2B8-D30DE62966A4}"/>
              </a:ext>
            </a:extLst>
          </p:cNvPr>
          <p:cNvPicPr>
            <a:picLocks noChangeAspect="1"/>
          </p:cNvPicPr>
          <p:nvPr/>
        </p:nvPicPr>
        <p:blipFill>
          <a:blip r:embed="rId4"/>
          <a:stretch>
            <a:fillRect/>
          </a:stretch>
        </p:blipFill>
        <p:spPr>
          <a:xfrm>
            <a:off x="5045076" y="3330156"/>
            <a:ext cx="3810000" cy="2908300"/>
          </a:xfrm>
          <a:prstGeom prst="rect">
            <a:avLst/>
          </a:prstGeom>
        </p:spPr>
      </p:pic>
    </p:spTree>
    <p:extLst>
      <p:ext uri="{BB962C8B-B14F-4D97-AF65-F5344CB8AC3E}">
        <p14:creationId xmlns:p14="http://schemas.microsoft.com/office/powerpoint/2010/main" val="440090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4140723F-FE82-454A-B7D9-F00F2572C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802" y="2335688"/>
            <a:ext cx="1949207" cy="859073"/>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7478" y="234358"/>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E0C78272-331B-FC4B-B7B2-CF99840F2A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0801" y="1264722"/>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759C3B8C-9D2A-5E49-B89D-4AB43B816C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6558" y="1535032"/>
            <a:ext cx="1028244" cy="3160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
            <a:extLst>
              <a:ext uri="{FF2B5EF4-FFF2-40B4-BE49-F238E27FC236}">
                <a16:creationId xmlns:a16="http://schemas.microsoft.com/office/drawing/2014/main" id="{8FEA7634-7B5A-8F4E-838B-6AB4FC6212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5980" y="505907"/>
            <a:ext cx="1201086" cy="3285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9A0BBEEE-CCA1-0840-8638-69E6A063AD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8543" y="2242980"/>
            <a:ext cx="1498935" cy="3140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C91E2CB-DA55-A442-814D-1340D0626986}"/>
              </a:ext>
            </a:extLst>
          </p:cNvPr>
          <p:cNvSpPr txBox="1"/>
          <p:nvPr/>
        </p:nvSpPr>
        <p:spPr>
          <a:xfrm>
            <a:off x="56105" y="172920"/>
            <a:ext cx="280139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Let’s take a look at the node Y only.</a:t>
            </a:r>
          </a:p>
        </p:txBody>
      </p:sp>
      <p:grpSp>
        <p:nvGrpSpPr>
          <p:cNvPr id="17" name="Group 16">
            <a:extLst>
              <a:ext uri="{FF2B5EF4-FFF2-40B4-BE49-F238E27FC236}">
                <a16:creationId xmlns:a16="http://schemas.microsoft.com/office/drawing/2014/main" id="{7D25E28C-69FF-7D46-A83A-CA0C4AB7E800}"/>
              </a:ext>
            </a:extLst>
          </p:cNvPr>
          <p:cNvGrpSpPr/>
          <p:nvPr/>
        </p:nvGrpSpPr>
        <p:grpSpPr>
          <a:xfrm>
            <a:off x="4932274" y="2029992"/>
            <a:ext cx="4281053" cy="1477328"/>
            <a:chOff x="489984" y="4849352"/>
            <a:chExt cx="4281053" cy="1477328"/>
          </a:xfrm>
        </p:grpSpPr>
        <p:sp>
          <p:nvSpPr>
            <p:cNvPr id="18" name="Rectangle 17">
              <a:extLst>
                <a:ext uri="{FF2B5EF4-FFF2-40B4-BE49-F238E27FC236}">
                  <a16:creationId xmlns:a16="http://schemas.microsoft.com/office/drawing/2014/main" id="{D772899E-41B3-E745-B8A6-F7E574FBE274}"/>
                </a:ext>
              </a:extLst>
            </p:cNvPr>
            <p:cNvSpPr/>
            <p:nvPr/>
          </p:nvSpPr>
          <p:spPr>
            <a:xfrm>
              <a:off x="489984" y="5076900"/>
              <a:ext cx="1935624" cy="505320"/>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EEBCDEF-531F-374A-BD2A-FE6214616036}"/>
                </a:ext>
              </a:extLst>
            </p:cNvPr>
            <p:cNvSpPr txBox="1"/>
            <p:nvPr/>
          </p:nvSpPr>
          <p:spPr>
            <a:xfrm>
              <a:off x="2524543" y="4849352"/>
              <a:ext cx="2246494"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 (false) alternate route to 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 higher cost (5+1)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 (fortunately) no update.</a:t>
              </a:r>
            </a:p>
          </p:txBody>
        </p:sp>
      </p:grpSp>
      <p:pic>
        <p:nvPicPr>
          <p:cNvPr id="20" name="Picture 3">
            <a:extLst>
              <a:ext uri="{FF2B5EF4-FFF2-40B4-BE49-F238E27FC236}">
                <a16:creationId xmlns:a16="http://schemas.microsoft.com/office/drawing/2014/main" id="{7C57CE40-29FC-0B4C-A0E0-D185D6B1B1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19AFC0B2-9011-8E4A-A63D-3A233B9A5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5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328" y="1690382"/>
            <a:ext cx="1807016" cy="95979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C91E2CB-DA55-A442-814D-1340D0626986}"/>
              </a:ext>
            </a:extLst>
          </p:cNvPr>
          <p:cNvSpPr txBox="1"/>
          <p:nvPr/>
        </p:nvSpPr>
        <p:spPr>
          <a:xfrm>
            <a:off x="2382487" y="5529539"/>
            <a:ext cx="410210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 update at any node. The routing algorithm converges.</a:t>
            </a:r>
          </a:p>
        </p:txBody>
      </p:sp>
      <p:pic>
        <p:nvPicPr>
          <p:cNvPr id="16" name="Picture 3">
            <a:extLst>
              <a:ext uri="{FF2B5EF4-FFF2-40B4-BE49-F238E27FC236}">
                <a16:creationId xmlns:a16="http://schemas.microsoft.com/office/drawing/2014/main" id="{E43CA750-69BC-FD41-9734-51E7D5A52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11D87AC-61DF-8A46-8FD3-46CFE8BF2B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61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328" y="1690382"/>
            <a:ext cx="1807016" cy="9597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87C9861F-9AFF-6B44-B67A-C7F998EE2339}"/>
              </a:ext>
            </a:extLst>
          </p:cNvPr>
          <p:cNvSpPr txBox="1">
            <a:spLocks noChangeArrowheads="1"/>
          </p:cNvSpPr>
          <p:nvPr/>
        </p:nvSpPr>
        <p:spPr>
          <a:xfrm>
            <a:off x="61032" y="0"/>
            <a:ext cx="6943846"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increases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75778" name="Picture 2">
            <a:extLst>
              <a:ext uri="{FF2B5EF4-FFF2-40B4-BE49-F238E27FC236}">
                <a16:creationId xmlns:a16="http://schemas.microsoft.com/office/drawing/2014/main" id="{2FA18130-29BB-E545-ADD0-5F0012CBA9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2714" y="2961419"/>
            <a:ext cx="592277" cy="6584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71E1C877-1E58-D940-8C0F-DA15BE9CEA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021D1785-630B-BC4A-897E-1EF6D1A257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9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328" y="1690382"/>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75778" name="Picture 2">
            <a:extLst>
              <a:ext uri="{FF2B5EF4-FFF2-40B4-BE49-F238E27FC236}">
                <a16:creationId xmlns:a16="http://schemas.microsoft.com/office/drawing/2014/main" id="{2FA18130-29BB-E545-ADD0-5F0012CBA9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2714" y="2961419"/>
            <a:ext cx="592277" cy="6584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DE9737E-7F79-E046-929C-3F0FA584AA4D}"/>
              </a:ext>
            </a:extLst>
          </p:cNvPr>
          <p:cNvSpPr txBox="1"/>
          <p:nvPr/>
        </p:nvSpPr>
        <p:spPr>
          <a:xfrm>
            <a:off x="5753836" y="2799545"/>
            <a:ext cx="41021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 updates its table.</a:t>
            </a:r>
          </a:p>
        </p:txBody>
      </p:sp>
      <p:pic>
        <p:nvPicPr>
          <p:cNvPr id="76804" name="Picture 4">
            <a:extLst>
              <a:ext uri="{FF2B5EF4-FFF2-40B4-BE49-F238E27FC236}">
                <a16:creationId xmlns:a16="http://schemas.microsoft.com/office/drawing/2014/main" id="{1554EE35-FBB6-3142-BE89-052A9B3FE0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9977" y="1633455"/>
            <a:ext cx="1987718" cy="10557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84F3C49E-01B4-3B4F-85DB-C32608F23C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AE4F59BF-DB9A-514A-8945-342BBA59A8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10957327-DF0E-1645-91FD-B6DA95516894}"/>
              </a:ext>
            </a:extLst>
          </p:cNvPr>
          <p:cNvSpPr txBox="1">
            <a:spLocks noChangeArrowheads="1"/>
          </p:cNvSpPr>
          <p:nvPr/>
        </p:nvSpPr>
        <p:spPr>
          <a:xfrm>
            <a:off x="61032" y="0"/>
            <a:ext cx="6943846"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increases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985496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328" y="1690382"/>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75778" name="Picture 2">
            <a:extLst>
              <a:ext uri="{FF2B5EF4-FFF2-40B4-BE49-F238E27FC236}">
                <a16:creationId xmlns:a16="http://schemas.microsoft.com/office/drawing/2014/main" id="{2FA18130-29BB-E545-ADD0-5F0012CBA9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2714" y="2961419"/>
            <a:ext cx="592277" cy="6584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DE9737E-7F79-E046-929C-3F0FA584AA4D}"/>
              </a:ext>
            </a:extLst>
          </p:cNvPr>
          <p:cNvSpPr txBox="1"/>
          <p:nvPr/>
        </p:nvSpPr>
        <p:spPr>
          <a:xfrm>
            <a:off x="5753836" y="2799545"/>
            <a:ext cx="41021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 updates its table.</a:t>
            </a:r>
          </a:p>
        </p:txBody>
      </p:sp>
      <p:sp>
        <p:nvSpPr>
          <p:cNvPr id="10" name="TextBox 9">
            <a:extLst>
              <a:ext uri="{FF2B5EF4-FFF2-40B4-BE49-F238E27FC236}">
                <a16:creationId xmlns:a16="http://schemas.microsoft.com/office/drawing/2014/main" id="{9C7244F8-78A6-D64B-9019-B60E385CBE24}"/>
              </a:ext>
            </a:extLst>
          </p:cNvPr>
          <p:cNvSpPr txBox="1"/>
          <p:nvPr/>
        </p:nvSpPr>
        <p:spPr>
          <a:xfrm>
            <a:off x="2069089" y="4977591"/>
            <a:ext cx="410210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But imagine if Z advertises its old information to Y. (e.g., periodic update)</a:t>
            </a:r>
          </a:p>
        </p:txBody>
      </p:sp>
      <p:pic>
        <p:nvPicPr>
          <p:cNvPr id="11" name="Picture 4">
            <a:extLst>
              <a:ext uri="{FF2B5EF4-FFF2-40B4-BE49-F238E27FC236}">
                <a16:creationId xmlns:a16="http://schemas.microsoft.com/office/drawing/2014/main" id="{79CFB5DB-41C7-BD40-B0C9-CC70F6B79F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9977" y="1633455"/>
            <a:ext cx="1987718" cy="1055772"/>
          </a:xfrm>
          <a:prstGeom prst="rect">
            <a:avLst/>
          </a:prstGeom>
          <a:noFill/>
          <a:extLst>
            <a:ext uri="{909E8E84-426E-40DD-AFC4-6F175D3DCCD1}">
              <a14:hiddenFill xmlns:a14="http://schemas.microsoft.com/office/drawing/2010/main">
                <a:solidFill>
                  <a:srgbClr val="FFFFFF"/>
                </a:solidFill>
              </a14:hiddenFill>
            </a:ext>
          </a:extLst>
        </p:spPr>
      </p:pic>
      <p:pic>
        <p:nvPicPr>
          <p:cNvPr id="78850" name="Picture 2">
            <a:extLst>
              <a:ext uri="{FF2B5EF4-FFF2-40B4-BE49-F238E27FC236}">
                <a16:creationId xmlns:a16="http://schemas.microsoft.com/office/drawing/2014/main" id="{64233355-8806-B341-B9AA-DDA9ACDABF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5096116D-2AFB-FF49-9E89-2D73D17973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a:extLst>
              <a:ext uri="{FF2B5EF4-FFF2-40B4-BE49-F238E27FC236}">
                <a16:creationId xmlns:a16="http://schemas.microsoft.com/office/drawing/2014/main" id="{1D2F3F48-39F6-874F-BE97-204B0FC881F9}"/>
              </a:ext>
            </a:extLst>
          </p:cNvPr>
          <p:cNvSpPr txBox="1">
            <a:spLocks noChangeArrowheads="1"/>
          </p:cNvSpPr>
          <p:nvPr/>
        </p:nvSpPr>
        <p:spPr>
          <a:xfrm>
            <a:off x="61032" y="0"/>
            <a:ext cx="6943846"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increases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01051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DFC99D6E-D962-DE40-8262-180650524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948" y="807292"/>
            <a:ext cx="1949207" cy="859073"/>
          </a:xfrm>
          <a:prstGeom prst="rect">
            <a:avLst/>
          </a:prstGeom>
          <a:noFill/>
          <a:extLst>
            <a:ext uri="{909E8E84-426E-40DD-AFC4-6F175D3DCCD1}">
              <a14:hiddenFill xmlns:a14="http://schemas.microsoft.com/office/drawing/2010/main">
                <a:solidFill>
                  <a:srgbClr val="FFFFFF"/>
                </a:solidFill>
              </a14:hiddenFill>
            </a:ext>
          </a:extLst>
        </p:spPr>
      </p:pic>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B61A87D3-92DE-5742-9960-93D8F3CB4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0328" y="1690382"/>
            <a:ext cx="1807016" cy="959793"/>
          </a:xfrm>
          <a:prstGeom prst="rect">
            <a:avLst/>
          </a:prstGeom>
          <a:noFill/>
          <a:extLst>
            <a:ext uri="{909E8E84-426E-40DD-AFC4-6F175D3DCCD1}">
              <a14:hiddenFill xmlns:a14="http://schemas.microsoft.com/office/drawing/2010/main">
                <a:solidFill>
                  <a:srgbClr val="FFFFFF"/>
                </a:solidFill>
              </a14:hiddenFill>
            </a:ext>
          </a:extLst>
        </p:spPr>
      </p:pic>
      <p:pic>
        <p:nvPicPr>
          <p:cNvPr id="75778" name="Picture 2">
            <a:extLst>
              <a:ext uri="{FF2B5EF4-FFF2-40B4-BE49-F238E27FC236}">
                <a16:creationId xmlns:a16="http://schemas.microsoft.com/office/drawing/2014/main" id="{2FA18130-29BB-E545-ADD0-5F0012CBA9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2714" y="2961419"/>
            <a:ext cx="592277" cy="6584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C7244F8-78A6-D64B-9019-B60E385CBE24}"/>
              </a:ext>
            </a:extLst>
          </p:cNvPr>
          <p:cNvSpPr txBox="1"/>
          <p:nvPr/>
        </p:nvSpPr>
        <p:spPr>
          <a:xfrm>
            <a:off x="2069089" y="4977591"/>
            <a:ext cx="4102100"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But imagine if Z advertises its old information to Y, before reading Y’s message. (e.g., periodic update)</a:t>
            </a:r>
          </a:p>
        </p:txBody>
      </p:sp>
      <p:grpSp>
        <p:nvGrpSpPr>
          <p:cNvPr id="12" name="Group 11">
            <a:extLst>
              <a:ext uri="{FF2B5EF4-FFF2-40B4-BE49-F238E27FC236}">
                <a16:creationId xmlns:a16="http://schemas.microsoft.com/office/drawing/2014/main" id="{A7EB90CE-3E25-6F49-8AB9-6AB6B0ED820C}"/>
              </a:ext>
            </a:extLst>
          </p:cNvPr>
          <p:cNvGrpSpPr/>
          <p:nvPr/>
        </p:nvGrpSpPr>
        <p:grpSpPr>
          <a:xfrm>
            <a:off x="4862947" y="737201"/>
            <a:ext cx="4281053" cy="1478385"/>
            <a:chOff x="489984" y="4991172"/>
            <a:chExt cx="4281053" cy="1478385"/>
          </a:xfrm>
        </p:grpSpPr>
        <p:sp>
          <p:nvSpPr>
            <p:cNvPr id="13" name="Rectangle 12">
              <a:extLst>
                <a:ext uri="{FF2B5EF4-FFF2-40B4-BE49-F238E27FC236}">
                  <a16:creationId xmlns:a16="http://schemas.microsoft.com/office/drawing/2014/main" id="{0D0F794D-1996-7646-B8F3-15AE3A8DD47C}"/>
                </a:ext>
              </a:extLst>
            </p:cNvPr>
            <p:cNvSpPr/>
            <p:nvPr/>
          </p:nvSpPr>
          <p:spPr>
            <a:xfrm>
              <a:off x="489984" y="4991172"/>
              <a:ext cx="1935624" cy="505320"/>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38CEC70-ECEC-7241-A482-1E28D6F61E5D}"/>
                </a:ext>
              </a:extLst>
            </p:cNvPr>
            <p:cNvSpPr txBox="1"/>
            <p:nvPr/>
          </p:nvSpPr>
          <p:spPr>
            <a:xfrm>
              <a:off x="2524543" y="4992229"/>
              <a:ext cx="2246494"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 (false) alternate route to 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 lower cost (5+1)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 (unfortunately) it will update.</a:t>
              </a:r>
            </a:p>
          </p:txBody>
        </p:sp>
      </p:grpSp>
      <p:pic>
        <p:nvPicPr>
          <p:cNvPr id="16" name="Picture 3">
            <a:extLst>
              <a:ext uri="{FF2B5EF4-FFF2-40B4-BE49-F238E27FC236}">
                <a16:creationId xmlns:a16="http://schemas.microsoft.com/office/drawing/2014/main" id="{448DBA37-B253-2B4A-BF26-1A704930F8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B35AFB45-64D8-0248-B559-B538867DD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FD8C29B8-E387-2E4B-9C1B-343862C7C6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9977" y="1633455"/>
            <a:ext cx="1987718" cy="10557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
            <a:extLst>
              <a:ext uri="{FF2B5EF4-FFF2-40B4-BE49-F238E27FC236}">
                <a16:creationId xmlns:a16="http://schemas.microsoft.com/office/drawing/2014/main" id="{9C195CE8-840A-D84F-A070-0C6D1884D2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7871" y="1931886"/>
            <a:ext cx="1201086" cy="3285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FEFCEF6A-0E2A-794E-9208-26DD73FEF0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3100" y="997154"/>
            <a:ext cx="1498935" cy="31400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
            <a:extLst>
              <a:ext uri="{FF2B5EF4-FFF2-40B4-BE49-F238E27FC236}">
                <a16:creationId xmlns:a16="http://schemas.microsoft.com/office/drawing/2014/main" id="{79D102FC-0B61-DC4F-8AB2-539C2FBBC609}"/>
              </a:ext>
            </a:extLst>
          </p:cNvPr>
          <p:cNvSpPr txBox="1">
            <a:spLocks noChangeArrowheads="1"/>
          </p:cNvSpPr>
          <p:nvPr/>
        </p:nvSpPr>
        <p:spPr>
          <a:xfrm>
            <a:off x="61032" y="0"/>
            <a:ext cx="6943846"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increases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92752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75778" name="Picture 2">
            <a:extLst>
              <a:ext uri="{FF2B5EF4-FFF2-40B4-BE49-F238E27FC236}">
                <a16:creationId xmlns:a16="http://schemas.microsoft.com/office/drawing/2014/main" id="{2FA18130-29BB-E545-ADD0-5F0012CBA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714" y="2961419"/>
            <a:ext cx="592277" cy="6584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ADB9C001-F40D-E44E-A9F5-D09C5A0C0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37F01674-C3D6-8B4B-970C-FD52461F2F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pic>
        <p:nvPicPr>
          <p:cNvPr id="80899" name="Picture 3">
            <a:extLst>
              <a:ext uri="{FF2B5EF4-FFF2-40B4-BE49-F238E27FC236}">
                <a16:creationId xmlns:a16="http://schemas.microsoft.com/office/drawing/2014/main" id="{510C8BC5-A8C5-8143-AE10-8B80ACC26C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9731" y="1818437"/>
            <a:ext cx="1807016" cy="101903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1A43122-560A-BE4B-9EFA-D4ACDCD38BB0}"/>
              </a:ext>
            </a:extLst>
          </p:cNvPr>
          <p:cNvSpPr txBox="1"/>
          <p:nvPr/>
        </p:nvSpPr>
        <p:spPr>
          <a:xfrm>
            <a:off x="5753836" y="2799545"/>
            <a:ext cx="41021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 updates its table.</a:t>
            </a:r>
          </a:p>
        </p:txBody>
      </p:sp>
      <p:sp>
        <p:nvSpPr>
          <p:cNvPr id="9" name="Rectangle 2">
            <a:extLst>
              <a:ext uri="{FF2B5EF4-FFF2-40B4-BE49-F238E27FC236}">
                <a16:creationId xmlns:a16="http://schemas.microsoft.com/office/drawing/2014/main" id="{B5F777EF-F563-D743-9E3B-AD422AE999F0}"/>
              </a:ext>
            </a:extLst>
          </p:cNvPr>
          <p:cNvSpPr txBox="1">
            <a:spLocks noChangeArrowheads="1"/>
          </p:cNvSpPr>
          <p:nvPr/>
        </p:nvSpPr>
        <p:spPr>
          <a:xfrm>
            <a:off x="61032" y="0"/>
            <a:ext cx="6943846"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increases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712847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75778" name="Picture 2">
            <a:extLst>
              <a:ext uri="{FF2B5EF4-FFF2-40B4-BE49-F238E27FC236}">
                <a16:creationId xmlns:a16="http://schemas.microsoft.com/office/drawing/2014/main" id="{2FA18130-29BB-E545-ADD0-5F0012CBA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714" y="2961419"/>
            <a:ext cx="592277" cy="6584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ADB9C001-F40D-E44E-A9F5-D09C5A0C0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37F01674-C3D6-8B4B-970C-FD52461F2F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pic>
        <p:nvPicPr>
          <p:cNvPr id="80899" name="Picture 3">
            <a:extLst>
              <a:ext uri="{FF2B5EF4-FFF2-40B4-BE49-F238E27FC236}">
                <a16:creationId xmlns:a16="http://schemas.microsoft.com/office/drawing/2014/main" id="{510C8BC5-A8C5-8143-AE10-8B80ACC26C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9731" y="1818437"/>
            <a:ext cx="1807016" cy="101903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1A43122-560A-BE4B-9EFA-D4ACDCD38BB0}"/>
              </a:ext>
            </a:extLst>
          </p:cNvPr>
          <p:cNvSpPr txBox="1"/>
          <p:nvPr/>
        </p:nvSpPr>
        <p:spPr>
          <a:xfrm>
            <a:off x="5753836" y="2799545"/>
            <a:ext cx="41021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 updates its table.</a:t>
            </a:r>
          </a:p>
        </p:txBody>
      </p:sp>
      <p:sp>
        <p:nvSpPr>
          <p:cNvPr id="9" name="Rectangle 2">
            <a:extLst>
              <a:ext uri="{FF2B5EF4-FFF2-40B4-BE49-F238E27FC236}">
                <a16:creationId xmlns:a16="http://schemas.microsoft.com/office/drawing/2014/main" id="{B5F777EF-F563-D743-9E3B-AD422AE999F0}"/>
              </a:ext>
            </a:extLst>
          </p:cNvPr>
          <p:cNvSpPr txBox="1">
            <a:spLocks noChangeArrowheads="1"/>
          </p:cNvSpPr>
          <p:nvPr/>
        </p:nvSpPr>
        <p:spPr>
          <a:xfrm>
            <a:off x="61032" y="0"/>
            <a:ext cx="6943846"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increases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cxnSp>
        <p:nvCxnSpPr>
          <p:cNvPr id="3" name="Straight Arrow Connector 2">
            <a:extLst>
              <a:ext uri="{FF2B5EF4-FFF2-40B4-BE49-F238E27FC236}">
                <a16:creationId xmlns:a16="http://schemas.microsoft.com/office/drawing/2014/main" id="{92EFD6F4-CAC4-174E-94C8-8FFECE4CD6D1}"/>
              </a:ext>
            </a:extLst>
          </p:cNvPr>
          <p:cNvCxnSpPr>
            <a:cxnSpLocks/>
          </p:cNvCxnSpPr>
          <p:nvPr/>
        </p:nvCxnSpPr>
        <p:spPr>
          <a:xfrm>
            <a:off x="4849731" y="3169672"/>
            <a:ext cx="1009202" cy="7762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08B7BDA-5071-FB43-B7C8-EFF4877260E9}"/>
              </a:ext>
            </a:extLst>
          </p:cNvPr>
          <p:cNvSpPr txBox="1"/>
          <p:nvPr/>
        </p:nvSpPr>
        <p:spPr>
          <a:xfrm>
            <a:off x="5766467" y="3330721"/>
            <a:ext cx="219573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Sharing distance vector </a:t>
            </a:r>
            <a:r>
              <a:rPr lang="en-US" sz="2000" dirty="0">
                <a:solidFill>
                  <a:prstClr val="black"/>
                </a:solidFill>
                <a:latin typeface="Calibri" panose="020F0502020204030204"/>
              </a:rPr>
              <a:t>info</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2AC8EDE5-FE5F-BE44-AD1F-2A5EB1B0DAE6}"/>
              </a:ext>
            </a:extLst>
          </p:cNvPr>
          <p:cNvCxnSpPr>
            <a:cxnSpLocks/>
          </p:cNvCxnSpPr>
          <p:nvPr/>
        </p:nvCxnSpPr>
        <p:spPr>
          <a:xfrm flipH="1">
            <a:off x="3337858" y="3345330"/>
            <a:ext cx="817921" cy="5041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068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a:extLst>
              <a:ext uri="{FF2B5EF4-FFF2-40B4-BE49-F238E27FC236}">
                <a16:creationId xmlns:a16="http://schemas.microsoft.com/office/drawing/2014/main" id="{6798547B-7DEE-814A-8263-40282F401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55" y="2715923"/>
            <a:ext cx="3326315" cy="1845255"/>
          </a:xfrm>
          <a:prstGeom prst="rect">
            <a:avLst/>
          </a:prstGeom>
          <a:noFill/>
          <a:extLst>
            <a:ext uri="{909E8E84-426E-40DD-AFC4-6F175D3DCCD1}">
              <a14:hiddenFill xmlns:a14="http://schemas.microsoft.com/office/drawing/2010/main">
                <a:solidFill>
                  <a:srgbClr val="FFFFFF"/>
                </a:solidFill>
              </a14:hiddenFill>
            </a:ext>
          </a:extLst>
        </p:spPr>
      </p:pic>
      <p:pic>
        <p:nvPicPr>
          <p:cNvPr id="75778" name="Picture 2">
            <a:extLst>
              <a:ext uri="{FF2B5EF4-FFF2-40B4-BE49-F238E27FC236}">
                <a16:creationId xmlns:a16="http://schemas.microsoft.com/office/drawing/2014/main" id="{2FA18130-29BB-E545-ADD0-5F0012CBA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714" y="2961419"/>
            <a:ext cx="592277" cy="6584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ADB9C001-F40D-E44E-A9F5-D09C5A0C0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462" y="3515091"/>
            <a:ext cx="1641126" cy="10071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37F01674-C3D6-8B4B-970C-FD52461F2F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1597" y="4080268"/>
            <a:ext cx="1949207" cy="859073"/>
          </a:xfrm>
          <a:prstGeom prst="rect">
            <a:avLst/>
          </a:prstGeom>
          <a:noFill/>
          <a:extLst>
            <a:ext uri="{909E8E84-426E-40DD-AFC4-6F175D3DCCD1}">
              <a14:hiddenFill xmlns:a14="http://schemas.microsoft.com/office/drawing/2010/main">
                <a:solidFill>
                  <a:srgbClr val="FFFFFF"/>
                </a:solidFill>
              </a14:hiddenFill>
            </a:ext>
          </a:extLst>
        </p:spPr>
      </p:pic>
      <p:pic>
        <p:nvPicPr>
          <p:cNvPr id="80899" name="Picture 3">
            <a:extLst>
              <a:ext uri="{FF2B5EF4-FFF2-40B4-BE49-F238E27FC236}">
                <a16:creationId xmlns:a16="http://schemas.microsoft.com/office/drawing/2014/main" id="{510C8BC5-A8C5-8143-AE10-8B80ACC26C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9731" y="1818437"/>
            <a:ext cx="1807016" cy="101903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1A43122-560A-BE4B-9EFA-D4ACDCD38BB0}"/>
              </a:ext>
            </a:extLst>
          </p:cNvPr>
          <p:cNvSpPr txBox="1"/>
          <p:nvPr/>
        </p:nvSpPr>
        <p:spPr>
          <a:xfrm>
            <a:off x="5753836" y="2799545"/>
            <a:ext cx="41021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 updates its table.</a:t>
            </a:r>
          </a:p>
        </p:txBody>
      </p:sp>
      <p:sp>
        <p:nvSpPr>
          <p:cNvPr id="9" name="Rectangle 2">
            <a:extLst>
              <a:ext uri="{FF2B5EF4-FFF2-40B4-BE49-F238E27FC236}">
                <a16:creationId xmlns:a16="http://schemas.microsoft.com/office/drawing/2014/main" id="{B5F777EF-F563-D743-9E3B-AD422AE999F0}"/>
              </a:ext>
            </a:extLst>
          </p:cNvPr>
          <p:cNvSpPr txBox="1">
            <a:spLocks noChangeArrowheads="1"/>
          </p:cNvSpPr>
          <p:nvPr/>
        </p:nvSpPr>
        <p:spPr>
          <a:xfrm>
            <a:off x="61032" y="0"/>
            <a:ext cx="6943846"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increases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3" name="TextBox 12">
            <a:extLst>
              <a:ext uri="{FF2B5EF4-FFF2-40B4-BE49-F238E27FC236}">
                <a16:creationId xmlns:a16="http://schemas.microsoft.com/office/drawing/2014/main" id="{C2D9601D-8D47-5045-9663-580F21AAC6E2}"/>
              </a:ext>
            </a:extLst>
          </p:cNvPr>
          <p:cNvSpPr txBox="1"/>
          <p:nvPr/>
        </p:nvSpPr>
        <p:spPr>
          <a:xfrm>
            <a:off x="6068470" y="4939341"/>
            <a:ext cx="41021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Z</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updates its table.</a:t>
            </a:r>
          </a:p>
        </p:txBody>
      </p:sp>
      <p:sp>
        <p:nvSpPr>
          <p:cNvPr id="2" name="TextBox 1">
            <a:extLst>
              <a:ext uri="{FF2B5EF4-FFF2-40B4-BE49-F238E27FC236}">
                <a16:creationId xmlns:a16="http://schemas.microsoft.com/office/drawing/2014/main" id="{D3965C68-46B6-3B4C-B569-5E38904505D8}"/>
              </a:ext>
            </a:extLst>
          </p:cNvPr>
          <p:cNvSpPr txBox="1"/>
          <p:nvPr/>
        </p:nvSpPr>
        <p:spPr>
          <a:xfrm>
            <a:off x="6892496" y="4037958"/>
            <a:ext cx="367408" cy="523220"/>
          </a:xfrm>
          <a:prstGeom prst="rect">
            <a:avLst/>
          </a:prstGeom>
          <a:solidFill>
            <a:schemeClr val="bg1"/>
          </a:solidFill>
        </p:spPr>
        <p:txBody>
          <a:bodyPr wrap="none" rtlCol="0">
            <a:spAutoFit/>
          </a:bodyPr>
          <a:lstStyle/>
          <a:p>
            <a:r>
              <a:rPr lang="en-US" sz="2800" dirty="0"/>
              <a:t>7</a:t>
            </a:r>
          </a:p>
        </p:txBody>
      </p:sp>
    </p:spTree>
    <p:extLst>
      <p:ext uri="{BB962C8B-B14F-4D97-AF65-F5344CB8AC3E}">
        <p14:creationId xmlns:p14="http://schemas.microsoft.com/office/powerpoint/2010/main" val="484578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520DEA-0968-9D49-9194-00121B64F787}"/>
              </a:ext>
            </a:extLst>
          </p:cNvPr>
          <p:cNvPicPr>
            <a:picLocks noChangeAspect="1"/>
          </p:cNvPicPr>
          <p:nvPr/>
        </p:nvPicPr>
        <p:blipFill>
          <a:blip r:embed="rId2"/>
          <a:stretch>
            <a:fillRect/>
          </a:stretch>
        </p:blipFill>
        <p:spPr>
          <a:xfrm>
            <a:off x="1130300" y="1136650"/>
            <a:ext cx="6883400" cy="4584700"/>
          </a:xfrm>
          <a:prstGeom prst="rect">
            <a:avLst/>
          </a:prstGeom>
        </p:spPr>
      </p:pic>
      <p:sp>
        <p:nvSpPr>
          <p:cNvPr id="4" name="Rectangle 2">
            <a:extLst>
              <a:ext uri="{FF2B5EF4-FFF2-40B4-BE49-F238E27FC236}">
                <a16:creationId xmlns:a16="http://schemas.microsoft.com/office/drawing/2014/main" id="{DB1B0750-7526-924C-B313-288DD13E50E9}"/>
              </a:ext>
            </a:extLst>
          </p:cNvPr>
          <p:cNvSpPr txBox="1">
            <a:spLocks noChangeArrowheads="1"/>
          </p:cNvSpPr>
          <p:nvPr/>
        </p:nvSpPr>
        <p:spPr>
          <a:xfrm>
            <a:off x="1130300" y="5849937"/>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“Count to infinity” problem</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6" name="Rectangle 2">
            <a:extLst>
              <a:ext uri="{FF2B5EF4-FFF2-40B4-BE49-F238E27FC236}">
                <a16:creationId xmlns:a16="http://schemas.microsoft.com/office/drawing/2014/main" id="{7BF9D1F7-89ED-624C-85FE-BE91A8375C78}"/>
              </a:ext>
            </a:extLst>
          </p:cNvPr>
          <p:cNvSpPr txBox="1">
            <a:spLocks noChangeArrowheads="1"/>
          </p:cNvSpPr>
          <p:nvPr/>
        </p:nvSpPr>
        <p:spPr>
          <a:xfrm>
            <a:off x="61032" y="0"/>
            <a:ext cx="6943846"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increases</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796522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type="body" sz="half" idx="1"/>
          </p:nvPr>
        </p:nvSpPr>
        <p:spPr>
          <a:xfrm>
            <a:off x="561975" y="1417638"/>
            <a:ext cx="4238626" cy="4648200"/>
          </a:xfrm>
        </p:spPr>
        <p:txBody>
          <a:bodyPr/>
          <a:lstStyle/>
          <a:p>
            <a:pPr>
              <a:buFont typeface="Wingdings" charset="0"/>
              <a:buNone/>
            </a:pPr>
            <a:r>
              <a:rPr lang="en-US" i="1" dirty="0">
                <a:solidFill>
                  <a:srgbClr val="CC0000"/>
                </a:solidFill>
              </a:rPr>
              <a:t>iterative, asynchronous:</a:t>
            </a:r>
            <a:r>
              <a:rPr lang="en-US" dirty="0">
                <a:solidFill>
                  <a:srgbClr val="FF0000"/>
                </a:solidFill>
              </a:rPr>
              <a:t> </a:t>
            </a:r>
            <a:r>
              <a:rPr lang="en-US" sz="2400" dirty="0"/>
              <a:t>each local iteration caused by: </a:t>
            </a:r>
          </a:p>
          <a:p>
            <a:r>
              <a:rPr lang="en-US" sz="2400" dirty="0"/>
              <a:t>local link cost change </a:t>
            </a:r>
          </a:p>
          <a:p>
            <a:r>
              <a:rPr lang="en-US" sz="2400" dirty="0"/>
              <a:t>DV update message from neighbor</a:t>
            </a:r>
          </a:p>
          <a:p>
            <a:pPr>
              <a:buFont typeface="Wingdings" charset="0"/>
              <a:buNone/>
            </a:pPr>
            <a:r>
              <a:rPr lang="en-US" i="1" dirty="0">
                <a:solidFill>
                  <a:srgbClr val="CC0000"/>
                </a:solidFill>
              </a:rPr>
              <a:t>distributed:</a:t>
            </a:r>
          </a:p>
          <a:p>
            <a:r>
              <a:rPr lang="en-US" sz="2400" dirty="0"/>
              <a:t>each node notifies neighbors </a:t>
            </a:r>
            <a:r>
              <a:rPr lang="en-US" sz="2400" i="1" dirty="0"/>
              <a:t>only</a:t>
            </a:r>
            <a:r>
              <a:rPr lang="en-US" sz="2400" dirty="0"/>
              <a:t> when its DV changes</a:t>
            </a:r>
          </a:p>
          <a:p>
            <a:pPr lvl="1"/>
            <a:r>
              <a:rPr lang="en-US" sz="2000" dirty="0"/>
              <a:t>neighbors then notify their neighbors if necessary</a:t>
            </a:r>
            <a:endParaRPr lang="en-US" dirty="0"/>
          </a:p>
        </p:txBody>
      </p:sp>
      <p:sp>
        <p:nvSpPr>
          <p:cNvPr id="136196" name="Text Box 4"/>
          <p:cNvSpPr txBox="1">
            <a:spLocks noChangeArrowheads="1"/>
          </p:cNvSpPr>
          <p:nvPr/>
        </p:nvSpPr>
        <p:spPr bwMode="auto">
          <a:xfrm>
            <a:off x="5257800" y="1751013"/>
            <a:ext cx="3524250" cy="4185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dirty="0">
              <a:latin typeface="+mn-lt"/>
            </a:endParaRPr>
          </a:p>
          <a:p>
            <a:pPr>
              <a:spcBef>
                <a:spcPct val="50000"/>
              </a:spcBef>
            </a:pPr>
            <a:r>
              <a:rPr lang="en-US" i="1" dirty="0">
                <a:solidFill>
                  <a:srgbClr val="000099"/>
                </a:solidFill>
                <a:latin typeface="+mn-lt"/>
              </a:rPr>
              <a:t>wait</a:t>
            </a:r>
            <a:r>
              <a:rPr lang="en-US" sz="2000" dirty="0">
                <a:solidFill>
                  <a:srgbClr val="000099"/>
                </a:solidFill>
                <a:latin typeface="+mn-lt"/>
              </a:rPr>
              <a:t> </a:t>
            </a:r>
            <a:r>
              <a:rPr lang="en-US" sz="2000" dirty="0">
                <a:latin typeface="+mn-lt"/>
              </a:rPr>
              <a:t>for (change in local link cost or </a:t>
            </a:r>
            <a:r>
              <a:rPr lang="en-US" sz="2000" dirty="0" err="1">
                <a:latin typeface="+mn-lt"/>
              </a:rPr>
              <a:t>msg</a:t>
            </a:r>
            <a:r>
              <a:rPr lang="en-US" sz="2000" dirty="0">
                <a:latin typeface="+mn-lt"/>
              </a:rPr>
              <a:t> from neighbor)</a:t>
            </a:r>
          </a:p>
          <a:p>
            <a:pPr>
              <a:spcBef>
                <a:spcPct val="50000"/>
              </a:spcBef>
            </a:pPr>
            <a:endParaRPr lang="en-US" sz="2000" dirty="0">
              <a:latin typeface="+mn-lt"/>
            </a:endParaRPr>
          </a:p>
          <a:p>
            <a:pPr>
              <a:spcBef>
                <a:spcPct val="50000"/>
              </a:spcBef>
            </a:pPr>
            <a:r>
              <a:rPr lang="en-US" i="1" dirty="0" err="1">
                <a:solidFill>
                  <a:srgbClr val="000099"/>
                </a:solidFill>
                <a:latin typeface="+mn-lt"/>
              </a:rPr>
              <a:t>recompute</a:t>
            </a:r>
            <a:r>
              <a:rPr lang="en-US" sz="2000" dirty="0">
                <a:latin typeface="+mn-lt"/>
              </a:rPr>
              <a:t> estimates</a:t>
            </a:r>
          </a:p>
          <a:p>
            <a:pPr>
              <a:spcBef>
                <a:spcPct val="50000"/>
              </a:spcBef>
            </a:pPr>
            <a:endParaRPr lang="en-US" sz="2000" dirty="0">
              <a:latin typeface="+mn-lt"/>
            </a:endParaRPr>
          </a:p>
          <a:p>
            <a:pPr>
              <a:spcBef>
                <a:spcPct val="50000"/>
              </a:spcBef>
            </a:pPr>
            <a:r>
              <a:rPr lang="en-US" sz="2000" dirty="0">
                <a:latin typeface="+mn-lt"/>
              </a:rPr>
              <a:t>if DV to any </a:t>
            </a:r>
            <a:r>
              <a:rPr lang="en-US" sz="2000" dirty="0" err="1">
                <a:latin typeface="+mn-lt"/>
              </a:rPr>
              <a:t>dest</a:t>
            </a:r>
            <a:r>
              <a:rPr lang="en-US" sz="2000" dirty="0">
                <a:latin typeface="+mn-lt"/>
              </a:rPr>
              <a:t> has changed, </a:t>
            </a:r>
            <a:r>
              <a:rPr lang="en-US" i="1" dirty="0">
                <a:solidFill>
                  <a:srgbClr val="000099"/>
                </a:solidFill>
                <a:latin typeface="+mn-lt"/>
              </a:rPr>
              <a:t>notify</a:t>
            </a:r>
            <a:r>
              <a:rPr lang="en-US" sz="2000" dirty="0">
                <a:latin typeface="+mn-lt"/>
              </a:rPr>
              <a:t> neighbors </a:t>
            </a:r>
            <a:endParaRPr lang="en-US" dirty="0">
              <a:latin typeface="+mn-lt"/>
            </a:endParaRPr>
          </a:p>
          <a:p>
            <a:pPr algn="ctr">
              <a:spcBef>
                <a:spcPct val="50000"/>
              </a:spcBef>
            </a:pPr>
            <a:endParaRPr lang="en-US" dirty="0">
              <a:latin typeface="+mn-lt"/>
            </a:endParaRPr>
          </a:p>
        </p:txBody>
      </p:sp>
      <p:sp>
        <p:nvSpPr>
          <p:cNvPr id="136197" name="Line 5"/>
          <p:cNvSpPr>
            <a:spLocks noChangeShapeType="1"/>
          </p:cNvSpPr>
          <p:nvPr/>
        </p:nvSpPr>
        <p:spPr bwMode="auto">
          <a:xfrm>
            <a:off x="6811963" y="3055938"/>
            <a:ext cx="0" cy="590550"/>
          </a:xfrm>
          <a:prstGeom prst="line">
            <a:avLst/>
          </a:prstGeom>
          <a:noFill/>
          <a:ln w="19050">
            <a:solidFill>
              <a:srgbClr val="00009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36198" name="Line 6"/>
          <p:cNvSpPr>
            <a:spLocks noChangeShapeType="1"/>
          </p:cNvSpPr>
          <p:nvPr/>
        </p:nvSpPr>
        <p:spPr bwMode="auto">
          <a:xfrm>
            <a:off x="6791325" y="4075113"/>
            <a:ext cx="0" cy="590550"/>
          </a:xfrm>
          <a:prstGeom prst="line">
            <a:avLst/>
          </a:prstGeom>
          <a:noFill/>
          <a:ln w="19050">
            <a:solidFill>
              <a:srgbClr val="00009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36199" name="Freeform 7"/>
          <p:cNvSpPr>
            <a:spLocks/>
          </p:cNvSpPr>
          <p:nvPr/>
        </p:nvSpPr>
        <p:spPr bwMode="auto">
          <a:xfrm>
            <a:off x="5229225" y="2160588"/>
            <a:ext cx="1552575" cy="3581400"/>
          </a:xfrm>
          <a:custGeom>
            <a:avLst/>
            <a:gdLst>
              <a:gd name="T0" fmla="*/ 2147483647 w 978"/>
              <a:gd name="T1" fmla="*/ 2147483647 h 2256"/>
              <a:gd name="T2" fmla="*/ 2147483647 w 978"/>
              <a:gd name="T3" fmla="*/ 2147483647 h 2256"/>
              <a:gd name="T4" fmla="*/ 0 w 978"/>
              <a:gd name="T5" fmla="*/ 2147483647 h 2256"/>
              <a:gd name="T6" fmla="*/ 0 w 978"/>
              <a:gd name="T7" fmla="*/ 0 h 2256"/>
              <a:gd name="T8" fmla="*/ 2147483647 w 978"/>
              <a:gd name="T9" fmla="*/ 0 h 2256"/>
              <a:gd name="T10" fmla="*/ 2147483647 w 978"/>
              <a:gd name="T11" fmla="*/ 2147483647 h 2256"/>
              <a:gd name="T12" fmla="*/ 0 60000 65536"/>
              <a:gd name="T13" fmla="*/ 0 60000 65536"/>
              <a:gd name="T14" fmla="*/ 0 60000 65536"/>
              <a:gd name="T15" fmla="*/ 0 60000 65536"/>
              <a:gd name="T16" fmla="*/ 0 60000 65536"/>
              <a:gd name="T17" fmla="*/ 0 60000 65536"/>
              <a:gd name="T18" fmla="*/ 0 w 978"/>
              <a:gd name="T19" fmla="*/ 0 h 2256"/>
              <a:gd name="T20" fmla="*/ 978 w 978"/>
              <a:gd name="T21" fmla="*/ 2256 h 2256"/>
            </a:gdLst>
            <a:ahLst/>
            <a:cxnLst>
              <a:cxn ang="T12">
                <a:pos x="T0" y="T1"/>
              </a:cxn>
              <a:cxn ang="T13">
                <a:pos x="T2" y="T3"/>
              </a:cxn>
              <a:cxn ang="T14">
                <a:pos x="T4" y="T5"/>
              </a:cxn>
              <a:cxn ang="T15">
                <a:pos x="T6" y="T7"/>
              </a:cxn>
              <a:cxn ang="T16">
                <a:pos x="T8" y="T9"/>
              </a:cxn>
              <a:cxn ang="T17">
                <a:pos x="T10" y="T11"/>
              </a:cxn>
            </a:cxnLst>
            <a:rect l="T18" t="T19" r="T20" b="T21"/>
            <a:pathLst>
              <a:path w="978" h="2256">
                <a:moveTo>
                  <a:pt x="960" y="2010"/>
                </a:moveTo>
                <a:lnTo>
                  <a:pt x="961" y="2256"/>
                </a:lnTo>
                <a:lnTo>
                  <a:pt x="0" y="2256"/>
                </a:lnTo>
                <a:lnTo>
                  <a:pt x="0" y="0"/>
                </a:lnTo>
                <a:lnTo>
                  <a:pt x="978" y="0"/>
                </a:lnTo>
                <a:lnTo>
                  <a:pt x="978" y="155"/>
                </a:lnTo>
              </a:path>
            </a:pathLst>
          </a:custGeom>
          <a:noFill/>
          <a:ln w="19050" cap="flat" cmpd="sng">
            <a:solidFill>
              <a:srgbClr val="000099"/>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6200" name="Text Box 8"/>
          <p:cNvSpPr txBox="1">
            <a:spLocks noChangeArrowheads="1"/>
          </p:cNvSpPr>
          <p:nvPr/>
        </p:nvSpPr>
        <p:spPr bwMode="auto">
          <a:xfrm>
            <a:off x="4841064" y="1327150"/>
            <a:ext cx="177644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i="1" dirty="0">
                <a:solidFill>
                  <a:srgbClr val="CC0000"/>
                </a:solidFill>
                <a:latin typeface="+mn-lt"/>
              </a:rPr>
              <a:t>each node:</a:t>
            </a:r>
          </a:p>
        </p:txBody>
      </p:sp>
      <p:pic>
        <p:nvPicPr>
          <p:cNvPr id="136201" name="Picture 10"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50" y="1066800"/>
            <a:ext cx="6399213"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7" name="Rectangle 11"/>
          <p:cNvSpPr>
            <a:spLocks noGrp="1" noChangeArrowheads="1"/>
          </p:cNvSpPr>
          <p:nvPr>
            <p:ph type="title"/>
          </p:nvPr>
        </p:nvSpPr>
        <p:spPr>
          <a:xfrm>
            <a:off x="533400" y="239713"/>
            <a:ext cx="7772400" cy="1143000"/>
          </a:xfrm>
        </p:spPr>
        <p:txBody>
          <a:bodyPr/>
          <a:lstStyle/>
          <a:p>
            <a:pPr>
              <a:defRPr/>
            </a:pPr>
            <a:r>
              <a:rPr lang="en-US">
                <a:cs typeface="+mj-cs"/>
              </a:rPr>
              <a:t>Distance vector algorithm </a:t>
            </a:r>
          </a:p>
        </p:txBody>
      </p:sp>
      <p:sp>
        <p:nvSpPr>
          <p:cNvPr id="3" name="Slide Number Placeholder 2"/>
          <p:cNvSpPr>
            <a:spLocks noGrp="1"/>
          </p:cNvSpPr>
          <p:nvPr>
            <p:ph type="sldNum" sz="quarter" idx="12"/>
          </p:nvPr>
        </p:nvSpPr>
        <p:spPr/>
        <p:txBody>
          <a:bodyPr/>
          <a:lstStyle/>
          <a:p>
            <a:fld id="{F784D624-D040-2E47-A508-03D46FE35CB6}" type="slidenum">
              <a:rPr lang="en-US" smtClean="0"/>
              <a:t>4</a:t>
            </a:fld>
            <a:endParaRPr lang="en-US"/>
          </a:p>
        </p:txBody>
      </p:sp>
    </p:spTree>
    <p:extLst>
      <p:ext uri="{BB962C8B-B14F-4D97-AF65-F5344CB8AC3E}">
        <p14:creationId xmlns:p14="http://schemas.microsoft.com/office/powerpoint/2010/main" val="228925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D2B097F-3369-E24A-9648-D2E4C86904FB}"/>
              </a:ext>
            </a:extLst>
          </p:cNvPr>
          <p:cNvSpPr>
            <a:spLocks noGrp="1" noChangeArrowheads="1"/>
          </p:cNvSpPr>
          <p:nvPr>
            <p:ph type="title"/>
          </p:nvPr>
        </p:nvSpPr>
        <p:spPr>
          <a:xfrm>
            <a:off x="611188" y="171450"/>
            <a:ext cx="8281987" cy="646113"/>
          </a:xfrm>
        </p:spPr>
        <p:txBody>
          <a:bodyPr/>
          <a:lstStyle/>
          <a:p>
            <a:pPr eaLnBrk="1" hangingPunct="1"/>
            <a:r>
              <a:rPr lang="en-US" altLang="en-US" sz="3600"/>
              <a:t>Count-to-infinity Problem</a:t>
            </a:r>
            <a:endParaRPr lang="en-AU" altLang="en-US" sz="3600"/>
          </a:p>
        </p:txBody>
      </p:sp>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a:lnSpc>
                <a:spcPct val="90000"/>
              </a:lnSpc>
            </a:pPr>
            <a:r>
              <a:rPr lang="en-US" altLang="en-US" dirty="0"/>
              <a:t>For example, the maximum number of hops to get across a certain network is never going to be more than 16</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3015280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D2B097F-3369-E24A-9648-D2E4C86904FB}"/>
              </a:ext>
            </a:extLst>
          </p:cNvPr>
          <p:cNvSpPr>
            <a:spLocks noGrp="1" noChangeArrowheads="1"/>
          </p:cNvSpPr>
          <p:nvPr>
            <p:ph type="title"/>
          </p:nvPr>
        </p:nvSpPr>
        <p:spPr>
          <a:xfrm>
            <a:off x="611188" y="171450"/>
            <a:ext cx="8281987" cy="646113"/>
          </a:xfrm>
        </p:spPr>
        <p:txBody>
          <a:bodyPr/>
          <a:lstStyle/>
          <a:p>
            <a:pPr eaLnBrk="1" hangingPunct="1"/>
            <a:r>
              <a:rPr lang="en-US" altLang="en-US" sz="3600"/>
              <a:t>Count-to-infinity Problem</a:t>
            </a:r>
            <a:endParaRPr lang="en-AU" altLang="en-US" sz="3600"/>
          </a:p>
        </p:txBody>
      </p:sp>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a:lnSpc>
                <a:spcPct val="90000"/>
              </a:lnSpc>
            </a:pPr>
            <a:r>
              <a:rPr lang="en-US" altLang="en-US" dirty="0"/>
              <a:t>For example, the maximum number of hops to get across a certain network is never going to be more than 16</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026" name="Picture 2" descr="The network effect: What B2B comms can learn from the Facebook revolution |  B2B Marketing">
            <a:extLst>
              <a:ext uri="{FF2B5EF4-FFF2-40B4-BE49-F238E27FC236}">
                <a16:creationId xmlns:a16="http://schemas.microsoft.com/office/drawing/2014/main" id="{E5A9F5FC-9BBA-A14F-84C7-CA10457EC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2491" y="3357079"/>
            <a:ext cx="5859380" cy="3329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k Zuckerberg - Wikipedia">
            <a:extLst>
              <a:ext uri="{FF2B5EF4-FFF2-40B4-BE49-F238E27FC236}">
                <a16:creationId xmlns:a16="http://schemas.microsoft.com/office/drawing/2014/main" id="{DD82626E-50CC-8C4F-B089-96520FAEC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9442" y="3642471"/>
            <a:ext cx="689642" cy="857339"/>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0E321262-256D-F047-A8D5-32ED34E41F72}"/>
              </a:ext>
            </a:extLst>
          </p:cNvPr>
          <p:cNvSpPr/>
          <p:nvPr/>
        </p:nvSpPr>
        <p:spPr>
          <a:xfrm>
            <a:off x="2755232" y="4932947"/>
            <a:ext cx="445168" cy="4331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253C40F-F4AF-E141-B4B1-2765A07322B5}"/>
              </a:ext>
            </a:extLst>
          </p:cNvPr>
          <p:cNvSpPr txBox="1"/>
          <p:nvPr/>
        </p:nvSpPr>
        <p:spPr>
          <a:xfrm>
            <a:off x="100139" y="3847012"/>
            <a:ext cx="1443789" cy="923330"/>
          </a:xfrm>
          <a:prstGeom prst="rect">
            <a:avLst/>
          </a:prstGeom>
          <a:noFill/>
        </p:spPr>
        <p:txBody>
          <a:bodyPr wrap="square" rtlCol="0">
            <a:spAutoFit/>
          </a:bodyPr>
          <a:lstStyle/>
          <a:p>
            <a:r>
              <a:rPr lang="en-US" dirty="0"/>
              <a:t>Maximum possible hops</a:t>
            </a:r>
          </a:p>
        </p:txBody>
      </p:sp>
    </p:spTree>
    <p:extLst>
      <p:ext uri="{BB962C8B-B14F-4D97-AF65-F5344CB8AC3E}">
        <p14:creationId xmlns:p14="http://schemas.microsoft.com/office/powerpoint/2010/main" val="3491854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D2B097F-3369-E24A-9648-D2E4C86904FB}"/>
              </a:ext>
            </a:extLst>
          </p:cNvPr>
          <p:cNvSpPr>
            <a:spLocks noGrp="1" noChangeArrowheads="1"/>
          </p:cNvSpPr>
          <p:nvPr>
            <p:ph type="title"/>
          </p:nvPr>
        </p:nvSpPr>
        <p:spPr>
          <a:xfrm>
            <a:off x="611188" y="171450"/>
            <a:ext cx="8281987" cy="646113"/>
          </a:xfrm>
        </p:spPr>
        <p:txBody>
          <a:bodyPr/>
          <a:lstStyle/>
          <a:p>
            <a:pPr eaLnBrk="1" hangingPunct="1"/>
            <a:r>
              <a:rPr lang="en-US" altLang="en-US" sz="3600"/>
              <a:t>Count-to-infinity Problem</a:t>
            </a:r>
            <a:endParaRPr lang="en-AU" altLang="en-US" sz="3600"/>
          </a:p>
        </p:txBody>
      </p:sp>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a:lnSpc>
                <a:spcPct val="90000"/>
              </a:lnSpc>
            </a:pPr>
            <a:r>
              <a:rPr lang="en-US" altLang="en-US" dirty="0"/>
              <a:t>For example, the maximum number of hops to get across a certain network is never going to be more than 16</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026" name="Picture 2" descr="The network effect: What B2B comms can learn from the Facebook revolution |  B2B Marketing">
            <a:extLst>
              <a:ext uri="{FF2B5EF4-FFF2-40B4-BE49-F238E27FC236}">
                <a16:creationId xmlns:a16="http://schemas.microsoft.com/office/drawing/2014/main" id="{E5A9F5FC-9BBA-A14F-84C7-CA10457EC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2491" y="3357079"/>
            <a:ext cx="5859380" cy="3329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k Zuckerberg - Wikipedia">
            <a:extLst>
              <a:ext uri="{FF2B5EF4-FFF2-40B4-BE49-F238E27FC236}">
                <a16:creationId xmlns:a16="http://schemas.microsoft.com/office/drawing/2014/main" id="{DD82626E-50CC-8C4F-B089-96520FAEC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9442" y="3642471"/>
            <a:ext cx="689642" cy="857339"/>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0E321262-256D-F047-A8D5-32ED34E41F72}"/>
              </a:ext>
            </a:extLst>
          </p:cNvPr>
          <p:cNvSpPr/>
          <p:nvPr/>
        </p:nvSpPr>
        <p:spPr>
          <a:xfrm>
            <a:off x="2755232" y="4932947"/>
            <a:ext cx="445168" cy="4331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108EEA8-45EC-C742-91E9-4BDE3C10E82D}"/>
              </a:ext>
            </a:extLst>
          </p:cNvPr>
          <p:cNvSpPr txBox="1"/>
          <p:nvPr/>
        </p:nvSpPr>
        <p:spPr>
          <a:xfrm>
            <a:off x="305595" y="5582742"/>
            <a:ext cx="8694026" cy="1200329"/>
          </a:xfrm>
          <a:prstGeom prst="rect">
            <a:avLst/>
          </a:prstGeom>
          <a:solidFill>
            <a:srgbClr val="C00000"/>
          </a:solidFill>
        </p:spPr>
        <p:txBody>
          <a:bodyPr wrap="square" rtlCol="0">
            <a:spAutoFit/>
          </a:bodyPr>
          <a:lstStyle/>
          <a:p>
            <a:r>
              <a:rPr lang="en-US" sz="2400" dirty="0">
                <a:solidFill>
                  <a:schemeClr val="bg1"/>
                </a:solidFill>
              </a:rPr>
              <a:t>“Thus, when considering even the most distant Facebook user in the Siberian tundra or the Peruvian rainforest, a friend of your friend probably knows a friend of their friend,” -- Facebook</a:t>
            </a:r>
          </a:p>
        </p:txBody>
      </p:sp>
      <p:sp>
        <p:nvSpPr>
          <p:cNvPr id="8" name="TextBox 7">
            <a:extLst>
              <a:ext uri="{FF2B5EF4-FFF2-40B4-BE49-F238E27FC236}">
                <a16:creationId xmlns:a16="http://schemas.microsoft.com/office/drawing/2014/main" id="{3213EE77-B0E7-F441-94BF-02F5A1887AE9}"/>
              </a:ext>
            </a:extLst>
          </p:cNvPr>
          <p:cNvSpPr txBox="1"/>
          <p:nvPr/>
        </p:nvSpPr>
        <p:spPr>
          <a:xfrm>
            <a:off x="100139" y="3847012"/>
            <a:ext cx="1443789" cy="923330"/>
          </a:xfrm>
          <a:prstGeom prst="rect">
            <a:avLst/>
          </a:prstGeom>
          <a:noFill/>
        </p:spPr>
        <p:txBody>
          <a:bodyPr wrap="square" rtlCol="0">
            <a:spAutoFit/>
          </a:bodyPr>
          <a:lstStyle/>
          <a:p>
            <a:r>
              <a:rPr lang="en-US" dirty="0"/>
              <a:t>Maximum possible hops</a:t>
            </a:r>
          </a:p>
        </p:txBody>
      </p:sp>
    </p:spTree>
    <p:extLst>
      <p:ext uri="{BB962C8B-B14F-4D97-AF65-F5344CB8AC3E}">
        <p14:creationId xmlns:p14="http://schemas.microsoft.com/office/powerpoint/2010/main" val="130321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D2B097F-3369-E24A-9648-D2E4C86904FB}"/>
              </a:ext>
            </a:extLst>
          </p:cNvPr>
          <p:cNvSpPr>
            <a:spLocks noGrp="1" noChangeArrowheads="1"/>
          </p:cNvSpPr>
          <p:nvPr>
            <p:ph type="title"/>
          </p:nvPr>
        </p:nvSpPr>
        <p:spPr>
          <a:xfrm>
            <a:off x="611188" y="171450"/>
            <a:ext cx="8281987" cy="646113"/>
          </a:xfrm>
        </p:spPr>
        <p:txBody>
          <a:bodyPr/>
          <a:lstStyle/>
          <a:p>
            <a:pPr eaLnBrk="1" hangingPunct="1"/>
            <a:r>
              <a:rPr lang="en-US" altLang="en-US" sz="3600"/>
              <a:t>Count-to-infinity Problem</a:t>
            </a:r>
            <a:endParaRPr lang="en-AU" altLang="en-US" sz="3600"/>
          </a:p>
        </p:txBody>
      </p:sp>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a:lnSpc>
                <a:spcPct val="90000"/>
              </a:lnSpc>
            </a:pPr>
            <a:r>
              <a:rPr lang="en-US" altLang="en-US" dirty="0"/>
              <a:t>For example, the maximum number of hops to get across a certain network is never going to be more than 16</a:t>
            </a:r>
          </a:p>
          <a:p>
            <a:pPr>
              <a:lnSpc>
                <a:spcPct val="90000"/>
              </a:lnSpc>
            </a:pPr>
            <a:endParaRPr lang="en-US" altLang="en-US" sz="2000" dirty="0"/>
          </a:p>
          <a:p>
            <a:pPr>
              <a:lnSpc>
                <a:spcPct val="90000"/>
              </a:lnSpc>
            </a:pPr>
            <a:r>
              <a:rPr lang="en-US" altLang="en-US" dirty="0"/>
              <a:t>One technique to improve the time to stabilize routing is called</a:t>
            </a:r>
          </a:p>
          <a:p>
            <a:pPr marL="0" indent="0">
              <a:lnSpc>
                <a:spcPct val="90000"/>
              </a:lnSpc>
              <a:buNone/>
            </a:pPr>
            <a:r>
              <a:rPr lang="en-US" altLang="en-US" sz="2000" i="1" dirty="0"/>
              <a:t>      </a:t>
            </a:r>
            <a:r>
              <a:rPr lang="en-US" altLang="en-US" i="1" dirty="0">
                <a:solidFill>
                  <a:srgbClr val="FF0000"/>
                </a:solidFill>
              </a:rPr>
              <a:t>split horizon</a:t>
            </a:r>
          </a:p>
          <a:p>
            <a:pPr lvl="1">
              <a:lnSpc>
                <a:spcPct val="90000"/>
              </a:lnSpc>
            </a:pPr>
            <a:r>
              <a:rPr lang="en-US" altLang="en-US" sz="2000" dirty="0"/>
              <a:t>When a node sends a routing update to its neighbors, it does not send those routes it learned from each neighbor back to that neighbor</a:t>
            </a:r>
          </a:p>
          <a:p>
            <a:pPr lvl="1">
              <a:lnSpc>
                <a:spcPct val="90000"/>
              </a:lnSpc>
            </a:pPr>
            <a:r>
              <a:rPr lang="en-US" altLang="en-US" sz="2000" dirty="0"/>
              <a:t>For example, if B has the route (E, 2, A) in its table, then it knows it must have learned this route from A, and so whenever B sends a routing update to A, it does not include the route (E, 2) in that update</a:t>
            </a: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2563001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CD363815-5EB9-F34E-92D1-8C7A6794BC67}"/>
              </a:ext>
            </a:extLst>
          </p:cNvPr>
          <p:cNvSpPr>
            <a:spLocks noGrp="1" noChangeArrowheads="1"/>
          </p:cNvSpPr>
          <p:nvPr>
            <p:ph type="title"/>
          </p:nvPr>
        </p:nvSpPr>
        <p:spPr>
          <a:xfrm>
            <a:off x="611188" y="171450"/>
            <a:ext cx="8281987" cy="646113"/>
          </a:xfrm>
        </p:spPr>
        <p:txBody>
          <a:bodyPr/>
          <a:lstStyle/>
          <a:p>
            <a:pPr eaLnBrk="1" hangingPunct="1"/>
            <a:r>
              <a:rPr lang="en-US" altLang="en-US" sz="3600"/>
              <a:t>Count-to-infinity Problem</a:t>
            </a:r>
            <a:endParaRPr lang="en-AU" altLang="en-US" sz="3600"/>
          </a:p>
        </p:txBody>
      </p:sp>
      <p:sp>
        <p:nvSpPr>
          <p:cNvPr id="114691" name="Rectangle 3">
            <a:extLst>
              <a:ext uri="{FF2B5EF4-FFF2-40B4-BE49-F238E27FC236}">
                <a16:creationId xmlns:a16="http://schemas.microsoft.com/office/drawing/2014/main" id="{E7344934-801A-DF40-ADC3-51E290BD7B9F}"/>
              </a:ext>
            </a:extLst>
          </p:cNvPr>
          <p:cNvSpPr>
            <a:spLocks noGrp="1" noChangeArrowheads="1"/>
          </p:cNvSpPr>
          <p:nvPr>
            <p:ph type="body" idx="1"/>
          </p:nvPr>
        </p:nvSpPr>
        <p:spPr/>
        <p:txBody>
          <a:bodyPr/>
          <a:lstStyle/>
          <a:p>
            <a:r>
              <a:rPr lang="en-US" altLang="en-US" dirty="0"/>
              <a:t>In a stronger version of split horizon, called</a:t>
            </a:r>
            <a:r>
              <a:rPr lang="en-US" altLang="en-US" dirty="0">
                <a:solidFill>
                  <a:srgbClr val="FF0000"/>
                </a:solidFill>
              </a:rPr>
              <a:t> </a:t>
            </a:r>
            <a:r>
              <a:rPr lang="en-US" altLang="en-US" i="1" dirty="0">
                <a:solidFill>
                  <a:srgbClr val="FF0000"/>
                </a:solidFill>
              </a:rPr>
              <a:t>split horizon with poison reverse</a:t>
            </a:r>
          </a:p>
          <a:p>
            <a:pPr lvl="1"/>
            <a:r>
              <a:rPr lang="en-US" altLang="en-US" sz="2800" dirty="0"/>
              <a:t>B actually sends that back route to A, but it puts negative information in the route to ensure that A will not eventually use B to get to E</a:t>
            </a:r>
          </a:p>
          <a:p>
            <a:pPr lvl="1"/>
            <a:r>
              <a:rPr lang="en-US" altLang="en-US" sz="2800" dirty="0"/>
              <a:t>For example, B sends the route (E, ∞) to A</a:t>
            </a:r>
            <a:endParaRPr lang="en-US" altLang="en-US" sz="2800" dirty="0">
              <a:cs typeface="Times New Roman" panose="02020603050405020304" pitchFamily="18" charset="0"/>
            </a:endParaRP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413954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B272AB-71C4-AC47-A5AF-5030CA8B1564}"/>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Poisoned reverse</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TextBox 1">
            <a:extLst>
              <a:ext uri="{FF2B5EF4-FFF2-40B4-BE49-F238E27FC236}">
                <a16:creationId xmlns:a16="http://schemas.microsoft.com/office/drawing/2014/main" id="{A2631A55-EF3C-A14F-814D-0FF0B2433268}"/>
              </a:ext>
            </a:extLst>
          </p:cNvPr>
          <p:cNvSpPr txBox="1"/>
          <p:nvPr/>
        </p:nvSpPr>
        <p:spPr>
          <a:xfrm>
            <a:off x="0" y="2438400"/>
            <a:ext cx="9144000" cy="461665"/>
          </a:xfrm>
          <a:prstGeom prst="rect">
            <a:avLst/>
          </a:prstGeom>
          <a:solidFill>
            <a:schemeClr val="accent5">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Does poison reverse solve the general count-to-infinity problem?</a:t>
            </a:r>
          </a:p>
        </p:txBody>
      </p:sp>
      <p:sp>
        <p:nvSpPr>
          <p:cNvPr id="5" name="TextBox 4">
            <a:extLst>
              <a:ext uri="{FF2B5EF4-FFF2-40B4-BE49-F238E27FC236}">
                <a16:creationId xmlns:a16="http://schemas.microsoft.com/office/drawing/2014/main" id="{2D2F0586-8A8B-3E4A-B8CE-470F31C0962A}"/>
              </a:ext>
            </a:extLst>
          </p:cNvPr>
          <p:cNvSpPr txBox="1"/>
          <p:nvPr/>
        </p:nvSpPr>
        <p:spPr>
          <a:xfrm>
            <a:off x="533400" y="3254672"/>
            <a:ext cx="8305800" cy="1569660"/>
          </a:xfrm>
          <a:prstGeom prst="rect">
            <a:avLst/>
          </a:prstGeom>
          <a:solidFill>
            <a:schemeClr val="accent5">
              <a:lumMod val="75000"/>
            </a:schemeClr>
          </a:solidFill>
        </p:spPr>
        <p:txBody>
          <a:bodyPr wrap="square" rtlCol="0">
            <a:spAutoFit/>
          </a:bodyPr>
          <a:lstStyle>
            <a:defPPr>
              <a:defRPr lang="en-US"/>
            </a:defPPr>
            <a:lvl1pPr algn="ctr">
              <a:defRPr sz="240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It does not.  It may be possible that loops involving three or more nodes (rather than simply two immediately neighboring nodes, as we shown in last example) will not be detected by the poison reverse technique.</a:t>
            </a:r>
          </a:p>
        </p:txBody>
      </p:sp>
    </p:spTree>
    <p:extLst>
      <p:ext uri="{BB962C8B-B14F-4D97-AF65-F5344CB8AC3E}">
        <p14:creationId xmlns:p14="http://schemas.microsoft.com/office/powerpoint/2010/main" val="372831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43926E3-D6B5-7C4E-BA62-598F344E15B1}"/>
              </a:ext>
            </a:extLst>
          </p:cNvPr>
          <p:cNvSpPr>
            <a:spLocks noGrp="1" noChangeArrowheads="1"/>
          </p:cNvSpPr>
          <p:nvPr>
            <p:ph type="title"/>
          </p:nvPr>
        </p:nvSpPr>
        <p:spPr>
          <a:xfrm>
            <a:off x="611188" y="171450"/>
            <a:ext cx="8281987" cy="646113"/>
          </a:xfrm>
        </p:spPr>
        <p:txBody>
          <a:bodyPr>
            <a:normAutofit fontScale="90000"/>
          </a:bodyPr>
          <a:lstStyle/>
          <a:p>
            <a:pPr eaLnBrk="1" hangingPunct="1"/>
            <a:r>
              <a:rPr lang="en-US" altLang="en-US" sz="3600" dirty="0"/>
              <a:t>DV Implementation: Routing Information Protocol (RIP)</a:t>
            </a:r>
            <a:endParaRPr lang="en-AU" altLang="en-US" sz="3600" dirty="0"/>
          </a:p>
        </p:txBody>
      </p:sp>
      <p:sp>
        <p:nvSpPr>
          <p:cNvPr id="115715" name="Rectangle 3">
            <a:extLst>
              <a:ext uri="{FF2B5EF4-FFF2-40B4-BE49-F238E27FC236}">
                <a16:creationId xmlns:a16="http://schemas.microsoft.com/office/drawing/2014/main" id="{31B6464C-354D-B448-A42E-86BC92D56689}"/>
              </a:ext>
            </a:extLst>
          </p:cNvPr>
          <p:cNvSpPr>
            <a:spLocks noGrp="1" noChangeArrowheads="1"/>
          </p:cNvSpPr>
          <p:nvPr>
            <p:ph type="body" idx="1"/>
          </p:nvPr>
        </p:nvSpPr>
        <p:spPr/>
        <p:txBody>
          <a:bodyPr/>
          <a:lstStyle/>
          <a:p>
            <a:pPr lvl="1">
              <a:buSzPct val="100000"/>
              <a:buFontTx/>
              <a:buChar char="•"/>
            </a:pPr>
            <a:endParaRPr lang="en-US" altLang="en-US"/>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r>
              <a:rPr lang="en-US" altLang="en-US" sz="2000"/>
              <a:t>Example Network</a:t>
            </a:r>
          </a:p>
          <a:p>
            <a:pPr lvl="1" eaLnBrk="1" hangingPunct="1">
              <a:lnSpc>
                <a:spcPct val="90000"/>
              </a:lnSpc>
              <a:buFont typeface="Wingdings" pitchFamily="2" charset="2"/>
              <a:buNone/>
            </a:pPr>
            <a:r>
              <a:rPr lang="en-US" altLang="en-US" sz="2000"/>
              <a:t>running RIP				RIPv2 Packet Format</a:t>
            </a:r>
          </a:p>
        </p:txBody>
      </p:sp>
      <p:pic>
        <p:nvPicPr>
          <p:cNvPr id="115716" name="Picture 5" descr="f03-30-9780123850591 copy">
            <a:extLst>
              <a:ext uri="{FF2B5EF4-FFF2-40B4-BE49-F238E27FC236}">
                <a16:creationId xmlns:a16="http://schemas.microsoft.com/office/drawing/2014/main" id="{B460B2B8-7256-794B-8180-1829CC8EC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773238"/>
            <a:ext cx="287972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5" descr="f03-31-9780123850591 copy">
            <a:extLst>
              <a:ext uri="{FF2B5EF4-FFF2-40B4-BE49-F238E27FC236}">
                <a16:creationId xmlns:a16="http://schemas.microsoft.com/office/drawing/2014/main" id="{F2E8644A-592E-6446-A00A-90BC15077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908050"/>
            <a:ext cx="30353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8136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077DB2-E1C9-AA46-94D9-5507448ECF44}"/>
              </a:ext>
            </a:extLst>
          </p:cNvPr>
          <p:cNvSpPr txBox="1"/>
          <p:nvPr/>
        </p:nvSpPr>
        <p:spPr>
          <a:xfrm>
            <a:off x="0" y="2844225"/>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Link State Routing</a:t>
            </a:r>
          </a:p>
        </p:txBody>
      </p:sp>
    </p:spTree>
    <p:extLst>
      <p:ext uri="{BB962C8B-B14F-4D97-AF65-F5344CB8AC3E}">
        <p14:creationId xmlns:p14="http://schemas.microsoft.com/office/powerpoint/2010/main" val="40209771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a:t>Link State Routing</a:t>
            </a:r>
            <a:endParaRPr lang="en-AU" altLang="en-US" sz="3600"/>
          </a:p>
        </p:txBody>
      </p:sp>
      <p:sp>
        <p:nvSpPr>
          <p:cNvPr id="116739" name="Rectangle 3">
            <a:extLst>
              <a:ext uri="{FF2B5EF4-FFF2-40B4-BE49-F238E27FC236}">
                <a16:creationId xmlns:a16="http://schemas.microsoft.com/office/drawing/2014/main" id="{59F96828-3DFC-2448-A3A6-750E582D18BA}"/>
              </a:ext>
            </a:extLst>
          </p:cNvPr>
          <p:cNvSpPr>
            <a:spLocks noGrp="1" noChangeArrowheads="1"/>
          </p:cNvSpPr>
          <p:nvPr>
            <p:ph type="body" idx="1"/>
          </p:nvPr>
        </p:nvSpPr>
        <p:spPr>
          <a:xfrm>
            <a:off x="406401" y="1007478"/>
            <a:ext cx="8504236" cy="1367422"/>
          </a:xfrm>
        </p:spPr>
        <p:txBody>
          <a:bodyPr>
            <a:normAutofit/>
          </a:bodyPr>
          <a:lstStyle/>
          <a:p>
            <a:pPr>
              <a:lnSpc>
                <a:spcPct val="80000"/>
              </a:lnSpc>
              <a:buFontTx/>
              <a:buNone/>
            </a:pPr>
            <a:r>
              <a:rPr lang="en-US" altLang="en-US" dirty="0"/>
              <a:t>Strategy:</a:t>
            </a:r>
          </a:p>
          <a:p>
            <a:pPr>
              <a:lnSpc>
                <a:spcPct val="80000"/>
              </a:lnSpc>
              <a:buFontTx/>
              <a:buNone/>
            </a:pPr>
            <a:r>
              <a:rPr lang="en-US" altLang="en-US" dirty="0">
                <a:solidFill>
                  <a:srgbClr val="C00000"/>
                </a:solidFill>
              </a:rPr>
              <a:t>	Send to all nodes (not just neighbors) information about neighbors (not connection to all nodes).</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59394" name="Picture 2">
            <a:extLst>
              <a:ext uri="{FF2B5EF4-FFF2-40B4-BE49-F238E27FC236}">
                <a16:creationId xmlns:a16="http://schemas.microsoft.com/office/drawing/2014/main" id="{579C18D7-AB89-E349-8D98-DF93B1180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01" y="3397719"/>
            <a:ext cx="2512049" cy="2452803"/>
          </a:xfrm>
          <a:prstGeom prst="rect">
            <a:avLst/>
          </a:prstGeom>
          <a:noFill/>
          <a:extLst>
            <a:ext uri="{909E8E84-426E-40DD-AFC4-6F175D3DCCD1}">
              <a14:hiddenFill xmlns:a14="http://schemas.microsoft.com/office/drawing/2010/main">
                <a:solidFill>
                  <a:srgbClr val="FFFFFF"/>
                </a:solidFill>
              </a14:hiddenFill>
            </a:ext>
          </a:extLst>
        </p:spPr>
      </p:pic>
      <p:pic>
        <p:nvPicPr>
          <p:cNvPr id="59395" name="Picture 3">
            <a:extLst>
              <a:ext uri="{FF2B5EF4-FFF2-40B4-BE49-F238E27FC236}">
                <a16:creationId xmlns:a16="http://schemas.microsoft.com/office/drawing/2014/main" id="{89BC250A-4F93-7746-97B1-8747DDDC7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963" y="3214056"/>
            <a:ext cx="6724470" cy="2636466"/>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a:extLst>
              <a:ext uri="{FF2B5EF4-FFF2-40B4-BE49-F238E27FC236}">
                <a16:creationId xmlns:a16="http://schemas.microsoft.com/office/drawing/2014/main" id="{2FCDC787-932D-084B-B76C-10BA9CFEE0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8519" y="4737859"/>
            <a:ext cx="1963456" cy="21201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BFA423-C07B-214A-AF7D-5999E6DF5381}"/>
              </a:ext>
            </a:extLst>
          </p:cNvPr>
          <p:cNvSpPr txBox="1"/>
          <p:nvPr/>
        </p:nvSpPr>
        <p:spPr>
          <a:xfrm>
            <a:off x="6621975" y="5116890"/>
            <a:ext cx="2522025" cy="1569660"/>
          </a:xfrm>
          <a:prstGeom prst="rect">
            <a:avLst/>
          </a:prstGeom>
          <a:noFill/>
        </p:spPr>
        <p:txBody>
          <a:bodyPr wrap="square" rtlCol="0">
            <a:spAutoFit/>
          </a:bodyPr>
          <a:lstStyle/>
          <a:p>
            <a:r>
              <a:rPr lang="en-US" altLang="en-US" sz="2400" dirty="0"/>
              <a:t>All nodes will know the link-state information of all other nodes</a:t>
            </a:r>
          </a:p>
        </p:txBody>
      </p:sp>
    </p:spTree>
    <p:extLst>
      <p:ext uri="{BB962C8B-B14F-4D97-AF65-F5344CB8AC3E}">
        <p14:creationId xmlns:p14="http://schemas.microsoft.com/office/powerpoint/2010/main" val="254660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3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Link State Routing</a:t>
            </a:r>
            <a:endParaRPr lang="en-AU" altLang="en-US" sz="3600" dirty="0"/>
          </a:p>
        </p:txBody>
      </p:sp>
      <p:pic>
        <p:nvPicPr>
          <p:cNvPr id="59396" name="Picture 4">
            <a:extLst>
              <a:ext uri="{FF2B5EF4-FFF2-40B4-BE49-F238E27FC236}">
                <a16:creationId xmlns:a16="http://schemas.microsoft.com/office/drawing/2014/main" id="{2FCDC787-932D-084B-B76C-10BA9CFEE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6532" y="1980915"/>
            <a:ext cx="1341067" cy="14480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0A48C62-E72C-4743-BD29-B1D969CAAD19}"/>
              </a:ext>
            </a:extLst>
          </p:cNvPr>
          <p:cNvSpPr txBox="1"/>
          <p:nvPr/>
        </p:nvSpPr>
        <p:spPr>
          <a:xfrm>
            <a:off x="406401" y="3000375"/>
            <a:ext cx="7607211" cy="3194721"/>
          </a:xfrm>
          <a:prstGeom prst="rect">
            <a:avLst/>
          </a:prstGeom>
          <a:noFill/>
        </p:spPr>
        <p:txBody>
          <a:bodyPr wrap="none" rtlCol="0">
            <a:spAutoFit/>
          </a:bodyPr>
          <a:lstStyle/>
          <a:p>
            <a:pPr>
              <a:lnSpc>
                <a:spcPct val="85000"/>
              </a:lnSpc>
            </a:pPr>
            <a:r>
              <a:rPr lang="en-US" altLang="en-US" sz="2400" b="1" dirty="0">
                <a:solidFill>
                  <a:schemeClr val="accent1">
                    <a:lumMod val="75000"/>
                  </a:schemeClr>
                </a:solidFill>
              </a:rPr>
              <a:t>Link State Packet (LSP):</a:t>
            </a:r>
          </a:p>
          <a:p>
            <a:pPr marL="914400" lvl="1" indent="-457200">
              <a:lnSpc>
                <a:spcPct val="85000"/>
              </a:lnSpc>
              <a:buAutoNum type="arabicParenBoth"/>
            </a:pPr>
            <a:r>
              <a:rPr lang="en-US" altLang="en-US" sz="2400" dirty="0"/>
              <a:t>The ID of the node that created the LSP</a:t>
            </a:r>
          </a:p>
          <a:p>
            <a:pPr lvl="1">
              <a:lnSpc>
                <a:spcPct val="85000"/>
              </a:lnSpc>
            </a:pPr>
            <a:r>
              <a:rPr lang="en-US" altLang="en-US" sz="2400" dirty="0"/>
              <a:t>(2) Costs of links to each directly connected neighbor</a:t>
            </a:r>
          </a:p>
          <a:p>
            <a:pPr lvl="1">
              <a:lnSpc>
                <a:spcPct val="85000"/>
              </a:lnSpc>
            </a:pPr>
            <a:r>
              <a:rPr lang="en-US" altLang="en-US" sz="2400" dirty="0"/>
              <a:t>(3) A sequence number (SEQNO)</a:t>
            </a:r>
          </a:p>
          <a:p>
            <a:pPr lvl="1">
              <a:lnSpc>
                <a:spcPct val="85000"/>
              </a:lnSpc>
            </a:pPr>
            <a:r>
              <a:rPr lang="en-US" altLang="en-US" sz="2400" dirty="0">
                <a:solidFill>
                  <a:schemeClr val="accent6">
                    <a:lumMod val="75000"/>
                  </a:schemeClr>
                </a:solidFill>
              </a:rPr>
              <a:t>      [To distinguish a newer LSP from the old ones]</a:t>
            </a:r>
          </a:p>
          <a:p>
            <a:pPr lvl="1">
              <a:lnSpc>
                <a:spcPct val="85000"/>
              </a:lnSpc>
            </a:pPr>
            <a:r>
              <a:rPr lang="en-US" altLang="en-US" sz="2400" dirty="0">
                <a:solidFill>
                  <a:schemeClr val="accent6">
                    <a:lumMod val="75000"/>
                  </a:schemeClr>
                </a:solidFill>
              </a:rPr>
              <a:t>      [Smaller number == older LSP]</a:t>
            </a:r>
          </a:p>
          <a:p>
            <a:pPr lvl="1">
              <a:lnSpc>
                <a:spcPct val="85000"/>
              </a:lnSpc>
            </a:pPr>
            <a:r>
              <a:rPr lang="en-US" altLang="en-US" sz="2400" dirty="0"/>
              <a:t>(4) A Time-To-Live (TTL) for this packet</a:t>
            </a:r>
          </a:p>
          <a:p>
            <a:pPr lvl="1">
              <a:lnSpc>
                <a:spcPct val="85000"/>
              </a:lnSpc>
            </a:pPr>
            <a:r>
              <a:rPr lang="en-US" altLang="en-US" sz="2400" dirty="0"/>
              <a:t>      </a:t>
            </a:r>
            <a:r>
              <a:rPr lang="en-US" altLang="en-US" sz="2400" dirty="0">
                <a:solidFill>
                  <a:schemeClr val="accent6">
                    <a:lumMod val="75000"/>
                  </a:schemeClr>
                </a:solidFill>
              </a:rPr>
              <a:t>[To make sure old information is eventually removed</a:t>
            </a:r>
          </a:p>
          <a:p>
            <a:pPr lvl="1">
              <a:lnSpc>
                <a:spcPct val="85000"/>
              </a:lnSpc>
            </a:pPr>
            <a:r>
              <a:rPr lang="en-US" altLang="en-US" sz="2400" dirty="0">
                <a:solidFill>
                  <a:schemeClr val="accent6">
                    <a:lumMod val="75000"/>
                  </a:schemeClr>
                </a:solidFill>
              </a:rPr>
              <a:t>	from the network]</a:t>
            </a:r>
            <a:endParaRPr lang="en-US" altLang="en-US" sz="2400" dirty="0"/>
          </a:p>
          <a:p>
            <a:endParaRPr lang="en-US" dirty="0"/>
          </a:p>
        </p:txBody>
      </p:sp>
      <p:sp>
        <p:nvSpPr>
          <p:cNvPr id="4" name="Content Placeholder 3">
            <a:extLst>
              <a:ext uri="{FF2B5EF4-FFF2-40B4-BE49-F238E27FC236}">
                <a16:creationId xmlns:a16="http://schemas.microsoft.com/office/drawing/2014/main" id="{FFEF6761-4A7D-5F4E-B9DB-15A76BEFB397}"/>
              </a:ext>
            </a:extLst>
          </p:cNvPr>
          <p:cNvSpPr>
            <a:spLocks noGrp="1"/>
          </p:cNvSpPr>
          <p:nvPr>
            <p:ph idx="1"/>
          </p:nvPr>
        </p:nvSpPr>
        <p:spPr/>
        <p:txBody>
          <a:bodyPr/>
          <a:lstStyle/>
          <a:p>
            <a:endParaRPr lang="en-US" dirty="0"/>
          </a:p>
        </p:txBody>
      </p:sp>
      <p:sp>
        <p:nvSpPr>
          <p:cNvPr id="8" name="Rectangle 3">
            <a:extLst>
              <a:ext uri="{FF2B5EF4-FFF2-40B4-BE49-F238E27FC236}">
                <a16:creationId xmlns:a16="http://schemas.microsoft.com/office/drawing/2014/main" id="{88091E60-3FBB-7448-A576-C7BF273369BF}"/>
              </a:ext>
            </a:extLst>
          </p:cNvPr>
          <p:cNvSpPr txBox="1">
            <a:spLocks noChangeArrowheads="1"/>
          </p:cNvSpPr>
          <p:nvPr/>
        </p:nvSpPr>
        <p:spPr>
          <a:xfrm>
            <a:off x="406401" y="1007478"/>
            <a:ext cx="8504236" cy="1367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r>
              <a:rPr lang="en-US" altLang="en-US"/>
              <a:t>Strategy:</a:t>
            </a:r>
          </a:p>
          <a:p>
            <a:pPr>
              <a:lnSpc>
                <a:spcPct val="80000"/>
              </a:lnSpc>
              <a:buFontTx/>
              <a:buNone/>
            </a:pPr>
            <a:r>
              <a:rPr lang="en-US" altLang="en-US">
                <a:solidFill>
                  <a:srgbClr val="C00000"/>
                </a:solidFill>
              </a:rPr>
              <a:t>	Send to all nodes (not just neighbors) information about neighbors (not connection to all nodes).</a:t>
            </a:r>
          </a:p>
          <a:p>
            <a:pPr marL="457200" lvl="1" indent="0">
              <a:buSzPct val="100000"/>
              <a:buFont typeface="Arial" panose="020B0604020202020204" pitchFamily="34" charset="0"/>
              <a:buNone/>
            </a:pPr>
            <a:endParaRPr lang="en-US" altLang="en-US"/>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dirty="0"/>
          </a:p>
        </p:txBody>
      </p:sp>
    </p:spTree>
    <p:extLst>
      <p:ext uri="{BB962C8B-B14F-4D97-AF65-F5344CB8AC3E}">
        <p14:creationId xmlns:p14="http://schemas.microsoft.com/office/powerpoint/2010/main" val="319729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Routing updates</a:t>
            </a:r>
            <a:endParaRPr lang="en-AU" altLang="en-US" sz="3600" dirty="0"/>
          </a:p>
        </p:txBody>
      </p:sp>
      <p:sp>
        <p:nvSpPr>
          <p:cNvPr id="116739" name="Rectangle 3">
            <a:extLst>
              <a:ext uri="{FF2B5EF4-FFF2-40B4-BE49-F238E27FC236}">
                <a16:creationId xmlns:a16="http://schemas.microsoft.com/office/drawing/2014/main" id="{59F96828-3DFC-2448-A3A6-750E582D18BA}"/>
              </a:ext>
            </a:extLst>
          </p:cNvPr>
          <p:cNvSpPr>
            <a:spLocks noGrp="1" noChangeArrowheads="1"/>
          </p:cNvSpPr>
          <p:nvPr>
            <p:ph type="body" idx="1"/>
          </p:nvPr>
        </p:nvSpPr>
        <p:spPr/>
        <p:txBody>
          <a:bodyPr/>
          <a:lstStyle/>
          <a:p>
            <a:pPr>
              <a:lnSpc>
                <a:spcPct val="80000"/>
              </a:lnSpc>
              <a:buFontTx/>
              <a:buNone/>
            </a:pPr>
            <a:r>
              <a:rPr lang="en-US" altLang="en-US" sz="2400" dirty="0"/>
              <a:t>Two circumstances when a node sends out routing advertisements:</a:t>
            </a:r>
          </a:p>
          <a:p>
            <a:pPr>
              <a:lnSpc>
                <a:spcPct val="80000"/>
              </a:lnSpc>
              <a:buFontTx/>
              <a:buNone/>
            </a:pPr>
            <a:endParaRPr lang="en-US" altLang="en-US" sz="2400" dirty="0"/>
          </a:p>
          <a:p>
            <a:pPr marL="457200" indent="-457200">
              <a:lnSpc>
                <a:spcPct val="80000"/>
              </a:lnSpc>
              <a:buFontTx/>
              <a:buAutoNum type="arabicParenR"/>
            </a:pPr>
            <a:r>
              <a:rPr lang="en-US" altLang="en-US" sz="2400" dirty="0"/>
              <a:t>Periodic update: Automatically after some time. Why?</a:t>
            </a:r>
          </a:p>
          <a:p>
            <a:pPr marL="0" indent="0">
              <a:lnSpc>
                <a:spcPct val="80000"/>
              </a:lnSpc>
              <a:buNone/>
            </a:pPr>
            <a:r>
              <a:rPr lang="en-US" altLang="en-US" sz="2400" dirty="0"/>
              <a:t>	</a:t>
            </a:r>
          </a:p>
          <a:p>
            <a:pPr marL="0" indent="0">
              <a:lnSpc>
                <a:spcPct val="80000"/>
              </a:lnSpc>
              <a:buNone/>
            </a:pPr>
            <a:r>
              <a:rPr lang="en-US" altLang="en-US" sz="2400" dirty="0"/>
              <a:t>2)   Triggered update: Whenever an event makes a node to change its routing table (e.g., link fail or a new message from a neighbor).</a:t>
            </a:r>
            <a:endParaRPr lang="en-US" altLang="en-US" sz="2000" dirty="0"/>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4134890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077DB2-E1C9-AA46-94D9-5507448ECF44}"/>
              </a:ext>
            </a:extLst>
          </p:cNvPr>
          <p:cNvSpPr txBox="1"/>
          <p:nvPr/>
        </p:nvSpPr>
        <p:spPr>
          <a:xfrm>
            <a:off x="0" y="2844225"/>
            <a:ext cx="9144000" cy="584775"/>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Vector Routing: Link failure</a:t>
            </a:r>
          </a:p>
        </p:txBody>
      </p:sp>
    </p:spTree>
    <p:extLst>
      <p:ext uri="{BB962C8B-B14F-4D97-AF65-F5344CB8AC3E}">
        <p14:creationId xmlns:p14="http://schemas.microsoft.com/office/powerpoint/2010/main" val="1731125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11</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2</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No Updates</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grpSp>
        <p:nvGrpSpPr>
          <p:cNvPr id="22" name="Group 21">
            <a:extLst>
              <a:ext uri="{FF2B5EF4-FFF2-40B4-BE49-F238E27FC236}">
                <a16:creationId xmlns:a16="http://schemas.microsoft.com/office/drawing/2014/main" id="{E0BCDCA5-E62C-FF41-B003-686CD8651A95}"/>
              </a:ext>
            </a:extLst>
          </p:cNvPr>
          <p:cNvGrpSpPr/>
          <p:nvPr/>
        </p:nvGrpSpPr>
        <p:grpSpPr>
          <a:xfrm>
            <a:off x="3051477" y="585537"/>
            <a:ext cx="3207404" cy="4983768"/>
            <a:chOff x="3051477" y="585537"/>
            <a:chExt cx="3207404" cy="4983768"/>
          </a:xfrm>
        </p:grpSpPr>
        <p:cxnSp>
          <p:nvCxnSpPr>
            <p:cNvPr id="20" name="Straight Connector 19">
              <a:extLst>
                <a:ext uri="{FF2B5EF4-FFF2-40B4-BE49-F238E27FC236}">
                  <a16:creationId xmlns:a16="http://schemas.microsoft.com/office/drawing/2014/main" id="{EB2301F4-1D82-4F44-956C-AF1A2C15906A}"/>
                </a:ext>
              </a:extLst>
            </p:cNvPr>
            <p:cNvCxnSpPr/>
            <p:nvPr/>
          </p:nvCxnSpPr>
          <p:spPr>
            <a:xfrm flipH="1">
              <a:off x="3067492" y="1363579"/>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2F4288-DE43-204E-B64D-D3C0D1DD8D9D}"/>
                </a:ext>
              </a:extLst>
            </p:cNvPr>
            <p:cNvCxnSpPr/>
            <p:nvPr/>
          </p:nvCxnSpPr>
          <p:spPr>
            <a:xfrm flipH="1">
              <a:off x="3080580" y="2077453"/>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2384584-03DA-A140-BCCC-BE6944D07311}"/>
                </a:ext>
              </a:extLst>
            </p:cNvPr>
            <p:cNvCxnSpPr/>
            <p:nvPr/>
          </p:nvCxnSpPr>
          <p:spPr>
            <a:xfrm flipH="1">
              <a:off x="3051477" y="585537"/>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6465793-1584-B949-A0EC-4AB77177BA33}"/>
                </a:ext>
              </a:extLst>
            </p:cNvPr>
            <p:cNvCxnSpPr/>
            <p:nvPr/>
          </p:nvCxnSpPr>
          <p:spPr>
            <a:xfrm flipH="1">
              <a:off x="3696020" y="5569305"/>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972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3</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No Updates</a:t>
            </a:r>
          </a:p>
        </p:txBody>
      </p:sp>
      <p:pic>
        <p:nvPicPr>
          <p:cNvPr id="34" name="Picture 33">
            <a:extLst>
              <a:ext uri="{FF2B5EF4-FFF2-40B4-BE49-F238E27FC236}">
                <a16:creationId xmlns:a16="http://schemas.microsoft.com/office/drawing/2014/main" id="{49AD77B7-40FC-0940-83D5-F5FDA6A96B4E}"/>
              </a:ext>
            </a:extLst>
          </p:cNvPr>
          <p:cNvPicPr>
            <a:picLocks noChangeAspect="1"/>
          </p:cNvPicPr>
          <p:nvPr/>
        </p:nvPicPr>
        <p:blipFill>
          <a:blip r:embed="rId2"/>
          <a:stretch>
            <a:fillRect/>
          </a:stretch>
        </p:blipFill>
        <p:spPr>
          <a:xfrm>
            <a:off x="4259348" y="3034428"/>
            <a:ext cx="662608" cy="755110"/>
          </a:xfrm>
          <a:prstGeom prst="rect">
            <a:avLst/>
          </a:prstGeom>
        </p:spPr>
      </p:pic>
    </p:spTree>
    <p:extLst>
      <p:ext uri="{BB962C8B-B14F-4D97-AF65-F5344CB8AC3E}">
        <p14:creationId xmlns:p14="http://schemas.microsoft.com/office/powerpoint/2010/main" val="565055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19</a:t>
                      </a:r>
                    </a:p>
                  </a:txBody>
                  <a:tcPr/>
                </a:tc>
                <a:tc>
                  <a:txBody>
                    <a:bodyPr/>
                    <a:lstStyle/>
                    <a:p>
                      <a:r>
                        <a:rPr lang="en-US" dirty="0">
                          <a:solidFill>
                            <a:srgbClr val="FF0000"/>
                          </a:solidFill>
                        </a:rPr>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3</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Updates for A,C,E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Updates for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Updates for B</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grpSp>
        <p:nvGrpSpPr>
          <p:cNvPr id="31" name="Group 30">
            <a:extLst>
              <a:ext uri="{FF2B5EF4-FFF2-40B4-BE49-F238E27FC236}">
                <a16:creationId xmlns:a16="http://schemas.microsoft.com/office/drawing/2014/main" id="{34817327-9C6E-E340-97A3-0387441A20F7}"/>
              </a:ext>
            </a:extLst>
          </p:cNvPr>
          <p:cNvGrpSpPr/>
          <p:nvPr/>
        </p:nvGrpSpPr>
        <p:grpSpPr>
          <a:xfrm>
            <a:off x="2604023" y="1923471"/>
            <a:ext cx="4799345" cy="722618"/>
            <a:chOff x="2550695" y="3801256"/>
            <a:chExt cx="4799345" cy="722618"/>
          </a:xfrm>
        </p:grpSpPr>
        <p:sp>
          <p:nvSpPr>
            <p:cNvPr id="32" name="TextBox 31">
              <a:extLst>
                <a:ext uri="{FF2B5EF4-FFF2-40B4-BE49-F238E27FC236}">
                  <a16:creationId xmlns:a16="http://schemas.microsoft.com/office/drawing/2014/main" id="{1D9BD0BC-CEDD-8B4D-85A3-821C7D6857B3}"/>
                </a:ext>
              </a:extLst>
            </p:cNvPr>
            <p:cNvSpPr txBox="1"/>
            <p:nvPr/>
          </p:nvSpPr>
          <p:spPr>
            <a:xfrm>
              <a:off x="3473860" y="3801256"/>
              <a:ext cx="3876180" cy="646331"/>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Cost update</a:t>
              </a:r>
            </a:p>
          </p:txBody>
        </p:sp>
        <p:sp>
          <p:nvSpPr>
            <p:cNvPr id="34" name="Freeform 33">
              <a:extLst>
                <a:ext uri="{FF2B5EF4-FFF2-40B4-BE49-F238E27FC236}">
                  <a16:creationId xmlns:a16="http://schemas.microsoft.com/office/drawing/2014/main" id="{6701F857-54F3-D845-BBBF-CEAB951B8817}"/>
                </a:ext>
              </a:extLst>
            </p:cNvPr>
            <p:cNvSpPr/>
            <p:nvPr/>
          </p:nvSpPr>
          <p:spPr>
            <a:xfrm>
              <a:off x="2550695" y="4138863"/>
              <a:ext cx="930442" cy="385011"/>
            </a:xfrm>
            <a:custGeom>
              <a:avLst/>
              <a:gdLst>
                <a:gd name="connsiteX0" fmla="*/ 930442 w 930442"/>
                <a:gd name="connsiteY0" fmla="*/ 0 h 385011"/>
                <a:gd name="connsiteX1" fmla="*/ 401052 w 930442"/>
                <a:gd name="connsiteY1" fmla="*/ 112295 h 385011"/>
                <a:gd name="connsiteX2" fmla="*/ 0 w 930442"/>
                <a:gd name="connsiteY2" fmla="*/ 385011 h 385011"/>
              </a:gdLst>
              <a:ahLst/>
              <a:cxnLst>
                <a:cxn ang="0">
                  <a:pos x="connsiteX0" y="connsiteY0"/>
                </a:cxn>
                <a:cxn ang="0">
                  <a:pos x="connsiteX1" y="connsiteY1"/>
                </a:cxn>
                <a:cxn ang="0">
                  <a:pos x="connsiteX2" y="connsiteY2"/>
                </a:cxn>
              </a:cxnLst>
              <a:rect l="l" t="t" r="r" b="b"/>
              <a:pathLst>
                <a:path w="930442" h="385011">
                  <a:moveTo>
                    <a:pt x="930442" y="0"/>
                  </a:moveTo>
                  <a:cubicBezTo>
                    <a:pt x="743284" y="24063"/>
                    <a:pt x="556126" y="48127"/>
                    <a:pt x="401052" y="112295"/>
                  </a:cubicBezTo>
                  <a:cubicBezTo>
                    <a:pt x="245978" y="176463"/>
                    <a:pt x="122989" y="280737"/>
                    <a:pt x="0" y="385011"/>
                  </a:cubicBezTo>
                </a:path>
              </a:pathLst>
            </a:custGeom>
            <a:noFill/>
            <a:ln w="3810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6148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6436</TotalTime>
  <Words>2240</Words>
  <Application>Microsoft Macintosh PowerPoint</Application>
  <PresentationFormat>On-screen Show (4:3)</PresentationFormat>
  <Paragraphs>861</Paragraphs>
  <Slides>49</Slides>
  <Notes>10</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Calibri</vt:lpstr>
      <vt:lpstr>Calibri Light</vt:lpstr>
      <vt:lpstr>Comic Sans MS</vt:lpstr>
      <vt:lpstr>Lucida Bright</vt:lpstr>
      <vt:lpstr>Times New Roman</vt:lpstr>
      <vt:lpstr>Wingdings</vt:lpstr>
      <vt:lpstr>1_Office Theme</vt:lpstr>
      <vt:lpstr>PowerPoint Presentation</vt:lpstr>
      <vt:lpstr>PowerPoint Presentation</vt:lpstr>
      <vt:lpstr>Distance Vector</vt:lpstr>
      <vt:lpstr>Distance vector algorithm </vt:lpstr>
      <vt:lpstr>Routing updates</vt:lpstr>
      <vt:lpstr>PowerPoint Presentation</vt:lpstr>
      <vt:lpstr>PowerPoint Presentation</vt:lpstr>
      <vt:lpstr>PowerPoint Presentation</vt:lpstr>
      <vt:lpstr>PowerPoint Presentation</vt:lpstr>
      <vt:lpstr>PowerPoint Presentation</vt:lpstr>
      <vt:lpstr>PowerPoint Presentation</vt:lpstr>
      <vt:lpstr>Distance vector: link cost changes</vt:lpstr>
      <vt:lpstr>PowerPoint Presentation</vt:lpstr>
      <vt:lpstr>PowerPoint Presentation</vt:lpstr>
      <vt:lpstr>PowerPoint Presentation</vt:lpstr>
      <vt:lpstr>PowerPoint Presentation</vt:lpstr>
      <vt:lpstr>PowerPoint Presentation</vt:lpstr>
      <vt:lpstr>PowerPoint Presentation</vt:lpstr>
      <vt:lpstr>Distance vector: link cost changes</vt:lpstr>
      <vt:lpstr>Distance vector: link cost changes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Count-to-infinity Problem</vt:lpstr>
      <vt:lpstr>Count-to-infinity Problem</vt:lpstr>
      <vt:lpstr>Count-to-infinity Problem</vt:lpstr>
      <vt:lpstr>Count-to-infinity Problem</vt:lpstr>
      <vt:lpstr>Count-to-infinity Problem</vt:lpstr>
      <vt:lpstr>PowerPoint Presentation</vt:lpstr>
      <vt:lpstr>DV Implementation: Routing Information Protocol (RIP)</vt:lpstr>
      <vt:lpstr>PowerPoint Presentation</vt:lpstr>
      <vt:lpstr>Link State Routing</vt:lpstr>
      <vt:lpstr>Link State Routing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534</cp:revision>
  <dcterms:created xsi:type="dcterms:W3CDTF">2019-01-28T20:09:31Z</dcterms:created>
  <dcterms:modified xsi:type="dcterms:W3CDTF">2022-02-08T17:08:38Z</dcterms:modified>
</cp:coreProperties>
</file>