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99"/>
  </p:notesMasterIdLst>
  <p:sldIdLst>
    <p:sldId id="1532" r:id="rId4"/>
    <p:sldId id="1542" r:id="rId5"/>
    <p:sldId id="650" r:id="rId6"/>
    <p:sldId id="1543" r:id="rId7"/>
    <p:sldId id="1544" r:id="rId8"/>
    <p:sldId id="1545" r:id="rId9"/>
    <p:sldId id="651" r:id="rId10"/>
    <p:sldId id="1546" r:id="rId11"/>
    <p:sldId id="652" r:id="rId12"/>
    <p:sldId id="653" r:id="rId13"/>
    <p:sldId id="1626" r:id="rId14"/>
    <p:sldId id="1625" r:id="rId15"/>
    <p:sldId id="1606" r:id="rId16"/>
    <p:sldId id="1607" r:id="rId17"/>
    <p:sldId id="1627" r:id="rId18"/>
    <p:sldId id="1608" r:id="rId19"/>
    <p:sldId id="1609" r:id="rId20"/>
    <p:sldId id="1610" r:id="rId21"/>
    <p:sldId id="1611" r:id="rId22"/>
    <p:sldId id="1612" r:id="rId23"/>
    <p:sldId id="1613" r:id="rId24"/>
    <p:sldId id="1622" r:id="rId25"/>
    <p:sldId id="1615" r:id="rId26"/>
    <p:sldId id="1616" r:id="rId27"/>
    <p:sldId id="1617" r:id="rId28"/>
    <p:sldId id="1623" r:id="rId29"/>
    <p:sldId id="1618" r:id="rId30"/>
    <p:sldId id="1619" r:id="rId31"/>
    <p:sldId id="1624" r:id="rId32"/>
    <p:sldId id="1621" r:id="rId33"/>
    <p:sldId id="655" r:id="rId34"/>
    <p:sldId id="1595" r:id="rId35"/>
    <p:sldId id="1562" r:id="rId36"/>
    <p:sldId id="654" r:id="rId37"/>
    <p:sldId id="657" r:id="rId38"/>
    <p:sldId id="735" r:id="rId39"/>
    <p:sldId id="1628" r:id="rId40"/>
    <p:sldId id="1597" r:id="rId41"/>
    <p:sldId id="667" r:id="rId42"/>
    <p:sldId id="1537" r:id="rId43"/>
    <p:sldId id="1538" r:id="rId44"/>
    <p:sldId id="1539" r:id="rId45"/>
    <p:sldId id="1540" r:id="rId46"/>
    <p:sldId id="603" r:id="rId47"/>
    <p:sldId id="604" r:id="rId48"/>
    <p:sldId id="605" r:id="rId49"/>
    <p:sldId id="668" r:id="rId50"/>
    <p:sldId id="608" r:id="rId51"/>
    <p:sldId id="607" r:id="rId52"/>
    <p:sldId id="609" r:id="rId53"/>
    <p:sldId id="261" r:id="rId54"/>
    <p:sldId id="293" r:id="rId55"/>
    <p:sldId id="294" r:id="rId56"/>
    <p:sldId id="295" r:id="rId57"/>
    <p:sldId id="1541" r:id="rId58"/>
    <p:sldId id="298" r:id="rId59"/>
    <p:sldId id="301" r:id="rId60"/>
    <p:sldId id="1598" r:id="rId61"/>
    <p:sldId id="610" r:id="rId62"/>
    <p:sldId id="1565" r:id="rId63"/>
    <p:sldId id="1566" r:id="rId64"/>
    <p:sldId id="1567" r:id="rId65"/>
    <p:sldId id="303" r:id="rId66"/>
    <p:sldId id="1599" r:id="rId67"/>
    <p:sldId id="1600" r:id="rId68"/>
    <p:sldId id="320" r:id="rId69"/>
    <p:sldId id="309" r:id="rId70"/>
    <p:sldId id="1549" r:id="rId71"/>
    <p:sldId id="1560" r:id="rId72"/>
    <p:sldId id="1601" r:id="rId73"/>
    <p:sldId id="1602" r:id="rId74"/>
    <p:sldId id="1561" r:id="rId75"/>
    <p:sldId id="1548" r:id="rId76"/>
    <p:sldId id="302" r:id="rId77"/>
    <p:sldId id="678" r:id="rId78"/>
    <p:sldId id="304" r:id="rId79"/>
    <p:sldId id="319" r:id="rId80"/>
    <p:sldId id="1569" r:id="rId81"/>
    <p:sldId id="323" r:id="rId82"/>
    <p:sldId id="325" r:id="rId83"/>
    <p:sldId id="326" r:id="rId84"/>
    <p:sldId id="1570" r:id="rId85"/>
    <p:sldId id="310" r:id="rId86"/>
    <p:sldId id="311" r:id="rId87"/>
    <p:sldId id="312" r:id="rId88"/>
    <p:sldId id="313" r:id="rId89"/>
    <p:sldId id="1556" r:id="rId90"/>
    <p:sldId id="679" r:id="rId91"/>
    <p:sldId id="680" r:id="rId92"/>
    <p:sldId id="1603" r:id="rId93"/>
    <p:sldId id="681" r:id="rId94"/>
    <p:sldId id="1571" r:id="rId95"/>
    <p:sldId id="683" r:id="rId96"/>
    <p:sldId id="1573" r:id="rId97"/>
    <p:sldId id="1574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4"/>
    <p:restoredTop sz="94663"/>
  </p:normalViewPr>
  <p:slideViewPr>
    <p:cSldViewPr snapToGrid="0" snapToObjects="1">
      <p:cViewPr varScale="1">
        <p:scale>
          <a:sx n="110" d="100"/>
          <a:sy n="110" d="100"/>
        </p:scale>
        <p:origin x="16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2A7EC9B6-F50D-2848-B872-315564150B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CEBF08A2-C4DA-874C-AC44-C22CDBC591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C7C8C58-CD54-BD47-86AA-0D75FAA984E9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6" name="Rectangle 6">
            <a:extLst>
              <a:ext uri="{FF2B5EF4-FFF2-40B4-BE49-F238E27FC236}">
                <a16:creationId xmlns:a16="http://schemas.microsoft.com/office/drawing/2014/main" id="{08F41B4E-E6EA-8449-804E-66F8DE946E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38597" name="Rectangle 7">
            <a:extLst>
              <a:ext uri="{FF2B5EF4-FFF2-40B4-BE49-F238E27FC236}">
                <a16:creationId xmlns:a16="http://schemas.microsoft.com/office/drawing/2014/main" id="{D0B041CD-8DA3-4C47-BDC3-0746F1989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8B58540-AC35-BA42-B042-7E694424BA3C}" type="slidenum">
              <a:rPr lang="en-US" altLang="en-US" sz="1300">
                <a:latin typeface="Times New Roman" panose="02020603050405020304" pitchFamily="18" charset="0"/>
              </a:rPr>
              <a:pPr/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8" name="Rectangle 2">
            <a:extLst>
              <a:ext uri="{FF2B5EF4-FFF2-40B4-BE49-F238E27FC236}">
                <a16:creationId xmlns:a16="http://schemas.microsoft.com/office/drawing/2014/main" id="{F97AC2AC-ECC9-7043-A0AA-E97A84F9B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9" name="Rectangle 3">
            <a:extLst>
              <a:ext uri="{FF2B5EF4-FFF2-40B4-BE49-F238E27FC236}">
                <a16:creationId xmlns:a16="http://schemas.microsoft.com/office/drawing/2014/main" id="{AC527E6A-A703-7942-A62F-21D05806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16050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D7230ABA-7A4B-2C43-9C3C-D27A7FE43C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AE5679FB-1587-C042-A05C-6A9FAEAC68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4CE550A6-7A42-1147-B3DA-6186EEB712ED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4740" name="Rectangle 6">
            <a:extLst>
              <a:ext uri="{FF2B5EF4-FFF2-40B4-BE49-F238E27FC236}">
                <a16:creationId xmlns:a16="http://schemas.microsoft.com/office/drawing/2014/main" id="{7EBE9F54-9775-874E-BE78-2ECB8D5A22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44741" name="Rectangle 7">
            <a:extLst>
              <a:ext uri="{FF2B5EF4-FFF2-40B4-BE49-F238E27FC236}">
                <a16:creationId xmlns:a16="http://schemas.microsoft.com/office/drawing/2014/main" id="{573F0CD5-97DA-AF4C-BE63-BD7A50D5B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1059B983-25C5-D243-9BE2-86A6B36334E6}" type="slidenum">
              <a:rPr lang="en-US" altLang="en-US" sz="1300">
                <a:latin typeface="Times New Roman" panose="02020603050405020304" pitchFamily="18" charset="0"/>
              </a:rPr>
              <a:pPr/>
              <a:t>35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4742" name="Rectangle 2">
            <a:extLst>
              <a:ext uri="{FF2B5EF4-FFF2-40B4-BE49-F238E27FC236}">
                <a16:creationId xmlns:a16="http://schemas.microsoft.com/office/drawing/2014/main" id="{9FCE7250-F36D-EF47-9DA3-ADF8A240E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3" name="Rectangle 3">
            <a:extLst>
              <a:ext uri="{FF2B5EF4-FFF2-40B4-BE49-F238E27FC236}">
                <a16:creationId xmlns:a16="http://schemas.microsoft.com/office/drawing/2014/main" id="{D03CE890-35F2-084C-B178-49A437893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83628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F0C0-8A03-904A-A665-B7C6FFEB0DC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8F0C0-8A03-904A-A665-B7C6FFEB0DC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3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ADE1E530-9815-6C48-ACEB-B612FE6570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A9E19331-1E13-A647-8FB3-D14BCC148F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1929D6F8-1C65-4F4B-8CF0-D79F73CED82C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0468" name="Rectangle 6">
            <a:extLst>
              <a:ext uri="{FF2B5EF4-FFF2-40B4-BE49-F238E27FC236}">
                <a16:creationId xmlns:a16="http://schemas.microsoft.com/office/drawing/2014/main" id="{C7642D3B-8988-8447-AA32-86B7F0FBCF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0469" name="Rectangle 7">
            <a:extLst>
              <a:ext uri="{FF2B5EF4-FFF2-40B4-BE49-F238E27FC236}">
                <a16:creationId xmlns:a16="http://schemas.microsoft.com/office/drawing/2014/main" id="{ADF95FFB-DD42-3646-81B9-39183C7F1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AC14BA9-8FEB-6D48-964D-D55238FCBB63}" type="slidenum">
              <a:rPr lang="en-US" altLang="en-US" sz="1300">
                <a:latin typeface="Times New Roman" panose="02020603050405020304" pitchFamily="18" charset="0"/>
              </a:rPr>
              <a:pPr/>
              <a:t>44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0470" name="Rectangle 2">
            <a:extLst>
              <a:ext uri="{FF2B5EF4-FFF2-40B4-BE49-F238E27FC236}">
                <a16:creationId xmlns:a16="http://schemas.microsoft.com/office/drawing/2014/main" id="{C75412F2-188F-6642-8450-1754E4156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>
            <a:extLst>
              <a:ext uri="{FF2B5EF4-FFF2-40B4-BE49-F238E27FC236}">
                <a16:creationId xmlns:a16="http://schemas.microsoft.com/office/drawing/2014/main" id="{E6F40D5C-142D-1045-ADC9-5F42CC98F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84530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03BE0621-D7FD-9647-AE44-C1A96C4B7D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C239BF8F-E663-2A42-A9F1-D3280C2AC7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7082348-6557-714A-9354-DFCBE98A1DB9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1492" name="Rectangle 6">
            <a:extLst>
              <a:ext uri="{FF2B5EF4-FFF2-40B4-BE49-F238E27FC236}">
                <a16:creationId xmlns:a16="http://schemas.microsoft.com/office/drawing/2014/main" id="{AC2DDC84-C728-8643-8FDC-8ECFF98D24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1493" name="Rectangle 7">
            <a:extLst>
              <a:ext uri="{FF2B5EF4-FFF2-40B4-BE49-F238E27FC236}">
                <a16:creationId xmlns:a16="http://schemas.microsoft.com/office/drawing/2014/main" id="{FCE54E01-A90E-0C41-987E-6C14070BC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6798694F-5B41-0641-94BE-394D8B5D2E7D}" type="slidenum">
              <a:rPr lang="en-US" altLang="en-US" sz="1300">
                <a:latin typeface="Times New Roman" panose="02020603050405020304" pitchFamily="18" charset="0"/>
              </a:rPr>
              <a:pPr/>
              <a:t>45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1494" name="Rectangle 2">
            <a:extLst>
              <a:ext uri="{FF2B5EF4-FFF2-40B4-BE49-F238E27FC236}">
                <a16:creationId xmlns:a16="http://schemas.microsoft.com/office/drawing/2014/main" id="{F29D1B16-0B01-3041-86E2-D855F5C0D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5" name="Rectangle 3">
            <a:extLst>
              <a:ext uri="{FF2B5EF4-FFF2-40B4-BE49-F238E27FC236}">
                <a16:creationId xmlns:a16="http://schemas.microsoft.com/office/drawing/2014/main" id="{8AB93A5E-8662-884F-926B-A3ACF198E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405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3E24E2C6-B26A-6743-B1A0-5D590F63EE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7282D901-B3C9-7241-A2EB-2B94FF91F1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A3D475B8-30A3-714F-9A9E-C54468F8B426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2516" name="Rectangle 6">
            <a:extLst>
              <a:ext uri="{FF2B5EF4-FFF2-40B4-BE49-F238E27FC236}">
                <a16:creationId xmlns:a16="http://schemas.microsoft.com/office/drawing/2014/main" id="{AECBD347-8360-634B-A456-1D3F03408F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2517" name="Rectangle 7">
            <a:extLst>
              <a:ext uri="{FF2B5EF4-FFF2-40B4-BE49-F238E27FC236}">
                <a16:creationId xmlns:a16="http://schemas.microsoft.com/office/drawing/2014/main" id="{F23206D9-B2CE-D543-9D11-59ED892C6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CD447EA4-2300-DE40-A9D6-2B95CD2A57C2}" type="slidenum">
              <a:rPr lang="en-US" altLang="en-US" sz="1300">
                <a:latin typeface="Times New Roman" panose="02020603050405020304" pitchFamily="18" charset="0"/>
              </a:rPr>
              <a:pPr/>
              <a:t>46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2518" name="Rectangle 2">
            <a:extLst>
              <a:ext uri="{FF2B5EF4-FFF2-40B4-BE49-F238E27FC236}">
                <a16:creationId xmlns:a16="http://schemas.microsoft.com/office/drawing/2014/main" id="{4598ED93-FFF0-D649-979A-5B566114F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9" name="Rectangle 3">
            <a:extLst>
              <a:ext uri="{FF2B5EF4-FFF2-40B4-BE49-F238E27FC236}">
                <a16:creationId xmlns:a16="http://schemas.microsoft.com/office/drawing/2014/main" id="{CE7354FD-3FAE-5343-96E7-4941AB94F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665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921F9379-384A-6347-BC94-1C11663488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04E4851D-8DB8-5B40-B1D4-5D36FD4712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6D0DC9B2-4323-5843-9CC3-C8917BB2B0CD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5588" name="Rectangle 6">
            <a:extLst>
              <a:ext uri="{FF2B5EF4-FFF2-40B4-BE49-F238E27FC236}">
                <a16:creationId xmlns:a16="http://schemas.microsoft.com/office/drawing/2014/main" id="{C07829E7-906D-5640-865D-38776A8B69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5589" name="Rectangle 7">
            <a:extLst>
              <a:ext uri="{FF2B5EF4-FFF2-40B4-BE49-F238E27FC236}">
                <a16:creationId xmlns:a16="http://schemas.microsoft.com/office/drawing/2014/main" id="{3C34CCBA-1373-A84C-A9F7-7FDEA7A5C1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EDE8EB2-B710-CF41-A6FB-37B9C2C481B0}" type="slidenum">
              <a:rPr lang="en-US" altLang="en-US" sz="1300">
                <a:latin typeface="Times New Roman" panose="02020603050405020304" pitchFamily="18" charset="0"/>
              </a:rPr>
              <a:pPr/>
              <a:t>48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5590" name="Rectangle 2">
            <a:extLst>
              <a:ext uri="{FF2B5EF4-FFF2-40B4-BE49-F238E27FC236}">
                <a16:creationId xmlns:a16="http://schemas.microsoft.com/office/drawing/2014/main" id="{47051424-2B93-AC42-8004-590494C11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91" name="Rectangle 3">
            <a:extLst>
              <a:ext uri="{FF2B5EF4-FFF2-40B4-BE49-F238E27FC236}">
                <a16:creationId xmlns:a16="http://schemas.microsoft.com/office/drawing/2014/main" id="{134B8865-0579-E340-A686-C9CB64353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6416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D9A420A0-E80F-454D-9457-7C1DBFAA7A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685AA1CD-EBA8-7143-A4DE-A6A8F1D5AA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144A94DA-7073-094D-811B-A6CCEFD63E89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4564" name="Rectangle 6">
            <a:extLst>
              <a:ext uri="{FF2B5EF4-FFF2-40B4-BE49-F238E27FC236}">
                <a16:creationId xmlns:a16="http://schemas.microsoft.com/office/drawing/2014/main" id="{83DC6F03-15CC-8346-94D2-C2D445C8F5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4565" name="Rectangle 7">
            <a:extLst>
              <a:ext uri="{FF2B5EF4-FFF2-40B4-BE49-F238E27FC236}">
                <a16:creationId xmlns:a16="http://schemas.microsoft.com/office/drawing/2014/main" id="{1231B715-5BAB-4C4D-A602-9032B9A7D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34A4F6C6-D185-2D48-91D0-27D44A106287}" type="slidenum">
              <a:rPr lang="en-US" altLang="en-US" sz="1300">
                <a:latin typeface="Times New Roman" panose="02020603050405020304" pitchFamily="18" charset="0"/>
              </a:rPr>
              <a:pPr/>
              <a:t>49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4566" name="Rectangle 2">
            <a:extLst>
              <a:ext uri="{FF2B5EF4-FFF2-40B4-BE49-F238E27FC236}">
                <a16:creationId xmlns:a16="http://schemas.microsoft.com/office/drawing/2014/main" id="{AEFAF033-A1EF-1041-B58C-EE254BE76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7" name="Rectangle 3">
            <a:extLst>
              <a:ext uri="{FF2B5EF4-FFF2-40B4-BE49-F238E27FC236}">
                <a16:creationId xmlns:a16="http://schemas.microsoft.com/office/drawing/2014/main" id="{154EECD5-8474-B643-8DBE-BDD59270B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3200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13D9628F-788C-4942-85ED-BDF0076185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C55D2D75-A138-314D-ABC3-79F167C47C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337D28ED-41BF-0A40-AACD-F454717B26AD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2" name="Rectangle 6">
            <a:extLst>
              <a:ext uri="{FF2B5EF4-FFF2-40B4-BE49-F238E27FC236}">
                <a16:creationId xmlns:a16="http://schemas.microsoft.com/office/drawing/2014/main" id="{7A374DE7-3FBA-F444-8658-D71549D390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6613" name="Rectangle 7">
            <a:extLst>
              <a:ext uri="{FF2B5EF4-FFF2-40B4-BE49-F238E27FC236}">
                <a16:creationId xmlns:a16="http://schemas.microsoft.com/office/drawing/2014/main" id="{C7EA0A3F-C9B2-2949-8F76-D9A14DDF0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BA2F939B-F450-0A4E-94AB-F900B224F58D}" type="slidenum">
              <a:rPr lang="en-US" altLang="en-US" sz="1300">
                <a:latin typeface="Times New Roman" panose="02020603050405020304" pitchFamily="18" charset="0"/>
              </a:rPr>
              <a:pPr/>
              <a:t>50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4" name="Rectangle 2">
            <a:extLst>
              <a:ext uri="{FF2B5EF4-FFF2-40B4-BE49-F238E27FC236}">
                <a16:creationId xmlns:a16="http://schemas.microsoft.com/office/drawing/2014/main" id="{F9E56D23-C618-F44A-B71A-3F6093779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5" name="Rectangle 3">
            <a:extLst>
              <a:ext uri="{FF2B5EF4-FFF2-40B4-BE49-F238E27FC236}">
                <a16:creationId xmlns:a16="http://schemas.microsoft.com/office/drawing/2014/main" id="{AD550577-2C2A-3D41-98BC-3D657EB68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9391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C5A35D0-9AD5-BA4A-A5D6-F2B723FA6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1865F-1D9C-D943-A6E8-68D0A13D62A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B78BBF9-E7C2-EE44-B244-919852899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C89C50-6F47-0E4D-AD2C-BFAE79D2E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89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2A7EC9B6-F50D-2848-B872-315564150B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CEBF08A2-C4DA-874C-AC44-C22CDBC591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C7C8C58-CD54-BD47-86AA-0D75FAA984E9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6" name="Rectangle 6">
            <a:extLst>
              <a:ext uri="{FF2B5EF4-FFF2-40B4-BE49-F238E27FC236}">
                <a16:creationId xmlns:a16="http://schemas.microsoft.com/office/drawing/2014/main" id="{08F41B4E-E6EA-8449-804E-66F8DE946E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38597" name="Rectangle 7">
            <a:extLst>
              <a:ext uri="{FF2B5EF4-FFF2-40B4-BE49-F238E27FC236}">
                <a16:creationId xmlns:a16="http://schemas.microsoft.com/office/drawing/2014/main" id="{D0B041CD-8DA3-4C47-BDC3-0746F1989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8B58540-AC35-BA42-B042-7E694424BA3C}" type="slidenum">
              <a:rPr lang="en-US" altLang="en-US" sz="1300">
                <a:latin typeface="Times New Roman" panose="02020603050405020304" pitchFamily="18" charset="0"/>
              </a:rPr>
              <a:pPr/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8" name="Rectangle 2">
            <a:extLst>
              <a:ext uri="{FF2B5EF4-FFF2-40B4-BE49-F238E27FC236}">
                <a16:creationId xmlns:a16="http://schemas.microsoft.com/office/drawing/2014/main" id="{F97AC2AC-ECC9-7043-A0AA-E97A84F9B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9" name="Rectangle 3">
            <a:extLst>
              <a:ext uri="{FF2B5EF4-FFF2-40B4-BE49-F238E27FC236}">
                <a16:creationId xmlns:a16="http://schemas.microsoft.com/office/drawing/2014/main" id="{AC527E6A-A703-7942-A62F-21D05806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7990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D47087F-C970-9842-BD22-628865770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A0775-5122-2443-8528-F6214F84FC3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0A58972-36A1-B94E-A05D-17856407E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51B0274-9898-C54D-A177-0C412F656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372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538C2583-A09E-B641-8917-276A26769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B9D96-986D-174C-8C96-36963659065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D9B2298-2E64-4F4B-9416-D6D7954E4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99B84EB-16C7-4C4B-B4B7-BD5B6E09B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580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DA9A2A3-6D24-0340-9B1B-CE35BE0B3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5FDC03-9D98-C342-9FE7-FAF4E54FF94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CDD22C0-F242-3145-961C-D28718253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FA10B65-3DC7-9244-9963-3C21F24F4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738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365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BD8F95EB-E8E4-B049-B3D3-B00094F8C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2816C-4727-F94B-9A9A-71DC0BBE95A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2ADDA42-16BC-E74F-A0C0-207F9782F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5BD1951-D24C-EF4A-97E1-1BB3FB213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615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B872-AE89-6943-BF3B-4F1273DDB5D1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11AD-66D2-4344-8DFF-00DB669AA0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1772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B872-AE89-6943-BF3B-4F1273DDB5D1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11AD-66D2-4344-8DFF-00DB669AA0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774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F02606F-35EB-B545-9833-98BE7D43A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98A51-1EC7-5C4B-AA90-8A99D4974BC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603F4B1-B18F-D942-9E9B-0B17A2986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69A4B31-D945-424D-BCE4-B3F81EFE4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4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9F87D6FD-0834-564F-A6A7-F14463F97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F5400C09-0A10-4440-889F-EB3D49B12E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9C81-C109-4B45-9FBE-B61D25B709D8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0" name="Rectangle 6">
            <a:extLst>
              <a:ext uri="{FF2B5EF4-FFF2-40B4-BE49-F238E27FC236}">
                <a16:creationId xmlns:a16="http://schemas.microsoft.com/office/drawing/2014/main" id="{B805544B-7A46-4D4D-A5F7-EE3FF3C72F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8661" name="Rectangle 7">
            <a:extLst>
              <a:ext uri="{FF2B5EF4-FFF2-40B4-BE49-F238E27FC236}">
                <a16:creationId xmlns:a16="http://schemas.microsoft.com/office/drawing/2014/main" id="{D7B925B7-B1BE-A042-94BB-6CB1BE3AC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48500-C356-5E40-9114-11EB74E50AE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2" name="Rectangle 2">
            <a:extLst>
              <a:ext uri="{FF2B5EF4-FFF2-40B4-BE49-F238E27FC236}">
                <a16:creationId xmlns:a16="http://schemas.microsoft.com/office/drawing/2014/main" id="{2FFA191C-38F8-1F4E-AF4F-8C406E22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3" name="Rectangle 3">
            <a:extLst>
              <a:ext uri="{FF2B5EF4-FFF2-40B4-BE49-F238E27FC236}">
                <a16:creationId xmlns:a16="http://schemas.microsoft.com/office/drawing/2014/main" id="{2B21C798-8CDC-E245-82AA-9D03F7E6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8997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161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E0237EA6-2FFC-6C47-9C50-37534071F7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FABA9332-0EAD-044A-8F6A-6AD5B3D8B5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E754BCFB-3759-6943-B051-DC5A7D8E980F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9620" name="Rectangle 6">
            <a:extLst>
              <a:ext uri="{FF2B5EF4-FFF2-40B4-BE49-F238E27FC236}">
                <a16:creationId xmlns:a16="http://schemas.microsoft.com/office/drawing/2014/main" id="{29A51D22-5D9F-054A-9E77-19674A466D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39621" name="Rectangle 7">
            <a:extLst>
              <a:ext uri="{FF2B5EF4-FFF2-40B4-BE49-F238E27FC236}">
                <a16:creationId xmlns:a16="http://schemas.microsoft.com/office/drawing/2014/main" id="{3A2F743F-3B39-9F49-AD9F-BC0C15438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5ABB4579-EB9E-3741-9DE8-72A3B9AEF073}" type="slidenum">
              <a:rPr lang="en-US" altLang="en-US" sz="1300">
                <a:latin typeface="Times New Roman" panose="02020603050405020304" pitchFamily="18" charset="0"/>
              </a:rPr>
              <a:pPr/>
              <a:t>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9622" name="Rectangle 2">
            <a:extLst>
              <a:ext uri="{FF2B5EF4-FFF2-40B4-BE49-F238E27FC236}">
                <a16:creationId xmlns:a16="http://schemas.microsoft.com/office/drawing/2014/main" id="{97DF01D3-03B8-1443-BE73-8D7FAFC1D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3" name="Rectangle 3">
            <a:extLst>
              <a:ext uri="{FF2B5EF4-FFF2-40B4-BE49-F238E27FC236}">
                <a16:creationId xmlns:a16="http://schemas.microsoft.com/office/drawing/2014/main" id="{2F47AEA5-0EA3-1047-AAC9-204486F2B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11028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8D35A56C-AC48-FD4B-8795-6B0154004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9C827-7674-9646-80AB-833C6A41050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2A4CC11-513B-B147-9023-76C3695DE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F5FBE79-AFE5-8C42-BB31-922382D3F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696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EDA6320-4A19-1049-8978-41BD8E86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E7684-0EF5-8442-AD28-187F8FCB56D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01B5C3E-15E1-5440-82C3-9E323146E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21EFD14-EA71-5442-B6FC-EA185DB5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33B1A66A-0C60-8D48-B484-0868D2E53F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2C2C7619-6B76-E84E-A299-02CB471EF9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168A0-15FD-224E-87A8-ABDF3B500BAF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08" name="Rectangle 6">
            <a:extLst>
              <a:ext uri="{FF2B5EF4-FFF2-40B4-BE49-F238E27FC236}">
                <a16:creationId xmlns:a16="http://schemas.microsoft.com/office/drawing/2014/main" id="{6A4C0792-E282-484F-9C19-6374515772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0709" name="Rectangle 7">
            <a:extLst>
              <a:ext uri="{FF2B5EF4-FFF2-40B4-BE49-F238E27FC236}">
                <a16:creationId xmlns:a16="http://schemas.microsoft.com/office/drawing/2014/main" id="{5FADCCC8-5424-ED4B-B073-1ED835F75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93F68-8309-A24F-90E3-0A1A23D1625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10" name="Rectangle 2">
            <a:extLst>
              <a:ext uri="{FF2B5EF4-FFF2-40B4-BE49-F238E27FC236}">
                <a16:creationId xmlns:a16="http://schemas.microsoft.com/office/drawing/2014/main" id="{B42C0C32-3FD2-8C47-BDFD-29ED5F0FA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1" name="Rectangle 3">
            <a:extLst>
              <a:ext uri="{FF2B5EF4-FFF2-40B4-BE49-F238E27FC236}">
                <a16:creationId xmlns:a16="http://schemas.microsoft.com/office/drawing/2014/main" id="{3F17FFE2-9D94-7343-954C-53431D3AF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40169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1247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8553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6FD7F99C-7098-9143-9A31-F609D37077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880922BB-C268-B04E-81D9-9B23211890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4619E-E8AA-FD49-9621-6C1BAF456A6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0" name="Rectangle 6">
            <a:extLst>
              <a:ext uri="{FF2B5EF4-FFF2-40B4-BE49-F238E27FC236}">
                <a16:creationId xmlns:a16="http://schemas.microsoft.com/office/drawing/2014/main" id="{30723E85-2371-E144-92BA-D019D2840A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3781" name="Rectangle 7">
            <a:extLst>
              <a:ext uri="{FF2B5EF4-FFF2-40B4-BE49-F238E27FC236}">
                <a16:creationId xmlns:a16="http://schemas.microsoft.com/office/drawing/2014/main" id="{F632C63C-D2AF-E84E-AA9B-321166FE2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02017-B1BA-F240-90DF-424B871840E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Rectangle 2">
            <a:extLst>
              <a:ext uri="{FF2B5EF4-FFF2-40B4-BE49-F238E27FC236}">
                <a16:creationId xmlns:a16="http://schemas.microsoft.com/office/drawing/2014/main" id="{C5214A82-5A96-8340-97C3-C5FB596FB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3" name="Rectangle 3">
            <a:extLst>
              <a:ext uri="{FF2B5EF4-FFF2-40B4-BE49-F238E27FC236}">
                <a16:creationId xmlns:a16="http://schemas.microsoft.com/office/drawing/2014/main" id="{9B6ED5DD-5C77-CA40-B9F6-5951DDE98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02691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087F5DF-D993-DB4F-A642-2F471AFDA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6C6B-F6DC-3A4E-A671-9C1FB195F1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A443F41-D3A8-D04F-A1A2-F72727384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3D777B-D31A-154C-8EA3-8902F54E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9802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19EFD338-0F92-7448-B812-A4AF29A92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B05549A-00A6-EE46-9E8B-D75894D3CB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8536-2746-C440-9849-E58E3185D5E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14A1198C-2E79-5C4E-8E74-647ED486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C8E579FB-C5EC-744B-9828-FA286F01C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37CD4-2240-7946-9584-6BB6994E03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2E258790-D523-6047-86FF-62FBDD5E4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75142E7B-9B77-0446-A790-52B068AA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63768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F99F05A-7A03-E14E-8ADE-BF39F55F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6B5BD-C342-0646-8ACB-706A194858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0C4EC55-862E-834C-ADE5-04A99C4C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035260-C844-8A49-9614-8356B1057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84D459B-C87A-3C48-B642-BB2BCFF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55D-9A94-1447-98BA-279E6FD3E8B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BB9330-5E4D-D44F-B234-ABAAE7D1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784B97-7A78-4D49-AE4E-E127C985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39C072E7-1EE3-DA4B-BC93-5A52F366B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35167A0D-252B-A243-8FBA-DC42363EAB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67075A9C-6217-7B4E-B10E-E5FD147D288D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0644" name="Rectangle 6">
            <a:extLst>
              <a:ext uri="{FF2B5EF4-FFF2-40B4-BE49-F238E27FC236}">
                <a16:creationId xmlns:a16="http://schemas.microsoft.com/office/drawing/2014/main" id="{C6F2BDB2-ECCA-5B49-BA48-883B9F3AA9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40645" name="Rectangle 7">
            <a:extLst>
              <a:ext uri="{FF2B5EF4-FFF2-40B4-BE49-F238E27FC236}">
                <a16:creationId xmlns:a16="http://schemas.microsoft.com/office/drawing/2014/main" id="{31FF51B8-09EE-8943-9B48-22D3D7E4E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C9BD4A46-742B-9440-A4C0-910519D2CD26}" type="slidenum">
              <a:rPr lang="en-US" altLang="en-US" sz="1300">
                <a:latin typeface="Times New Roman" panose="02020603050405020304" pitchFamily="18" charset="0"/>
              </a:rPr>
              <a:pPr/>
              <a:t>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0646" name="Rectangle 2">
            <a:extLst>
              <a:ext uri="{FF2B5EF4-FFF2-40B4-BE49-F238E27FC236}">
                <a16:creationId xmlns:a16="http://schemas.microsoft.com/office/drawing/2014/main" id="{4D23BE69-5FC7-854E-A1AB-BEB4DA825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7" name="Rectangle 3">
            <a:extLst>
              <a:ext uri="{FF2B5EF4-FFF2-40B4-BE49-F238E27FC236}">
                <a16:creationId xmlns:a16="http://schemas.microsoft.com/office/drawing/2014/main" id="{2711BA77-1CC6-9643-9C24-5966C9B91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155761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F1CC94-0844-D841-A22A-B55B412B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C6393-105D-DC48-8E4B-25EAD0F6C58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8D641AE-D253-D041-BE95-8001E5F88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765CE2-0C4C-BA44-9492-67EBB7641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3354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EDA6320-4A19-1049-8978-41BD8E86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E7684-0EF5-8442-AD28-187F8FCB56D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01B5C3E-15E1-5440-82C3-9E323146E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21EFD14-EA71-5442-B6FC-EA185DB5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9777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203EA1AA-97AF-8D44-AA72-CD427EC3B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07F56-8EAD-3448-9698-C271C8CF546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F35EF11-0453-814E-9F40-428361AF8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111483A-EDE8-4B48-99FE-4CFC74E0D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3876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96518510-48AD-4C46-9043-A38F66D6F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9C1731-3648-E54A-BA89-C1E4AC9DFD4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71B3FF5A-92AC-814D-A964-B7B2E4B38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6EB6E83-3B8F-204A-BA06-DAE60525F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9931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1AE3226-8ED7-8446-B04A-927C7303D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55E7A-4604-A84B-917B-8B01D2B2EB0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636D4A97-D2AE-3B48-B907-DCD86E50A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6791848-C802-0A48-BD6A-F28C40162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4431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4EFAF78C-F831-B447-AEA6-A85D8BAAB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8B250-C810-204D-A9B8-6CF037D7C6F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93FE6B4-3190-EF4F-8C04-B9F2F6082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EBFE232-AFD1-5744-BDC0-A110A4BC0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0422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6426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2845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97F59-FF30-F14F-8652-747B83E9B4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9963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A71EF0A-46FB-7D4E-9E77-9773BC6C90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DA9FE336-A5D4-4242-83F3-2461EA56EB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4268-7406-FE4D-B758-94F373887227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6" name="Rectangle 6">
            <a:extLst>
              <a:ext uri="{FF2B5EF4-FFF2-40B4-BE49-F238E27FC236}">
                <a16:creationId xmlns:a16="http://schemas.microsoft.com/office/drawing/2014/main" id="{9BB2BF1F-55B2-DD4D-AF5D-8B742AD6AC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8117" name="Rectangle 7">
            <a:extLst>
              <a:ext uri="{FF2B5EF4-FFF2-40B4-BE49-F238E27FC236}">
                <a16:creationId xmlns:a16="http://schemas.microsoft.com/office/drawing/2014/main" id="{9AC7DD57-672B-6242-B0CF-8F7B6E7E8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8CC2-C7EE-9E44-B5E8-944BBC4910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8" name="Rectangle 2">
            <a:extLst>
              <a:ext uri="{FF2B5EF4-FFF2-40B4-BE49-F238E27FC236}">
                <a16:creationId xmlns:a16="http://schemas.microsoft.com/office/drawing/2014/main" id="{6F422C3B-C3CB-634F-AF45-22EA73BE5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>
            <a:extLst>
              <a:ext uri="{FF2B5EF4-FFF2-40B4-BE49-F238E27FC236}">
                <a16:creationId xmlns:a16="http://schemas.microsoft.com/office/drawing/2014/main" id="{0220F1A6-41DD-5C45-8045-60DAC4CB9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272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01DE1222-77CF-B744-A83A-B13E27F44B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37536FBF-4CCA-924A-8CCB-E15CE7EBC8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44FD174F-7CE7-124E-8113-C95D2BE7D50B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1668" name="Rectangle 6">
            <a:extLst>
              <a:ext uri="{FF2B5EF4-FFF2-40B4-BE49-F238E27FC236}">
                <a16:creationId xmlns:a16="http://schemas.microsoft.com/office/drawing/2014/main" id="{55110AF0-F47D-3B41-8533-D4D4BA5C7E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41669" name="Rectangle 7">
            <a:extLst>
              <a:ext uri="{FF2B5EF4-FFF2-40B4-BE49-F238E27FC236}">
                <a16:creationId xmlns:a16="http://schemas.microsoft.com/office/drawing/2014/main" id="{578541D5-0F19-0D41-89A1-57A4C79AF6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4098A2A9-D6C4-8C4A-993E-997544815035}" type="slidenum">
              <a:rPr lang="en-US" altLang="en-US" sz="1300">
                <a:latin typeface="Times New Roman" panose="02020603050405020304" pitchFamily="18" charset="0"/>
              </a:rPr>
              <a:pPr/>
              <a:t>10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1670" name="Rectangle 2">
            <a:extLst>
              <a:ext uri="{FF2B5EF4-FFF2-40B4-BE49-F238E27FC236}">
                <a16:creationId xmlns:a16="http://schemas.microsoft.com/office/drawing/2014/main" id="{E9775A2B-3052-754B-8E1B-E33CB653C5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71" name="Rectangle 3">
            <a:extLst>
              <a:ext uri="{FF2B5EF4-FFF2-40B4-BE49-F238E27FC236}">
                <a16:creationId xmlns:a16="http://schemas.microsoft.com/office/drawing/2014/main" id="{FBFFABA3-0005-7B4B-B337-1B58426F4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9119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C6BB1C4-799D-0145-A2DE-7ABDEE9D6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6F465E87-9616-2648-A093-D7BD1514CD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EDC8E-E3A9-D746-9EBE-EABFF339495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0" name="Rectangle 6">
            <a:extLst>
              <a:ext uri="{FF2B5EF4-FFF2-40B4-BE49-F238E27FC236}">
                <a16:creationId xmlns:a16="http://schemas.microsoft.com/office/drawing/2014/main" id="{7ABA8166-7181-1F45-A4FF-683A7A18C0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9141" name="Rectangle 7">
            <a:extLst>
              <a:ext uri="{FF2B5EF4-FFF2-40B4-BE49-F238E27FC236}">
                <a16:creationId xmlns:a16="http://schemas.microsoft.com/office/drawing/2014/main" id="{D3B0A32E-39E4-B145-9B0D-F2E43D002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6BA39-F6DA-C14C-95FE-B5AA7FB5F5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2" name="Rectangle 2">
            <a:extLst>
              <a:ext uri="{FF2B5EF4-FFF2-40B4-BE49-F238E27FC236}">
                <a16:creationId xmlns:a16="http://schemas.microsoft.com/office/drawing/2014/main" id="{AC8D1C14-7F18-5341-BE86-6EFC3040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>
            <a:extLst>
              <a:ext uri="{FF2B5EF4-FFF2-40B4-BE49-F238E27FC236}">
                <a16:creationId xmlns:a16="http://schemas.microsoft.com/office/drawing/2014/main" id="{CF7FF5F9-3239-5043-B0DC-4518F37A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1569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D5835203-98FC-244E-94EB-7B9FF25274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9D3A232C-0311-AF42-8803-B87237013A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9F4D9B45-23EC-464C-8E78-7AF0DEF106F7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3716" name="Rectangle 6">
            <a:extLst>
              <a:ext uri="{FF2B5EF4-FFF2-40B4-BE49-F238E27FC236}">
                <a16:creationId xmlns:a16="http://schemas.microsoft.com/office/drawing/2014/main" id="{DD9E7F79-BDED-BB4D-BCBC-0ABEE86373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43717" name="Rectangle 7">
            <a:extLst>
              <a:ext uri="{FF2B5EF4-FFF2-40B4-BE49-F238E27FC236}">
                <a16:creationId xmlns:a16="http://schemas.microsoft.com/office/drawing/2014/main" id="{EBC78D3A-9AD5-3742-A066-4B3A4E443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FB766EED-189E-2D46-974F-345E2F6860B4}" type="slidenum">
              <a:rPr lang="en-US" altLang="en-US" sz="1300">
                <a:latin typeface="Times New Roman" panose="02020603050405020304" pitchFamily="18" charset="0"/>
              </a:rPr>
              <a:pPr/>
              <a:t>31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3718" name="Rectangle 2">
            <a:extLst>
              <a:ext uri="{FF2B5EF4-FFF2-40B4-BE49-F238E27FC236}">
                <a16:creationId xmlns:a16="http://schemas.microsoft.com/office/drawing/2014/main" id="{DCE55313-EBFE-0A48-816D-B26A222E64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9" name="Rectangle 3">
            <a:extLst>
              <a:ext uri="{FF2B5EF4-FFF2-40B4-BE49-F238E27FC236}">
                <a16:creationId xmlns:a16="http://schemas.microsoft.com/office/drawing/2014/main" id="{7EB62614-D886-9F4E-834F-710A9B32B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41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D5835203-98FC-244E-94EB-7B9FF25274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9D3A232C-0311-AF42-8803-B87237013A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9F4D9B45-23EC-464C-8E78-7AF0DEF106F7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3716" name="Rectangle 6">
            <a:extLst>
              <a:ext uri="{FF2B5EF4-FFF2-40B4-BE49-F238E27FC236}">
                <a16:creationId xmlns:a16="http://schemas.microsoft.com/office/drawing/2014/main" id="{DD9E7F79-BDED-BB4D-BCBC-0ABEE86373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43717" name="Rectangle 7">
            <a:extLst>
              <a:ext uri="{FF2B5EF4-FFF2-40B4-BE49-F238E27FC236}">
                <a16:creationId xmlns:a16="http://schemas.microsoft.com/office/drawing/2014/main" id="{EBC78D3A-9AD5-3742-A066-4B3A4E443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FB766EED-189E-2D46-974F-345E2F6860B4}" type="slidenum">
              <a:rPr lang="en-US" altLang="en-US" sz="1300">
                <a:latin typeface="Times New Roman" panose="02020603050405020304" pitchFamily="18" charset="0"/>
              </a:rPr>
              <a:pPr/>
              <a:t>32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3718" name="Rectangle 2">
            <a:extLst>
              <a:ext uri="{FF2B5EF4-FFF2-40B4-BE49-F238E27FC236}">
                <a16:creationId xmlns:a16="http://schemas.microsoft.com/office/drawing/2014/main" id="{DCE55313-EBFE-0A48-816D-B26A222E64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9" name="Rectangle 3">
            <a:extLst>
              <a:ext uri="{FF2B5EF4-FFF2-40B4-BE49-F238E27FC236}">
                <a16:creationId xmlns:a16="http://schemas.microsoft.com/office/drawing/2014/main" id="{7EB62614-D886-9F4E-834F-710A9B32B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68542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39C072E7-1EE3-DA4B-BC93-5A52F366B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35167A0D-252B-A243-8FBA-DC42363EAB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67075A9C-6217-7B4E-B10E-E5FD147D288D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0644" name="Rectangle 6">
            <a:extLst>
              <a:ext uri="{FF2B5EF4-FFF2-40B4-BE49-F238E27FC236}">
                <a16:creationId xmlns:a16="http://schemas.microsoft.com/office/drawing/2014/main" id="{C6F2BDB2-ECCA-5B49-BA48-883B9F3AA9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40645" name="Rectangle 7">
            <a:extLst>
              <a:ext uri="{FF2B5EF4-FFF2-40B4-BE49-F238E27FC236}">
                <a16:creationId xmlns:a16="http://schemas.microsoft.com/office/drawing/2014/main" id="{31FF51B8-09EE-8943-9B48-22D3D7E4E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C9BD4A46-742B-9440-A4C0-910519D2CD26}" type="slidenum">
              <a:rPr lang="en-US" altLang="en-US" sz="1300">
                <a:latin typeface="Times New Roman" panose="02020603050405020304" pitchFamily="18" charset="0"/>
              </a:rPr>
              <a:pPr/>
              <a:t>33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0646" name="Rectangle 2">
            <a:extLst>
              <a:ext uri="{FF2B5EF4-FFF2-40B4-BE49-F238E27FC236}">
                <a16:creationId xmlns:a16="http://schemas.microsoft.com/office/drawing/2014/main" id="{4D23BE69-5FC7-854E-A1AB-BEB4DA825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7" name="Rectangle 3">
            <a:extLst>
              <a:ext uri="{FF2B5EF4-FFF2-40B4-BE49-F238E27FC236}">
                <a16:creationId xmlns:a16="http://schemas.microsoft.com/office/drawing/2014/main" id="{2711BA77-1CC6-9643-9C24-5966C9B91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098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BC55DA02-59F9-294A-80D7-17281F9637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6F022B61-C272-974F-B7E1-36E14DC796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B5E7059D-35D9-634E-A7BA-D867F538FB54}" type="datetime3">
              <a:rPr lang="en-US" altLang="en-US" sz="1300" smtClean="0">
                <a:latin typeface="Times New Roman" panose="02020603050405020304" pitchFamily="18" charset="0"/>
              </a:rPr>
              <a:pPr/>
              <a:t>8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2692" name="Rectangle 6">
            <a:extLst>
              <a:ext uri="{FF2B5EF4-FFF2-40B4-BE49-F238E27FC236}">
                <a16:creationId xmlns:a16="http://schemas.microsoft.com/office/drawing/2014/main" id="{185DF036-8306-944F-B808-D516A33877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42693" name="Rectangle 7">
            <a:extLst>
              <a:ext uri="{FF2B5EF4-FFF2-40B4-BE49-F238E27FC236}">
                <a16:creationId xmlns:a16="http://schemas.microsoft.com/office/drawing/2014/main" id="{456669E4-D8CE-EB48-A636-68C5EE4A6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888A35D-FDFE-D143-8668-90AAD54B475B}" type="slidenum">
              <a:rPr lang="en-US" altLang="en-US" sz="1300">
                <a:latin typeface="Times New Roman" panose="02020603050405020304" pitchFamily="18" charset="0"/>
              </a:rPr>
              <a:pPr/>
              <a:t>34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2694" name="Rectangle 2">
            <a:extLst>
              <a:ext uri="{FF2B5EF4-FFF2-40B4-BE49-F238E27FC236}">
                <a16:creationId xmlns:a16="http://schemas.microsoft.com/office/drawing/2014/main" id="{05E58DC7-792F-8045-9C61-E6E1456AE4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5" name="Rectangle 3">
            <a:extLst>
              <a:ext uri="{FF2B5EF4-FFF2-40B4-BE49-F238E27FC236}">
                <a16:creationId xmlns:a16="http://schemas.microsoft.com/office/drawing/2014/main" id="{780F04A7-DC45-1049-B944-928EEA2E6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3650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Spring 2022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LS routing and IP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68978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F2B2AE7C-20F4-B54B-8929-ABBF5B35C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Shortest Path Routing</a:t>
            </a:r>
            <a:endParaRPr lang="en-AU" altLang="en-US" sz="3600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A44ED9F-1E2C-3444-AC2A-2F3B9DA79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In practice, each switch computes its routing table directly from the LSP’s it has collected using a realization of Dijkstra’s algorithm called the </a:t>
            </a:r>
            <a:r>
              <a:rPr lang="en-US" altLang="en-US" sz="2400" i="1"/>
              <a:t>forward search algorithm</a:t>
            </a:r>
          </a:p>
          <a:p>
            <a:r>
              <a:rPr lang="en-US" altLang="en-US" sz="2400"/>
              <a:t>Specifically each switch maintains two lists, known as </a:t>
            </a:r>
            <a:r>
              <a:rPr lang="en-US" altLang="en-US" sz="2400" b="1"/>
              <a:t>Tentative</a:t>
            </a:r>
            <a:r>
              <a:rPr lang="en-US" altLang="en-US" sz="2400"/>
              <a:t> and </a:t>
            </a:r>
            <a:r>
              <a:rPr lang="en-US" altLang="en-US" sz="2400" b="1"/>
              <a:t>Confirmed</a:t>
            </a:r>
          </a:p>
          <a:p>
            <a:r>
              <a:rPr lang="en-US" altLang="en-US" sz="2400"/>
              <a:t>Each of these lists contains a set of entries of the form (Destination, Cost, NextHop)</a:t>
            </a:r>
          </a:p>
          <a:p>
            <a:pPr lvl="1">
              <a:buSzPct val="100000"/>
              <a:buFontTx/>
              <a:buChar char="•"/>
            </a:pPr>
            <a:endParaRPr lang="en-US" altLang="en-US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74807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:a16="http://schemas.microsoft.com/office/drawing/2014/main" id="{FC2C12E9-C33D-7047-A053-711FDA43F7FA}"/>
              </a:ext>
            </a:extLst>
          </p:cNvPr>
          <p:cNvSpPr/>
          <p:nvPr/>
        </p:nvSpPr>
        <p:spPr>
          <a:xfrm>
            <a:off x="2693800" y="815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BBE3D8-ADC3-6946-952B-85A7C3AB5659}"/>
              </a:ext>
            </a:extLst>
          </p:cNvPr>
          <p:cNvSpPr/>
          <p:nvPr/>
        </p:nvSpPr>
        <p:spPr>
          <a:xfrm>
            <a:off x="3561522" y="2987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518436E-3ED7-1F41-A770-57A2882B3561}"/>
              </a:ext>
            </a:extLst>
          </p:cNvPr>
          <p:cNvSpPr/>
          <p:nvPr/>
        </p:nvSpPr>
        <p:spPr>
          <a:xfrm>
            <a:off x="5307831" y="2987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8B96A0F-904F-954D-8DB8-3EAFE1A49B20}"/>
              </a:ext>
            </a:extLst>
          </p:cNvPr>
          <p:cNvSpPr/>
          <p:nvPr/>
        </p:nvSpPr>
        <p:spPr>
          <a:xfrm>
            <a:off x="3561522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8CF6C7-9BB6-F940-B4DD-55DACAFAED5F}"/>
              </a:ext>
            </a:extLst>
          </p:cNvPr>
          <p:cNvSpPr/>
          <p:nvPr/>
        </p:nvSpPr>
        <p:spPr>
          <a:xfrm>
            <a:off x="5310721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ED0F183-4945-2A4F-BC62-69286E5C374E}"/>
              </a:ext>
            </a:extLst>
          </p:cNvPr>
          <p:cNvCxnSpPr>
            <a:stCxn id="61" idx="6"/>
            <a:endCxn id="62" idx="2"/>
          </p:cNvCxnSpPr>
          <p:nvPr/>
        </p:nvCxnSpPr>
        <p:spPr>
          <a:xfrm>
            <a:off x="4203207" y="350713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27BE314-5BC6-A740-95CE-564D4A825A91}"/>
              </a:ext>
            </a:extLst>
          </p:cNvPr>
          <p:cNvCxnSpPr>
            <a:cxnSpLocks/>
            <a:stCxn id="64" idx="0"/>
            <a:endCxn id="62" idx="4"/>
          </p:cNvCxnSpPr>
          <p:nvPr/>
        </p:nvCxnSpPr>
        <p:spPr>
          <a:xfrm flipH="1" flipV="1">
            <a:off x="5628674" y="671556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EE20BB-A958-4F4D-B22F-E041D497D20A}"/>
              </a:ext>
            </a:extLst>
          </p:cNvPr>
          <p:cNvCxnSpPr>
            <a:cxnSpLocks/>
            <a:stCxn id="64" idx="2"/>
            <a:endCxn id="63" idx="6"/>
          </p:cNvCxnSpPr>
          <p:nvPr/>
        </p:nvCxnSpPr>
        <p:spPr>
          <a:xfrm flipH="1">
            <a:off x="4203207" y="192296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05C0810-FAD8-1940-BEF5-C573E4535F0D}"/>
              </a:ext>
            </a:extLst>
          </p:cNvPr>
          <p:cNvCxnSpPr>
            <a:cxnSpLocks/>
            <a:stCxn id="63" idx="1"/>
            <a:endCxn id="60" idx="5"/>
          </p:cNvCxnSpPr>
          <p:nvPr/>
        </p:nvCxnSpPr>
        <p:spPr>
          <a:xfrm flipH="1" flipV="1">
            <a:off x="3241512" y="1363707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C78094A-14AA-BF4E-923A-6C9B889AFB95}"/>
              </a:ext>
            </a:extLst>
          </p:cNvPr>
          <p:cNvCxnSpPr>
            <a:cxnSpLocks/>
            <a:stCxn id="60" idx="7"/>
            <a:endCxn id="61" idx="3"/>
          </p:cNvCxnSpPr>
          <p:nvPr/>
        </p:nvCxnSpPr>
        <p:spPr>
          <a:xfrm flipV="1">
            <a:off x="3241512" y="577582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5983EC-FF3F-F647-A66E-6AC4FC511C8B}"/>
              </a:ext>
            </a:extLst>
          </p:cNvPr>
          <p:cNvCxnSpPr>
            <a:cxnSpLocks/>
            <a:stCxn id="63" idx="0"/>
            <a:endCxn id="61" idx="4"/>
          </p:cNvCxnSpPr>
          <p:nvPr/>
        </p:nvCxnSpPr>
        <p:spPr>
          <a:xfrm flipV="1">
            <a:off x="3882365" y="67155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59A24D2-39FA-6D40-B6DA-F0CE6C1AED45}"/>
              </a:ext>
            </a:extLst>
          </p:cNvPr>
          <p:cNvCxnSpPr>
            <a:cxnSpLocks/>
            <a:stCxn id="63" idx="7"/>
            <a:endCxn id="62" idx="3"/>
          </p:cNvCxnSpPr>
          <p:nvPr/>
        </p:nvCxnSpPr>
        <p:spPr>
          <a:xfrm flipV="1">
            <a:off x="4109234" y="57758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F7838-F6BF-1241-A95D-C17055A4A2BA}"/>
              </a:ext>
            </a:extLst>
          </p:cNvPr>
          <p:cNvSpPr txBox="1"/>
          <p:nvPr/>
        </p:nvSpPr>
        <p:spPr>
          <a:xfrm>
            <a:off x="3118397" y="1454249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C250C94-FD3A-894B-B23D-F9B51947A9CE}"/>
              </a:ext>
            </a:extLst>
          </p:cNvPr>
          <p:cNvSpPr txBox="1"/>
          <p:nvPr/>
        </p:nvSpPr>
        <p:spPr>
          <a:xfrm>
            <a:off x="3910925" y="88102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DE2BCE-954A-E648-8CF0-4A3563297202}"/>
              </a:ext>
            </a:extLst>
          </p:cNvPr>
          <p:cNvSpPr txBox="1"/>
          <p:nvPr/>
        </p:nvSpPr>
        <p:spPr>
          <a:xfrm>
            <a:off x="4484050" y="31349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009F3DB-83D6-1244-B7E6-0DB4B5370284}"/>
              </a:ext>
            </a:extLst>
          </p:cNvPr>
          <p:cNvSpPr txBox="1"/>
          <p:nvPr/>
        </p:nvSpPr>
        <p:spPr>
          <a:xfrm>
            <a:off x="4733891" y="101302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35D32F-21D7-464A-B3A6-22692855DAFE}"/>
              </a:ext>
            </a:extLst>
          </p:cNvPr>
          <p:cNvSpPr txBox="1"/>
          <p:nvPr/>
        </p:nvSpPr>
        <p:spPr>
          <a:xfrm>
            <a:off x="4733891" y="154154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F4E0ECD-FF0E-AE49-A5CA-7BE25043382A}"/>
              </a:ext>
            </a:extLst>
          </p:cNvPr>
          <p:cNvSpPr txBox="1"/>
          <p:nvPr/>
        </p:nvSpPr>
        <p:spPr>
          <a:xfrm>
            <a:off x="5628672" y="926437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E1849B3-49D7-FE47-988D-AD047AC86265}"/>
              </a:ext>
            </a:extLst>
          </p:cNvPr>
          <p:cNvSpPr txBox="1"/>
          <p:nvPr/>
        </p:nvSpPr>
        <p:spPr>
          <a:xfrm>
            <a:off x="3016360" y="30905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62E1BD9-19DA-AC48-BD3E-CBCC8A289BDC}"/>
              </a:ext>
            </a:extLst>
          </p:cNvPr>
          <p:cNvGrpSpPr/>
          <p:nvPr/>
        </p:nvGrpSpPr>
        <p:grpSpPr>
          <a:xfrm>
            <a:off x="3121105" y="3269716"/>
            <a:ext cx="1840282" cy="1666223"/>
            <a:chOff x="1972776" y="1393814"/>
            <a:chExt cx="1840282" cy="16662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45AEE2-A438-3E40-B765-54F026E5FA37}"/>
                </a:ext>
              </a:extLst>
            </p:cNvPr>
            <p:cNvSpPr/>
            <p:nvPr/>
          </p:nvSpPr>
          <p:spPr>
            <a:xfrm>
              <a:off x="1972776" y="241835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84B1AB-EED4-0A40-BB71-F5538667BC80}"/>
                </a:ext>
              </a:extLst>
            </p:cNvPr>
            <p:cNvCxnSpPr>
              <a:cxnSpLocks/>
              <a:endCxn id="5" idx="6"/>
            </p:cNvCxnSpPr>
            <p:nvPr/>
          </p:nvCxnSpPr>
          <p:spPr>
            <a:xfrm flipH="1">
              <a:off x="2614461" y="2739195"/>
              <a:ext cx="110751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FA852C-BAD3-1B44-B1DE-D53EB5104DDF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2293619" y="1487786"/>
              <a:ext cx="0" cy="93056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2FC77B-CC10-3D41-A35D-E3D8BA405D40}"/>
                </a:ext>
              </a:extLst>
            </p:cNvPr>
            <p:cNvCxnSpPr>
              <a:cxnSpLocks/>
              <a:stCxn id="5" idx="7"/>
            </p:cNvCxnSpPr>
            <p:nvPr/>
          </p:nvCxnSpPr>
          <p:spPr>
            <a:xfrm flipV="1">
              <a:off x="2520488" y="1393814"/>
              <a:ext cx="1292570" cy="111851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6BCEDF-30E4-0047-8715-058857B8F103}"/>
                </a:ext>
              </a:extLst>
            </p:cNvPr>
            <p:cNvSpPr txBox="1"/>
            <p:nvPr/>
          </p:nvSpPr>
          <p:spPr>
            <a:xfrm>
              <a:off x="2322179" y="1697251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469D79-FC6F-3F4B-BC59-66E450AFAD09}"/>
                </a:ext>
              </a:extLst>
            </p:cNvPr>
            <p:cNvSpPr txBox="1"/>
            <p:nvPr/>
          </p:nvSpPr>
          <p:spPr>
            <a:xfrm>
              <a:off x="3145145" y="1829257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02DCD8-8468-1644-A892-053C394A1469}"/>
                </a:ext>
              </a:extLst>
            </p:cNvPr>
            <p:cNvSpPr txBox="1"/>
            <p:nvPr/>
          </p:nvSpPr>
          <p:spPr>
            <a:xfrm>
              <a:off x="3145145" y="235777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20ABDE-A768-F641-829A-E93C08518E9F}"/>
              </a:ext>
            </a:extLst>
          </p:cNvPr>
          <p:cNvGrpSpPr/>
          <p:nvPr/>
        </p:nvGrpSpPr>
        <p:grpSpPr>
          <a:xfrm>
            <a:off x="69632" y="3121211"/>
            <a:ext cx="961695" cy="1606855"/>
            <a:chOff x="1257454" y="1277690"/>
            <a:chExt cx="961695" cy="160685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FEB30C0-F86F-3C42-BEF7-0F98B83A6BA2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458F14F-8905-C44C-8D1B-B4B63BA8589F}"/>
                </a:ext>
              </a:extLst>
            </p:cNvPr>
            <p:cNvCxnSpPr>
              <a:cxnSpLocks/>
              <a:endCxn id="26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D9CF66-7046-9644-8AEB-30DDFCB6C680}"/>
                </a:ext>
              </a:extLst>
            </p:cNvPr>
            <p:cNvCxnSpPr>
              <a:cxnSpLocks/>
              <a:stCxn id="26" idx="7"/>
            </p:cNvCxnSpPr>
            <p:nvPr/>
          </p:nvCxnSpPr>
          <p:spPr>
            <a:xfrm flipV="1">
              <a:off x="1805166" y="1546213"/>
              <a:ext cx="413983" cy="33238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A7C4B8-B9CC-2F41-A9AE-4575DD7B52A4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0B4266-9722-F545-A689-05B7DA4B8E58}"/>
                </a:ext>
              </a:extLst>
            </p:cNvPr>
            <p:cNvSpPr txBox="1"/>
            <p:nvPr/>
          </p:nvSpPr>
          <p:spPr>
            <a:xfrm>
              <a:off x="1580014" y="1277690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614CD9-ECCA-1B4E-8C3B-F370F84CC6B6}"/>
              </a:ext>
            </a:extLst>
          </p:cNvPr>
          <p:cNvGrpSpPr/>
          <p:nvPr/>
        </p:nvGrpSpPr>
        <p:grpSpPr>
          <a:xfrm>
            <a:off x="305629" y="5491253"/>
            <a:ext cx="2291471" cy="880098"/>
            <a:chOff x="1580014" y="998501"/>
            <a:chExt cx="2291471" cy="88009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A370B10-B051-494A-8D1F-9A111246C3A4}"/>
                </a:ext>
              </a:extLst>
            </p:cNvPr>
            <p:cNvSpPr/>
            <p:nvPr/>
          </p:nvSpPr>
          <p:spPr>
            <a:xfrm>
              <a:off x="2125176" y="998501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4CC6DA-73B7-C942-949D-851070D21408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>
              <a:off x="2766861" y="1319344"/>
              <a:ext cx="1104624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2E27B95-BD24-F346-9BEC-9BD58C01BA0C}"/>
                </a:ext>
              </a:extLst>
            </p:cNvPr>
            <p:cNvCxnSpPr>
              <a:cxnSpLocks/>
              <a:endCxn id="32" idx="3"/>
            </p:cNvCxnSpPr>
            <p:nvPr/>
          </p:nvCxnSpPr>
          <p:spPr>
            <a:xfrm flipV="1">
              <a:off x="1805166" y="1546213"/>
              <a:ext cx="413983" cy="33238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195EE5-7DEA-F448-801D-2A9A7594C2D2}"/>
                </a:ext>
              </a:extLst>
            </p:cNvPr>
            <p:cNvSpPr txBox="1"/>
            <p:nvPr/>
          </p:nvSpPr>
          <p:spPr>
            <a:xfrm>
              <a:off x="3047704" y="128212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03D8F8-54C3-2741-873D-7D8AFAB4EB4E}"/>
                </a:ext>
              </a:extLst>
            </p:cNvPr>
            <p:cNvSpPr txBox="1"/>
            <p:nvPr/>
          </p:nvSpPr>
          <p:spPr>
            <a:xfrm>
              <a:off x="1580014" y="1277690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19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96DB04-32D7-DF4F-B777-DB4D0BE42A51}"/>
              </a:ext>
            </a:extLst>
          </p:cNvPr>
          <p:cNvGrpSpPr/>
          <p:nvPr/>
        </p:nvGrpSpPr>
        <p:grpSpPr>
          <a:xfrm>
            <a:off x="7154099" y="3686122"/>
            <a:ext cx="1957539" cy="1572250"/>
            <a:chOff x="2766861" y="998502"/>
            <a:chExt cx="1957539" cy="157225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6DF2034-7EF8-EE46-9836-B938BE3AA7B5}"/>
                </a:ext>
              </a:extLst>
            </p:cNvPr>
            <p:cNvSpPr/>
            <p:nvPr/>
          </p:nvSpPr>
          <p:spPr>
            <a:xfrm>
              <a:off x="3871485" y="99850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78397D-DF0C-9347-8E79-8F23238E62E4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>
              <a:off x="2766861" y="1319344"/>
              <a:ext cx="1104624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C2BA6B6-4DE3-004B-ADA2-0762EE82D807}"/>
                </a:ext>
              </a:extLst>
            </p:cNvPr>
            <p:cNvCxnSpPr>
              <a:cxnSpLocks/>
              <a:endCxn id="38" idx="4"/>
            </p:cNvCxnSpPr>
            <p:nvPr/>
          </p:nvCxnSpPr>
          <p:spPr>
            <a:xfrm flipH="1" flipV="1">
              <a:off x="4192328" y="1640187"/>
              <a:ext cx="2890" cy="9305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84DF83-7C07-5C40-855B-4EA4C488D2DB}"/>
                </a:ext>
              </a:extLst>
            </p:cNvPr>
            <p:cNvSpPr txBox="1"/>
            <p:nvPr/>
          </p:nvSpPr>
          <p:spPr>
            <a:xfrm>
              <a:off x="3047704" y="128212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386B0-666D-9C46-9762-531D413DABA6}"/>
                </a:ext>
              </a:extLst>
            </p:cNvPr>
            <p:cNvSpPr txBox="1"/>
            <p:nvPr/>
          </p:nvSpPr>
          <p:spPr>
            <a:xfrm>
              <a:off x="4192326" y="1895068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4AAA62-97BC-1144-9243-71DFE3CED479}"/>
              </a:ext>
            </a:extLst>
          </p:cNvPr>
          <p:cNvGrpSpPr/>
          <p:nvPr/>
        </p:nvGrpSpPr>
        <p:grpSpPr>
          <a:xfrm>
            <a:off x="4673149" y="5284742"/>
            <a:ext cx="1957541" cy="1572250"/>
            <a:chOff x="2766861" y="1640187"/>
            <a:chExt cx="1957541" cy="157225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633E1FE-37B2-E847-9B9C-73731A550891}"/>
                </a:ext>
              </a:extLst>
            </p:cNvPr>
            <p:cNvSpPr/>
            <p:nvPr/>
          </p:nvSpPr>
          <p:spPr>
            <a:xfrm>
              <a:off x="3874375" y="257075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AB543F7-A223-D847-9989-2D6AB08F40AE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 flipV="1">
              <a:off x="4192328" y="1640187"/>
              <a:ext cx="2890" cy="9305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8F10019-F80C-2941-8633-187E1529D344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2766861" y="2891595"/>
              <a:ext cx="110751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C45C9F8-F32D-F44D-BDE5-29351902432B}"/>
                </a:ext>
              </a:extLst>
            </p:cNvPr>
            <p:cNvSpPr txBox="1"/>
            <p:nvPr/>
          </p:nvSpPr>
          <p:spPr>
            <a:xfrm>
              <a:off x="3297545" y="251017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D6E32D-E8D6-9240-A427-F7A2987E573B}"/>
                </a:ext>
              </a:extLst>
            </p:cNvPr>
            <p:cNvSpPr txBox="1"/>
            <p:nvPr/>
          </p:nvSpPr>
          <p:spPr>
            <a:xfrm>
              <a:off x="4192328" y="2138743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0CF8CFC-ABD4-7349-AEDE-1F8F4633B4B5}"/>
              </a:ext>
            </a:extLst>
          </p:cNvPr>
          <p:cNvSpPr txBox="1"/>
          <p:nvPr/>
        </p:nvSpPr>
        <p:spPr>
          <a:xfrm>
            <a:off x="105957" y="2403162"/>
            <a:ext cx="890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flooding every node will have the following information: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48A140F-D3ED-D648-934B-31C577FD2C12}"/>
              </a:ext>
            </a:extLst>
          </p:cNvPr>
          <p:cNvSpPr/>
          <p:nvPr/>
        </p:nvSpPr>
        <p:spPr>
          <a:xfrm>
            <a:off x="924441" y="295542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741E3C8-05C6-C14C-9852-2CEA516C596F}"/>
              </a:ext>
            </a:extLst>
          </p:cNvPr>
          <p:cNvSpPr/>
          <p:nvPr/>
        </p:nvSpPr>
        <p:spPr>
          <a:xfrm>
            <a:off x="939341" y="433935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6744C7E-9283-8848-96D3-36A95D6D22B1}"/>
              </a:ext>
            </a:extLst>
          </p:cNvPr>
          <p:cNvSpPr/>
          <p:nvPr/>
        </p:nvSpPr>
        <p:spPr>
          <a:xfrm>
            <a:off x="117820" y="62051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90F9642-2EC7-8B41-9D5A-53690AA5427B}"/>
              </a:ext>
            </a:extLst>
          </p:cNvPr>
          <p:cNvSpPr/>
          <p:nvPr/>
        </p:nvSpPr>
        <p:spPr>
          <a:xfrm>
            <a:off x="2190634" y="546157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A5019D6-9E3E-8649-AB49-6FA89A5397C2}"/>
              </a:ext>
            </a:extLst>
          </p:cNvPr>
          <p:cNvSpPr/>
          <p:nvPr/>
        </p:nvSpPr>
        <p:spPr>
          <a:xfrm>
            <a:off x="3121105" y="303829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5C1A434-120D-8548-93C6-C3767D88C0CE}"/>
              </a:ext>
            </a:extLst>
          </p:cNvPr>
          <p:cNvSpPr/>
          <p:nvPr/>
        </p:nvSpPr>
        <p:spPr>
          <a:xfrm>
            <a:off x="4518011" y="305008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9657AE9-B0E9-5544-A52A-5994A81A5A8B}"/>
              </a:ext>
            </a:extLst>
          </p:cNvPr>
          <p:cNvSpPr/>
          <p:nvPr/>
        </p:nvSpPr>
        <p:spPr>
          <a:xfrm>
            <a:off x="4662923" y="4238012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E25A9FE-CA04-6C47-84C4-D24C84944EE6}"/>
              </a:ext>
            </a:extLst>
          </p:cNvPr>
          <p:cNvSpPr/>
          <p:nvPr/>
        </p:nvSpPr>
        <p:spPr>
          <a:xfrm>
            <a:off x="6876330" y="3686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30CECDD-C3C0-D24F-B4B2-CEA507FC65C7}"/>
              </a:ext>
            </a:extLst>
          </p:cNvPr>
          <p:cNvSpPr/>
          <p:nvPr/>
        </p:nvSpPr>
        <p:spPr>
          <a:xfrm>
            <a:off x="8311090" y="501907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ECA7CB5-459F-8D41-9D18-BA3CC831BC69}"/>
              </a:ext>
            </a:extLst>
          </p:cNvPr>
          <p:cNvSpPr/>
          <p:nvPr/>
        </p:nvSpPr>
        <p:spPr>
          <a:xfrm>
            <a:off x="5759162" y="519488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EAB74F6-5A52-1647-BE3A-8A6590047C9E}"/>
              </a:ext>
            </a:extLst>
          </p:cNvPr>
          <p:cNvSpPr/>
          <p:nvPr/>
        </p:nvSpPr>
        <p:spPr>
          <a:xfrm>
            <a:off x="4470028" y="615472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EDD0EAA-DE3A-2248-ABD1-726C211DDBCD}"/>
              </a:ext>
            </a:extLst>
          </p:cNvPr>
          <p:cNvSpPr txBox="1"/>
          <p:nvPr/>
        </p:nvSpPr>
        <p:spPr>
          <a:xfrm>
            <a:off x="33846" y="-1451"/>
            <a:ext cx="890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this network:</a:t>
            </a:r>
          </a:p>
        </p:txBody>
      </p:sp>
    </p:spTree>
    <p:extLst>
      <p:ext uri="{BB962C8B-B14F-4D97-AF65-F5344CB8AC3E}">
        <p14:creationId xmlns:p14="http://schemas.microsoft.com/office/powerpoint/2010/main" val="201889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6B723-FAAC-2A49-BF93-1C5721354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789D45-6295-8245-ABB5-80483214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5F7345-6DF4-9840-BB98-3B1C73AF5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E72FBA-780C-1241-AE8F-6A725554B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7389B-D293-C849-820C-3D472D41D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B19F5-BA15-B644-B595-52E802D7DE64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2257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168CF71-0E31-834D-8C96-22F8A90E3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4507C1-D3A9-924D-9400-10C01D37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1F1B8C-CBAC-5F48-A2F7-4271DDFA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5FEFE7-FF3A-7D42-8E85-2345A5826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3283B-894F-BB4C-AB85-0287561FC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1E88F2-EB69-C042-BA7E-FBD2EBB48F2C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01269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3EDB457-AB7E-C647-931B-8AF2619D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259FB4-E86A-1B4A-AF73-F3C49E2D5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82A2A2-5D80-4D40-A9EE-88B9794E2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2F5DE8-DC13-0044-9FC9-34208AC4D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6ABA99-B69A-7B4E-BB2E-53853C33A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7CD48F-685D-4C4C-83D1-5C8CE4ED2F85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810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3EDB457-AB7E-C647-931B-8AF2619D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259FB4-E86A-1B4A-AF73-F3C49E2D5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82A2A2-5D80-4D40-A9EE-88B9794E2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2F5DE8-DC13-0044-9FC9-34208AC4D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6ABA99-B69A-7B4E-BB2E-53853C33A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7CD48F-685D-4C4C-83D1-5C8CE4ED2F85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6B61B0-49EC-C143-96D1-988CE474BB68}"/>
              </a:ext>
            </a:extLst>
          </p:cNvPr>
          <p:cNvSpPr/>
          <p:nvPr/>
        </p:nvSpPr>
        <p:spPr>
          <a:xfrm>
            <a:off x="4313017" y="2264313"/>
            <a:ext cx="517965" cy="491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CE8865-6403-7D4B-9145-B0CFFE12BF1A}"/>
              </a:ext>
            </a:extLst>
          </p:cNvPr>
          <p:cNvSpPr/>
          <p:nvPr/>
        </p:nvSpPr>
        <p:spPr>
          <a:xfrm>
            <a:off x="4316818" y="2904374"/>
            <a:ext cx="51796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27C836-3E76-4F42-B234-BDDA528A4E58}"/>
              </a:ext>
            </a:extLst>
          </p:cNvPr>
          <p:cNvSpPr/>
          <p:nvPr/>
        </p:nvSpPr>
        <p:spPr>
          <a:xfrm>
            <a:off x="4320619" y="3544435"/>
            <a:ext cx="517965" cy="4916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9C7196-24B2-7E4D-9F9D-552E63E96E58}"/>
              </a:ext>
            </a:extLst>
          </p:cNvPr>
          <p:cNvSpPr txBox="1"/>
          <p:nvPr/>
        </p:nvSpPr>
        <p:spPr>
          <a:xfrm>
            <a:off x="4933506" y="2297030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Unvisited nodes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6EB93-80D0-8247-9ACA-0F65921B97DC}"/>
              </a:ext>
            </a:extLst>
          </p:cNvPr>
          <p:cNvSpPr txBox="1"/>
          <p:nvPr/>
        </p:nvSpPr>
        <p:spPr>
          <a:xfrm>
            <a:off x="4933506" y="2967530"/>
            <a:ext cx="179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Confirmed nodes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D45A7-EFBB-9A48-8A6F-CA91F1F98440}"/>
              </a:ext>
            </a:extLst>
          </p:cNvPr>
          <p:cNvSpPr txBox="1"/>
          <p:nvPr/>
        </p:nvSpPr>
        <p:spPr>
          <a:xfrm>
            <a:off x="4953768" y="3592090"/>
            <a:ext cx="166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Tentative nodes</a:t>
            </a:r>
          </a:p>
        </p:txBody>
      </p:sp>
    </p:spTree>
    <p:extLst>
      <p:ext uri="{BB962C8B-B14F-4D97-AF65-F5344CB8AC3E}">
        <p14:creationId xmlns:p14="http://schemas.microsoft.com/office/powerpoint/2010/main" val="2180114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7BED2B1-7667-9443-AAE6-2CC061B1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E3E3B1-B081-B245-A633-D4465555A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C8F0F3-C6CE-AF45-A168-F5995761C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D99156-F6C5-5F4E-8266-690298956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379C49-FDD5-A442-8A9A-6979C2995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BD5124-342D-3A43-8806-760BE6E93173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3848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E14DD92-58A6-CD43-94BD-8264F41C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EE3EA0-E4A3-D64A-9D61-7504629D3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0850D6-C919-B348-B966-5CC358E22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E2DDB-C615-814D-B0A7-30BE88933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A04486-FA25-7342-B14D-C20BF5EF2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40E894-4343-794E-9263-6E24D9CFF562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13096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AE722A7-CEDF-2E45-97BD-99EFCCDB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BEB234-30DE-9049-B347-0FA0B4A6B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9F61A7-86E8-6B4F-B7D1-2FEA6B89B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4852FE-8370-1F4B-BED4-BDDF6C17A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28A5567-D8DF-954E-A11D-501DE99CA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9C31419-9AFC-CF42-BCEC-9402A8EE9979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B8E48F-68F1-4E4B-A7DC-4C9A8168595F}"/>
              </a:ext>
            </a:extLst>
          </p:cNvPr>
          <p:cNvSpPr/>
          <p:nvPr/>
        </p:nvSpPr>
        <p:spPr>
          <a:xfrm>
            <a:off x="4928577" y="343745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284E12-E1E5-0748-A403-B7078F2F5C18}"/>
              </a:ext>
            </a:extLst>
          </p:cNvPr>
          <p:cNvCxnSpPr>
            <a:cxnSpLocks/>
            <a:endCxn id="28" idx="6"/>
          </p:cNvCxnSpPr>
          <p:nvPr/>
        </p:nvCxnSpPr>
        <p:spPr>
          <a:xfrm flipH="1">
            <a:off x="5570262" y="375829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7D60FE-9F74-FB45-A61D-760FB6473717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249420" y="250688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A3B7C8-047B-9847-80E6-68682D46A7F1}"/>
              </a:ext>
            </a:extLst>
          </p:cNvPr>
          <p:cNvCxnSpPr>
            <a:cxnSpLocks/>
            <a:stCxn id="28" idx="7"/>
          </p:cNvCxnSpPr>
          <p:nvPr/>
        </p:nvCxnSpPr>
        <p:spPr>
          <a:xfrm flipV="1">
            <a:off x="5476289" y="241291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9B77121-A05E-7148-8813-31BB8E7463A6}"/>
              </a:ext>
            </a:extLst>
          </p:cNvPr>
          <p:cNvSpPr txBox="1"/>
          <p:nvPr/>
        </p:nvSpPr>
        <p:spPr>
          <a:xfrm>
            <a:off x="5277980" y="271635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D64FF4-79C5-1447-8999-40AA9A254B26}"/>
              </a:ext>
            </a:extLst>
          </p:cNvPr>
          <p:cNvSpPr txBox="1"/>
          <p:nvPr/>
        </p:nvSpPr>
        <p:spPr>
          <a:xfrm>
            <a:off x="6100946" y="28483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42151A-6ECE-684B-9471-D6CEF0ADE748}"/>
              </a:ext>
            </a:extLst>
          </p:cNvPr>
          <p:cNvSpPr txBox="1"/>
          <p:nvPr/>
        </p:nvSpPr>
        <p:spPr>
          <a:xfrm>
            <a:off x="6017746" y="3367148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8A1B184-523D-5248-93A8-F3125425E414}"/>
              </a:ext>
            </a:extLst>
          </p:cNvPr>
          <p:cNvSpPr/>
          <p:nvPr/>
        </p:nvSpPr>
        <p:spPr>
          <a:xfrm>
            <a:off x="4928577" y="218148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7FD8AD-2C33-3742-923C-E085FE8EF8A4}"/>
              </a:ext>
            </a:extLst>
          </p:cNvPr>
          <p:cNvSpPr/>
          <p:nvPr/>
        </p:nvSpPr>
        <p:spPr>
          <a:xfrm>
            <a:off x="6325483" y="21932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47A54F6-2389-2643-BEDA-DF20E85FDDBA}"/>
              </a:ext>
            </a:extLst>
          </p:cNvPr>
          <p:cNvSpPr/>
          <p:nvPr/>
        </p:nvSpPr>
        <p:spPr>
          <a:xfrm>
            <a:off x="6470395" y="338120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99DE55-8246-F040-BD70-8864D1693735}"/>
              </a:ext>
            </a:extLst>
          </p:cNvPr>
          <p:cNvSpPr txBox="1"/>
          <p:nvPr/>
        </p:nvSpPr>
        <p:spPr>
          <a:xfrm>
            <a:off x="4657644" y="3661672"/>
            <a:ext cx="394517" cy="35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4381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BDE1EB7-7D44-3D41-97DB-AC2F05659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C160B29-AFFB-ED41-87A0-3EC468D6F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AEAAF5C-0491-C440-A43D-D1FD34CF2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453E590-EA38-B94A-A948-D3DD530F4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106F61-B62C-CA41-8812-446710377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825F9C6-2C8B-824B-9C7E-0A437F29B9FF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39601CD-46AB-E043-A288-03E5F902D6C5}"/>
              </a:ext>
            </a:extLst>
          </p:cNvPr>
          <p:cNvSpPr/>
          <p:nvPr/>
        </p:nvSpPr>
        <p:spPr>
          <a:xfrm>
            <a:off x="4928577" y="343745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9D7FFE9-E1C2-0346-B458-CEDD58A7EE1B}"/>
              </a:ext>
            </a:extLst>
          </p:cNvPr>
          <p:cNvCxnSpPr>
            <a:cxnSpLocks/>
            <a:endCxn id="40" idx="6"/>
          </p:cNvCxnSpPr>
          <p:nvPr/>
        </p:nvCxnSpPr>
        <p:spPr>
          <a:xfrm flipH="1">
            <a:off x="5570262" y="375829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1DCDB43-6560-944F-B302-CBE4D97DD03D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5249420" y="250688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2FD2FE-A097-1848-B4CE-F61C6EF4691E}"/>
              </a:ext>
            </a:extLst>
          </p:cNvPr>
          <p:cNvCxnSpPr>
            <a:cxnSpLocks/>
            <a:stCxn id="40" idx="7"/>
          </p:cNvCxnSpPr>
          <p:nvPr/>
        </p:nvCxnSpPr>
        <p:spPr>
          <a:xfrm flipV="1">
            <a:off x="5476289" y="241291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33C8D24-D7F3-3945-A8C3-194632551F23}"/>
              </a:ext>
            </a:extLst>
          </p:cNvPr>
          <p:cNvSpPr txBox="1"/>
          <p:nvPr/>
        </p:nvSpPr>
        <p:spPr>
          <a:xfrm>
            <a:off x="5277980" y="271635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BF9E17-0BF4-1D4E-8CCD-7A1CA2D08AC8}"/>
              </a:ext>
            </a:extLst>
          </p:cNvPr>
          <p:cNvSpPr txBox="1"/>
          <p:nvPr/>
        </p:nvSpPr>
        <p:spPr>
          <a:xfrm>
            <a:off x="6100946" y="28483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42570C-9847-5A4F-A4E2-3D4A50690D32}"/>
              </a:ext>
            </a:extLst>
          </p:cNvPr>
          <p:cNvSpPr txBox="1"/>
          <p:nvPr/>
        </p:nvSpPr>
        <p:spPr>
          <a:xfrm>
            <a:off x="6017746" y="3367148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78DB468-511F-9D4C-B645-EDEEF2A3F9D5}"/>
              </a:ext>
            </a:extLst>
          </p:cNvPr>
          <p:cNvSpPr/>
          <p:nvPr/>
        </p:nvSpPr>
        <p:spPr>
          <a:xfrm>
            <a:off x="4928577" y="218148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C0CC00F-2AF6-9C4D-9031-69AEDF51721C}"/>
              </a:ext>
            </a:extLst>
          </p:cNvPr>
          <p:cNvSpPr/>
          <p:nvPr/>
        </p:nvSpPr>
        <p:spPr>
          <a:xfrm>
            <a:off x="6325483" y="21932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D5CCFCC-9BD6-6340-9711-028AC18FD01F}"/>
              </a:ext>
            </a:extLst>
          </p:cNvPr>
          <p:cNvSpPr/>
          <p:nvPr/>
        </p:nvSpPr>
        <p:spPr>
          <a:xfrm>
            <a:off x="6470395" y="338120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25AD957-27AA-3C4F-8CBF-6D1D9698E2F5}"/>
              </a:ext>
            </a:extLst>
          </p:cNvPr>
          <p:cNvCxnSpPr>
            <a:cxnSpLocks/>
          </p:cNvCxnSpPr>
          <p:nvPr/>
        </p:nvCxnSpPr>
        <p:spPr>
          <a:xfrm flipH="1">
            <a:off x="6633020" y="2893721"/>
            <a:ext cx="755221" cy="149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B2B0092-4785-9A40-9DA0-AF68D35405A9}"/>
              </a:ext>
            </a:extLst>
          </p:cNvPr>
          <p:cNvCxnSpPr>
            <a:cxnSpLocks/>
          </p:cNvCxnSpPr>
          <p:nvPr/>
        </p:nvCxnSpPr>
        <p:spPr>
          <a:xfrm flipH="1">
            <a:off x="6490404" y="2968625"/>
            <a:ext cx="897837" cy="429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D041189-60E5-C449-8136-5D6D0D3823A0}"/>
              </a:ext>
            </a:extLst>
          </p:cNvPr>
          <p:cNvSpPr txBox="1"/>
          <p:nvPr/>
        </p:nvSpPr>
        <p:spPr>
          <a:xfrm>
            <a:off x="7316571" y="2717844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 costs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AB878A-06EE-CD49-AA59-BD2ED587572A}"/>
              </a:ext>
            </a:extLst>
          </p:cNvPr>
          <p:cNvSpPr txBox="1"/>
          <p:nvPr/>
        </p:nvSpPr>
        <p:spPr>
          <a:xfrm>
            <a:off x="4657644" y="3661672"/>
            <a:ext cx="394517" cy="35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C02092B-D4F6-1344-A9FD-6BDEDBC8A54A}"/>
              </a:ext>
            </a:extLst>
          </p:cNvPr>
          <p:cNvCxnSpPr>
            <a:cxnSpLocks/>
          </p:cNvCxnSpPr>
          <p:nvPr/>
        </p:nvCxnSpPr>
        <p:spPr>
          <a:xfrm flipH="1">
            <a:off x="5688356" y="2823172"/>
            <a:ext cx="1628215" cy="70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26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77DB2-E1C9-AA46-94D9-5507448ECF44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Link State Routing</a:t>
            </a:r>
          </a:p>
        </p:txBody>
      </p:sp>
    </p:spTree>
    <p:extLst>
      <p:ext uri="{BB962C8B-B14F-4D97-AF65-F5344CB8AC3E}">
        <p14:creationId xmlns:p14="http://schemas.microsoft.com/office/powerpoint/2010/main" val="402097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7E43D3B-5B64-7C48-8CF9-FB5FDA57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EB6EF0A-C418-454D-8A80-0F51162B1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AC8B1A1-BBCA-3E4C-8914-F367D4DB6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9D1A66-0C5A-324C-A324-DE7D84FBF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D521E03-D3EA-EF41-98C8-8CCDD0C79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E7A2978-630C-394E-913D-E01890C0FE9E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B3E80B1-8009-F343-9C23-7CAA3440F9AF}"/>
              </a:ext>
            </a:extLst>
          </p:cNvPr>
          <p:cNvSpPr/>
          <p:nvPr/>
        </p:nvSpPr>
        <p:spPr>
          <a:xfrm>
            <a:off x="4928577" y="343745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F90A92-385F-5744-88CC-11CAFE91A8DE}"/>
              </a:ext>
            </a:extLst>
          </p:cNvPr>
          <p:cNvCxnSpPr>
            <a:cxnSpLocks/>
            <a:endCxn id="52" idx="6"/>
          </p:cNvCxnSpPr>
          <p:nvPr/>
        </p:nvCxnSpPr>
        <p:spPr>
          <a:xfrm flipH="1">
            <a:off x="5570262" y="375829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9FA735-490F-8347-8A73-57615DC28899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5249420" y="250688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069ABE4-7767-3C46-B98A-8D2BA239AE1A}"/>
              </a:ext>
            </a:extLst>
          </p:cNvPr>
          <p:cNvCxnSpPr>
            <a:cxnSpLocks/>
            <a:stCxn id="52" idx="7"/>
          </p:cNvCxnSpPr>
          <p:nvPr/>
        </p:nvCxnSpPr>
        <p:spPr>
          <a:xfrm flipV="1">
            <a:off x="5476289" y="241291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54C967D-DAE1-EC40-9092-03F57DB4B678}"/>
              </a:ext>
            </a:extLst>
          </p:cNvPr>
          <p:cNvSpPr txBox="1"/>
          <p:nvPr/>
        </p:nvSpPr>
        <p:spPr>
          <a:xfrm>
            <a:off x="5277980" y="271635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CF74D0-9663-CF42-B327-6FB1D062BD36}"/>
              </a:ext>
            </a:extLst>
          </p:cNvPr>
          <p:cNvSpPr txBox="1"/>
          <p:nvPr/>
        </p:nvSpPr>
        <p:spPr>
          <a:xfrm>
            <a:off x="6100946" y="28483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3701E6-F601-C442-ACA1-5E7AAB7C244F}"/>
              </a:ext>
            </a:extLst>
          </p:cNvPr>
          <p:cNvSpPr txBox="1"/>
          <p:nvPr/>
        </p:nvSpPr>
        <p:spPr>
          <a:xfrm>
            <a:off x="6017746" y="3367148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71A3923-1600-5F4B-B3D5-8CE087E57997}"/>
              </a:ext>
            </a:extLst>
          </p:cNvPr>
          <p:cNvSpPr/>
          <p:nvPr/>
        </p:nvSpPr>
        <p:spPr>
          <a:xfrm>
            <a:off x="4928577" y="218148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D4FE17F-EB11-0944-BEAD-E0122F2EC0C4}"/>
              </a:ext>
            </a:extLst>
          </p:cNvPr>
          <p:cNvSpPr/>
          <p:nvPr/>
        </p:nvSpPr>
        <p:spPr>
          <a:xfrm>
            <a:off x="6325483" y="21932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66580DB-2A83-9D44-B85C-321B14757063}"/>
              </a:ext>
            </a:extLst>
          </p:cNvPr>
          <p:cNvSpPr/>
          <p:nvPr/>
        </p:nvSpPr>
        <p:spPr>
          <a:xfrm>
            <a:off x="6470395" y="338120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3767EFD-0042-6444-AC8A-A058E2E715DD}"/>
              </a:ext>
            </a:extLst>
          </p:cNvPr>
          <p:cNvCxnSpPr>
            <a:cxnSpLocks/>
          </p:cNvCxnSpPr>
          <p:nvPr/>
        </p:nvCxnSpPr>
        <p:spPr>
          <a:xfrm flipH="1">
            <a:off x="6633020" y="2893721"/>
            <a:ext cx="755221" cy="149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2B8ABDA-937D-4546-8E93-F393670E870C}"/>
              </a:ext>
            </a:extLst>
          </p:cNvPr>
          <p:cNvCxnSpPr>
            <a:cxnSpLocks/>
          </p:cNvCxnSpPr>
          <p:nvPr/>
        </p:nvCxnSpPr>
        <p:spPr>
          <a:xfrm flipH="1">
            <a:off x="6490404" y="2968625"/>
            <a:ext cx="897837" cy="429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A3F2FD0-67EC-EB48-8688-C087C3A5A594}"/>
              </a:ext>
            </a:extLst>
          </p:cNvPr>
          <p:cNvSpPr txBox="1"/>
          <p:nvPr/>
        </p:nvSpPr>
        <p:spPr>
          <a:xfrm>
            <a:off x="7316571" y="2717844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 costs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45D6175-705B-7444-8489-CF6610817215}"/>
              </a:ext>
            </a:extLst>
          </p:cNvPr>
          <p:cNvSpPr txBox="1"/>
          <p:nvPr/>
        </p:nvSpPr>
        <p:spPr>
          <a:xfrm>
            <a:off x="4657644" y="3661672"/>
            <a:ext cx="394517" cy="35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26D7752-7561-084B-824F-26C19E74FCCE}"/>
              </a:ext>
            </a:extLst>
          </p:cNvPr>
          <p:cNvCxnSpPr>
            <a:cxnSpLocks/>
          </p:cNvCxnSpPr>
          <p:nvPr/>
        </p:nvCxnSpPr>
        <p:spPr>
          <a:xfrm flipH="1">
            <a:off x="5688356" y="2823172"/>
            <a:ext cx="1628215" cy="70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12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582BA3-CA0C-D748-ACDB-93E8836DD864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94BDD6-C6BB-304B-B444-2697969900B6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89E0B42-4081-7648-912B-65FEE5B4ADC5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ADE822-819B-A84F-B901-3A96AC677D75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2043E3-64B0-554D-8A8C-688E041B19C4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47EEFD-344C-B14C-AE12-AA1A86212ED1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594016"/>
              <a:ext cx="1190552" cy="1134050"/>
              <a:chOff x="1257454" y="1750495"/>
              <a:chExt cx="1190552" cy="113405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9" idx="0"/>
                <a:endCxn id="8" idx="4"/>
              </p:cNvCxnSpPr>
              <p:nvPr/>
            </p:nvCxnSpPr>
            <p:spPr>
              <a:xfrm flipH="1" flipV="1">
                <a:off x="2433106" y="1753592"/>
                <a:ext cx="14900" cy="74224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889061" y="1750495"/>
                <a:ext cx="532074" cy="60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18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98E6B32-ADE6-EE4E-8036-33FF4E38E5EA}"/>
              </a:ext>
            </a:extLst>
          </p:cNvPr>
          <p:cNvSpPr/>
          <p:nvPr/>
        </p:nvSpPr>
        <p:spPr>
          <a:xfrm>
            <a:off x="4928577" y="343745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7909E4-34F6-1749-9DAC-401E4F05757A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5570262" y="375829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AC7AD0-FEC5-2445-833D-14EAA804D95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249420" y="250688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FA820C-3B97-4D4A-83E4-E3AB46CF58DF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5476289" y="241291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9779EF-1CBF-7243-AEC8-2861310ADE75}"/>
              </a:ext>
            </a:extLst>
          </p:cNvPr>
          <p:cNvSpPr txBox="1"/>
          <p:nvPr/>
        </p:nvSpPr>
        <p:spPr>
          <a:xfrm>
            <a:off x="5277980" y="271635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35E032-BDB9-BA4B-A6AD-00BFFBE4A9AE}"/>
              </a:ext>
            </a:extLst>
          </p:cNvPr>
          <p:cNvSpPr txBox="1"/>
          <p:nvPr/>
        </p:nvSpPr>
        <p:spPr>
          <a:xfrm>
            <a:off x="6100946" y="28483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826ED-8659-8C40-8010-B5F3A4C8AACE}"/>
              </a:ext>
            </a:extLst>
          </p:cNvPr>
          <p:cNvSpPr txBox="1"/>
          <p:nvPr/>
        </p:nvSpPr>
        <p:spPr>
          <a:xfrm>
            <a:off x="6017746" y="3367148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53E7CD-696F-F146-8403-A5024198849C}"/>
              </a:ext>
            </a:extLst>
          </p:cNvPr>
          <p:cNvSpPr/>
          <p:nvPr/>
        </p:nvSpPr>
        <p:spPr>
          <a:xfrm>
            <a:off x="4928577" y="218148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568ED5-B86B-B64A-A199-0B476D362413}"/>
              </a:ext>
            </a:extLst>
          </p:cNvPr>
          <p:cNvSpPr/>
          <p:nvPr/>
        </p:nvSpPr>
        <p:spPr>
          <a:xfrm>
            <a:off x="6325483" y="21932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92B817-6014-8E46-ACFC-8D715EB6B88D}"/>
              </a:ext>
            </a:extLst>
          </p:cNvPr>
          <p:cNvSpPr/>
          <p:nvPr/>
        </p:nvSpPr>
        <p:spPr>
          <a:xfrm>
            <a:off x="6470395" y="338120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D6824B-BD61-3A41-AA42-222903F9FB5C}"/>
              </a:ext>
            </a:extLst>
          </p:cNvPr>
          <p:cNvCxnSpPr>
            <a:cxnSpLocks/>
          </p:cNvCxnSpPr>
          <p:nvPr/>
        </p:nvCxnSpPr>
        <p:spPr>
          <a:xfrm flipH="1">
            <a:off x="6633020" y="2893721"/>
            <a:ext cx="755221" cy="149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AFFE16-1F3F-7949-B4C7-96C7389A1F53}"/>
              </a:ext>
            </a:extLst>
          </p:cNvPr>
          <p:cNvCxnSpPr>
            <a:cxnSpLocks/>
          </p:cNvCxnSpPr>
          <p:nvPr/>
        </p:nvCxnSpPr>
        <p:spPr>
          <a:xfrm flipH="1">
            <a:off x="6490404" y="2968625"/>
            <a:ext cx="897837" cy="429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69781D1-F36A-DC46-88D2-1C345FD8A693}"/>
              </a:ext>
            </a:extLst>
          </p:cNvPr>
          <p:cNvSpPr txBox="1"/>
          <p:nvPr/>
        </p:nvSpPr>
        <p:spPr>
          <a:xfrm>
            <a:off x="7316571" y="2717844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 costs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0F3480-CCD3-2F44-A9AC-CD78495071E5}"/>
              </a:ext>
            </a:extLst>
          </p:cNvPr>
          <p:cNvSpPr txBox="1"/>
          <p:nvPr/>
        </p:nvSpPr>
        <p:spPr>
          <a:xfrm>
            <a:off x="4657644" y="3661672"/>
            <a:ext cx="394517" cy="35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EA768CD-D62A-C64F-AA18-89EF2EA3519C}"/>
              </a:ext>
            </a:extLst>
          </p:cNvPr>
          <p:cNvCxnSpPr>
            <a:cxnSpLocks/>
          </p:cNvCxnSpPr>
          <p:nvPr/>
        </p:nvCxnSpPr>
        <p:spPr>
          <a:xfrm flipH="1">
            <a:off x="5688356" y="2823172"/>
            <a:ext cx="1628215" cy="70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3DC8DF61-E7CA-574C-8ED3-60A18E5A7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FAD738-0E59-1B45-8A57-9C81D7521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88A1DF-EAA6-D84D-A938-585D5841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AABB05F-27B7-5946-AC78-768F14F51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5576220-6BBA-E446-8120-F8F5BBB8D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1DA38B3-FA11-8E43-AC20-1496A5C418FD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6688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582BA3-CA0C-D748-ACDB-93E8836DD864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94BDD6-C6BB-304B-B444-2697969900B6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89E0B42-4081-7648-912B-65FEE5B4ADC5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ADE822-819B-A84F-B901-3A96AC677D75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2043E3-64B0-554D-8A8C-688E041B19C4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47EEFD-344C-B14C-AE12-AA1A86212ED1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21A1D6-FF99-B54C-A546-4F394AD97CEE}"/>
              </a:ext>
            </a:extLst>
          </p:cNvPr>
          <p:cNvSpPr/>
          <p:nvPr/>
        </p:nvSpPr>
        <p:spPr>
          <a:xfrm>
            <a:off x="112162" y="2721698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7E4019-CF46-7D42-B470-C61740AB1B48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227941-EB57-CA49-9453-AEFA45CF5058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6DDC4B-24AD-CC48-AF16-87E5E2B0A985}"/>
              </a:ext>
            </a:extLst>
          </p:cNvPr>
          <p:cNvSpPr txBox="1"/>
          <p:nvPr/>
        </p:nvSpPr>
        <p:spPr>
          <a:xfrm>
            <a:off x="516756" y="3210734"/>
            <a:ext cx="394517" cy="35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1B3B8-1778-144D-87AE-4D4D95318844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0BB634-A3A2-8D4C-A11D-3541DE5BCE35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D3C5D2-410A-9047-AB5A-0F6E7C2A6361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0C0B717-5F11-1A46-AB8D-103C5958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4E52A1A-F09C-BE4D-AEBA-F0B350294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CCF94C6-0191-914C-899D-4671BA9BE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2FDF99-24AA-0249-BC2E-4E1F14AA1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050990D-A9B4-3D48-BDA0-917682C0F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5A474C-78F3-7447-8CAB-F31B009D3911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18609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582BA3-CA0C-D748-ACDB-93E8836DD864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94BDD6-C6BB-304B-B444-2697969900B6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89E0B42-4081-7648-912B-65FEE5B4ADC5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ADE822-819B-A84F-B901-3A96AC677D75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2043E3-64B0-554D-8A8C-688E041B19C4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47EEFD-344C-B14C-AE12-AA1A86212ED1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5DD933-554A-AE4A-A3E6-DAA7CF6AF861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21A1D6-FF99-B54C-A546-4F394AD97CEE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B7E4019-CF46-7D42-B470-C61740AB1B48}"/>
                </a:ext>
              </a:extLst>
            </p:cNvPr>
            <p:cNvCxnSpPr>
              <a:cxnSpLocks/>
              <a:endCxn id="3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6DDC4B-24AD-CC48-AF16-87E5E2B0A985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DD3C5D2-410A-9047-AB5A-0F6E7C2A6361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BCAF81-7162-0F4B-B468-0847934F449C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A0D7DC-3F3C-7B43-9F9B-AE7EDAD04014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104528-5DA0-B84E-9B4B-4C1C13E69497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F7099E-D75F-204F-A05C-8F2BAFBEFEF4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3CAAC7-F600-0342-8C53-49E5C534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7BF79F6-27B0-2A49-86CF-39A018F25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C9FDB54-F996-EF4E-A87A-645C647E4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E9ADB3-848B-DE44-912D-2B37C62DE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00B946B-6364-CA43-B041-85B40DD80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FFEF78-D18E-0F40-8427-68FB31DFA1B8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6920C1-F32F-8D45-9A71-F62BA296DEEF}"/>
              </a:ext>
            </a:extLst>
          </p:cNvPr>
          <p:cNvGrpSpPr/>
          <p:nvPr/>
        </p:nvGrpSpPr>
        <p:grpSpPr>
          <a:xfrm>
            <a:off x="5470591" y="1950530"/>
            <a:ext cx="1957541" cy="1572250"/>
            <a:chOff x="2766861" y="1640187"/>
            <a:chExt cx="1957541" cy="157225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A08F2B2-844B-1D40-AAC2-E44D200B4CD5}"/>
                </a:ext>
              </a:extLst>
            </p:cNvPr>
            <p:cNvSpPr/>
            <p:nvPr/>
          </p:nvSpPr>
          <p:spPr>
            <a:xfrm>
              <a:off x="3874375" y="257075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A353219-5C54-CE47-819D-3C690C637C92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4192328" y="1640187"/>
              <a:ext cx="2890" cy="9305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494F0D8-6C35-6042-9B92-7BA6F527E21C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2766861" y="2891595"/>
              <a:ext cx="110751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5D7781-58F5-964E-873C-D3D24EF0EE8A}"/>
                </a:ext>
              </a:extLst>
            </p:cNvPr>
            <p:cNvSpPr txBox="1"/>
            <p:nvPr/>
          </p:nvSpPr>
          <p:spPr>
            <a:xfrm>
              <a:off x="3297545" y="251017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41CCE1-8316-A846-B426-1DF2D461B20D}"/>
                </a:ext>
              </a:extLst>
            </p:cNvPr>
            <p:cNvSpPr txBox="1"/>
            <p:nvPr/>
          </p:nvSpPr>
          <p:spPr>
            <a:xfrm>
              <a:off x="4192328" y="2138743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E3FB13A4-38FE-624A-82F3-8A8AD6426BD8}"/>
              </a:ext>
            </a:extLst>
          </p:cNvPr>
          <p:cNvSpPr/>
          <p:nvPr/>
        </p:nvSpPr>
        <p:spPr>
          <a:xfrm>
            <a:off x="6556604" y="186067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214AB13-BACF-B44F-B2A9-B285662CC2E9}"/>
              </a:ext>
            </a:extLst>
          </p:cNvPr>
          <p:cNvSpPr/>
          <p:nvPr/>
        </p:nvSpPr>
        <p:spPr>
          <a:xfrm>
            <a:off x="5267470" y="282051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24803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5DE6827-FF4E-3F45-AA22-2D354650180B}"/>
              </a:ext>
            </a:extLst>
          </p:cNvPr>
          <p:cNvGrpSpPr/>
          <p:nvPr/>
        </p:nvGrpSpPr>
        <p:grpSpPr>
          <a:xfrm>
            <a:off x="5470591" y="1950530"/>
            <a:ext cx="2383999" cy="1572250"/>
            <a:chOff x="2766861" y="1640187"/>
            <a:chExt cx="2383999" cy="157225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861899C-C2D8-5848-93F6-FE0CFDADC0F2}"/>
                </a:ext>
              </a:extLst>
            </p:cNvPr>
            <p:cNvSpPr/>
            <p:nvPr/>
          </p:nvSpPr>
          <p:spPr>
            <a:xfrm>
              <a:off x="3874375" y="257075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4E669C-4AD9-8946-9279-6591E0515B03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H="1" flipV="1">
              <a:off x="4192328" y="1640187"/>
              <a:ext cx="2890" cy="9305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A23EF1-F973-A749-A02A-1F52E0E738E6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2766861" y="2891595"/>
              <a:ext cx="110751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A57937-320E-C04A-B97E-FCACB1C2C7BE}"/>
                </a:ext>
              </a:extLst>
            </p:cNvPr>
            <p:cNvSpPr txBox="1"/>
            <p:nvPr/>
          </p:nvSpPr>
          <p:spPr>
            <a:xfrm>
              <a:off x="3297545" y="251017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B2DAA0-8773-4E4B-8CB4-34702B39C6CE}"/>
                </a:ext>
              </a:extLst>
            </p:cNvPr>
            <p:cNvSpPr txBox="1"/>
            <p:nvPr/>
          </p:nvSpPr>
          <p:spPr>
            <a:xfrm>
              <a:off x="4192328" y="2138743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62122B-C7B0-DC4C-BB6E-560AE6188267}"/>
                </a:ext>
              </a:extLst>
            </p:cNvPr>
            <p:cNvSpPr txBox="1"/>
            <p:nvPr/>
          </p:nvSpPr>
          <p:spPr>
            <a:xfrm>
              <a:off x="4618786" y="225290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25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B05FBC0A-A291-2347-8863-320A1311DF36}"/>
              </a:ext>
            </a:extLst>
          </p:cNvPr>
          <p:cNvSpPr/>
          <p:nvPr/>
        </p:nvSpPr>
        <p:spPr>
          <a:xfrm>
            <a:off x="6556604" y="186067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3FD56E-5AE0-804D-9F01-437E994D6508}"/>
              </a:ext>
            </a:extLst>
          </p:cNvPr>
          <p:cNvSpPr/>
          <p:nvPr/>
        </p:nvSpPr>
        <p:spPr>
          <a:xfrm>
            <a:off x="5267470" y="282051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79104-3F70-1C46-B362-1BFBC6238E07}"/>
              </a:ext>
            </a:extLst>
          </p:cNvPr>
          <p:cNvSpPr txBox="1"/>
          <p:nvPr/>
        </p:nvSpPr>
        <p:spPr>
          <a:xfrm>
            <a:off x="6239353" y="3645949"/>
            <a:ext cx="211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update.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9E527C-D0AA-224F-AA2F-A4E3A0DAB367}"/>
              </a:ext>
            </a:extLst>
          </p:cNvPr>
          <p:cNvSpPr txBox="1"/>
          <p:nvPr/>
        </p:nvSpPr>
        <p:spPr>
          <a:xfrm>
            <a:off x="5044573" y="2419430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8D1ABB-7417-7D41-8093-4C18336BB11D}"/>
              </a:ext>
            </a:extLst>
          </p:cNvPr>
          <p:cNvCxnSpPr>
            <a:cxnSpLocks/>
          </p:cNvCxnSpPr>
          <p:nvPr/>
        </p:nvCxnSpPr>
        <p:spPr>
          <a:xfrm flipH="1">
            <a:off x="6896058" y="2517026"/>
            <a:ext cx="532074" cy="320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8E01B5-E6D5-C94E-936B-D312D45B94E8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2E60AE-EB6B-D943-9934-21E009C1CB60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009F8F8-844C-4843-A28E-AE1991ACF94C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26C90F-A4C6-EB49-8062-355F6A1738CD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50B8E1-2300-4741-A9FC-107FC027F0B5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8840B3-D05C-E94B-9968-A87A0AFF67E6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E0C87B1-934C-3C48-B252-ADA2BC157A73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97D3BB0-14AE-3A47-A9F5-654246BA7AED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54A3DED-1A9F-E549-9EB5-3A89A0BB8922}"/>
                </a:ext>
              </a:extLst>
            </p:cNvPr>
            <p:cNvCxnSpPr>
              <a:cxnSpLocks/>
              <a:endCxn id="43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8B82FB-3B43-A441-AE9D-36B94F45BD74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16BAE62D-D1C7-EE42-AE09-920F21FDD9F9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7C65E7C-7DFB-9B40-B002-AB2AAAA415E0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4AD98B-527F-814A-981E-84C35B09607C}"/>
              </a:ext>
            </a:extLst>
          </p:cNvPr>
          <p:cNvCxnSpPr>
            <a:cxnSpLocks/>
            <a:endCxn id="50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F60317E-3AA3-AA47-B065-96621884D88B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1C1475A-FC50-D94A-A91C-F6F79A2FBA22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979907C-4A54-B042-B6A8-ABBEADAFB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8C0D22-B2F5-8E44-AF30-3B0170397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21FEBA8-A6C9-8D4F-8944-3C4D471B0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550AA9E-8262-A541-BF1B-A0A8A9BEC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19E00A6-31D4-464B-B4B4-6DB4A144B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1BE4784-AA1E-6148-8135-E3BE3867BE34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98804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8641E02-BC2E-9C4C-8B77-C26BC9902575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35305E-826C-7F45-9BBF-30D12462202F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60A60A0-C717-CA41-B167-EECE8CE59952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EE1849-0E1F-2244-B180-98F1153475A2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D61D046-B5A1-5C4D-96B7-DAF5DBFF6385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0C10918-72F9-AE46-AFAC-E60C6C3E9797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E1F45E-3687-9C49-A8EA-8193A8B3BD99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16D4F06-323B-DF4D-8688-9B793FC54901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6A5A70A-C6ED-664D-B4D1-657C2A555943}"/>
                </a:ext>
              </a:extLst>
            </p:cNvPr>
            <p:cNvCxnSpPr>
              <a:cxnSpLocks/>
              <a:endCxn id="50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662D718-FD80-BE41-ABE1-30F0B6030B3C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415E1B16-D00B-204E-A3D6-C6E15BE81365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69E68D-7D48-4844-A637-CD82105A7BA4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45892A-1827-254C-9BC1-EFA0AC6AA0D3}"/>
              </a:ext>
            </a:extLst>
          </p:cNvPr>
          <p:cNvCxnSpPr>
            <a:cxnSpLocks/>
            <a:endCxn id="57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B569400-B213-FC41-B6ED-0A2AF0A133D2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A0421CF-6E9E-9D4D-8CA0-7BA933FE4271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A300F7E-19EC-DE45-AE94-C80D0597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0F9E7AE-6029-F947-A45F-15AF5E187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5DAE04F-1F0E-0341-9E23-1813DAD71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35EA6D7-B2DA-A040-84B7-F8FD62C26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54F834A-CCAC-2145-89A9-A88B81531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1FD33CA-D29E-EE47-AF7C-D780335BB3A0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3056C55-6B33-3D41-B5D1-30750243B16D}"/>
              </a:ext>
            </a:extLst>
          </p:cNvPr>
          <p:cNvGrpSpPr/>
          <p:nvPr/>
        </p:nvGrpSpPr>
        <p:grpSpPr>
          <a:xfrm>
            <a:off x="5542765" y="2012437"/>
            <a:ext cx="2291471" cy="880098"/>
            <a:chOff x="1580014" y="998501"/>
            <a:chExt cx="2291471" cy="880098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1066B60-F2C5-4244-AB91-405A7B89978E}"/>
                </a:ext>
              </a:extLst>
            </p:cNvPr>
            <p:cNvSpPr/>
            <p:nvPr/>
          </p:nvSpPr>
          <p:spPr>
            <a:xfrm>
              <a:off x="2125176" y="998501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6E5E0A3-B9CA-AC4C-81A9-CED62B804EDC}"/>
                </a:ext>
              </a:extLst>
            </p:cNvPr>
            <p:cNvCxnSpPr>
              <a:cxnSpLocks/>
              <a:stCxn id="74" idx="6"/>
            </p:cNvCxnSpPr>
            <p:nvPr/>
          </p:nvCxnSpPr>
          <p:spPr>
            <a:xfrm>
              <a:off x="2766861" y="1319344"/>
              <a:ext cx="1104624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66F8932-0E40-2344-B98B-640515FE55C9}"/>
                </a:ext>
              </a:extLst>
            </p:cNvPr>
            <p:cNvCxnSpPr>
              <a:cxnSpLocks/>
              <a:endCxn id="74" idx="3"/>
            </p:cNvCxnSpPr>
            <p:nvPr/>
          </p:nvCxnSpPr>
          <p:spPr>
            <a:xfrm flipV="1">
              <a:off x="1805166" y="1546213"/>
              <a:ext cx="413983" cy="33238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97EA0F0-8501-E84A-A0EE-13C25960A889}"/>
                </a:ext>
              </a:extLst>
            </p:cNvPr>
            <p:cNvSpPr txBox="1"/>
            <p:nvPr/>
          </p:nvSpPr>
          <p:spPr>
            <a:xfrm>
              <a:off x="3047704" y="128212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3F23F90-0CE3-104C-9FE8-4E1403850677}"/>
                </a:ext>
              </a:extLst>
            </p:cNvPr>
            <p:cNvSpPr txBox="1"/>
            <p:nvPr/>
          </p:nvSpPr>
          <p:spPr>
            <a:xfrm>
              <a:off x="1580014" y="1277690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19</a:t>
              </a: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3FE0997D-10E7-5A49-99E5-31BECDDD383F}"/>
              </a:ext>
            </a:extLst>
          </p:cNvPr>
          <p:cNvSpPr/>
          <p:nvPr/>
        </p:nvSpPr>
        <p:spPr>
          <a:xfrm>
            <a:off x="5354956" y="2726342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C2A5098-A738-BF47-9BE8-C0667B341AFE}"/>
              </a:ext>
            </a:extLst>
          </p:cNvPr>
          <p:cNvSpPr/>
          <p:nvPr/>
        </p:nvSpPr>
        <p:spPr>
          <a:xfrm>
            <a:off x="7427770" y="198275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EEEB979-FD10-F040-8159-58FA2F1F7FE4}"/>
              </a:ext>
            </a:extLst>
          </p:cNvPr>
          <p:cNvSpPr txBox="1"/>
          <p:nvPr/>
        </p:nvSpPr>
        <p:spPr>
          <a:xfrm>
            <a:off x="5111602" y="288891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D3EB3EC-63EC-944D-AEFB-632F30ED2636}"/>
              </a:ext>
            </a:extLst>
          </p:cNvPr>
          <p:cNvSpPr txBox="1"/>
          <p:nvPr/>
        </p:nvSpPr>
        <p:spPr>
          <a:xfrm>
            <a:off x="6074839" y="1655968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7D55AFD-5833-E649-A6C4-42C2C3A1B1B9}"/>
              </a:ext>
            </a:extLst>
          </p:cNvPr>
          <p:cNvSpPr txBox="1"/>
          <p:nvPr/>
        </p:nvSpPr>
        <p:spPr>
          <a:xfrm>
            <a:off x="5718357" y="3700615"/>
            <a:ext cx="211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update.</a:t>
            </a:r>
          </a:p>
        </p:txBody>
      </p:sp>
    </p:spTree>
    <p:extLst>
      <p:ext uri="{BB962C8B-B14F-4D97-AF65-F5344CB8AC3E}">
        <p14:creationId xmlns:p14="http://schemas.microsoft.com/office/powerpoint/2010/main" val="2959169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6A71498-24B9-C64C-9EA2-40290336BF3E}"/>
              </a:ext>
            </a:extLst>
          </p:cNvPr>
          <p:cNvGrpSpPr/>
          <p:nvPr/>
        </p:nvGrpSpPr>
        <p:grpSpPr>
          <a:xfrm>
            <a:off x="5542765" y="2012437"/>
            <a:ext cx="2291471" cy="880098"/>
            <a:chOff x="1580014" y="998501"/>
            <a:chExt cx="2291471" cy="88009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4322781-5DB2-1547-B2A4-B52D13690220}"/>
                </a:ext>
              </a:extLst>
            </p:cNvPr>
            <p:cNvSpPr/>
            <p:nvPr/>
          </p:nvSpPr>
          <p:spPr>
            <a:xfrm>
              <a:off x="2125176" y="998501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DFEEE5A-D09A-FD46-80DE-517118907095}"/>
                </a:ext>
              </a:extLst>
            </p:cNvPr>
            <p:cNvCxnSpPr>
              <a:cxnSpLocks/>
              <a:stCxn id="36" idx="6"/>
            </p:cNvCxnSpPr>
            <p:nvPr/>
          </p:nvCxnSpPr>
          <p:spPr>
            <a:xfrm>
              <a:off x="2766861" y="1319344"/>
              <a:ext cx="1104624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2601F12-9326-ED4D-B695-AC15413A8E99}"/>
                </a:ext>
              </a:extLst>
            </p:cNvPr>
            <p:cNvCxnSpPr>
              <a:cxnSpLocks/>
              <a:endCxn id="36" idx="3"/>
            </p:cNvCxnSpPr>
            <p:nvPr/>
          </p:nvCxnSpPr>
          <p:spPr>
            <a:xfrm flipV="1">
              <a:off x="1805166" y="1546213"/>
              <a:ext cx="413983" cy="33238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6C0789-3F2B-F14F-8971-0F916F52B954}"/>
                </a:ext>
              </a:extLst>
            </p:cNvPr>
            <p:cNvSpPr txBox="1"/>
            <p:nvPr/>
          </p:nvSpPr>
          <p:spPr>
            <a:xfrm>
              <a:off x="3047704" y="128212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E0ECD5-F9BF-7B41-86B4-B939FCCC042B}"/>
                </a:ext>
              </a:extLst>
            </p:cNvPr>
            <p:cNvSpPr txBox="1"/>
            <p:nvPr/>
          </p:nvSpPr>
          <p:spPr>
            <a:xfrm>
              <a:off x="1580014" y="1277690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19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EBEE7AF-8B95-B344-BD8E-1C28F9F633F2}"/>
              </a:ext>
            </a:extLst>
          </p:cNvPr>
          <p:cNvSpPr/>
          <p:nvPr/>
        </p:nvSpPr>
        <p:spPr>
          <a:xfrm>
            <a:off x="5354956" y="2726342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812598B-D3D8-804E-A7E3-AD69FB8BC0F5}"/>
              </a:ext>
            </a:extLst>
          </p:cNvPr>
          <p:cNvSpPr/>
          <p:nvPr/>
        </p:nvSpPr>
        <p:spPr>
          <a:xfrm>
            <a:off x="7427770" y="198275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8641E02-BC2E-9C4C-8B77-C26BC9902575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35305E-826C-7F45-9BBF-30D12462202F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60A60A0-C717-CA41-B167-EECE8CE59952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EE1849-0E1F-2244-B180-98F1153475A2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D61D046-B5A1-5C4D-96B7-DAF5DBFF6385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0C10918-72F9-AE46-AFAC-E60C6C3E9797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E1F45E-3687-9C49-A8EA-8193A8B3BD99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16D4F06-323B-DF4D-8688-9B793FC54901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6A5A70A-C6ED-664D-B4D1-657C2A555943}"/>
                </a:ext>
              </a:extLst>
            </p:cNvPr>
            <p:cNvCxnSpPr>
              <a:cxnSpLocks/>
              <a:endCxn id="50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662D718-FD80-BE41-ABE1-30F0B6030B3C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415E1B16-D00B-204E-A3D6-C6E15BE81365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69E68D-7D48-4844-A637-CD82105A7BA4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45892A-1827-254C-9BC1-EFA0AC6AA0D3}"/>
              </a:ext>
            </a:extLst>
          </p:cNvPr>
          <p:cNvCxnSpPr>
            <a:cxnSpLocks/>
            <a:endCxn id="57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B569400-B213-FC41-B6ED-0A2AF0A133D2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A0421CF-6E9E-9D4D-8CA0-7BA933FE4271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4467F84-47C0-3A4D-A745-355F4C79C93F}"/>
              </a:ext>
            </a:extLst>
          </p:cNvPr>
          <p:cNvSpPr txBox="1"/>
          <p:nvPr/>
        </p:nvSpPr>
        <p:spPr>
          <a:xfrm>
            <a:off x="5111602" y="288891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7253353-6639-5141-8157-F3E3C777863D}"/>
              </a:ext>
            </a:extLst>
          </p:cNvPr>
          <p:cNvCxnSpPr>
            <a:cxnSpLocks/>
          </p:cNvCxnSpPr>
          <p:nvPr/>
        </p:nvCxnSpPr>
        <p:spPr>
          <a:xfrm flipH="1">
            <a:off x="6870026" y="2385082"/>
            <a:ext cx="532074" cy="320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4FEAC90-56D6-8D49-885C-52DC86C8C5E1}"/>
              </a:ext>
            </a:extLst>
          </p:cNvPr>
          <p:cNvSpPr txBox="1"/>
          <p:nvPr/>
        </p:nvSpPr>
        <p:spPr>
          <a:xfrm>
            <a:off x="6074839" y="1655968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C9D7E7-7C85-5A46-9898-B447B23F7AC2}"/>
              </a:ext>
            </a:extLst>
          </p:cNvPr>
          <p:cNvSpPr txBox="1"/>
          <p:nvPr/>
        </p:nvSpPr>
        <p:spPr>
          <a:xfrm>
            <a:off x="7068527" y="2585519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60D767-6502-324E-95A4-C13943DB7667}"/>
              </a:ext>
            </a:extLst>
          </p:cNvPr>
          <p:cNvSpPr txBox="1"/>
          <p:nvPr/>
        </p:nvSpPr>
        <p:spPr>
          <a:xfrm>
            <a:off x="5718357" y="3700615"/>
            <a:ext cx="211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update.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8D7F7DB-CC37-BA42-A915-5DF52090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86AD80-3518-8345-B4CD-1C52AA4CD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0629954-3F2F-8C4F-96A7-43493F853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F3ECA2-7642-EB4A-BB64-836D70672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EEF61AA-E7C3-5443-9F00-8115B7758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536514F-2FD5-1646-B3D4-3D1ABB937932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32648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ADF482-4610-FF40-B5B4-62855FB5A711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01C2EF-C683-0A43-9186-2AB4C3AE4352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75D4E4-1DC5-2346-968E-5EE02B06A0FB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ED59BE-AC02-0D40-8303-BF1D436092E9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1E6F7EC-C44D-D043-9975-1BF02389AEDA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81ED20-E1F2-A942-9C7C-CED26EC086CF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F8AB95-FD31-4849-9248-3651E8821571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CED3D32-E82F-D948-AC33-6657FBD7A678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AB89E68-EF9E-9A40-A05C-0E052D7DFBF6}"/>
                </a:ext>
              </a:extLst>
            </p:cNvPr>
            <p:cNvCxnSpPr>
              <a:cxnSpLocks/>
              <a:endCxn id="46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B831F6-0EFA-B54C-9C74-8CBF5A5E71A7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46205615-45D9-1B4E-930A-ABF65EFFD39F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27C1D16-ABBD-B24A-AFA3-B216FD964B9E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B8B73B5-23CF-2E4C-A648-917E3C176BE6}"/>
              </a:ext>
            </a:extLst>
          </p:cNvPr>
          <p:cNvCxnSpPr>
            <a:cxnSpLocks/>
            <a:endCxn id="53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6BE2F0D-0B19-D046-B25C-202388BBC01F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75D82CC-2AD6-1E4D-94E0-88D516521342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4ABA454-F9AC-944B-95DC-E724F7869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A91A6C-3163-B64D-8293-E6D06A842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81D05EA-AC46-1548-9735-ADB23D8DB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7AB63C7-B7FA-C147-8849-1B2CADF56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A5C30B3-FAD7-EA49-96F5-6519DEDD1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AFB5B2F-FAA9-314B-874C-2302292FF256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E5D0631-F012-644C-84D9-46EB4D0D27AA}"/>
              </a:ext>
            </a:extLst>
          </p:cNvPr>
          <p:cNvGrpSpPr/>
          <p:nvPr/>
        </p:nvGrpSpPr>
        <p:grpSpPr>
          <a:xfrm>
            <a:off x="5542765" y="2012437"/>
            <a:ext cx="2291471" cy="880098"/>
            <a:chOff x="1580014" y="998501"/>
            <a:chExt cx="2291471" cy="880098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B3D0116-11E0-ED4C-91AB-F3D1518D7BE1}"/>
                </a:ext>
              </a:extLst>
            </p:cNvPr>
            <p:cNvSpPr/>
            <p:nvPr/>
          </p:nvSpPr>
          <p:spPr>
            <a:xfrm>
              <a:off x="2125176" y="998501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DD56B3B-FB77-4846-A32D-B73AC088C59D}"/>
                </a:ext>
              </a:extLst>
            </p:cNvPr>
            <p:cNvCxnSpPr>
              <a:cxnSpLocks/>
              <a:stCxn id="74" idx="6"/>
            </p:cNvCxnSpPr>
            <p:nvPr/>
          </p:nvCxnSpPr>
          <p:spPr>
            <a:xfrm>
              <a:off x="2766861" y="1319344"/>
              <a:ext cx="1104624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4983F48-717E-F34A-8F53-3B8D95891A50}"/>
                </a:ext>
              </a:extLst>
            </p:cNvPr>
            <p:cNvCxnSpPr>
              <a:cxnSpLocks/>
              <a:endCxn id="74" idx="3"/>
            </p:cNvCxnSpPr>
            <p:nvPr/>
          </p:nvCxnSpPr>
          <p:spPr>
            <a:xfrm flipV="1">
              <a:off x="1805166" y="1546213"/>
              <a:ext cx="413983" cy="33238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4CFDE42-B8EC-5847-826C-0CD94E2453A4}"/>
                </a:ext>
              </a:extLst>
            </p:cNvPr>
            <p:cNvSpPr txBox="1"/>
            <p:nvPr/>
          </p:nvSpPr>
          <p:spPr>
            <a:xfrm>
              <a:off x="3047704" y="128212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1D59D66-201E-1D49-B7DB-7502C33943E6}"/>
                </a:ext>
              </a:extLst>
            </p:cNvPr>
            <p:cNvSpPr txBox="1"/>
            <p:nvPr/>
          </p:nvSpPr>
          <p:spPr>
            <a:xfrm>
              <a:off x="1580014" y="1277690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19</a:t>
              </a: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A0286744-C87A-0A4E-AF1E-9BE3681ED567}"/>
              </a:ext>
            </a:extLst>
          </p:cNvPr>
          <p:cNvSpPr/>
          <p:nvPr/>
        </p:nvSpPr>
        <p:spPr>
          <a:xfrm>
            <a:off x="5354956" y="2726342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909828A-44F3-1142-9BFD-49E24823B260}"/>
              </a:ext>
            </a:extLst>
          </p:cNvPr>
          <p:cNvSpPr/>
          <p:nvPr/>
        </p:nvSpPr>
        <p:spPr>
          <a:xfrm>
            <a:off x="7427770" y="198275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6CB921D-022E-B544-B725-C4AFFC66A629}"/>
              </a:ext>
            </a:extLst>
          </p:cNvPr>
          <p:cNvSpPr txBox="1"/>
          <p:nvPr/>
        </p:nvSpPr>
        <p:spPr>
          <a:xfrm>
            <a:off x="5111602" y="288891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E10FDCD-491F-8343-8B0E-20C7B280EFAA}"/>
              </a:ext>
            </a:extLst>
          </p:cNvPr>
          <p:cNvCxnSpPr>
            <a:cxnSpLocks/>
          </p:cNvCxnSpPr>
          <p:nvPr/>
        </p:nvCxnSpPr>
        <p:spPr>
          <a:xfrm flipH="1">
            <a:off x="6870026" y="2385082"/>
            <a:ext cx="532074" cy="320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7E91766-70E9-2F47-8B6F-1FBE02F63F62}"/>
              </a:ext>
            </a:extLst>
          </p:cNvPr>
          <p:cNvSpPr txBox="1"/>
          <p:nvPr/>
        </p:nvSpPr>
        <p:spPr>
          <a:xfrm>
            <a:off x="6074839" y="1655968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426AF9F-C7E8-3F42-A522-35345DCD42D0}"/>
              </a:ext>
            </a:extLst>
          </p:cNvPr>
          <p:cNvSpPr txBox="1"/>
          <p:nvPr/>
        </p:nvSpPr>
        <p:spPr>
          <a:xfrm>
            <a:off x="7068527" y="2585519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F441A4A-C9AC-0142-928C-57580A6BD126}"/>
              </a:ext>
            </a:extLst>
          </p:cNvPr>
          <p:cNvSpPr txBox="1"/>
          <p:nvPr/>
        </p:nvSpPr>
        <p:spPr>
          <a:xfrm>
            <a:off x="5718357" y="3700615"/>
            <a:ext cx="211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update.</a:t>
            </a:r>
          </a:p>
        </p:txBody>
      </p:sp>
    </p:spTree>
    <p:extLst>
      <p:ext uri="{BB962C8B-B14F-4D97-AF65-F5344CB8AC3E}">
        <p14:creationId xmlns:p14="http://schemas.microsoft.com/office/powerpoint/2010/main" val="3017204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C387363-8BF2-4A40-AA6B-4F491A17F98B}"/>
              </a:ext>
            </a:extLst>
          </p:cNvPr>
          <p:cNvGrpSpPr/>
          <p:nvPr/>
        </p:nvGrpSpPr>
        <p:grpSpPr>
          <a:xfrm>
            <a:off x="5800980" y="2174040"/>
            <a:ext cx="1957539" cy="1572250"/>
            <a:chOff x="2766861" y="998502"/>
            <a:chExt cx="1957539" cy="157225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C94E99E-51DA-5F43-ADAF-3FB2FAB32719}"/>
                </a:ext>
              </a:extLst>
            </p:cNvPr>
            <p:cNvSpPr/>
            <p:nvPr/>
          </p:nvSpPr>
          <p:spPr>
            <a:xfrm>
              <a:off x="3871485" y="99850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46FE69-4528-BB42-8100-F44D0FE433C6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>
              <a:off x="2766861" y="1319344"/>
              <a:ext cx="1104624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27C3E6-6077-0B46-9074-228EE6BF9EA1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H="1" flipV="1">
              <a:off x="4192328" y="1640187"/>
              <a:ext cx="2890" cy="9305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F84A75-81FB-DF4F-958C-F3258E2CB591}"/>
                </a:ext>
              </a:extLst>
            </p:cNvPr>
            <p:cNvSpPr txBox="1"/>
            <p:nvPr/>
          </p:nvSpPr>
          <p:spPr>
            <a:xfrm>
              <a:off x="3047704" y="128212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096BF3-901C-3749-B86B-F64C150FC231}"/>
                </a:ext>
              </a:extLst>
            </p:cNvPr>
            <p:cNvSpPr txBox="1"/>
            <p:nvPr/>
          </p:nvSpPr>
          <p:spPr>
            <a:xfrm>
              <a:off x="4192326" y="1895068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F4A4F9A-5485-D248-B22C-0FBB7E42BDDD}"/>
              </a:ext>
            </a:extLst>
          </p:cNvPr>
          <p:cNvSpPr/>
          <p:nvPr/>
        </p:nvSpPr>
        <p:spPr>
          <a:xfrm>
            <a:off x="5523211" y="217403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9C1B99F-31C0-294B-80AC-DDE50E9ED523}"/>
              </a:ext>
            </a:extLst>
          </p:cNvPr>
          <p:cNvSpPr/>
          <p:nvPr/>
        </p:nvSpPr>
        <p:spPr>
          <a:xfrm>
            <a:off x="6957971" y="3506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A3D3D6-CAD5-564A-8909-7F614D1735B9}"/>
              </a:ext>
            </a:extLst>
          </p:cNvPr>
          <p:cNvSpPr txBox="1"/>
          <p:nvPr/>
        </p:nvSpPr>
        <p:spPr>
          <a:xfrm>
            <a:off x="5246377" y="196891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5B33A5-0A15-9B41-9BBD-B94F994EB33B}"/>
              </a:ext>
            </a:extLst>
          </p:cNvPr>
          <p:cNvSpPr txBox="1"/>
          <p:nvPr/>
        </p:nvSpPr>
        <p:spPr>
          <a:xfrm>
            <a:off x="5409300" y="3758294"/>
            <a:ext cx="211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update.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38FD7-64A1-D745-867E-160651A15489}"/>
              </a:ext>
            </a:extLst>
          </p:cNvPr>
          <p:cNvSpPr txBox="1"/>
          <p:nvPr/>
        </p:nvSpPr>
        <p:spPr>
          <a:xfrm>
            <a:off x="7301192" y="353227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9C28C7-2C1D-454B-9ADD-F6E404B8FA4E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9D897A2-B17A-154E-A267-F5C22A4E5E06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E7DC04F-F89D-2848-8C01-5333F99FF87D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E3ABCF-42D1-A948-80BA-5D7104BD5DD6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026680-E9C2-8241-93B8-D7E29B91E952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A607C3B-7BE4-9E4B-9488-E8F7606EFFA8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B4B2C32-6BF5-8042-AE11-710A569F4348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AB73D6F-CE0E-AA44-95F3-88B8A77DEBEF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9E594FD-F08D-FD48-B826-BA9C4740D495}"/>
                </a:ext>
              </a:extLst>
            </p:cNvPr>
            <p:cNvCxnSpPr>
              <a:cxnSpLocks/>
              <a:endCxn id="72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6CBDBD8-2C88-0448-9180-AB25297E4CF8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D7EAF658-3672-7340-A5A6-24426BD47CC3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040E01-D0DD-354F-B692-C7F6EF989C9D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7B1D8E-1632-5747-99D8-BE990A1E254C}"/>
              </a:ext>
            </a:extLst>
          </p:cNvPr>
          <p:cNvCxnSpPr>
            <a:cxnSpLocks/>
            <a:endCxn id="79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EE9752A-C299-D844-8D9F-32434C570808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03AFC3E-19D1-D54A-A49B-8146C42A59FA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2C1145DD-942C-B24C-9FF2-7C2A05314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48C01C5-2054-274F-9C33-60B8213AB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CC92D7A-8F34-8A4E-A548-FC272788E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1B30F6D-0B27-4F49-9DBF-4CD8D2390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31BA062-34B7-6C41-BBC4-B37E22610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579C261-EA5A-FB4E-AA04-A8772A598D8E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45400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9C28C7-2C1D-454B-9ADD-F6E404B8FA4E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9D897A2-B17A-154E-A267-F5C22A4E5E06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E7DC04F-F89D-2848-8C01-5333F99FF87D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E3ABCF-42D1-A948-80BA-5D7104BD5DD6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026680-E9C2-8241-93B8-D7E29B91E952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A607C3B-7BE4-9E4B-9488-E8F7606EFFA8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B4B2C32-6BF5-8042-AE11-710A569F4348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AB73D6F-CE0E-AA44-95F3-88B8A77DEBEF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9E594FD-F08D-FD48-B826-BA9C4740D495}"/>
                </a:ext>
              </a:extLst>
            </p:cNvPr>
            <p:cNvCxnSpPr>
              <a:cxnSpLocks/>
              <a:endCxn id="72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6CBDBD8-2C88-0448-9180-AB25297E4CF8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D7EAF658-3672-7340-A5A6-24426BD47CC3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040E01-D0DD-354F-B692-C7F6EF989C9D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7B1D8E-1632-5747-99D8-BE990A1E254C}"/>
              </a:ext>
            </a:extLst>
          </p:cNvPr>
          <p:cNvCxnSpPr>
            <a:cxnSpLocks/>
            <a:endCxn id="79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EE9752A-C299-D844-8D9F-32434C570808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03AFC3E-19D1-D54A-A49B-8146C42A59FA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2051FB-F8AF-2843-A986-250B742E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E8107A-5654-1742-8AA5-03885011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84" y="406474"/>
            <a:ext cx="1346559" cy="12227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0E97E4-6ACF-DC40-B0EC-BECDF7AC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96" y="463736"/>
            <a:ext cx="1509325" cy="8353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0C86D6-8779-2E4F-A52E-F781B0571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68" y="406474"/>
            <a:ext cx="1149350" cy="10477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562414-2BE4-824C-8C3A-D8ECCDA19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F2F8F17-9250-CC40-8827-833E3D1D2CC4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B31997-7CEC-7149-BCB1-C434069531D9}"/>
              </a:ext>
            </a:extLst>
          </p:cNvPr>
          <p:cNvGrpSpPr/>
          <p:nvPr/>
        </p:nvGrpSpPr>
        <p:grpSpPr>
          <a:xfrm>
            <a:off x="5800980" y="2174040"/>
            <a:ext cx="1957539" cy="1572250"/>
            <a:chOff x="2766861" y="998502"/>
            <a:chExt cx="1957539" cy="157225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A82068A-CDFD-8C4B-B532-56042C525E5C}"/>
                </a:ext>
              </a:extLst>
            </p:cNvPr>
            <p:cNvSpPr/>
            <p:nvPr/>
          </p:nvSpPr>
          <p:spPr>
            <a:xfrm>
              <a:off x="3871485" y="99850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A1A4FB6-451C-BE4C-884B-A3D6D0B99C1A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2766861" y="1319344"/>
              <a:ext cx="1104624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68B75CD-6300-0D43-8B50-A6BCA2283F81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H="1" flipV="1">
              <a:off x="4192328" y="1640187"/>
              <a:ext cx="2890" cy="9305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38272AD-D91C-9B46-957C-703778783FCA}"/>
                </a:ext>
              </a:extLst>
            </p:cNvPr>
            <p:cNvSpPr txBox="1"/>
            <p:nvPr/>
          </p:nvSpPr>
          <p:spPr>
            <a:xfrm>
              <a:off x="3047704" y="128212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C05D85-916B-7D44-845E-A5A2D8C9786E}"/>
                </a:ext>
              </a:extLst>
            </p:cNvPr>
            <p:cNvSpPr txBox="1"/>
            <p:nvPr/>
          </p:nvSpPr>
          <p:spPr>
            <a:xfrm>
              <a:off x="4192326" y="1895068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53A74C9E-8341-B34F-ACD3-B28D847C29CB}"/>
              </a:ext>
            </a:extLst>
          </p:cNvPr>
          <p:cNvSpPr/>
          <p:nvPr/>
        </p:nvSpPr>
        <p:spPr>
          <a:xfrm>
            <a:off x="5523211" y="217403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4003726-1D21-624C-A211-E07158C9E02E}"/>
              </a:ext>
            </a:extLst>
          </p:cNvPr>
          <p:cNvSpPr/>
          <p:nvPr/>
        </p:nvSpPr>
        <p:spPr>
          <a:xfrm>
            <a:off x="6957971" y="3506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71AD9C-07C3-F342-90D2-D4B3A5FEA5F7}"/>
              </a:ext>
            </a:extLst>
          </p:cNvPr>
          <p:cNvSpPr txBox="1"/>
          <p:nvPr/>
        </p:nvSpPr>
        <p:spPr>
          <a:xfrm>
            <a:off x="5246377" y="196891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E28951-D887-034A-B0C3-1062D2EE91DD}"/>
              </a:ext>
            </a:extLst>
          </p:cNvPr>
          <p:cNvSpPr txBox="1"/>
          <p:nvPr/>
        </p:nvSpPr>
        <p:spPr>
          <a:xfrm>
            <a:off x="5409300" y="3758294"/>
            <a:ext cx="211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update.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43AB28-01BF-BB48-A7B3-C7BE9F6EF3EA}"/>
              </a:ext>
            </a:extLst>
          </p:cNvPr>
          <p:cNvSpPr txBox="1"/>
          <p:nvPr/>
        </p:nvSpPr>
        <p:spPr>
          <a:xfrm>
            <a:off x="7301192" y="353227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3774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7B23A59-9513-B94C-BFF6-567D7DDA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Link State Routing</a:t>
            </a:r>
            <a:endParaRPr lang="en-AU" altLang="en-US" sz="360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9F96828-3DFC-2448-A3A6-750E582D1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1" y="1007478"/>
            <a:ext cx="8504236" cy="13674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Strategy: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C00000"/>
                </a:solidFill>
              </a:rPr>
              <a:t>	Send to all nodes (not just neighbors) information about neighbors (not connection to all nodes).</a:t>
            </a:r>
          </a:p>
          <a:p>
            <a:pPr marL="457200" lvl="1" indent="0">
              <a:buSzPct val="100000"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579C18D7-AB89-E349-8D98-DF93B118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1" y="3397719"/>
            <a:ext cx="2512049" cy="24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id="{89BC250A-4F93-7746-97B1-8747DDDC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3" y="3214056"/>
            <a:ext cx="6724470" cy="26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>
            <a:extLst>
              <a:ext uri="{FF2B5EF4-FFF2-40B4-BE49-F238E27FC236}">
                <a16:creationId xmlns:a16="http://schemas.microsoft.com/office/drawing/2014/main" id="{2FCDC787-932D-084B-B76C-10BA9CFE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19" y="4737859"/>
            <a:ext cx="1963456" cy="21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BFA423-C07B-214A-AF7D-5999E6DF5381}"/>
              </a:ext>
            </a:extLst>
          </p:cNvPr>
          <p:cNvSpPr txBox="1"/>
          <p:nvPr/>
        </p:nvSpPr>
        <p:spPr>
          <a:xfrm>
            <a:off x="6621975" y="5116890"/>
            <a:ext cx="252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All nodes will know the link-state information of all other nodes</a:t>
            </a:r>
          </a:p>
        </p:txBody>
      </p:sp>
    </p:spTree>
    <p:extLst>
      <p:ext uri="{BB962C8B-B14F-4D97-AF65-F5344CB8AC3E}">
        <p14:creationId xmlns:p14="http://schemas.microsoft.com/office/powerpoint/2010/main" val="2546601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59B2A005-1FB7-1847-B87B-14A4564D1F49}"/>
              </a:ext>
            </a:extLst>
          </p:cNvPr>
          <p:cNvSpPr/>
          <p:nvPr/>
        </p:nvSpPr>
        <p:spPr>
          <a:xfrm>
            <a:off x="2693800" y="815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A5241B6-A3DC-8247-9658-C464DB3B5319}"/>
              </a:ext>
            </a:extLst>
          </p:cNvPr>
          <p:cNvSpPr/>
          <p:nvPr/>
        </p:nvSpPr>
        <p:spPr>
          <a:xfrm>
            <a:off x="3561522" y="2987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1D84DEA-70BD-4044-A5F7-43F8F9F33F85}"/>
              </a:ext>
            </a:extLst>
          </p:cNvPr>
          <p:cNvSpPr/>
          <p:nvPr/>
        </p:nvSpPr>
        <p:spPr>
          <a:xfrm>
            <a:off x="5307831" y="2987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222E9B1-4D01-144D-BFE6-C9E88D0572EB}"/>
              </a:ext>
            </a:extLst>
          </p:cNvPr>
          <p:cNvSpPr/>
          <p:nvPr/>
        </p:nvSpPr>
        <p:spPr>
          <a:xfrm>
            <a:off x="3561522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3B13654-4BF1-EC47-BE59-C0D6603F59B9}"/>
              </a:ext>
            </a:extLst>
          </p:cNvPr>
          <p:cNvSpPr/>
          <p:nvPr/>
        </p:nvSpPr>
        <p:spPr>
          <a:xfrm>
            <a:off x="5310721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CF23F47-682A-0D4D-A688-798804563655}"/>
              </a:ext>
            </a:extLst>
          </p:cNvPr>
          <p:cNvCxnSpPr>
            <a:stCxn id="36" idx="6"/>
            <a:endCxn id="37" idx="2"/>
          </p:cNvCxnSpPr>
          <p:nvPr/>
        </p:nvCxnSpPr>
        <p:spPr>
          <a:xfrm>
            <a:off x="4203207" y="350713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B8E620-DD80-2B41-86C3-EDF4C98655FE}"/>
              </a:ext>
            </a:extLst>
          </p:cNvPr>
          <p:cNvCxnSpPr>
            <a:cxnSpLocks/>
            <a:stCxn id="39" idx="0"/>
            <a:endCxn id="37" idx="4"/>
          </p:cNvCxnSpPr>
          <p:nvPr/>
        </p:nvCxnSpPr>
        <p:spPr>
          <a:xfrm flipH="1" flipV="1">
            <a:off x="5628674" y="671556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43BFA2-F9D2-8941-B15D-AAA3C5C32A14}"/>
              </a:ext>
            </a:extLst>
          </p:cNvPr>
          <p:cNvCxnSpPr>
            <a:cxnSpLocks/>
            <a:stCxn id="39" idx="2"/>
            <a:endCxn id="38" idx="6"/>
          </p:cNvCxnSpPr>
          <p:nvPr/>
        </p:nvCxnSpPr>
        <p:spPr>
          <a:xfrm flipH="1">
            <a:off x="4203207" y="192296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A4586C-2713-1848-A117-B529D7623ABD}"/>
              </a:ext>
            </a:extLst>
          </p:cNvPr>
          <p:cNvCxnSpPr>
            <a:cxnSpLocks/>
            <a:stCxn id="38" idx="1"/>
            <a:endCxn id="29" idx="5"/>
          </p:cNvCxnSpPr>
          <p:nvPr/>
        </p:nvCxnSpPr>
        <p:spPr>
          <a:xfrm flipH="1" flipV="1">
            <a:off x="3241512" y="1363707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4FDC8E-F718-EC49-8BB8-14E1F62B84F5}"/>
              </a:ext>
            </a:extLst>
          </p:cNvPr>
          <p:cNvCxnSpPr>
            <a:cxnSpLocks/>
            <a:stCxn id="29" idx="7"/>
            <a:endCxn id="36" idx="3"/>
          </p:cNvCxnSpPr>
          <p:nvPr/>
        </p:nvCxnSpPr>
        <p:spPr>
          <a:xfrm flipV="1">
            <a:off x="3241512" y="577582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75682D-4AAC-5944-8F5C-A8899E487693}"/>
              </a:ext>
            </a:extLst>
          </p:cNvPr>
          <p:cNvCxnSpPr>
            <a:cxnSpLocks/>
            <a:stCxn id="38" idx="0"/>
            <a:endCxn id="36" idx="4"/>
          </p:cNvCxnSpPr>
          <p:nvPr/>
        </p:nvCxnSpPr>
        <p:spPr>
          <a:xfrm flipV="1">
            <a:off x="3882365" y="67155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DAF8CDB-90CE-854B-AEB5-89B882ED7C1B}"/>
              </a:ext>
            </a:extLst>
          </p:cNvPr>
          <p:cNvCxnSpPr>
            <a:cxnSpLocks/>
            <a:stCxn id="38" idx="7"/>
            <a:endCxn id="37" idx="3"/>
          </p:cNvCxnSpPr>
          <p:nvPr/>
        </p:nvCxnSpPr>
        <p:spPr>
          <a:xfrm flipV="1">
            <a:off x="4109234" y="57758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26026A5-F4F1-2143-A6BC-C906EBF2B5B4}"/>
              </a:ext>
            </a:extLst>
          </p:cNvPr>
          <p:cNvSpPr txBox="1"/>
          <p:nvPr/>
        </p:nvSpPr>
        <p:spPr>
          <a:xfrm>
            <a:off x="3118397" y="1454249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5B80C3-D81B-A647-BC67-5FDBFD6B48EB}"/>
              </a:ext>
            </a:extLst>
          </p:cNvPr>
          <p:cNvSpPr txBox="1"/>
          <p:nvPr/>
        </p:nvSpPr>
        <p:spPr>
          <a:xfrm>
            <a:off x="3910925" y="88102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80C08C-062B-844B-BEE4-1CD5FBC0C65A}"/>
              </a:ext>
            </a:extLst>
          </p:cNvPr>
          <p:cNvSpPr txBox="1"/>
          <p:nvPr/>
        </p:nvSpPr>
        <p:spPr>
          <a:xfrm>
            <a:off x="4484050" y="31349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70447D-3766-6045-9A12-33079D65E4A2}"/>
              </a:ext>
            </a:extLst>
          </p:cNvPr>
          <p:cNvSpPr txBox="1"/>
          <p:nvPr/>
        </p:nvSpPr>
        <p:spPr>
          <a:xfrm>
            <a:off x="4733891" y="101302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1575E0-1815-D046-ACE8-A401DB1B29B2}"/>
              </a:ext>
            </a:extLst>
          </p:cNvPr>
          <p:cNvSpPr txBox="1"/>
          <p:nvPr/>
        </p:nvSpPr>
        <p:spPr>
          <a:xfrm>
            <a:off x="4733891" y="154154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BFBF96-010B-AE4F-BC6E-88810C45B33D}"/>
              </a:ext>
            </a:extLst>
          </p:cNvPr>
          <p:cNvSpPr txBox="1"/>
          <p:nvPr/>
        </p:nvSpPr>
        <p:spPr>
          <a:xfrm>
            <a:off x="5628672" y="926437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187C90-E381-F647-9D0D-60F2CEAAF87A}"/>
              </a:ext>
            </a:extLst>
          </p:cNvPr>
          <p:cNvSpPr txBox="1"/>
          <p:nvPr/>
        </p:nvSpPr>
        <p:spPr>
          <a:xfrm>
            <a:off x="3016360" y="30905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A9E4D3-39BE-AC4B-BE86-43209301EB2E}"/>
              </a:ext>
            </a:extLst>
          </p:cNvPr>
          <p:cNvSpPr txBox="1"/>
          <p:nvPr/>
        </p:nvSpPr>
        <p:spPr>
          <a:xfrm>
            <a:off x="33846" y="-1451"/>
            <a:ext cx="890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this network: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99BA8FC-3636-2D4C-A542-3FEB0617394A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6439A13-CE30-DF48-A1AC-6E9D2366956B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73A67D1-2361-AB46-915B-B508E431AE06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3934D6-7436-744A-895F-DBA2AE4D0266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1B61167-E892-4B41-B6E7-D1BFB9911EF5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2D9CA7-790E-E44C-9556-5998BD2EADBA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ED8B31-AB98-764D-BE9D-3058FB7E462C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1975DB5-6E8D-2D4A-8105-779093D0F57F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24D0AD-2F53-4C49-A1C7-D8B32ECF3D9A}"/>
                </a:ext>
              </a:extLst>
            </p:cNvPr>
            <p:cNvCxnSpPr>
              <a:cxnSpLocks/>
              <a:endCxn id="66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1647AFC-756A-FA4B-B022-43259AD940F9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70BB6EA-7AC3-9C4B-9F59-DFE8C99EDC4A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C9FDC3C-119C-8749-99FA-76858EEFBD7A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39927D5-EE06-2F4F-8F08-A57DD8890825}"/>
              </a:ext>
            </a:extLst>
          </p:cNvPr>
          <p:cNvCxnSpPr>
            <a:cxnSpLocks/>
            <a:endCxn id="73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37FF6A4-A4B4-0749-A7F0-B11299EC840F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36B76DC-8E03-D044-85B1-B63F70808FC0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57321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842FF5E-95F1-5E43-9AF6-78765871B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Shortest Path Routing</a:t>
            </a:r>
            <a:endParaRPr lang="en-AU" altLang="en-US" sz="3600"/>
          </a:p>
        </p:txBody>
      </p:sp>
      <p:pic>
        <p:nvPicPr>
          <p:cNvPr id="121859" name="Picture 5" descr="f03-33-9780123850591 copy">
            <a:extLst>
              <a:ext uri="{FF2B5EF4-FFF2-40B4-BE49-F238E27FC236}">
                <a16:creationId xmlns:a16="http://schemas.microsoft.com/office/drawing/2014/main" id="{EEC38612-257D-2846-9B11-6681C35C5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73" y="1715752"/>
            <a:ext cx="6019814" cy="31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6A934AA-FE20-E148-B16F-66125B7C060F}"/>
              </a:ext>
            </a:extLst>
          </p:cNvPr>
          <p:cNvSpPr/>
          <p:nvPr/>
        </p:nvSpPr>
        <p:spPr>
          <a:xfrm>
            <a:off x="4572000" y="4179979"/>
            <a:ext cx="646567" cy="596558"/>
          </a:xfrm>
          <a:prstGeom prst="ellipse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6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842FF5E-95F1-5E43-9AF6-78765871B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Shortest Path Routing</a:t>
            </a:r>
            <a:endParaRPr lang="en-AU" altLang="en-US" sz="3600"/>
          </a:p>
        </p:txBody>
      </p:sp>
      <p:pic>
        <p:nvPicPr>
          <p:cNvPr id="121859" name="Picture 5" descr="f03-33-9780123850591 copy">
            <a:extLst>
              <a:ext uri="{FF2B5EF4-FFF2-40B4-BE49-F238E27FC236}">
                <a16:creationId xmlns:a16="http://schemas.microsoft.com/office/drawing/2014/main" id="{EEC38612-257D-2846-9B11-6681C35C5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42" y="826556"/>
            <a:ext cx="3398028" cy="17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33">
            <a:extLst>
              <a:ext uri="{FF2B5EF4-FFF2-40B4-BE49-F238E27FC236}">
                <a16:creationId xmlns:a16="http://schemas.microsoft.com/office/drawing/2014/main" id="{107B62E5-0FFE-4E42-AF72-6D9A2720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16" y="2726055"/>
            <a:ext cx="7110730" cy="396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619DF9B-6CC2-AD40-8D5F-3A61089D78E7}"/>
              </a:ext>
            </a:extLst>
          </p:cNvPr>
          <p:cNvSpPr/>
          <p:nvPr/>
        </p:nvSpPr>
        <p:spPr>
          <a:xfrm>
            <a:off x="4322141" y="2196379"/>
            <a:ext cx="401467" cy="389659"/>
          </a:xfrm>
          <a:prstGeom prst="ellipse">
            <a:avLst/>
          </a:prstGeom>
          <a:noFill/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5CC745-1CDA-E444-8F6D-9FF64AD1B6AF}"/>
              </a:ext>
            </a:extLst>
          </p:cNvPr>
          <p:cNvSpPr/>
          <p:nvPr/>
        </p:nvSpPr>
        <p:spPr>
          <a:xfrm>
            <a:off x="1139664" y="3014663"/>
            <a:ext cx="7110730" cy="500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3C7FBF-B206-A740-AD52-CE9501047DF0}"/>
              </a:ext>
            </a:extLst>
          </p:cNvPr>
          <p:cNvSpPr/>
          <p:nvPr/>
        </p:nvSpPr>
        <p:spPr>
          <a:xfrm>
            <a:off x="1196816" y="3532188"/>
            <a:ext cx="7110730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067C65-DB31-E94C-A411-54045E85C9C2}"/>
              </a:ext>
            </a:extLst>
          </p:cNvPr>
          <p:cNvSpPr/>
          <p:nvPr/>
        </p:nvSpPr>
        <p:spPr>
          <a:xfrm>
            <a:off x="1196816" y="4114799"/>
            <a:ext cx="711073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AEBCA2-FA0F-2B4F-BE71-EA8C723A4CB1}"/>
              </a:ext>
            </a:extLst>
          </p:cNvPr>
          <p:cNvSpPr/>
          <p:nvPr/>
        </p:nvSpPr>
        <p:spPr>
          <a:xfrm>
            <a:off x="1196816" y="4729162"/>
            <a:ext cx="7110730" cy="500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98FA9-D52C-FE47-A0DA-181464ED2D29}"/>
              </a:ext>
            </a:extLst>
          </p:cNvPr>
          <p:cNvSpPr/>
          <p:nvPr/>
        </p:nvSpPr>
        <p:spPr>
          <a:xfrm>
            <a:off x="1168243" y="5229225"/>
            <a:ext cx="7110730" cy="500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123B7E-7508-254E-BD54-4724976E3651}"/>
              </a:ext>
            </a:extLst>
          </p:cNvPr>
          <p:cNvSpPr/>
          <p:nvPr/>
        </p:nvSpPr>
        <p:spPr>
          <a:xfrm>
            <a:off x="1139670" y="5729288"/>
            <a:ext cx="7110730" cy="428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79367-E777-D24E-8568-DAB58360EB5A}"/>
              </a:ext>
            </a:extLst>
          </p:cNvPr>
          <p:cNvSpPr/>
          <p:nvPr/>
        </p:nvSpPr>
        <p:spPr>
          <a:xfrm>
            <a:off x="1139664" y="6157913"/>
            <a:ext cx="7110730" cy="5429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5AE34F-4F64-5C43-86EC-9918123B0078}"/>
              </a:ext>
            </a:extLst>
          </p:cNvPr>
          <p:cNvSpPr/>
          <p:nvPr/>
        </p:nvSpPr>
        <p:spPr>
          <a:xfrm>
            <a:off x="4061789" y="835025"/>
            <a:ext cx="401467" cy="389659"/>
          </a:xfrm>
          <a:prstGeom prst="ellipse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A7936C-0E88-9F45-8547-464A2B3C76EB}"/>
              </a:ext>
            </a:extLst>
          </p:cNvPr>
          <p:cNvSpPr/>
          <p:nvPr/>
        </p:nvSpPr>
        <p:spPr>
          <a:xfrm>
            <a:off x="5760803" y="1316789"/>
            <a:ext cx="401467" cy="389659"/>
          </a:xfrm>
          <a:prstGeom prst="ellipse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EB0F90-AE9E-5F48-B2F9-1F595B9C1E63}"/>
              </a:ext>
            </a:extLst>
          </p:cNvPr>
          <p:cNvSpPr/>
          <p:nvPr/>
        </p:nvSpPr>
        <p:spPr>
          <a:xfrm>
            <a:off x="5760803" y="1316789"/>
            <a:ext cx="401467" cy="389659"/>
          </a:xfrm>
          <a:prstGeom prst="ellipse">
            <a:avLst/>
          </a:prstGeom>
          <a:noFill/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9142AE-4A02-5140-85A1-9BC1C77F1D8A}"/>
              </a:ext>
            </a:extLst>
          </p:cNvPr>
          <p:cNvSpPr/>
          <p:nvPr/>
        </p:nvSpPr>
        <p:spPr>
          <a:xfrm>
            <a:off x="2764242" y="1404579"/>
            <a:ext cx="401467" cy="389659"/>
          </a:xfrm>
          <a:prstGeom prst="ellipse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1F7EFF-6662-FA43-B362-6AFE6ADAB14B}"/>
              </a:ext>
            </a:extLst>
          </p:cNvPr>
          <p:cNvSpPr/>
          <p:nvPr/>
        </p:nvSpPr>
        <p:spPr>
          <a:xfrm>
            <a:off x="4991611" y="936411"/>
            <a:ext cx="401467" cy="354819"/>
          </a:xfrm>
          <a:prstGeom prst="ellipse">
            <a:avLst/>
          </a:prstGeom>
          <a:noFill/>
          <a:ln w="1143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BE138C-9B25-7548-8274-CAAFDB85AF6B}"/>
              </a:ext>
            </a:extLst>
          </p:cNvPr>
          <p:cNvSpPr/>
          <p:nvPr/>
        </p:nvSpPr>
        <p:spPr>
          <a:xfrm>
            <a:off x="4061788" y="826032"/>
            <a:ext cx="401467" cy="389659"/>
          </a:xfrm>
          <a:prstGeom prst="ellipse">
            <a:avLst/>
          </a:prstGeom>
          <a:noFill/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E5489B-2AB8-824F-9F04-BCD6C5D9BCE6}"/>
              </a:ext>
            </a:extLst>
          </p:cNvPr>
          <p:cNvSpPr/>
          <p:nvPr/>
        </p:nvSpPr>
        <p:spPr>
          <a:xfrm>
            <a:off x="3383198" y="961970"/>
            <a:ext cx="401467" cy="354819"/>
          </a:xfrm>
          <a:prstGeom prst="ellipse">
            <a:avLst/>
          </a:prstGeom>
          <a:noFill/>
          <a:ln w="1143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1214A5A8-C734-8946-8624-1C87CE4E0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Shortest Path Routing</a:t>
            </a:r>
            <a:endParaRPr lang="en-AU" altLang="en-US" sz="3600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41A0FF67-5C65-9F44-AEB0-676406814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817563"/>
            <a:ext cx="8064499" cy="6040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Dijkstra’s Algorithm</a:t>
            </a:r>
            <a:r>
              <a:rPr lang="en-US" altLang="en-US" sz="1800" dirty="0"/>
              <a:t>	</a:t>
            </a:r>
          </a:p>
          <a:p>
            <a:pPr>
              <a:lnSpc>
                <a:spcPct val="80000"/>
              </a:lnSpc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Courier New" panose="02070309020205020404" pitchFamily="49" charset="0"/>
              </a:rPr>
              <a:t>          M = {s}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For each n in N – {s}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C(n) = l(s, n)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while ( N </a:t>
            </a: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 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M = M  {w} such that C(w) is the minimum  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                       for all w in (N-M)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For each n in (N-M)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        C(n) = MIN (C(n), C(w) + l(w, n))</a:t>
            </a:r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2698D0-1732-A64C-93BC-8ABFFEB4BE57}"/>
              </a:ext>
            </a:extLst>
          </p:cNvPr>
          <p:cNvGrpSpPr/>
          <p:nvPr/>
        </p:nvGrpSpPr>
        <p:grpSpPr>
          <a:xfrm>
            <a:off x="2013829" y="1042988"/>
            <a:ext cx="4286959" cy="865549"/>
            <a:chOff x="2013829" y="1042988"/>
            <a:chExt cx="4286959" cy="86554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88C04CB-4FEF-354A-AC5B-3B9607078012}"/>
                </a:ext>
              </a:extLst>
            </p:cNvPr>
            <p:cNvSpPr/>
            <p:nvPr/>
          </p:nvSpPr>
          <p:spPr>
            <a:xfrm>
              <a:off x="2013829" y="1518878"/>
              <a:ext cx="401467" cy="38965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6E84BE-B9E2-664E-8624-92623B69FC1B}"/>
                </a:ext>
              </a:extLst>
            </p:cNvPr>
            <p:cNvSpPr txBox="1"/>
            <p:nvPr/>
          </p:nvSpPr>
          <p:spPr>
            <a:xfrm>
              <a:off x="3843338" y="1042988"/>
              <a:ext cx="245745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Confirmed list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034492-9097-494B-BF62-511322ACBFE8}"/>
                </a:ext>
              </a:extLst>
            </p:cNvPr>
            <p:cNvCxnSpPr>
              <a:stCxn id="3" idx="1"/>
              <a:endCxn id="2" idx="7"/>
            </p:cNvCxnSpPr>
            <p:nvPr/>
          </p:nvCxnSpPr>
          <p:spPr>
            <a:xfrm flipH="1">
              <a:off x="2356503" y="1227654"/>
              <a:ext cx="1486835" cy="3482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E19BC5-30D3-AB42-A2A5-4266DE38BF22}"/>
              </a:ext>
            </a:extLst>
          </p:cNvPr>
          <p:cNvGrpSpPr/>
          <p:nvPr/>
        </p:nvGrpSpPr>
        <p:grpSpPr>
          <a:xfrm>
            <a:off x="4281925" y="3207807"/>
            <a:ext cx="3736536" cy="1479440"/>
            <a:chOff x="2049902" y="1575942"/>
            <a:chExt cx="3736536" cy="1479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0A8EB7-61FE-694B-ACDB-87E454CC9D81}"/>
                </a:ext>
              </a:extLst>
            </p:cNvPr>
            <p:cNvSpPr/>
            <p:nvPr/>
          </p:nvSpPr>
          <p:spPr>
            <a:xfrm>
              <a:off x="2049902" y="1575942"/>
              <a:ext cx="940511" cy="38965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7009E6-AD65-444F-B840-1CBBC67AE172}"/>
                </a:ext>
              </a:extLst>
            </p:cNvPr>
            <p:cNvSpPr txBox="1"/>
            <p:nvPr/>
          </p:nvSpPr>
          <p:spPr>
            <a:xfrm>
              <a:off x="3328988" y="2686050"/>
              <a:ext cx="245745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Tentative list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ADD59DC-A0F2-FC4B-B959-689947CD581D}"/>
                </a:ext>
              </a:extLst>
            </p:cNvPr>
            <p:cNvCxnSpPr>
              <a:cxnSpLocks/>
              <a:stCxn id="11" idx="1"/>
              <a:endCxn id="10" idx="5"/>
            </p:cNvCxnSpPr>
            <p:nvPr/>
          </p:nvCxnSpPr>
          <p:spPr>
            <a:xfrm flipH="1" flipV="1">
              <a:off x="2852678" y="1908537"/>
              <a:ext cx="476310" cy="962179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8E4A3B-D12B-1C49-A08E-194E4EF6BA31}"/>
              </a:ext>
            </a:extLst>
          </p:cNvPr>
          <p:cNvGrpSpPr/>
          <p:nvPr/>
        </p:nvGrpSpPr>
        <p:grpSpPr>
          <a:xfrm>
            <a:off x="3454589" y="2094523"/>
            <a:ext cx="4295084" cy="984416"/>
            <a:chOff x="2049903" y="981185"/>
            <a:chExt cx="4295084" cy="98441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06D45C-5233-4F47-80FA-8F270FB4B5DD}"/>
                </a:ext>
              </a:extLst>
            </p:cNvPr>
            <p:cNvSpPr/>
            <p:nvPr/>
          </p:nvSpPr>
          <p:spPr>
            <a:xfrm>
              <a:off x="2049903" y="1575942"/>
              <a:ext cx="503050" cy="38965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D7B574-5890-3743-BF4D-9734FFBD9496}"/>
                </a:ext>
              </a:extLst>
            </p:cNvPr>
            <p:cNvSpPr txBox="1"/>
            <p:nvPr/>
          </p:nvSpPr>
          <p:spPr>
            <a:xfrm>
              <a:off x="3887537" y="981185"/>
              <a:ext cx="2457450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Newly added member to the confirmed list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654E2E6-CF57-B44F-9D91-96D123CC5DF2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2552953" y="1304351"/>
              <a:ext cx="1334584" cy="35592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18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F32E098-D492-6043-81AE-5A2DBD798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Shortest Path Routing</a:t>
            </a:r>
            <a:endParaRPr lang="en-AU" altLang="en-US" sz="3600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F0B82C7-9652-4E49-A8AA-F45D4ABE7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The algorithm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Initialize the </a:t>
            </a:r>
            <a:r>
              <a:rPr lang="en-US" altLang="en-US" sz="1800" b="1"/>
              <a:t>Confirmed</a:t>
            </a:r>
            <a:r>
              <a:rPr lang="en-US" altLang="en-US" sz="1800"/>
              <a:t> list with an entry for myself; this entry has a cost of 0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For the node just added to the </a:t>
            </a:r>
            <a:r>
              <a:rPr lang="en-US" altLang="en-US" sz="1800" b="1"/>
              <a:t>Confirmed</a:t>
            </a:r>
            <a:r>
              <a:rPr lang="en-US" altLang="en-US" sz="1800"/>
              <a:t> list in the previous step, call it node </a:t>
            </a:r>
            <a:r>
              <a:rPr lang="en-US" altLang="en-US" sz="1800" b="1"/>
              <a:t>Next</a:t>
            </a:r>
            <a:r>
              <a:rPr lang="en-US" altLang="en-US" sz="1800"/>
              <a:t>, select its LSP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For each neighbor (Neighbor) of </a:t>
            </a:r>
            <a:r>
              <a:rPr lang="en-US" altLang="en-US" sz="1800" b="1"/>
              <a:t>Next</a:t>
            </a:r>
            <a:r>
              <a:rPr lang="en-US" altLang="en-US" sz="1800"/>
              <a:t>, calculate the cost (Cost) to reach this Neighbor as the sum of the cost from myself to Next and from Next to Neighbor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If Neighbor is currently on neither the </a:t>
            </a:r>
            <a:r>
              <a:rPr lang="en-US" altLang="en-US" sz="1600" b="1"/>
              <a:t>Confirmed</a:t>
            </a:r>
            <a:r>
              <a:rPr lang="en-US" altLang="en-US" sz="1600"/>
              <a:t> nor the </a:t>
            </a:r>
            <a:r>
              <a:rPr lang="en-US" altLang="en-US" sz="1600" b="1"/>
              <a:t>Tentative</a:t>
            </a:r>
            <a:r>
              <a:rPr lang="en-US" altLang="en-US" sz="1600"/>
              <a:t> list, then add (Neighbor, Cost, Nexthop) to the </a:t>
            </a:r>
            <a:r>
              <a:rPr lang="en-US" altLang="en-US" sz="1600" b="1"/>
              <a:t>Tentative</a:t>
            </a:r>
            <a:r>
              <a:rPr lang="en-US" altLang="en-US" sz="1600"/>
              <a:t> list, where Nexthop is the direction I go to reach Next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If Neighbor is currently on the </a:t>
            </a:r>
            <a:r>
              <a:rPr lang="en-US" altLang="en-US" sz="1600" b="1"/>
              <a:t>Tentative</a:t>
            </a:r>
            <a:r>
              <a:rPr lang="en-US" altLang="en-US" sz="1600"/>
              <a:t> list, and the Cost is less than the currently listed cost for the Neighbor, then replace the current entry with (Neighbor, Cost, Nexthop) where Nexthop is the direction I go to reach Next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If the </a:t>
            </a:r>
            <a:r>
              <a:rPr lang="en-US" altLang="en-US" sz="1800" b="1"/>
              <a:t>Tentative</a:t>
            </a:r>
            <a:r>
              <a:rPr lang="en-US" altLang="en-US" sz="1800"/>
              <a:t> list is empty, stop. Otherwise, pick the entry from the </a:t>
            </a:r>
            <a:r>
              <a:rPr lang="en-US" altLang="en-US" sz="1800" b="1"/>
              <a:t>Tentative</a:t>
            </a:r>
            <a:r>
              <a:rPr lang="en-US" altLang="en-US" sz="1800"/>
              <a:t> list with the lowest cost, move it to the </a:t>
            </a:r>
            <a:r>
              <a:rPr lang="en-US" altLang="en-US" sz="1800" b="1"/>
              <a:t>Confirmed</a:t>
            </a:r>
            <a:r>
              <a:rPr lang="en-US" altLang="en-US" sz="1800"/>
              <a:t> list, and return to Step 2.</a:t>
            </a:r>
          </a:p>
          <a:p>
            <a:pPr lvl="1">
              <a:buSzPct val="100000"/>
              <a:buFontTx/>
              <a:buChar char="•"/>
            </a:pPr>
            <a:endParaRPr lang="en-US" altLang="en-US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377474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350431D-BABB-4F46-9B7F-DBDC50AF7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Open Shortest Path First (OSPF)</a:t>
            </a:r>
            <a:endParaRPr lang="en-AU" altLang="en-US" sz="3600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09FAF6D7-4465-AC4D-86A5-DE021BDA7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SzPct val="100000"/>
              <a:buFontTx/>
              <a:buChar char="•"/>
            </a:pPr>
            <a:endParaRPr lang="en-US" altLang="en-US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OSPF Header Format             OSPF Link State Advertisement</a:t>
            </a:r>
          </a:p>
        </p:txBody>
      </p:sp>
      <p:pic>
        <p:nvPicPr>
          <p:cNvPr id="122884" name="Picture 5" descr="f03-35-9780123850591 copy">
            <a:extLst>
              <a:ext uri="{FF2B5EF4-FFF2-40B4-BE49-F238E27FC236}">
                <a16:creationId xmlns:a16="http://schemas.microsoft.com/office/drawing/2014/main" id="{82EB13A9-63E3-2F4D-9F61-DBCE9485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792288"/>
            <a:ext cx="37433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8">
            <a:extLst>
              <a:ext uri="{FF2B5EF4-FFF2-40B4-BE49-F238E27FC236}">
                <a16:creationId xmlns:a16="http://schemas.microsoft.com/office/drawing/2014/main" id="{0CBE6389-A563-7844-8590-F15A3F63A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205038"/>
            <a:ext cx="3667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06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message complexity</a:t>
            </a:r>
          </a:p>
          <a:p>
            <a:r>
              <a:rPr lang="en-US" sz="2000" b="1" i="1" dirty="0">
                <a:solidFill>
                  <a:srgbClr val="CC0000"/>
                </a:solidFill>
              </a:rPr>
              <a:t>LS:</a:t>
            </a:r>
            <a:r>
              <a:rPr lang="en-US" sz="2000" dirty="0"/>
              <a:t> with n nodes, E links, O(</a:t>
            </a:r>
            <a:r>
              <a:rPr lang="en-US" sz="2000" dirty="0" err="1"/>
              <a:t>nE</a:t>
            </a:r>
            <a:r>
              <a:rPr lang="en-US" sz="2000" dirty="0"/>
              <a:t>) </a:t>
            </a:r>
            <a:r>
              <a:rPr lang="en-US" sz="2000" dirty="0" err="1"/>
              <a:t>msgs</a:t>
            </a:r>
            <a:r>
              <a:rPr lang="en-US" sz="2000" dirty="0"/>
              <a:t> sent  </a:t>
            </a:r>
          </a:p>
          <a:p>
            <a:r>
              <a:rPr lang="en-US" sz="2000" b="1" i="1" dirty="0">
                <a:solidFill>
                  <a:srgbClr val="CC0000"/>
                </a:solidFill>
              </a:rPr>
              <a:t>DV: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exchange between neighbors only</a:t>
            </a:r>
          </a:p>
          <a:p>
            <a:pPr lvl="1"/>
            <a:r>
              <a:rPr lang="en-US" sz="2000" dirty="0"/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speed of convergence</a:t>
            </a:r>
          </a:p>
          <a:p>
            <a:r>
              <a:rPr lang="en-US" sz="2000" b="1" i="1" dirty="0">
                <a:solidFill>
                  <a:srgbClr val="CC0000"/>
                </a:solidFill>
              </a:rPr>
              <a:t>LS:</a:t>
            </a:r>
            <a:r>
              <a:rPr lang="en-US" sz="2000" dirty="0"/>
              <a:t> O(n</a:t>
            </a:r>
            <a:r>
              <a:rPr lang="en-US" sz="2000" b="1" baseline="30000" dirty="0"/>
              <a:t>2</a:t>
            </a:r>
            <a:r>
              <a:rPr lang="en-US" sz="2000" dirty="0"/>
              <a:t>) algorithm requires O(</a:t>
            </a:r>
            <a:r>
              <a:rPr lang="en-US" sz="2000" dirty="0" err="1"/>
              <a:t>nE</a:t>
            </a:r>
            <a:r>
              <a:rPr lang="en-US" sz="2000" dirty="0"/>
              <a:t>) </a:t>
            </a:r>
            <a:r>
              <a:rPr lang="en-US" sz="2000" dirty="0" err="1"/>
              <a:t>msgs</a:t>
            </a:r>
            <a:endParaRPr lang="en-US" sz="2000" dirty="0"/>
          </a:p>
          <a:p>
            <a:pPr lvl="1"/>
            <a:r>
              <a:rPr lang="en-US" sz="2000" dirty="0"/>
              <a:t>may have oscillations</a:t>
            </a:r>
            <a:endParaRPr lang="en-US" sz="1800" dirty="0"/>
          </a:p>
          <a:p>
            <a:r>
              <a:rPr lang="en-US" sz="2000" b="1" i="1" dirty="0">
                <a:solidFill>
                  <a:srgbClr val="CC0000"/>
                </a:solidFill>
              </a:rPr>
              <a:t>DV:</a:t>
            </a:r>
            <a:r>
              <a:rPr lang="en-US" sz="2000" dirty="0"/>
              <a:t> convergence time varies</a:t>
            </a:r>
          </a:p>
          <a:p>
            <a:pPr lvl="1"/>
            <a:r>
              <a:rPr lang="en-US" sz="2000" dirty="0"/>
              <a:t>may be routing loops</a:t>
            </a:r>
          </a:p>
          <a:p>
            <a:pPr lvl="1"/>
            <a:r>
              <a:rPr lang="en-US" sz="2000" dirty="0"/>
              <a:t>count-to-infinity problem</a:t>
            </a:r>
            <a:endParaRPr lang="en-US" sz="1800" dirty="0"/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</a:rPr>
              <a:t>robustness:</a:t>
            </a:r>
            <a:r>
              <a:rPr lang="en-US" sz="2400" dirty="0"/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</a:rPr>
              <a:t>LS: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node can advertise incorrect </a:t>
            </a:r>
            <a:r>
              <a:rPr lang="en-US" sz="2000" i="1" dirty="0">
                <a:solidFill>
                  <a:srgbClr val="000099"/>
                </a:solidFill>
              </a:rPr>
              <a:t>link</a:t>
            </a:r>
            <a:r>
              <a:rPr lang="en-US" sz="2000" dirty="0"/>
              <a:t> cost</a:t>
            </a:r>
          </a:p>
          <a:p>
            <a:pPr lvl="1"/>
            <a:r>
              <a:rPr lang="en-US" sz="2000" dirty="0"/>
              <a:t>each node computes only its </a:t>
            </a:r>
            <a:r>
              <a:rPr lang="en-US" sz="2000" i="1" dirty="0"/>
              <a:t>own</a:t>
            </a:r>
            <a:r>
              <a:rPr lang="en-US" sz="2000" dirty="0"/>
              <a:t> table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</a:rPr>
              <a:t>DV:</a:t>
            </a:r>
          </a:p>
          <a:p>
            <a:pPr lvl="1"/>
            <a:r>
              <a:rPr lang="en-US" sz="2000" dirty="0"/>
              <a:t>DV node can advertise incorrect </a:t>
            </a:r>
            <a:r>
              <a:rPr lang="en-US" sz="2000" i="1" dirty="0">
                <a:solidFill>
                  <a:srgbClr val="000099"/>
                </a:solidFill>
              </a:rPr>
              <a:t>path</a:t>
            </a:r>
            <a:r>
              <a:rPr lang="en-US" sz="2000" dirty="0"/>
              <a:t> cost</a:t>
            </a:r>
          </a:p>
          <a:p>
            <a:pPr lvl="1"/>
            <a:r>
              <a:rPr lang="en-US" sz="2000" dirty="0"/>
              <a:t>each node</a:t>
            </a:r>
            <a:r>
              <a:rPr lang="ja-JP" altLang="en-US" sz="2000" dirty="0"/>
              <a:t>’</a:t>
            </a:r>
            <a:r>
              <a:rPr lang="en-US" altLang="ja-JP" sz="2000" dirty="0"/>
              <a:t>s table used by others </a:t>
            </a:r>
          </a:p>
          <a:p>
            <a:pPr lvl="2"/>
            <a:r>
              <a:rPr lang="en-US" sz="1800" dirty="0"/>
              <a:t>error propagate thru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message complexity</a:t>
            </a:r>
          </a:p>
          <a:p>
            <a:r>
              <a:rPr lang="en-US" sz="2000" b="1" i="1" dirty="0">
                <a:solidFill>
                  <a:srgbClr val="CC0000"/>
                </a:solidFill>
              </a:rPr>
              <a:t>LS:</a:t>
            </a:r>
            <a:r>
              <a:rPr lang="en-US" sz="2000" dirty="0"/>
              <a:t> with n nodes, E links, O(</a:t>
            </a:r>
            <a:r>
              <a:rPr lang="en-US" sz="2000" dirty="0" err="1"/>
              <a:t>nE</a:t>
            </a:r>
            <a:r>
              <a:rPr lang="en-US" sz="2000" dirty="0"/>
              <a:t>) </a:t>
            </a:r>
            <a:r>
              <a:rPr lang="en-US" sz="2000" dirty="0" err="1"/>
              <a:t>msgs</a:t>
            </a:r>
            <a:r>
              <a:rPr lang="en-US" sz="2000" dirty="0"/>
              <a:t> sent  </a:t>
            </a:r>
          </a:p>
          <a:p>
            <a:r>
              <a:rPr lang="en-US" sz="2000" b="1" i="1" dirty="0">
                <a:solidFill>
                  <a:srgbClr val="CC0000"/>
                </a:solidFill>
              </a:rPr>
              <a:t>DV: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exchange between neighbors only</a:t>
            </a:r>
          </a:p>
          <a:p>
            <a:pPr lvl="1"/>
            <a:r>
              <a:rPr lang="en-US" sz="2000" dirty="0"/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speed of convergence</a:t>
            </a:r>
          </a:p>
          <a:p>
            <a:r>
              <a:rPr lang="en-US" sz="2000" b="1" i="1" dirty="0">
                <a:solidFill>
                  <a:srgbClr val="CC0000"/>
                </a:solidFill>
              </a:rPr>
              <a:t>LS:</a:t>
            </a:r>
            <a:r>
              <a:rPr lang="en-US" sz="2000" dirty="0"/>
              <a:t> O(n</a:t>
            </a:r>
            <a:r>
              <a:rPr lang="en-US" sz="2000" b="1" baseline="30000" dirty="0"/>
              <a:t>2</a:t>
            </a:r>
            <a:r>
              <a:rPr lang="en-US" sz="2000" dirty="0"/>
              <a:t>) algorithm requires O(</a:t>
            </a:r>
            <a:r>
              <a:rPr lang="en-US" sz="2000" dirty="0" err="1"/>
              <a:t>nE</a:t>
            </a:r>
            <a:r>
              <a:rPr lang="en-US" sz="2000" dirty="0"/>
              <a:t>) </a:t>
            </a:r>
            <a:r>
              <a:rPr lang="en-US" sz="2000" dirty="0" err="1"/>
              <a:t>msgs</a:t>
            </a:r>
            <a:endParaRPr lang="en-US" sz="2000" dirty="0"/>
          </a:p>
          <a:p>
            <a:pPr lvl="1"/>
            <a:r>
              <a:rPr lang="en-US" sz="2000" dirty="0"/>
              <a:t>may have oscillations</a:t>
            </a:r>
            <a:endParaRPr lang="en-US" sz="1800" dirty="0"/>
          </a:p>
          <a:p>
            <a:r>
              <a:rPr lang="en-US" sz="2000" b="1" i="1" dirty="0">
                <a:solidFill>
                  <a:srgbClr val="CC0000"/>
                </a:solidFill>
              </a:rPr>
              <a:t>DV:</a:t>
            </a:r>
            <a:r>
              <a:rPr lang="en-US" sz="2000" dirty="0"/>
              <a:t> convergence time varies</a:t>
            </a:r>
          </a:p>
          <a:p>
            <a:pPr lvl="1"/>
            <a:r>
              <a:rPr lang="en-US" sz="2000" dirty="0"/>
              <a:t>may be routing loops</a:t>
            </a:r>
          </a:p>
          <a:p>
            <a:pPr lvl="1"/>
            <a:r>
              <a:rPr lang="en-US" sz="2000" dirty="0"/>
              <a:t>count-to-infinity problem</a:t>
            </a:r>
            <a:endParaRPr lang="en-US" sz="1800" dirty="0"/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</a:rPr>
              <a:t>robustness:</a:t>
            </a:r>
            <a:r>
              <a:rPr lang="en-US" sz="2400" dirty="0"/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</a:rPr>
              <a:t>LS: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node can advertise incorrect </a:t>
            </a:r>
            <a:r>
              <a:rPr lang="en-US" sz="2000" i="1" dirty="0">
                <a:solidFill>
                  <a:srgbClr val="000099"/>
                </a:solidFill>
              </a:rPr>
              <a:t>link</a:t>
            </a:r>
            <a:r>
              <a:rPr lang="en-US" sz="2000" dirty="0"/>
              <a:t> cost</a:t>
            </a:r>
          </a:p>
          <a:p>
            <a:pPr lvl="1"/>
            <a:r>
              <a:rPr lang="en-US" sz="2000" dirty="0"/>
              <a:t>each node computes only its </a:t>
            </a:r>
            <a:r>
              <a:rPr lang="en-US" sz="2000" i="1" dirty="0"/>
              <a:t>own</a:t>
            </a:r>
            <a:r>
              <a:rPr lang="en-US" sz="2000" dirty="0"/>
              <a:t> table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</a:rPr>
              <a:t>DV:</a:t>
            </a:r>
          </a:p>
          <a:p>
            <a:pPr lvl="1"/>
            <a:r>
              <a:rPr lang="en-US" sz="2000" dirty="0"/>
              <a:t>DV node can advertise incorrect </a:t>
            </a:r>
            <a:r>
              <a:rPr lang="en-US" sz="2000" i="1" dirty="0">
                <a:solidFill>
                  <a:srgbClr val="000099"/>
                </a:solidFill>
              </a:rPr>
              <a:t>path</a:t>
            </a:r>
            <a:r>
              <a:rPr lang="en-US" sz="2000" dirty="0"/>
              <a:t> cost</a:t>
            </a:r>
          </a:p>
          <a:p>
            <a:pPr lvl="1"/>
            <a:r>
              <a:rPr lang="en-US" sz="2000" dirty="0"/>
              <a:t>each node</a:t>
            </a:r>
            <a:r>
              <a:rPr lang="ja-JP" altLang="en-US" sz="2000" dirty="0"/>
              <a:t>’</a:t>
            </a:r>
            <a:r>
              <a:rPr lang="en-US" altLang="ja-JP" sz="2000" dirty="0"/>
              <a:t>s table used by others </a:t>
            </a:r>
          </a:p>
          <a:p>
            <a:pPr lvl="2"/>
            <a:r>
              <a:rPr lang="en-US" sz="1800" dirty="0"/>
              <a:t>error propagate thru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77DB2-E1C9-AA46-94D9-5507448ECF44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Internet Protocol</a:t>
            </a:r>
          </a:p>
        </p:txBody>
      </p:sp>
    </p:spTree>
    <p:extLst>
      <p:ext uri="{BB962C8B-B14F-4D97-AF65-F5344CB8AC3E}">
        <p14:creationId xmlns:p14="http://schemas.microsoft.com/office/powerpoint/2010/main" val="555610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The Internet network layer</a:t>
            </a:r>
            <a:endParaRPr lang="en-US" altLang="en-US">
              <a:ea typeface="ＭＳ Ｐゴシック" charset="-128"/>
            </a:endParaRPr>
          </a:p>
        </p:txBody>
      </p: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75805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6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7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forwarding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table</a:t>
              </a:r>
            </a:p>
          </p:txBody>
        </p:sp>
        <p:sp>
          <p:nvSpPr>
            <p:cNvPr id="75808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09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0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1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2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3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75782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83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84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5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6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7846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routing protocols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path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RIP, OSPF, BGP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7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788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75802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3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4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70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IP protocol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addressing conventions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datagram format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packet handling conventions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sp>
        <p:nvSpPr>
          <p:cNvPr id="75789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0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1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ICMP protocol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error reporting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router 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signaling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2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93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525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transport layer: TCP, UDP</a:t>
            </a:r>
          </a:p>
        </p:txBody>
      </p:sp>
      <p:sp>
        <p:nvSpPr>
          <p:cNvPr id="75794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link layer</a:t>
            </a:r>
          </a:p>
        </p:txBody>
      </p:sp>
      <p:sp>
        <p:nvSpPr>
          <p:cNvPr id="75795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437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physical layer</a:t>
            </a:r>
          </a:p>
        </p:txBody>
      </p:sp>
      <p:sp>
        <p:nvSpPr>
          <p:cNvPr id="75796" name="Text Box 36"/>
          <p:cNvSpPr txBox="1">
            <a:spLocks noChangeArrowheads="1"/>
          </p:cNvSpPr>
          <p:nvPr/>
        </p:nvSpPr>
        <p:spPr bwMode="auto">
          <a:xfrm>
            <a:off x="344494" y="3259138"/>
            <a:ext cx="12271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layer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7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98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799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5" grpId="0" animBg="1"/>
      <p:bldP spid="75786" grpId="0"/>
      <p:bldP spid="75787" grpId="0" animBg="1"/>
      <p:bldP spid="75789" grpId="0" animBg="1"/>
      <p:bldP spid="75790" grpId="0" animBg="1"/>
      <p:bldP spid="757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7B23A59-9513-B94C-BFF6-567D7DDA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Link State Routing</a:t>
            </a:r>
            <a:endParaRPr lang="en-AU" altLang="en-US" sz="3600" dirty="0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2FCDC787-932D-084B-B76C-10BA9CFE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2" y="1980915"/>
            <a:ext cx="1341067" cy="14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A48C62-E72C-4743-BD29-B1D969CAAD19}"/>
              </a:ext>
            </a:extLst>
          </p:cNvPr>
          <p:cNvSpPr txBox="1"/>
          <p:nvPr/>
        </p:nvSpPr>
        <p:spPr>
          <a:xfrm>
            <a:off x="406401" y="3000375"/>
            <a:ext cx="7607211" cy="319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Link State Packet (LSP):</a:t>
            </a:r>
          </a:p>
          <a:p>
            <a:pPr marL="914400" lvl="1" indent="-457200">
              <a:lnSpc>
                <a:spcPct val="85000"/>
              </a:lnSpc>
              <a:buAutoNum type="arabicParenBoth"/>
            </a:pPr>
            <a:r>
              <a:rPr lang="en-US" altLang="en-US" sz="2400" dirty="0"/>
              <a:t>The ID of the node that created the LSP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(2) Costs of links to each directly connected neighbor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(3) A sequence number (SEQNO)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     [To distinguish a newer LSP from the old ones]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     [Smaller number == older LSP]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(4) A Time-To-Live (TTL) for this packet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     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[To make sure old information is eventually removed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	from the network]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F6761-4A7D-5F4E-B9DB-15A76BEFB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8091E60-3FBB-7448-A576-C7BF273369BF}"/>
              </a:ext>
            </a:extLst>
          </p:cNvPr>
          <p:cNvSpPr txBox="1">
            <a:spLocks noChangeArrowheads="1"/>
          </p:cNvSpPr>
          <p:nvPr/>
        </p:nvSpPr>
        <p:spPr>
          <a:xfrm>
            <a:off x="406401" y="1007478"/>
            <a:ext cx="8504236" cy="13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Strategy: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	Send to all nodes (not just neighbors) information about neighbors (not connection to all nodes).</a:t>
            </a:r>
          </a:p>
          <a:p>
            <a:pPr marL="457200" lvl="1" indent="0">
              <a:buSzPct val="100000"/>
              <a:buFont typeface="Arial" panose="020B0604020202020204" pitchFamily="34" charset="0"/>
              <a:buNone/>
            </a:pPr>
            <a:endParaRPr lang="en-US" altLang="en-US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729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6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465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65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44037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6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44652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3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7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44650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1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8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44648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9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9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44646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7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4070" name="Picture 1336" descr="car_icon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1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44644" name="Picture 1338" descr="iphone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45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72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446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6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6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639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42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3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40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1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3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4462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62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63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631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34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5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32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3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4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4462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62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62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623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26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7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2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5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446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6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6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615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8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9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16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7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76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77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446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6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6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607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0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1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8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9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8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4459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9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9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99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02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3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0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1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9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4458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8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9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91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94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5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92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3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0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445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83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86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7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84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5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1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445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75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8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9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76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7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2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4456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6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6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67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0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1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3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4455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5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5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59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62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3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0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1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4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4454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sp>
          <p:nvSpPr>
            <p:cNvPr id="4454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charset="0"/>
              </a:endParaRPr>
            </a:p>
          </p:txBody>
        </p:sp>
        <p:sp>
          <p:nvSpPr>
            <p:cNvPr id="4455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charset="0"/>
              </a:endParaRPr>
            </a:p>
          </p:txBody>
        </p:sp>
        <p:grpSp>
          <p:nvGrpSpPr>
            <p:cNvPr id="44551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54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2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3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5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44546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7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6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44544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5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7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44526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452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4527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528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8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44494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5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96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7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8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99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524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5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0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1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522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3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2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3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4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520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1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5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506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18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19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7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8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9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0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1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2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3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4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5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4516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7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9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4446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6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9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6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9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7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8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7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8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448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90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44439" name="Picture 1541" descr="antenna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40" name="Picture 1542" descr="laptop_keyboar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1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42" name="Picture 1544" descr="scree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3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4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5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6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7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8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49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56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7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8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9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0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1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50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1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2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3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4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5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1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44416" name="Picture 156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17" name="Picture 1566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18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19" name="Picture 1568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20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1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2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3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4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5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26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33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4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5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6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7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8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27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8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9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0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1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2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2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44393" name="Picture 1589" descr="antenna_stylize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94" name="Picture 1590" descr="laptop_keyboar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5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96" name="Picture 1592" descr="scre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7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03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10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1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2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3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4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5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04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7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3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44391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2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94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44368" name="Picture 1616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69" name="Picture 1617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0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71" name="Picture 1619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2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78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385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7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8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79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95" name="Picture 1283" descr="underline_base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0442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2225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Network layer</a:t>
            </a:r>
          </a:p>
        </p:txBody>
      </p:sp>
      <p:sp>
        <p:nvSpPr>
          <p:cNvPr id="440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Transport segment from sending to receiving host 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On sending side encapsulates segments into datagrams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On receiving side, delivers segments to transport layer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Network layer protocols in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every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host, router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Router examines header fields in all IP datagrams passing through it</a:t>
            </a:r>
            <a:endParaRPr lang="en-US" altLang="en-US" sz="2000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76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44358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59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60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1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2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3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64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5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6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7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44348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49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50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1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2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3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54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5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6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7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44106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4327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8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9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0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1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2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33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34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45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6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7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35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4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3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4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36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7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8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9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0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CC0000"/>
                  </a:solidFill>
                  <a:latin typeface="Comic Sans MS" charset="0"/>
                </a:endParaRPr>
              </a:p>
            </p:txBody>
          </p:sp>
          <p:sp>
            <p:nvSpPr>
              <p:cNvPr id="44341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7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4306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7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8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09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0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1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12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13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24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5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6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14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21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2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3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15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6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7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8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9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20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8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4285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6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7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88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9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0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91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92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03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4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5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93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00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1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2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94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5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6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7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8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9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9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4264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5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6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67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8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9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70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71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82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3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4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72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7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0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1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73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4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5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6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7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8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0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4243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4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5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46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7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8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49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50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61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2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3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51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58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59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0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52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3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4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5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6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7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1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4222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3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4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25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6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7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28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29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40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1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2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30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37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8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9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31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2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3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4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5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6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2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4201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2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3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04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5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6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07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08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19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0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1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09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16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7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8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10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1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2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3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4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5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3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80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1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2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83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4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5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86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87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98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9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00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88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95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6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7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89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0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1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2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3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4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4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4159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0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1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2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3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4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65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66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77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8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9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67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74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5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6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68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9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0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1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2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3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5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4138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1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44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45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5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7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8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6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53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4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5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47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8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9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0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1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52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6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4117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0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23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24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35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25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3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3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4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26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7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8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31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97" grpId="0" uiExpand="1" build="p"/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247084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Two key 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905000"/>
            <a:ext cx="4192588" cy="3754438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network-layer functions: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forwarding: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move packets from router’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routing: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i="1" dirty="0">
                <a:latin typeface="Gill Sans MT" charset="0"/>
                <a:ea typeface="ＭＳ Ｐゴシック" charset="-128"/>
              </a:rPr>
              <a:t>routing algorithms</a:t>
            </a:r>
            <a:endParaRPr lang="en-US" altLang="en-US" dirty="0">
              <a:latin typeface="Gill Sans MT" charset="0"/>
              <a:ea typeface="ＭＳ Ｐゴシック" charset="-128"/>
            </a:endParaRPr>
          </a:p>
          <a:p>
            <a:pPr marL="0" indent="0"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846638" y="1884363"/>
            <a:ext cx="41925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forwarding</a:t>
            </a:r>
            <a:r>
              <a:rPr lang="en-US" sz="28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87900" y="3881438"/>
            <a:ext cx="419258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9" y="995294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322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Network layer: data plane, control plane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3825875" cy="4648200"/>
          </a:xfrm>
        </p:spPr>
        <p:txBody>
          <a:bodyPr/>
          <a:lstStyle/>
          <a:p>
            <a:pPr marL="0" indent="0">
              <a:buFont typeface="Wingdings" charset="2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Data plane</a:t>
            </a:r>
          </a:p>
          <a:p>
            <a:pPr marL="292100" indent="-292100">
              <a:defRPr/>
            </a:pPr>
            <a:r>
              <a:rPr lang="en-US" sz="2400" dirty="0"/>
              <a:t>local, per-router function</a:t>
            </a:r>
          </a:p>
          <a:p>
            <a:pPr marL="292100" indent="-292100">
              <a:defRPr/>
            </a:pPr>
            <a:r>
              <a:rPr lang="en-US" sz="2400" dirty="0"/>
              <a:t>determines how datagram arriving on router input port is forwarded to router output port</a:t>
            </a:r>
          </a:p>
          <a:p>
            <a:pPr marL="292100" indent="-292100">
              <a:defRPr/>
            </a:pPr>
            <a:r>
              <a:rPr lang="en-US" sz="2400" dirty="0"/>
              <a:t>forwarding function</a:t>
            </a:r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78313" y="1611313"/>
            <a:ext cx="4678263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Control plane</a:t>
            </a:r>
          </a:p>
          <a:p>
            <a:pPr marL="228600" indent="-228600">
              <a:defRPr/>
            </a:pPr>
            <a:r>
              <a:rPr lang="en-US" sz="2400" dirty="0"/>
              <a:t>network-wide logic</a:t>
            </a:r>
          </a:p>
          <a:p>
            <a:pPr marL="228600" indent="-228600">
              <a:defRPr/>
            </a:pPr>
            <a:r>
              <a:rPr lang="en-US" sz="2400" dirty="0"/>
              <a:t>determines how datagram is routed among routers along end-end path from source host to destination host</a:t>
            </a:r>
          </a:p>
          <a:p>
            <a:pPr marL="228600" indent="-228600">
              <a:defRPr/>
            </a:pPr>
            <a:r>
              <a:rPr lang="en-US" sz="2400" dirty="0"/>
              <a:t>two control-plane approaches: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+mn-lt"/>
              </a:rPr>
              <a:t>traditional routing algorithms: </a:t>
            </a:r>
            <a:r>
              <a:rPr lang="en-US" dirty="0">
                <a:latin typeface="+mn-lt"/>
              </a:rPr>
              <a:t>implemented in routers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+mn-lt"/>
              </a:rPr>
              <a:t>software-defined networking (SDN)</a:t>
            </a:r>
            <a:r>
              <a:rPr lang="en-US" dirty="0">
                <a:latin typeface="+mn-lt"/>
              </a:rPr>
              <a:t>: implemented in (remote) servers</a:t>
            </a:r>
          </a:p>
          <a:p>
            <a:pPr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grpSp>
        <p:nvGrpSpPr>
          <p:cNvPr id="46085" name="Group 8"/>
          <p:cNvGrpSpPr>
            <a:grpSpLocks/>
          </p:cNvGrpSpPr>
          <p:nvPr/>
        </p:nvGrpSpPr>
        <p:grpSpPr bwMode="auto">
          <a:xfrm>
            <a:off x="596900" y="4378325"/>
            <a:ext cx="3643313" cy="1582738"/>
            <a:chOff x="842050" y="4767952"/>
            <a:chExt cx="3644169" cy="1582996"/>
          </a:xfrm>
        </p:grpSpPr>
        <p:sp>
          <p:nvSpPr>
            <p:cNvPr id="10" name="Freeform 2"/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93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46094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46095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46096" name="Group 5"/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46109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0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1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3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200" dirty="0"/>
                  <a:t>0111</a:t>
                </a:r>
              </a:p>
            </p:txBody>
          </p:sp>
          <p:sp>
            <p:nvSpPr>
              <p:cNvPr id="46114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97" name="TextBox 6"/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/>
                <a:t>values in arriving </a:t>
              </a:r>
            </a:p>
            <a:p>
              <a:r>
                <a:rPr lang="en-US" altLang="en-US" sz="1400" dirty="0"/>
                <a:t>packet header</a:t>
              </a:r>
              <a:endParaRPr lang="en-US" altLang="en-US" sz="1800" dirty="0"/>
            </a:p>
          </p:txBody>
        </p:sp>
        <p:grpSp>
          <p:nvGrpSpPr>
            <p:cNvPr id="46098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9" name="Straight Connector 28"/>
              <p:cNvCxnSpPr>
                <a:cxnSpLocks noChangeShapeType="1"/>
                <a:endCxn id="24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099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8" y="805898"/>
            <a:ext cx="47275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Freeform 2"/>
          <p:cNvSpPr>
            <a:spLocks/>
          </p:cNvSpPr>
          <p:nvPr/>
        </p:nvSpPr>
        <p:spPr bwMode="auto">
          <a:xfrm>
            <a:off x="2592388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5881688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621338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5803900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/>
          <p:cNvGrpSpPr>
            <a:grpSpLocks/>
          </p:cNvGrpSpPr>
          <p:nvPr/>
        </p:nvGrpSpPr>
        <p:grpSpPr bwMode="auto">
          <a:xfrm>
            <a:off x="3681413" y="6015038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/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/>
          <p:cNvGrpSpPr>
            <a:grpSpLocks/>
          </p:cNvGrpSpPr>
          <p:nvPr/>
        </p:nvGrpSpPr>
        <p:grpSpPr bwMode="auto">
          <a:xfrm>
            <a:off x="4376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/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/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/>
          <p:cNvGrpSpPr>
            <a:grpSpLocks/>
          </p:cNvGrpSpPr>
          <p:nvPr/>
        </p:nvGrpSpPr>
        <p:grpSpPr bwMode="auto">
          <a:xfrm>
            <a:off x="5019675" y="5927725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/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/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/>
          <p:cNvGrpSpPr>
            <a:grpSpLocks/>
          </p:cNvGrpSpPr>
          <p:nvPr/>
        </p:nvGrpSpPr>
        <p:grpSpPr bwMode="auto">
          <a:xfrm>
            <a:off x="5741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/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757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/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/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/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/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/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/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/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/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/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/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/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/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/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>
                    <a:solidFill>
                      <a:srgbClr val="FFFFFF"/>
                    </a:solidFill>
                    <a:latin typeface="Gill Sans MT" charset="0"/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/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/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7120" name="Text Box 167"/>
          <p:cNvSpPr txBox="1">
            <a:spLocks noChangeArrowheads="1"/>
          </p:cNvSpPr>
          <p:nvPr/>
        </p:nvSpPr>
        <p:spPr bwMode="auto">
          <a:xfrm>
            <a:off x="635000" y="130672"/>
            <a:ext cx="56329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400">
                <a:latin typeface="+mj-lt"/>
              </a:rPr>
              <a:t>Per-router control plane</a:t>
            </a:r>
          </a:p>
        </p:txBody>
      </p:sp>
      <p:grpSp>
        <p:nvGrpSpPr>
          <p:cNvPr id="229" name="Group 228"/>
          <p:cNvGrpSpPr>
            <a:grpSpLocks/>
          </p:cNvGrpSpPr>
          <p:nvPr/>
        </p:nvGrpSpPr>
        <p:grpSpPr bwMode="auto">
          <a:xfrm>
            <a:off x="1828800" y="2686050"/>
            <a:ext cx="5111750" cy="879475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/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/>
          <p:cNvSpPr txBox="1">
            <a:spLocks noChangeArrowheads="1"/>
          </p:cNvSpPr>
          <p:nvPr/>
        </p:nvSpPr>
        <p:spPr bwMode="auto">
          <a:xfrm>
            <a:off x="635000" y="1154113"/>
            <a:ext cx="8158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Individual routing algorithm components </a:t>
            </a:r>
            <a:r>
              <a:rPr lang="en-US" altLang="en-US" i="1">
                <a:solidFill>
                  <a:srgbClr val="000090"/>
                </a:solidFill>
              </a:rPr>
              <a:t>in each and every router </a:t>
            </a:r>
            <a:r>
              <a:rPr lang="en-US" altLang="en-US"/>
              <a:t>interact in the control plane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557338" y="3074988"/>
            <a:ext cx="6375400" cy="1047750"/>
            <a:chOff x="1557338" y="3074988"/>
            <a:chExt cx="6375400" cy="1047750"/>
          </a:xfrm>
        </p:grpSpPr>
        <p:sp>
          <p:nvSpPr>
            <p:cNvPr id="47178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828800" y="3702050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/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2825" y="2882900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/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/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/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7" name="Straight Connector 226"/>
          <p:cNvCxnSpPr/>
          <p:nvPr/>
        </p:nvCxnSpPr>
        <p:spPr>
          <a:xfrm flipH="1">
            <a:off x="1282700" y="5802313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/>
          <p:cNvSpPr txBox="1">
            <a:spLocks noChangeArrowheads="1"/>
          </p:cNvSpPr>
          <p:nvPr/>
        </p:nvSpPr>
        <p:spPr bwMode="auto">
          <a:xfrm>
            <a:off x="3198813" y="5473700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/>
          <p:cNvSpPr txBox="1">
            <a:spLocks noChangeArrowheads="1"/>
          </p:cNvSpPr>
          <p:nvPr/>
        </p:nvSpPr>
        <p:spPr bwMode="auto">
          <a:xfrm>
            <a:off x="3373438" y="5761038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/>
          <p:cNvGrpSpPr>
            <a:grpSpLocks/>
          </p:cNvGrpSpPr>
          <p:nvPr/>
        </p:nvGrpSpPr>
        <p:grpSpPr bwMode="auto">
          <a:xfrm>
            <a:off x="938213" y="5237163"/>
            <a:ext cx="1616075" cy="487362"/>
            <a:chOff x="-4079003" y="2717403"/>
            <a:chExt cx="1616718" cy="488475"/>
          </a:xfrm>
        </p:grpSpPr>
        <p:sp>
          <p:nvSpPr>
            <p:cNvPr id="47145" name="Rectangle 97"/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/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/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/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/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/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/>
          <p:cNvSpPr>
            <a:spLocks/>
          </p:cNvSpPr>
          <p:nvPr/>
        </p:nvSpPr>
        <p:spPr bwMode="auto">
          <a:xfrm>
            <a:off x="2493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/>
          <p:cNvGrpSpPr>
            <a:grpSpLocks/>
          </p:cNvGrpSpPr>
          <p:nvPr/>
        </p:nvGrpSpPr>
        <p:grpSpPr bwMode="auto">
          <a:xfrm>
            <a:off x="2714625" y="5659438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charset="0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/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values in arriving </a:t>
            </a:r>
          </a:p>
          <a:p>
            <a:r>
              <a:rPr lang="en-US" altLang="en-US" sz="1400"/>
              <a:t>packet header</a:t>
            </a:r>
            <a:endParaRPr lang="en-US" altLang="en-US" sz="1800"/>
          </a:p>
        </p:txBody>
      </p:sp>
      <p:sp>
        <p:nvSpPr>
          <p:cNvPr id="47135" name="TextBox 282"/>
          <p:cNvSpPr txBox="1">
            <a:spLocks noChangeArrowheads="1"/>
          </p:cNvSpPr>
          <p:nvPr/>
        </p:nvSpPr>
        <p:spPr bwMode="auto">
          <a:xfrm>
            <a:off x="3068638" y="5862638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9111C7D-55E2-2349-9121-EB17D3D2B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Internetworking</a:t>
            </a:r>
            <a:endParaRPr lang="en-AU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624AF82-3E27-3945-8113-8C367F446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738" y="985837"/>
            <a:ext cx="7886700" cy="5627614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What is internetwork</a:t>
            </a:r>
          </a:p>
          <a:p>
            <a:pPr lvl="1"/>
            <a:r>
              <a:rPr lang="en-US" altLang="en-US" sz="2000" dirty="0"/>
              <a:t>An arbitrary collection of networks interconnected to provide some sort of host-host to packet delivery service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A simple internetwork where H represents hosts and R represents routers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68612" name="Picture 5" descr="f03-14-9780123850591 copy">
            <a:extLst>
              <a:ext uri="{FF2B5EF4-FFF2-40B4-BE49-F238E27FC236}">
                <a16:creationId xmlns:a16="http://schemas.microsoft.com/office/drawing/2014/main" id="{1ECAE91D-77FF-D04C-96FF-C313D85C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06" y="2146817"/>
            <a:ext cx="424815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49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1590C23-239C-DA42-808A-5174EF657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Internetworking</a:t>
            </a:r>
            <a:endParaRPr lang="en-AU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1C835ED-FF75-B143-B2D1-F06D3525A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08867"/>
            <a:ext cx="7886700" cy="550458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What is IP</a:t>
            </a:r>
          </a:p>
          <a:p>
            <a:pPr lvl="1"/>
            <a:r>
              <a:rPr lang="en-US" altLang="en-US" sz="2000" dirty="0"/>
              <a:t>IP stands for Internet Protocol</a:t>
            </a:r>
          </a:p>
          <a:p>
            <a:pPr lvl="1"/>
            <a:r>
              <a:rPr lang="en-US" altLang="en-US" sz="2000" dirty="0"/>
              <a:t>Key tool used today to build scalable, heterogeneous internetworks</a:t>
            </a:r>
          </a:p>
          <a:p>
            <a:pPr lvl="1"/>
            <a:r>
              <a:rPr lang="en-US" altLang="en-US" sz="2000" dirty="0"/>
              <a:t>It runs on all the nodes in a collection of networks and defines the infrastructure that allows these nodes and networks to function as a single logical internetwork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/>
              <a:t>A simple internetwork showing the protocol layers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69636" name="Picture 5" descr="f03-15-9780123850591 copy">
            <a:extLst>
              <a:ext uri="{FF2B5EF4-FFF2-40B4-BE49-F238E27FC236}">
                <a16:creationId xmlns:a16="http://schemas.microsoft.com/office/drawing/2014/main" id="{CCD1E0FD-C4FB-094C-908D-FF19E4D6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80" y="3201324"/>
            <a:ext cx="6048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91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032CA59-5682-C347-B4AB-70DDAF6AB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IP Service Model</a:t>
            </a:r>
            <a:endParaRPr lang="en-AU" altLang="en-US" u="sng" dirty="0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74D4F14-004C-9E40-A615-23202FB34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Packet Delivery Model</a:t>
            </a:r>
          </a:p>
          <a:p>
            <a:pPr lvl="1"/>
            <a:r>
              <a:rPr lang="en-US" altLang="en-US" sz="2400" dirty="0"/>
              <a:t>Connectionless model for data delivery</a:t>
            </a:r>
          </a:p>
          <a:p>
            <a:pPr lvl="1"/>
            <a:r>
              <a:rPr lang="en-US" altLang="en-US" sz="2400" dirty="0"/>
              <a:t>Best-effort delivery (unreliable service)</a:t>
            </a:r>
          </a:p>
          <a:p>
            <a:pPr lvl="2"/>
            <a:r>
              <a:rPr lang="en-US" altLang="en-US" sz="2000" dirty="0"/>
              <a:t>packets are lost</a:t>
            </a:r>
          </a:p>
          <a:p>
            <a:pPr lvl="2"/>
            <a:r>
              <a:rPr lang="en-US" altLang="en-US" sz="2000" dirty="0"/>
              <a:t>packets are delivered out of order</a:t>
            </a:r>
          </a:p>
          <a:p>
            <a:pPr lvl="2"/>
            <a:r>
              <a:rPr lang="en-US" altLang="en-US" sz="2000" dirty="0"/>
              <a:t>duplicate copies of a packet are delivered</a:t>
            </a:r>
          </a:p>
          <a:p>
            <a:pPr lvl="2"/>
            <a:r>
              <a:rPr lang="en-US" altLang="en-US" sz="2000" dirty="0"/>
              <a:t>packets can be delayed for a long time</a:t>
            </a:r>
          </a:p>
          <a:p>
            <a:r>
              <a:rPr lang="en-US" altLang="en-US" sz="2800" dirty="0"/>
              <a:t>Global Addressing Scheme</a:t>
            </a:r>
          </a:p>
          <a:p>
            <a:pPr lvl="1"/>
            <a:r>
              <a:rPr lang="en-US" altLang="en-US" sz="2400" dirty="0"/>
              <a:t>Provides a way to identify all hosts in the network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04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76832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3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4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5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</a:t>
              </a:r>
            </a:p>
          </p:txBody>
        </p:sp>
        <p:sp>
          <p:nvSpPr>
            <p:cNvPr id="76836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7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8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9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0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1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data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or UDP segment)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2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16-bit identifier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3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4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5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checksum</a:t>
              </a: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live</a:t>
              </a:r>
            </a:p>
          </p:txBody>
        </p:sp>
        <p:sp>
          <p:nvSpPr>
            <p:cNvPr id="76847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source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8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9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service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0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1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2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3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flgs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4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5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offset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6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7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8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9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layer</a:t>
              </a:r>
            </a:p>
          </p:txBody>
        </p:sp>
        <p:sp>
          <p:nvSpPr>
            <p:cNvPr id="76860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1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destination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62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3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options (if any)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76830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IP protocol version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number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1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76828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 length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(bytes)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9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76826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 layer protocol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deliver payload to</a:t>
              </a:r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76824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total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 (bytes)</a:t>
              </a:r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293813" y="1760538"/>
            <a:ext cx="3028950" cy="565150"/>
            <a:chOff x="815" y="1109"/>
            <a:chExt cx="1908" cy="356"/>
          </a:xfrm>
        </p:grpSpPr>
        <p:sp>
          <p:nvSpPr>
            <p:cNvPr id="76822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“</a:t>
              </a:r>
              <a:r>
                <a:rPr kumimoji="0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”</a:t>
              </a:r>
              <a:r>
                <a:rPr kumimoji="0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 data 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3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76818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fragmentation/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reassembly</a:t>
              </a:r>
            </a:p>
          </p:txBody>
        </p:sp>
        <p:sp>
          <p:nvSpPr>
            <p:cNvPr id="76819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20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21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max number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remaining hops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(decremented at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each router)</a:t>
              </a:r>
            </a:p>
          </p:txBody>
        </p:sp>
        <p:sp>
          <p:nvSpPr>
            <p:cNvPr id="76817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76814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e.g. timestamp,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record route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taken, specify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list of routers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visit.</a:t>
              </a:r>
            </a:p>
          </p:txBody>
        </p:sp>
        <p:sp>
          <p:nvSpPr>
            <p:cNvPr id="76815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2" y="536052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IP datagram format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7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3566C8A-B016-BC43-88A3-DB7EF7A15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u="sng" dirty="0"/>
              <a:t>IP Fragmentation and Reassembly</a:t>
            </a:r>
            <a:endParaRPr lang="en-AU" altLang="en-US" sz="3600" u="sng" dirty="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7419FD2-2219-1F4A-92F9-F122E3742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IP datagrams traversing the sequence of physical networks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73732" name="Picture 5" descr="f03-17-9780123850591 copy">
            <a:extLst>
              <a:ext uri="{FF2B5EF4-FFF2-40B4-BE49-F238E27FC236}">
                <a16:creationId xmlns:a16="http://schemas.microsoft.com/office/drawing/2014/main" id="{400B8707-545A-D340-8972-F81C91F2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691356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697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D922690-EE83-3847-A6D9-334B1A359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u="sng" dirty="0"/>
              <a:t>IP Fragmentation and Reassembly</a:t>
            </a:r>
            <a:endParaRPr lang="en-AU" altLang="en-US" sz="3600" u="sng" dirty="0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110C7EB-F43A-FA44-8F50-F73C2C666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2800" dirty="0"/>
              <a:t>Each network has some MTU (Maximum Transmission Unit)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Ethernet (1500 bytes), FDDI (4500 bytes)</a:t>
            </a:r>
          </a:p>
          <a:p>
            <a:pPr>
              <a:lnSpc>
                <a:spcPct val="75000"/>
              </a:lnSpc>
            </a:pPr>
            <a:r>
              <a:rPr lang="en-US" altLang="en-US" sz="2800" dirty="0"/>
              <a:t>Strategy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Fragmentation occurs in a router when it receives a datagram that it wants to forward over a network which has (MTU &lt; datagram)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Reassembly is done at the receiving host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All the fragments carry the same identifier in the </a:t>
            </a:r>
            <a:r>
              <a:rPr lang="en-US" altLang="en-US" sz="2400" i="1" dirty="0"/>
              <a:t>Ident</a:t>
            </a:r>
            <a:r>
              <a:rPr lang="en-US" altLang="en-US" sz="2400" dirty="0"/>
              <a:t> field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Fragments are self-contained datagrams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IP does not recover from missing fragments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99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90063B6-3486-9E41-9C47-58EA750969A8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/>
              <a:t>Link State Routing</a:t>
            </a:r>
            <a:endParaRPr lang="en-AU" alt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6A1C6-A84B-6548-AAB0-9283F38D5E89}"/>
              </a:ext>
            </a:extLst>
          </p:cNvPr>
          <p:cNvSpPr txBox="1">
            <a:spLocks noChangeArrowheads="1"/>
          </p:cNvSpPr>
          <p:nvPr/>
        </p:nvSpPr>
        <p:spPr>
          <a:xfrm>
            <a:off x="1516856" y="1524000"/>
            <a:ext cx="6110287" cy="1204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>
                <a:latin typeface="+mn-lt"/>
              </a:rPr>
              <a:t>(1) Reliable flooding</a:t>
            </a:r>
          </a:p>
          <a:p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[Makes sure all nodes in the network get a copy of LSP from all other nodes]</a:t>
            </a:r>
            <a:endParaRPr lang="en-AU" altLang="en-US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0B5384-77CE-4246-A28D-03B4AAEB1294}"/>
              </a:ext>
            </a:extLst>
          </p:cNvPr>
          <p:cNvSpPr txBox="1">
            <a:spLocks noChangeArrowheads="1"/>
          </p:cNvSpPr>
          <p:nvPr/>
        </p:nvSpPr>
        <p:spPr>
          <a:xfrm>
            <a:off x="1516856" y="3424238"/>
            <a:ext cx="6884194" cy="1204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>
                <a:latin typeface="+mn-lt"/>
              </a:rPr>
              <a:t>(2) Route calculation</a:t>
            </a:r>
          </a:p>
          <a:p>
            <a:r>
              <a:rPr lang="en-US" altLang="en-US" sz="2800" dirty="0">
                <a:latin typeface="+mn-lt"/>
              </a:rPr>
              <a:t>      (Dijkstra’s shortest path algorithm)</a:t>
            </a:r>
          </a:p>
          <a:p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[Calculates the shortest path from each node to all other nodes and the corresponding next-hop]</a:t>
            </a:r>
            <a:endParaRPr lang="en-AU" altLang="en-US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0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C968484-55AA-FA41-B43B-D69F3B10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Fragmentation and Reassembly</a:t>
            </a:r>
            <a:endParaRPr lang="en-AU" altLang="en-US" sz="360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93547A8-FBA7-684B-AF80-D5805B32F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57424"/>
            <a:ext cx="9090817" cy="4752975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>
              <a:buFont typeface="Wingdings" pitchFamily="2" charset="2"/>
              <a:buNone/>
            </a:pPr>
            <a:r>
              <a:rPr lang="en-US" altLang="en-US" sz="1900" dirty="0"/>
              <a:t>Header fields used in IP fragmentation. (a) Unfragmented packet; (b) fragmented packets.</a:t>
            </a:r>
          </a:p>
        </p:txBody>
      </p:sp>
      <p:pic>
        <p:nvPicPr>
          <p:cNvPr id="74756" name="Picture 5" descr="f03-18-9780123850591 copy">
            <a:extLst>
              <a:ext uri="{FF2B5EF4-FFF2-40B4-BE49-F238E27FC236}">
                <a16:creationId xmlns:a16="http://schemas.microsoft.com/office/drawing/2014/main" id="{D5E8165A-CE9E-A64A-B7D4-D6D125DA6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5"/>
          <a:stretch/>
        </p:blipFill>
        <p:spPr bwMode="auto">
          <a:xfrm>
            <a:off x="12094" y="2120812"/>
            <a:ext cx="4188720" cy="22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8-9780123850591 copy">
            <a:extLst>
              <a:ext uri="{FF2B5EF4-FFF2-40B4-BE49-F238E27FC236}">
                <a16:creationId xmlns:a16="http://schemas.microsoft.com/office/drawing/2014/main" id="{93127D2D-C63A-FE46-B24D-6C589DEAC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 bwMode="auto">
          <a:xfrm>
            <a:off x="5138641" y="1140620"/>
            <a:ext cx="3147047" cy="522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>
            <a:extLst>
              <a:ext uri="{FF2B5EF4-FFF2-40B4-BE49-F238E27FC236}">
                <a16:creationId xmlns:a16="http://schemas.microsoft.com/office/drawing/2014/main" id="{8B2A6FA8-BDAA-3241-A20C-ACE190E5B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Addresses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A25E6E8-69E9-054C-89D6-24410A394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1E60390-D412-694B-B392-A0523982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82777-1887-0D41-9E6A-62F1BFA67B6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92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C65465D-018B-354C-AF07-3EBBE07EE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 (IPv4)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FE86E33D-CA84-7D4D-A09D-E247979CD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unique 32-bit number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Identifies an interface (on a host, on a router, …)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Represented in dotted-quad notation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6EFA687-D121-334C-BAC3-A35FDA20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4809A9-9027-C149-B27D-25D37B9B06E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E19D9255-59BC-B94F-913C-B94EF0B3DDE2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4910138"/>
            <a:ext cx="7327900" cy="592137"/>
            <a:chOff x="428" y="893"/>
            <a:chExt cx="4616" cy="373"/>
          </a:xfrm>
        </p:grpSpPr>
        <p:grpSp>
          <p:nvGrpSpPr>
            <p:cNvPr id="36877" name="Group 5">
              <a:extLst>
                <a:ext uri="{FF2B5EF4-FFF2-40B4-BE49-F238E27FC236}">
                  <a16:creationId xmlns:a16="http://schemas.microsoft.com/office/drawing/2014/main" id="{A28C2FA1-E5AD-8548-9D72-8048EB5CA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61190" name="Rectangle 6">
                <a:extLst>
                  <a:ext uri="{FF2B5EF4-FFF2-40B4-BE49-F238E27FC236}">
                    <a16:creationId xmlns:a16="http://schemas.microsoft.com/office/drawing/2014/main" id="{156C3FBF-7083-F443-A469-0093E1BE4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3" name="Line 7">
                <a:extLst>
                  <a:ext uri="{FF2B5EF4-FFF2-40B4-BE49-F238E27FC236}">
                    <a16:creationId xmlns:a16="http://schemas.microsoft.com/office/drawing/2014/main" id="{445895CB-2E16-3345-81E8-DFF47CEB3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4" name="Line 8">
                <a:extLst>
                  <a:ext uri="{FF2B5EF4-FFF2-40B4-BE49-F238E27FC236}">
                    <a16:creationId xmlns:a16="http://schemas.microsoft.com/office/drawing/2014/main" id="{5B2E553E-1995-434C-B5A8-11BC3AFFA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5" name="Line 9">
                <a:extLst>
                  <a:ext uri="{FF2B5EF4-FFF2-40B4-BE49-F238E27FC236}">
                    <a16:creationId xmlns:a16="http://schemas.microsoft.com/office/drawing/2014/main" id="{52D5B27F-0642-C240-B51B-019268FCE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6878" name="Rectangle 10">
              <a:extLst>
                <a:ext uri="{FF2B5EF4-FFF2-40B4-BE49-F238E27FC236}">
                  <a16:creationId xmlns:a16="http://schemas.microsoft.com/office/drawing/2014/main" id="{6585F680-F99E-F545-BFDA-F4AB8B3C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36879" name="Rectangle 11">
              <a:extLst>
                <a:ext uri="{FF2B5EF4-FFF2-40B4-BE49-F238E27FC236}">
                  <a16:creationId xmlns:a16="http://schemas.microsoft.com/office/drawing/2014/main" id="{1332F236-DD27-5E4C-88D1-76659F93A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36880" name="Rectangle 12">
              <a:extLst>
                <a:ext uri="{FF2B5EF4-FFF2-40B4-BE49-F238E27FC236}">
                  <a16:creationId xmlns:a16="http://schemas.microsoft.com/office/drawing/2014/main" id="{266AD9BC-545C-AC40-9469-9CDCE85C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881" name="Rectangle 13">
              <a:extLst>
                <a:ext uri="{FF2B5EF4-FFF2-40B4-BE49-F238E27FC236}">
                  <a16:creationId xmlns:a16="http://schemas.microsoft.com/office/drawing/2014/main" id="{810588A8-88B2-2047-9CD7-310FA09A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36869" name="Text Box 21">
            <a:extLst>
              <a:ext uri="{FF2B5EF4-FFF2-40B4-BE49-F238E27FC236}">
                <a16:creationId xmlns:a16="http://schemas.microsoft.com/office/drawing/2014/main" id="{6FD34E68-132D-B344-8B24-B4D5F86B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36870" name="Text Box 22">
            <a:extLst>
              <a:ext uri="{FF2B5EF4-FFF2-40B4-BE49-F238E27FC236}">
                <a16:creationId xmlns:a16="http://schemas.microsoft.com/office/drawing/2014/main" id="{6F59720B-3760-0A4A-941C-35E7BF51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36871" name="Text Box 23">
            <a:extLst>
              <a:ext uri="{FF2B5EF4-FFF2-40B4-BE49-F238E27FC236}">
                <a16:creationId xmlns:a16="http://schemas.microsoft.com/office/drawing/2014/main" id="{C4BB6E5B-BD19-5F43-B32D-50F81F26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506788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36872" name="Text Box 24">
            <a:extLst>
              <a:ext uri="{FF2B5EF4-FFF2-40B4-BE49-F238E27FC236}">
                <a16:creationId xmlns:a16="http://schemas.microsoft.com/office/drawing/2014/main" id="{B3537D6B-6384-F245-AF93-BA264623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35067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36873" name="Line 25">
            <a:extLst>
              <a:ext uri="{FF2B5EF4-FFF2-40B4-BE49-F238E27FC236}">
                <a16:creationId xmlns:a16="http://schemas.microsoft.com/office/drawing/2014/main" id="{D4717235-1C3A-B242-A34C-41A5A7BB8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4" name="Line 26">
            <a:extLst>
              <a:ext uri="{FF2B5EF4-FFF2-40B4-BE49-F238E27FC236}">
                <a16:creationId xmlns:a16="http://schemas.microsoft.com/office/drawing/2014/main" id="{089DA2FB-9A89-2D41-98AB-8202732C5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0463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5" name="Line 27">
            <a:extLst>
              <a:ext uri="{FF2B5EF4-FFF2-40B4-BE49-F238E27FC236}">
                <a16:creationId xmlns:a16="http://schemas.microsoft.com/office/drawing/2014/main" id="{B1254EB7-0764-514E-8EB8-398F2C373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70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6" name="Line 28">
            <a:extLst>
              <a:ext uri="{FF2B5EF4-FFF2-40B4-BE49-F238E27FC236}">
                <a16:creationId xmlns:a16="http://schemas.microsoft.com/office/drawing/2014/main" id="{79368440-6963-9C4A-9FA0-A7732A697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C7666888-95C0-6743-9AA4-2BA13061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5770067"/>
            <a:ext cx="2085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12:34:158:5</a:t>
            </a:r>
          </a:p>
        </p:txBody>
      </p:sp>
    </p:spTree>
    <p:extLst>
      <p:ext uri="{BB962C8B-B14F-4D97-AF65-F5344CB8AC3E}">
        <p14:creationId xmlns:p14="http://schemas.microsoft.com/office/powerpoint/2010/main" val="2142441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2">
            <a:extLst>
              <a:ext uri="{FF2B5EF4-FFF2-40B4-BE49-F238E27FC236}">
                <a16:creationId xmlns:a16="http://schemas.microsoft.com/office/drawing/2014/main" id="{74FFB87B-56A1-2A40-BEED-6785A98D2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Grouping Related Hosts</a:t>
            </a:r>
          </a:p>
        </p:txBody>
      </p:sp>
      <p:sp>
        <p:nvSpPr>
          <p:cNvPr id="38914" name="Rectangle 33">
            <a:extLst>
              <a:ext uri="{FF2B5EF4-FFF2-40B4-BE49-F238E27FC236}">
                <a16:creationId xmlns:a16="http://schemas.microsoft.com/office/drawing/2014/main" id="{A79E26B8-CDEF-BB49-8ECC-B58B147EF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Internet is an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inter-network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Used to connect networks together, not hosts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Need to address a network (i.e., group of hosts)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5D95CA12-B453-2B4E-BE0B-598A5882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0C0A3-4065-4F46-84AD-238C059CB3F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A51F7992-A294-6F47-AC74-D5277B613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5E290C74-267C-BB4A-96FA-23779FE38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A6587C34-1BFF-334D-B52C-3F8370E21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C7AFE484-5FDE-974D-B8A4-06570B2B4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4062A6AD-F79A-6140-93CE-FA1ECCF1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DE2BA6A1-7289-B045-AA24-BA3756BF2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63BF20BC-2970-2B49-919C-BF3EEA3F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F27C672E-1502-1E44-B61D-D25992E1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12908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08A577DB-AC72-F641-BCDB-6905C141D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B33E764F-056B-7B44-9FBE-5832AC877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6" name="Line 14">
            <a:extLst>
              <a:ext uri="{FF2B5EF4-FFF2-40B4-BE49-F238E27FC236}">
                <a16:creationId xmlns:a16="http://schemas.microsoft.com/office/drawing/2014/main" id="{ED2B80C7-2D8F-954D-BD4E-EA7241403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7" name="Line 15">
            <a:extLst>
              <a:ext uri="{FF2B5EF4-FFF2-40B4-BE49-F238E27FC236}">
                <a16:creationId xmlns:a16="http://schemas.microsoft.com/office/drawing/2014/main" id="{9F1481DD-0DCF-8F4A-9842-BEC287DFD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2CB4FFD5-375B-8B45-A695-A1EC84784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096A0035-8D91-E94B-A3FE-8739584E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0" name="Rectangle 18">
            <a:extLst>
              <a:ext uri="{FF2B5EF4-FFF2-40B4-BE49-F238E27FC236}">
                <a16:creationId xmlns:a16="http://schemas.microsoft.com/office/drawing/2014/main" id="{F0ECDDDA-B9B0-6F49-9876-26B3EAA9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1" name="Rectangle 19">
            <a:extLst>
              <a:ext uri="{FF2B5EF4-FFF2-40B4-BE49-F238E27FC236}">
                <a16:creationId xmlns:a16="http://schemas.microsoft.com/office/drawing/2014/main" id="{E082B24B-11BD-C44C-BBB7-3F9E4945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2" name="Text Box 20">
            <a:extLst>
              <a:ext uri="{FF2B5EF4-FFF2-40B4-BE49-F238E27FC236}">
                <a16:creationId xmlns:a16="http://schemas.microsoft.com/office/drawing/2014/main" id="{4900B1C4-E9C0-4D4C-BEA8-E7B67C34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4114800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FE201D9D-2B37-8C40-A855-6274C1E0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34" name="AutoShape 22">
            <a:extLst>
              <a:ext uri="{FF2B5EF4-FFF2-40B4-BE49-F238E27FC236}">
                <a16:creationId xmlns:a16="http://schemas.microsoft.com/office/drawing/2014/main" id="{92AD3AAE-B584-CE47-92D4-6706E542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5" name="AutoShape 23">
            <a:extLst>
              <a:ext uri="{FF2B5EF4-FFF2-40B4-BE49-F238E27FC236}">
                <a16:creationId xmlns:a16="http://schemas.microsoft.com/office/drawing/2014/main" id="{2542760C-45AF-BA48-BA93-E39AC4D0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6" name="Line 24">
            <a:extLst>
              <a:ext uri="{FF2B5EF4-FFF2-40B4-BE49-F238E27FC236}">
                <a16:creationId xmlns:a16="http://schemas.microsoft.com/office/drawing/2014/main" id="{1B7408F5-4737-9D4C-A038-B596B5EA6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7" name="AutoShape 25">
            <a:extLst>
              <a:ext uri="{FF2B5EF4-FFF2-40B4-BE49-F238E27FC236}">
                <a16:creationId xmlns:a16="http://schemas.microsoft.com/office/drawing/2014/main" id="{208C0207-FC6B-8C4F-AB1B-BBEC03E0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8" name="Line 26">
            <a:extLst>
              <a:ext uri="{FF2B5EF4-FFF2-40B4-BE49-F238E27FC236}">
                <a16:creationId xmlns:a16="http://schemas.microsoft.com/office/drawing/2014/main" id="{91002382-3E88-1043-A422-83FC08F4D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9" name="Line 27">
            <a:extLst>
              <a:ext uri="{FF2B5EF4-FFF2-40B4-BE49-F238E27FC236}">
                <a16:creationId xmlns:a16="http://schemas.microsoft.com/office/drawing/2014/main" id="{88C2D984-9664-4349-8BD9-D475FF044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0" name="Line 28">
            <a:extLst>
              <a:ext uri="{FF2B5EF4-FFF2-40B4-BE49-F238E27FC236}">
                <a16:creationId xmlns:a16="http://schemas.microsoft.com/office/drawing/2014/main" id="{4923E83D-342C-B24C-83C4-030BFC38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1" name="Text Box 29">
            <a:extLst>
              <a:ext uri="{FF2B5EF4-FFF2-40B4-BE49-F238E27FC236}">
                <a16:creationId xmlns:a16="http://schemas.microsoft.com/office/drawing/2014/main" id="{653D549D-5BC8-2B4B-B15C-D6EEE0284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572000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2" name="Text Box 30">
            <a:extLst>
              <a:ext uri="{FF2B5EF4-FFF2-40B4-BE49-F238E27FC236}">
                <a16:creationId xmlns:a16="http://schemas.microsoft.com/office/drawing/2014/main" id="{EC9B3B43-C460-AC49-823E-A11D66D5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572000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3" name="Text Box 34">
            <a:extLst>
              <a:ext uri="{FF2B5EF4-FFF2-40B4-BE49-F238E27FC236}">
                <a16:creationId xmlns:a16="http://schemas.microsoft.com/office/drawing/2014/main" id="{5FCAEEA2-8F97-3D4E-A5D6-7A97FAB8E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3392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= Local Area Network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 = Wide Area Network</a:t>
            </a:r>
          </a:p>
        </p:txBody>
      </p:sp>
    </p:spTree>
    <p:extLst>
      <p:ext uri="{BB962C8B-B14F-4D97-AF65-F5344CB8AC3E}">
        <p14:creationId xmlns:p14="http://schemas.microsoft.com/office/powerpoint/2010/main" val="20290549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5DC10310-2446-BB47-B19E-1F7E5B216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Scalability Challenge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12A105F-41A5-0946-9F17-9F9CE65C7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Suppose hosts had arbitrary addresses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Then every router would need a lot of information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…to know how to direct packets toward every host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0D0077C-1AD7-0943-A0D4-083F56EF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25779-F8A1-574F-8E60-55C6F421A7B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8DF5E0F4-ECB1-9A45-AECC-5B63CE60E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F214F8F5-D9C8-FA47-8026-D4DAC7341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85592CEB-4A29-9244-BF8F-CA6999F6F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FDC5B3CA-E3F4-3B47-8A69-EB5C434EE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41288FCA-72F4-9B4B-9ADD-CD3A14DF3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CA4F9299-0F28-0743-B4BC-0BD3B094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F798BC4B-09E8-3A45-BCF4-EEBDEF18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2D2E4EC7-FF22-BC49-B2FD-2172354C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C00E10BA-6F4A-2C42-AB2A-26545777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73" name="Line 13">
            <a:extLst>
              <a:ext uri="{FF2B5EF4-FFF2-40B4-BE49-F238E27FC236}">
                <a16:creationId xmlns:a16="http://schemas.microsoft.com/office/drawing/2014/main" id="{C915F6FC-C89C-9340-861E-DAC2D07F4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2C203607-54F0-8143-BDFF-5FA46A812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BECCC7E1-4068-AE43-BA61-DE8094ACF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6" name="Line 16">
            <a:extLst>
              <a:ext uri="{FF2B5EF4-FFF2-40B4-BE49-F238E27FC236}">
                <a16:creationId xmlns:a16="http://schemas.microsoft.com/office/drawing/2014/main" id="{FCF9CA56-1E55-C14A-9020-93E0DCB40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0CC4A49D-AAC4-0A4E-9976-E8799EBE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926D19A9-D312-CF4E-A139-DF9574C21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55083F01-0A62-C146-927E-76235623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80" name="Text Box 20">
            <a:extLst>
              <a:ext uri="{FF2B5EF4-FFF2-40B4-BE49-F238E27FC236}">
                <a16:creationId xmlns:a16="http://schemas.microsoft.com/office/drawing/2014/main" id="{F890D093-3692-7643-AED3-3D8C3A16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397827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276846CA-6526-5647-83CE-F41655D7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82" name="AutoShape 22">
            <a:extLst>
              <a:ext uri="{FF2B5EF4-FFF2-40B4-BE49-F238E27FC236}">
                <a16:creationId xmlns:a16="http://schemas.microsoft.com/office/drawing/2014/main" id="{C05F9A08-D071-F444-AC63-8048C13A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3" name="AutoShape 23">
            <a:extLst>
              <a:ext uri="{FF2B5EF4-FFF2-40B4-BE49-F238E27FC236}">
                <a16:creationId xmlns:a16="http://schemas.microsoft.com/office/drawing/2014/main" id="{0CC29A47-34A0-0A40-81F6-6700E04B5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4" name="Line 24">
            <a:extLst>
              <a:ext uri="{FF2B5EF4-FFF2-40B4-BE49-F238E27FC236}">
                <a16:creationId xmlns:a16="http://schemas.microsoft.com/office/drawing/2014/main" id="{25FDC015-8845-0840-A994-5A871A8A5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5" name="AutoShape 25">
            <a:extLst>
              <a:ext uri="{FF2B5EF4-FFF2-40B4-BE49-F238E27FC236}">
                <a16:creationId xmlns:a16="http://schemas.microsoft.com/office/drawing/2014/main" id="{28F433BB-8BB8-6A44-9F0F-E3A83588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6" name="Line 26">
            <a:extLst>
              <a:ext uri="{FF2B5EF4-FFF2-40B4-BE49-F238E27FC236}">
                <a16:creationId xmlns:a16="http://schemas.microsoft.com/office/drawing/2014/main" id="{922E0A66-2E0F-D84B-8765-D6EFFE860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7" name="Line 27">
            <a:extLst>
              <a:ext uri="{FF2B5EF4-FFF2-40B4-BE49-F238E27FC236}">
                <a16:creationId xmlns:a16="http://schemas.microsoft.com/office/drawing/2014/main" id="{58DB0AB8-F9FF-E14B-B351-F10B1780D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8" name="Line 28">
            <a:extLst>
              <a:ext uri="{FF2B5EF4-FFF2-40B4-BE49-F238E27FC236}">
                <a16:creationId xmlns:a16="http://schemas.microsoft.com/office/drawing/2014/main" id="{2B6C6B8B-4234-DB49-A1EF-42E086638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9" name="Text Box 29">
            <a:extLst>
              <a:ext uri="{FF2B5EF4-FFF2-40B4-BE49-F238E27FC236}">
                <a16:creationId xmlns:a16="http://schemas.microsoft.com/office/drawing/2014/main" id="{BE0A2F4C-A6A6-8648-BC64-1A805385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id="{8217BE27-504B-F14F-A097-29EF0C43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id="{80418A26-81C4-564E-B762-A343EAC9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40992" name="Text Box 32">
            <a:extLst>
              <a:ext uri="{FF2B5EF4-FFF2-40B4-BE49-F238E27FC236}">
                <a16:creationId xmlns:a16="http://schemas.microsoft.com/office/drawing/2014/main" id="{4528E6AE-F330-0B41-BDCB-C2B75557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40993" name="Text Box 33">
            <a:extLst>
              <a:ext uri="{FF2B5EF4-FFF2-40B4-BE49-F238E27FC236}">
                <a16:creationId xmlns:a16="http://schemas.microsoft.com/office/drawing/2014/main" id="{CAC2B83E-7810-CA4F-AAE5-831AA9E6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2.4.6.8</a:t>
            </a:r>
          </a:p>
        </p:txBody>
      </p:sp>
      <p:sp>
        <p:nvSpPr>
          <p:cNvPr id="40994" name="Text Box 34">
            <a:extLst>
              <a:ext uri="{FF2B5EF4-FFF2-40B4-BE49-F238E27FC236}">
                <a16:creationId xmlns:a16="http://schemas.microsoft.com/office/drawing/2014/main" id="{01A646F6-9ED4-8144-BFA8-D3D8EA05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40995" name="Text Box 35">
            <a:extLst>
              <a:ext uri="{FF2B5EF4-FFF2-40B4-BE49-F238E27FC236}">
                <a16:creationId xmlns:a16="http://schemas.microsoft.com/office/drawing/2014/main" id="{477EEA1D-DDEF-1443-9B35-41B7667F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40996" name="Text Box 36">
            <a:extLst>
              <a:ext uri="{FF2B5EF4-FFF2-40B4-BE49-F238E27FC236}">
                <a16:creationId xmlns:a16="http://schemas.microsoft.com/office/drawing/2014/main" id="{9699DFE2-5E8C-884A-96FC-3E118BF1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2.4.6.9</a:t>
            </a:r>
          </a:p>
        </p:txBody>
      </p:sp>
      <p:sp>
        <p:nvSpPr>
          <p:cNvPr id="865317" name="Text Box 37">
            <a:extLst>
              <a:ext uri="{FF2B5EF4-FFF2-40B4-BE49-F238E27FC236}">
                <a16:creationId xmlns:a16="http://schemas.microsoft.com/office/drawing/2014/main" id="{AF9E2550-2EEC-E94F-890C-BE02778D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981575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865318" name="Text Box 38">
            <a:extLst>
              <a:ext uri="{FF2B5EF4-FFF2-40B4-BE49-F238E27FC236}">
                <a16:creationId xmlns:a16="http://schemas.microsoft.com/office/drawing/2014/main" id="{737D083A-51C5-FB43-AE54-4119E68D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53657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865319" name="AutoShape 39">
            <a:extLst>
              <a:ext uri="{FF2B5EF4-FFF2-40B4-BE49-F238E27FC236}">
                <a16:creationId xmlns:a16="http://schemas.microsoft.com/office/drawing/2014/main" id="{45476A8E-3FAB-774A-878E-40E73A32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5387975"/>
            <a:ext cx="728662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5320" name="AutoShape 40">
            <a:extLst>
              <a:ext uri="{FF2B5EF4-FFF2-40B4-BE49-F238E27FC236}">
                <a16:creationId xmlns:a16="http://schemas.microsoft.com/office/drawing/2014/main" id="{4FB1BF7F-4C9E-E543-9913-97153D45C5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48225" y="504190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27B6A24F-77B2-2A4B-B327-09C648F4601D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5810250"/>
            <a:ext cx="77788" cy="306388"/>
            <a:chOff x="2565" y="3828"/>
            <a:chExt cx="73" cy="267"/>
          </a:xfrm>
        </p:grpSpPr>
        <p:sp>
          <p:nvSpPr>
            <p:cNvPr id="41008" name="Oval 45">
              <a:extLst>
                <a:ext uri="{FF2B5EF4-FFF2-40B4-BE49-F238E27FC236}">
                  <a16:creationId xmlns:a16="http://schemas.microsoft.com/office/drawing/2014/main" id="{B6462A5A-2DD5-2546-8034-5E4890108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828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9" name="Oval 46">
              <a:extLst>
                <a:ext uri="{FF2B5EF4-FFF2-40B4-BE49-F238E27FC236}">
                  <a16:creationId xmlns:a16="http://schemas.microsoft.com/office/drawing/2014/main" id="{03565585-3458-0443-AC04-B798B344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25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10" name="Oval 47">
              <a:extLst>
                <a:ext uri="{FF2B5EF4-FFF2-40B4-BE49-F238E27FC236}">
                  <a16:creationId xmlns:a16="http://schemas.microsoft.com/office/drawing/2014/main" id="{6F64D21F-8BF1-7741-8FD2-03853DD8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4022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" name="Group 50">
            <a:extLst>
              <a:ext uri="{FF2B5EF4-FFF2-40B4-BE49-F238E27FC236}">
                <a16:creationId xmlns:a16="http://schemas.microsoft.com/office/drawing/2014/main" id="{AF560C26-AE5F-7140-8457-1C5C6D55509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926013"/>
            <a:ext cx="2227263" cy="1755775"/>
            <a:chOff x="969" y="3103"/>
            <a:chExt cx="1403" cy="1106"/>
          </a:xfrm>
        </p:grpSpPr>
        <p:sp>
          <p:nvSpPr>
            <p:cNvPr id="41003" name="Rectangle 41">
              <a:extLst>
                <a:ext uri="{FF2B5EF4-FFF2-40B4-BE49-F238E27FC236}">
                  <a16:creationId xmlns:a16="http://schemas.microsoft.com/office/drawing/2014/main" id="{762F4A9A-FA19-E644-8E08-A6034F327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3103"/>
              <a:ext cx="1403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4" name="Line 42">
              <a:extLst>
                <a:ext uri="{FF2B5EF4-FFF2-40B4-BE49-F238E27FC236}">
                  <a16:creationId xmlns:a16="http://schemas.microsoft.com/office/drawing/2014/main" id="{40E9A977-DFC2-C64B-87C0-8428D943A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3103"/>
              <a:ext cx="0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5" name="Line 43">
              <a:extLst>
                <a:ext uri="{FF2B5EF4-FFF2-40B4-BE49-F238E27FC236}">
                  <a16:creationId xmlns:a16="http://schemas.microsoft.com/office/drawing/2014/main" id="{D1578226-24C4-B048-974C-ADE061345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369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6" name="Line 44">
              <a:extLst>
                <a:ext uri="{FF2B5EF4-FFF2-40B4-BE49-F238E27FC236}">
                  <a16:creationId xmlns:a16="http://schemas.microsoft.com/office/drawing/2014/main" id="{36E4A5FF-7BAC-1449-A739-5E4404F66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611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7" name="Text Box 49">
              <a:extLst>
                <a:ext uri="{FF2B5EF4-FFF2-40B4-BE49-F238E27FC236}">
                  <a16:creationId xmlns:a16="http://schemas.microsoft.com/office/drawing/2014/main" id="{B92CE424-93D4-9B47-A468-6F7128860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" y="3959"/>
              <a:ext cx="13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panose="020B0600070205080204" pitchFamily="34" charset="-128"/>
                  <a:cs typeface="+mn-cs"/>
                </a:rPr>
                <a:t>forwarding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9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17" grpId="0"/>
      <p:bldP spid="865318" grpId="0"/>
      <p:bldP spid="865319" grpId="0" animBg="1"/>
      <p:bldP spid="8653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77E36BCA-355E-6848-8217-2858C55F6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 in U.S. Mail</a:t>
            </a:r>
          </a:p>
        </p:txBody>
      </p:sp>
      <p:sp>
        <p:nvSpPr>
          <p:cNvPr id="866307" name="Rectangle 3">
            <a:extLst>
              <a:ext uri="{FF2B5EF4-FFF2-40B4-BE49-F238E27FC236}">
                <a16:creationId xmlns:a16="http://schemas.microsoft.com/office/drawing/2014/main" id="{27914295-8D4B-E94D-B628-048F9AFB0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Addressing in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Zip code: 08540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Building: 35 Olden Street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Room in building: 306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Name of occupant: Jennifer Rexford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Forwarding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Deliver to the post office in the zip code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Assign to mailman covering the building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Drop letter into mailbox for building/room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Give letter to the appropriate person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EC9C4CB-9415-9645-A994-5A4C0ABF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49921-48E0-5247-B35D-47BE87A9837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6308" name="Letter">
            <a:extLst>
              <a:ext uri="{FF2B5EF4-FFF2-40B4-BE49-F238E27FC236}">
                <a16:creationId xmlns:a16="http://schemas.microsoft.com/office/drawing/2014/main" id="{CF454B5A-95F1-9749-A51E-7630184023F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62625" y="1700213"/>
            <a:ext cx="2919413" cy="1306512"/>
          </a:xfrm>
          <a:custGeom>
            <a:avLst/>
            <a:gdLst>
              <a:gd name="T0" fmla="*/ 0 w 21600"/>
              <a:gd name="T1" fmla="*/ 0 h 21600"/>
              <a:gd name="T2" fmla="*/ 1459707 w 21600"/>
              <a:gd name="T3" fmla="*/ 0 h 21600"/>
              <a:gd name="T4" fmla="*/ 2919413 w 21600"/>
              <a:gd name="T5" fmla="*/ 0 h 21600"/>
              <a:gd name="T6" fmla="*/ 2919413 w 21600"/>
              <a:gd name="T7" fmla="*/ 653256 h 21600"/>
              <a:gd name="T8" fmla="*/ 2919413 w 21600"/>
              <a:gd name="T9" fmla="*/ 1306512 h 21600"/>
              <a:gd name="T10" fmla="*/ 1459707 w 21600"/>
              <a:gd name="T11" fmla="*/ 1306512 h 21600"/>
              <a:gd name="T12" fmla="*/ 0 w 21600"/>
              <a:gd name="T13" fmla="*/ 1306512 h 21600"/>
              <a:gd name="T14" fmla="*/ 0 w 21600"/>
              <a:gd name="T15" fmla="*/ 65325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04 w 21600"/>
              <a:gd name="T25" fmla="*/ 9216 h 21600"/>
              <a:gd name="T26" fmla="*/ 17504 w 21600"/>
              <a:gd name="T27" fmla="*/ 1837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E9235F06-AA42-844C-AC00-BA2C932E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354263"/>
            <a:ext cx="1271587" cy="396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???</a:t>
            </a:r>
          </a:p>
        </p:txBody>
      </p:sp>
      <p:pic>
        <p:nvPicPr>
          <p:cNvPr id="866310" name="Picture 6" descr="MCj02156880000[1]">
            <a:extLst>
              <a:ext uri="{FF2B5EF4-FFF2-40B4-BE49-F238E27FC236}">
                <a16:creationId xmlns:a16="http://schemas.microsoft.com/office/drawing/2014/main" id="{E6624A21-0B63-E548-BD70-27C2EBFA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3967163"/>
            <a:ext cx="14287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CEA0544-E89C-C642-AEE0-926A15BE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202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5567FAFF-13F9-7E48-819E-C91ECCBC7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Easy to Add New Hosts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9B8141D-5639-8542-91D8-09431671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49363"/>
            <a:ext cx="87630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need to update the routers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adding a new host 5.6.7.213 on the right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Doesn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require adding a new forwarding-table entry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817D17C-0D21-734E-BF18-906EFD5D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464C8-BA41-2A41-83D0-748F8975860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4" name="Line 45">
            <a:extLst>
              <a:ext uri="{FF2B5EF4-FFF2-40B4-BE49-F238E27FC236}">
                <a16:creationId xmlns:a16="http://schemas.microsoft.com/office/drawing/2014/main" id="{5A2605EE-690D-E143-B252-B2CC65DE2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5" name="Line 46">
            <a:extLst>
              <a:ext uri="{FF2B5EF4-FFF2-40B4-BE49-F238E27FC236}">
                <a16:creationId xmlns:a16="http://schemas.microsoft.com/office/drawing/2014/main" id="{6185BC74-6719-9D4B-BB30-61678187A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6" name="Line 47">
            <a:extLst>
              <a:ext uri="{FF2B5EF4-FFF2-40B4-BE49-F238E27FC236}">
                <a16:creationId xmlns:a16="http://schemas.microsoft.com/office/drawing/2014/main" id="{5A06CCA2-3637-B148-AA5A-BCE5A453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7" name="Line 48">
            <a:extLst>
              <a:ext uri="{FF2B5EF4-FFF2-40B4-BE49-F238E27FC236}">
                <a16:creationId xmlns:a16="http://schemas.microsoft.com/office/drawing/2014/main" id="{F4354652-3A77-4949-ADA3-45CA114EB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8" name="Rectangle 49">
            <a:extLst>
              <a:ext uri="{FF2B5EF4-FFF2-40B4-BE49-F238E27FC236}">
                <a16:creationId xmlns:a16="http://schemas.microsoft.com/office/drawing/2014/main" id="{83403939-24EC-A44D-BA87-944D991E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09" name="Rectangle 50">
            <a:extLst>
              <a:ext uri="{FF2B5EF4-FFF2-40B4-BE49-F238E27FC236}">
                <a16:creationId xmlns:a16="http://schemas.microsoft.com/office/drawing/2014/main" id="{E4E2BF54-8684-4543-BCCF-99EAD8F9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0" name="Rectangle 51">
            <a:extLst>
              <a:ext uri="{FF2B5EF4-FFF2-40B4-BE49-F238E27FC236}">
                <a16:creationId xmlns:a16="http://schemas.microsoft.com/office/drawing/2014/main" id="{8BE76DA0-5318-A348-AB09-B43083BD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1" name="Text Box 52">
            <a:extLst>
              <a:ext uri="{FF2B5EF4-FFF2-40B4-BE49-F238E27FC236}">
                <a16:creationId xmlns:a16="http://schemas.microsoft.com/office/drawing/2014/main" id="{62CE30FE-F7B3-A640-97B7-5A1D0DD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51212" name="Text Box 53">
            <a:extLst>
              <a:ext uri="{FF2B5EF4-FFF2-40B4-BE49-F238E27FC236}">
                <a16:creationId xmlns:a16="http://schemas.microsoft.com/office/drawing/2014/main" id="{894F4E98-AA30-1B41-BB20-AB93D6FE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13" name="Line 54">
            <a:extLst>
              <a:ext uri="{FF2B5EF4-FFF2-40B4-BE49-F238E27FC236}">
                <a16:creationId xmlns:a16="http://schemas.microsoft.com/office/drawing/2014/main" id="{E6684287-71A0-9442-94E6-D80A008A0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4" name="Line 55">
            <a:extLst>
              <a:ext uri="{FF2B5EF4-FFF2-40B4-BE49-F238E27FC236}">
                <a16:creationId xmlns:a16="http://schemas.microsoft.com/office/drawing/2014/main" id="{B6E9045B-9269-EC4F-8ACC-7D03ECC60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5" name="Line 56">
            <a:extLst>
              <a:ext uri="{FF2B5EF4-FFF2-40B4-BE49-F238E27FC236}">
                <a16:creationId xmlns:a16="http://schemas.microsoft.com/office/drawing/2014/main" id="{3F9575D5-F012-8947-A800-E49DCF10E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6" name="Line 57">
            <a:extLst>
              <a:ext uri="{FF2B5EF4-FFF2-40B4-BE49-F238E27FC236}">
                <a16:creationId xmlns:a16="http://schemas.microsoft.com/office/drawing/2014/main" id="{36235D06-0941-7A47-90AA-A196992CF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7" name="Rectangle 58">
            <a:extLst>
              <a:ext uri="{FF2B5EF4-FFF2-40B4-BE49-F238E27FC236}">
                <a16:creationId xmlns:a16="http://schemas.microsoft.com/office/drawing/2014/main" id="{080F21A7-EE1E-9949-A420-0B0A9E1D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8" name="Rectangle 59">
            <a:extLst>
              <a:ext uri="{FF2B5EF4-FFF2-40B4-BE49-F238E27FC236}">
                <a16:creationId xmlns:a16="http://schemas.microsoft.com/office/drawing/2014/main" id="{5DB39D71-256D-5A40-9130-33789A26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9" name="Rectangle 60">
            <a:extLst>
              <a:ext uri="{FF2B5EF4-FFF2-40B4-BE49-F238E27FC236}">
                <a16:creationId xmlns:a16="http://schemas.microsoft.com/office/drawing/2014/main" id="{4063B2A4-D5A4-1746-8AEB-4488E970E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528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20" name="Text Box 61">
            <a:extLst>
              <a:ext uri="{FF2B5EF4-FFF2-40B4-BE49-F238E27FC236}">
                <a16:creationId xmlns:a16="http://schemas.microsoft.com/office/drawing/2014/main" id="{89E15CF6-410B-FF47-842D-623CD75F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978275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51221" name="Text Box 62">
            <a:extLst>
              <a:ext uri="{FF2B5EF4-FFF2-40B4-BE49-F238E27FC236}">
                <a16:creationId xmlns:a16="http://schemas.microsoft.com/office/drawing/2014/main" id="{D78F4285-5284-1649-8080-110EE11B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22" name="AutoShape 63">
            <a:extLst>
              <a:ext uri="{FF2B5EF4-FFF2-40B4-BE49-F238E27FC236}">
                <a16:creationId xmlns:a16="http://schemas.microsoft.com/office/drawing/2014/main" id="{128A1EFF-2265-8945-AF79-4482D039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3" name="AutoShape 64">
            <a:extLst>
              <a:ext uri="{FF2B5EF4-FFF2-40B4-BE49-F238E27FC236}">
                <a16:creationId xmlns:a16="http://schemas.microsoft.com/office/drawing/2014/main" id="{1780C501-EA05-2D48-AD45-070EDD22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4" name="Line 65">
            <a:extLst>
              <a:ext uri="{FF2B5EF4-FFF2-40B4-BE49-F238E27FC236}">
                <a16:creationId xmlns:a16="http://schemas.microsoft.com/office/drawing/2014/main" id="{4CE25439-3B86-9F42-98B4-CF55DAD36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5" name="AutoShape 66">
            <a:extLst>
              <a:ext uri="{FF2B5EF4-FFF2-40B4-BE49-F238E27FC236}">
                <a16:creationId xmlns:a16="http://schemas.microsoft.com/office/drawing/2014/main" id="{F9309857-BCAC-EB46-9A9A-5B53A49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6" name="Line 67">
            <a:extLst>
              <a:ext uri="{FF2B5EF4-FFF2-40B4-BE49-F238E27FC236}">
                <a16:creationId xmlns:a16="http://schemas.microsoft.com/office/drawing/2014/main" id="{BEC2B2B8-C3DE-C340-8FF0-67933031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7" name="Line 68">
            <a:extLst>
              <a:ext uri="{FF2B5EF4-FFF2-40B4-BE49-F238E27FC236}">
                <a16:creationId xmlns:a16="http://schemas.microsoft.com/office/drawing/2014/main" id="{62C758AA-B015-5A4B-9AEC-908B0C384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8" name="Line 69">
            <a:extLst>
              <a:ext uri="{FF2B5EF4-FFF2-40B4-BE49-F238E27FC236}">
                <a16:creationId xmlns:a16="http://schemas.microsoft.com/office/drawing/2014/main" id="{7B863046-9144-1543-9080-0D5F4EDD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9" name="Text Box 70">
            <a:extLst>
              <a:ext uri="{FF2B5EF4-FFF2-40B4-BE49-F238E27FC236}">
                <a16:creationId xmlns:a16="http://schemas.microsoft.com/office/drawing/2014/main" id="{764F9521-019F-274C-B6D2-32A31EA2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0" name="Text Box 71">
            <a:extLst>
              <a:ext uri="{FF2B5EF4-FFF2-40B4-BE49-F238E27FC236}">
                <a16:creationId xmlns:a16="http://schemas.microsoft.com/office/drawing/2014/main" id="{F36D184F-6630-F649-9269-AD0228C9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1" name="Text Box 72">
            <a:extLst>
              <a:ext uri="{FF2B5EF4-FFF2-40B4-BE49-F238E27FC236}">
                <a16:creationId xmlns:a16="http://schemas.microsoft.com/office/drawing/2014/main" id="{213A0E68-C230-8A45-9616-6F5F632B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51232" name="Text Box 73">
            <a:extLst>
              <a:ext uri="{FF2B5EF4-FFF2-40B4-BE49-F238E27FC236}">
                <a16:creationId xmlns:a16="http://schemas.microsoft.com/office/drawing/2014/main" id="{C4263231-F716-B446-821F-83981F29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51233" name="Text Box 74">
            <a:extLst>
              <a:ext uri="{FF2B5EF4-FFF2-40B4-BE49-F238E27FC236}">
                <a16:creationId xmlns:a16="http://schemas.microsoft.com/office/drawing/2014/main" id="{DE32F312-2165-1841-A00E-380E5639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51234" name="Text Box 75">
            <a:extLst>
              <a:ext uri="{FF2B5EF4-FFF2-40B4-BE49-F238E27FC236}">
                <a16:creationId xmlns:a16="http://schemas.microsoft.com/office/drawing/2014/main" id="{AA0C4107-4E63-8E44-B6B9-46AC70D5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51235" name="Text Box 76">
            <a:extLst>
              <a:ext uri="{FF2B5EF4-FFF2-40B4-BE49-F238E27FC236}">
                <a16:creationId xmlns:a16="http://schemas.microsoft.com/office/drawing/2014/main" id="{3496F141-DEF4-5644-903F-288333BB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51236" name="Text Box 77">
            <a:extLst>
              <a:ext uri="{FF2B5EF4-FFF2-40B4-BE49-F238E27FC236}">
                <a16:creationId xmlns:a16="http://schemas.microsoft.com/office/drawing/2014/main" id="{03ED4617-842D-2F44-9EDC-6CEBD70F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51237" name="Text Box 78">
            <a:extLst>
              <a:ext uri="{FF2B5EF4-FFF2-40B4-BE49-F238E27FC236}">
                <a16:creationId xmlns:a16="http://schemas.microsoft.com/office/drawing/2014/main" id="{C8D43D64-89D4-1D41-9634-C3BD5AE8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9831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51238" name="Text Box 79">
            <a:extLst>
              <a:ext uri="{FF2B5EF4-FFF2-40B4-BE49-F238E27FC236}">
                <a16:creationId xmlns:a16="http://schemas.microsoft.com/office/drawing/2014/main" id="{FC7F4415-6C71-9B4E-99A0-267955D8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536733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51239" name="AutoShape 80">
            <a:extLst>
              <a:ext uri="{FF2B5EF4-FFF2-40B4-BE49-F238E27FC236}">
                <a16:creationId xmlns:a16="http://schemas.microsoft.com/office/drawing/2014/main" id="{F8500331-7273-734E-AA86-CE2609A3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5389563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0" name="AutoShape 81">
            <a:extLst>
              <a:ext uri="{FF2B5EF4-FFF2-40B4-BE49-F238E27FC236}">
                <a16:creationId xmlns:a16="http://schemas.microsoft.com/office/drawing/2014/main" id="{AB9450F8-1F63-9B4B-9762-50BD29BB40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35563" y="5043488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1" name="Rectangle 82">
            <a:extLst>
              <a:ext uri="{FF2B5EF4-FFF2-40B4-BE49-F238E27FC236}">
                <a16:creationId xmlns:a16="http://schemas.microsoft.com/office/drawing/2014/main" id="{7E0C2A62-7997-9B41-97D6-AB2D359F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4927600"/>
            <a:ext cx="2573337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2" name="Line 83">
            <a:extLst>
              <a:ext uri="{FF2B5EF4-FFF2-40B4-BE49-F238E27FC236}">
                <a16:creationId xmlns:a16="http://schemas.microsoft.com/office/drawing/2014/main" id="{20A4CE03-FDDC-B049-A518-1F8B063B7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927600"/>
            <a:ext cx="0" cy="808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3" name="Line 84">
            <a:extLst>
              <a:ext uri="{FF2B5EF4-FFF2-40B4-BE49-F238E27FC236}">
                <a16:creationId xmlns:a16="http://schemas.microsoft.com/office/drawing/2014/main" id="{FC97D37F-6AA4-994E-A97B-2B555E8D6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463" y="5349875"/>
            <a:ext cx="2573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4" name="Text Box 85">
            <a:extLst>
              <a:ext uri="{FF2B5EF4-FFF2-40B4-BE49-F238E27FC236}">
                <a16:creationId xmlns:a16="http://schemas.microsoft.com/office/drawing/2014/main" id="{95951BE0-D093-C845-9BAE-25480A8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810250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69462" name="Line 86">
            <a:extLst>
              <a:ext uri="{FF2B5EF4-FFF2-40B4-BE49-F238E27FC236}">
                <a16:creationId xmlns:a16="http://schemas.microsoft.com/office/drawing/2014/main" id="{017669D6-F015-FB42-A5BA-C7F142BA4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5" y="40052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9463" name="Rectangle 87">
            <a:extLst>
              <a:ext uri="{FF2B5EF4-FFF2-40B4-BE49-F238E27FC236}">
                <a16:creationId xmlns:a16="http://schemas.microsoft.com/office/drawing/2014/main" id="{4FF98CBD-F8D6-7A44-8032-5B3BFC5B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43116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869464" name="Text Box 88">
            <a:extLst>
              <a:ext uri="{FF2B5EF4-FFF2-40B4-BE49-F238E27FC236}">
                <a16:creationId xmlns:a16="http://schemas.microsoft.com/office/drawing/2014/main" id="{CBD83C42-88F4-5143-99C1-3A37DA48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471328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5.6.7.213</a:t>
            </a:r>
          </a:p>
        </p:txBody>
      </p:sp>
      <p:sp>
        <p:nvSpPr>
          <p:cNvPr id="869465" name="Oval 89">
            <a:extLst>
              <a:ext uri="{FF2B5EF4-FFF2-40B4-BE49-F238E27FC236}">
                <a16:creationId xmlns:a16="http://schemas.microsoft.com/office/drawing/2014/main" id="{4DF91D00-4116-E041-8B18-9F88FD58A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4197350"/>
            <a:ext cx="1612900" cy="1036638"/>
          </a:xfrm>
          <a:prstGeom prst="ellipse">
            <a:avLst/>
          </a:prstGeom>
          <a:noFill/>
          <a:ln w="25400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463" grpId="0" animBg="1"/>
      <p:bldP spid="869464" grpId="0"/>
      <p:bldP spid="86946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Class-full addressing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567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7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5F01F78-DB3C-4344-A7C8-88CADD5EACE5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Link State Routing: </a:t>
            </a:r>
            <a:r>
              <a:rPr lang="en-US" altLang="en-US" sz="3600" b="1" dirty="0">
                <a:solidFill>
                  <a:srgbClr val="C00000"/>
                </a:solidFill>
              </a:rPr>
              <a:t>Reliable flooding</a:t>
            </a:r>
            <a:endParaRPr lang="en-AU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2ED70B4-BC8D-6840-8115-E66C6824E69B}"/>
              </a:ext>
            </a:extLst>
          </p:cNvPr>
          <p:cNvSpPr txBox="1">
            <a:spLocks noChangeArrowheads="1"/>
          </p:cNvSpPr>
          <p:nvPr/>
        </p:nvSpPr>
        <p:spPr>
          <a:xfrm>
            <a:off x="406401" y="1007478"/>
            <a:ext cx="8504236" cy="51206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5000"/>
              </a:lnSpc>
            </a:pPr>
            <a:r>
              <a:rPr lang="en-US" altLang="en-US" sz="2800" dirty="0"/>
              <a:t>Store most recent LSP from each node</a:t>
            </a:r>
          </a:p>
          <a:p>
            <a:pPr lvl="1">
              <a:lnSpc>
                <a:spcPct val="85000"/>
              </a:lnSpc>
            </a:pPr>
            <a:r>
              <a:rPr lang="en-US" altLang="en-US" sz="2800" dirty="0"/>
              <a:t>Forward LSP to all nodes but one that sent it</a:t>
            </a:r>
          </a:p>
          <a:p>
            <a:pPr lvl="1">
              <a:lnSpc>
                <a:spcPct val="85000"/>
              </a:lnSpc>
            </a:pPr>
            <a:r>
              <a:rPr lang="en-US" altLang="en-US" sz="2800" dirty="0"/>
              <a:t>Generate new LSP periodically; increment SEQNO</a:t>
            </a:r>
          </a:p>
          <a:p>
            <a:pPr lvl="1">
              <a:lnSpc>
                <a:spcPct val="85000"/>
              </a:lnSpc>
            </a:pPr>
            <a:r>
              <a:rPr lang="en-US" altLang="en-US" sz="2800" dirty="0"/>
              <a:t>Start SEQNO at 0 when reboot</a:t>
            </a:r>
          </a:p>
          <a:p>
            <a:pPr lvl="1">
              <a:lnSpc>
                <a:spcPct val="85000"/>
              </a:lnSpc>
            </a:pPr>
            <a:r>
              <a:rPr lang="en-US" altLang="en-US" sz="2800" dirty="0"/>
              <a:t>Decrement TTL before flooding it to neighbors.</a:t>
            </a:r>
          </a:p>
          <a:p>
            <a:pPr marL="457200" lvl="1" indent="0">
              <a:lnSpc>
                <a:spcPct val="85000"/>
              </a:lnSpc>
              <a:buNone/>
            </a:pPr>
            <a:r>
              <a:rPr lang="en-US" altLang="en-US" sz="2800" dirty="0"/>
              <a:t>   Also age the stored LSP (decrement TTL)</a:t>
            </a:r>
          </a:p>
          <a:p>
            <a:pPr marL="457200" lvl="1" indent="0">
              <a:lnSpc>
                <a:spcPct val="85000"/>
              </a:lnSpc>
              <a:buNone/>
            </a:pPr>
            <a:r>
              <a:rPr lang="en-US" altLang="en-US" sz="2800" dirty="0"/>
              <a:t>   Discard when TTL=0.</a:t>
            </a:r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89714E-D900-4243-A398-B99B1D062688}"/>
              </a:ext>
            </a:extLst>
          </p:cNvPr>
          <p:cNvSpPr txBox="1">
            <a:spLocks noChangeArrowheads="1"/>
          </p:cNvSpPr>
          <p:nvPr/>
        </p:nvSpPr>
        <p:spPr>
          <a:xfrm>
            <a:off x="959644" y="4752975"/>
            <a:ext cx="6110287" cy="1204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>
                <a:latin typeface="+mn-lt"/>
              </a:rPr>
              <a:t>Goals:</a:t>
            </a:r>
          </a:p>
          <a:p>
            <a:pPr marL="514350" indent="-514350">
              <a:buAutoNum type="arabicParenR"/>
            </a:pPr>
            <a:r>
              <a:rPr lang="en-US" altLang="en-US" sz="2800" dirty="0">
                <a:latin typeface="+mn-lt"/>
              </a:rPr>
              <a:t>Flood in minimum time</a:t>
            </a:r>
          </a:p>
          <a:p>
            <a:pPr marL="514350" indent="-514350">
              <a:buAutoNum type="arabicParenR"/>
            </a:pPr>
            <a:r>
              <a:rPr lang="en-US" altLang="en-US" sz="2800" dirty="0">
                <a:latin typeface="+mn-lt"/>
              </a:rPr>
              <a:t>Minimize total routing traffic</a:t>
            </a:r>
          </a:p>
        </p:txBody>
      </p:sp>
    </p:spTree>
    <p:extLst>
      <p:ext uri="{BB962C8B-B14F-4D97-AF65-F5344CB8AC3E}">
        <p14:creationId xmlns:p14="http://schemas.microsoft.com/office/powerpoint/2010/main" val="17413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1557648" y="667768"/>
            <a:ext cx="24991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Let’s assume we have 4-bit address (instead of 32 bit)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1583406" y="719832"/>
            <a:ext cx="259277" cy="294875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>
            <a:off x="2653048" y="719832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5E96388-A46E-B442-80D3-1E488429098B}"/>
              </a:ext>
            </a:extLst>
          </p:cNvPr>
          <p:cNvSpPr/>
          <p:nvPr/>
        </p:nvSpPr>
        <p:spPr>
          <a:xfrm>
            <a:off x="1583406" y="3720654"/>
            <a:ext cx="515850" cy="139226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28FF8A-3C17-134C-A5B0-5FBBEE4B47D0}"/>
              </a:ext>
            </a:extLst>
          </p:cNvPr>
          <p:cNvGrpSpPr/>
          <p:nvPr/>
        </p:nvGrpSpPr>
        <p:grpSpPr>
          <a:xfrm>
            <a:off x="2653048" y="3720653"/>
            <a:ext cx="4701108" cy="1392261"/>
            <a:chOff x="2653048" y="2276328"/>
            <a:chExt cx="4701108" cy="13922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3E992E-D3AD-6F47-BBF9-88C8948E7D0B}"/>
                </a:ext>
              </a:extLst>
            </p:cNvPr>
            <p:cNvSpPr txBox="1"/>
            <p:nvPr/>
          </p:nvSpPr>
          <p:spPr>
            <a:xfrm>
              <a:off x="2973696" y="2740338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B (1/4 of all possible addresses)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6E9C6DD4-5DB8-0447-912A-94BCF446DFF0}"/>
                </a:ext>
              </a:extLst>
            </p:cNvPr>
            <p:cNvSpPr/>
            <p:nvPr/>
          </p:nvSpPr>
          <p:spPr>
            <a:xfrm>
              <a:off x="2653048" y="2276328"/>
              <a:ext cx="320648" cy="139226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24824-0EDE-E74B-8AAF-0D8CBF8FBB6F}"/>
              </a:ext>
            </a:extLst>
          </p:cNvPr>
          <p:cNvSpPr/>
          <p:nvPr/>
        </p:nvSpPr>
        <p:spPr>
          <a:xfrm>
            <a:off x="1569898" y="5146652"/>
            <a:ext cx="735419" cy="64611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04E284-F987-7944-A53D-77A7C2CC7676}"/>
              </a:ext>
            </a:extLst>
          </p:cNvPr>
          <p:cNvGrpSpPr/>
          <p:nvPr/>
        </p:nvGrpSpPr>
        <p:grpSpPr>
          <a:xfrm>
            <a:off x="2653048" y="5178822"/>
            <a:ext cx="4689427" cy="626716"/>
            <a:chOff x="2653048" y="3041873"/>
            <a:chExt cx="4689427" cy="6267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3F040B-59E7-254A-B2D6-FE0947E8865D}"/>
                </a:ext>
              </a:extLst>
            </p:cNvPr>
            <p:cNvSpPr txBox="1"/>
            <p:nvPr/>
          </p:nvSpPr>
          <p:spPr>
            <a:xfrm>
              <a:off x="2962015" y="3143495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C (1/8 of all possible addresses)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1BE98EEC-7A35-7049-AC53-7747E48FC0A4}"/>
                </a:ext>
              </a:extLst>
            </p:cNvPr>
            <p:cNvSpPr/>
            <p:nvPr/>
          </p:nvSpPr>
          <p:spPr>
            <a:xfrm>
              <a:off x="2653048" y="3041873"/>
              <a:ext cx="320648" cy="62671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2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5490655" y="911059"/>
            <a:ext cx="2499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Let’s assume we have 4-bit address (instead of 32 bit)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5504538" y="957774"/>
            <a:ext cx="259277" cy="294875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 flipH="1">
            <a:off x="321653" y="960175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47053F-EF21-2341-AFB2-48C27CA8E3BA}"/>
              </a:ext>
            </a:extLst>
          </p:cNvPr>
          <p:cNvGrpSpPr/>
          <p:nvPr/>
        </p:nvGrpSpPr>
        <p:grpSpPr>
          <a:xfrm>
            <a:off x="321653" y="944328"/>
            <a:ext cx="5715322" cy="3988234"/>
            <a:chOff x="321653" y="944328"/>
            <a:chExt cx="5715322" cy="39882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D3622F-C08B-E044-BA5A-A4AC7304B513}"/>
                </a:ext>
              </a:extLst>
            </p:cNvPr>
            <p:cNvSpPr/>
            <p:nvPr/>
          </p:nvSpPr>
          <p:spPr>
            <a:xfrm>
              <a:off x="5777698" y="944328"/>
              <a:ext cx="259277" cy="3204946"/>
            </a:xfrm>
            <a:prstGeom prst="rect">
              <a:avLst/>
            </a:prstGeom>
            <a:noFill/>
            <a:ln w="2222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A0CAD7-E9D8-1D46-82BD-952334CDBD7F}"/>
                </a:ext>
              </a:extLst>
            </p:cNvPr>
            <p:cNvSpPr txBox="1"/>
            <p:nvPr/>
          </p:nvSpPr>
          <p:spPr>
            <a:xfrm flipH="1">
              <a:off x="321653" y="4532452"/>
              <a:ext cx="5328170" cy="40011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Say, 1 bit for network part = 2 different networks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323F3568-ACB8-6D4C-8258-4EFFD022F04F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V="1">
              <a:off x="5649823" y="4171409"/>
              <a:ext cx="273160" cy="561098"/>
            </a:xfrm>
            <a:prstGeom prst="curvedConnector2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BC418A-CA4A-F64B-B8C0-A3EFD7CD7218}"/>
              </a:ext>
            </a:extLst>
          </p:cNvPr>
          <p:cNvGrpSpPr/>
          <p:nvPr/>
        </p:nvGrpSpPr>
        <p:grpSpPr>
          <a:xfrm>
            <a:off x="594813" y="2434107"/>
            <a:ext cx="5910056" cy="3272869"/>
            <a:chOff x="313625" y="2434107"/>
            <a:chExt cx="5910056" cy="327286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B4CA47-5113-AE4C-8795-AB56134A3E0B}"/>
                </a:ext>
              </a:extLst>
            </p:cNvPr>
            <p:cNvSpPr/>
            <p:nvPr/>
          </p:nvSpPr>
          <p:spPr>
            <a:xfrm>
              <a:off x="5777698" y="2434107"/>
              <a:ext cx="445983" cy="1818200"/>
            </a:xfrm>
            <a:prstGeom prst="rect">
              <a:avLst/>
            </a:prstGeom>
            <a:noFill/>
            <a:ln w="2222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65B649-757E-0046-AD9E-3CA7F74429CE}"/>
                </a:ext>
              </a:extLst>
            </p:cNvPr>
            <p:cNvSpPr txBox="1"/>
            <p:nvPr/>
          </p:nvSpPr>
          <p:spPr>
            <a:xfrm flipH="1">
              <a:off x="313625" y="5306866"/>
              <a:ext cx="4895842" cy="40011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Say, 2 bits for host part = 4 hosts per network</a:t>
              </a: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1C819E2F-A8E1-534B-80CD-66856C42B8AE}"/>
                </a:ext>
              </a:extLst>
            </p:cNvPr>
            <p:cNvCxnSpPr>
              <a:cxnSpLocks/>
              <a:stCxn id="29" idx="1"/>
              <a:endCxn id="28" idx="2"/>
            </p:cNvCxnSpPr>
            <p:nvPr/>
          </p:nvCxnSpPr>
          <p:spPr>
            <a:xfrm flipV="1">
              <a:off x="5209467" y="4252307"/>
              <a:ext cx="791223" cy="1254614"/>
            </a:xfrm>
            <a:prstGeom prst="curvedConnector2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1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947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818DC3BF-0091-0D40-B2FC-32649510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1487A-6ECC-6245-BED8-147B1CE9269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D48A99D-A0B7-3D43-BAD6-6DE3BCC13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Classful Addressing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245B73B-114F-9A4B-8002-5D2A86F9B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913" y="969366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the olden days, only fixed allocation sizes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A: 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Very 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/8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MIT has 18.0.0.0/8)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There can be 126 different class A networks (0 and 127 values are reserved) and (2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24</a:t>
            </a:r>
            <a:r>
              <a:rPr lang="en-US" altLang="en-US" sz="2000" dirty="0">
                <a:ea typeface="ＭＳ Ｐゴシック" panose="020B0600070205080204" pitchFamily="34" charset="-128"/>
              </a:rPr>
              <a:t>-2) different hosts (2 values are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B: 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/16</a:t>
            </a:r>
            <a:r>
              <a:rPr lang="en-US" altLang="en-US" dirty="0">
                <a:ea typeface="ＭＳ Ｐゴシック" panose="020B0600070205080204" pitchFamily="34" charset="-128"/>
              </a:rPr>
              <a:t> blocks (</a:t>
            </a:r>
            <a:r>
              <a:rPr lang="en-US" altLang="en-US" dirty="0" err="1">
                <a:ea typeface="ＭＳ Ｐゴシック" panose="020B0600070205080204" pitchFamily="34" charset="-128"/>
              </a:rPr>
              <a:t>e.g</a:t>
            </a:r>
            <a:r>
              <a:rPr lang="en-US" altLang="en-US" dirty="0">
                <a:ea typeface="ＭＳ Ｐゴシック" panose="020B0600070205080204" pitchFamily="34" charset="-128"/>
              </a:rPr>
              <a:t>,. Princeton has 128.112.0.0/16)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C: 110*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Small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/24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AT&amp;T Labs has 192.20.225.0/24)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000" dirty="0">
                <a:ea typeface="ＭＳ Ｐゴシック" panose="020B0600070205080204" pitchFamily="34" charset="-128"/>
              </a:rPr>
              <a:t> different networks possible, 254 hosts (255 is reserved for broadcast and 0 is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D: 1110* for multicast groups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E: 11110* reserved for future use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This is why folks use dotted-quad notation!</a:t>
            </a:r>
          </a:p>
        </p:txBody>
      </p:sp>
    </p:spTree>
    <p:extLst>
      <p:ext uri="{BB962C8B-B14F-4D97-AF65-F5344CB8AC3E}">
        <p14:creationId xmlns:p14="http://schemas.microsoft.com/office/powerpoint/2010/main" val="2341544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191707A-159C-AE46-B5C3-0DC5505EE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E9C149F-C171-AA4F-8BA1-09BE17540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843479"/>
            <a:ext cx="7886700" cy="43513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400" dirty="0"/>
              <a:t>Strategy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every datagram contains destination's address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directly connected to destination network, then forward to host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not directly connected to destination network, then forward to some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forwarding table maps network number into next hop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host has a </a:t>
            </a:r>
            <a:r>
              <a:rPr lang="en-US" altLang="en-US" dirty="0">
                <a:solidFill>
                  <a:srgbClr val="C00000"/>
                </a:solidFill>
              </a:rPr>
              <a:t>default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router maintains a forwarding table</a:t>
            </a:r>
          </a:p>
          <a:p>
            <a:pPr>
              <a:lnSpc>
                <a:spcPct val="85000"/>
              </a:lnSpc>
            </a:pPr>
            <a:r>
              <a:rPr lang="en-US" altLang="en-US" sz="2400" dirty="0"/>
              <a:t>Example (router R2)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6804" name="Picture 7">
            <a:extLst>
              <a:ext uri="{FF2B5EF4-FFF2-40B4-BE49-F238E27FC236}">
                <a16:creationId xmlns:a16="http://schemas.microsoft.com/office/drawing/2014/main" id="{2A732A06-BACF-4740-A6C5-1158E752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363761"/>
            <a:ext cx="36718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4-9780123850591 copy">
            <a:extLst>
              <a:ext uri="{FF2B5EF4-FFF2-40B4-BE49-F238E27FC236}">
                <a16:creationId xmlns:a16="http://schemas.microsoft.com/office/drawing/2014/main" id="{1D943DB1-318F-E347-AE28-667364A0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875861"/>
            <a:ext cx="3510868" cy="29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42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/>
              <a:t>For a host with only one interface and only a default router in its forwarding table, this simplifies to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/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my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)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directly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default router</a:t>
            </a:r>
          </a:p>
          <a:p>
            <a:pPr>
              <a:lnSpc>
                <a:spcPct val="85000"/>
              </a:lnSpc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14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F8DB03-505E-4D44-9DA1-CAD29FD03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Obtaining a Block of Addresses</a:t>
            </a:r>
          </a:p>
        </p:txBody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260D1E94-362D-4940-BF91-5FBB40C03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Corporation for Assigned Names and Numbers (ICANN)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large blocks to Regional Internet Registries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Regional Internet Registries (RIRs)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ARIN (American Registry for Internet Numbers)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to ISPs and large institutions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Internet Service Providers (ISPs)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 address blocks to their customers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Who may, in turn, allocate to their customers…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1ABAFFC-DD46-DE4A-95A2-872909A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62706-4436-1A46-9F16-849EEE8D0FB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F05554E-726A-BA4E-9F9E-DC5E79574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Pre-CIDR (1988-1994): Steep Growth</a:t>
            </a:r>
          </a:p>
        </p:txBody>
      </p:sp>
      <p:sp>
        <p:nvSpPr>
          <p:cNvPr id="61442" name="Slide Number Placeholder 2">
            <a:extLst>
              <a:ext uri="{FF2B5EF4-FFF2-40B4-BE49-F238E27FC236}">
                <a16:creationId xmlns:a16="http://schemas.microsoft.com/office/drawing/2014/main" id="{B8E773A2-C78F-0145-8ECA-EA10B964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28DED-0741-274C-8495-3A5A5AE256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4162CC8D-6D24-8149-B9CB-EBAD734C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33450"/>
            <a:ext cx="93789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C18B5B36-2B20-794B-A006-66E4F610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586740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Growth faster than improvements in equipment capability</a:t>
            </a:r>
          </a:p>
        </p:txBody>
      </p:sp>
    </p:spTree>
    <p:extLst>
      <p:ext uri="{BB962C8B-B14F-4D97-AF65-F5344CB8AC3E}">
        <p14:creationId xmlns:p14="http://schemas.microsoft.com/office/powerpoint/2010/main" val="17228332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8278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2070EE-C13A-F74A-8118-0E4D39AC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2FAEB-6953-4D4E-A69E-4AA8A0B0D332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Problems with the classes of addresses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A550FB-DFBE-ED41-9452-132C8D408C24}"/>
              </a:ext>
            </a:extLst>
          </p:cNvPr>
          <p:cNvSpPr txBox="1">
            <a:spLocks noChangeArrowheads="1"/>
          </p:cNvSpPr>
          <p:nvPr/>
        </p:nvSpPr>
        <p:spPr>
          <a:xfrm>
            <a:off x="862014" y="1708150"/>
            <a:ext cx="8031162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Wastage of addresses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Bigger tables to look up at routers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7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8457A88-AC6F-4A4D-8415-A97A198D9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Link State </a:t>
            </a:r>
            <a:endParaRPr lang="en-AU" altLang="en-US" sz="3600" dirty="0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E9E1660-F554-D745-84A8-934A99CF1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8831" y="1108869"/>
            <a:ext cx="78867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Reliable Flooding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Flooding of link-state packets. (a) LSP arrives at node X; (b) X floods LSP to A and C; (c) A and C flood LSP to B (but not X); (d) flooding is complete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117764" name="Picture 5" descr="f03-32-9780123850591 copy">
            <a:extLst>
              <a:ext uri="{FF2B5EF4-FFF2-40B4-BE49-F238E27FC236}">
                <a16:creationId xmlns:a16="http://schemas.microsoft.com/office/drawing/2014/main" id="{743F701D-51C6-CC47-82A0-BCC57E217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7578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36A89C7-EE3D-0F47-BCAD-990CDA7D0EC8}"/>
              </a:ext>
            </a:extLst>
          </p:cNvPr>
          <p:cNvGrpSpPr/>
          <p:nvPr/>
        </p:nvGrpSpPr>
        <p:grpSpPr>
          <a:xfrm>
            <a:off x="3357563" y="817563"/>
            <a:ext cx="4860192" cy="3640137"/>
            <a:chOff x="2489848" y="3801256"/>
            <a:chExt cx="4860192" cy="36401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7BF9AA-BF8B-3040-B86B-0BADA8B306F9}"/>
                </a:ext>
              </a:extLst>
            </p:cNvPr>
            <p:cNvSpPr txBox="1"/>
            <p:nvPr/>
          </p:nvSpPr>
          <p:spPr>
            <a:xfrm>
              <a:off x="3473860" y="3801256"/>
              <a:ext cx="3876180" cy="181588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Gets two identical copies of LSP.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Accepts the one arrived first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40917A-1D00-9B40-8FB9-D39C922E35C4}"/>
                </a:ext>
              </a:extLst>
            </p:cNvPr>
            <p:cNvSpPr/>
            <p:nvPr/>
          </p:nvSpPr>
          <p:spPr>
            <a:xfrm>
              <a:off x="2489848" y="4138863"/>
              <a:ext cx="991289" cy="3302530"/>
            </a:xfrm>
            <a:custGeom>
              <a:avLst/>
              <a:gdLst>
                <a:gd name="connsiteX0" fmla="*/ 930442 w 930442"/>
                <a:gd name="connsiteY0" fmla="*/ 0 h 385011"/>
                <a:gd name="connsiteX1" fmla="*/ 401052 w 930442"/>
                <a:gd name="connsiteY1" fmla="*/ 112295 h 385011"/>
                <a:gd name="connsiteX2" fmla="*/ 0 w 930442"/>
                <a:gd name="connsiteY2" fmla="*/ 385011 h 38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0442" h="385011">
                  <a:moveTo>
                    <a:pt x="930442" y="0"/>
                  </a:moveTo>
                  <a:cubicBezTo>
                    <a:pt x="743284" y="24063"/>
                    <a:pt x="556126" y="48127"/>
                    <a:pt x="401052" y="112295"/>
                  </a:cubicBezTo>
                  <a:cubicBezTo>
                    <a:pt x="245978" y="176463"/>
                    <a:pt x="122989" y="280737"/>
                    <a:pt x="0" y="385011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4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F4EEEE0-A31F-3943-8D69-F8F25A178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C64E16B-CB13-8440-A94A-D6520546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Add another level to address/routing hierarchy: </a:t>
            </a:r>
            <a:r>
              <a:rPr lang="en-US" altLang="en-US" sz="2400" i="1"/>
              <a:t>subnet</a:t>
            </a:r>
          </a:p>
          <a:p>
            <a:r>
              <a:rPr lang="en-US" altLang="en-US" sz="2400" i="1"/>
              <a:t>Subnet masks </a:t>
            </a:r>
            <a:r>
              <a:rPr lang="en-US" altLang="en-US" sz="2400"/>
              <a:t>define variable partition of host part of class A and B addresses </a:t>
            </a:r>
          </a:p>
          <a:p>
            <a:r>
              <a:rPr lang="en-US" altLang="en-US" sz="2400"/>
              <a:t>Subnets visible only within site</a:t>
            </a:r>
          </a:p>
          <a:p>
            <a:pPr>
              <a:lnSpc>
                <a:spcPct val="85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78852" name="Picture 5" descr="f03-20-9780123850591 copy">
            <a:extLst>
              <a:ext uri="{FF2B5EF4-FFF2-40B4-BE49-F238E27FC236}">
                <a16:creationId xmlns:a16="http://schemas.microsoft.com/office/drawing/2014/main" id="{A8B3EF37-E125-DB45-848F-59E5E15A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87" y="3429000"/>
            <a:ext cx="43926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6010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42975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</p:spTree>
    <p:extLst>
      <p:ext uri="{BB962C8B-B14F-4D97-AF65-F5344CB8AC3E}">
        <p14:creationId xmlns:p14="http://schemas.microsoft.com/office/powerpoint/2010/main" val="9942519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6113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EE8666-053E-4449-AEFC-621F9E215D8E}"/>
              </a:ext>
            </a:extLst>
          </p:cNvPr>
          <p:cNvSpPr txBox="1">
            <a:spLocks noChangeArrowheads="1"/>
          </p:cNvSpPr>
          <p:nvPr/>
        </p:nvSpPr>
        <p:spPr>
          <a:xfrm>
            <a:off x="395287" y="413543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Algorithm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 = destination IP address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 each entry &lt;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&gt;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&amp; 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is an interface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directly to destination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else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to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(a router)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D1F80A4-302E-3146-8BB0-E85150353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DAD7753-BC3B-D14D-BC35-A5469B39E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Notes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Would use a default router if nothing matches</a:t>
            </a:r>
          </a:p>
          <a:p>
            <a:r>
              <a:rPr lang="en-US" altLang="en-US" sz="2400" dirty="0"/>
              <a:t>Not necessary for all ones in subnet mask to be contiguous</a:t>
            </a:r>
          </a:p>
          <a:p>
            <a:r>
              <a:rPr lang="en-US" altLang="en-US" sz="2400" dirty="0"/>
              <a:t>Can put multiple subnets on one physical network</a:t>
            </a:r>
          </a:p>
          <a:p>
            <a:r>
              <a:rPr lang="en-US" altLang="en-US" sz="2400" dirty="0"/>
              <a:t>Subnets not visible from the rest of the Internet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34779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Class-less addressing: CIDR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621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11001000  00010111  0001000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0  00000000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subnet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30059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200.23.16.0–200.23.17.255</a:t>
            </a: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7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  <p:bldP spid="86024" grpId="0" animBg="1"/>
      <p:bldP spid="86026" grpId="0" animBg="1"/>
      <p:bldP spid="8602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07A611-D46B-C74C-9D96-34C15F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0B5A695D-44BA-9243-8978-AD4483B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ACCB-6ED3-504A-BC39-50752D03D4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14E6E16-D7FF-C840-B6CC-8D4798C8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 : 12.4.0.0       IP  Mask: 255.254.0.0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AFD7404-77D0-174F-BD17-A7827147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06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C93AFA52-3D99-2F42-AF34-36453637E84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868613"/>
            <a:ext cx="7327900" cy="592137"/>
            <a:chOff x="994" y="1571"/>
            <a:chExt cx="4616" cy="373"/>
          </a:xfrm>
        </p:grpSpPr>
        <p:grpSp>
          <p:nvGrpSpPr>
            <p:cNvPr id="56349" name="Group 6">
              <a:extLst>
                <a:ext uri="{FF2B5EF4-FFF2-40B4-BE49-F238E27FC236}">
                  <a16:creationId xmlns:a16="http://schemas.microsoft.com/office/drawing/2014/main" id="{3051C62B-19B1-4640-83FB-1E6CDA2D8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E54B80C5-B692-1547-9032-6D6E92A1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5" name="Line 8">
                <a:extLst>
                  <a:ext uri="{FF2B5EF4-FFF2-40B4-BE49-F238E27FC236}">
                    <a16:creationId xmlns:a16="http://schemas.microsoft.com/office/drawing/2014/main" id="{4BBE32D7-F183-F649-A731-20F02A79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6" name="Line 9">
                <a:extLst>
                  <a:ext uri="{FF2B5EF4-FFF2-40B4-BE49-F238E27FC236}">
                    <a16:creationId xmlns:a16="http://schemas.microsoft.com/office/drawing/2014/main" id="{A091952F-CE66-5741-BDC8-0895297F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7" name="Line 10">
                <a:extLst>
                  <a:ext uri="{FF2B5EF4-FFF2-40B4-BE49-F238E27FC236}">
                    <a16:creationId xmlns:a16="http://schemas.microsoft.com/office/drawing/2014/main" id="{73EDA752-6D56-0A4C-89F6-D59A23F8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50" name="Rectangle 11">
              <a:extLst>
                <a:ext uri="{FF2B5EF4-FFF2-40B4-BE49-F238E27FC236}">
                  <a16:creationId xmlns:a16="http://schemas.microsoft.com/office/drawing/2014/main" id="{A0F80B4F-A638-764C-AF7F-8D1D2ECE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56351" name="Rectangle 12">
              <a:extLst>
                <a:ext uri="{FF2B5EF4-FFF2-40B4-BE49-F238E27FC236}">
                  <a16:creationId xmlns:a16="http://schemas.microsoft.com/office/drawing/2014/main" id="{030AA7E7-4BDA-CC40-9525-CB1F3C85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00000100</a:t>
              </a:r>
            </a:p>
          </p:txBody>
        </p:sp>
        <p:sp>
          <p:nvSpPr>
            <p:cNvPr id="56352" name="Rectangle 13">
              <a:extLst>
                <a:ext uri="{FF2B5EF4-FFF2-40B4-BE49-F238E27FC236}">
                  <a16:creationId xmlns:a16="http://schemas.microsoft.com/office/drawing/2014/main" id="{F451DF0B-8BE6-7741-B1A4-5709D65B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53" name="Rectangle 14">
              <a:extLst>
                <a:ext uri="{FF2B5EF4-FFF2-40B4-BE49-F238E27FC236}">
                  <a16:creationId xmlns:a16="http://schemas.microsoft.com/office/drawing/2014/main" id="{32398EAD-7AE8-2843-90BF-161CC832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grpSp>
        <p:nvGrpSpPr>
          <p:cNvPr id="56326" name="Group 15">
            <a:extLst>
              <a:ext uri="{FF2B5EF4-FFF2-40B4-BE49-F238E27FC236}">
                <a16:creationId xmlns:a16="http://schemas.microsoft.com/office/drawing/2014/main" id="{7E7B7C71-8825-7E49-95BE-9FD71B1488D3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7288"/>
            <a:ext cx="7327900" cy="592137"/>
            <a:chOff x="991" y="2302"/>
            <a:chExt cx="4616" cy="373"/>
          </a:xfrm>
        </p:grpSpPr>
        <p:grpSp>
          <p:nvGrpSpPr>
            <p:cNvPr id="56340" name="Group 16">
              <a:extLst>
                <a:ext uri="{FF2B5EF4-FFF2-40B4-BE49-F238E27FC236}">
                  <a16:creationId xmlns:a16="http://schemas.microsoft.com/office/drawing/2014/main" id="{B4A29275-7F91-2141-859B-A7324E8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94585378-1B21-D34F-89B1-EABE6438B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6" name="Line 18">
                <a:extLst>
                  <a:ext uri="{FF2B5EF4-FFF2-40B4-BE49-F238E27FC236}">
                    <a16:creationId xmlns:a16="http://schemas.microsoft.com/office/drawing/2014/main" id="{99044148-6DAF-DF49-AD68-163AECB8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7" name="Line 19">
                <a:extLst>
                  <a:ext uri="{FF2B5EF4-FFF2-40B4-BE49-F238E27FC236}">
                    <a16:creationId xmlns:a16="http://schemas.microsoft.com/office/drawing/2014/main" id="{FD4DC690-8411-B14F-B7C1-902DA33D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8" name="Line 20">
                <a:extLst>
                  <a:ext uri="{FF2B5EF4-FFF2-40B4-BE49-F238E27FC236}">
                    <a16:creationId xmlns:a16="http://schemas.microsoft.com/office/drawing/2014/main" id="{80FD9A98-9567-CD4D-B90E-CDC95857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41" name="Rectangle 21">
              <a:extLst>
                <a:ext uri="{FF2B5EF4-FFF2-40B4-BE49-F238E27FC236}">
                  <a16:creationId xmlns:a16="http://schemas.microsoft.com/office/drawing/2014/main" id="{0DFCC389-7F8B-FB45-9A09-CB40BC5D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11111111</a:t>
              </a:r>
            </a:p>
          </p:txBody>
        </p:sp>
        <p:sp>
          <p:nvSpPr>
            <p:cNvPr id="56342" name="Rectangle 22">
              <a:extLst>
                <a:ext uri="{FF2B5EF4-FFF2-40B4-BE49-F238E27FC236}">
                  <a16:creationId xmlns:a16="http://schemas.microsoft.com/office/drawing/2014/main" id="{89DEB1BE-E577-EE43-9693-BD707C8B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11111110</a:t>
              </a:r>
            </a:p>
          </p:txBody>
        </p:sp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0AD31AAF-9BA8-C449-BD34-46139D6A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44" name="Rectangle 24">
              <a:extLst>
                <a:ext uri="{FF2B5EF4-FFF2-40B4-BE49-F238E27FC236}">
                  <a16:creationId xmlns:a16="http://schemas.microsoft.com/office/drawing/2014/main" id="{EAAA0E00-652C-CE4B-8541-4E73F7D4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sp>
        <p:nvSpPr>
          <p:cNvPr id="56327" name="Rectangle 25">
            <a:extLst>
              <a:ext uri="{FF2B5EF4-FFF2-40B4-BE49-F238E27FC236}">
                <a16:creationId xmlns:a16="http://schemas.microsoft.com/office/drawing/2014/main" id="{3590B06C-119B-C948-AE99-A012CE10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Address </a:t>
            </a:r>
          </a:p>
        </p:txBody>
      </p:sp>
      <p:sp>
        <p:nvSpPr>
          <p:cNvPr id="56328" name="Rectangle 26">
            <a:extLst>
              <a:ext uri="{FF2B5EF4-FFF2-40B4-BE49-F238E27FC236}">
                <a16:creationId xmlns:a16="http://schemas.microsoft.com/office/drawing/2014/main" id="{1EC909BB-ED41-F248-A323-FA931B1D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7655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Mask</a:t>
            </a:r>
          </a:p>
        </p:txBody>
      </p:sp>
      <p:sp>
        <p:nvSpPr>
          <p:cNvPr id="56329" name="Line 27">
            <a:extLst>
              <a:ext uri="{FF2B5EF4-FFF2-40B4-BE49-F238E27FC236}">
                <a16:creationId xmlns:a16="http://schemas.microsoft.com/office/drawing/2014/main" id="{4B165A0D-BCF7-324B-8288-7DAEF117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0" name="Line 28">
            <a:extLst>
              <a:ext uri="{FF2B5EF4-FFF2-40B4-BE49-F238E27FC236}">
                <a16:creationId xmlns:a16="http://schemas.microsoft.com/office/drawing/2014/main" id="{C1DF11D1-7CAC-464E-94A3-B7BF5990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164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1" name="Rectangle 29">
            <a:extLst>
              <a:ext uri="{FF2B5EF4-FFF2-40B4-BE49-F238E27FC236}">
                <a16:creationId xmlns:a16="http://schemas.microsoft.com/office/drawing/2014/main" id="{82AA7B3F-E596-3146-87F9-ED131EFB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926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hosts </a:t>
            </a:r>
          </a:p>
        </p:txBody>
      </p:sp>
      <p:sp>
        <p:nvSpPr>
          <p:cNvPr id="56332" name="Line 30">
            <a:extLst>
              <a:ext uri="{FF2B5EF4-FFF2-40B4-BE49-F238E27FC236}">
                <a16:creationId xmlns:a16="http://schemas.microsoft.com/office/drawing/2014/main" id="{6ADD8771-8AD0-0F40-8436-24933343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12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3" name="Line 31">
            <a:extLst>
              <a:ext uri="{FF2B5EF4-FFF2-40B4-BE49-F238E27FC236}">
                <a16:creationId xmlns:a16="http://schemas.microsoft.com/office/drawing/2014/main" id="{EB70763E-1053-9F42-BAC5-9504C672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212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4" name="Line 32">
            <a:extLst>
              <a:ext uri="{FF2B5EF4-FFF2-40B4-BE49-F238E27FC236}">
                <a16:creationId xmlns:a16="http://schemas.microsoft.com/office/drawing/2014/main" id="{3E0A69AF-7DFC-C84E-BB33-E98F24F2C9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6212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5" name="Line 33">
            <a:extLst>
              <a:ext uri="{FF2B5EF4-FFF2-40B4-BE49-F238E27FC236}">
                <a16:creationId xmlns:a16="http://schemas.microsoft.com/office/drawing/2014/main" id="{030EA2AA-79D7-2D43-AEEE-94158C0A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6" name="Rectangle 34">
            <a:extLst>
              <a:ext uri="{FF2B5EF4-FFF2-40B4-BE49-F238E27FC236}">
                <a16:creationId xmlns:a16="http://schemas.microsoft.com/office/drawing/2014/main" id="{6F4E7CF9-08A6-6C49-87CD-66DF0607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926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Prefix </a:t>
            </a:r>
          </a:p>
        </p:txBody>
      </p:sp>
      <p:sp>
        <p:nvSpPr>
          <p:cNvPr id="56337" name="Line 35">
            <a:extLst>
              <a:ext uri="{FF2B5EF4-FFF2-40B4-BE49-F238E27FC236}">
                <a16:creationId xmlns:a16="http://schemas.microsoft.com/office/drawing/2014/main" id="{CEDD2BC9-3079-0D43-8D11-3EE23159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6180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8" name="Text Box 36">
            <a:extLst>
              <a:ext uri="{FF2B5EF4-FFF2-40B4-BE49-F238E27FC236}">
                <a16:creationId xmlns:a16="http://schemas.microsoft.com/office/drawing/2014/main" id="{6F9E2C67-F1FF-B24E-B631-C6A8C606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109663"/>
            <a:ext cx="5976938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Use two 32-bit numbers to represent a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Network number = IP address + Mask  </a:t>
            </a:r>
          </a:p>
        </p:txBody>
      </p:sp>
      <p:sp>
        <p:nvSpPr>
          <p:cNvPr id="56339" name="Text Box 37">
            <a:extLst>
              <a:ext uri="{FF2B5EF4-FFF2-40B4-BE49-F238E27FC236}">
                <a16:creationId xmlns:a16="http://schemas.microsoft.com/office/drawing/2014/main" id="{DA03E63B-A8B3-9D40-8FE8-083968B7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Written as 12.4.0.0/15</a:t>
            </a:r>
          </a:p>
        </p:txBody>
      </p:sp>
    </p:spTree>
    <p:extLst>
      <p:ext uri="{BB962C8B-B14F-4D97-AF65-F5344CB8AC3E}">
        <p14:creationId xmlns:p14="http://schemas.microsoft.com/office/powerpoint/2010/main" val="14636195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E796D6A-2A13-814D-8D76-A0F8ABA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BAD0842-26BF-064E-8DD2-708CF7DA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Today, the Internet has about 400,000 prefixes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FDDA6F0-486A-4F4A-B2DB-34CB059A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E1760-C882-F84A-88F2-B4EFEDD5751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ED7C56-8848-2645-9C86-86076C4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411663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12.0.0.0/8</a:t>
            </a:r>
          </a:p>
        </p:txBody>
      </p:sp>
      <p:sp>
        <p:nvSpPr>
          <p:cNvPr id="58373" name="AutoShape 4">
            <a:extLst>
              <a:ext uri="{FF2B5EF4-FFF2-40B4-BE49-F238E27FC236}">
                <a16:creationId xmlns:a16="http://schemas.microsoft.com/office/drawing/2014/main" id="{3ABE2354-26F1-CC4C-95F8-5AD3646ABA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287044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9D8859C4-A10D-084C-BE7B-0FF948C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2974975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12.0.0.0/16</a:t>
            </a:r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91395172-945F-5540-A230-FC9AFD1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864225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12.254.0.0/16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02FDFF4B-A31E-684E-9919-978E14A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28771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12.1.0.0/16</a:t>
            </a:r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A5B198E-DAC7-0B4C-A089-8B2C2C8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60045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12.2.0.0/16</a:t>
            </a:r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D8D5B2B1-D7CE-B042-9F0C-42EDA21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91160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12.3.0.0/16</a:t>
            </a:r>
          </a:p>
        </p:txBody>
      </p:sp>
      <p:sp>
        <p:nvSpPr>
          <p:cNvPr id="58379" name="AutoShape 10">
            <a:extLst>
              <a:ext uri="{FF2B5EF4-FFF2-40B4-BE49-F238E27FC236}">
                <a16:creationId xmlns:a16="http://schemas.microsoft.com/office/drawing/2014/main" id="{13D0A4C1-62AF-D844-9FFD-AD901D2D9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788569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0" name="Rectangle 11">
            <a:extLst>
              <a:ext uri="{FF2B5EF4-FFF2-40B4-BE49-F238E27FC236}">
                <a16:creationId xmlns:a16="http://schemas.microsoft.com/office/drawing/2014/main" id="{2146EAF5-CA8E-C540-A531-D73CCEA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198938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1" name="AutoShape 12">
            <a:extLst>
              <a:ext uri="{FF2B5EF4-FFF2-40B4-BE49-F238E27FC236}">
                <a16:creationId xmlns:a16="http://schemas.microsoft.com/office/drawing/2014/main" id="{4A2040A7-6B02-9D44-84F0-E123991B29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568950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2" name="Rectangle 13">
            <a:extLst>
              <a:ext uri="{FF2B5EF4-FFF2-40B4-BE49-F238E27FC236}">
                <a16:creationId xmlns:a16="http://schemas.microsoft.com/office/drawing/2014/main" id="{13A7B79B-A6E6-F14D-B66A-1333C6B4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349625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12.3.0.0/24</a:t>
            </a:r>
          </a:p>
        </p:txBody>
      </p:sp>
      <p:sp>
        <p:nvSpPr>
          <p:cNvPr id="58383" name="Rectangle 14">
            <a:extLst>
              <a:ext uri="{FF2B5EF4-FFF2-40B4-BE49-F238E27FC236}">
                <a16:creationId xmlns:a16="http://schemas.microsoft.com/office/drawing/2014/main" id="{5C2D0F15-8F3D-A24F-AB5F-9A5774FA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600450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12.3.1.0/24</a:t>
            </a:r>
          </a:p>
        </p:txBody>
      </p:sp>
      <p:sp>
        <p:nvSpPr>
          <p:cNvPr id="58384" name="Rectangle 15">
            <a:extLst>
              <a:ext uri="{FF2B5EF4-FFF2-40B4-BE49-F238E27FC236}">
                <a16:creationId xmlns:a16="http://schemas.microsoft.com/office/drawing/2014/main" id="{6DF3A305-7ED4-C14B-8634-2E1686CF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8115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5" name="Rectangle 16">
            <a:extLst>
              <a:ext uri="{FF2B5EF4-FFF2-40B4-BE49-F238E27FC236}">
                <a16:creationId xmlns:a16="http://schemas.microsoft.com/office/drawing/2014/main" id="{546EEDAF-351F-2243-901E-983B73A3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473575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12.3.254.0/24</a:t>
            </a:r>
          </a:p>
        </p:txBody>
      </p:sp>
      <p:sp>
        <p:nvSpPr>
          <p:cNvPr id="58386" name="Rectangle 17">
            <a:extLst>
              <a:ext uri="{FF2B5EF4-FFF2-40B4-BE49-F238E27FC236}">
                <a16:creationId xmlns:a16="http://schemas.microsoft.com/office/drawing/2014/main" id="{25114B01-C75A-4743-8700-EC14D2D0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97363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12.253.0.0/19</a:t>
            </a:r>
          </a:p>
        </p:txBody>
      </p:sp>
      <p:sp>
        <p:nvSpPr>
          <p:cNvPr id="58387" name="Rectangle 18">
            <a:extLst>
              <a:ext uri="{FF2B5EF4-FFF2-40B4-BE49-F238E27FC236}">
                <a16:creationId xmlns:a16="http://schemas.microsoft.com/office/drawing/2014/main" id="{6C830994-2591-FE4F-84C7-AF7C879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222875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12.253.32.0/19</a:t>
            </a:r>
          </a:p>
        </p:txBody>
      </p:sp>
      <p:sp>
        <p:nvSpPr>
          <p:cNvPr id="58388" name="Rectangle 22">
            <a:extLst>
              <a:ext uri="{FF2B5EF4-FFF2-40B4-BE49-F238E27FC236}">
                <a16:creationId xmlns:a16="http://schemas.microsoft.com/office/drawing/2014/main" id="{D9067B99-97E1-A44B-8438-8E79F182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284913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12.253.160.0/19</a:t>
            </a:r>
          </a:p>
        </p:txBody>
      </p:sp>
      <p:sp>
        <p:nvSpPr>
          <p:cNvPr id="58389" name="AutoShape 23">
            <a:extLst>
              <a:ext uri="{FF2B5EF4-FFF2-40B4-BE49-F238E27FC236}">
                <a16:creationId xmlns:a16="http://schemas.microsoft.com/office/drawing/2014/main" id="{D71DFA13-AE92-0C4B-AED6-C9131A4AFF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251995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90" name="Rectangle 24">
            <a:extLst>
              <a:ext uri="{FF2B5EF4-FFF2-40B4-BE49-F238E27FC236}">
                <a16:creationId xmlns:a16="http://schemas.microsoft.com/office/drawing/2014/main" id="{F2E94038-28F0-D048-B51F-B5E304C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187700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91" name="Rectangle 15">
            <a:extLst>
              <a:ext uri="{FF2B5EF4-FFF2-40B4-BE49-F238E27FC236}">
                <a16:creationId xmlns:a16="http://schemas.microsoft.com/office/drawing/2014/main" id="{61E68BEE-DF2A-314F-AFD4-DDFC3E73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64772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3E0356F4-6C8C-0145-9C0A-E7C4DC971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Classless Addressing</a:t>
            </a:r>
            <a:endParaRPr lang="en-AU" altLang="en-US" sz="360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982BB59-8A64-8849-BE8A-DD53A2C2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			Route aggregation with CIDR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0116" name="Picture 5" descr="f03-22-9780123850591 copy">
            <a:extLst>
              <a:ext uri="{FF2B5EF4-FFF2-40B4-BE49-F238E27FC236}">
                <a16:creationId xmlns:a16="http://schemas.microsoft.com/office/drawing/2014/main" id="{D9CC933F-14C8-B140-86E4-8A9ADF63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92313"/>
            <a:ext cx="5184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580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88DEBF5-4A25-2944-9DE9-CBC9EA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128D1F1-3A7F-364D-A925-351321C9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6551469-D026-6947-B04F-7818128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B0CC-3D12-CE40-AAF0-7D9D1AAD0B77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9326513-4EDC-6244-835B-8B556C744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41A12412-C981-164A-A801-37BC151D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981D977-4215-794F-808F-8B1BB5C35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3FCA5C2C-8579-4E44-A560-60E68F1B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51059250-9A5A-CA42-A293-A0E5AF0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F0C54D42-6DE0-F94E-B777-9B3FF2C1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EF9B48B1-AC10-8D43-BAC7-832ABF5A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41A8A6AB-2CBD-8045-85E6-A2977E74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50F53A47-AB8C-E342-BFDE-F733336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F977BB7F-2B34-B741-A96B-E6508E4BC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38B6E3AC-4250-5746-B159-76AA1D0C9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5555626B-A264-ED4A-A4D7-C5514828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2220A8E4-1681-9F4E-B1F1-FB9734EF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E1D7F440-B89A-514D-BE98-7F5E35A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0AE2231A-05A0-1D4D-946C-FA25C906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243E0DC-BC42-4741-948F-3AD6B37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951BEA97-0E9A-C24C-B55D-FE5F808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3978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F84CEB62-65A2-2042-96C7-B2E90CD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22" name="AutoShape 22">
            <a:extLst>
              <a:ext uri="{FF2B5EF4-FFF2-40B4-BE49-F238E27FC236}">
                <a16:creationId xmlns:a16="http://schemas.microsoft.com/office/drawing/2014/main" id="{F83A2EA2-63BD-5845-96F7-CB8A910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3" name="AutoShape 23">
            <a:extLst>
              <a:ext uri="{FF2B5EF4-FFF2-40B4-BE49-F238E27FC236}">
                <a16:creationId xmlns:a16="http://schemas.microsoft.com/office/drawing/2014/main" id="{3B833F75-69E3-0A43-8D21-DDBCED64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4" name="AutoShape 25">
            <a:extLst>
              <a:ext uri="{FF2B5EF4-FFF2-40B4-BE49-F238E27FC236}">
                <a16:creationId xmlns:a16="http://schemas.microsoft.com/office/drawing/2014/main" id="{E9A42F0C-E73D-934C-B106-3CCAF437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id="{541CBA28-F59B-2145-8635-4087DA357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21037D92-ABA7-F54A-89C6-9CBA1F45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474876A1-8D91-334F-BD4A-64F8606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01209B12-A51F-8B49-824B-005B6161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9" name="Text Box 31">
            <a:extLst>
              <a:ext uri="{FF2B5EF4-FFF2-40B4-BE49-F238E27FC236}">
                <a16:creationId xmlns:a16="http://schemas.microsoft.com/office/drawing/2014/main" id="{5D4A3C03-3AB3-5B46-9BB3-008533E3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90F2C5D6-17E9-BE45-99B2-F7FA2FF7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76831" name="Text Box 33">
            <a:extLst>
              <a:ext uri="{FF2B5EF4-FFF2-40B4-BE49-F238E27FC236}">
                <a16:creationId xmlns:a16="http://schemas.microsoft.com/office/drawing/2014/main" id="{860F4BDE-65AF-7F4F-96F8-C52AEC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76832" name="Text Box 34">
            <a:extLst>
              <a:ext uri="{FF2B5EF4-FFF2-40B4-BE49-F238E27FC236}">
                <a16:creationId xmlns:a16="http://schemas.microsoft.com/office/drawing/2014/main" id="{3772743E-0740-2243-9B67-85C52B8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76833" name="Text Box 35">
            <a:extLst>
              <a:ext uri="{FF2B5EF4-FFF2-40B4-BE49-F238E27FC236}">
                <a16:creationId xmlns:a16="http://schemas.microsoft.com/office/drawing/2014/main" id="{24130DD4-E3BF-AB47-A398-E630272A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76834" name="Text Box 36">
            <a:extLst>
              <a:ext uri="{FF2B5EF4-FFF2-40B4-BE49-F238E27FC236}">
                <a16:creationId xmlns:a16="http://schemas.microsoft.com/office/drawing/2014/main" id="{5769A18C-8FFA-2643-8BEA-C3BC656C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76835" name="Line 62">
            <a:extLst>
              <a:ext uri="{FF2B5EF4-FFF2-40B4-BE49-F238E27FC236}">
                <a16:creationId xmlns:a16="http://schemas.microsoft.com/office/drawing/2014/main" id="{7AA5CD33-E4D8-6A4C-B3AD-41C6D9024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6" name="Line 63">
            <a:extLst>
              <a:ext uri="{FF2B5EF4-FFF2-40B4-BE49-F238E27FC236}">
                <a16:creationId xmlns:a16="http://schemas.microsoft.com/office/drawing/2014/main" id="{A9172EB7-6CE5-3A45-A824-2B64E114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7" name="Text Box 64">
            <a:extLst>
              <a:ext uri="{FF2B5EF4-FFF2-40B4-BE49-F238E27FC236}">
                <a16:creationId xmlns:a16="http://schemas.microsoft.com/office/drawing/2014/main" id="{277A6377-8C52-B645-A246-F49F4F1C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46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76838" name="Text Box 65">
            <a:extLst>
              <a:ext uri="{FF2B5EF4-FFF2-40B4-BE49-F238E27FC236}">
                <a16:creationId xmlns:a16="http://schemas.microsoft.com/office/drawing/2014/main" id="{6042A9D2-62CC-3446-A408-B3DC965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607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76839" name="AutoShape 66">
            <a:extLst>
              <a:ext uri="{FF2B5EF4-FFF2-40B4-BE49-F238E27FC236}">
                <a16:creationId xmlns:a16="http://schemas.microsoft.com/office/drawing/2014/main" id="{2C27E179-F566-9948-A02F-84774E89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0" name="Rectangle 67">
            <a:extLst>
              <a:ext uri="{FF2B5EF4-FFF2-40B4-BE49-F238E27FC236}">
                <a16:creationId xmlns:a16="http://schemas.microsoft.com/office/drawing/2014/main" id="{627C20FA-224D-2542-BC99-89BE9859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1" name="Line 68">
            <a:extLst>
              <a:ext uri="{FF2B5EF4-FFF2-40B4-BE49-F238E27FC236}">
                <a16:creationId xmlns:a16="http://schemas.microsoft.com/office/drawing/2014/main" id="{150C1621-9D01-C743-910B-3380E648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2" name="Line 69">
            <a:extLst>
              <a:ext uri="{FF2B5EF4-FFF2-40B4-BE49-F238E27FC236}">
                <a16:creationId xmlns:a16="http://schemas.microsoft.com/office/drawing/2014/main" id="{4CF13826-BEF6-FB4D-8A06-28DF85B56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3" name="Text Box 70">
            <a:extLst>
              <a:ext uri="{FF2B5EF4-FFF2-40B4-BE49-F238E27FC236}">
                <a16:creationId xmlns:a16="http://schemas.microsoft.com/office/drawing/2014/main" id="{6F79F1BC-FAEA-FA4C-BC93-B56AA62F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054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6844" name="Line 71">
            <a:extLst>
              <a:ext uri="{FF2B5EF4-FFF2-40B4-BE49-F238E27FC236}">
                <a16:creationId xmlns:a16="http://schemas.microsoft.com/office/drawing/2014/main" id="{CBA4ED86-0503-9141-BA4C-1C48CBBE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845" name="Group 72">
            <a:extLst>
              <a:ext uri="{FF2B5EF4-FFF2-40B4-BE49-F238E27FC236}">
                <a16:creationId xmlns:a16="http://schemas.microsoft.com/office/drawing/2014/main" id="{57A23808-B41E-0748-87DC-8674D7CAA1C6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BE3D570F-B290-E54B-BDFC-E5036EC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76849" name="Rectangle 74">
              <a:extLst>
                <a:ext uri="{FF2B5EF4-FFF2-40B4-BE49-F238E27FC236}">
                  <a16:creationId xmlns:a16="http://schemas.microsoft.com/office/drawing/2014/main" id="{1C30D78D-CC42-AA43-98D0-3ACB740B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6846" name="Line 75">
            <a:extLst>
              <a:ext uri="{FF2B5EF4-FFF2-40B4-BE49-F238E27FC236}">
                <a16:creationId xmlns:a16="http://schemas.microsoft.com/office/drawing/2014/main" id="{56E70EF8-9283-7E45-B899-E157BE86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7" name="AutoShape 76">
            <a:extLst>
              <a:ext uri="{FF2B5EF4-FFF2-40B4-BE49-F238E27FC236}">
                <a16:creationId xmlns:a16="http://schemas.microsoft.com/office/drawing/2014/main" id="{312950FF-866D-9443-9EFC-29566EF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T0" fmla="*/ 115282150 w 21600"/>
              <a:gd name="T1" fmla="*/ 0 h 21600"/>
              <a:gd name="T2" fmla="*/ 69166319 w 21600"/>
              <a:gd name="T3" fmla="*/ 53796779 h 21600"/>
              <a:gd name="T4" fmla="*/ 0 w 21600"/>
              <a:gd name="T5" fmla="*/ 134499612 h 21600"/>
              <a:gd name="T6" fmla="*/ 69166319 w 21600"/>
              <a:gd name="T7" fmla="*/ 161390748 h 21600"/>
              <a:gd name="T8" fmla="*/ 138332618 w 21600"/>
              <a:gd name="T9" fmla="*/ 112077083 h 21600"/>
              <a:gd name="T10" fmla="*/ 161390748 w 21600"/>
              <a:gd name="T11" fmla="*/ 537967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4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:a16="http://schemas.microsoft.com/office/drawing/2014/main" id="{FC2C12E9-C33D-7047-A053-711FDA43F7FA}"/>
              </a:ext>
            </a:extLst>
          </p:cNvPr>
          <p:cNvSpPr/>
          <p:nvPr/>
        </p:nvSpPr>
        <p:spPr>
          <a:xfrm>
            <a:off x="2693800" y="815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BBE3D8-ADC3-6946-952B-85A7C3AB5659}"/>
              </a:ext>
            </a:extLst>
          </p:cNvPr>
          <p:cNvSpPr/>
          <p:nvPr/>
        </p:nvSpPr>
        <p:spPr>
          <a:xfrm>
            <a:off x="3561522" y="2987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518436E-3ED7-1F41-A770-57A2882B3561}"/>
              </a:ext>
            </a:extLst>
          </p:cNvPr>
          <p:cNvSpPr/>
          <p:nvPr/>
        </p:nvSpPr>
        <p:spPr>
          <a:xfrm>
            <a:off x="5307831" y="2987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8B96A0F-904F-954D-8DB8-3EAFE1A49B20}"/>
              </a:ext>
            </a:extLst>
          </p:cNvPr>
          <p:cNvSpPr/>
          <p:nvPr/>
        </p:nvSpPr>
        <p:spPr>
          <a:xfrm>
            <a:off x="3561522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8CF6C7-9BB6-F940-B4DD-55DACAFAED5F}"/>
              </a:ext>
            </a:extLst>
          </p:cNvPr>
          <p:cNvSpPr/>
          <p:nvPr/>
        </p:nvSpPr>
        <p:spPr>
          <a:xfrm>
            <a:off x="5310721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ED0F183-4945-2A4F-BC62-69286E5C374E}"/>
              </a:ext>
            </a:extLst>
          </p:cNvPr>
          <p:cNvCxnSpPr>
            <a:stCxn id="61" idx="6"/>
            <a:endCxn id="62" idx="2"/>
          </p:cNvCxnSpPr>
          <p:nvPr/>
        </p:nvCxnSpPr>
        <p:spPr>
          <a:xfrm>
            <a:off x="4203207" y="350713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27BE314-5BC6-A740-95CE-564D4A825A91}"/>
              </a:ext>
            </a:extLst>
          </p:cNvPr>
          <p:cNvCxnSpPr>
            <a:cxnSpLocks/>
            <a:stCxn id="64" idx="0"/>
            <a:endCxn id="62" idx="4"/>
          </p:cNvCxnSpPr>
          <p:nvPr/>
        </p:nvCxnSpPr>
        <p:spPr>
          <a:xfrm flipH="1" flipV="1">
            <a:off x="5628674" y="671556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EE20BB-A958-4F4D-B22F-E041D497D20A}"/>
              </a:ext>
            </a:extLst>
          </p:cNvPr>
          <p:cNvCxnSpPr>
            <a:cxnSpLocks/>
            <a:stCxn id="64" idx="2"/>
            <a:endCxn id="63" idx="6"/>
          </p:cNvCxnSpPr>
          <p:nvPr/>
        </p:nvCxnSpPr>
        <p:spPr>
          <a:xfrm flipH="1">
            <a:off x="4203207" y="192296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05C0810-FAD8-1940-BEF5-C573E4535F0D}"/>
              </a:ext>
            </a:extLst>
          </p:cNvPr>
          <p:cNvCxnSpPr>
            <a:cxnSpLocks/>
            <a:stCxn id="63" idx="1"/>
            <a:endCxn id="60" idx="5"/>
          </p:cNvCxnSpPr>
          <p:nvPr/>
        </p:nvCxnSpPr>
        <p:spPr>
          <a:xfrm flipH="1" flipV="1">
            <a:off x="3241512" y="1363707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C78094A-14AA-BF4E-923A-6C9B889AFB95}"/>
              </a:ext>
            </a:extLst>
          </p:cNvPr>
          <p:cNvCxnSpPr>
            <a:cxnSpLocks/>
            <a:stCxn id="60" idx="7"/>
            <a:endCxn id="61" idx="3"/>
          </p:cNvCxnSpPr>
          <p:nvPr/>
        </p:nvCxnSpPr>
        <p:spPr>
          <a:xfrm flipV="1">
            <a:off x="3241512" y="577582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5983EC-FF3F-F647-A66E-6AC4FC511C8B}"/>
              </a:ext>
            </a:extLst>
          </p:cNvPr>
          <p:cNvCxnSpPr>
            <a:cxnSpLocks/>
            <a:stCxn id="63" idx="0"/>
            <a:endCxn id="61" idx="4"/>
          </p:cNvCxnSpPr>
          <p:nvPr/>
        </p:nvCxnSpPr>
        <p:spPr>
          <a:xfrm flipV="1">
            <a:off x="3882365" y="67155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59A24D2-39FA-6D40-B6DA-F0CE6C1AED45}"/>
              </a:ext>
            </a:extLst>
          </p:cNvPr>
          <p:cNvCxnSpPr>
            <a:cxnSpLocks/>
            <a:stCxn id="63" idx="7"/>
            <a:endCxn id="62" idx="3"/>
          </p:cNvCxnSpPr>
          <p:nvPr/>
        </p:nvCxnSpPr>
        <p:spPr>
          <a:xfrm flipV="1">
            <a:off x="4109234" y="57758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F7838-F6BF-1241-A95D-C17055A4A2BA}"/>
              </a:ext>
            </a:extLst>
          </p:cNvPr>
          <p:cNvSpPr txBox="1"/>
          <p:nvPr/>
        </p:nvSpPr>
        <p:spPr>
          <a:xfrm>
            <a:off x="3118397" y="1454249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C250C94-FD3A-894B-B23D-F9B51947A9CE}"/>
              </a:ext>
            </a:extLst>
          </p:cNvPr>
          <p:cNvSpPr txBox="1"/>
          <p:nvPr/>
        </p:nvSpPr>
        <p:spPr>
          <a:xfrm>
            <a:off x="3910925" y="88102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DE2BCE-954A-E648-8CF0-4A3563297202}"/>
              </a:ext>
            </a:extLst>
          </p:cNvPr>
          <p:cNvSpPr txBox="1"/>
          <p:nvPr/>
        </p:nvSpPr>
        <p:spPr>
          <a:xfrm>
            <a:off x="4484050" y="31349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009F3DB-83D6-1244-B7E6-0DB4B5370284}"/>
              </a:ext>
            </a:extLst>
          </p:cNvPr>
          <p:cNvSpPr txBox="1"/>
          <p:nvPr/>
        </p:nvSpPr>
        <p:spPr>
          <a:xfrm>
            <a:off x="4733891" y="101302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35D32F-21D7-464A-B3A6-22692855DAFE}"/>
              </a:ext>
            </a:extLst>
          </p:cNvPr>
          <p:cNvSpPr txBox="1"/>
          <p:nvPr/>
        </p:nvSpPr>
        <p:spPr>
          <a:xfrm>
            <a:off x="4733891" y="154154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F4E0ECD-FF0E-AE49-A5CA-7BE25043382A}"/>
              </a:ext>
            </a:extLst>
          </p:cNvPr>
          <p:cNvSpPr txBox="1"/>
          <p:nvPr/>
        </p:nvSpPr>
        <p:spPr>
          <a:xfrm>
            <a:off x="5628672" y="926437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E1849B3-49D7-FE47-988D-AD047AC86265}"/>
              </a:ext>
            </a:extLst>
          </p:cNvPr>
          <p:cNvSpPr txBox="1"/>
          <p:nvPr/>
        </p:nvSpPr>
        <p:spPr>
          <a:xfrm>
            <a:off x="3016360" y="30905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E222D6-2BA7-994C-B5A5-563D884DFB44}"/>
              </a:ext>
            </a:extLst>
          </p:cNvPr>
          <p:cNvGrpSpPr/>
          <p:nvPr/>
        </p:nvGrpSpPr>
        <p:grpSpPr>
          <a:xfrm>
            <a:off x="69632" y="2403162"/>
            <a:ext cx="9042006" cy="4453830"/>
            <a:chOff x="69632" y="2403162"/>
            <a:chExt cx="9042006" cy="445383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62E1BD9-19DA-AC48-BD3E-CBCC8A289BDC}"/>
                </a:ext>
              </a:extLst>
            </p:cNvPr>
            <p:cNvGrpSpPr/>
            <p:nvPr/>
          </p:nvGrpSpPr>
          <p:grpSpPr>
            <a:xfrm>
              <a:off x="3121105" y="3269716"/>
              <a:ext cx="1840282" cy="1666223"/>
              <a:chOff x="1972776" y="1393814"/>
              <a:chExt cx="1840282" cy="166622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945AEE2-A438-3E40-B765-54F026E5FA37}"/>
                  </a:ext>
                </a:extLst>
              </p:cNvPr>
              <p:cNvSpPr/>
              <p:nvPr/>
            </p:nvSpPr>
            <p:spPr>
              <a:xfrm>
                <a:off x="1972776" y="241835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C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4B1AB-EED4-0A40-BB71-F5538667BC80}"/>
                  </a:ext>
                </a:extLst>
              </p:cNvPr>
              <p:cNvCxnSpPr>
                <a:cxnSpLocks/>
                <a:endCxn id="5" idx="6"/>
              </p:cNvCxnSpPr>
              <p:nvPr/>
            </p:nvCxnSpPr>
            <p:spPr>
              <a:xfrm flipH="1">
                <a:off x="2614461" y="2739195"/>
                <a:ext cx="110751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BFA852C-BAD3-1B44-B1DE-D53EB5104DDF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 flipV="1">
                <a:off x="2293619" y="1487786"/>
                <a:ext cx="0" cy="93056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C2FC77B-CC10-3D41-A35D-E3D8BA405D40}"/>
                  </a:ext>
                </a:extLst>
              </p:cNvPr>
              <p:cNvCxnSpPr>
                <a:cxnSpLocks/>
                <a:stCxn id="5" idx="7"/>
              </p:cNvCxnSpPr>
              <p:nvPr/>
            </p:nvCxnSpPr>
            <p:spPr>
              <a:xfrm flipV="1">
                <a:off x="2520488" y="1393814"/>
                <a:ext cx="1292570" cy="111851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BCEDF-30E4-0047-8715-058857B8F103}"/>
                  </a:ext>
                </a:extLst>
              </p:cNvPr>
              <p:cNvSpPr txBox="1"/>
              <p:nvPr/>
            </p:nvSpPr>
            <p:spPr>
              <a:xfrm>
                <a:off x="2322179" y="1697251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469D79-FC6F-3F4B-BC59-66E450AFAD09}"/>
                  </a:ext>
                </a:extLst>
              </p:cNvPr>
              <p:cNvSpPr txBox="1"/>
              <p:nvPr/>
            </p:nvSpPr>
            <p:spPr>
              <a:xfrm>
                <a:off x="3145145" y="1829257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02DCD8-8468-1644-A892-053C394A1469}"/>
                  </a:ext>
                </a:extLst>
              </p:cNvPr>
              <p:cNvSpPr txBox="1"/>
              <p:nvPr/>
            </p:nvSpPr>
            <p:spPr>
              <a:xfrm>
                <a:off x="3145145" y="235777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120ABDE-A768-F641-829A-E93C08518E9F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FEB30C0-F86F-3C42-BEF7-0F98B83A6BA2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458F14F-8905-C44C-8D1B-B4B63BA8589F}"/>
                  </a:ext>
                </a:extLst>
              </p:cNvPr>
              <p:cNvCxnSpPr>
                <a:cxnSpLocks/>
                <a:endCxn id="26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FD9CF66-7046-9644-8AEB-30DDFCB6C680}"/>
                  </a:ext>
                </a:extLst>
              </p:cNvPr>
              <p:cNvCxnSpPr>
                <a:cxnSpLocks/>
                <a:stCxn id="26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A7C4B8-B9CC-2F41-A9AE-4575DD7B52A4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0B4266-9722-F545-A689-05B7DA4B8E58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19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D614CD9-ECCA-1B4E-8C3B-F370F84CC6B6}"/>
                </a:ext>
              </a:extLst>
            </p:cNvPr>
            <p:cNvGrpSpPr/>
            <p:nvPr/>
          </p:nvGrpSpPr>
          <p:grpSpPr>
            <a:xfrm>
              <a:off x="305629" y="5491253"/>
              <a:ext cx="2291471" cy="880098"/>
              <a:chOff x="1580014" y="998501"/>
              <a:chExt cx="2291471" cy="88009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A370B10-B051-494A-8D1F-9A111246C3A4}"/>
                  </a:ext>
                </a:extLst>
              </p:cNvPr>
              <p:cNvSpPr/>
              <p:nvPr/>
            </p:nvSpPr>
            <p:spPr>
              <a:xfrm>
                <a:off x="2125176" y="998501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B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24CC6DA-73B7-C942-949D-851070D21408}"/>
                  </a:ext>
                </a:extLst>
              </p:cNvPr>
              <p:cNvCxnSpPr>
                <a:stCxn id="32" idx="6"/>
              </p:cNvCxnSpPr>
              <p:nvPr/>
            </p:nvCxnSpPr>
            <p:spPr>
              <a:xfrm>
                <a:off x="2766861" y="1319344"/>
                <a:ext cx="1104624" cy="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2E27B95-BD24-F346-9BEC-9BD58C01BA0C}"/>
                  </a:ext>
                </a:extLst>
              </p:cNvPr>
              <p:cNvCxnSpPr>
                <a:cxnSpLocks/>
                <a:endCxn id="32" idx="3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195EE5-7DEA-F448-801D-2A9A7594C2D2}"/>
                  </a:ext>
                </a:extLst>
              </p:cNvPr>
              <p:cNvSpPr txBox="1"/>
              <p:nvPr/>
            </p:nvSpPr>
            <p:spPr>
              <a:xfrm>
                <a:off x="3047704" y="128212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A03D8F8-54C3-2741-873D-7D8AFAB4EB4E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19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A96DB04-32D7-DF4F-B777-DB4D0BE42A51}"/>
                </a:ext>
              </a:extLst>
            </p:cNvPr>
            <p:cNvGrpSpPr/>
            <p:nvPr/>
          </p:nvGrpSpPr>
          <p:grpSpPr>
            <a:xfrm>
              <a:off x="7154099" y="3686122"/>
              <a:ext cx="1957539" cy="1572250"/>
              <a:chOff x="2766861" y="998502"/>
              <a:chExt cx="1957539" cy="157225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6DF2034-7EF8-EE46-9836-B938BE3AA7B5}"/>
                  </a:ext>
                </a:extLst>
              </p:cNvPr>
              <p:cNvSpPr/>
              <p:nvPr/>
            </p:nvSpPr>
            <p:spPr>
              <a:xfrm>
                <a:off x="3871485" y="99850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D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078397D-DF0C-9347-8E79-8F23238E62E4}"/>
                  </a:ext>
                </a:extLst>
              </p:cNvPr>
              <p:cNvCxnSpPr>
                <a:endCxn id="38" idx="2"/>
              </p:cNvCxnSpPr>
              <p:nvPr/>
            </p:nvCxnSpPr>
            <p:spPr>
              <a:xfrm>
                <a:off x="2766861" y="1319344"/>
                <a:ext cx="1104624" cy="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C2BA6B6-4DE3-004B-ADA2-0762EE82D807}"/>
                  </a:ext>
                </a:extLst>
              </p:cNvPr>
              <p:cNvCxnSpPr>
                <a:cxnSpLocks/>
                <a:endCxn id="38" idx="4"/>
              </p:cNvCxnSpPr>
              <p:nvPr/>
            </p:nvCxnSpPr>
            <p:spPr>
              <a:xfrm flipH="1" flipV="1">
                <a:off x="4192328" y="1640187"/>
                <a:ext cx="2890" cy="930565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84DF83-7C07-5C40-855B-4EA4C488D2DB}"/>
                  </a:ext>
                </a:extLst>
              </p:cNvPr>
              <p:cNvSpPr txBox="1"/>
              <p:nvPr/>
            </p:nvSpPr>
            <p:spPr>
              <a:xfrm>
                <a:off x="3047704" y="128212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7386B0-666D-9C46-9762-531D413DABA6}"/>
                  </a:ext>
                </a:extLst>
              </p:cNvPr>
              <p:cNvSpPr txBox="1"/>
              <p:nvPr/>
            </p:nvSpPr>
            <p:spPr>
              <a:xfrm>
                <a:off x="4192326" y="1895068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13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44AAA62-97BC-1144-9243-71DFE3CED479}"/>
                </a:ext>
              </a:extLst>
            </p:cNvPr>
            <p:cNvGrpSpPr/>
            <p:nvPr/>
          </p:nvGrpSpPr>
          <p:grpSpPr>
            <a:xfrm>
              <a:off x="4673149" y="5284742"/>
              <a:ext cx="1957541" cy="1572250"/>
              <a:chOff x="2766861" y="1640187"/>
              <a:chExt cx="1957541" cy="157225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633E1FE-37B2-E847-9B9C-73731A550891}"/>
                  </a:ext>
                </a:extLst>
              </p:cNvPr>
              <p:cNvSpPr/>
              <p:nvPr/>
            </p:nvSpPr>
            <p:spPr>
              <a:xfrm>
                <a:off x="3874375" y="257075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B543F7-A223-D847-9989-2D6AB08F40AE}"/>
                  </a:ext>
                </a:extLst>
              </p:cNvPr>
              <p:cNvCxnSpPr>
                <a:cxnSpLocks/>
                <a:stCxn id="54" idx="0"/>
              </p:cNvCxnSpPr>
              <p:nvPr/>
            </p:nvCxnSpPr>
            <p:spPr>
              <a:xfrm flipH="1" flipV="1">
                <a:off x="4192328" y="1640187"/>
                <a:ext cx="2890" cy="930565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8F10019-F80C-2941-8633-187E1529D344}"/>
                  </a:ext>
                </a:extLst>
              </p:cNvPr>
              <p:cNvCxnSpPr>
                <a:cxnSpLocks/>
                <a:stCxn id="54" idx="2"/>
              </p:cNvCxnSpPr>
              <p:nvPr/>
            </p:nvCxnSpPr>
            <p:spPr>
              <a:xfrm flipH="1">
                <a:off x="2766861" y="2891595"/>
                <a:ext cx="110751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45C9F8-F32D-F44D-BDE5-29351902432B}"/>
                  </a:ext>
                </a:extLst>
              </p:cNvPr>
              <p:cNvSpPr txBox="1"/>
              <p:nvPr/>
            </p:nvSpPr>
            <p:spPr>
              <a:xfrm>
                <a:off x="3297545" y="251017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D6E32D-E8D6-9240-A427-F7A2987E573B}"/>
                  </a:ext>
                </a:extLst>
              </p:cNvPr>
              <p:cNvSpPr txBox="1"/>
              <p:nvPr/>
            </p:nvSpPr>
            <p:spPr>
              <a:xfrm>
                <a:off x="4192328" y="2138743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13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0CF8CFC-ABD4-7349-AEDE-1F8F4633B4B5}"/>
                </a:ext>
              </a:extLst>
            </p:cNvPr>
            <p:cNvSpPr txBox="1"/>
            <p:nvPr/>
          </p:nvSpPr>
          <p:spPr>
            <a:xfrm>
              <a:off x="105957" y="2403162"/>
              <a:ext cx="8900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After flooding every node will have the following information: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48A140F-D3ED-D648-934B-31C577FD2C12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741E3C8-05C6-C14C-9852-2CEA516C596F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6744C7E-9283-8848-96D3-36A95D6D22B1}"/>
                </a:ext>
              </a:extLst>
            </p:cNvPr>
            <p:cNvSpPr/>
            <p:nvPr/>
          </p:nvSpPr>
          <p:spPr>
            <a:xfrm>
              <a:off x="117820" y="6205158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90F9642-2EC7-8B41-9D5A-53690AA5427B}"/>
                </a:ext>
              </a:extLst>
            </p:cNvPr>
            <p:cNvSpPr/>
            <p:nvPr/>
          </p:nvSpPr>
          <p:spPr>
            <a:xfrm>
              <a:off x="2190634" y="5461570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A5019D6-9E3E-8649-AB49-6FA89A5397C2}"/>
                </a:ext>
              </a:extLst>
            </p:cNvPr>
            <p:cNvSpPr/>
            <p:nvPr/>
          </p:nvSpPr>
          <p:spPr>
            <a:xfrm>
              <a:off x="3121105" y="3038290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5C1A434-120D-8548-93C6-C3767D88C0CE}"/>
                </a:ext>
              </a:extLst>
            </p:cNvPr>
            <p:cNvSpPr/>
            <p:nvPr/>
          </p:nvSpPr>
          <p:spPr>
            <a:xfrm>
              <a:off x="4518011" y="3050087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9657AE9-B0E9-5544-A52A-5994A81A5A8B}"/>
                </a:ext>
              </a:extLst>
            </p:cNvPr>
            <p:cNvSpPr/>
            <p:nvPr/>
          </p:nvSpPr>
          <p:spPr>
            <a:xfrm>
              <a:off x="4662923" y="423801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E25A9FE-CA04-6C47-84C4-D24C84944EE6}"/>
                </a:ext>
              </a:extLst>
            </p:cNvPr>
            <p:cNvSpPr/>
            <p:nvPr/>
          </p:nvSpPr>
          <p:spPr>
            <a:xfrm>
              <a:off x="6876330" y="3686121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30CECDD-C3C0-D24F-B4B2-CEA507FC65C7}"/>
                </a:ext>
              </a:extLst>
            </p:cNvPr>
            <p:cNvSpPr/>
            <p:nvPr/>
          </p:nvSpPr>
          <p:spPr>
            <a:xfrm>
              <a:off x="8311090" y="5019077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ECA7CB5-459F-8D41-9D18-BA3CC831BC69}"/>
                </a:ext>
              </a:extLst>
            </p:cNvPr>
            <p:cNvSpPr/>
            <p:nvPr/>
          </p:nvSpPr>
          <p:spPr>
            <a:xfrm>
              <a:off x="5759162" y="5194885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EAB74F6-5A52-1647-BE3A-8A6590047C9E}"/>
                </a:ext>
              </a:extLst>
            </p:cNvPr>
            <p:cNvSpPr/>
            <p:nvPr/>
          </p:nvSpPr>
          <p:spPr>
            <a:xfrm>
              <a:off x="4470028" y="61547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FEDD0EAA-DE3A-2248-ABD1-726C211DDBCD}"/>
              </a:ext>
            </a:extLst>
          </p:cNvPr>
          <p:cNvSpPr txBox="1"/>
          <p:nvPr/>
        </p:nvSpPr>
        <p:spPr>
          <a:xfrm>
            <a:off x="33846" y="-1451"/>
            <a:ext cx="890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this network: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303323-8676-044D-9065-DF7FD65F59A9}"/>
              </a:ext>
            </a:extLst>
          </p:cNvPr>
          <p:cNvSpPr txBox="1"/>
          <p:nvPr/>
        </p:nvSpPr>
        <p:spPr>
          <a:xfrm>
            <a:off x="7224" y="2681805"/>
            <a:ext cx="9144000" cy="153660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Each node has complete knowledge of the network topology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43DC1C2-8624-514C-9FB8-8A0F35466420}"/>
              </a:ext>
            </a:extLst>
          </p:cNvPr>
          <p:cNvSpPr txBox="1"/>
          <p:nvPr/>
        </p:nvSpPr>
        <p:spPr>
          <a:xfrm>
            <a:off x="7224" y="4640340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Apply shortest path algorithm to find routes</a:t>
            </a:r>
          </a:p>
        </p:txBody>
      </p:sp>
    </p:spTree>
    <p:extLst>
      <p:ext uri="{BB962C8B-B14F-4D97-AF65-F5344CB8AC3E}">
        <p14:creationId xmlns:p14="http://schemas.microsoft.com/office/powerpoint/2010/main" val="28329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8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1D8FB74-F2CB-1B4A-B6FB-D85490B4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06A6746-C8C0-6B42-B157-91785FAC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FC0EF295-0A95-E047-A9A5-CB5228E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19F6D-D975-C649-9E52-3CACCAA3730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A0DAB80C-3F5F-2645-B180-EA0DCF3B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1" charset="0"/>
              <a:ea typeface="+mn-ea"/>
              <a:cs typeface="+mn-cs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4707E346-5A9C-364C-A9BB-7E46D3B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A1B10668-3A1A-0542-91F9-395CCAC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0E518CAA-2BFD-E04B-9F0F-8B5060FD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B7AEBE7F-3955-634C-AA56-4A7493F3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85F664E9-0B90-8A4D-AE48-2685208E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AFA8C6B2-DFAE-AA47-A2F0-384811BB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476E03B-05DC-2D46-8165-BB770658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56D82144-14B9-9044-8A58-2AA37442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06CF0D24-916D-0443-8E00-98AB5215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4CB1815F-3ABE-9641-8EC3-DB183D3B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8863" name="AutoShape 15">
            <a:extLst>
              <a:ext uri="{FF2B5EF4-FFF2-40B4-BE49-F238E27FC236}">
                <a16:creationId xmlns:a16="http://schemas.microsoft.com/office/drawing/2014/main" id="{46FFAD29-41E1-C84D-9C7F-DDE4E03E4279}"/>
              </a:ext>
            </a:extLst>
          </p:cNvPr>
          <p:cNvCxnSpPr>
            <a:cxnSpLocks noChangeShapeType="1"/>
            <a:stCxn id="78858" idx="2"/>
            <a:endCxn id="78860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AutoShape 16">
            <a:extLst>
              <a:ext uri="{FF2B5EF4-FFF2-40B4-BE49-F238E27FC236}">
                <a16:creationId xmlns:a16="http://schemas.microsoft.com/office/drawing/2014/main" id="{8D6BCAAB-E092-0940-81EF-68F2BE2262C5}"/>
              </a:ext>
            </a:extLst>
          </p:cNvPr>
          <p:cNvCxnSpPr>
            <a:cxnSpLocks noChangeShapeType="1"/>
            <a:stCxn id="78858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>
            <a:extLst>
              <a:ext uri="{FF2B5EF4-FFF2-40B4-BE49-F238E27FC236}">
                <a16:creationId xmlns:a16="http://schemas.microsoft.com/office/drawing/2014/main" id="{CCCC2C6D-E596-C043-B871-60C7410C4AFD}"/>
              </a:ext>
            </a:extLst>
          </p:cNvPr>
          <p:cNvCxnSpPr>
            <a:cxnSpLocks noChangeShapeType="1"/>
            <a:stCxn id="78858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6" name="AutoShape 18">
            <a:extLst>
              <a:ext uri="{FF2B5EF4-FFF2-40B4-BE49-F238E27FC236}">
                <a16:creationId xmlns:a16="http://schemas.microsoft.com/office/drawing/2014/main" id="{F2EA93CC-63C4-0540-93B3-BC950EFFD5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>
            <a:extLst>
              <a:ext uri="{FF2B5EF4-FFF2-40B4-BE49-F238E27FC236}">
                <a16:creationId xmlns:a16="http://schemas.microsoft.com/office/drawing/2014/main" id="{9CFA14FB-59DC-B34B-813C-29E2F463DB9F}"/>
              </a:ext>
            </a:extLst>
          </p:cNvPr>
          <p:cNvCxnSpPr>
            <a:cxnSpLocks noChangeShapeType="1"/>
            <a:endCxn id="78862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8" name="Line 20">
            <a:extLst>
              <a:ext uri="{FF2B5EF4-FFF2-40B4-BE49-F238E27FC236}">
                <a16:creationId xmlns:a16="http://schemas.microsoft.com/office/drawing/2014/main" id="{4D116DD1-0F9A-D646-AD7A-F8D3314EB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69" name="Line 21">
            <a:extLst>
              <a:ext uri="{FF2B5EF4-FFF2-40B4-BE49-F238E27FC236}">
                <a16:creationId xmlns:a16="http://schemas.microsoft.com/office/drawing/2014/main" id="{C2EDB80A-C9FA-F445-922B-16CDFAA3C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97068EE9-3407-CA4F-B4C1-081F4585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16088569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6CC7DB0-01E0-A640-B791-0B4A0009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EDDC025-64BC-7E45-AD2A-FF8EC344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22D3AE4-F83B-CE4C-A319-573B38D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A566-60EE-AF47-9AF2-7392216DE2B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12805D0A-42EA-7F4F-8CAA-E7E8568F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672F135A-3765-FC44-8739-E11F451A5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A9A3A65B-81AA-DC44-9BB2-9712701C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201.10.6.17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8E2A3B0B-7C76-4C49-A808-C59D7814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destination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6AC41DD-CE0B-E54D-AEEF-F86957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0A5D45CE-6D6A-1740-ADFE-E68DCF8A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6" name="Rectangle 10">
            <a:extLst>
              <a:ext uri="{FF2B5EF4-FFF2-40B4-BE49-F238E27FC236}">
                <a16:creationId xmlns:a16="http://schemas.microsoft.com/office/drawing/2014/main" id="{192C351F-BC43-D243-B079-8CE0B69DC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5086350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Serial0/0.1</a:t>
            </a: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0F9E83F8-838B-DD47-A507-B7AE397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4757738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8501867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F05554E-726A-BA4E-9F9E-DC5E79574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Pre-CIDR (1988-1994): Steep Growth</a:t>
            </a:r>
          </a:p>
        </p:txBody>
      </p:sp>
      <p:sp>
        <p:nvSpPr>
          <p:cNvPr id="61442" name="Slide Number Placeholder 2">
            <a:extLst>
              <a:ext uri="{FF2B5EF4-FFF2-40B4-BE49-F238E27FC236}">
                <a16:creationId xmlns:a16="http://schemas.microsoft.com/office/drawing/2014/main" id="{B8E773A2-C78F-0145-8ECA-EA10B964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28DED-0741-274C-8495-3A5A5AE256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4162CC8D-6D24-8149-B9CB-EBAD734C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33450"/>
            <a:ext cx="93789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C18B5B36-2B20-794B-A006-66E4F610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586740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Growth faster than improvements in equipment capability</a:t>
            </a:r>
          </a:p>
        </p:txBody>
      </p:sp>
    </p:spTree>
    <p:extLst>
      <p:ext uri="{BB962C8B-B14F-4D97-AF65-F5344CB8AC3E}">
        <p14:creationId xmlns:p14="http://schemas.microsoft.com/office/powerpoint/2010/main" val="24185532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A3014C52-CE8B-0C4C-AE84-96EFC4FF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CIDR (1994-1996): Much Flatter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4EB5FFC6-C45D-A147-910C-ADFAD311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AEB25-C8C8-454B-84E0-2BA66B368FC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98A0AE1F-E23C-9D4D-B753-182D2419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4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>
            <a:extLst>
              <a:ext uri="{FF2B5EF4-FFF2-40B4-BE49-F238E27FC236}">
                <a16:creationId xmlns:a16="http://schemas.microsoft.com/office/drawing/2014/main" id="{83A8D5E8-0C41-C248-B7D3-25B15B1A7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5800725"/>
            <a:ext cx="302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Efforts to aggregate</a:t>
            </a:r>
          </a:p>
        </p:txBody>
      </p:sp>
    </p:spTree>
    <p:extLst>
      <p:ext uri="{BB962C8B-B14F-4D97-AF65-F5344CB8AC3E}">
        <p14:creationId xmlns:p14="http://schemas.microsoft.com/office/powerpoint/2010/main" val="41141118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A94B739B-3C92-DC4D-BE02-874EDA5CB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CIDR Growth (1996-1998): Roughly Linear</a:t>
            </a:r>
          </a:p>
        </p:txBody>
      </p:sp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id="{CB5764DC-8E21-C949-AEDB-84C5DE5D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35165-146A-214E-A5BA-26979F0921C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A2385049-E816-584C-A73E-82287007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90600"/>
            <a:ext cx="9144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>
            <a:extLst>
              <a:ext uri="{FF2B5EF4-FFF2-40B4-BE49-F238E27FC236}">
                <a16:creationId xmlns:a16="http://schemas.microsoft.com/office/drawing/2014/main" id="{CF34A134-6EDD-044B-85F1-D50EFD756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5638800"/>
            <a:ext cx="653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Good use of aggregation, and peer pressure!</a:t>
            </a:r>
          </a:p>
        </p:txBody>
      </p:sp>
    </p:spTree>
    <p:extLst>
      <p:ext uri="{BB962C8B-B14F-4D97-AF65-F5344CB8AC3E}">
        <p14:creationId xmlns:p14="http://schemas.microsoft.com/office/powerpoint/2010/main" val="11709529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90207A28-FBBA-0E4D-A6F4-B0CC7F29B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96774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DotCom Boom (1998-2001): Steep Growth</a:t>
            </a:r>
          </a:p>
        </p:txBody>
      </p:sp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D142C5A7-5D41-9843-BBA2-86C007AB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F5391-9072-774B-BCCD-458672AC9C8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72347729-D619-B746-A61E-99CF4505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>
            <a:extLst>
              <a:ext uri="{FF2B5EF4-FFF2-40B4-BE49-F238E27FC236}">
                <a16:creationId xmlns:a16="http://schemas.microsoft.com/office/drawing/2014/main" id="{392C6826-A37B-3946-B12E-CDD3CBA6D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653088"/>
            <a:ext cx="626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Internet boom and increased multi-homing</a:t>
            </a:r>
          </a:p>
        </p:txBody>
      </p:sp>
    </p:spTree>
    <p:extLst>
      <p:ext uri="{BB962C8B-B14F-4D97-AF65-F5344CB8AC3E}">
        <p14:creationId xmlns:p14="http://schemas.microsoft.com/office/powerpoint/2010/main" val="14837933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5437AFBA-3CAD-1B45-ACEE-649328889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39138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 Term (1989-2005): Post-Boom</a:t>
            </a:r>
          </a:p>
        </p:txBody>
      </p:sp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1555178F-469F-1F4B-84C2-63F4F9F5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C31F7-AAA1-AC44-B3B8-A37D7BA3DEA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1E92A693-A22A-C44A-BB80-D24D2242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43000"/>
            <a:ext cx="8731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Line 4">
            <a:extLst>
              <a:ext uri="{FF2B5EF4-FFF2-40B4-BE49-F238E27FC236}">
                <a16:creationId xmlns:a16="http://schemas.microsoft.com/office/drawing/2014/main" id="{B82F5C84-310D-D448-A26F-046639A8E8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281113"/>
            <a:ext cx="6350" cy="4433887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37" name="AutoShape 5">
            <a:extLst>
              <a:ext uri="{FF2B5EF4-FFF2-40B4-BE49-F238E27FC236}">
                <a16:creationId xmlns:a16="http://schemas.microsoft.com/office/drawing/2014/main" id="{029A91C7-3D6C-4C4E-B6DE-BD36E3CF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1844675"/>
            <a:ext cx="882650" cy="319088"/>
          </a:xfrm>
          <a:prstGeom prst="rightArrow">
            <a:avLst>
              <a:gd name="adj1" fmla="val 50000"/>
              <a:gd name="adj2" fmla="val 69154"/>
            </a:avLst>
          </a:prstGeom>
          <a:solidFill>
            <a:srgbClr val="CC33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38" name="Text Box 4">
            <a:extLst>
              <a:ext uri="{FF2B5EF4-FFF2-40B4-BE49-F238E27FC236}">
                <a16:creationId xmlns:a16="http://schemas.microsoft.com/office/drawing/2014/main" id="{E6D94A7E-7450-794C-8595-208D16419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00725"/>
            <a:ext cx="562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Today we are up to ~400,000 prefixes</a:t>
            </a:r>
          </a:p>
        </p:txBody>
      </p:sp>
    </p:spTree>
    <p:extLst>
      <p:ext uri="{BB962C8B-B14F-4D97-AF65-F5344CB8AC3E}">
        <p14:creationId xmlns:p14="http://schemas.microsoft.com/office/powerpoint/2010/main" val="13532146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Getting an IP address: DHCP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3278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9" y="1193522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430484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IP address?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Windows: control-panel-&gt;network-&gt;configuration-&gt;</a:t>
            </a:r>
            <a:r>
              <a:rPr lang="en-US" altLang="en-US" dirty="0" err="1">
                <a:ea typeface="ＭＳ Ｐゴシック" charset="-128"/>
              </a:rPr>
              <a:t>tcp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ip</a:t>
            </a:r>
            <a:r>
              <a:rPr lang="en-US" altLang="en-US" dirty="0">
                <a:ea typeface="ＭＳ Ｐゴシック" charset="-128"/>
              </a:rPr>
              <a:t>-&gt;properties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UNIX: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mr-IN" altLang="en-US" dirty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plug-and-play</a:t>
            </a:r>
            <a:r>
              <a:rPr lang="ja-JP" altLang="en-US" sz="2800" dirty="0">
                <a:ea typeface="ＭＳ Ｐゴシック" charset="-128"/>
              </a:rPr>
              <a:t>”</a:t>
            </a:r>
            <a:r>
              <a:rPr lang="en-US" altLang="ja-JP" sz="2800" dirty="0">
                <a:ea typeface="ＭＳ Ｐゴシック" charset="-128"/>
              </a:rPr>
              <a:t> 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2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allows reuse of addresses (only hold address while connected/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support for mobile users who want to join network (more shortly)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5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1214A5A8-C734-8946-8624-1C87CE4E0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Shortest Path Routing</a:t>
            </a:r>
            <a:endParaRPr lang="en-AU" altLang="en-US" sz="3600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41A0FF67-5C65-9F44-AEB0-676406814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817563"/>
            <a:ext cx="8064499" cy="6040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Dijkstra’s Algorithm - Assume non-negative link weights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N: set of nodes in the graph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l((</a:t>
            </a:r>
            <a:r>
              <a:rPr lang="en-US" altLang="en-US" sz="2000" dirty="0" err="1"/>
              <a:t>i</a:t>
            </a:r>
            <a:r>
              <a:rPr lang="en-US" altLang="en-US" sz="2000" dirty="0"/>
              <a:t>, j): the non-negative cost associated with the edge between nodes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, j </a:t>
            </a:r>
            <a:r>
              <a:rPr lang="en-US" altLang="en-US" sz="2000" dirty="0">
                <a:sym typeface="Symbol" pitchFamily="2" charset="2"/>
              </a:rPr>
              <a:t>N and l(</a:t>
            </a:r>
            <a:r>
              <a:rPr lang="en-US" altLang="en-US" sz="2000" dirty="0" err="1">
                <a:sym typeface="Symbol" pitchFamily="2" charset="2"/>
              </a:rPr>
              <a:t>i</a:t>
            </a:r>
            <a:r>
              <a:rPr lang="en-US" altLang="en-US" sz="2000" dirty="0">
                <a:sym typeface="Symbol" pitchFamily="2" charset="2"/>
              </a:rPr>
              <a:t>, j) =  if no edge connects </a:t>
            </a:r>
            <a:r>
              <a:rPr lang="en-US" altLang="en-US" sz="2000" dirty="0" err="1">
                <a:sym typeface="Symbol" pitchFamily="2" charset="2"/>
              </a:rPr>
              <a:t>i</a:t>
            </a:r>
            <a:r>
              <a:rPr lang="en-US" altLang="en-US" sz="2000" dirty="0">
                <a:sym typeface="Symbol" pitchFamily="2" charset="2"/>
              </a:rPr>
              <a:t> and j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Let s </a:t>
            </a:r>
            <a:r>
              <a:rPr lang="en-US" altLang="en-US" sz="2000" dirty="0">
                <a:sym typeface="Symbol" pitchFamily="2" charset="2"/>
              </a:rPr>
              <a:t>N be the starting node which executes the algorithm to find shortest paths to all other nodes in 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Two variables used by the algorithm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M: set of nodes incorporated so far by the algorithm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C(n) : the cost of the path from s to each node n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The algorithm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dirty="0">
                <a:latin typeface="Courier New" panose="02070309020205020404" pitchFamily="49" charset="0"/>
              </a:rPr>
              <a:t>M = {s}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For each n in N – {s}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C(n) = l(s, n)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while ( N </a:t>
            </a: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 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M = M  {w} such that C(w) is the minimum  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                       for all w in (N-M)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For each n in (N-M)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        C(n) = MIN (C(n), C(w) + l(w, n))</a:t>
            </a:r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8638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 overview: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broadcasts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discover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[optional]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DHCP server responds with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offer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[optional]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requests IP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request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DHCP server sends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ack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5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223.1.1.3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223.1.1.4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223.1.2.9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223.1.3.27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arriving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needs 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address in this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0713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</p:spTree>
    <p:extLst>
      <p:ext uri="{BB962C8B-B14F-4D97-AF65-F5344CB8AC3E}">
        <p14:creationId xmlns:p14="http://schemas.microsoft.com/office/powerpoint/2010/main" val="4035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06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9500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9447E6B-7F50-5D4E-904E-AF92A7B2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altLang="en-US" sz="2800"/>
              <a:t>Dynamic Host Configuration Protocol (DHCP)</a:t>
            </a:r>
            <a:endParaRPr lang="en-AU" altLang="en-US" sz="28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7F26A4C-45A2-2948-ADDE-8C0DBD663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DHCP server is responsible for providing configuration information to hosts</a:t>
            </a:r>
          </a:p>
          <a:p>
            <a:r>
              <a:rPr lang="en-US" altLang="en-US" sz="2800" dirty="0"/>
              <a:t>There is at least one DHCP server for an administrative domain</a:t>
            </a:r>
          </a:p>
          <a:p>
            <a:r>
              <a:rPr lang="en-US" altLang="en-US" sz="2800" dirty="0"/>
              <a:t>DHCP server maintains a pool of available addresses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998005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4D7746E-05B2-604D-A834-B0303A9E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DHCP</a:t>
            </a:r>
            <a:endParaRPr lang="en-AU" altLang="en-US" sz="360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94298AB-FE25-6845-B3CE-540EF1897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3816350" cy="5111750"/>
          </a:xfrm>
        </p:spPr>
        <p:txBody>
          <a:bodyPr/>
          <a:lstStyle/>
          <a:p>
            <a:r>
              <a:rPr lang="en-US" altLang="en-US" sz="2400" dirty="0"/>
              <a:t>Newly booted or attached host sends DHCPDISCOVER message to a special IP address (255.255.255.255)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DHCP relay agent </a:t>
            </a:r>
            <a:r>
              <a:rPr lang="en-US" altLang="en-US" sz="2400" dirty="0"/>
              <a:t>unicasts the message to DHCP server and waits for the response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97284" name="Picture 5" descr="f03-24-9780123850591 copy">
            <a:extLst>
              <a:ext uri="{FF2B5EF4-FFF2-40B4-BE49-F238E27FC236}">
                <a16:creationId xmlns:a16="http://schemas.microsoft.com/office/drawing/2014/main" id="{C635F432-2E46-8343-AF09-7FE0449F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6101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56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4561</Words>
  <Application>Microsoft Macintosh PowerPoint</Application>
  <PresentationFormat>On-screen Show (4:3)</PresentationFormat>
  <Paragraphs>1515</Paragraphs>
  <Slides>95</Slides>
  <Notes>50</Notes>
  <HiddenSlides>8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95</vt:i4>
      </vt:variant>
    </vt:vector>
  </HeadingPairs>
  <TitlesOfParts>
    <vt:vector size="109" baseType="lpstr">
      <vt:lpstr>Arial</vt:lpstr>
      <vt:lpstr>Calibri</vt:lpstr>
      <vt:lpstr>Calibri Light</vt:lpstr>
      <vt:lpstr>Comic Sans MS</vt:lpstr>
      <vt:lpstr>Courier New</vt:lpstr>
      <vt:lpstr>Gill Sans MT</vt:lpstr>
      <vt:lpstr>Helvetica</vt:lpstr>
      <vt:lpstr>Lucida Bright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Link State Routing</vt:lpstr>
      <vt:lpstr>Link State Routing</vt:lpstr>
      <vt:lpstr>PowerPoint Presentation</vt:lpstr>
      <vt:lpstr>PowerPoint Presentation</vt:lpstr>
      <vt:lpstr>Link State </vt:lpstr>
      <vt:lpstr>PowerPoint Presentation</vt:lpstr>
      <vt:lpstr>Shortest Path Routing</vt:lpstr>
      <vt:lpstr>Shortest Path Routing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Shortest Path Routing</vt:lpstr>
      <vt:lpstr>Shortest Path Routing</vt:lpstr>
      <vt:lpstr>Shortest Path Routing</vt:lpstr>
      <vt:lpstr>Shortest Path Routing</vt:lpstr>
      <vt:lpstr>Open Shortest Path First (OSPF)</vt:lpstr>
      <vt:lpstr>Comparison of LS and DV algorithms</vt:lpstr>
      <vt:lpstr>Comparison of LS and DV algorithms</vt:lpstr>
      <vt:lpstr>PowerPoint Presentation</vt:lpstr>
      <vt:lpstr>The Internet network layer</vt:lpstr>
      <vt:lpstr>Network layer</vt:lpstr>
      <vt:lpstr>Two key network-layer functions</vt:lpstr>
      <vt:lpstr>Network layer: data plane, control plane</vt:lpstr>
      <vt:lpstr>PowerPoint Presentation</vt:lpstr>
      <vt:lpstr>Internetworking</vt:lpstr>
      <vt:lpstr>Internetworking</vt:lpstr>
      <vt:lpstr>IP Service Model</vt:lpstr>
      <vt:lpstr>IP datagram format</vt:lpstr>
      <vt:lpstr>IP Fragmentation and Reassembly</vt:lpstr>
      <vt:lpstr>IP Fragmentation and Reassembly</vt:lpstr>
      <vt:lpstr>IP Fragmentation and Reassembly</vt:lpstr>
      <vt:lpstr>Network Addresses</vt:lpstr>
      <vt:lpstr>IP Address (IPv4)</vt:lpstr>
      <vt:lpstr>Grouping Related Hosts</vt:lpstr>
      <vt:lpstr>Scalability Challenge</vt:lpstr>
      <vt:lpstr>Hierarchical Addressing in U.S. Mail</vt:lpstr>
      <vt:lpstr>Hierarchical Addressing: IP Prefixes</vt:lpstr>
      <vt:lpstr>Easy to Add New Hosts</vt:lpstr>
      <vt:lpstr>Class-full addressing</vt:lpstr>
      <vt:lpstr>Global Addresses</vt:lpstr>
      <vt:lpstr>PowerPoint Presentation</vt:lpstr>
      <vt:lpstr>PowerPoint Presentation</vt:lpstr>
      <vt:lpstr>Global Addresses</vt:lpstr>
      <vt:lpstr>Classful Addressing</vt:lpstr>
      <vt:lpstr>IP Datagram Forwarding</vt:lpstr>
      <vt:lpstr>IP Datagram Forwarding</vt:lpstr>
      <vt:lpstr>Obtaining a Block of Addresses</vt:lpstr>
      <vt:lpstr>Pre-CIDR (1988-1994): Steep Growth</vt:lpstr>
      <vt:lpstr>Subnetting</vt:lpstr>
      <vt:lpstr>PowerPoint Presentation</vt:lpstr>
      <vt:lpstr>Subnetting</vt:lpstr>
      <vt:lpstr>Subnetting</vt:lpstr>
      <vt:lpstr>Subnetting</vt:lpstr>
      <vt:lpstr>Subnetting</vt:lpstr>
      <vt:lpstr>Class-less addressing: CIDR</vt:lpstr>
      <vt:lpstr>IP addressing: CIDR</vt:lpstr>
      <vt:lpstr>Classless Inter-Domain Routing (CIDR)</vt:lpstr>
      <vt:lpstr>Hierarchical Address Allocation</vt:lpstr>
      <vt:lpstr>Classless Addressing</vt:lpstr>
      <vt:lpstr>Separate Forwarding Entry Per Prefix</vt:lpstr>
      <vt:lpstr>CIDR Makes Packet Forwarding Harder</vt:lpstr>
      <vt:lpstr>Longest Prefix Match Forwarding</vt:lpstr>
      <vt:lpstr>Pre-CIDR (1988-1994): Steep Growth</vt:lpstr>
      <vt:lpstr>CIDR (1994-1996): Much Flatter</vt:lpstr>
      <vt:lpstr>CIDR Growth (1996-1998): Roughly Linear</vt:lpstr>
      <vt:lpstr>DotCom Boom (1998-2001): Steep Growth</vt:lpstr>
      <vt:lpstr>Long Term (1989-2005): Post-Boom</vt:lpstr>
      <vt:lpstr>Getting an IP address: DHCP</vt:lpstr>
      <vt:lpstr>IP addresses: how to get one?</vt:lpstr>
      <vt:lpstr>DHCP: Dynamic Host Configuration Protocol</vt:lpstr>
      <vt:lpstr>DHCP: Dynamic Host Configuration Protocol</vt:lpstr>
      <vt:lpstr>DHCP client-server scenario</vt:lpstr>
      <vt:lpstr>PowerPoint Presentation</vt:lpstr>
      <vt:lpstr>DHCP: more than IP addresses</vt:lpstr>
      <vt:lpstr>Dynamic Host Configuration Protocol (DHCP)</vt:lpstr>
      <vt:lpstr>DHCP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60</cp:revision>
  <dcterms:created xsi:type="dcterms:W3CDTF">2020-02-13T13:47:54Z</dcterms:created>
  <dcterms:modified xsi:type="dcterms:W3CDTF">2022-02-08T18:49:44Z</dcterms:modified>
</cp:coreProperties>
</file>