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28"/>
  </p:notesMasterIdLst>
  <p:sldIdLst>
    <p:sldId id="1532" r:id="rId4"/>
    <p:sldId id="1597" r:id="rId5"/>
    <p:sldId id="667" r:id="rId6"/>
    <p:sldId id="604" r:id="rId7"/>
    <p:sldId id="605" r:id="rId8"/>
    <p:sldId id="668" r:id="rId9"/>
    <p:sldId id="608" r:id="rId10"/>
    <p:sldId id="607" r:id="rId11"/>
    <p:sldId id="609" r:id="rId12"/>
    <p:sldId id="261" r:id="rId13"/>
    <p:sldId id="293" r:id="rId14"/>
    <p:sldId id="294" r:id="rId15"/>
    <p:sldId id="295" r:id="rId16"/>
    <p:sldId id="1541" r:id="rId17"/>
    <p:sldId id="298" r:id="rId18"/>
    <p:sldId id="301" r:id="rId19"/>
    <p:sldId id="1598" r:id="rId20"/>
    <p:sldId id="610" r:id="rId21"/>
    <p:sldId id="1565" r:id="rId22"/>
    <p:sldId id="1566" r:id="rId23"/>
    <p:sldId id="1567" r:id="rId24"/>
    <p:sldId id="303" r:id="rId25"/>
    <p:sldId id="1599" r:id="rId26"/>
    <p:sldId id="160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8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03BE0621-D7FD-9647-AE44-C1A96C4B7D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C239BF8F-E663-2A42-A9F1-D3280C2AC7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7082348-6557-714A-9354-DFCBE98A1DB9}" type="datetime3">
              <a:rPr lang="en-US" altLang="en-US" sz="1300" smtClean="0">
                <a:latin typeface="Times New Roman" panose="02020603050405020304" pitchFamily="18" charset="0"/>
              </a:rPr>
              <a:pPr/>
              <a:t>15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1492" name="Rectangle 6">
            <a:extLst>
              <a:ext uri="{FF2B5EF4-FFF2-40B4-BE49-F238E27FC236}">
                <a16:creationId xmlns:a16="http://schemas.microsoft.com/office/drawing/2014/main" id="{AC2DDC84-C728-8643-8FDC-8ECFF98D24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1493" name="Rectangle 7">
            <a:extLst>
              <a:ext uri="{FF2B5EF4-FFF2-40B4-BE49-F238E27FC236}">
                <a16:creationId xmlns:a16="http://schemas.microsoft.com/office/drawing/2014/main" id="{FCE54E01-A90E-0C41-987E-6C14070BC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6798694F-5B41-0641-94BE-394D8B5D2E7D}" type="slidenum">
              <a:rPr lang="en-US" altLang="en-US" sz="1300">
                <a:latin typeface="Times New Roman" panose="02020603050405020304" pitchFamily="18" charset="0"/>
              </a:rPr>
              <a:pPr/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1494" name="Rectangle 2">
            <a:extLst>
              <a:ext uri="{FF2B5EF4-FFF2-40B4-BE49-F238E27FC236}">
                <a16:creationId xmlns:a16="http://schemas.microsoft.com/office/drawing/2014/main" id="{F29D1B16-0B01-3041-86E2-D855F5C0D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5" name="Rectangle 3">
            <a:extLst>
              <a:ext uri="{FF2B5EF4-FFF2-40B4-BE49-F238E27FC236}">
                <a16:creationId xmlns:a16="http://schemas.microsoft.com/office/drawing/2014/main" id="{8AB93A5E-8662-884F-926B-A3ACF198E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405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36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BD8F95EB-E8E4-B049-B3D3-B00094F8C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2816C-4727-F94B-9A9A-71DC0BBE95A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2ADDA42-16BC-E74F-A0C0-207F9782F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5BD1951-D24C-EF4A-97E1-1BB3FB213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615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B872-AE89-6943-BF3B-4F1273DDB5D1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11AD-66D2-4344-8DFF-00DB669AA0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1772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B872-AE89-6943-BF3B-4F1273DDB5D1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11AD-66D2-4344-8DFF-00DB669AA0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774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F02606F-35EB-B545-9833-98BE7D43A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98A51-1EC7-5C4B-AA90-8A99D4974BC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603F4B1-B18F-D942-9E9B-0B17A2986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69A4B31-D945-424D-BCE4-B3F81EFE4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4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9F87D6FD-0834-564F-A6A7-F14463F97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F5400C09-0A10-4440-889F-EB3D49B12E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9C81-C109-4B45-9FBE-B61D25B709D8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0" name="Rectangle 6">
            <a:extLst>
              <a:ext uri="{FF2B5EF4-FFF2-40B4-BE49-F238E27FC236}">
                <a16:creationId xmlns:a16="http://schemas.microsoft.com/office/drawing/2014/main" id="{B805544B-7A46-4D4D-A5F7-EE3FF3C72F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8661" name="Rectangle 7">
            <a:extLst>
              <a:ext uri="{FF2B5EF4-FFF2-40B4-BE49-F238E27FC236}">
                <a16:creationId xmlns:a16="http://schemas.microsoft.com/office/drawing/2014/main" id="{D7B925B7-B1BE-A042-94BB-6CB1BE3AC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48500-C356-5E40-9114-11EB74E50AE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2" name="Rectangle 2">
            <a:extLst>
              <a:ext uri="{FF2B5EF4-FFF2-40B4-BE49-F238E27FC236}">
                <a16:creationId xmlns:a16="http://schemas.microsoft.com/office/drawing/2014/main" id="{2FFA191C-38F8-1F4E-AF4F-8C406E22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3" name="Rectangle 3">
            <a:extLst>
              <a:ext uri="{FF2B5EF4-FFF2-40B4-BE49-F238E27FC236}">
                <a16:creationId xmlns:a16="http://schemas.microsoft.com/office/drawing/2014/main" id="{2B21C798-8CDC-E245-82AA-9D03F7E6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8997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161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3E24E2C6-B26A-6743-B1A0-5D590F63EE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7282D901-B3C9-7241-A2EB-2B94FF91F1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A3D475B8-30A3-714F-9A9E-C54468F8B426}" type="datetime3">
              <a:rPr lang="en-US" altLang="en-US" sz="1300" smtClean="0">
                <a:latin typeface="Times New Roman" panose="02020603050405020304" pitchFamily="18" charset="0"/>
              </a:rPr>
              <a:pPr/>
              <a:t>15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2516" name="Rectangle 6">
            <a:extLst>
              <a:ext uri="{FF2B5EF4-FFF2-40B4-BE49-F238E27FC236}">
                <a16:creationId xmlns:a16="http://schemas.microsoft.com/office/drawing/2014/main" id="{AECBD347-8360-634B-A456-1D3F03408F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2517" name="Rectangle 7">
            <a:extLst>
              <a:ext uri="{FF2B5EF4-FFF2-40B4-BE49-F238E27FC236}">
                <a16:creationId xmlns:a16="http://schemas.microsoft.com/office/drawing/2014/main" id="{F23206D9-B2CE-D543-9D11-59ED892C6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CD447EA4-2300-DE40-A9D6-2B95CD2A57C2}" type="slidenum">
              <a:rPr lang="en-US" altLang="en-US" sz="1300">
                <a:latin typeface="Times New Roman" panose="02020603050405020304" pitchFamily="18" charset="0"/>
              </a:rPr>
              <a:pPr/>
              <a:t>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2518" name="Rectangle 2">
            <a:extLst>
              <a:ext uri="{FF2B5EF4-FFF2-40B4-BE49-F238E27FC236}">
                <a16:creationId xmlns:a16="http://schemas.microsoft.com/office/drawing/2014/main" id="{4598ED93-FFF0-D649-979A-5B566114F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9" name="Rectangle 3">
            <a:extLst>
              <a:ext uri="{FF2B5EF4-FFF2-40B4-BE49-F238E27FC236}">
                <a16:creationId xmlns:a16="http://schemas.microsoft.com/office/drawing/2014/main" id="{CE7354FD-3FAE-5343-96E7-4941AB94F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66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921F9379-384A-6347-BC94-1C11663488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04E4851D-8DB8-5B40-B1D4-5D36FD4712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6D0DC9B2-4323-5843-9CC3-C8917BB2B0CD}" type="datetime3">
              <a:rPr lang="en-US" altLang="en-US" sz="1300" smtClean="0">
                <a:latin typeface="Times New Roman" panose="02020603050405020304" pitchFamily="18" charset="0"/>
              </a:rPr>
              <a:pPr/>
              <a:t>15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5588" name="Rectangle 6">
            <a:extLst>
              <a:ext uri="{FF2B5EF4-FFF2-40B4-BE49-F238E27FC236}">
                <a16:creationId xmlns:a16="http://schemas.microsoft.com/office/drawing/2014/main" id="{C07829E7-906D-5640-865D-38776A8B69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5589" name="Rectangle 7">
            <a:extLst>
              <a:ext uri="{FF2B5EF4-FFF2-40B4-BE49-F238E27FC236}">
                <a16:creationId xmlns:a16="http://schemas.microsoft.com/office/drawing/2014/main" id="{3C34CCBA-1373-A84C-A9F7-7FDEA7A5C1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EDE8EB2-B710-CF41-A6FB-37B9C2C481B0}" type="slidenum">
              <a:rPr lang="en-US" altLang="en-US" sz="1300">
                <a:latin typeface="Times New Roman" panose="02020603050405020304" pitchFamily="18" charset="0"/>
              </a:rPr>
              <a:pPr/>
              <a:t>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5590" name="Rectangle 2">
            <a:extLst>
              <a:ext uri="{FF2B5EF4-FFF2-40B4-BE49-F238E27FC236}">
                <a16:creationId xmlns:a16="http://schemas.microsoft.com/office/drawing/2014/main" id="{47051424-2B93-AC42-8004-590494C11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91" name="Rectangle 3">
            <a:extLst>
              <a:ext uri="{FF2B5EF4-FFF2-40B4-BE49-F238E27FC236}">
                <a16:creationId xmlns:a16="http://schemas.microsoft.com/office/drawing/2014/main" id="{134B8865-0579-E340-A686-C9CB64353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641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D9A420A0-E80F-454D-9457-7C1DBFAA7A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685AA1CD-EBA8-7143-A4DE-A6A8F1D5AA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144A94DA-7073-094D-811B-A6CCEFD63E89}" type="datetime3">
              <a:rPr lang="en-US" altLang="en-US" sz="1300" smtClean="0">
                <a:latin typeface="Times New Roman" panose="02020603050405020304" pitchFamily="18" charset="0"/>
              </a:rPr>
              <a:pPr/>
              <a:t>15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4564" name="Rectangle 6">
            <a:extLst>
              <a:ext uri="{FF2B5EF4-FFF2-40B4-BE49-F238E27FC236}">
                <a16:creationId xmlns:a16="http://schemas.microsoft.com/office/drawing/2014/main" id="{83DC6F03-15CC-8346-94D2-C2D445C8F5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4565" name="Rectangle 7">
            <a:extLst>
              <a:ext uri="{FF2B5EF4-FFF2-40B4-BE49-F238E27FC236}">
                <a16:creationId xmlns:a16="http://schemas.microsoft.com/office/drawing/2014/main" id="{1231B715-5BAB-4C4D-A602-9032B9A7D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34A4F6C6-D185-2D48-91D0-27D44A106287}" type="slidenum">
              <a:rPr lang="en-US" altLang="en-US" sz="1300">
                <a:latin typeface="Times New Roman" panose="02020603050405020304" pitchFamily="18" charset="0"/>
              </a:rPr>
              <a:pPr/>
              <a:t>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4566" name="Rectangle 2">
            <a:extLst>
              <a:ext uri="{FF2B5EF4-FFF2-40B4-BE49-F238E27FC236}">
                <a16:creationId xmlns:a16="http://schemas.microsoft.com/office/drawing/2014/main" id="{AEFAF033-A1EF-1041-B58C-EE254BE76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7" name="Rectangle 3">
            <a:extLst>
              <a:ext uri="{FF2B5EF4-FFF2-40B4-BE49-F238E27FC236}">
                <a16:creationId xmlns:a16="http://schemas.microsoft.com/office/drawing/2014/main" id="{154EECD5-8474-B643-8DBE-BDD59270B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320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13D9628F-788C-4942-85ED-BDF0076185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C55D2D75-A138-314D-ABC3-79F167C47C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337D28ED-41BF-0A40-AACD-F454717B26AD}" type="datetime3">
              <a:rPr lang="en-US" altLang="en-US" sz="1300" smtClean="0">
                <a:latin typeface="Times New Roman" panose="02020603050405020304" pitchFamily="18" charset="0"/>
              </a:rPr>
              <a:pPr/>
              <a:t>15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2" name="Rectangle 6">
            <a:extLst>
              <a:ext uri="{FF2B5EF4-FFF2-40B4-BE49-F238E27FC236}">
                <a16:creationId xmlns:a16="http://schemas.microsoft.com/office/drawing/2014/main" id="{7A374DE7-3FBA-F444-8658-D71549D390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6613" name="Rectangle 7">
            <a:extLst>
              <a:ext uri="{FF2B5EF4-FFF2-40B4-BE49-F238E27FC236}">
                <a16:creationId xmlns:a16="http://schemas.microsoft.com/office/drawing/2014/main" id="{C7EA0A3F-C9B2-2949-8F76-D9A14DDF0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BA2F939B-F450-0A4E-94AB-F900B224F58D}" type="slidenum">
              <a:rPr lang="en-US" altLang="en-US" sz="1300">
                <a:latin typeface="Times New Roman" panose="02020603050405020304" pitchFamily="18" charset="0"/>
              </a:rPr>
              <a:pPr/>
              <a:t>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4" name="Rectangle 2">
            <a:extLst>
              <a:ext uri="{FF2B5EF4-FFF2-40B4-BE49-F238E27FC236}">
                <a16:creationId xmlns:a16="http://schemas.microsoft.com/office/drawing/2014/main" id="{F9E56D23-C618-F44A-B71A-3F6093779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5" name="Rectangle 3">
            <a:extLst>
              <a:ext uri="{FF2B5EF4-FFF2-40B4-BE49-F238E27FC236}">
                <a16:creationId xmlns:a16="http://schemas.microsoft.com/office/drawing/2014/main" id="{AD550577-2C2A-3D41-98BC-3D657EB68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939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C5A35D0-9AD5-BA4A-A5D6-F2B723FA6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1865F-1D9C-D943-A6E8-68D0A13D62A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B78BBF9-E7C2-EE44-B244-919852899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C89C50-6F47-0E4D-AD2C-BFAE79D2E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89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D47087F-C970-9842-BD22-628865770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A0775-5122-2443-8528-F6214F84FC3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0A58972-36A1-B94E-A05D-17856407E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51B0274-9898-C54D-A177-0C412F656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37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538C2583-A09E-B641-8917-276A26769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B9D96-986D-174C-8C96-36963659065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D9B2298-2E64-4F4B-9416-D6D7954E4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99B84EB-16C7-4C4B-B4B7-BD5B6E09B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58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DA9A2A3-6D24-0340-9B1B-CE35BE0B3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5FDC03-9D98-C342-9FE7-FAF4E54FF94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CDD22C0-F242-3145-961C-D28718253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FA10B65-3DC7-9244-9963-3C21F24F4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73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Spring 2022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IP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68978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>
            <a:extLst>
              <a:ext uri="{FF2B5EF4-FFF2-40B4-BE49-F238E27FC236}">
                <a16:creationId xmlns:a16="http://schemas.microsoft.com/office/drawing/2014/main" id="{8B2A6FA8-BDAA-3241-A20C-ACE190E5B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Addresses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A25E6E8-69E9-054C-89D6-24410A394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1E60390-D412-694B-B392-A0523982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82777-1887-0D41-9E6A-62F1BFA67B6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9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C65465D-018B-354C-AF07-3EBBE07EE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 (IPv4)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FE86E33D-CA84-7D4D-A09D-E247979CD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unique 32-bit number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Identifies an interface (on a host, on a router, …)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Represented in dotted-quad notation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6EFA687-D121-334C-BAC3-A35FDA20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4809A9-9027-C149-B27D-25D37B9B06E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E19D9255-59BC-B94F-913C-B94EF0B3DDE2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4910138"/>
            <a:ext cx="7327900" cy="592137"/>
            <a:chOff x="428" y="893"/>
            <a:chExt cx="4616" cy="373"/>
          </a:xfrm>
        </p:grpSpPr>
        <p:grpSp>
          <p:nvGrpSpPr>
            <p:cNvPr id="36877" name="Group 5">
              <a:extLst>
                <a:ext uri="{FF2B5EF4-FFF2-40B4-BE49-F238E27FC236}">
                  <a16:creationId xmlns:a16="http://schemas.microsoft.com/office/drawing/2014/main" id="{A28C2FA1-E5AD-8548-9D72-8048EB5CA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61190" name="Rectangle 6">
                <a:extLst>
                  <a:ext uri="{FF2B5EF4-FFF2-40B4-BE49-F238E27FC236}">
                    <a16:creationId xmlns:a16="http://schemas.microsoft.com/office/drawing/2014/main" id="{156C3FBF-7083-F443-A469-0093E1BE4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3" name="Line 7">
                <a:extLst>
                  <a:ext uri="{FF2B5EF4-FFF2-40B4-BE49-F238E27FC236}">
                    <a16:creationId xmlns:a16="http://schemas.microsoft.com/office/drawing/2014/main" id="{445895CB-2E16-3345-81E8-DFF47CEB3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4" name="Line 8">
                <a:extLst>
                  <a:ext uri="{FF2B5EF4-FFF2-40B4-BE49-F238E27FC236}">
                    <a16:creationId xmlns:a16="http://schemas.microsoft.com/office/drawing/2014/main" id="{5B2E553E-1995-434C-B5A8-11BC3AFFA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5" name="Line 9">
                <a:extLst>
                  <a:ext uri="{FF2B5EF4-FFF2-40B4-BE49-F238E27FC236}">
                    <a16:creationId xmlns:a16="http://schemas.microsoft.com/office/drawing/2014/main" id="{52D5B27F-0642-C240-B51B-019268FCE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6878" name="Rectangle 10">
              <a:extLst>
                <a:ext uri="{FF2B5EF4-FFF2-40B4-BE49-F238E27FC236}">
                  <a16:creationId xmlns:a16="http://schemas.microsoft.com/office/drawing/2014/main" id="{6585F680-F99E-F545-BFDA-F4AB8B3C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36879" name="Rectangle 11">
              <a:extLst>
                <a:ext uri="{FF2B5EF4-FFF2-40B4-BE49-F238E27FC236}">
                  <a16:creationId xmlns:a16="http://schemas.microsoft.com/office/drawing/2014/main" id="{1332F236-DD27-5E4C-88D1-76659F93A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36880" name="Rectangle 12">
              <a:extLst>
                <a:ext uri="{FF2B5EF4-FFF2-40B4-BE49-F238E27FC236}">
                  <a16:creationId xmlns:a16="http://schemas.microsoft.com/office/drawing/2014/main" id="{266AD9BC-545C-AC40-9469-9CDCE85C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881" name="Rectangle 13">
              <a:extLst>
                <a:ext uri="{FF2B5EF4-FFF2-40B4-BE49-F238E27FC236}">
                  <a16:creationId xmlns:a16="http://schemas.microsoft.com/office/drawing/2014/main" id="{810588A8-88B2-2047-9CD7-310FA09A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36869" name="Text Box 21">
            <a:extLst>
              <a:ext uri="{FF2B5EF4-FFF2-40B4-BE49-F238E27FC236}">
                <a16:creationId xmlns:a16="http://schemas.microsoft.com/office/drawing/2014/main" id="{6FD34E68-132D-B344-8B24-B4D5F86B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36870" name="Text Box 22">
            <a:extLst>
              <a:ext uri="{FF2B5EF4-FFF2-40B4-BE49-F238E27FC236}">
                <a16:creationId xmlns:a16="http://schemas.microsoft.com/office/drawing/2014/main" id="{6F59720B-3760-0A4A-941C-35E7BF51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36871" name="Text Box 23">
            <a:extLst>
              <a:ext uri="{FF2B5EF4-FFF2-40B4-BE49-F238E27FC236}">
                <a16:creationId xmlns:a16="http://schemas.microsoft.com/office/drawing/2014/main" id="{C4BB6E5B-BD19-5F43-B32D-50F81F26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506788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36872" name="Text Box 24">
            <a:extLst>
              <a:ext uri="{FF2B5EF4-FFF2-40B4-BE49-F238E27FC236}">
                <a16:creationId xmlns:a16="http://schemas.microsoft.com/office/drawing/2014/main" id="{B3537D6B-6384-F245-AF93-BA264623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35067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36873" name="Line 25">
            <a:extLst>
              <a:ext uri="{FF2B5EF4-FFF2-40B4-BE49-F238E27FC236}">
                <a16:creationId xmlns:a16="http://schemas.microsoft.com/office/drawing/2014/main" id="{D4717235-1C3A-B242-A34C-41A5A7BB8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4" name="Line 26">
            <a:extLst>
              <a:ext uri="{FF2B5EF4-FFF2-40B4-BE49-F238E27FC236}">
                <a16:creationId xmlns:a16="http://schemas.microsoft.com/office/drawing/2014/main" id="{089DA2FB-9A89-2D41-98AB-8202732C5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0463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5" name="Line 27">
            <a:extLst>
              <a:ext uri="{FF2B5EF4-FFF2-40B4-BE49-F238E27FC236}">
                <a16:creationId xmlns:a16="http://schemas.microsoft.com/office/drawing/2014/main" id="{B1254EB7-0764-514E-8EB8-398F2C373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70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6" name="Line 28">
            <a:extLst>
              <a:ext uri="{FF2B5EF4-FFF2-40B4-BE49-F238E27FC236}">
                <a16:creationId xmlns:a16="http://schemas.microsoft.com/office/drawing/2014/main" id="{79368440-6963-9C4A-9FA0-A7732A697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C7666888-95C0-6743-9AA4-2BA13061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5770067"/>
            <a:ext cx="2085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12:34:158:5</a:t>
            </a:r>
          </a:p>
        </p:txBody>
      </p:sp>
    </p:spTree>
    <p:extLst>
      <p:ext uri="{BB962C8B-B14F-4D97-AF65-F5344CB8AC3E}">
        <p14:creationId xmlns:p14="http://schemas.microsoft.com/office/powerpoint/2010/main" val="214244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2">
            <a:extLst>
              <a:ext uri="{FF2B5EF4-FFF2-40B4-BE49-F238E27FC236}">
                <a16:creationId xmlns:a16="http://schemas.microsoft.com/office/drawing/2014/main" id="{74FFB87B-56A1-2A40-BEED-6785A98D2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Grouping Related Hosts</a:t>
            </a:r>
          </a:p>
        </p:txBody>
      </p:sp>
      <p:sp>
        <p:nvSpPr>
          <p:cNvPr id="38914" name="Rectangle 33">
            <a:extLst>
              <a:ext uri="{FF2B5EF4-FFF2-40B4-BE49-F238E27FC236}">
                <a16:creationId xmlns:a16="http://schemas.microsoft.com/office/drawing/2014/main" id="{A79E26B8-CDEF-BB49-8ECC-B58B147EF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Internet is an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inter-network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Used to connect networks together, not hosts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Need to address a network (i.e., group of hosts)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5D95CA12-B453-2B4E-BE0B-598A5882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0C0A3-4065-4F46-84AD-238C059CB3F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A51F7992-A294-6F47-AC74-D5277B613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5E290C74-267C-BB4A-96FA-23779FE38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A6587C34-1BFF-334D-B52C-3F8370E21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C7AFE484-5FDE-974D-B8A4-06570B2B4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4062A6AD-F79A-6140-93CE-FA1ECCF1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DE2BA6A1-7289-B045-AA24-BA3756BF2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63BF20BC-2970-2B49-919C-BF3EEA3F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F27C672E-1502-1E44-B61D-D25992E1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12908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08A577DB-AC72-F641-BCDB-6905C141D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B33E764F-056B-7B44-9FBE-5832AC877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6" name="Line 14">
            <a:extLst>
              <a:ext uri="{FF2B5EF4-FFF2-40B4-BE49-F238E27FC236}">
                <a16:creationId xmlns:a16="http://schemas.microsoft.com/office/drawing/2014/main" id="{ED2B80C7-2D8F-954D-BD4E-EA7241403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7" name="Line 15">
            <a:extLst>
              <a:ext uri="{FF2B5EF4-FFF2-40B4-BE49-F238E27FC236}">
                <a16:creationId xmlns:a16="http://schemas.microsoft.com/office/drawing/2014/main" id="{9F1481DD-0DCF-8F4A-9842-BEC287DFD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2CB4FFD5-375B-8B45-A695-A1EC84784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096A0035-8D91-E94B-A3FE-8739584E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0" name="Rectangle 18">
            <a:extLst>
              <a:ext uri="{FF2B5EF4-FFF2-40B4-BE49-F238E27FC236}">
                <a16:creationId xmlns:a16="http://schemas.microsoft.com/office/drawing/2014/main" id="{F0ECDDDA-B9B0-6F49-9876-26B3EAA9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1" name="Rectangle 19">
            <a:extLst>
              <a:ext uri="{FF2B5EF4-FFF2-40B4-BE49-F238E27FC236}">
                <a16:creationId xmlns:a16="http://schemas.microsoft.com/office/drawing/2014/main" id="{E082B24B-11BD-C44C-BBB7-3F9E4945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2" name="Text Box 20">
            <a:extLst>
              <a:ext uri="{FF2B5EF4-FFF2-40B4-BE49-F238E27FC236}">
                <a16:creationId xmlns:a16="http://schemas.microsoft.com/office/drawing/2014/main" id="{4900B1C4-E9C0-4D4C-BEA8-E7B67C34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4114800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FE201D9D-2B37-8C40-A855-6274C1E0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34" name="AutoShape 22">
            <a:extLst>
              <a:ext uri="{FF2B5EF4-FFF2-40B4-BE49-F238E27FC236}">
                <a16:creationId xmlns:a16="http://schemas.microsoft.com/office/drawing/2014/main" id="{92AD3AAE-B584-CE47-92D4-6706E542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5" name="AutoShape 23">
            <a:extLst>
              <a:ext uri="{FF2B5EF4-FFF2-40B4-BE49-F238E27FC236}">
                <a16:creationId xmlns:a16="http://schemas.microsoft.com/office/drawing/2014/main" id="{2542760C-45AF-BA48-BA93-E39AC4D0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6" name="Line 24">
            <a:extLst>
              <a:ext uri="{FF2B5EF4-FFF2-40B4-BE49-F238E27FC236}">
                <a16:creationId xmlns:a16="http://schemas.microsoft.com/office/drawing/2014/main" id="{1B7408F5-4737-9D4C-A038-B596B5EA6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7" name="AutoShape 25">
            <a:extLst>
              <a:ext uri="{FF2B5EF4-FFF2-40B4-BE49-F238E27FC236}">
                <a16:creationId xmlns:a16="http://schemas.microsoft.com/office/drawing/2014/main" id="{208C0207-FC6B-8C4F-AB1B-BBEC03E0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8" name="Line 26">
            <a:extLst>
              <a:ext uri="{FF2B5EF4-FFF2-40B4-BE49-F238E27FC236}">
                <a16:creationId xmlns:a16="http://schemas.microsoft.com/office/drawing/2014/main" id="{91002382-3E88-1043-A422-83FC08F4D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9" name="Line 27">
            <a:extLst>
              <a:ext uri="{FF2B5EF4-FFF2-40B4-BE49-F238E27FC236}">
                <a16:creationId xmlns:a16="http://schemas.microsoft.com/office/drawing/2014/main" id="{88C2D984-9664-4349-8BD9-D475FF044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0" name="Line 28">
            <a:extLst>
              <a:ext uri="{FF2B5EF4-FFF2-40B4-BE49-F238E27FC236}">
                <a16:creationId xmlns:a16="http://schemas.microsoft.com/office/drawing/2014/main" id="{4923E83D-342C-B24C-83C4-030BFC38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1" name="Text Box 29">
            <a:extLst>
              <a:ext uri="{FF2B5EF4-FFF2-40B4-BE49-F238E27FC236}">
                <a16:creationId xmlns:a16="http://schemas.microsoft.com/office/drawing/2014/main" id="{653D549D-5BC8-2B4B-B15C-D6EEE0284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572000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2" name="Text Box 30">
            <a:extLst>
              <a:ext uri="{FF2B5EF4-FFF2-40B4-BE49-F238E27FC236}">
                <a16:creationId xmlns:a16="http://schemas.microsoft.com/office/drawing/2014/main" id="{EC9B3B43-C460-AC49-823E-A11D66D5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572000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3" name="Text Box 34">
            <a:extLst>
              <a:ext uri="{FF2B5EF4-FFF2-40B4-BE49-F238E27FC236}">
                <a16:creationId xmlns:a16="http://schemas.microsoft.com/office/drawing/2014/main" id="{5FCAEEA2-8F97-3D4E-A5D6-7A97FAB8E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3392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= Local Area Network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 = Wide Area Network</a:t>
            </a:r>
          </a:p>
        </p:txBody>
      </p:sp>
    </p:spTree>
    <p:extLst>
      <p:ext uri="{BB962C8B-B14F-4D97-AF65-F5344CB8AC3E}">
        <p14:creationId xmlns:p14="http://schemas.microsoft.com/office/powerpoint/2010/main" val="202905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5DC10310-2446-BB47-B19E-1F7E5B216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Scalability Challenge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12A105F-41A5-0946-9F17-9F9CE65C7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Suppose hosts had arbitrary addresses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Then every router would need a lot of information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…to know how to direct packets toward every host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0D0077C-1AD7-0943-A0D4-083F56EF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25779-F8A1-574F-8E60-55C6F421A7B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8DF5E0F4-ECB1-9A45-AECC-5B63CE60E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F214F8F5-D9C8-FA47-8026-D4DAC7341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85592CEB-4A29-9244-BF8F-CA6999F6F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FDC5B3CA-E3F4-3B47-8A69-EB5C434EE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41288FCA-72F4-9B4B-9ADD-CD3A14DF3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CA4F9299-0F28-0743-B4BC-0BD3B094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F798BC4B-09E8-3A45-BCF4-EEBDEF18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2D2E4EC7-FF22-BC49-B2FD-2172354C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C00E10BA-6F4A-2C42-AB2A-26545777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73" name="Line 13">
            <a:extLst>
              <a:ext uri="{FF2B5EF4-FFF2-40B4-BE49-F238E27FC236}">
                <a16:creationId xmlns:a16="http://schemas.microsoft.com/office/drawing/2014/main" id="{C915F6FC-C89C-9340-861E-DAC2D07F4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2C203607-54F0-8143-BDFF-5FA46A812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BECCC7E1-4068-AE43-BA61-DE8094ACF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6" name="Line 16">
            <a:extLst>
              <a:ext uri="{FF2B5EF4-FFF2-40B4-BE49-F238E27FC236}">
                <a16:creationId xmlns:a16="http://schemas.microsoft.com/office/drawing/2014/main" id="{FCF9CA56-1E55-C14A-9020-93E0DCB40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0CC4A49D-AAC4-0A4E-9976-E8799EBE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926D19A9-D312-CF4E-A139-DF9574C21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55083F01-0A62-C146-927E-76235623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80" name="Text Box 20">
            <a:extLst>
              <a:ext uri="{FF2B5EF4-FFF2-40B4-BE49-F238E27FC236}">
                <a16:creationId xmlns:a16="http://schemas.microsoft.com/office/drawing/2014/main" id="{F890D093-3692-7643-AED3-3D8C3A16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397827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276846CA-6526-5647-83CE-F41655D7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82" name="AutoShape 22">
            <a:extLst>
              <a:ext uri="{FF2B5EF4-FFF2-40B4-BE49-F238E27FC236}">
                <a16:creationId xmlns:a16="http://schemas.microsoft.com/office/drawing/2014/main" id="{C05F9A08-D071-F444-AC63-8048C13A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3" name="AutoShape 23">
            <a:extLst>
              <a:ext uri="{FF2B5EF4-FFF2-40B4-BE49-F238E27FC236}">
                <a16:creationId xmlns:a16="http://schemas.microsoft.com/office/drawing/2014/main" id="{0CC29A47-34A0-0A40-81F6-6700E04B5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4" name="Line 24">
            <a:extLst>
              <a:ext uri="{FF2B5EF4-FFF2-40B4-BE49-F238E27FC236}">
                <a16:creationId xmlns:a16="http://schemas.microsoft.com/office/drawing/2014/main" id="{25FDC015-8845-0840-A994-5A871A8A5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5" name="AutoShape 25">
            <a:extLst>
              <a:ext uri="{FF2B5EF4-FFF2-40B4-BE49-F238E27FC236}">
                <a16:creationId xmlns:a16="http://schemas.microsoft.com/office/drawing/2014/main" id="{28F433BB-8BB8-6A44-9F0F-E3A83588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6" name="Line 26">
            <a:extLst>
              <a:ext uri="{FF2B5EF4-FFF2-40B4-BE49-F238E27FC236}">
                <a16:creationId xmlns:a16="http://schemas.microsoft.com/office/drawing/2014/main" id="{922E0A66-2E0F-D84B-8765-D6EFFE860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7" name="Line 27">
            <a:extLst>
              <a:ext uri="{FF2B5EF4-FFF2-40B4-BE49-F238E27FC236}">
                <a16:creationId xmlns:a16="http://schemas.microsoft.com/office/drawing/2014/main" id="{58DB0AB8-F9FF-E14B-B351-F10B1780D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8" name="Line 28">
            <a:extLst>
              <a:ext uri="{FF2B5EF4-FFF2-40B4-BE49-F238E27FC236}">
                <a16:creationId xmlns:a16="http://schemas.microsoft.com/office/drawing/2014/main" id="{2B6C6B8B-4234-DB49-A1EF-42E086638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9" name="Text Box 29">
            <a:extLst>
              <a:ext uri="{FF2B5EF4-FFF2-40B4-BE49-F238E27FC236}">
                <a16:creationId xmlns:a16="http://schemas.microsoft.com/office/drawing/2014/main" id="{BE0A2F4C-A6A6-8648-BC64-1A805385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id="{8217BE27-504B-F14F-A097-29EF0C43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id="{80418A26-81C4-564E-B762-A343EAC9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40992" name="Text Box 32">
            <a:extLst>
              <a:ext uri="{FF2B5EF4-FFF2-40B4-BE49-F238E27FC236}">
                <a16:creationId xmlns:a16="http://schemas.microsoft.com/office/drawing/2014/main" id="{4528E6AE-F330-0B41-BDCB-C2B75557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40993" name="Text Box 33">
            <a:extLst>
              <a:ext uri="{FF2B5EF4-FFF2-40B4-BE49-F238E27FC236}">
                <a16:creationId xmlns:a16="http://schemas.microsoft.com/office/drawing/2014/main" id="{CAC2B83E-7810-CA4F-AAE5-831AA9E6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2.4.6.8</a:t>
            </a:r>
          </a:p>
        </p:txBody>
      </p:sp>
      <p:sp>
        <p:nvSpPr>
          <p:cNvPr id="40994" name="Text Box 34">
            <a:extLst>
              <a:ext uri="{FF2B5EF4-FFF2-40B4-BE49-F238E27FC236}">
                <a16:creationId xmlns:a16="http://schemas.microsoft.com/office/drawing/2014/main" id="{01A646F6-9ED4-8144-BFA8-D3D8EA05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40995" name="Text Box 35">
            <a:extLst>
              <a:ext uri="{FF2B5EF4-FFF2-40B4-BE49-F238E27FC236}">
                <a16:creationId xmlns:a16="http://schemas.microsoft.com/office/drawing/2014/main" id="{477EEA1D-DDEF-1443-9B35-41B7667F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40996" name="Text Box 36">
            <a:extLst>
              <a:ext uri="{FF2B5EF4-FFF2-40B4-BE49-F238E27FC236}">
                <a16:creationId xmlns:a16="http://schemas.microsoft.com/office/drawing/2014/main" id="{9699DFE2-5E8C-884A-96FC-3E118BF1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2.4.6.9</a:t>
            </a:r>
          </a:p>
        </p:txBody>
      </p:sp>
      <p:sp>
        <p:nvSpPr>
          <p:cNvPr id="865317" name="Text Box 37">
            <a:extLst>
              <a:ext uri="{FF2B5EF4-FFF2-40B4-BE49-F238E27FC236}">
                <a16:creationId xmlns:a16="http://schemas.microsoft.com/office/drawing/2014/main" id="{AF9E2550-2EEC-E94F-890C-BE02778D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981575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865318" name="Text Box 38">
            <a:extLst>
              <a:ext uri="{FF2B5EF4-FFF2-40B4-BE49-F238E27FC236}">
                <a16:creationId xmlns:a16="http://schemas.microsoft.com/office/drawing/2014/main" id="{737D083A-51C5-FB43-AE54-4119E68D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53657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865319" name="AutoShape 39">
            <a:extLst>
              <a:ext uri="{FF2B5EF4-FFF2-40B4-BE49-F238E27FC236}">
                <a16:creationId xmlns:a16="http://schemas.microsoft.com/office/drawing/2014/main" id="{45476A8E-3FAB-774A-878E-40E73A32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5387975"/>
            <a:ext cx="728662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5320" name="AutoShape 40">
            <a:extLst>
              <a:ext uri="{FF2B5EF4-FFF2-40B4-BE49-F238E27FC236}">
                <a16:creationId xmlns:a16="http://schemas.microsoft.com/office/drawing/2014/main" id="{4FB1BF7F-4C9E-E543-9913-97153D45C5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48225" y="504190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27B6A24F-77B2-2A4B-B327-09C648F4601D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5810250"/>
            <a:ext cx="77788" cy="306388"/>
            <a:chOff x="2565" y="3828"/>
            <a:chExt cx="73" cy="267"/>
          </a:xfrm>
        </p:grpSpPr>
        <p:sp>
          <p:nvSpPr>
            <p:cNvPr id="41008" name="Oval 45">
              <a:extLst>
                <a:ext uri="{FF2B5EF4-FFF2-40B4-BE49-F238E27FC236}">
                  <a16:creationId xmlns:a16="http://schemas.microsoft.com/office/drawing/2014/main" id="{B6462A5A-2DD5-2546-8034-5E4890108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828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9" name="Oval 46">
              <a:extLst>
                <a:ext uri="{FF2B5EF4-FFF2-40B4-BE49-F238E27FC236}">
                  <a16:creationId xmlns:a16="http://schemas.microsoft.com/office/drawing/2014/main" id="{03565585-3458-0443-AC04-B798B344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25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10" name="Oval 47">
              <a:extLst>
                <a:ext uri="{FF2B5EF4-FFF2-40B4-BE49-F238E27FC236}">
                  <a16:creationId xmlns:a16="http://schemas.microsoft.com/office/drawing/2014/main" id="{6F64D21F-8BF1-7741-8FD2-03853DD8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4022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" name="Group 50">
            <a:extLst>
              <a:ext uri="{FF2B5EF4-FFF2-40B4-BE49-F238E27FC236}">
                <a16:creationId xmlns:a16="http://schemas.microsoft.com/office/drawing/2014/main" id="{AF560C26-AE5F-7140-8457-1C5C6D55509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926013"/>
            <a:ext cx="2227263" cy="1755775"/>
            <a:chOff x="969" y="3103"/>
            <a:chExt cx="1403" cy="1106"/>
          </a:xfrm>
        </p:grpSpPr>
        <p:sp>
          <p:nvSpPr>
            <p:cNvPr id="41003" name="Rectangle 41">
              <a:extLst>
                <a:ext uri="{FF2B5EF4-FFF2-40B4-BE49-F238E27FC236}">
                  <a16:creationId xmlns:a16="http://schemas.microsoft.com/office/drawing/2014/main" id="{762F4A9A-FA19-E644-8E08-A6034F327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3103"/>
              <a:ext cx="1403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4" name="Line 42">
              <a:extLst>
                <a:ext uri="{FF2B5EF4-FFF2-40B4-BE49-F238E27FC236}">
                  <a16:creationId xmlns:a16="http://schemas.microsoft.com/office/drawing/2014/main" id="{40E9A977-DFC2-C64B-87C0-8428D943A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3103"/>
              <a:ext cx="0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5" name="Line 43">
              <a:extLst>
                <a:ext uri="{FF2B5EF4-FFF2-40B4-BE49-F238E27FC236}">
                  <a16:creationId xmlns:a16="http://schemas.microsoft.com/office/drawing/2014/main" id="{D1578226-24C4-B048-974C-ADE061345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369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6" name="Line 44">
              <a:extLst>
                <a:ext uri="{FF2B5EF4-FFF2-40B4-BE49-F238E27FC236}">
                  <a16:creationId xmlns:a16="http://schemas.microsoft.com/office/drawing/2014/main" id="{36E4A5FF-7BAC-1449-A739-5E4404F66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611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7" name="Text Box 49">
              <a:extLst>
                <a:ext uri="{FF2B5EF4-FFF2-40B4-BE49-F238E27FC236}">
                  <a16:creationId xmlns:a16="http://schemas.microsoft.com/office/drawing/2014/main" id="{B92CE424-93D4-9B47-A468-6F7128860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" y="3959"/>
              <a:ext cx="13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panose="020B0600070205080204" pitchFamily="34" charset="-128"/>
                  <a:cs typeface="+mn-cs"/>
                </a:rPr>
                <a:t>forwarding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9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17" grpId="0"/>
      <p:bldP spid="865318" grpId="0"/>
      <p:bldP spid="865319" grpId="0" animBg="1"/>
      <p:bldP spid="8653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77E36BCA-355E-6848-8217-2858C55F6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 in U.S. Mail</a:t>
            </a:r>
          </a:p>
        </p:txBody>
      </p:sp>
      <p:sp>
        <p:nvSpPr>
          <p:cNvPr id="866307" name="Rectangle 3">
            <a:extLst>
              <a:ext uri="{FF2B5EF4-FFF2-40B4-BE49-F238E27FC236}">
                <a16:creationId xmlns:a16="http://schemas.microsoft.com/office/drawing/2014/main" id="{27914295-8D4B-E94D-B628-048F9AFB0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Addressing in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Zip code: 08540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Building: 35 Olden Street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Room in building: 306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Name of occupant: Jennifer Rexford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Forwarding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Deliver to the post office in the zip code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Assign to mailman covering the building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Drop letter into mailbox for building/room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Give letter to the appropriate person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EC9C4CB-9415-9645-A994-5A4C0ABF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49921-48E0-5247-B35D-47BE87A9837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6308" name="Letter">
            <a:extLst>
              <a:ext uri="{FF2B5EF4-FFF2-40B4-BE49-F238E27FC236}">
                <a16:creationId xmlns:a16="http://schemas.microsoft.com/office/drawing/2014/main" id="{CF454B5A-95F1-9749-A51E-7630184023F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62625" y="1700213"/>
            <a:ext cx="2919413" cy="1306512"/>
          </a:xfrm>
          <a:custGeom>
            <a:avLst/>
            <a:gdLst>
              <a:gd name="T0" fmla="*/ 0 w 21600"/>
              <a:gd name="T1" fmla="*/ 0 h 21600"/>
              <a:gd name="T2" fmla="*/ 1459707 w 21600"/>
              <a:gd name="T3" fmla="*/ 0 h 21600"/>
              <a:gd name="T4" fmla="*/ 2919413 w 21600"/>
              <a:gd name="T5" fmla="*/ 0 h 21600"/>
              <a:gd name="T6" fmla="*/ 2919413 w 21600"/>
              <a:gd name="T7" fmla="*/ 653256 h 21600"/>
              <a:gd name="T8" fmla="*/ 2919413 w 21600"/>
              <a:gd name="T9" fmla="*/ 1306512 h 21600"/>
              <a:gd name="T10" fmla="*/ 1459707 w 21600"/>
              <a:gd name="T11" fmla="*/ 1306512 h 21600"/>
              <a:gd name="T12" fmla="*/ 0 w 21600"/>
              <a:gd name="T13" fmla="*/ 1306512 h 21600"/>
              <a:gd name="T14" fmla="*/ 0 w 21600"/>
              <a:gd name="T15" fmla="*/ 65325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04 w 21600"/>
              <a:gd name="T25" fmla="*/ 9216 h 21600"/>
              <a:gd name="T26" fmla="*/ 17504 w 21600"/>
              <a:gd name="T27" fmla="*/ 1837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E9235F06-AA42-844C-AC00-BA2C932E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354263"/>
            <a:ext cx="1271587" cy="396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???</a:t>
            </a:r>
          </a:p>
        </p:txBody>
      </p:sp>
      <p:pic>
        <p:nvPicPr>
          <p:cNvPr id="866310" name="Picture 6" descr="MCj02156880000[1]">
            <a:extLst>
              <a:ext uri="{FF2B5EF4-FFF2-40B4-BE49-F238E27FC236}">
                <a16:creationId xmlns:a16="http://schemas.microsoft.com/office/drawing/2014/main" id="{E6624A21-0B63-E548-BD70-27C2EBFA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3967163"/>
            <a:ext cx="14287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CEA0544-E89C-C642-AEE0-926A15BE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20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5567FAFF-13F9-7E48-819E-C91ECCBC7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Easy to Add New Hosts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9B8141D-5639-8542-91D8-09431671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49363"/>
            <a:ext cx="87630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need to update the routers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adding a new host 5.6.7.213 on the right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Doesn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require adding a new forwarding-table entry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817D17C-0D21-734E-BF18-906EFD5D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464C8-BA41-2A41-83D0-748F8975860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4" name="Line 45">
            <a:extLst>
              <a:ext uri="{FF2B5EF4-FFF2-40B4-BE49-F238E27FC236}">
                <a16:creationId xmlns:a16="http://schemas.microsoft.com/office/drawing/2014/main" id="{5A2605EE-690D-E143-B252-B2CC65DE2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5" name="Line 46">
            <a:extLst>
              <a:ext uri="{FF2B5EF4-FFF2-40B4-BE49-F238E27FC236}">
                <a16:creationId xmlns:a16="http://schemas.microsoft.com/office/drawing/2014/main" id="{6185BC74-6719-9D4B-BB30-61678187A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6" name="Line 47">
            <a:extLst>
              <a:ext uri="{FF2B5EF4-FFF2-40B4-BE49-F238E27FC236}">
                <a16:creationId xmlns:a16="http://schemas.microsoft.com/office/drawing/2014/main" id="{5A06CCA2-3637-B148-AA5A-BCE5A453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7" name="Line 48">
            <a:extLst>
              <a:ext uri="{FF2B5EF4-FFF2-40B4-BE49-F238E27FC236}">
                <a16:creationId xmlns:a16="http://schemas.microsoft.com/office/drawing/2014/main" id="{F4354652-3A77-4949-ADA3-45CA114EB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8" name="Rectangle 49">
            <a:extLst>
              <a:ext uri="{FF2B5EF4-FFF2-40B4-BE49-F238E27FC236}">
                <a16:creationId xmlns:a16="http://schemas.microsoft.com/office/drawing/2014/main" id="{83403939-24EC-A44D-BA87-944D991E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09" name="Rectangle 50">
            <a:extLst>
              <a:ext uri="{FF2B5EF4-FFF2-40B4-BE49-F238E27FC236}">
                <a16:creationId xmlns:a16="http://schemas.microsoft.com/office/drawing/2014/main" id="{E4E2BF54-8684-4543-BCCF-99EAD8F9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0" name="Rectangle 51">
            <a:extLst>
              <a:ext uri="{FF2B5EF4-FFF2-40B4-BE49-F238E27FC236}">
                <a16:creationId xmlns:a16="http://schemas.microsoft.com/office/drawing/2014/main" id="{8BE76DA0-5318-A348-AB09-B43083BD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1" name="Text Box 52">
            <a:extLst>
              <a:ext uri="{FF2B5EF4-FFF2-40B4-BE49-F238E27FC236}">
                <a16:creationId xmlns:a16="http://schemas.microsoft.com/office/drawing/2014/main" id="{62CE30FE-F7B3-A640-97B7-5A1D0DD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51212" name="Text Box 53">
            <a:extLst>
              <a:ext uri="{FF2B5EF4-FFF2-40B4-BE49-F238E27FC236}">
                <a16:creationId xmlns:a16="http://schemas.microsoft.com/office/drawing/2014/main" id="{894F4E98-AA30-1B41-BB20-AB93D6FE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13" name="Line 54">
            <a:extLst>
              <a:ext uri="{FF2B5EF4-FFF2-40B4-BE49-F238E27FC236}">
                <a16:creationId xmlns:a16="http://schemas.microsoft.com/office/drawing/2014/main" id="{E6684287-71A0-9442-94E6-D80A008A0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4" name="Line 55">
            <a:extLst>
              <a:ext uri="{FF2B5EF4-FFF2-40B4-BE49-F238E27FC236}">
                <a16:creationId xmlns:a16="http://schemas.microsoft.com/office/drawing/2014/main" id="{B6E9045B-9269-EC4F-8ACC-7D03ECC60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5" name="Line 56">
            <a:extLst>
              <a:ext uri="{FF2B5EF4-FFF2-40B4-BE49-F238E27FC236}">
                <a16:creationId xmlns:a16="http://schemas.microsoft.com/office/drawing/2014/main" id="{3F9575D5-F012-8947-A800-E49DCF10E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6" name="Line 57">
            <a:extLst>
              <a:ext uri="{FF2B5EF4-FFF2-40B4-BE49-F238E27FC236}">
                <a16:creationId xmlns:a16="http://schemas.microsoft.com/office/drawing/2014/main" id="{36235D06-0941-7A47-90AA-A196992CF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7" name="Rectangle 58">
            <a:extLst>
              <a:ext uri="{FF2B5EF4-FFF2-40B4-BE49-F238E27FC236}">
                <a16:creationId xmlns:a16="http://schemas.microsoft.com/office/drawing/2014/main" id="{080F21A7-EE1E-9949-A420-0B0A9E1D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8" name="Rectangle 59">
            <a:extLst>
              <a:ext uri="{FF2B5EF4-FFF2-40B4-BE49-F238E27FC236}">
                <a16:creationId xmlns:a16="http://schemas.microsoft.com/office/drawing/2014/main" id="{5DB39D71-256D-5A40-9130-33789A26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9" name="Rectangle 60">
            <a:extLst>
              <a:ext uri="{FF2B5EF4-FFF2-40B4-BE49-F238E27FC236}">
                <a16:creationId xmlns:a16="http://schemas.microsoft.com/office/drawing/2014/main" id="{4063B2A4-D5A4-1746-8AEB-4488E970E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528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20" name="Text Box 61">
            <a:extLst>
              <a:ext uri="{FF2B5EF4-FFF2-40B4-BE49-F238E27FC236}">
                <a16:creationId xmlns:a16="http://schemas.microsoft.com/office/drawing/2014/main" id="{89E15CF6-410B-FF47-842D-623CD75F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978275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51221" name="Text Box 62">
            <a:extLst>
              <a:ext uri="{FF2B5EF4-FFF2-40B4-BE49-F238E27FC236}">
                <a16:creationId xmlns:a16="http://schemas.microsoft.com/office/drawing/2014/main" id="{D78F4285-5284-1649-8080-110EE11B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22" name="AutoShape 63">
            <a:extLst>
              <a:ext uri="{FF2B5EF4-FFF2-40B4-BE49-F238E27FC236}">
                <a16:creationId xmlns:a16="http://schemas.microsoft.com/office/drawing/2014/main" id="{128A1EFF-2265-8945-AF79-4482D039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3" name="AutoShape 64">
            <a:extLst>
              <a:ext uri="{FF2B5EF4-FFF2-40B4-BE49-F238E27FC236}">
                <a16:creationId xmlns:a16="http://schemas.microsoft.com/office/drawing/2014/main" id="{1780C501-EA05-2D48-AD45-070EDD22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4" name="Line 65">
            <a:extLst>
              <a:ext uri="{FF2B5EF4-FFF2-40B4-BE49-F238E27FC236}">
                <a16:creationId xmlns:a16="http://schemas.microsoft.com/office/drawing/2014/main" id="{4CE25439-3B86-9F42-98B4-CF55DAD36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5" name="AutoShape 66">
            <a:extLst>
              <a:ext uri="{FF2B5EF4-FFF2-40B4-BE49-F238E27FC236}">
                <a16:creationId xmlns:a16="http://schemas.microsoft.com/office/drawing/2014/main" id="{F9309857-BCAC-EB46-9A9A-5B53A49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6" name="Line 67">
            <a:extLst>
              <a:ext uri="{FF2B5EF4-FFF2-40B4-BE49-F238E27FC236}">
                <a16:creationId xmlns:a16="http://schemas.microsoft.com/office/drawing/2014/main" id="{BEC2B2B8-C3DE-C340-8FF0-67933031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7" name="Line 68">
            <a:extLst>
              <a:ext uri="{FF2B5EF4-FFF2-40B4-BE49-F238E27FC236}">
                <a16:creationId xmlns:a16="http://schemas.microsoft.com/office/drawing/2014/main" id="{62C758AA-B015-5A4B-9AEC-908B0C384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8" name="Line 69">
            <a:extLst>
              <a:ext uri="{FF2B5EF4-FFF2-40B4-BE49-F238E27FC236}">
                <a16:creationId xmlns:a16="http://schemas.microsoft.com/office/drawing/2014/main" id="{7B863046-9144-1543-9080-0D5F4EDD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9" name="Text Box 70">
            <a:extLst>
              <a:ext uri="{FF2B5EF4-FFF2-40B4-BE49-F238E27FC236}">
                <a16:creationId xmlns:a16="http://schemas.microsoft.com/office/drawing/2014/main" id="{764F9521-019F-274C-B6D2-32A31EA2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0" name="Text Box 71">
            <a:extLst>
              <a:ext uri="{FF2B5EF4-FFF2-40B4-BE49-F238E27FC236}">
                <a16:creationId xmlns:a16="http://schemas.microsoft.com/office/drawing/2014/main" id="{F36D184F-6630-F649-9269-AD0228C9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1" name="Text Box 72">
            <a:extLst>
              <a:ext uri="{FF2B5EF4-FFF2-40B4-BE49-F238E27FC236}">
                <a16:creationId xmlns:a16="http://schemas.microsoft.com/office/drawing/2014/main" id="{213A0E68-C230-8A45-9616-6F5F632B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51232" name="Text Box 73">
            <a:extLst>
              <a:ext uri="{FF2B5EF4-FFF2-40B4-BE49-F238E27FC236}">
                <a16:creationId xmlns:a16="http://schemas.microsoft.com/office/drawing/2014/main" id="{C4263231-F716-B446-821F-83981F29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51233" name="Text Box 74">
            <a:extLst>
              <a:ext uri="{FF2B5EF4-FFF2-40B4-BE49-F238E27FC236}">
                <a16:creationId xmlns:a16="http://schemas.microsoft.com/office/drawing/2014/main" id="{DE32F312-2165-1841-A00E-380E5639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51234" name="Text Box 75">
            <a:extLst>
              <a:ext uri="{FF2B5EF4-FFF2-40B4-BE49-F238E27FC236}">
                <a16:creationId xmlns:a16="http://schemas.microsoft.com/office/drawing/2014/main" id="{AA0C4107-4E63-8E44-B6B9-46AC70D5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51235" name="Text Box 76">
            <a:extLst>
              <a:ext uri="{FF2B5EF4-FFF2-40B4-BE49-F238E27FC236}">
                <a16:creationId xmlns:a16="http://schemas.microsoft.com/office/drawing/2014/main" id="{3496F141-DEF4-5644-903F-288333BB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51236" name="Text Box 77">
            <a:extLst>
              <a:ext uri="{FF2B5EF4-FFF2-40B4-BE49-F238E27FC236}">
                <a16:creationId xmlns:a16="http://schemas.microsoft.com/office/drawing/2014/main" id="{03ED4617-842D-2F44-9EDC-6CEBD70F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51237" name="Text Box 78">
            <a:extLst>
              <a:ext uri="{FF2B5EF4-FFF2-40B4-BE49-F238E27FC236}">
                <a16:creationId xmlns:a16="http://schemas.microsoft.com/office/drawing/2014/main" id="{C8D43D64-89D4-1D41-9634-C3BD5AE8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9831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51238" name="Text Box 79">
            <a:extLst>
              <a:ext uri="{FF2B5EF4-FFF2-40B4-BE49-F238E27FC236}">
                <a16:creationId xmlns:a16="http://schemas.microsoft.com/office/drawing/2014/main" id="{FC7F4415-6C71-9B4E-99A0-267955D8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536733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51239" name="AutoShape 80">
            <a:extLst>
              <a:ext uri="{FF2B5EF4-FFF2-40B4-BE49-F238E27FC236}">
                <a16:creationId xmlns:a16="http://schemas.microsoft.com/office/drawing/2014/main" id="{F8500331-7273-734E-AA86-CE2609A3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5389563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0" name="AutoShape 81">
            <a:extLst>
              <a:ext uri="{FF2B5EF4-FFF2-40B4-BE49-F238E27FC236}">
                <a16:creationId xmlns:a16="http://schemas.microsoft.com/office/drawing/2014/main" id="{AB9450F8-1F63-9B4B-9762-50BD29BB40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35563" y="5043488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1" name="Rectangle 82">
            <a:extLst>
              <a:ext uri="{FF2B5EF4-FFF2-40B4-BE49-F238E27FC236}">
                <a16:creationId xmlns:a16="http://schemas.microsoft.com/office/drawing/2014/main" id="{7E0C2A62-7997-9B41-97D6-AB2D359F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4927600"/>
            <a:ext cx="2573337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2" name="Line 83">
            <a:extLst>
              <a:ext uri="{FF2B5EF4-FFF2-40B4-BE49-F238E27FC236}">
                <a16:creationId xmlns:a16="http://schemas.microsoft.com/office/drawing/2014/main" id="{20A4CE03-FDDC-B049-A518-1F8B063B7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927600"/>
            <a:ext cx="0" cy="808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3" name="Line 84">
            <a:extLst>
              <a:ext uri="{FF2B5EF4-FFF2-40B4-BE49-F238E27FC236}">
                <a16:creationId xmlns:a16="http://schemas.microsoft.com/office/drawing/2014/main" id="{FC97D37F-6AA4-994E-A97B-2B555E8D6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463" y="5349875"/>
            <a:ext cx="2573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4" name="Text Box 85">
            <a:extLst>
              <a:ext uri="{FF2B5EF4-FFF2-40B4-BE49-F238E27FC236}">
                <a16:creationId xmlns:a16="http://schemas.microsoft.com/office/drawing/2014/main" id="{95951BE0-D093-C845-9BAE-25480A8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810250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69462" name="Line 86">
            <a:extLst>
              <a:ext uri="{FF2B5EF4-FFF2-40B4-BE49-F238E27FC236}">
                <a16:creationId xmlns:a16="http://schemas.microsoft.com/office/drawing/2014/main" id="{017669D6-F015-FB42-A5BA-C7F142BA4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5" y="40052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9463" name="Rectangle 87">
            <a:extLst>
              <a:ext uri="{FF2B5EF4-FFF2-40B4-BE49-F238E27FC236}">
                <a16:creationId xmlns:a16="http://schemas.microsoft.com/office/drawing/2014/main" id="{4FF98CBD-F8D6-7A44-8032-5B3BFC5B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43116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869464" name="Text Box 88">
            <a:extLst>
              <a:ext uri="{FF2B5EF4-FFF2-40B4-BE49-F238E27FC236}">
                <a16:creationId xmlns:a16="http://schemas.microsoft.com/office/drawing/2014/main" id="{CBD83C42-88F4-5143-99C1-3A37DA48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471328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5.6.7.213</a:t>
            </a:r>
          </a:p>
        </p:txBody>
      </p:sp>
      <p:sp>
        <p:nvSpPr>
          <p:cNvPr id="869465" name="Oval 89">
            <a:extLst>
              <a:ext uri="{FF2B5EF4-FFF2-40B4-BE49-F238E27FC236}">
                <a16:creationId xmlns:a16="http://schemas.microsoft.com/office/drawing/2014/main" id="{4DF91D00-4116-E041-8B18-9F88FD58A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4197350"/>
            <a:ext cx="1612900" cy="1036638"/>
          </a:xfrm>
          <a:prstGeom prst="ellipse">
            <a:avLst/>
          </a:prstGeom>
          <a:noFill/>
          <a:ln w="25400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463" grpId="0" animBg="1"/>
      <p:bldP spid="869464" grpId="0"/>
      <p:bldP spid="8694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Class-full addressing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56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77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1557648" y="667768"/>
            <a:ext cx="24991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Let’s assume we have 4-bit address (instead of 32 bit)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1583406" y="719832"/>
            <a:ext cx="259277" cy="294875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>
            <a:off x="2653048" y="719832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5E96388-A46E-B442-80D3-1E488429098B}"/>
              </a:ext>
            </a:extLst>
          </p:cNvPr>
          <p:cNvSpPr/>
          <p:nvPr/>
        </p:nvSpPr>
        <p:spPr>
          <a:xfrm>
            <a:off x="1583406" y="3720654"/>
            <a:ext cx="515850" cy="139226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28FF8A-3C17-134C-A5B0-5FBBEE4B47D0}"/>
              </a:ext>
            </a:extLst>
          </p:cNvPr>
          <p:cNvGrpSpPr/>
          <p:nvPr/>
        </p:nvGrpSpPr>
        <p:grpSpPr>
          <a:xfrm>
            <a:off x="2653048" y="3720653"/>
            <a:ext cx="4701108" cy="1392261"/>
            <a:chOff x="2653048" y="2276328"/>
            <a:chExt cx="4701108" cy="13922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3E992E-D3AD-6F47-BBF9-88C8948E7D0B}"/>
                </a:ext>
              </a:extLst>
            </p:cNvPr>
            <p:cNvSpPr txBox="1"/>
            <p:nvPr/>
          </p:nvSpPr>
          <p:spPr>
            <a:xfrm>
              <a:off x="2973696" y="2740338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B (1/4 of all possible addresses)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6E9C6DD4-5DB8-0447-912A-94BCF446DFF0}"/>
                </a:ext>
              </a:extLst>
            </p:cNvPr>
            <p:cNvSpPr/>
            <p:nvPr/>
          </p:nvSpPr>
          <p:spPr>
            <a:xfrm>
              <a:off x="2653048" y="2276328"/>
              <a:ext cx="320648" cy="139226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24824-0EDE-E74B-8AAF-0D8CBF8FBB6F}"/>
              </a:ext>
            </a:extLst>
          </p:cNvPr>
          <p:cNvSpPr/>
          <p:nvPr/>
        </p:nvSpPr>
        <p:spPr>
          <a:xfrm>
            <a:off x="1569898" y="5146652"/>
            <a:ext cx="735419" cy="64611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04E284-F987-7944-A53D-77A7C2CC7676}"/>
              </a:ext>
            </a:extLst>
          </p:cNvPr>
          <p:cNvGrpSpPr/>
          <p:nvPr/>
        </p:nvGrpSpPr>
        <p:grpSpPr>
          <a:xfrm>
            <a:off x="2653048" y="5178822"/>
            <a:ext cx="4689427" cy="626716"/>
            <a:chOff x="2653048" y="3041873"/>
            <a:chExt cx="4689427" cy="6267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3F040B-59E7-254A-B2D6-FE0947E8865D}"/>
                </a:ext>
              </a:extLst>
            </p:cNvPr>
            <p:cNvSpPr txBox="1"/>
            <p:nvPr/>
          </p:nvSpPr>
          <p:spPr>
            <a:xfrm>
              <a:off x="2962015" y="3143495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C (1/8 of all possible addresses)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1BE98EEC-7A35-7049-AC53-7747E48FC0A4}"/>
                </a:ext>
              </a:extLst>
            </p:cNvPr>
            <p:cNvSpPr/>
            <p:nvPr/>
          </p:nvSpPr>
          <p:spPr>
            <a:xfrm>
              <a:off x="2653048" y="3041873"/>
              <a:ext cx="320648" cy="62671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2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77DB2-E1C9-AA46-94D9-5507448ECF44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Internet Protocol</a:t>
            </a:r>
          </a:p>
        </p:txBody>
      </p:sp>
    </p:spTree>
    <p:extLst>
      <p:ext uri="{BB962C8B-B14F-4D97-AF65-F5344CB8AC3E}">
        <p14:creationId xmlns:p14="http://schemas.microsoft.com/office/powerpoint/2010/main" val="555610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5490655" y="911059"/>
            <a:ext cx="2499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Let’s assume we have 4-bit address (instead of 32 bit)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5504538" y="957774"/>
            <a:ext cx="259277" cy="294875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 flipH="1">
            <a:off x="321653" y="960175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47053F-EF21-2341-AFB2-48C27CA8E3BA}"/>
              </a:ext>
            </a:extLst>
          </p:cNvPr>
          <p:cNvGrpSpPr/>
          <p:nvPr/>
        </p:nvGrpSpPr>
        <p:grpSpPr>
          <a:xfrm>
            <a:off x="321653" y="944328"/>
            <a:ext cx="5715322" cy="3988234"/>
            <a:chOff x="321653" y="944328"/>
            <a:chExt cx="5715322" cy="39882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D3622F-C08B-E044-BA5A-A4AC7304B513}"/>
                </a:ext>
              </a:extLst>
            </p:cNvPr>
            <p:cNvSpPr/>
            <p:nvPr/>
          </p:nvSpPr>
          <p:spPr>
            <a:xfrm>
              <a:off x="5777698" y="944328"/>
              <a:ext cx="259277" cy="3204946"/>
            </a:xfrm>
            <a:prstGeom prst="rect">
              <a:avLst/>
            </a:prstGeom>
            <a:noFill/>
            <a:ln w="2222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A0CAD7-E9D8-1D46-82BD-952334CDBD7F}"/>
                </a:ext>
              </a:extLst>
            </p:cNvPr>
            <p:cNvSpPr txBox="1"/>
            <p:nvPr/>
          </p:nvSpPr>
          <p:spPr>
            <a:xfrm flipH="1">
              <a:off x="321653" y="4532452"/>
              <a:ext cx="5328170" cy="40011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Say, 1 bit for network part = 2 different networks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323F3568-ACB8-6D4C-8258-4EFFD022F04F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V="1">
              <a:off x="5649823" y="4171409"/>
              <a:ext cx="273160" cy="561098"/>
            </a:xfrm>
            <a:prstGeom prst="curvedConnector2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BC418A-CA4A-F64B-B8C0-A3EFD7CD7218}"/>
              </a:ext>
            </a:extLst>
          </p:cNvPr>
          <p:cNvGrpSpPr/>
          <p:nvPr/>
        </p:nvGrpSpPr>
        <p:grpSpPr>
          <a:xfrm>
            <a:off x="594813" y="2434107"/>
            <a:ext cx="5910056" cy="3272869"/>
            <a:chOff x="313625" y="2434107"/>
            <a:chExt cx="5910056" cy="327286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B4CA47-5113-AE4C-8795-AB56134A3E0B}"/>
                </a:ext>
              </a:extLst>
            </p:cNvPr>
            <p:cNvSpPr/>
            <p:nvPr/>
          </p:nvSpPr>
          <p:spPr>
            <a:xfrm>
              <a:off x="5777698" y="2434107"/>
              <a:ext cx="445983" cy="1818200"/>
            </a:xfrm>
            <a:prstGeom prst="rect">
              <a:avLst/>
            </a:prstGeom>
            <a:noFill/>
            <a:ln w="2222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65B649-757E-0046-AD9E-3CA7F74429CE}"/>
                </a:ext>
              </a:extLst>
            </p:cNvPr>
            <p:cNvSpPr txBox="1"/>
            <p:nvPr/>
          </p:nvSpPr>
          <p:spPr>
            <a:xfrm flipH="1">
              <a:off x="313625" y="5306866"/>
              <a:ext cx="4895842" cy="40011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Say, 2 bits for host part = 4 hosts per network</a:t>
              </a: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1C819E2F-A8E1-534B-80CD-66856C42B8AE}"/>
                </a:ext>
              </a:extLst>
            </p:cNvPr>
            <p:cNvCxnSpPr>
              <a:cxnSpLocks/>
              <a:stCxn id="29" idx="1"/>
              <a:endCxn id="28" idx="2"/>
            </p:cNvCxnSpPr>
            <p:nvPr/>
          </p:nvCxnSpPr>
          <p:spPr>
            <a:xfrm flipV="1">
              <a:off x="5209467" y="4252307"/>
              <a:ext cx="791223" cy="1254614"/>
            </a:xfrm>
            <a:prstGeom prst="curvedConnector2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1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9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818DC3BF-0091-0D40-B2FC-32649510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1487A-6ECC-6245-BED8-147B1CE9269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D48A99D-A0B7-3D43-BAD6-6DE3BCC13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Classful Addressing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245B73B-114F-9A4B-8002-5D2A86F9B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913" y="969366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the olden days, only fixed allocation sizes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A: 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Very 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/8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MIT has 18.0.0.0/8)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There can be 126 different class A networks (0 and 127 values are reserved) and (2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24</a:t>
            </a:r>
            <a:r>
              <a:rPr lang="en-US" altLang="en-US" sz="2000" dirty="0">
                <a:ea typeface="ＭＳ Ｐゴシック" panose="020B0600070205080204" pitchFamily="34" charset="-128"/>
              </a:rPr>
              <a:t>-2) different hosts (2 values are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B: 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/16</a:t>
            </a:r>
            <a:r>
              <a:rPr lang="en-US" altLang="en-US" dirty="0">
                <a:ea typeface="ＭＳ Ｐゴシック" panose="020B0600070205080204" pitchFamily="34" charset="-128"/>
              </a:rPr>
              <a:t> blocks (</a:t>
            </a:r>
            <a:r>
              <a:rPr lang="en-US" altLang="en-US" dirty="0" err="1">
                <a:ea typeface="ＭＳ Ｐゴシック" panose="020B0600070205080204" pitchFamily="34" charset="-128"/>
              </a:rPr>
              <a:t>e.g</a:t>
            </a:r>
            <a:r>
              <a:rPr lang="en-US" altLang="en-US" dirty="0">
                <a:ea typeface="ＭＳ Ｐゴシック" panose="020B0600070205080204" pitchFamily="34" charset="-128"/>
              </a:rPr>
              <a:t>,. Princeton has 128.112.0.0/16)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C: 110*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Small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/24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AT&amp;T Labs has 192.20.225.0/24)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000" dirty="0">
                <a:ea typeface="ＭＳ Ｐゴシック" panose="020B0600070205080204" pitchFamily="34" charset="-128"/>
              </a:rPr>
              <a:t> different networks possible, 254 hosts (255 is reserved for broadcast and 0 is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D: 1110* for multicast groups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E: 11110* reserved for future use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This is why folks use dotted-quad notation!</a:t>
            </a:r>
          </a:p>
        </p:txBody>
      </p:sp>
    </p:spTree>
    <p:extLst>
      <p:ext uri="{BB962C8B-B14F-4D97-AF65-F5344CB8AC3E}">
        <p14:creationId xmlns:p14="http://schemas.microsoft.com/office/powerpoint/2010/main" val="234154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191707A-159C-AE46-B5C3-0DC5505EE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E9C149F-C171-AA4F-8BA1-09BE17540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843479"/>
            <a:ext cx="7886700" cy="43513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400" dirty="0"/>
              <a:t>Strategy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every datagram contains destination's address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directly connected to destination network, then forward to host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not directly connected to destination network, then forward to some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forwarding table maps network number into next hop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host has a </a:t>
            </a:r>
            <a:r>
              <a:rPr lang="en-US" altLang="en-US" dirty="0">
                <a:solidFill>
                  <a:srgbClr val="C00000"/>
                </a:solidFill>
              </a:rPr>
              <a:t>default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router maintains a forwarding table</a:t>
            </a:r>
          </a:p>
          <a:p>
            <a:pPr>
              <a:lnSpc>
                <a:spcPct val="85000"/>
              </a:lnSpc>
            </a:pPr>
            <a:r>
              <a:rPr lang="en-US" altLang="en-US" sz="2400" dirty="0"/>
              <a:t>Example (router R2)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6804" name="Picture 7">
            <a:extLst>
              <a:ext uri="{FF2B5EF4-FFF2-40B4-BE49-F238E27FC236}">
                <a16:creationId xmlns:a16="http://schemas.microsoft.com/office/drawing/2014/main" id="{2A732A06-BACF-4740-A6C5-1158E752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363761"/>
            <a:ext cx="36718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4-9780123850591 copy">
            <a:extLst>
              <a:ext uri="{FF2B5EF4-FFF2-40B4-BE49-F238E27FC236}">
                <a16:creationId xmlns:a16="http://schemas.microsoft.com/office/drawing/2014/main" id="{1D943DB1-318F-E347-AE28-667364A0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875861"/>
            <a:ext cx="3510868" cy="29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4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/>
              <a:t>For a host with only one interface and only a default router in its forwarding table, this simplifies to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/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my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)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directly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default router</a:t>
            </a:r>
          </a:p>
          <a:p>
            <a:pPr>
              <a:lnSpc>
                <a:spcPct val="85000"/>
              </a:lnSpc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14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The Internet network layer</a:t>
            </a:r>
            <a:endParaRPr lang="en-US" altLang="en-US">
              <a:ea typeface="ＭＳ Ｐゴシック" charset="-128"/>
            </a:endParaRPr>
          </a:p>
        </p:txBody>
      </p: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75805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6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7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forwarding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table</a:t>
              </a:r>
            </a:p>
          </p:txBody>
        </p:sp>
        <p:sp>
          <p:nvSpPr>
            <p:cNvPr id="75808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09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0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1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2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3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75782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83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84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5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6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7846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routing protocols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path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RIP, OSPF, BGP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7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788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75802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3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4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70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IP protocol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addressing conventions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datagram format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packet handling conventions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sp>
        <p:nvSpPr>
          <p:cNvPr id="75789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0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1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ICMP protocol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error reporting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router 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signaling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2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93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525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transport layer: TCP, UDP</a:t>
            </a:r>
          </a:p>
        </p:txBody>
      </p:sp>
      <p:sp>
        <p:nvSpPr>
          <p:cNvPr id="75794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link layer</a:t>
            </a:r>
          </a:p>
        </p:txBody>
      </p:sp>
      <p:sp>
        <p:nvSpPr>
          <p:cNvPr id="75795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437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physical layer</a:t>
            </a:r>
          </a:p>
        </p:txBody>
      </p:sp>
      <p:sp>
        <p:nvSpPr>
          <p:cNvPr id="75796" name="Text Box 36"/>
          <p:cNvSpPr txBox="1">
            <a:spLocks noChangeArrowheads="1"/>
          </p:cNvSpPr>
          <p:nvPr/>
        </p:nvSpPr>
        <p:spPr bwMode="auto">
          <a:xfrm>
            <a:off x="344494" y="3259138"/>
            <a:ext cx="12271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layer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7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98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799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5" grpId="0" animBg="1"/>
      <p:bldP spid="75786" grpId="0"/>
      <p:bldP spid="75787" grpId="0" animBg="1"/>
      <p:bldP spid="75789" grpId="0" animBg="1"/>
      <p:bldP spid="75790" grpId="0" animBg="1"/>
      <p:bldP spid="757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1590C23-239C-DA42-808A-5174EF657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Internetworking</a:t>
            </a:r>
            <a:endParaRPr lang="en-AU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1C835ED-FF75-B143-B2D1-F06D3525A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08867"/>
            <a:ext cx="7886700" cy="550458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What is IP</a:t>
            </a:r>
          </a:p>
          <a:p>
            <a:pPr lvl="1"/>
            <a:r>
              <a:rPr lang="en-US" altLang="en-US" sz="2000" dirty="0"/>
              <a:t>IP stands for Internet Protocol</a:t>
            </a:r>
          </a:p>
          <a:p>
            <a:pPr lvl="1"/>
            <a:r>
              <a:rPr lang="en-US" altLang="en-US" sz="2000" dirty="0"/>
              <a:t>Key tool used today to build scalable, heterogeneous internetworks</a:t>
            </a:r>
          </a:p>
          <a:p>
            <a:pPr lvl="1"/>
            <a:r>
              <a:rPr lang="en-US" altLang="en-US" sz="2000" dirty="0"/>
              <a:t>It runs on all the nodes in a collection of networks and defines the infrastructure that allows these nodes and networks to function as a single logical internetwork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/>
              <a:t>A simple internetwork showing the protocol layers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69636" name="Picture 5" descr="f03-15-9780123850591 copy">
            <a:extLst>
              <a:ext uri="{FF2B5EF4-FFF2-40B4-BE49-F238E27FC236}">
                <a16:creationId xmlns:a16="http://schemas.microsoft.com/office/drawing/2014/main" id="{CCD1E0FD-C4FB-094C-908D-FF19E4D6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80" y="3201324"/>
            <a:ext cx="6048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9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032CA59-5682-C347-B4AB-70DDAF6AB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IP Service Model</a:t>
            </a:r>
            <a:endParaRPr lang="en-AU" altLang="en-US" u="sng" dirty="0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74D4F14-004C-9E40-A615-23202FB34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Packet Delivery Model</a:t>
            </a:r>
          </a:p>
          <a:p>
            <a:pPr lvl="1"/>
            <a:r>
              <a:rPr lang="en-US" altLang="en-US" sz="2400" dirty="0"/>
              <a:t>Connectionless model for data delivery</a:t>
            </a:r>
          </a:p>
          <a:p>
            <a:pPr lvl="1"/>
            <a:r>
              <a:rPr lang="en-US" altLang="en-US" sz="2400" dirty="0"/>
              <a:t>Best-effort delivery (unreliable service)</a:t>
            </a:r>
          </a:p>
          <a:p>
            <a:pPr lvl="2"/>
            <a:r>
              <a:rPr lang="en-US" altLang="en-US" sz="2000" dirty="0"/>
              <a:t>packets are lost</a:t>
            </a:r>
          </a:p>
          <a:p>
            <a:pPr lvl="2"/>
            <a:r>
              <a:rPr lang="en-US" altLang="en-US" sz="2000" dirty="0"/>
              <a:t>packets are delivered out of order</a:t>
            </a:r>
          </a:p>
          <a:p>
            <a:pPr lvl="2"/>
            <a:r>
              <a:rPr lang="en-US" altLang="en-US" sz="2000" dirty="0"/>
              <a:t>duplicate copies of a packet are delivered</a:t>
            </a:r>
          </a:p>
          <a:p>
            <a:pPr lvl="2"/>
            <a:r>
              <a:rPr lang="en-US" altLang="en-US" sz="2000" dirty="0"/>
              <a:t>packets can be delayed for a long time</a:t>
            </a:r>
          </a:p>
          <a:p>
            <a:r>
              <a:rPr lang="en-US" altLang="en-US" sz="2800" dirty="0"/>
              <a:t>Global Addressing Scheme</a:t>
            </a:r>
          </a:p>
          <a:p>
            <a:pPr lvl="1"/>
            <a:r>
              <a:rPr lang="en-US" altLang="en-US" sz="2400" dirty="0"/>
              <a:t>Provides a way to identify all hosts in the network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04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76832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3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4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5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</a:t>
              </a:r>
            </a:p>
          </p:txBody>
        </p:sp>
        <p:sp>
          <p:nvSpPr>
            <p:cNvPr id="76836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7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8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9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0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1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data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or UDP segment)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2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16-bit identifier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3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4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5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checksum</a:t>
              </a: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live</a:t>
              </a:r>
            </a:p>
          </p:txBody>
        </p:sp>
        <p:sp>
          <p:nvSpPr>
            <p:cNvPr id="76847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source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8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9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service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0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1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2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3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flgs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4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5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offset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6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7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8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9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layer</a:t>
              </a:r>
            </a:p>
          </p:txBody>
        </p:sp>
        <p:sp>
          <p:nvSpPr>
            <p:cNvPr id="76860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1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destination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62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3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options (if any)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76830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IP protocol version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number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1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76828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 length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(bytes)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9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76826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 layer protocol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deliver payload to</a:t>
              </a:r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76824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total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 (bytes)</a:t>
              </a:r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293813" y="1760538"/>
            <a:ext cx="3028950" cy="565150"/>
            <a:chOff x="815" y="1109"/>
            <a:chExt cx="1908" cy="356"/>
          </a:xfrm>
        </p:grpSpPr>
        <p:sp>
          <p:nvSpPr>
            <p:cNvPr id="76822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“</a:t>
              </a:r>
              <a:r>
                <a:rPr kumimoji="0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”</a:t>
              </a:r>
              <a:r>
                <a:rPr kumimoji="0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 data 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3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76818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fragmentation/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reassembly</a:t>
              </a:r>
            </a:p>
          </p:txBody>
        </p:sp>
        <p:sp>
          <p:nvSpPr>
            <p:cNvPr id="76819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20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21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max number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remaining hops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(decremented at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each router)</a:t>
              </a:r>
            </a:p>
          </p:txBody>
        </p:sp>
        <p:sp>
          <p:nvSpPr>
            <p:cNvPr id="76817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76814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e.g. timestamp,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record route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taken, specify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list of routers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visit.</a:t>
              </a:r>
            </a:p>
          </p:txBody>
        </p:sp>
        <p:sp>
          <p:nvSpPr>
            <p:cNvPr id="76815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2" y="536052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IP datagram format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7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3566C8A-B016-BC43-88A3-DB7EF7A15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u="sng" dirty="0"/>
              <a:t>IP Fragmentation and Reassembly</a:t>
            </a:r>
            <a:endParaRPr lang="en-AU" altLang="en-US" sz="3600" u="sng" dirty="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7419FD2-2219-1F4A-92F9-F122E3742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IP datagrams traversing the sequence of physical networks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73732" name="Picture 5" descr="f03-17-9780123850591 copy">
            <a:extLst>
              <a:ext uri="{FF2B5EF4-FFF2-40B4-BE49-F238E27FC236}">
                <a16:creationId xmlns:a16="http://schemas.microsoft.com/office/drawing/2014/main" id="{400B8707-545A-D340-8972-F81C91F2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691356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69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D922690-EE83-3847-A6D9-334B1A359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u="sng" dirty="0"/>
              <a:t>IP Fragmentation and Reassembly</a:t>
            </a:r>
            <a:endParaRPr lang="en-AU" altLang="en-US" sz="3600" u="sng" dirty="0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110C7EB-F43A-FA44-8F50-F73C2C666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2800" dirty="0"/>
              <a:t>Each network has some MTU (Maximum Transmission Unit)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Ethernet (1500 bytes), FDDI (4500 bytes)</a:t>
            </a:r>
          </a:p>
          <a:p>
            <a:pPr>
              <a:lnSpc>
                <a:spcPct val="75000"/>
              </a:lnSpc>
            </a:pPr>
            <a:r>
              <a:rPr lang="en-US" altLang="en-US" sz="2800" dirty="0"/>
              <a:t>Strategy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Fragmentation occurs in a router when it receives a datagram that it wants to forward over a network which has (MTU &lt; datagram)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Reassembly is done at the receiving host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All the fragments carry the same identifier in the </a:t>
            </a:r>
            <a:r>
              <a:rPr lang="en-US" altLang="en-US" sz="2400" i="1" dirty="0"/>
              <a:t>Ident</a:t>
            </a:r>
            <a:r>
              <a:rPr lang="en-US" altLang="en-US" sz="2400" dirty="0"/>
              <a:t> field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Fragments are self-contained datagrams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IP does not recover from missing fragments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99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C968484-55AA-FA41-B43B-D69F3B10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Fragmentation and Reassembly</a:t>
            </a:r>
            <a:endParaRPr lang="en-AU" altLang="en-US" sz="360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93547A8-FBA7-684B-AF80-D5805B32F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57424"/>
            <a:ext cx="9090817" cy="4752975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>
              <a:buFont typeface="Wingdings" pitchFamily="2" charset="2"/>
              <a:buNone/>
            </a:pPr>
            <a:r>
              <a:rPr lang="en-US" altLang="en-US" sz="1900" dirty="0"/>
              <a:t>Header fields used in IP fragmentation. (a) Unfragmented packet; (b) fragmented packets.</a:t>
            </a:r>
          </a:p>
        </p:txBody>
      </p:sp>
      <p:pic>
        <p:nvPicPr>
          <p:cNvPr id="74756" name="Picture 5" descr="f03-18-9780123850591 copy">
            <a:extLst>
              <a:ext uri="{FF2B5EF4-FFF2-40B4-BE49-F238E27FC236}">
                <a16:creationId xmlns:a16="http://schemas.microsoft.com/office/drawing/2014/main" id="{D5E8165A-CE9E-A64A-B7D4-D6D125DA6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5"/>
          <a:stretch/>
        </p:blipFill>
        <p:spPr bwMode="auto">
          <a:xfrm>
            <a:off x="12094" y="2120812"/>
            <a:ext cx="4188720" cy="22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8-9780123850591 copy">
            <a:extLst>
              <a:ext uri="{FF2B5EF4-FFF2-40B4-BE49-F238E27FC236}">
                <a16:creationId xmlns:a16="http://schemas.microsoft.com/office/drawing/2014/main" id="{93127D2D-C63A-FE46-B24D-6C589DEAC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 bwMode="auto">
          <a:xfrm>
            <a:off x="5138641" y="1140620"/>
            <a:ext cx="3147047" cy="522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1412</Words>
  <Application>Microsoft Macintosh PowerPoint</Application>
  <PresentationFormat>On-screen Show (4:3)</PresentationFormat>
  <Paragraphs>464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Helvetica</vt:lpstr>
      <vt:lpstr>Lucida Bright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The Internet network layer</vt:lpstr>
      <vt:lpstr>Internetworking</vt:lpstr>
      <vt:lpstr>IP Service Model</vt:lpstr>
      <vt:lpstr>IP datagram format</vt:lpstr>
      <vt:lpstr>IP Fragmentation and Reassembly</vt:lpstr>
      <vt:lpstr>IP Fragmentation and Reassembly</vt:lpstr>
      <vt:lpstr>IP Fragmentation and Reassembly</vt:lpstr>
      <vt:lpstr>Network Addresses</vt:lpstr>
      <vt:lpstr>IP Address (IPv4)</vt:lpstr>
      <vt:lpstr>Grouping Related Hosts</vt:lpstr>
      <vt:lpstr>Scalability Challenge</vt:lpstr>
      <vt:lpstr>Hierarchical Addressing in U.S. Mail</vt:lpstr>
      <vt:lpstr>Hierarchical Addressing: IP Prefixes</vt:lpstr>
      <vt:lpstr>Easy to Add New Hosts</vt:lpstr>
      <vt:lpstr>Class-full addressing</vt:lpstr>
      <vt:lpstr>Global Addresses</vt:lpstr>
      <vt:lpstr>PowerPoint Presentation</vt:lpstr>
      <vt:lpstr>PowerPoint Presentation</vt:lpstr>
      <vt:lpstr>Global Addresses</vt:lpstr>
      <vt:lpstr>Classful Addressing</vt:lpstr>
      <vt:lpstr>IP Datagram Forwarding</vt:lpstr>
      <vt:lpstr>IP Datagram Forwarding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64</cp:revision>
  <dcterms:created xsi:type="dcterms:W3CDTF">2020-02-13T13:47:54Z</dcterms:created>
  <dcterms:modified xsi:type="dcterms:W3CDTF">2022-02-15T13:27:59Z</dcterms:modified>
</cp:coreProperties>
</file>