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60"/>
  </p:notesMasterIdLst>
  <p:sldIdLst>
    <p:sldId id="1532" r:id="rId4"/>
    <p:sldId id="1597" r:id="rId5"/>
    <p:sldId id="668" r:id="rId6"/>
    <p:sldId id="1604" r:id="rId7"/>
    <p:sldId id="607" r:id="rId8"/>
    <p:sldId id="609" r:id="rId9"/>
    <p:sldId id="1606" r:id="rId10"/>
    <p:sldId id="1605" r:id="rId11"/>
    <p:sldId id="261" r:id="rId12"/>
    <p:sldId id="293" r:id="rId13"/>
    <p:sldId id="298" r:id="rId14"/>
    <p:sldId id="1567" r:id="rId15"/>
    <p:sldId id="1600" r:id="rId16"/>
    <p:sldId id="320" r:id="rId17"/>
    <p:sldId id="309" r:id="rId18"/>
    <p:sldId id="1549" r:id="rId19"/>
    <p:sldId id="1560" r:id="rId20"/>
    <p:sldId id="1601" r:id="rId21"/>
    <p:sldId id="1602" r:id="rId22"/>
    <p:sldId id="1561" r:id="rId23"/>
    <p:sldId id="1548" r:id="rId24"/>
    <p:sldId id="302" r:id="rId25"/>
    <p:sldId id="678" r:id="rId26"/>
    <p:sldId id="304" r:id="rId27"/>
    <p:sldId id="319" r:id="rId28"/>
    <p:sldId id="1569" r:id="rId29"/>
    <p:sldId id="323" r:id="rId30"/>
    <p:sldId id="325" r:id="rId31"/>
    <p:sldId id="326" r:id="rId32"/>
    <p:sldId id="1570" r:id="rId33"/>
    <p:sldId id="310" r:id="rId34"/>
    <p:sldId id="311" r:id="rId35"/>
    <p:sldId id="312" r:id="rId36"/>
    <p:sldId id="313" r:id="rId37"/>
    <p:sldId id="1576" r:id="rId38"/>
    <p:sldId id="1580" r:id="rId39"/>
    <p:sldId id="1581" r:id="rId40"/>
    <p:sldId id="1582" r:id="rId41"/>
    <p:sldId id="1583" r:id="rId42"/>
    <p:sldId id="1556" r:id="rId43"/>
    <p:sldId id="679" r:id="rId44"/>
    <p:sldId id="680" r:id="rId45"/>
    <p:sldId id="1603" r:id="rId46"/>
    <p:sldId id="681" r:id="rId47"/>
    <p:sldId id="1571" r:id="rId48"/>
    <p:sldId id="683" r:id="rId49"/>
    <p:sldId id="1573" r:id="rId50"/>
    <p:sldId id="1574" r:id="rId51"/>
    <p:sldId id="1584" r:id="rId52"/>
    <p:sldId id="1579" r:id="rId53"/>
    <p:sldId id="1577" r:id="rId54"/>
    <p:sldId id="698" r:id="rId55"/>
    <p:sldId id="701" r:id="rId56"/>
    <p:sldId id="699" r:id="rId57"/>
    <p:sldId id="700" r:id="rId58"/>
    <p:sldId id="702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65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D9A420A0-E80F-454D-9457-7C1DBFAA7A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685AA1CD-EBA8-7143-A4DE-A6A8F1D5AA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144A94DA-7073-094D-811B-A6CCEFD63E89}" type="datetime3">
              <a:rPr lang="en-US" altLang="en-US" sz="1300" smtClean="0">
                <a:latin typeface="Times New Roman" panose="02020603050405020304" pitchFamily="18" charset="0"/>
              </a:rPr>
              <a:pPr/>
              <a:t>15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64" name="Rectangle 6">
            <a:extLst>
              <a:ext uri="{FF2B5EF4-FFF2-40B4-BE49-F238E27FC236}">
                <a16:creationId xmlns:a16="http://schemas.microsoft.com/office/drawing/2014/main" id="{83DC6F03-15CC-8346-94D2-C2D445C8F5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4565" name="Rectangle 7">
            <a:extLst>
              <a:ext uri="{FF2B5EF4-FFF2-40B4-BE49-F238E27FC236}">
                <a16:creationId xmlns:a16="http://schemas.microsoft.com/office/drawing/2014/main" id="{1231B715-5BAB-4C4D-A602-9032B9A7D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4A4F6C6-D185-2D48-91D0-27D44A106287}" type="slidenum">
              <a:rPr lang="en-US" altLang="en-US" sz="1300">
                <a:latin typeface="Times New Roman" panose="02020603050405020304" pitchFamily="18" charset="0"/>
              </a:rPr>
              <a:pPr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66" name="Rectangle 2">
            <a:extLst>
              <a:ext uri="{FF2B5EF4-FFF2-40B4-BE49-F238E27FC236}">
                <a16:creationId xmlns:a16="http://schemas.microsoft.com/office/drawing/2014/main" id="{AEFAF033-A1EF-1041-B58C-EE254BE76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>
            <a:extLst>
              <a:ext uri="{FF2B5EF4-FFF2-40B4-BE49-F238E27FC236}">
                <a16:creationId xmlns:a16="http://schemas.microsoft.com/office/drawing/2014/main" id="{154EECD5-8474-B643-8DBE-BDD59270B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320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33B1A66A-0C60-8D48-B484-0868D2E53F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C2C7619-6B76-E84E-A299-02CB471EF9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168A0-15FD-224E-87A8-ABDF3B500BAF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08" name="Rectangle 6">
            <a:extLst>
              <a:ext uri="{FF2B5EF4-FFF2-40B4-BE49-F238E27FC236}">
                <a16:creationId xmlns:a16="http://schemas.microsoft.com/office/drawing/2014/main" id="{6A4C0792-E282-484F-9C19-6374515772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0709" name="Rectangle 7">
            <a:extLst>
              <a:ext uri="{FF2B5EF4-FFF2-40B4-BE49-F238E27FC236}">
                <a16:creationId xmlns:a16="http://schemas.microsoft.com/office/drawing/2014/main" id="{5FADCCC8-5424-ED4B-B073-1ED835F75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93F68-8309-A24F-90E3-0A1A23D1625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10" name="Rectangle 2">
            <a:extLst>
              <a:ext uri="{FF2B5EF4-FFF2-40B4-BE49-F238E27FC236}">
                <a16:creationId xmlns:a16="http://schemas.microsoft.com/office/drawing/2014/main" id="{B42C0C32-3FD2-8C47-BDFD-29ED5F0FA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>
            <a:extLst>
              <a:ext uri="{FF2B5EF4-FFF2-40B4-BE49-F238E27FC236}">
                <a16:creationId xmlns:a16="http://schemas.microsoft.com/office/drawing/2014/main" id="{3F17FFE2-9D94-7343-954C-53431D3AF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4016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1247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8553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6FD7F99C-7098-9143-9A31-F609D37077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880922BB-C268-B04E-81D9-9B23211890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4619E-E8AA-FD49-9621-6C1BAF456A6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0" name="Rectangle 6">
            <a:extLst>
              <a:ext uri="{FF2B5EF4-FFF2-40B4-BE49-F238E27FC236}">
                <a16:creationId xmlns:a16="http://schemas.microsoft.com/office/drawing/2014/main" id="{30723E85-2371-E144-92BA-D019D2840A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3781" name="Rectangle 7">
            <a:extLst>
              <a:ext uri="{FF2B5EF4-FFF2-40B4-BE49-F238E27FC236}">
                <a16:creationId xmlns:a16="http://schemas.microsoft.com/office/drawing/2014/main" id="{F632C63C-D2AF-E84E-AA9B-321166FE2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02017-B1BA-F240-90DF-424B871840E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Rectangle 2">
            <a:extLst>
              <a:ext uri="{FF2B5EF4-FFF2-40B4-BE49-F238E27FC236}">
                <a16:creationId xmlns:a16="http://schemas.microsoft.com/office/drawing/2014/main" id="{C5214A82-5A96-8340-97C3-C5FB596FB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>
            <a:extLst>
              <a:ext uri="{FF2B5EF4-FFF2-40B4-BE49-F238E27FC236}">
                <a16:creationId xmlns:a16="http://schemas.microsoft.com/office/drawing/2014/main" id="{9B6ED5DD-5C77-CA40-B9F6-5951DDE9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0269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637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13D9628F-788C-4942-85ED-BDF0076185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55D2D75-A138-314D-ABC3-79F167C47C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37D28ED-41BF-0A40-AACD-F454717B26AD}" type="datetime3">
              <a:rPr lang="en-US" altLang="en-US" sz="1300" smtClean="0">
                <a:latin typeface="Times New Roman" panose="02020603050405020304" pitchFamily="18" charset="0"/>
              </a:rPr>
              <a:pPr/>
              <a:t>15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2" name="Rectangle 6">
            <a:extLst>
              <a:ext uri="{FF2B5EF4-FFF2-40B4-BE49-F238E27FC236}">
                <a16:creationId xmlns:a16="http://schemas.microsoft.com/office/drawing/2014/main" id="{7A374DE7-3FBA-F444-8658-D71549D390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6613" name="Rectangle 7">
            <a:extLst>
              <a:ext uri="{FF2B5EF4-FFF2-40B4-BE49-F238E27FC236}">
                <a16:creationId xmlns:a16="http://schemas.microsoft.com/office/drawing/2014/main" id="{C7EA0A3F-C9B2-2949-8F76-D9A14DDF0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2F939B-F450-0A4E-94AB-F900B224F58D}" type="slidenum">
              <a:rPr lang="en-US" altLang="en-US" sz="1300">
                <a:latin typeface="Times New Roman" panose="02020603050405020304" pitchFamily="18" charset="0"/>
              </a:rPr>
              <a:pPr/>
              <a:t>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4" name="Rectangle 2">
            <a:extLst>
              <a:ext uri="{FF2B5EF4-FFF2-40B4-BE49-F238E27FC236}">
                <a16:creationId xmlns:a16="http://schemas.microsoft.com/office/drawing/2014/main" id="{F9E56D23-C618-F44A-B71A-3F6093779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5" name="Rectangle 3">
            <a:extLst>
              <a:ext uri="{FF2B5EF4-FFF2-40B4-BE49-F238E27FC236}">
                <a16:creationId xmlns:a16="http://schemas.microsoft.com/office/drawing/2014/main" id="{AD550577-2C2A-3D41-98BC-3D657EB68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9391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977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203EA1AA-97AF-8D44-AA72-CD427EC3B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07F56-8EAD-3448-9698-C271C8CF546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F35EF11-0453-814E-9F40-428361AF8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111483A-EDE8-4B48-99FE-4CFC74E0D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387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96518510-48AD-4C46-9043-A38F66D6F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C1731-3648-E54A-BA89-C1E4AC9DFD4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71B3FF5A-92AC-814D-A964-B7B2E4B38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6EB6E83-3B8F-204A-BA06-DAE60525F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993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1AE3226-8ED7-8446-B04A-927C7303D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55E7A-4604-A84B-917B-8B01D2B2EB0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36D4A97-D2AE-3B48-B907-DCD86E50A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6791848-C802-0A48-BD6A-F28C40162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443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4EFAF78C-F831-B447-AEA6-A85D8BAAB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8B250-C810-204D-A9B8-6CF037D7C6F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93FE6B4-3190-EF4F-8C04-B9F2F6082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EBFE232-AFD1-5744-BDC0-A110A4BC0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042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7F59-FF30-F14F-8652-747B83E9B4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71EF0A-46FB-7D4E-9E77-9773BC6C9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9FE336-A5D4-4242-83F3-2461EA56E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268-7406-FE4D-B758-94F373887227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9BB2BF1F-55B2-DD4D-AF5D-8B742AD6A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9AC7DD57-672B-6242-B0CF-8F7B6E7E8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8CC2-C7EE-9E44-B5E8-944BBC4910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6F422C3B-C3CB-634F-AF45-22EA73BE5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0220F1A6-41DD-5C45-8045-60DAC4CB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728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6BB1C4-799D-0145-A2DE-7ABDEE9D6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6F465E87-9616-2648-A093-D7BD1514CD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EDC8E-E3A9-D746-9EBE-EABFF339495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0" name="Rectangle 6">
            <a:extLst>
              <a:ext uri="{FF2B5EF4-FFF2-40B4-BE49-F238E27FC236}">
                <a16:creationId xmlns:a16="http://schemas.microsoft.com/office/drawing/2014/main" id="{7ABA8166-7181-1F45-A4FF-683A7A18C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9141" name="Rectangle 7">
            <a:extLst>
              <a:ext uri="{FF2B5EF4-FFF2-40B4-BE49-F238E27FC236}">
                <a16:creationId xmlns:a16="http://schemas.microsoft.com/office/drawing/2014/main" id="{D3B0A32E-39E4-B145-9B0D-F2E43D00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6BA39-F6DA-C14C-95FE-B5AA7FB5F5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2" name="Rectangle 2">
            <a:extLst>
              <a:ext uri="{FF2B5EF4-FFF2-40B4-BE49-F238E27FC236}">
                <a16:creationId xmlns:a16="http://schemas.microsoft.com/office/drawing/2014/main" id="{AC8D1C14-7F18-5341-BE86-6EFC3040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>
            <a:extLst>
              <a:ext uri="{FF2B5EF4-FFF2-40B4-BE49-F238E27FC236}">
                <a16:creationId xmlns:a16="http://schemas.microsoft.com/office/drawing/2014/main" id="{CF7FF5F9-3239-5043-B0DC-4518F37A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156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13D9628F-788C-4942-85ED-BDF0076185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55D2D75-A138-314D-ABC3-79F167C47C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37D28ED-41BF-0A40-AACD-F454717B26AD}" type="datetime3">
              <a:rPr lang="en-US" altLang="en-US" sz="1300" smtClean="0">
                <a:latin typeface="Times New Roman" panose="02020603050405020304" pitchFamily="18" charset="0"/>
              </a:rPr>
              <a:pPr/>
              <a:t>15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2" name="Rectangle 6">
            <a:extLst>
              <a:ext uri="{FF2B5EF4-FFF2-40B4-BE49-F238E27FC236}">
                <a16:creationId xmlns:a16="http://schemas.microsoft.com/office/drawing/2014/main" id="{7A374DE7-3FBA-F444-8658-D71549D390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6613" name="Rectangle 7">
            <a:extLst>
              <a:ext uri="{FF2B5EF4-FFF2-40B4-BE49-F238E27FC236}">
                <a16:creationId xmlns:a16="http://schemas.microsoft.com/office/drawing/2014/main" id="{C7EA0A3F-C9B2-2949-8F76-D9A14DDF0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2F939B-F450-0A4E-94AB-F900B224F58D}" type="slidenum">
              <a:rPr lang="en-US" altLang="en-US" sz="1300">
                <a:latin typeface="Times New Roman" panose="02020603050405020304" pitchFamily="18" charset="0"/>
              </a:rPr>
              <a:pPr/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4" name="Rectangle 2">
            <a:extLst>
              <a:ext uri="{FF2B5EF4-FFF2-40B4-BE49-F238E27FC236}">
                <a16:creationId xmlns:a16="http://schemas.microsoft.com/office/drawing/2014/main" id="{F9E56D23-C618-F44A-B71A-3F6093779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5" name="Rectangle 3">
            <a:extLst>
              <a:ext uri="{FF2B5EF4-FFF2-40B4-BE49-F238E27FC236}">
                <a16:creationId xmlns:a16="http://schemas.microsoft.com/office/drawing/2014/main" id="{AD550577-2C2A-3D41-98BC-3D657EB68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27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13D9628F-788C-4942-85ED-BDF0076185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55D2D75-A138-314D-ABC3-79F167C47C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37D28ED-41BF-0A40-AACD-F454717B26AD}" type="datetime3">
              <a:rPr lang="en-US" altLang="en-US" sz="1300" smtClean="0">
                <a:latin typeface="Times New Roman" panose="02020603050405020304" pitchFamily="18" charset="0"/>
              </a:rPr>
              <a:pPr/>
              <a:t>15 February 2022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2" name="Rectangle 6">
            <a:extLst>
              <a:ext uri="{FF2B5EF4-FFF2-40B4-BE49-F238E27FC236}">
                <a16:creationId xmlns:a16="http://schemas.microsoft.com/office/drawing/2014/main" id="{7A374DE7-3FBA-F444-8658-D71549D390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6613" name="Rectangle 7">
            <a:extLst>
              <a:ext uri="{FF2B5EF4-FFF2-40B4-BE49-F238E27FC236}">
                <a16:creationId xmlns:a16="http://schemas.microsoft.com/office/drawing/2014/main" id="{C7EA0A3F-C9B2-2949-8F76-D9A14DDF0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2F939B-F450-0A4E-94AB-F900B224F58D}" type="slidenum">
              <a:rPr lang="en-US" altLang="en-US" sz="1300">
                <a:latin typeface="Times New Roman" panose="02020603050405020304" pitchFamily="18" charset="0"/>
              </a:rPr>
              <a:pPr/>
              <a:t>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6614" name="Rectangle 2">
            <a:extLst>
              <a:ext uri="{FF2B5EF4-FFF2-40B4-BE49-F238E27FC236}">
                <a16:creationId xmlns:a16="http://schemas.microsoft.com/office/drawing/2014/main" id="{F9E56D23-C618-F44A-B71A-3F6093779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5" name="Rectangle 3">
            <a:extLst>
              <a:ext uri="{FF2B5EF4-FFF2-40B4-BE49-F238E27FC236}">
                <a16:creationId xmlns:a16="http://schemas.microsoft.com/office/drawing/2014/main" id="{AD550577-2C2A-3D41-98BC-3D657EB68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536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C5A35D0-9AD5-BA4A-A5D6-F2B723FA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1865F-1D9C-D943-A6E8-68D0A13D6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B78BBF9-E7C2-EE44-B244-919852899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C89C50-6F47-0E4D-AD2C-BFAE79D2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9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36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77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February 2022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161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D35A56C-AC48-FD4B-8795-6B0154004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9C827-7674-9646-80AB-833C6A41050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2A4CC11-513B-B147-9023-76C3695DE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5FBE79-AFE5-8C42-BB31-922382D3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9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2022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Subnets, CIDR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89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C65465D-018B-354C-AF07-3EBBE07EE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(IPv4)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E86E33D-CA84-7D4D-A09D-E247979CD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unique 32-bit number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Identifies an interface (on a host, on a router, …)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Represented in dotted-quad notation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6EFA687-D121-334C-BAC3-A35FDA20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809A9-9027-C149-B27D-25D37B9B06E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E19D9255-59BC-B94F-913C-B94EF0B3DDE2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4910138"/>
            <a:ext cx="7327900" cy="592137"/>
            <a:chOff x="428" y="893"/>
            <a:chExt cx="4616" cy="373"/>
          </a:xfrm>
        </p:grpSpPr>
        <p:grpSp>
          <p:nvGrpSpPr>
            <p:cNvPr id="36877" name="Group 5">
              <a:extLst>
                <a:ext uri="{FF2B5EF4-FFF2-40B4-BE49-F238E27FC236}">
                  <a16:creationId xmlns:a16="http://schemas.microsoft.com/office/drawing/2014/main" id="{A28C2FA1-E5AD-8548-9D72-8048EB5CA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1190" name="Rectangle 6">
                <a:extLst>
                  <a:ext uri="{FF2B5EF4-FFF2-40B4-BE49-F238E27FC236}">
                    <a16:creationId xmlns:a16="http://schemas.microsoft.com/office/drawing/2014/main" id="{156C3FBF-7083-F443-A469-0093E1BE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3" name="Line 7">
                <a:extLst>
                  <a:ext uri="{FF2B5EF4-FFF2-40B4-BE49-F238E27FC236}">
                    <a16:creationId xmlns:a16="http://schemas.microsoft.com/office/drawing/2014/main" id="{445895CB-2E16-3345-81E8-DFF47CEB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4" name="Line 8">
                <a:extLst>
                  <a:ext uri="{FF2B5EF4-FFF2-40B4-BE49-F238E27FC236}">
                    <a16:creationId xmlns:a16="http://schemas.microsoft.com/office/drawing/2014/main" id="{5B2E553E-1995-434C-B5A8-11BC3AFFA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5" name="Line 9">
                <a:extLst>
                  <a:ext uri="{FF2B5EF4-FFF2-40B4-BE49-F238E27FC236}">
                    <a16:creationId xmlns:a16="http://schemas.microsoft.com/office/drawing/2014/main" id="{52D5B27F-0642-C240-B51B-019268FCE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878" name="Rectangle 10">
              <a:extLst>
                <a:ext uri="{FF2B5EF4-FFF2-40B4-BE49-F238E27FC236}">
                  <a16:creationId xmlns:a16="http://schemas.microsoft.com/office/drawing/2014/main" id="{6585F680-F99E-F545-BFDA-F4AB8B3C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36879" name="Rectangle 11">
              <a:extLst>
                <a:ext uri="{FF2B5EF4-FFF2-40B4-BE49-F238E27FC236}">
                  <a16:creationId xmlns:a16="http://schemas.microsoft.com/office/drawing/2014/main" id="{1332F236-DD27-5E4C-88D1-76659F93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36880" name="Rectangle 12">
              <a:extLst>
                <a:ext uri="{FF2B5EF4-FFF2-40B4-BE49-F238E27FC236}">
                  <a16:creationId xmlns:a16="http://schemas.microsoft.com/office/drawing/2014/main" id="{266AD9BC-545C-AC40-9469-9CDCE85C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81" name="Rectangle 13">
              <a:extLst>
                <a:ext uri="{FF2B5EF4-FFF2-40B4-BE49-F238E27FC236}">
                  <a16:creationId xmlns:a16="http://schemas.microsoft.com/office/drawing/2014/main" id="{810588A8-88B2-2047-9CD7-310FA09A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36869" name="Text Box 21">
            <a:extLst>
              <a:ext uri="{FF2B5EF4-FFF2-40B4-BE49-F238E27FC236}">
                <a16:creationId xmlns:a16="http://schemas.microsoft.com/office/drawing/2014/main" id="{6FD34E68-132D-B344-8B24-B4D5F86B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36870" name="Text Box 22">
            <a:extLst>
              <a:ext uri="{FF2B5EF4-FFF2-40B4-BE49-F238E27FC236}">
                <a16:creationId xmlns:a16="http://schemas.microsoft.com/office/drawing/2014/main" id="{6F59720B-3760-0A4A-941C-35E7BF51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36871" name="Text Box 23">
            <a:extLst>
              <a:ext uri="{FF2B5EF4-FFF2-40B4-BE49-F238E27FC236}">
                <a16:creationId xmlns:a16="http://schemas.microsoft.com/office/drawing/2014/main" id="{C4BB6E5B-BD19-5F43-B32D-50F81F26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678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36872" name="Text Box 24">
            <a:extLst>
              <a:ext uri="{FF2B5EF4-FFF2-40B4-BE49-F238E27FC236}">
                <a16:creationId xmlns:a16="http://schemas.microsoft.com/office/drawing/2014/main" id="{B3537D6B-6384-F245-AF93-BA264623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35067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36873" name="Line 25">
            <a:extLst>
              <a:ext uri="{FF2B5EF4-FFF2-40B4-BE49-F238E27FC236}">
                <a16:creationId xmlns:a16="http://schemas.microsoft.com/office/drawing/2014/main" id="{D4717235-1C3A-B242-A34C-41A5A7BB8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4" name="Line 26">
            <a:extLst>
              <a:ext uri="{FF2B5EF4-FFF2-40B4-BE49-F238E27FC236}">
                <a16:creationId xmlns:a16="http://schemas.microsoft.com/office/drawing/2014/main" id="{089DA2FB-9A89-2D41-98AB-8202732C5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5" name="Line 27">
            <a:extLst>
              <a:ext uri="{FF2B5EF4-FFF2-40B4-BE49-F238E27FC236}">
                <a16:creationId xmlns:a16="http://schemas.microsoft.com/office/drawing/2014/main" id="{B1254EB7-0764-514E-8EB8-398F2C373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6" name="Line 28">
            <a:extLst>
              <a:ext uri="{FF2B5EF4-FFF2-40B4-BE49-F238E27FC236}">
                <a16:creationId xmlns:a16="http://schemas.microsoft.com/office/drawing/2014/main" id="{79368440-6963-9C4A-9FA0-A7732A697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C7666888-95C0-6743-9AA4-2BA13061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5770067"/>
            <a:ext cx="2085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12:34:158:5</a:t>
            </a:r>
          </a:p>
        </p:txBody>
      </p:sp>
    </p:spTree>
    <p:extLst>
      <p:ext uri="{BB962C8B-B14F-4D97-AF65-F5344CB8AC3E}">
        <p14:creationId xmlns:p14="http://schemas.microsoft.com/office/powerpoint/2010/main" val="214244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20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9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/>
              <a:t>For a host with only one interface and only a default router in its forwarding table, this simplifies to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my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directly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default router</a:t>
            </a:r>
          </a:p>
          <a:p>
            <a:pPr>
              <a:lnSpc>
                <a:spcPct val="85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14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F8DB03-505E-4D44-9DA1-CAD29FD0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Obtaining a Block of Addresses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260D1E94-362D-4940-BF91-5FBB40C03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Corporation for Assigned Names and Numbers (ICANN)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large blocks to Regional Internet Registries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Regional Internet Registries (RIRs)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ARIN (American Registry for Internet Numbers)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to ISPs and large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Internet Service Providers (ISPs)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 address blocks to their customers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Who may, in turn, allocate to their customers…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1ABAFFC-DD46-DE4A-95A2-872909A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62706-4436-1A46-9F16-849EEE8D0FB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172283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82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070EE-C13A-F74A-8118-0E4D39AC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2FAEB-6953-4D4E-A69E-4AA8A0B0D332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Problems with the classes of addresses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A550FB-DFBE-ED41-9452-132C8D408C24}"/>
              </a:ext>
            </a:extLst>
          </p:cNvPr>
          <p:cNvSpPr txBox="1">
            <a:spLocks noChangeArrowheads="1"/>
          </p:cNvSpPr>
          <p:nvPr/>
        </p:nvSpPr>
        <p:spPr>
          <a:xfrm>
            <a:off x="862014" y="1708150"/>
            <a:ext cx="8031162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Wastage of addresses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Bigger tables to look up at routers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7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F4EEEE0-A31F-3943-8D69-F8F25A17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C64E16B-CB13-8440-A94A-D6520546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Add another level to address/routing hierarchy: </a:t>
            </a:r>
            <a:r>
              <a:rPr lang="en-US" altLang="en-US" sz="2400" i="1"/>
              <a:t>subnet</a:t>
            </a:r>
          </a:p>
          <a:p>
            <a:r>
              <a:rPr lang="en-US" altLang="en-US" sz="2400" i="1"/>
              <a:t>Subnet masks </a:t>
            </a:r>
            <a:r>
              <a:rPr lang="en-US" altLang="en-US" sz="2400"/>
              <a:t>define variable partition of host part of class A and B addresses </a:t>
            </a:r>
          </a:p>
          <a:p>
            <a:r>
              <a:rPr lang="en-US" altLang="en-US" sz="2400"/>
              <a:t>Subnets visible only within site</a:t>
            </a:r>
          </a:p>
          <a:p>
            <a:pPr>
              <a:lnSpc>
                <a:spcPct val="85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78852" name="Picture 5" descr="f03-20-9780123850591 copy">
            <a:extLst>
              <a:ext uri="{FF2B5EF4-FFF2-40B4-BE49-F238E27FC236}">
                <a16:creationId xmlns:a16="http://schemas.microsoft.com/office/drawing/2014/main" id="{A8B3EF37-E125-DB45-848F-59E5E15A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7" y="3429000"/>
            <a:ext cx="43926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0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42975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</p:spTree>
    <p:extLst>
      <p:ext uri="{BB962C8B-B14F-4D97-AF65-F5344CB8AC3E}">
        <p14:creationId xmlns:p14="http://schemas.microsoft.com/office/powerpoint/2010/main" val="99425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7DB2-E1C9-AA46-94D9-5507448ECF44}"/>
              </a:ext>
            </a:extLst>
          </p:cNvPr>
          <p:cNvSpPr txBox="1"/>
          <p:nvPr/>
        </p:nvSpPr>
        <p:spPr>
          <a:xfrm>
            <a:off x="0" y="2844225"/>
            <a:ext cx="9144000" cy="10772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IP fragment and reassembly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(fragment offset)</a:t>
            </a:r>
          </a:p>
        </p:txBody>
      </p:sp>
    </p:spTree>
    <p:extLst>
      <p:ext uri="{BB962C8B-B14F-4D97-AF65-F5344CB8AC3E}">
        <p14:creationId xmlns:p14="http://schemas.microsoft.com/office/powerpoint/2010/main" val="55561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6113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EE8666-053E-4449-AEFC-621F9E215D8E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413543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Algorithm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 = destination IP address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 each entry &lt;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&amp; 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is an interface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directly to destination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else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to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(a router)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D1F80A4-302E-3146-8BB0-E8515035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DAD7753-BC3B-D14D-BC35-A5469B39E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Notes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Would use a default router if nothing matches</a:t>
            </a:r>
          </a:p>
          <a:p>
            <a:r>
              <a:rPr lang="en-US" altLang="en-US" sz="2400" dirty="0"/>
              <a:t>Not necessary for all ones in subnet mask to be contiguous</a:t>
            </a:r>
          </a:p>
          <a:p>
            <a:r>
              <a:rPr lang="en-US" altLang="en-US" sz="2400" dirty="0"/>
              <a:t>Can put multiple subnets on one physical network</a:t>
            </a:r>
          </a:p>
          <a:p>
            <a:r>
              <a:rPr lang="en-US" altLang="en-US" sz="2400" dirty="0"/>
              <a:t>Subnets not visible from the rest of the Internet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3477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addressing: CIDR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62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Today, the Internet has about 400,000 prefixes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E0356F4-6C8C-0145-9C0A-E7C4DC971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Classless Addressing</a:t>
            </a:r>
            <a:endParaRPr lang="en-AU" altLang="en-US" sz="360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92313"/>
            <a:ext cx="5184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58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192C351F-BC43-D243-B079-8CE0B69D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5086350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Serial0/0.1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4757738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or UDP segment)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16-bit identifier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source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service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flgs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offset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destination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options (if any)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IP protocol version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number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length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(bytes)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 layer protocol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“</a:t>
              </a: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”</a:t>
              </a: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 data </a:t>
              </a:r>
              <a:endPara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reassembly</a:t>
              </a:r>
            </a:p>
          </p:txBody>
        </p:sp>
        <p:sp>
          <p:nvSpPr>
            <p:cNvPr id="76819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20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21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max number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remaining hops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(decremented at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e.g. timestamp,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record route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taken, specify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list of routers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visit.</a:t>
              </a: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" y="536052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IP datagram format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7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2418553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A3014C52-CE8B-0C4C-AE84-96EFC4FF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(1994-1996): Much Flatter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4EB5FFC6-C45D-A147-910C-ADFAD311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AEB25-C8C8-454B-84E0-2BA66B368FC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98A0AE1F-E23C-9D4D-B753-182D2419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>
            <a:extLst>
              <a:ext uri="{FF2B5EF4-FFF2-40B4-BE49-F238E27FC236}">
                <a16:creationId xmlns:a16="http://schemas.microsoft.com/office/drawing/2014/main" id="{83A8D5E8-0C41-C248-B7D3-25B15B1A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5800725"/>
            <a:ext cx="302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Efforts to aggregate</a:t>
            </a:r>
          </a:p>
        </p:txBody>
      </p:sp>
    </p:spTree>
    <p:extLst>
      <p:ext uri="{BB962C8B-B14F-4D97-AF65-F5344CB8AC3E}">
        <p14:creationId xmlns:p14="http://schemas.microsoft.com/office/powerpoint/2010/main" val="4114111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A94B739B-3C92-DC4D-BE02-874EDA5CB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CIDR Growth (1996-1998): Roughly Linear</a:t>
            </a:r>
          </a:p>
        </p:txBody>
      </p:sp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CB5764DC-8E21-C949-AEDB-84C5DE5D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35165-146A-214E-A5BA-26979F0921C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A2385049-E816-584C-A73E-82287007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90600"/>
            <a:ext cx="9144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>
            <a:extLst>
              <a:ext uri="{FF2B5EF4-FFF2-40B4-BE49-F238E27FC236}">
                <a16:creationId xmlns:a16="http://schemas.microsoft.com/office/drawing/2014/main" id="{CF34A134-6EDD-044B-85F1-D50EFD75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5638800"/>
            <a:ext cx="653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Good use of aggregation, and peer pressure!</a:t>
            </a:r>
          </a:p>
        </p:txBody>
      </p:sp>
    </p:spTree>
    <p:extLst>
      <p:ext uri="{BB962C8B-B14F-4D97-AF65-F5344CB8AC3E}">
        <p14:creationId xmlns:p14="http://schemas.microsoft.com/office/powerpoint/2010/main" val="1170952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90207A28-FBBA-0E4D-A6F4-B0CC7F29B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9677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DotCom Boom (1998-2001): Steep Growth</a:t>
            </a:r>
          </a:p>
        </p:txBody>
      </p:sp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D142C5A7-5D41-9843-BBA2-86C007AB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F5391-9072-774B-BCCD-458672AC9C8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72347729-D619-B746-A61E-99CF4505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392C6826-A37B-3946-B12E-CDD3CBA6D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653088"/>
            <a:ext cx="626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Internet boom and increased multi-homing</a:t>
            </a:r>
          </a:p>
        </p:txBody>
      </p:sp>
    </p:spTree>
    <p:extLst>
      <p:ext uri="{BB962C8B-B14F-4D97-AF65-F5344CB8AC3E}">
        <p14:creationId xmlns:p14="http://schemas.microsoft.com/office/powerpoint/2010/main" val="1483793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437AFBA-3CAD-1B45-ACEE-649328889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39138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 Term (1989-2005): Post-Boom</a:t>
            </a:r>
          </a:p>
        </p:txBody>
      </p:sp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1555178F-469F-1F4B-84C2-63F4F9F5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C31F7-AAA1-AC44-B3B8-A37D7BA3DEA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1E92A693-A22A-C44A-BB80-D24D2242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43000"/>
            <a:ext cx="8731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4">
            <a:extLst>
              <a:ext uri="{FF2B5EF4-FFF2-40B4-BE49-F238E27FC236}">
                <a16:creationId xmlns:a16="http://schemas.microsoft.com/office/drawing/2014/main" id="{B82F5C84-310D-D448-A26F-046639A8E8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281113"/>
            <a:ext cx="6350" cy="4433887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7" name="AutoShape 5">
            <a:extLst>
              <a:ext uri="{FF2B5EF4-FFF2-40B4-BE49-F238E27FC236}">
                <a16:creationId xmlns:a16="http://schemas.microsoft.com/office/drawing/2014/main" id="{029A91C7-3D6C-4C4E-B6DE-BD36E3CF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1844675"/>
            <a:ext cx="882650" cy="319088"/>
          </a:xfrm>
          <a:prstGeom prst="rightArrow">
            <a:avLst>
              <a:gd name="adj1" fmla="val 50000"/>
              <a:gd name="adj2" fmla="val 69154"/>
            </a:avLst>
          </a:prstGeom>
          <a:solidFill>
            <a:srgbClr val="CC33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8" name="Text Box 4">
            <a:extLst>
              <a:ext uri="{FF2B5EF4-FFF2-40B4-BE49-F238E27FC236}">
                <a16:creationId xmlns:a16="http://schemas.microsoft.com/office/drawing/2014/main" id="{E6D94A7E-7450-794C-8595-208D16419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00725"/>
            <a:ext cx="562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Today we are up to ~400,000 prefixes</a:t>
            </a:r>
          </a:p>
        </p:txBody>
      </p:sp>
    </p:spTree>
    <p:extLst>
      <p:ext uri="{BB962C8B-B14F-4D97-AF65-F5344CB8AC3E}">
        <p14:creationId xmlns:p14="http://schemas.microsoft.com/office/powerpoint/2010/main" val="1353214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EEA4B-B200-6F48-AC39-99F61B491189}"/>
              </a:ext>
            </a:extLst>
          </p:cNvPr>
          <p:cNvSpPr txBox="1"/>
          <p:nvPr/>
        </p:nvSpPr>
        <p:spPr>
          <a:xfrm>
            <a:off x="-106878" y="16535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Subnets and CIDR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826E4-7115-F54A-B9CF-8DC1FA2ED509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Subnets “toy” example</a:t>
            </a:r>
          </a:p>
        </p:txBody>
      </p:sp>
    </p:spTree>
    <p:extLst>
      <p:ext uri="{BB962C8B-B14F-4D97-AF65-F5344CB8AC3E}">
        <p14:creationId xmlns:p14="http://schemas.microsoft.com/office/powerpoint/2010/main" val="1925178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4014314-B6D6-1944-A8DA-932DBE99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906671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9A9DB13-6DAA-DF45-B521-E2B2961F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7" y="789926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9A8203D-1083-2B4E-AC50-8C427E9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8" y="1337845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A5A1E8-6919-F244-B649-34C0BF9F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749142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61B391EE-F928-F34B-803A-969E277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43" y="2552996"/>
            <a:ext cx="4617185" cy="37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A451A-D0C3-0F43-A9B6-B70612C471E7}"/>
              </a:ext>
            </a:extLst>
          </p:cNvPr>
          <p:cNvSpPr txBox="1"/>
          <p:nvPr/>
        </p:nvSpPr>
        <p:spPr>
          <a:xfrm>
            <a:off x="459025" y="368135"/>
            <a:ext cx="32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space assigned to you:</a:t>
            </a:r>
          </a:p>
        </p:txBody>
      </p:sp>
    </p:spTree>
    <p:extLst>
      <p:ext uri="{BB962C8B-B14F-4D97-AF65-F5344CB8AC3E}">
        <p14:creationId xmlns:p14="http://schemas.microsoft.com/office/powerpoint/2010/main" val="24366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31EEA5-EEE5-4644-9FBB-9DC99F18450C}"/>
              </a:ext>
            </a:extLst>
          </p:cNvPr>
          <p:cNvSpPr/>
          <p:nvPr/>
        </p:nvSpPr>
        <p:spPr>
          <a:xfrm>
            <a:off x="4108289" y="1920599"/>
            <a:ext cx="1449363" cy="585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6D10A33-57D0-B040-97EC-93FEB26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10" y="2821537"/>
            <a:ext cx="5532932" cy="40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-Down Arrow 3">
            <a:extLst>
              <a:ext uri="{FF2B5EF4-FFF2-40B4-BE49-F238E27FC236}">
                <a16:creationId xmlns:a16="http://schemas.microsoft.com/office/drawing/2014/main" id="{E20A3AAA-49C4-A645-8C7F-38DBF8B83E28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D19F6-69DB-B443-9881-ACF6E39C920C}"/>
              </a:ext>
            </a:extLst>
          </p:cNvPr>
          <p:cNvGrpSpPr/>
          <p:nvPr/>
        </p:nvGrpSpPr>
        <p:grpSpPr>
          <a:xfrm>
            <a:off x="935422" y="4180439"/>
            <a:ext cx="6899516" cy="1254947"/>
            <a:chOff x="935422" y="4180439"/>
            <a:chExt cx="6899516" cy="125494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EF328CD-4724-8A47-8ED6-66722A683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4180439"/>
              <a:ext cx="6899516" cy="125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8668E9FA-799D-154E-97FA-091DD737B118}"/>
                </a:ext>
              </a:extLst>
            </p:cNvPr>
            <p:cNvSpPr/>
            <p:nvPr/>
          </p:nvSpPr>
          <p:spPr>
            <a:xfrm>
              <a:off x="4019719" y="494955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0DFAE4-8FAB-B248-A946-08D4CF032E77}"/>
              </a:ext>
            </a:extLst>
          </p:cNvPr>
          <p:cNvGrpSpPr/>
          <p:nvPr/>
        </p:nvGrpSpPr>
        <p:grpSpPr>
          <a:xfrm>
            <a:off x="935422" y="5521413"/>
            <a:ext cx="6345734" cy="1233893"/>
            <a:chOff x="935422" y="5521413"/>
            <a:chExt cx="6345734" cy="1233893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F47C9216-848E-7444-B90E-BE96D1C59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5521413"/>
              <a:ext cx="6345734" cy="123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Up-Down Arrow 15">
              <a:extLst>
                <a:ext uri="{FF2B5EF4-FFF2-40B4-BE49-F238E27FC236}">
                  <a16:creationId xmlns:a16="http://schemas.microsoft.com/office/drawing/2014/main" id="{F5C2773F-DD0B-2148-AE30-312DCE672CFD}"/>
                </a:ext>
              </a:extLst>
            </p:cNvPr>
            <p:cNvSpPr/>
            <p:nvPr/>
          </p:nvSpPr>
          <p:spPr>
            <a:xfrm>
              <a:off x="4000838" y="627713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8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F133BC87-C6AC-E94A-9350-0AAF97FD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2" y="4132585"/>
            <a:ext cx="4974742" cy="8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DB2E74-19C5-3648-A49D-3757DBD1723B}"/>
              </a:ext>
            </a:extLst>
          </p:cNvPr>
          <p:cNvGrpSpPr/>
          <p:nvPr/>
        </p:nvGrpSpPr>
        <p:grpSpPr>
          <a:xfrm>
            <a:off x="1240957" y="5297883"/>
            <a:ext cx="6295668" cy="908950"/>
            <a:chOff x="1240957" y="5297883"/>
            <a:chExt cx="6295668" cy="90895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3330B85-66DB-2340-B038-8AA2ED05E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116" y="5297883"/>
              <a:ext cx="6285509" cy="38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DD125341-7904-0247-82A0-DBB9FE19E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96"/>
            <a:stretch/>
          </p:blipFill>
          <p:spPr bwMode="auto">
            <a:xfrm>
              <a:off x="1240957" y="5829810"/>
              <a:ext cx="2274139" cy="37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C837FD62-43F2-6742-BEF6-DE188E380BDD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5EEA266-92A6-B546-91EB-3F5C278EB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-1" b="-1429"/>
          <a:stretch/>
        </p:blipFill>
        <p:spPr bwMode="auto">
          <a:xfrm>
            <a:off x="3416271" y="5806577"/>
            <a:ext cx="3808576" cy="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3F2F0E-2E63-7A49-B428-1DC3F7CF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2866781"/>
            <a:ext cx="8089900" cy="318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586B1-98FC-AE43-A54C-AFC1DC8E095D}"/>
              </a:ext>
            </a:extLst>
          </p:cNvPr>
          <p:cNvSpPr txBox="1"/>
          <p:nvPr/>
        </p:nvSpPr>
        <p:spPr>
          <a:xfrm>
            <a:off x="4396154" y="3985845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bits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15090-C503-7345-B3CB-FD509613A04B}"/>
              </a:ext>
            </a:extLst>
          </p:cNvPr>
          <p:cNvSpPr txBox="1"/>
          <p:nvPr/>
        </p:nvSpPr>
        <p:spPr>
          <a:xfrm>
            <a:off x="6158540" y="39857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 bits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CA6678-323E-C844-B82E-B5D105C7F9FA}"/>
              </a:ext>
            </a:extLst>
          </p:cNvPr>
          <p:cNvSpPr txBox="1">
            <a:spLocks noChangeArrowheads="1"/>
          </p:cNvSpPr>
          <p:nvPr/>
        </p:nvSpPr>
        <p:spPr>
          <a:xfrm>
            <a:off x="520700" y="0"/>
            <a:ext cx="7772400" cy="78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ea typeface="ＭＳ Ｐゴシック" charset="-128"/>
              </a:rPr>
              <a:t>IP datagram format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66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Getting an IP address: DHCP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327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2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5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[optional]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5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223.1.1.3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223.1.1.4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223.1.2.9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223.1.3.27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arriving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needs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address in this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071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</p:spTree>
    <p:extLst>
      <p:ext uri="{BB962C8B-B14F-4D97-AF65-F5344CB8AC3E}">
        <p14:creationId xmlns:p14="http://schemas.microsoft.com/office/powerpoint/2010/main" val="4035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06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50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9447E6B-7F50-5D4E-904E-AF92A7B2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altLang="en-US" sz="2800"/>
              <a:t>Dynamic Host Configuration Protocol (DHCP)</a:t>
            </a:r>
            <a:endParaRPr lang="en-AU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7F26A4C-45A2-2948-ADDE-8C0DBD663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DHCP server is responsible for providing configuration information to hosts</a:t>
            </a:r>
          </a:p>
          <a:p>
            <a:r>
              <a:rPr lang="en-US" altLang="en-US" dirty="0"/>
              <a:t>DHCP server maintains a pool of available addresses</a:t>
            </a:r>
            <a:endParaRPr lang="en-US" altLang="en-US" sz="2800" dirty="0"/>
          </a:p>
          <a:p>
            <a:r>
              <a:rPr lang="en-US" altLang="en-US" sz="2800" dirty="0"/>
              <a:t>There is at least one DHCP server for an administrative domain (a server or a relay agent per subnet)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998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D7746E-05B2-604D-A834-B0303A9E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DHCP</a:t>
            </a:r>
            <a:endParaRPr lang="en-AU" altLang="en-US" sz="360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94298AB-FE25-6845-B3CE-540EF1897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816350" cy="5111750"/>
          </a:xfrm>
        </p:spPr>
        <p:txBody>
          <a:bodyPr/>
          <a:lstStyle/>
          <a:p>
            <a:r>
              <a:rPr lang="en-US" altLang="en-US" sz="2400" dirty="0"/>
              <a:t>Newly booted or attached host sends DHCPDISCOVER message to a special IP address (255.255.255.255)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DHCP relay agent </a:t>
            </a:r>
            <a:r>
              <a:rPr lang="en-US" altLang="en-US" sz="2400" dirty="0"/>
              <a:t>unicasts the message to DHCP server and waits for the response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97284" name="Picture 5" descr="f03-24-9780123850591 copy">
            <a:extLst>
              <a:ext uri="{FF2B5EF4-FFF2-40B4-BE49-F238E27FC236}">
                <a16:creationId xmlns:a16="http://schemas.microsoft.com/office/drawing/2014/main" id="{C635F432-2E46-8343-AF09-7FE0449F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101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56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EBA-742C-D544-B7EF-C305A1D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6A8C9-D540-514B-8617-0F9676AFB8C3}"/>
              </a:ext>
            </a:extLst>
          </p:cNvPr>
          <p:cNvSpPr txBox="1"/>
          <p:nvPr/>
        </p:nvSpPr>
        <p:spPr>
          <a:xfrm>
            <a:off x="0" y="226818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our IP addresses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(ifconfig/ipconfig)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13FD-0BD0-0C4A-B547-0D7DB748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" y="4002662"/>
            <a:ext cx="9127998" cy="17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D922690-EE83-3847-A6D9-334B1A359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u="sng" dirty="0"/>
              <a:t>IP Fragmentation and Reassembly</a:t>
            </a:r>
            <a:endParaRPr lang="en-AU" altLang="en-US" sz="3600" u="sng" dirty="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110C7EB-F43A-FA44-8F50-F73C2C666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800" dirty="0"/>
              <a:t>Each network has some MTU (Maximum Transmission Unit)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Ethernet (1500 bytes), FDDI (4500 bytes)</a:t>
            </a:r>
          </a:p>
          <a:p>
            <a:pPr>
              <a:lnSpc>
                <a:spcPct val="75000"/>
              </a:lnSpc>
            </a:pPr>
            <a:r>
              <a:rPr lang="en-US" altLang="en-US" sz="2800" dirty="0"/>
              <a:t>Strategy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Fragmentation occurs in a router when it receives a datagram that it wants to forward over a network which has (MTU &lt; datagram)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Reassembly is done at the receiving host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All the fragments carry the same identifier in the </a:t>
            </a:r>
            <a:r>
              <a:rPr lang="en-US" altLang="en-US" sz="2400" i="1" dirty="0"/>
              <a:t>Ident</a:t>
            </a:r>
            <a:r>
              <a:rPr lang="en-US" altLang="en-US" sz="2400" dirty="0"/>
              <a:t> field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Fragments are self-contained datagrams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IP does not recover from missing fragments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9965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Private Address Space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292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C445B-B21E-5E44-B2EA-F1ACDE51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07" y="880171"/>
            <a:ext cx="7557025" cy="4765148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217965-CACF-F44F-AB15-E124246F263F}"/>
              </a:ext>
            </a:extLst>
          </p:cNvPr>
          <p:cNvSpPr/>
          <p:nvPr/>
        </p:nvSpPr>
        <p:spPr>
          <a:xfrm>
            <a:off x="997527" y="4215740"/>
            <a:ext cx="4441372" cy="9025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77756" y="1674813"/>
            <a:ext cx="21570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local network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(e.g., home network)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129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9002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748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rest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824252" cy="13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with source 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destination in this network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have 10.0.0/24 address for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all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leaving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local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 have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2" grpId="0" animBg="1"/>
      <p:bldP spid="102413" grpId="0"/>
      <p:bldP spid="102414" grpId="0" animBg="1"/>
      <p:bldP spid="102416" grpId="0"/>
      <p:bldP spid="102417" grpId="0" animBg="1"/>
      <p:bldP spid="102419" grpId="0" animBg="1"/>
      <p:bldP spid="102420" grpId="0" animBg="1"/>
      <p:bldP spid="102421" grpId="0" animBg="1"/>
      <p:bldP spid="102422" grpId="0"/>
      <p:bldP spid="102423" grpId="0"/>
      <p:bldP spid="102424" grpId="0"/>
      <p:bldP spid="102426" grpId="0" animBg="1"/>
      <p:bldP spid="1024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10.0.0.1, 3345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1: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host 10.0.0.1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sends datagram to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translation table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138.76.29.7, 5001   10.0.0.1, 3345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10.0.0.1, 3345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138.76.29.7, 5001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100013" y="1671638"/>
            <a:ext cx="5054600" cy="2052637"/>
            <a:chOff x="63" y="1306"/>
            <a:chExt cx="3184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63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2: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NAT router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changes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source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addr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10.0.0.1, 3345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138.76.29.7, 5001,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138.76.29.7, 5001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reply arrives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dest. address: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router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changes datagram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dest addr from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to 10.0.0.1, 3345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motivation: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local network uses just one IP address as far as outside world is concerned: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range of addresses not needed from ISP:  just one IP address for all devices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addresses of devices in local network without notifying outside world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ISP without changing addresses of devices in local network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dirty="0">
                <a:ea typeface="ＭＳ Ｐゴシック" charset="-128"/>
                <a:cs typeface="ＭＳ Ｐゴシック" charset="-128"/>
              </a:rPr>
            </a:b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outgoing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Gill Sans MT" charset="0"/>
              </a:rPr>
              <a:t>. . . remote clients/servers will respond using (NAT IP address, new port #) as destination </a:t>
            </a:r>
            <a:r>
              <a:rPr lang="en-US" altLang="en-US" sz="2400" dirty="0" err="1">
                <a:cs typeface="Gill Sans MT" charset="0"/>
              </a:rPr>
              <a:t>addr</a:t>
            </a:r>
            <a:br>
              <a:rPr lang="en-US" altLang="en-US" sz="2400" dirty="0">
                <a:cs typeface="Gill Sans MT" charset="0"/>
              </a:rPr>
            </a:br>
            <a:endParaRPr lang="en-US" altLang="en-US" sz="2400" dirty="0">
              <a:cs typeface="Gill Sans MT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remember (in NAT translation table)</a:t>
            </a:r>
            <a:r>
              <a:rPr lang="en-US" altLang="en-US" i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incoming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(NAT IP address, new port #) in </a:t>
            </a:r>
            <a:r>
              <a:rPr lang="en-US" altLang="en-US" dirty="0" err="1">
                <a:ea typeface="ＭＳ Ｐゴシック" charset="-128"/>
              </a:rPr>
              <a:t>dest</a:t>
            </a:r>
            <a:r>
              <a:rPr lang="en-US" altLang="en-US" dirty="0">
                <a:ea typeface="ＭＳ Ｐゴシック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16-bit port-number field: 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60,000 simultaneous connections with a single LAN-side address!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NAT challenges:</a:t>
            </a:r>
            <a:endParaRPr lang="en-US" altLang="en-US" sz="2800" dirty="0">
              <a:ea typeface="ＭＳ Ｐゴシック" charset="-128"/>
            </a:endParaRPr>
          </a:p>
          <a:p>
            <a:pPr lvl="1"/>
            <a:r>
              <a:rPr lang="en-US" altLang="en-US" sz="2800" dirty="0">
                <a:ea typeface="ＭＳ Ｐゴシック" charset="-128"/>
              </a:rPr>
              <a:t>violates end-to-end argument</a:t>
            </a:r>
          </a:p>
          <a:p>
            <a:pPr lvl="2"/>
            <a:r>
              <a:rPr lang="en-US" altLang="en-US" sz="2400" dirty="0">
                <a:cs typeface="Gill Sans MT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NAT traversal: what if client wants to connect to server behind NAT?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C968484-55AA-FA41-B43B-D69F3B10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Fragmentation and Reassembly</a:t>
            </a:r>
            <a:endParaRPr lang="en-AU" altLang="en-US" sz="360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93547A8-FBA7-684B-AF80-D5805B32F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57424"/>
            <a:ext cx="9090817" cy="4752975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>
              <a:buFont typeface="Wingdings" pitchFamily="2" charset="2"/>
              <a:buNone/>
            </a:pPr>
            <a:r>
              <a:rPr lang="en-US" altLang="en-US" sz="1900" dirty="0"/>
              <a:t>Header fields used in IP fragmentation. (a) Unfragmented packet; (b) fragmented packets.</a:t>
            </a:r>
          </a:p>
        </p:txBody>
      </p:sp>
      <p:pic>
        <p:nvPicPr>
          <p:cNvPr id="74756" name="Picture 5" descr="f03-18-9780123850591 copy">
            <a:extLst>
              <a:ext uri="{FF2B5EF4-FFF2-40B4-BE49-F238E27FC236}">
                <a16:creationId xmlns:a16="http://schemas.microsoft.com/office/drawing/2014/main" id="{D5E8165A-CE9E-A64A-B7D4-D6D125DA6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5"/>
          <a:stretch/>
        </p:blipFill>
        <p:spPr bwMode="auto">
          <a:xfrm>
            <a:off x="12094" y="2120812"/>
            <a:ext cx="4188720" cy="22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8-9780123850591 copy">
            <a:extLst>
              <a:ext uri="{FF2B5EF4-FFF2-40B4-BE49-F238E27FC236}">
                <a16:creationId xmlns:a16="http://schemas.microsoft.com/office/drawing/2014/main" id="{93127D2D-C63A-FE46-B24D-6C589DEAC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 bwMode="auto">
          <a:xfrm>
            <a:off x="5138641" y="1140620"/>
            <a:ext cx="3147047" cy="52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0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C968484-55AA-FA41-B43B-D69F3B10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Fragmentation and Reassembly</a:t>
            </a:r>
            <a:endParaRPr lang="en-AU" altLang="en-US" sz="360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93547A8-FBA7-684B-AF80-D5805B32F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57424"/>
            <a:ext cx="9090817" cy="4752975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>
              <a:buFont typeface="Wingdings" pitchFamily="2" charset="2"/>
              <a:buNone/>
            </a:pPr>
            <a:r>
              <a:rPr lang="en-US" altLang="en-US" sz="1900" dirty="0"/>
              <a:t>Header fields used in IP fragmentation. (a) Unfragmented packet; (b) fragmented packets.</a:t>
            </a:r>
          </a:p>
        </p:txBody>
      </p:sp>
      <p:pic>
        <p:nvPicPr>
          <p:cNvPr id="74756" name="Picture 5" descr="f03-18-9780123850591 copy">
            <a:extLst>
              <a:ext uri="{FF2B5EF4-FFF2-40B4-BE49-F238E27FC236}">
                <a16:creationId xmlns:a16="http://schemas.microsoft.com/office/drawing/2014/main" id="{D5E8165A-CE9E-A64A-B7D4-D6D125DA6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5"/>
          <a:stretch/>
        </p:blipFill>
        <p:spPr bwMode="auto">
          <a:xfrm>
            <a:off x="12094" y="2120812"/>
            <a:ext cx="4188720" cy="22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8-9780123850591 copy">
            <a:extLst>
              <a:ext uri="{FF2B5EF4-FFF2-40B4-BE49-F238E27FC236}">
                <a16:creationId xmlns:a16="http://schemas.microsoft.com/office/drawing/2014/main" id="{93127D2D-C63A-FE46-B24D-6C589DEAC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 bwMode="auto">
          <a:xfrm>
            <a:off x="5138641" y="1140620"/>
            <a:ext cx="3147047" cy="52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A13DB7-8780-BE41-9E8B-BB0A49108022}"/>
              </a:ext>
            </a:extLst>
          </p:cNvPr>
          <p:cNvSpPr txBox="1"/>
          <p:nvPr/>
        </p:nvSpPr>
        <p:spPr>
          <a:xfrm>
            <a:off x="0" y="4904315"/>
            <a:ext cx="557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“8 byte blocks (i.e., </a:t>
            </a:r>
            <a:r>
              <a:rPr lang="en-US" sz="2400" dirty="0" err="1">
                <a:solidFill>
                  <a:srgbClr val="FF0000"/>
                </a:solidFill>
              </a:rPr>
              <a:t>octawords</a:t>
            </a:r>
            <a:r>
              <a:rPr lang="en-US" sz="2400" dirty="0">
                <a:solidFill>
                  <a:srgbClr val="FF0000"/>
                </a:solidFill>
              </a:rPr>
              <a:t>)”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866B81F-5226-164E-B1C9-8018D0B37AFB}"/>
              </a:ext>
            </a:extLst>
          </p:cNvPr>
          <p:cNvSpPr/>
          <p:nvPr/>
        </p:nvSpPr>
        <p:spPr>
          <a:xfrm>
            <a:off x="4220308" y="3517139"/>
            <a:ext cx="2895600" cy="1453446"/>
          </a:xfrm>
          <a:custGeom>
            <a:avLst/>
            <a:gdLst>
              <a:gd name="connsiteX0" fmla="*/ 0 w 2895600"/>
              <a:gd name="connsiteY0" fmla="*/ 1453446 h 1453446"/>
              <a:gd name="connsiteX1" fmla="*/ 644769 w 2895600"/>
              <a:gd name="connsiteY1" fmla="*/ 210799 h 1453446"/>
              <a:gd name="connsiteX2" fmla="*/ 2895600 w 2895600"/>
              <a:gd name="connsiteY2" fmla="*/ 11507 h 14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1453446">
                <a:moveTo>
                  <a:pt x="0" y="1453446"/>
                </a:moveTo>
                <a:cubicBezTo>
                  <a:pt x="81084" y="952284"/>
                  <a:pt x="162169" y="451122"/>
                  <a:pt x="644769" y="210799"/>
                </a:cubicBezTo>
                <a:cubicBezTo>
                  <a:pt x="1127369" y="-29524"/>
                  <a:pt x="2011484" y="-9009"/>
                  <a:pt x="2895600" y="11507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2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C968484-55AA-FA41-B43B-D69F3B10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Fragmentation and Reassembly</a:t>
            </a:r>
            <a:endParaRPr lang="en-AU" altLang="en-US" sz="360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93547A8-FBA7-684B-AF80-D5805B32F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57424"/>
            <a:ext cx="9090817" cy="4752975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>
              <a:buFont typeface="Wingdings" pitchFamily="2" charset="2"/>
              <a:buNone/>
            </a:pPr>
            <a:r>
              <a:rPr lang="en-US" altLang="en-US" sz="1900" dirty="0"/>
              <a:t>Header fields used in IP fragmentation. (a) Unfragmented packet; (b) fragmented packets.</a:t>
            </a:r>
          </a:p>
        </p:txBody>
      </p:sp>
      <p:pic>
        <p:nvPicPr>
          <p:cNvPr id="74756" name="Picture 5" descr="f03-18-9780123850591 copy">
            <a:extLst>
              <a:ext uri="{FF2B5EF4-FFF2-40B4-BE49-F238E27FC236}">
                <a16:creationId xmlns:a16="http://schemas.microsoft.com/office/drawing/2014/main" id="{D5E8165A-CE9E-A64A-B7D4-D6D125DA6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5"/>
          <a:stretch/>
        </p:blipFill>
        <p:spPr bwMode="auto">
          <a:xfrm>
            <a:off x="12094" y="2120812"/>
            <a:ext cx="4188720" cy="22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8-9780123850591 copy">
            <a:extLst>
              <a:ext uri="{FF2B5EF4-FFF2-40B4-BE49-F238E27FC236}">
                <a16:creationId xmlns:a16="http://schemas.microsoft.com/office/drawing/2014/main" id="{93127D2D-C63A-FE46-B24D-6C589DEAC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 bwMode="auto">
          <a:xfrm>
            <a:off x="5138641" y="1140620"/>
            <a:ext cx="3147047" cy="52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A13DB7-8780-BE41-9E8B-BB0A49108022}"/>
              </a:ext>
            </a:extLst>
          </p:cNvPr>
          <p:cNvSpPr txBox="1"/>
          <p:nvPr/>
        </p:nvSpPr>
        <p:spPr>
          <a:xfrm>
            <a:off x="0" y="4904315"/>
            <a:ext cx="557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“8 byte blocks (i.e., </a:t>
            </a:r>
            <a:r>
              <a:rPr lang="en-US" sz="2400" dirty="0" err="1">
                <a:solidFill>
                  <a:srgbClr val="FF0000"/>
                </a:solidFill>
              </a:rPr>
              <a:t>octawords</a:t>
            </a:r>
            <a:r>
              <a:rPr lang="en-US" sz="2400" dirty="0">
                <a:solidFill>
                  <a:srgbClr val="FF0000"/>
                </a:solidFill>
              </a:rPr>
              <a:t>)”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866B81F-5226-164E-B1C9-8018D0B37AFB}"/>
              </a:ext>
            </a:extLst>
          </p:cNvPr>
          <p:cNvSpPr/>
          <p:nvPr/>
        </p:nvSpPr>
        <p:spPr>
          <a:xfrm>
            <a:off x="4220308" y="3517139"/>
            <a:ext cx="2895600" cy="1453446"/>
          </a:xfrm>
          <a:custGeom>
            <a:avLst/>
            <a:gdLst>
              <a:gd name="connsiteX0" fmla="*/ 0 w 2895600"/>
              <a:gd name="connsiteY0" fmla="*/ 1453446 h 1453446"/>
              <a:gd name="connsiteX1" fmla="*/ 644769 w 2895600"/>
              <a:gd name="connsiteY1" fmla="*/ 210799 h 1453446"/>
              <a:gd name="connsiteX2" fmla="*/ 2895600 w 2895600"/>
              <a:gd name="connsiteY2" fmla="*/ 11507 h 14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1453446">
                <a:moveTo>
                  <a:pt x="0" y="1453446"/>
                </a:moveTo>
                <a:cubicBezTo>
                  <a:pt x="81084" y="952284"/>
                  <a:pt x="162169" y="451122"/>
                  <a:pt x="644769" y="210799"/>
                </a:cubicBezTo>
                <a:cubicBezTo>
                  <a:pt x="1127369" y="-29524"/>
                  <a:pt x="2011484" y="-9009"/>
                  <a:pt x="2895600" y="11507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ED277-2749-444B-BA88-566F77FDAD6C}"/>
              </a:ext>
            </a:extLst>
          </p:cNvPr>
          <p:cNvSpPr txBox="1"/>
          <p:nvPr/>
        </p:nvSpPr>
        <p:spPr>
          <a:xfrm>
            <a:off x="0" y="1486098"/>
            <a:ext cx="9131905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offset value must be the number of 8 byte blocks of data, which means the data in the prior fragment must be a multiple of 8 bytes. The last fragment can carry data that isn’t a multiple of 8 bytes.</a:t>
            </a:r>
          </a:p>
        </p:txBody>
      </p:sp>
    </p:spTree>
    <p:extLst>
      <p:ext uri="{BB962C8B-B14F-4D97-AF65-F5344CB8AC3E}">
        <p14:creationId xmlns:p14="http://schemas.microsoft.com/office/powerpoint/2010/main" val="197625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>
            <a:extLst>
              <a:ext uri="{FF2B5EF4-FFF2-40B4-BE49-F238E27FC236}">
                <a16:creationId xmlns:a16="http://schemas.microsoft.com/office/drawing/2014/main" id="{8B2A6FA8-BDAA-3241-A20C-ACE190E5B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A25E6E8-69E9-054C-89D6-24410A394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1E60390-D412-694B-B392-A0523982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82777-1887-0D41-9E6A-62F1BFA67B6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9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2278</Words>
  <Application>Microsoft Macintosh PowerPoint</Application>
  <PresentationFormat>On-screen Show (4:3)</PresentationFormat>
  <Paragraphs>655</Paragraphs>
  <Slides>56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Arial</vt:lpstr>
      <vt:lpstr>Calibri</vt:lpstr>
      <vt:lpstr>Calibri Light</vt:lpstr>
      <vt:lpstr>Comic Sans MS</vt:lpstr>
      <vt:lpstr>Courier New</vt:lpstr>
      <vt:lpstr>Helvetica</vt:lpstr>
      <vt:lpstr>Lucida Bright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IP datagram format</vt:lpstr>
      <vt:lpstr>PowerPoint Presentation</vt:lpstr>
      <vt:lpstr>IP Fragmentation and Reassembly</vt:lpstr>
      <vt:lpstr>IP Fragmentation and Reassembly</vt:lpstr>
      <vt:lpstr>IP Fragmentation and Reassembly</vt:lpstr>
      <vt:lpstr>IP Fragmentation and Reassembly</vt:lpstr>
      <vt:lpstr>Network Addresses</vt:lpstr>
      <vt:lpstr>IP Address (IPv4)</vt:lpstr>
      <vt:lpstr>Hierarchical Addressing: IP Prefixes</vt:lpstr>
      <vt:lpstr>Global Addresses</vt:lpstr>
      <vt:lpstr>IP Datagram Forwarding</vt:lpstr>
      <vt:lpstr>Obtaining a Block of Addresses</vt:lpstr>
      <vt:lpstr>Pre-CIDR (1988-1994): Steep Growth</vt:lpstr>
      <vt:lpstr>Subnetting</vt:lpstr>
      <vt:lpstr>PowerPoint Presentation</vt:lpstr>
      <vt:lpstr>Subnetting</vt:lpstr>
      <vt:lpstr>Subnetting</vt:lpstr>
      <vt:lpstr>Subnetting</vt:lpstr>
      <vt:lpstr>Subnetting</vt:lpstr>
      <vt:lpstr>Class-less addressing: CIDR</vt:lpstr>
      <vt:lpstr>IP addressing: CIDR</vt:lpstr>
      <vt:lpstr>Classless Inter-Domain Routing (CIDR)</vt:lpstr>
      <vt:lpstr>Hierarchical Address Allocation</vt:lpstr>
      <vt:lpstr>Classless Addressing</vt:lpstr>
      <vt:lpstr>Separate Forwarding Entry Per Prefix</vt:lpstr>
      <vt:lpstr>CIDR Makes Packet Forwarding Harder</vt:lpstr>
      <vt:lpstr>Longest Prefix Match Forwarding</vt:lpstr>
      <vt:lpstr>Pre-CIDR (1988-1994): Steep Growth</vt:lpstr>
      <vt:lpstr>CIDR (1994-1996): Much Flatter</vt:lpstr>
      <vt:lpstr>CIDR Growth (1996-1998): Roughly Linear</vt:lpstr>
      <vt:lpstr>DotCom Boom (1998-2001): Steep Growth</vt:lpstr>
      <vt:lpstr>Long Term (1989-2005): Post-Boom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an IP address: DHCP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DHCP: more than IP addresses</vt:lpstr>
      <vt:lpstr>Dynamic Host Configuration Protocol (DHCP)</vt:lpstr>
      <vt:lpstr>DHCP</vt:lpstr>
      <vt:lpstr>PowerPoint Presentation</vt:lpstr>
      <vt:lpstr>Private Address Space</vt:lpstr>
      <vt:lpstr>PowerPoint Presentation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81</cp:revision>
  <dcterms:created xsi:type="dcterms:W3CDTF">2020-02-13T13:47:54Z</dcterms:created>
  <dcterms:modified xsi:type="dcterms:W3CDTF">2022-02-15T18:46:35Z</dcterms:modified>
</cp:coreProperties>
</file>