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5" r:id="rId3"/>
  </p:sldMasterIdLst>
  <p:notesMasterIdLst>
    <p:notesMasterId r:id="rId61"/>
  </p:notesMasterIdLst>
  <p:sldIdLst>
    <p:sldId id="1532" r:id="rId4"/>
    <p:sldId id="1605" r:id="rId5"/>
    <p:sldId id="1606" r:id="rId6"/>
    <p:sldId id="1607" r:id="rId7"/>
    <p:sldId id="1608" r:id="rId8"/>
    <p:sldId id="1609" r:id="rId9"/>
    <p:sldId id="1610" r:id="rId10"/>
    <p:sldId id="1611" r:id="rId11"/>
    <p:sldId id="1612" r:id="rId12"/>
    <p:sldId id="1613" r:id="rId13"/>
    <p:sldId id="1615" r:id="rId14"/>
    <p:sldId id="1614" r:id="rId15"/>
    <p:sldId id="1616" r:id="rId16"/>
    <p:sldId id="1617" r:id="rId17"/>
    <p:sldId id="1618" r:id="rId18"/>
    <p:sldId id="1619" r:id="rId19"/>
    <p:sldId id="1620" r:id="rId20"/>
    <p:sldId id="1621" r:id="rId21"/>
    <p:sldId id="1622" r:id="rId22"/>
    <p:sldId id="1623" r:id="rId23"/>
    <p:sldId id="1624" r:id="rId24"/>
    <p:sldId id="320" r:id="rId25"/>
    <p:sldId id="302" r:id="rId26"/>
    <p:sldId id="1625" r:id="rId27"/>
    <p:sldId id="1626" r:id="rId28"/>
    <p:sldId id="1627" r:id="rId29"/>
    <p:sldId id="1628" r:id="rId30"/>
    <p:sldId id="1569" r:id="rId31"/>
    <p:sldId id="678" r:id="rId32"/>
    <p:sldId id="1629" r:id="rId33"/>
    <p:sldId id="304" r:id="rId34"/>
    <p:sldId id="319" r:id="rId35"/>
    <p:sldId id="323" r:id="rId36"/>
    <p:sldId id="325" r:id="rId37"/>
    <p:sldId id="326" r:id="rId38"/>
    <p:sldId id="1576" r:id="rId39"/>
    <p:sldId id="1580" r:id="rId40"/>
    <p:sldId id="1581" r:id="rId41"/>
    <p:sldId id="1582" r:id="rId42"/>
    <p:sldId id="1583" r:id="rId43"/>
    <p:sldId id="1556" r:id="rId44"/>
    <p:sldId id="679" r:id="rId45"/>
    <p:sldId id="680" r:id="rId46"/>
    <p:sldId id="1603" r:id="rId47"/>
    <p:sldId id="681" r:id="rId48"/>
    <p:sldId id="1571" r:id="rId49"/>
    <p:sldId id="683" r:id="rId50"/>
    <p:sldId id="1573" r:id="rId51"/>
    <p:sldId id="1574" r:id="rId52"/>
    <p:sldId id="1584" r:id="rId53"/>
    <p:sldId id="1579" r:id="rId54"/>
    <p:sldId id="1577" r:id="rId55"/>
    <p:sldId id="698" r:id="rId56"/>
    <p:sldId id="701" r:id="rId57"/>
    <p:sldId id="699" r:id="rId58"/>
    <p:sldId id="700" r:id="rId59"/>
    <p:sldId id="702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888"/>
    <p:restoredTop sz="94663"/>
  </p:normalViewPr>
  <p:slideViewPr>
    <p:cSldViewPr snapToGrid="0" snapToObjects="1">
      <p:cViewPr varScale="1">
        <p:scale>
          <a:sx n="101" d="100"/>
          <a:sy n="101" d="100"/>
        </p:scale>
        <p:origin x="200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05B6E-79D9-9A4C-880A-70B95148C28B}" type="datetimeFigureOut">
              <a:rPr lang="en-US" smtClean="0"/>
              <a:t>2/17/22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1CA67-5ABF-B441-9F5E-B32457E6B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8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8D35A56C-AC48-FD4B-8795-6B01540047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9C827-7674-9646-80AB-833C6A410500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42A4CC11-513B-B147-9023-76C3695DE0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7F5FBE79-AFE5-8C42-BB31-922382D3F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8696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AA71EF0A-46FB-7D4E-9E77-9773BC6C90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DA9FE336-A5D4-4242-83F3-2461EA56EB7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A4268-7406-FE4D-B758-94F373887227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 February 2022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8116" name="Rectangle 6">
            <a:extLst>
              <a:ext uri="{FF2B5EF4-FFF2-40B4-BE49-F238E27FC236}">
                <a16:creationId xmlns:a16="http://schemas.microsoft.com/office/drawing/2014/main" id="{9BB2BF1F-55B2-DD4D-AF5D-8B742AD6AC5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18117" name="Rectangle 7">
            <a:extLst>
              <a:ext uri="{FF2B5EF4-FFF2-40B4-BE49-F238E27FC236}">
                <a16:creationId xmlns:a16="http://schemas.microsoft.com/office/drawing/2014/main" id="{9AC7DD57-672B-6242-B0CF-8F7B6E7E82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F8CC2-C7EE-9E44-B5E8-944BBC491063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8118" name="Rectangle 2">
            <a:extLst>
              <a:ext uri="{FF2B5EF4-FFF2-40B4-BE49-F238E27FC236}">
                <a16:creationId xmlns:a16="http://schemas.microsoft.com/office/drawing/2014/main" id="{6F422C3B-C3CB-634F-AF45-22EA73BE5C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9" name="Rectangle 3">
            <a:extLst>
              <a:ext uri="{FF2B5EF4-FFF2-40B4-BE49-F238E27FC236}">
                <a16:creationId xmlns:a16="http://schemas.microsoft.com/office/drawing/2014/main" id="{0220F1A6-41DD-5C45-8045-60DAC4CB9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2728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9C6BB1C4-799D-0145-A2DE-7ABDEE9D65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6F465E87-9616-2648-A093-D7BD1514CD9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EDC8E-E3A9-D746-9EBE-EABFF339495A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 February 2022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9140" name="Rectangle 6">
            <a:extLst>
              <a:ext uri="{FF2B5EF4-FFF2-40B4-BE49-F238E27FC236}">
                <a16:creationId xmlns:a16="http://schemas.microsoft.com/office/drawing/2014/main" id="{7ABA8166-7181-1F45-A4FF-683A7A18C07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19141" name="Rectangle 7">
            <a:extLst>
              <a:ext uri="{FF2B5EF4-FFF2-40B4-BE49-F238E27FC236}">
                <a16:creationId xmlns:a16="http://schemas.microsoft.com/office/drawing/2014/main" id="{D3B0A32E-39E4-B145-9B0D-F2E43D0029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F6BA39-F6DA-C14C-95FE-B5AA7FB5F5BB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9142" name="Rectangle 2">
            <a:extLst>
              <a:ext uri="{FF2B5EF4-FFF2-40B4-BE49-F238E27FC236}">
                <a16:creationId xmlns:a16="http://schemas.microsoft.com/office/drawing/2014/main" id="{AC8D1C14-7F18-5341-BE86-6EFC304074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3" name="Rectangle 3">
            <a:extLst>
              <a:ext uri="{FF2B5EF4-FFF2-40B4-BE49-F238E27FC236}">
                <a16:creationId xmlns:a16="http://schemas.microsoft.com/office/drawing/2014/main" id="{CF7FF5F9-3239-5043-B0DC-4518F37A97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81569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19EFD338-0F92-7448-B812-A4AF29A9248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DB05549A-00A6-EE46-9E8B-D75894D3CB1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28536-2746-C440-9849-E58E3185D5EA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 February 2022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1972" name="Rectangle 6">
            <a:extLst>
              <a:ext uri="{FF2B5EF4-FFF2-40B4-BE49-F238E27FC236}">
                <a16:creationId xmlns:a16="http://schemas.microsoft.com/office/drawing/2014/main" id="{14A1198C-2E79-5C4E-8E74-647ED486C1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11973" name="Rectangle 7">
            <a:extLst>
              <a:ext uri="{FF2B5EF4-FFF2-40B4-BE49-F238E27FC236}">
                <a16:creationId xmlns:a16="http://schemas.microsoft.com/office/drawing/2014/main" id="{C8E579FB-C5EC-744B-9828-FA286F01C9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37CD4-2240-7946-9584-6BB6994E03C2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1974" name="Rectangle 2">
            <a:extLst>
              <a:ext uri="{FF2B5EF4-FFF2-40B4-BE49-F238E27FC236}">
                <a16:creationId xmlns:a16="http://schemas.microsoft.com/office/drawing/2014/main" id="{2E258790-D523-6047-86FF-62FBDD5E45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5" name="Rectangle 3">
            <a:extLst>
              <a:ext uri="{FF2B5EF4-FFF2-40B4-BE49-F238E27FC236}">
                <a16:creationId xmlns:a16="http://schemas.microsoft.com/office/drawing/2014/main" id="{75142E7B-9B77-0446-A790-52B068AAE4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75017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1087F5DF-D993-DB4F-A642-2F471AFDA2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9D6C6B-F6DC-3A4E-A671-9C1FB195F12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8A443F41-D3A8-D04F-A1A2-F72727384C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523D777B-D31A-154C-8EA3-8902F54E0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1980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5F99F05A-7A03-E14E-8ADE-BF39F55F7B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6B5BD-C342-0646-8ACB-706A1948581D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00C4EC55-862E-834C-ADE5-04A99C4C96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B0035260-C844-8A49-9614-8356B1057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2809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784D459B-C87A-3C48-B642-BB2BCFF3C3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2B55D-9A94-1447-98BA-279E6FD3E8B3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30BB9330-5E4D-D44F-B234-ABAAE7D17A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CB784B97-7A78-4D49-AE4E-E127C985F5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463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E1F1CC94-0844-D841-A22A-B55B412B2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C6393-105D-DC48-8E4B-25EAD0F6C588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68D641AE-D253-D041-BE95-8001E5F887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08025"/>
            <a:ext cx="4814888" cy="3611563"/>
          </a:xfrm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B765CE2-0C4C-BA44-9492-67EBB7641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7335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28635-39B7-C647-BD4D-6948D2219A37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1642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28635-39B7-C647-BD4D-6948D2219A37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2284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97F59-FF30-F14F-8652-747B83E9B4D0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2996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1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8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01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CA7D7-BBB1-B74A-BB17-F363C777A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49B70B-00C3-2D43-8041-2595C96F3F0E}" type="datetime1">
              <a:rPr lang="en-US" altLang="en-US"/>
              <a:pPr/>
              <a:t>2/17/22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81A75-8977-0045-AC3C-1C9FCDF5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50EE1-7364-3F4E-AFE2-04ABABA3A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9FDAC-467C-1147-B01F-B2A519E5AC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711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AFD26-BEB7-5549-9CC1-A955541D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D13075-4A14-364C-B5F0-129F2EC6A288}" type="datetime1">
              <a:rPr lang="en-US" altLang="en-US"/>
              <a:pPr/>
              <a:t>2/17/22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0030A-CA8F-B545-B6C6-C9B6DA415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4886D-FF2D-074D-A840-F0DFF1C1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47B33-238E-EF43-BEFA-040B849210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568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BF140-81D6-9547-8F22-1F1880D7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7121E1-28D8-504E-84B6-AAD314807155}" type="datetime1">
              <a:rPr lang="en-US" altLang="en-US"/>
              <a:pPr/>
              <a:t>2/17/22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38930-6233-1249-A9EC-30A6CA79E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0FC0D-0923-644D-B4C4-622A429E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29DC2-BD2A-A546-AB01-3849988537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452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4E7009-47F3-564C-86CE-78E823E44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A26673-21CF-4945-9246-DE05571EC62C}" type="datetime1">
              <a:rPr lang="en-US" altLang="en-US"/>
              <a:pPr/>
              <a:t>2/17/22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002F07-2EAA-6E4E-972C-F8EDCCB4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DBA414-6BEE-5E4F-8883-F9F3C2E9D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98042-BFA2-0545-81ED-ADC6117865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633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98F40A-846C-D34A-BDA5-8DE2B9AAB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8D49D-FFF7-294B-A188-D8DFC5180835}" type="datetime1">
              <a:rPr lang="en-US" altLang="en-US"/>
              <a:pPr/>
              <a:t>2/17/22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12CC66-6122-1D48-B780-4615DE470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027A779-E27F-DD46-82B6-43846771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CF1FF-FA83-4742-9D15-3299827B68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660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3773D3-5A76-5440-8BFE-493862D49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BC377D-5594-9A45-8F91-74B57E7AA402}" type="datetime1">
              <a:rPr lang="en-US" altLang="en-US"/>
              <a:pPr/>
              <a:t>2/17/22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8817AB-D798-724C-91FE-73D003C2A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49D40A-2E76-684C-82B9-AEF76D8DE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C13B2-F7F7-444D-BA06-1F2E0113B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987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049A7E-E9A5-E54B-8203-6FC70D947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97EE1-135A-BC45-8C51-FCC067A86C69}" type="datetime1">
              <a:rPr lang="en-US" altLang="en-US"/>
              <a:pPr/>
              <a:t>2/17/22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AF290CE-D023-F546-875A-0B25F57E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C4CA520-AF0C-9B42-8897-9DD24730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97082-74DA-3F42-B9EE-B09F2F8D7D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245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874251-3241-BB4B-8D67-D7438CA30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6F4290-4865-B743-BBFD-227E5F0AFFBE}" type="datetime1">
              <a:rPr lang="en-US" altLang="en-US"/>
              <a:pPr/>
              <a:t>2/17/22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BD4DF8-70D4-1F41-8AC4-721FFABB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505AC4-1AA0-F146-A63C-C5ED52A4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BCE01-8A09-DB47-8DE1-9805B32814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32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67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9BF9DB-2E72-4949-B582-04167725D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63340A-8295-3047-8F1D-58FEB756F88B}" type="datetime1">
              <a:rPr lang="en-US" altLang="en-US"/>
              <a:pPr/>
              <a:t>2/17/22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7C0676-AF2F-FA45-8AA8-8355E9E9F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F60269-D1F9-9249-9FF2-B05E7FB36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BB9A-B885-7B48-B0FE-CCDFBCA1A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75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5226D-AA2F-204D-B67D-422C3C87D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4F5E79-E32A-994D-8CD8-625B3C531710}" type="datetime1">
              <a:rPr lang="en-US" altLang="en-US"/>
              <a:pPr/>
              <a:t>2/17/22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5650A-8D84-AC46-A365-BACB6BA78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4FAC1-BD08-C04E-984F-46543CA35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A4174-0306-2948-AF0D-5B5A038F05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058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A770F-E88B-9D45-B43F-E73BCE03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C1740-6299-B947-9DA4-2613A529539D}" type="datetime1">
              <a:rPr lang="en-US" altLang="en-US"/>
              <a:pPr/>
              <a:t>2/17/22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F4F8F-DC95-DC4A-B05F-0E2643E44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A89EF-9A97-704A-ACFE-CAF8E064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9301F-0678-3A4E-B51E-8FC96B1A5F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036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90520-FA77-094E-A4D3-871C0E353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fld id="{E8AC7DC8-A464-634F-8353-D2E3BEF764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800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4760-73D2-8741-94DE-E4983D6397C5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72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646C-284E-F54C-A282-1834F2709BCC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08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41E3-64BF-3B4F-B66B-7556006A2BBC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45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C134-91B0-6248-8C75-5B2DB5578706}" type="datetime1">
              <a:rPr lang="en-US" smtClean="0"/>
              <a:t>2/17/22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88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0C6D-7C4F-9F4D-B60D-F88FF6981F22}" type="datetime1">
              <a:rPr lang="en-US" smtClean="0"/>
              <a:t>2/17/22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55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34D0-ECF7-A849-8205-70B7FC43F626}" type="datetime1">
              <a:rPr lang="en-US" smtClean="0"/>
              <a:t>2/17/22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8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898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6AB9-A8A0-444F-A3D8-45B7C21599BA}" type="datetime1">
              <a:rPr lang="en-US" smtClean="0"/>
              <a:t>2/17/22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467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440E-8510-404D-B0F4-8D60A36ED8EB}" type="datetime1">
              <a:rPr lang="en-US" smtClean="0"/>
              <a:t>2/17/22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21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E827-D455-0644-8D1D-B3123DA4AB93}" type="datetime1">
              <a:rPr lang="en-US" smtClean="0"/>
              <a:t>2/17/22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15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DB47-2FE1-BF4E-92C6-9074639C8BB3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182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4D58-92C1-1945-A80E-E8BBD0CED6F4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6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9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0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2/17/22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1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6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0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6D264-CEE7-DF48-880E-09EA859BA962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0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5864657-0151-CB46-BC3E-FDBE74F35A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F35DB18-64B8-4840-8359-1136238FB5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534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5524D-B013-1448-8B42-013C07B73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2BFB7A35-7797-DF4D-8A15-193CBFBF1CB3}" type="datetime1">
              <a:rPr lang="en-US" altLang="en-US"/>
              <a:pPr/>
              <a:t>2/17/22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D77BE-1A1F-5A4C-9338-E97891413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D10B4-648A-094D-9F4B-87B9DF8B3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D77D9BD-9123-1A4F-AF90-C450F9BD20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0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8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51545-B6AC-AE40-B3A6-42E3B4C9151D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8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D0CD34-7FAA-0C4C-A315-236BB1AE03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E095B7-B1F9-D046-AF40-71502BEBADCA}"/>
              </a:ext>
            </a:extLst>
          </p:cNvPr>
          <p:cNvSpPr txBox="1"/>
          <p:nvPr/>
        </p:nvSpPr>
        <p:spPr>
          <a:xfrm>
            <a:off x="0" y="1407873"/>
            <a:ext cx="9144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Computer Networks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11BC1-2EAB-1C4D-87F4-B65AD00845F5}"/>
              </a:ext>
            </a:extLst>
          </p:cNvPr>
          <p:cNvSpPr txBox="1"/>
          <p:nvPr/>
        </p:nvSpPr>
        <p:spPr>
          <a:xfrm>
            <a:off x="-2" y="44371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41100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Nirupam Roy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3D7871-DEB4-E44C-A18B-02BCF3599896}"/>
              </a:ext>
            </a:extLst>
          </p:cNvPr>
          <p:cNvSpPr txBox="1"/>
          <p:nvPr/>
        </p:nvSpPr>
        <p:spPr>
          <a:xfrm>
            <a:off x="0" y="4842195"/>
            <a:ext cx="91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Tu-Th 2:00-3:15pm</a:t>
            </a:r>
          </a:p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CSI 1115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828CB-7E52-7C42-828B-61F734011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357" y="2536117"/>
            <a:ext cx="1809092" cy="628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9ED042-611A-CF40-9F91-D455EAE148F0}"/>
              </a:ext>
            </a:extLst>
          </p:cNvPr>
          <p:cNvSpPr txBox="1"/>
          <p:nvPr/>
        </p:nvSpPr>
        <p:spPr>
          <a:xfrm>
            <a:off x="2737220" y="2067466"/>
            <a:ext cx="3887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CMSC 417 :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Spring 2022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Lucida Bright" panose="02040602050505020304" pitchFamily="18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B1F8B8-E72B-354F-8A70-396813EDC3E9}"/>
              </a:ext>
            </a:extLst>
          </p:cNvPr>
          <p:cNvSpPr txBox="1"/>
          <p:nvPr/>
        </p:nvSpPr>
        <p:spPr>
          <a:xfrm>
            <a:off x="0" y="340367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Topic: Internetworking: Subnets, CIDR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(Textbook chapter 3)</a:t>
            </a:r>
          </a:p>
        </p:txBody>
      </p:sp>
    </p:spTree>
    <p:extLst>
      <p:ext uri="{BB962C8B-B14F-4D97-AF65-F5344CB8AC3E}">
        <p14:creationId xmlns:p14="http://schemas.microsoft.com/office/powerpoint/2010/main" val="689787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72390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7559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Router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E86D2F-4789-D040-BE9A-E0C236C8C4E1}"/>
              </a:ext>
            </a:extLst>
          </p:cNvPr>
          <p:cNvSpPr txBox="1"/>
          <p:nvPr/>
        </p:nvSpPr>
        <p:spPr>
          <a:xfrm>
            <a:off x="364303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29F02D-8A89-B24B-AD07-6F6686E8550B}"/>
              </a:ext>
            </a:extLst>
          </p:cNvPr>
          <p:cNvSpPr txBox="1"/>
          <p:nvPr/>
        </p:nvSpPr>
        <p:spPr>
          <a:xfrm>
            <a:off x="1773997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E65A02-D407-994E-A51F-6FD27E9047A8}"/>
              </a:ext>
            </a:extLst>
          </p:cNvPr>
          <p:cNvSpPr txBox="1"/>
          <p:nvPr/>
        </p:nvSpPr>
        <p:spPr>
          <a:xfrm>
            <a:off x="3183691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BD6E60-1538-9E44-AD06-F623674985BB}"/>
              </a:ext>
            </a:extLst>
          </p:cNvPr>
          <p:cNvSpPr txBox="1"/>
          <p:nvPr/>
        </p:nvSpPr>
        <p:spPr>
          <a:xfrm>
            <a:off x="4593385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87E2D7-F39B-3E42-A936-A2B680CD854E}"/>
              </a:ext>
            </a:extLst>
          </p:cNvPr>
          <p:cNvSpPr txBox="1"/>
          <p:nvPr/>
        </p:nvSpPr>
        <p:spPr>
          <a:xfrm>
            <a:off x="6003079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1FC514-1572-3C48-BA02-C40BBC158F1A}"/>
              </a:ext>
            </a:extLst>
          </p:cNvPr>
          <p:cNvSpPr txBox="1"/>
          <p:nvPr/>
        </p:nvSpPr>
        <p:spPr>
          <a:xfrm>
            <a:off x="7412773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223.1.1.6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53771B-56CC-654F-8235-698A92069B25}"/>
              </a:ext>
            </a:extLst>
          </p:cNvPr>
          <p:cNvGrpSpPr/>
          <p:nvPr/>
        </p:nvGrpSpPr>
        <p:grpSpPr>
          <a:xfrm>
            <a:off x="3922926" y="2394920"/>
            <a:ext cx="2346870" cy="1378191"/>
            <a:chOff x="3922926" y="2394920"/>
            <a:chExt cx="2346870" cy="137819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61FBC1C-5CCA-2A4D-8539-33237B58F713}"/>
                </a:ext>
              </a:extLst>
            </p:cNvPr>
            <p:cNvSpPr txBox="1"/>
            <p:nvPr/>
          </p:nvSpPr>
          <p:spPr>
            <a:xfrm>
              <a:off x="4821996" y="2394920"/>
              <a:ext cx="14478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223.1.1.X</a:t>
              </a: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BE6DDD2C-1686-5147-B0D6-B796A817557B}"/>
                </a:ext>
              </a:extLst>
            </p:cNvPr>
            <p:cNvSpPr/>
            <p:nvPr/>
          </p:nvSpPr>
          <p:spPr>
            <a:xfrm rot="11070769">
              <a:off x="3922926" y="2757474"/>
              <a:ext cx="1384473" cy="1015637"/>
            </a:xfrm>
            <a:custGeom>
              <a:avLst/>
              <a:gdLst>
                <a:gd name="connsiteX0" fmla="*/ 0 w 2628900"/>
                <a:gd name="connsiteY0" fmla="*/ 1422400 h 1422400"/>
                <a:gd name="connsiteX1" fmla="*/ 1803400 w 2628900"/>
                <a:gd name="connsiteY1" fmla="*/ 635000 h 1422400"/>
                <a:gd name="connsiteX2" fmla="*/ 2628900 w 2628900"/>
                <a:gd name="connsiteY2" fmla="*/ 0 h 142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8900" h="1422400">
                  <a:moveTo>
                    <a:pt x="0" y="1422400"/>
                  </a:moveTo>
                  <a:cubicBezTo>
                    <a:pt x="682625" y="1147233"/>
                    <a:pt x="1365250" y="872067"/>
                    <a:pt x="1803400" y="635000"/>
                  </a:cubicBezTo>
                  <a:cubicBezTo>
                    <a:pt x="2241550" y="397933"/>
                    <a:pt x="2435225" y="198966"/>
                    <a:pt x="2628900" y="0"/>
                  </a:cubicBezTo>
                </a:path>
              </a:pathLst>
            </a:custGeom>
            <a:noFill/>
            <a:ln w="53975"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6164CA2-C9F5-F146-AAF7-1F9A6FBF5815}"/>
              </a:ext>
            </a:extLst>
          </p:cNvPr>
          <p:cNvSpPr txBox="1"/>
          <p:nvPr/>
        </p:nvSpPr>
        <p:spPr>
          <a:xfrm>
            <a:off x="2210667" y="2111169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D70833E-8E3D-D34B-BAA0-DDDCCBDF7435}"/>
              </a:ext>
            </a:extLst>
          </p:cNvPr>
          <p:cNvSpPr txBox="1"/>
          <p:nvPr/>
        </p:nvSpPr>
        <p:spPr>
          <a:xfrm>
            <a:off x="3813983" y="925908"/>
            <a:ext cx="5744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 11011111.00000001.00000001.XXXXXXX</a:t>
            </a:r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A9E47E8A-2BFD-EB41-8FBB-93E7AF448919}"/>
              </a:ext>
            </a:extLst>
          </p:cNvPr>
          <p:cNvSpPr/>
          <p:nvPr/>
        </p:nvSpPr>
        <p:spPr>
          <a:xfrm>
            <a:off x="5601961" y="1441504"/>
            <a:ext cx="383392" cy="9534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2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72390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7559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Router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E86D2F-4789-D040-BE9A-E0C236C8C4E1}"/>
              </a:ext>
            </a:extLst>
          </p:cNvPr>
          <p:cNvSpPr txBox="1"/>
          <p:nvPr/>
        </p:nvSpPr>
        <p:spPr>
          <a:xfrm>
            <a:off x="364303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29F02D-8A89-B24B-AD07-6F6686E8550B}"/>
              </a:ext>
            </a:extLst>
          </p:cNvPr>
          <p:cNvSpPr txBox="1"/>
          <p:nvPr/>
        </p:nvSpPr>
        <p:spPr>
          <a:xfrm>
            <a:off x="1773997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E65A02-D407-994E-A51F-6FD27E9047A8}"/>
              </a:ext>
            </a:extLst>
          </p:cNvPr>
          <p:cNvSpPr txBox="1"/>
          <p:nvPr/>
        </p:nvSpPr>
        <p:spPr>
          <a:xfrm>
            <a:off x="3183691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BD6E60-1538-9E44-AD06-F623674985BB}"/>
              </a:ext>
            </a:extLst>
          </p:cNvPr>
          <p:cNvSpPr txBox="1"/>
          <p:nvPr/>
        </p:nvSpPr>
        <p:spPr>
          <a:xfrm>
            <a:off x="4593385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87E2D7-F39B-3E42-A936-A2B680CD854E}"/>
              </a:ext>
            </a:extLst>
          </p:cNvPr>
          <p:cNvSpPr txBox="1"/>
          <p:nvPr/>
        </p:nvSpPr>
        <p:spPr>
          <a:xfrm>
            <a:off x="6003079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1FC514-1572-3C48-BA02-C40BBC158F1A}"/>
              </a:ext>
            </a:extLst>
          </p:cNvPr>
          <p:cNvSpPr txBox="1"/>
          <p:nvPr/>
        </p:nvSpPr>
        <p:spPr>
          <a:xfrm>
            <a:off x="7412773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223.1.1.6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53771B-56CC-654F-8235-698A92069B25}"/>
              </a:ext>
            </a:extLst>
          </p:cNvPr>
          <p:cNvGrpSpPr/>
          <p:nvPr/>
        </p:nvGrpSpPr>
        <p:grpSpPr>
          <a:xfrm>
            <a:off x="3922926" y="2394920"/>
            <a:ext cx="2346870" cy="1378191"/>
            <a:chOff x="3922926" y="2394920"/>
            <a:chExt cx="2346870" cy="137819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61FBC1C-5CCA-2A4D-8539-33237B58F713}"/>
                </a:ext>
              </a:extLst>
            </p:cNvPr>
            <p:cNvSpPr txBox="1"/>
            <p:nvPr/>
          </p:nvSpPr>
          <p:spPr>
            <a:xfrm>
              <a:off x="4821996" y="2394920"/>
              <a:ext cx="14478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223.1.1.X</a:t>
              </a: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BE6DDD2C-1686-5147-B0D6-B796A817557B}"/>
                </a:ext>
              </a:extLst>
            </p:cNvPr>
            <p:cNvSpPr/>
            <p:nvPr/>
          </p:nvSpPr>
          <p:spPr>
            <a:xfrm rot="11070769">
              <a:off x="3922926" y="2757474"/>
              <a:ext cx="1384473" cy="1015637"/>
            </a:xfrm>
            <a:custGeom>
              <a:avLst/>
              <a:gdLst>
                <a:gd name="connsiteX0" fmla="*/ 0 w 2628900"/>
                <a:gd name="connsiteY0" fmla="*/ 1422400 h 1422400"/>
                <a:gd name="connsiteX1" fmla="*/ 1803400 w 2628900"/>
                <a:gd name="connsiteY1" fmla="*/ 635000 h 1422400"/>
                <a:gd name="connsiteX2" fmla="*/ 2628900 w 2628900"/>
                <a:gd name="connsiteY2" fmla="*/ 0 h 142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8900" h="1422400">
                  <a:moveTo>
                    <a:pt x="0" y="1422400"/>
                  </a:moveTo>
                  <a:cubicBezTo>
                    <a:pt x="682625" y="1147233"/>
                    <a:pt x="1365250" y="872067"/>
                    <a:pt x="1803400" y="635000"/>
                  </a:cubicBezTo>
                  <a:cubicBezTo>
                    <a:pt x="2241550" y="397933"/>
                    <a:pt x="2435225" y="198966"/>
                    <a:pt x="2628900" y="0"/>
                  </a:cubicBezTo>
                </a:path>
              </a:pathLst>
            </a:custGeom>
            <a:noFill/>
            <a:ln w="53975"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6164CA2-C9F5-F146-AAF7-1F9A6FBF5815}"/>
              </a:ext>
            </a:extLst>
          </p:cNvPr>
          <p:cNvSpPr txBox="1"/>
          <p:nvPr/>
        </p:nvSpPr>
        <p:spPr>
          <a:xfrm>
            <a:off x="2210667" y="2111169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D70833E-8E3D-D34B-BAA0-DDDCCBDF7435}"/>
              </a:ext>
            </a:extLst>
          </p:cNvPr>
          <p:cNvSpPr txBox="1"/>
          <p:nvPr/>
        </p:nvSpPr>
        <p:spPr>
          <a:xfrm>
            <a:off x="3813983" y="925908"/>
            <a:ext cx="5744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 11011111.00000001.00000001</a:t>
            </a:r>
            <a:r>
              <a:rPr lang="en-US" sz="2400" dirty="0"/>
              <a:t>.XXXXXXX</a:t>
            </a:r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A9E47E8A-2BFD-EB41-8FBB-93E7AF448919}"/>
              </a:ext>
            </a:extLst>
          </p:cNvPr>
          <p:cNvSpPr/>
          <p:nvPr/>
        </p:nvSpPr>
        <p:spPr>
          <a:xfrm>
            <a:off x="5601961" y="1441504"/>
            <a:ext cx="383392" cy="9534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9E591DA-B46B-A248-B832-50D7AC810C99}"/>
              </a:ext>
            </a:extLst>
          </p:cNvPr>
          <p:cNvCxnSpPr/>
          <p:nvPr/>
        </p:nvCxnSpPr>
        <p:spPr>
          <a:xfrm>
            <a:off x="3960916" y="925908"/>
            <a:ext cx="3824184" cy="0"/>
          </a:xfrm>
          <a:prstGeom prst="straightConnector1">
            <a:avLst/>
          </a:prstGeom>
          <a:ln w="412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682150C-78D2-234B-8E9F-4F8FFB2AD43A}"/>
              </a:ext>
            </a:extLst>
          </p:cNvPr>
          <p:cNvSpPr txBox="1"/>
          <p:nvPr/>
        </p:nvSpPr>
        <p:spPr>
          <a:xfrm>
            <a:off x="4246880" y="480049"/>
            <a:ext cx="337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24 leading bits = Network number</a:t>
            </a:r>
          </a:p>
        </p:txBody>
      </p:sp>
    </p:spTree>
    <p:extLst>
      <p:ext uri="{BB962C8B-B14F-4D97-AF65-F5344CB8AC3E}">
        <p14:creationId xmlns:p14="http://schemas.microsoft.com/office/powerpoint/2010/main" val="30772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72390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7559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Router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E86D2F-4789-D040-BE9A-E0C236C8C4E1}"/>
              </a:ext>
            </a:extLst>
          </p:cNvPr>
          <p:cNvSpPr txBox="1"/>
          <p:nvPr/>
        </p:nvSpPr>
        <p:spPr>
          <a:xfrm>
            <a:off x="364303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29F02D-8A89-B24B-AD07-6F6686E8550B}"/>
              </a:ext>
            </a:extLst>
          </p:cNvPr>
          <p:cNvSpPr txBox="1"/>
          <p:nvPr/>
        </p:nvSpPr>
        <p:spPr>
          <a:xfrm>
            <a:off x="1773997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E65A02-D407-994E-A51F-6FD27E9047A8}"/>
              </a:ext>
            </a:extLst>
          </p:cNvPr>
          <p:cNvSpPr txBox="1"/>
          <p:nvPr/>
        </p:nvSpPr>
        <p:spPr>
          <a:xfrm>
            <a:off x="3183691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BD6E60-1538-9E44-AD06-F623674985BB}"/>
              </a:ext>
            </a:extLst>
          </p:cNvPr>
          <p:cNvSpPr txBox="1"/>
          <p:nvPr/>
        </p:nvSpPr>
        <p:spPr>
          <a:xfrm>
            <a:off x="4593385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87E2D7-F39B-3E42-A936-A2B680CD854E}"/>
              </a:ext>
            </a:extLst>
          </p:cNvPr>
          <p:cNvSpPr txBox="1"/>
          <p:nvPr/>
        </p:nvSpPr>
        <p:spPr>
          <a:xfrm>
            <a:off x="6003079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1FC514-1572-3C48-BA02-C40BBC158F1A}"/>
              </a:ext>
            </a:extLst>
          </p:cNvPr>
          <p:cNvSpPr txBox="1"/>
          <p:nvPr/>
        </p:nvSpPr>
        <p:spPr>
          <a:xfrm>
            <a:off x="7412773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223.1.1.6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53771B-56CC-654F-8235-698A92069B25}"/>
              </a:ext>
            </a:extLst>
          </p:cNvPr>
          <p:cNvGrpSpPr/>
          <p:nvPr/>
        </p:nvGrpSpPr>
        <p:grpSpPr>
          <a:xfrm>
            <a:off x="3922926" y="2394920"/>
            <a:ext cx="2346870" cy="1378191"/>
            <a:chOff x="3922926" y="2394920"/>
            <a:chExt cx="2346870" cy="137819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61FBC1C-5CCA-2A4D-8539-33237B58F713}"/>
                </a:ext>
              </a:extLst>
            </p:cNvPr>
            <p:cNvSpPr txBox="1"/>
            <p:nvPr/>
          </p:nvSpPr>
          <p:spPr>
            <a:xfrm>
              <a:off x="4821996" y="2394920"/>
              <a:ext cx="14478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223.1.1.X</a:t>
              </a: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BE6DDD2C-1686-5147-B0D6-B796A817557B}"/>
                </a:ext>
              </a:extLst>
            </p:cNvPr>
            <p:cNvSpPr/>
            <p:nvPr/>
          </p:nvSpPr>
          <p:spPr>
            <a:xfrm rot="11070769">
              <a:off x="3922926" y="2757474"/>
              <a:ext cx="1384473" cy="1015637"/>
            </a:xfrm>
            <a:custGeom>
              <a:avLst/>
              <a:gdLst>
                <a:gd name="connsiteX0" fmla="*/ 0 w 2628900"/>
                <a:gd name="connsiteY0" fmla="*/ 1422400 h 1422400"/>
                <a:gd name="connsiteX1" fmla="*/ 1803400 w 2628900"/>
                <a:gd name="connsiteY1" fmla="*/ 635000 h 1422400"/>
                <a:gd name="connsiteX2" fmla="*/ 2628900 w 2628900"/>
                <a:gd name="connsiteY2" fmla="*/ 0 h 142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8900" h="1422400">
                  <a:moveTo>
                    <a:pt x="0" y="1422400"/>
                  </a:moveTo>
                  <a:cubicBezTo>
                    <a:pt x="682625" y="1147233"/>
                    <a:pt x="1365250" y="872067"/>
                    <a:pt x="1803400" y="635000"/>
                  </a:cubicBezTo>
                  <a:cubicBezTo>
                    <a:pt x="2241550" y="397933"/>
                    <a:pt x="2435225" y="198966"/>
                    <a:pt x="2628900" y="0"/>
                  </a:cubicBezTo>
                </a:path>
              </a:pathLst>
            </a:custGeom>
            <a:noFill/>
            <a:ln w="53975"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6164CA2-C9F5-F146-AAF7-1F9A6FBF5815}"/>
              </a:ext>
            </a:extLst>
          </p:cNvPr>
          <p:cNvSpPr txBox="1"/>
          <p:nvPr/>
        </p:nvSpPr>
        <p:spPr>
          <a:xfrm>
            <a:off x="2210667" y="2111169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223.1.1.7</a:t>
            </a:r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id="{DE43B90A-3300-DC46-A972-084A7C0C5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137943"/>
            <a:ext cx="4336444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&lt;223.1.1.0,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Interface_number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&gt;</a:t>
            </a:r>
            <a:endParaRPr lang="en-US" altLang="en-US" dirty="0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  <p:sp>
        <p:nvSpPr>
          <p:cNvPr id="29" name="Text Box 8">
            <a:extLst>
              <a:ext uri="{FF2B5EF4-FFF2-40B4-BE49-F238E27FC236}">
                <a16:creationId xmlns:a16="http://schemas.microsoft.com/office/drawing/2014/main" id="{6AD13C43-D993-DF46-A5B6-9F2F0F9F5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896" y="667804"/>
            <a:ext cx="2019300" cy="39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forwarding table</a:t>
            </a:r>
          </a:p>
        </p:txBody>
      </p:sp>
    </p:spTree>
    <p:extLst>
      <p:ext uri="{BB962C8B-B14F-4D97-AF65-F5344CB8AC3E}">
        <p14:creationId xmlns:p14="http://schemas.microsoft.com/office/powerpoint/2010/main" val="1088959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72390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7559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Router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E86D2F-4789-D040-BE9A-E0C236C8C4E1}"/>
              </a:ext>
            </a:extLst>
          </p:cNvPr>
          <p:cNvSpPr txBox="1"/>
          <p:nvPr/>
        </p:nvSpPr>
        <p:spPr>
          <a:xfrm>
            <a:off x="364303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29F02D-8A89-B24B-AD07-6F6686E8550B}"/>
              </a:ext>
            </a:extLst>
          </p:cNvPr>
          <p:cNvSpPr txBox="1"/>
          <p:nvPr/>
        </p:nvSpPr>
        <p:spPr>
          <a:xfrm>
            <a:off x="1773997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E65A02-D407-994E-A51F-6FD27E9047A8}"/>
              </a:ext>
            </a:extLst>
          </p:cNvPr>
          <p:cNvSpPr txBox="1"/>
          <p:nvPr/>
        </p:nvSpPr>
        <p:spPr>
          <a:xfrm>
            <a:off x="3183691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BD6E60-1538-9E44-AD06-F623674985BB}"/>
              </a:ext>
            </a:extLst>
          </p:cNvPr>
          <p:cNvSpPr txBox="1"/>
          <p:nvPr/>
        </p:nvSpPr>
        <p:spPr>
          <a:xfrm>
            <a:off x="4593385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87E2D7-F39B-3E42-A936-A2B680CD854E}"/>
              </a:ext>
            </a:extLst>
          </p:cNvPr>
          <p:cNvSpPr txBox="1"/>
          <p:nvPr/>
        </p:nvSpPr>
        <p:spPr>
          <a:xfrm>
            <a:off x="6003079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1FC514-1572-3C48-BA02-C40BBC158F1A}"/>
              </a:ext>
            </a:extLst>
          </p:cNvPr>
          <p:cNvSpPr txBox="1"/>
          <p:nvPr/>
        </p:nvSpPr>
        <p:spPr>
          <a:xfrm>
            <a:off x="7412773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223.1.1.6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53771B-56CC-654F-8235-698A92069B25}"/>
              </a:ext>
            </a:extLst>
          </p:cNvPr>
          <p:cNvGrpSpPr/>
          <p:nvPr/>
        </p:nvGrpSpPr>
        <p:grpSpPr>
          <a:xfrm>
            <a:off x="3922926" y="2394920"/>
            <a:ext cx="2346870" cy="1378191"/>
            <a:chOff x="3922926" y="2394920"/>
            <a:chExt cx="2346870" cy="137819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61FBC1C-5CCA-2A4D-8539-33237B58F713}"/>
                </a:ext>
              </a:extLst>
            </p:cNvPr>
            <p:cNvSpPr txBox="1"/>
            <p:nvPr/>
          </p:nvSpPr>
          <p:spPr>
            <a:xfrm>
              <a:off x="4821996" y="2394920"/>
              <a:ext cx="14478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223.1.1.X</a:t>
              </a: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BE6DDD2C-1686-5147-B0D6-B796A817557B}"/>
                </a:ext>
              </a:extLst>
            </p:cNvPr>
            <p:cNvSpPr/>
            <p:nvPr/>
          </p:nvSpPr>
          <p:spPr>
            <a:xfrm rot="11070769">
              <a:off x="3922926" y="2757474"/>
              <a:ext cx="1384473" cy="1015637"/>
            </a:xfrm>
            <a:custGeom>
              <a:avLst/>
              <a:gdLst>
                <a:gd name="connsiteX0" fmla="*/ 0 w 2628900"/>
                <a:gd name="connsiteY0" fmla="*/ 1422400 h 1422400"/>
                <a:gd name="connsiteX1" fmla="*/ 1803400 w 2628900"/>
                <a:gd name="connsiteY1" fmla="*/ 635000 h 1422400"/>
                <a:gd name="connsiteX2" fmla="*/ 2628900 w 2628900"/>
                <a:gd name="connsiteY2" fmla="*/ 0 h 142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8900" h="1422400">
                  <a:moveTo>
                    <a:pt x="0" y="1422400"/>
                  </a:moveTo>
                  <a:cubicBezTo>
                    <a:pt x="682625" y="1147233"/>
                    <a:pt x="1365250" y="872067"/>
                    <a:pt x="1803400" y="635000"/>
                  </a:cubicBezTo>
                  <a:cubicBezTo>
                    <a:pt x="2241550" y="397933"/>
                    <a:pt x="2435225" y="198966"/>
                    <a:pt x="2628900" y="0"/>
                  </a:cubicBezTo>
                </a:path>
              </a:pathLst>
            </a:custGeom>
            <a:noFill/>
            <a:ln w="53975"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6164CA2-C9F5-F146-AAF7-1F9A6FBF5815}"/>
              </a:ext>
            </a:extLst>
          </p:cNvPr>
          <p:cNvSpPr txBox="1"/>
          <p:nvPr/>
        </p:nvSpPr>
        <p:spPr>
          <a:xfrm>
            <a:off x="2210667" y="2111169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223.1.1.7</a:t>
            </a:r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id="{DE43B90A-3300-DC46-A972-084A7C0C5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137943"/>
            <a:ext cx="4336444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&lt;223.1.1.0,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Interface_number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&gt;</a:t>
            </a:r>
            <a:endParaRPr lang="en-US" altLang="en-US" dirty="0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  <p:sp>
        <p:nvSpPr>
          <p:cNvPr id="29" name="Text Box 8">
            <a:extLst>
              <a:ext uri="{FF2B5EF4-FFF2-40B4-BE49-F238E27FC236}">
                <a16:creationId xmlns:a16="http://schemas.microsoft.com/office/drawing/2014/main" id="{6AD13C43-D993-DF46-A5B6-9F2F0F9F5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896" y="667804"/>
            <a:ext cx="2019300" cy="39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forwarding table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B40CF8-206E-4F40-8940-5B06BDBCDA15}"/>
              </a:ext>
            </a:extLst>
          </p:cNvPr>
          <p:cNvGrpSpPr/>
          <p:nvPr/>
        </p:nvGrpSpPr>
        <p:grpSpPr>
          <a:xfrm>
            <a:off x="547548" y="1654982"/>
            <a:ext cx="908536" cy="254000"/>
            <a:chOff x="419100" y="2057399"/>
            <a:chExt cx="1181100" cy="330201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B20A4977-6008-9244-9BDD-3A83137072BD}"/>
                </a:ext>
              </a:extLst>
            </p:cNvPr>
            <p:cNvSpPr/>
            <p:nvPr/>
          </p:nvSpPr>
          <p:spPr>
            <a:xfrm>
              <a:off x="419100" y="2057400"/>
              <a:ext cx="1181100" cy="330200"/>
            </a:xfrm>
            <a:prstGeom prst="round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35DB93B9-CAE8-CB4B-B1AD-2C275FEA394F}"/>
                </a:ext>
              </a:extLst>
            </p:cNvPr>
            <p:cNvSpPr/>
            <p:nvPr/>
          </p:nvSpPr>
          <p:spPr>
            <a:xfrm>
              <a:off x="419100" y="2057399"/>
              <a:ext cx="381000" cy="3302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B88ED03-80A4-A642-91C1-401BE20691B0}"/>
              </a:ext>
            </a:extLst>
          </p:cNvPr>
          <p:cNvCxnSpPr>
            <a:cxnSpLocks/>
          </p:cNvCxnSpPr>
          <p:nvPr/>
        </p:nvCxnSpPr>
        <p:spPr>
          <a:xfrm>
            <a:off x="1562100" y="1804300"/>
            <a:ext cx="1127270" cy="0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EBD1F76-7F4C-384B-9B0A-FB27286D8AB0}"/>
              </a:ext>
            </a:extLst>
          </p:cNvPr>
          <p:cNvSpPr txBox="1"/>
          <p:nvPr/>
        </p:nvSpPr>
        <p:spPr>
          <a:xfrm>
            <a:off x="196967" y="1096868"/>
            <a:ext cx="230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Dest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addr</a:t>
            </a:r>
            <a:r>
              <a:rPr lang="en-US" dirty="0">
                <a:solidFill>
                  <a:srgbClr val="C00000"/>
                </a:solidFill>
              </a:rPr>
              <a:t>: 223.1.1.3</a:t>
            </a:r>
          </a:p>
        </p:txBody>
      </p:sp>
    </p:spTree>
    <p:extLst>
      <p:ext uri="{BB962C8B-B14F-4D97-AF65-F5344CB8AC3E}">
        <p14:creationId xmlns:p14="http://schemas.microsoft.com/office/powerpoint/2010/main" val="2638646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7559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Router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164CA2-C9F5-F146-AAF7-1F9A6FBF5815}"/>
              </a:ext>
            </a:extLst>
          </p:cNvPr>
          <p:cNvSpPr txBox="1"/>
          <p:nvPr/>
        </p:nvSpPr>
        <p:spPr>
          <a:xfrm>
            <a:off x="2210667" y="2111169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223.1.1.7</a:t>
            </a:r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id="{DE43B90A-3300-DC46-A972-084A7C0C5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137943"/>
            <a:ext cx="4336444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&lt;223.1.1.0,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Interface_number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&gt;</a:t>
            </a:r>
            <a:endParaRPr lang="en-US" altLang="en-US" dirty="0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  <p:sp>
        <p:nvSpPr>
          <p:cNvPr id="29" name="Text Box 8">
            <a:extLst>
              <a:ext uri="{FF2B5EF4-FFF2-40B4-BE49-F238E27FC236}">
                <a16:creationId xmlns:a16="http://schemas.microsoft.com/office/drawing/2014/main" id="{6AD13C43-D993-DF46-A5B6-9F2F0F9F5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896" y="667804"/>
            <a:ext cx="2019300" cy="39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forwarding table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B40CF8-206E-4F40-8940-5B06BDBCDA15}"/>
              </a:ext>
            </a:extLst>
          </p:cNvPr>
          <p:cNvGrpSpPr/>
          <p:nvPr/>
        </p:nvGrpSpPr>
        <p:grpSpPr>
          <a:xfrm>
            <a:off x="547548" y="1654982"/>
            <a:ext cx="908536" cy="254000"/>
            <a:chOff x="419100" y="2057399"/>
            <a:chExt cx="1181100" cy="330201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B20A4977-6008-9244-9BDD-3A83137072BD}"/>
                </a:ext>
              </a:extLst>
            </p:cNvPr>
            <p:cNvSpPr/>
            <p:nvPr/>
          </p:nvSpPr>
          <p:spPr>
            <a:xfrm>
              <a:off x="419100" y="2057400"/>
              <a:ext cx="1181100" cy="330200"/>
            </a:xfrm>
            <a:prstGeom prst="round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35DB93B9-CAE8-CB4B-B1AD-2C275FEA394F}"/>
                </a:ext>
              </a:extLst>
            </p:cNvPr>
            <p:cNvSpPr/>
            <p:nvPr/>
          </p:nvSpPr>
          <p:spPr>
            <a:xfrm>
              <a:off x="419100" y="2057399"/>
              <a:ext cx="381000" cy="3302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B88ED03-80A4-A642-91C1-401BE20691B0}"/>
              </a:ext>
            </a:extLst>
          </p:cNvPr>
          <p:cNvCxnSpPr>
            <a:cxnSpLocks/>
          </p:cNvCxnSpPr>
          <p:nvPr/>
        </p:nvCxnSpPr>
        <p:spPr>
          <a:xfrm>
            <a:off x="1562100" y="1804300"/>
            <a:ext cx="1127270" cy="0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EBD1F76-7F4C-384B-9B0A-FB27286D8AB0}"/>
              </a:ext>
            </a:extLst>
          </p:cNvPr>
          <p:cNvSpPr txBox="1"/>
          <p:nvPr/>
        </p:nvSpPr>
        <p:spPr>
          <a:xfrm>
            <a:off x="196967" y="1096868"/>
            <a:ext cx="230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Dest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addr</a:t>
            </a:r>
            <a:r>
              <a:rPr lang="en-US" dirty="0">
                <a:solidFill>
                  <a:srgbClr val="C00000"/>
                </a:solidFill>
              </a:rPr>
              <a:t>: 223.1.1.3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D71B8C-547C-5145-A8EB-263D67B37E26}"/>
              </a:ext>
            </a:extLst>
          </p:cNvPr>
          <p:cNvSpPr txBox="1"/>
          <p:nvPr/>
        </p:nvSpPr>
        <p:spPr>
          <a:xfrm>
            <a:off x="2673682" y="4192344"/>
            <a:ext cx="5744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 11011111.00000001.00000001.00000011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A41F81F-EA8B-B04D-AB54-5E36AED26DD4}"/>
              </a:ext>
            </a:extLst>
          </p:cNvPr>
          <p:cNvSpPr txBox="1"/>
          <p:nvPr/>
        </p:nvSpPr>
        <p:spPr>
          <a:xfrm>
            <a:off x="0" y="4238511"/>
            <a:ext cx="230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Dest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addr</a:t>
            </a:r>
            <a:r>
              <a:rPr lang="en-US" dirty="0">
                <a:solidFill>
                  <a:srgbClr val="C00000"/>
                </a:solidFill>
              </a:rPr>
              <a:t>: 223.1.1.3</a:t>
            </a:r>
          </a:p>
        </p:txBody>
      </p:sp>
      <p:sp>
        <p:nvSpPr>
          <p:cNvPr id="47" name="Up Arrow 46">
            <a:extLst>
              <a:ext uri="{FF2B5EF4-FFF2-40B4-BE49-F238E27FC236}">
                <a16:creationId xmlns:a16="http://schemas.microsoft.com/office/drawing/2014/main" id="{A0BF1544-828C-3D48-AE31-8E4E34A96626}"/>
              </a:ext>
            </a:extLst>
          </p:cNvPr>
          <p:cNvSpPr/>
          <p:nvPr/>
        </p:nvSpPr>
        <p:spPr>
          <a:xfrm rot="5400000">
            <a:off x="2185167" y="4235431"/>
            <a:ext cx="383392" cy="4537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AAF5BCE-3665-854E-8A54-4787B22CA79D}"/>
              </a:ext>
            </a:extLst>
          </p:cNvPr>
          <p:cNvSpPr txBox="1"/>
          <p:nvPr/>
        </p:nvSpPr>
        <p:spPr>
          <a:xfrm>
            <a:off x="-81958" y="5018351"/>
            <a:ext cx="230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Mask: 255.255.255.0</a:t>
            </a:r>
          </a:p>
        </p:txBody>
      </p:sp>
      <p:sp>
        <p:nvSpPr>
          <p:cNvPr id="49" name="Up Arrow 48">
            <a:extLst>
              <a:ext uri="{FF2B5EF4-FFF2-40B4-BE49-F238E27FC236}">
                <a16:creationId xmlns:a16="http://schemas.microsoft.com/office/drawing/2014/main" id="{03067E06-1623-8A40-BE56-416AFECDF583}"/>
              </a:ext>
            </a:extLst>
          </p:cNvPr>
          <p:cNvSpPr/>
          <p:nvPr/>
        </p:nvSpPr>
        <p:spPr>
          <a:xfrm rot="5400000">
            <a:off x="2185167" y="5004948"/>
            <a:ext cx="383392" cy="4537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CE902E3-B275-1745-ABC4-536801940B61}"/>
              </a:ext>
            </a:extLst>
          </p:cNvPr>
          <p:cNvSpPr txBox="1"/>
          <p:nvPr/>
        </p:nvSpPr>
        <p:spPr>
          <a:xfrm>
            <a:off x="2673682" y="5018351"/>
            <a:ext cx="5744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 11111111. 11111111. 11111111.00000000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9DC9C9-7028-A749-BEF7-7D38D442FCE4}"/>
              </a:ext>
            </a:extLst>
          </p:cNvPr>
          <p:cNvSpPr txBox="1"/>
          <p:nvPr/>
        </p:nvSpPr>
        <p:spPr>
          <a:xfrm>
            <a:off x="4753726" y="4600952"/>
            <a:ext cx="117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Bitwise &amp;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1E8B615-4CC7-2743-ACFD-C9BFE68779A3}"/>
              </a:ext>
            </a:extLst>
          </p:cNvPr>
          <p:cNvSpPr txBox="1"/>
          <p:nvPr/>
        </p:nvSpPr>
        <p:spPr>
          <a:xfrm>
            <a:off x="2504715" y="5567165"/>
            <a:ext cx="5744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 = 11011111.00000001.00000001.00000000</a:t>
            </a:r>
          </a:p>
        </p:txBody>
      </p:sp>
      <p:sp>
        <p:nvSpPr>
          <p:cNvPr id="54" name="Up Arrow 53">
            <a:extLst>
              <a:ext uri="{FF2B5EF4-FFF2-40B4-BE49-F238E27FC236}">
                <a16:creationId xmlns:a16="http://schemas.microsoft.com/office/drawing/2014/main" id="{E6751E91-BA37-424B-AC10-FF8FD09F115B}"/>
              </a:ext>
            </a:extLst>
          </p:cNvPr>
          <p:cNvSpPr/>
          <p:nvPr/>
        </p:nvSpPr>
        <p:spPr>
          <a:xfrm rot="10800000">
            <a:off x="5127218" y="5999148"/>
            <a:ext cx="383392" cy="3099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 Box 4">
            <a:extLst>
              <a:ext uri="{FF2B5EF4-FFF2-40B4-BE49-F238E27FC236}">
                <a16:creationId xmlns:a16="http://schemas.microsoft.com/office/drawing/2014/main" id="{F18C5134-309E-EB4A-889B-ABF9F34B0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851" y="6340950"/>
            <a:ext cx="1406154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223.1.1.0</a:t>
            </a:r>
            <a:endParaRPr lang="en-US" altLang="en-US" dirty="0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61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animBg="1"/>
      <p:bldP spid="51" grpId="0"/>
      <p:bldP spid="2" grpId="0"/>
      <p:bldP spid="53" grpId="0"/>
      <p:bldP spid="54" grpId="0" animBg="1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72390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7559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Router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E86D2F-4789-D040-BE9A-E0C236C8C4E1}"/>
              </a:ext>
            </a:extLst>
          </p:cNvPr>
          <p:cNvSpPr txBox="1"/>
          <p:nvPr/>
        </p:nvSpPr>
        <p:spPr>
          <a:xfrm>
            <a:off x="364303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29F02D-8A89-B24B-AD07-6F6686E8550B}"/>
              </a:ext>
            </a:extLst>
          </p:cNvPr>
          <p:cNvSpPr txBox="1"/>
          <p:nvPr/>
        </p:nvSpPr>
        <p:spPr>
          <a:xfrm>
            <a:off x="1773997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E65A02-D407-994E-A51F-6FD27E9047A8}"/>
              </a:ext>
            </a:extLst>
          </p:cNvPr>
          <p:cNvSpPr txBox="1"/>
          <p:nvPr/>
        </p:nvSpPr>
        <p:spPr>
          <a:xfrm>
            <a:off x="3183691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BD6E60-1538-9E44-AD06-F623674985BB}"/>
              </a:ext>
            </a:extLst>
          </p:cNvPr>
          <p:cNvSpPr txBox="1"/>
          <p:nvPr/>
        </p:nvSpPr>
        <p:spPr>
          <a:xfrm>
            <a:off x="4593385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87E2D7-F39B-3E42-A936-A2B680CD854E}"/>
              </a:ext>
            </a:extLst>
          </p:cNvPr>
          <p:cNvSpPr txBox="1"/>
          <p:nvPr/>
        </p:nvSpPr>
        <p:spPr>
          <a:xfrm>
            <a:off x="6003079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1FC514-1572-3C48-BA02-C40BBC158F1A}"/>
              </a:ext>
            </a:extLst>
          </p:cNvPr>
          <p:cNvSpPr txBox="1"/>
          <p:nvPr/>
        </p:nvSpPr>
        <p:spPr>
          <a:xfrm>
            <a:off x="7412773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223.1.1.6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CBB1544-802A-5E48-9BB0-000D5AB8FD31}"/>
              </a:ext>
            </a:extLst>
          </p:cNvPr>
          <p:cNvSpPr/>
          <p:nvPr/>
        </p:nvSpPr>
        <p:spPr>
          <a:xfrm>
            <a:off x="-99087" y="892981"/>
            <a:ext cx="8928100" cy="5943600"/>
          </a:xfrm>
          <a:prstGeom prst="ellipse">
            <a:avLst/>
          </a:prstGeom>
          <a:solidFill>
            <a:schemeClr val="accent2">
              <a:lumMod val="75000"/>
              <a:alpha val="3789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787AA2A-8F1C-FB41-A43E-53A1F122EA63}"/>
              </a:ext>
            </a:extLst>
          </p:cNvPr>
          <p:cNvSpPr/>
          <p:nvPr/>
        </p:nvSpPr>
        <p:spPr>
          <a:xfrm>
            <a:off x="7011661" y="56943"/>
            <a:ext cx="2038275" cy="1266631"/>
          </a:xfrm>
          <a:prstGeom prst="ellipse">
            <a:avLst/>
          </a:prstGeom>
          <a:solidFill>
            <a:schemeClr val="accent2">
              <a:lumMod val="75000"/>
              <a:alpha val="3789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ISP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8EFF017-98D6-4D45-B9F3-4F5617C57330}"/>
              </a:ext>
            </a:extLst>
          </p:cNvPr>
          <p:cNvCxnSpPr>
            <a:cxnSpLocks/>
          </p:cNvCxnSpPr>
          <p:nvPr/>
        </p:nvCxnSpPr>
        <p:spPr>
          <a:xfrm flipH="1">
            <a:off x="6299200" y="1021013"/>
            <a:ext cx="901700" cy="174589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E5CEA94-2E10-6E4D-B9BC-55E02B966EB7}"/>
              </a:ext>
            </a:extLst>
          </p:cNvPr>
          <p:cNvSpPr txBox="1"/>
          <p:nvPr/>
        </p:nvSpPr>
        <p:spPr>
          <a:xfrm>
            <a:off x="3183691" y="36706"/>
            <a:ext cx="3942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The ISP provided the network address space: 223.1.1.X</a:t>
            </a:r>
          </a:p>
        </p:txBody>
      </p:sp>
    </p:spTree>
    <p:extLst>
      <p:ext uri="{BB962C8B-B14F-4D97-AF65-F5344CB8AC3E}">
        <p14:creationId xmlns:p14="http://schemas.microsoft.com/office/powerpoint/2010/main" val="160850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 animBg="1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72390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7559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Router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E86D2F-4789-D040-BE9A-E0C236C8C4E1}"/>
              </a:ext>
            </a:extLst>
          </p:cNvPr>
          <p:cNvSpPr txBox="1"/>
          <p:nvPr/>
        </p:nvSpPr>
        <p:spPr>
          <a:xfrm>
            <a:off x="364303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29F02D-8A89-B24B-AD07-6F6686E8550B}"/>
              </a:ext>
            </a:extLst>
          </p:cNvPr>
          <p:cNvSpPr txBox="1"/>
          <p:nvPr/>
        </p:nvSpPr>
        <p:spPr>
          <a:xfrm>
            <a:off x="1773997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E65A02-D407-994E-A51F-6FD27E9047A8}"/>
              </a:ext>
            </a:extLst>
          </p:cNvPr>
          <p:cNvSpPr txBox="1"/>
          <p:nvPr/>
        </p:nvSpPr>
        <p:spPr>
          <a:xfrm>
            <a:off x="3183691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BD6E60-1538-9E44-AD06-F623674985BB}"/>
              </a:ext>
            </a:extLst>
          </p:cNvPr>
          <p:cNvSpPr txBox="1"/>
          <p:nvPr/>
        </p:nvSpPr>
        <p:spPr>
          <a:xfrm>
            <a:off x="4593385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87E2D7-F39B-3E42-A936-A2B680CD854E}"/>
              </a:ext>
            </a:extLst>
          </p:cNvPr>
          <p:cNvSpPr txBox="1"/>
          <p:nvPr/>
        </p:nvSpPr>
        <p:spPr>
          <a:xfrm>
            <a:off x="6003079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1FC514-1572-3C48-BA02-C40BBC158F1A}"/>
              </a:ext>
            </a:extLst>
          </p:cNvPr>
          <p:cNvSpPr txBox="1"/>
          <p:nvPr/>
        </p:nvSpPr>
        <p:spPr>
          <a:xfrm>
            <a:off x="7412773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223.1.1.6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CBB1544-802A-5E48-9BB0-000D5AB8FD31}"/>
              </a:ext>
            </a:extLst>
          </p:cNvPr>
          <p:cNvSpPr/>
          <p:nvPr/>
        </p:nvSpPr>
        <p:spPr>
          <a:xfrm>
            <a:off x="-99087" y="892981"/>
            <a:ext cx="8928100" cy="5943600"/>
          </a:xfrm>
          <a:prstGeom prst="ellipse">
            <a:avLst/>
          </a:prstGeom>
          <a:solidFill>
            <a:schemeClr val="accent2">
              <a:lumMod val="75000"/>
              <a:alpha val="3789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787AA2A-8F1C-FB41-A43E-53A1F122EA63}"/>
              </a:ext>
            </a:extLst>
          </p:cNvPr>
          <p:cNvSpPr/>
          <p:nvPr/>
        </p:nvSpPr>
        <p:spPr>
          <a:xfrm>
            <a:off x="7011661" y="56943"/>
            <a:ext cx="2038275" cy="1266631"/>
          </a:xfrm>
          <a:prstGeom prst="ellipse">
            <a:avLst/>
          </a:prstGeom>
          <a:solidFill>
            <a:schemeClr val="accent2">
              <a:lumMod val="75000"/>
              <a:alpha val="3789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ISP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8EFF017-98D6-4D45-B9F3-4F5617C57330}"/>
              </a:ext>
            </a:extLst>
          </p:cNvPr>
          <p:cNvCxnSpPr>
            <a:cxnSpLocks/>
          </p:cNvCxnSpPr>
          <p:nvPr/>
        </p:nvCxnSpPr>
        <p:spPr>
          <a:xfrm flipH="1">
            <a:off x="6299200" y="1021013"/>
            <a:ext cx="901700" cy="174589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E5CEA94-2E10-6E4D-B9BC-55E02B966EB7}"/>
              </a:ext>
            </a:extLst>
          </p:cNvPr>
          <p:cNvSpPr txBox="1"/>
          <p:nvPr/>
        </p:nvSpPr>
        <p:spPr>
          <a:xfrm>
            <a:off x="3183691" y="36706"/>
            <a:ext cx="3942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The ISP provided the network address space: 223.1.1.X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6AAB4CA-AF7C-3443-81ED-975BA2DAA51D}"/>
              </a:ext>
            </a:extLst>
          </p:cNvPr>
          <p:cNvCxnSpPr>
            <a:cxnSpLocks/>
          </p:cNvCxnSpPr>
          <p:nvPr/>
        </p:nvCxnSpPr>
        <p:spPr>
          <a:xfrm>
            <a:off x="7623063" y="1236605"/>
            <a:ext cx="0" cy="281965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2700209-94FE-7146-B15B-EF0CADC538D5}"/>
              </a:ext>
            </a:extLst>
          </p:cNvPr>
          <p:cNvCxnSpPr>
            <a:cxnSpLocks/>
          </p:cNvCxnSpPr>
          <p:nvPr/>
        </p:nvCxnSpPr>
        <p:spPr>
          <a:xfrm>
            <a:off x="8475962" y="1243183"/>
            <a:ext cx="448045" cy="781131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4CC016E-C7DB-5A44-9A61-855BB6989430}"/>
              </a:ext>
            </a:extLst>
          </p:cNvPr>
          <p:cNvSpPr txBox="1"/>
          <p:nvPr/>
        </p:nvSpPr>
        <p:spPr>
          <a:xfrm>
            <a:off x="7269888" y="1424149"/>
            <a:ext cx="1521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223.1.2.X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7514E80-2263-C145-9F4C-0CA107B935C6}"/>
              </a:ext>
            </a:extLst>
          </p:cNvPr>
          <p:cNvSpPr txBox="1"/>
          <p:nvPr/>
        </p:nvSpPr>
        <p:spPr>
          <a:xfrm>
            <a:off x="7889763" y="1936825"/>
            <a:ext cx="1521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223.1.3.X</a:t>
            </a:r>
          </a:p>
        </p:txBody>
      </p:sp>
    </p:spTree>
    <p:extLst>
      <p:ext uri="{BB962C8B-B14F-4D97-AF65-F5344CB8AC3E}">
        <p14:creationId xmlns:p14="http://schemas.microsoft.com/office/powerpoint/2010/main" val="2290858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0447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Router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1EFD9E-6C4A-8B44-8C2B-9896BA924E43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B2E6F17-8644-714C-BEF5-A65240B50BD7}"/>
              </a:ext>
            </a:extLst>
          </p:cNvPr>
          <p:cNvSpPr txBox="1"/>
          <p:nvPr/>
        </p:nvSpPr>
        <p:spPr>
          <a:xfrm>
            <a:off x="3183691" y="36706"/>
            <a:ext cx="3942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The ISP provided the network address space: 223.1.1.X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4488DAA-C7D3-224F-9D33-2F280140783C}"/>
              </a:ext>
            </a:extLst>
          </p:cNvPr>
          <p:cNvSpPr txBox="1"/>
          <p:nvPr/>
        </p:nvSpPr>
        <p:spPr>
          <a:xfrm>
            <a:off x="4962299" y="1565437"/>
            <a:ext cx="39420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Two separate networks are needed. How can we assign addresses to these “sub” networks?</a:t>
            </a:r>
          </a:p>
        </p:txBody>
      </p:sp>
    </p:spTree>
    <p:extLst>
      <p:ext uri="{BB962C8B-B14F-4D97-AF65-F5344CB8AC3E}">
        <p14:creationId xmlns:p14="http://schemas.microsoft.com/office/powerpoint/2010/main" val="21269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4504D6-2F67-074A-A0CF-D5A84CB601A3}"/>
              </a:ext>
            </a:extLst>
          </p:cNvPr>
          <p:cNvCxnSpPr>
            <a:cxnSpLocks/>
          </p:cNvCxnSpPr>
          <p:nvPr/>
        </p:nvCxnSpPr>
        <p:spPr>
          <a:xfrm>
            <a:off x="3426256" y="2024314"/>
            <a:ext cx="2522210" cy="1785686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7559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Router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1EFD9E-6C4A-8B44-8C2B-9896BA924E43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B2E6F17-8644-714C-BEF5-A65240B50BD7}"/>
              </a:ext>
            </a:extLst>
          </p:cNvPr>
          <p:cNvSpPr txBox="1"/>
          <p:nvPr/>
        </p:nvSpPr>
        <p:spPr>
          <a:xfrm>
            <a:off x="3183691" y="36706"/>
            <a:ext cx="3942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The ISP provided the network address space: 223.1.1.X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2807EE-7884-8E4F-B2FC-1A6B1A30529F}"/>
              </a:ext>
            </a:extLst>
          </p:cNvPr>
          <p:cNvSpPr txBox="1"/>
          <p:nvPr/>
        </p:nvSpPr>
        <p:spPr>
          <a:xfrm>
            <a:off x="2262179" y="3105836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0070C8-53F4-A740-B8B0-537354448596}"/>
              </a:ext>
            </a:extLst>
          </p:cNvPr>
          <p:cNvSpPr txBox="1"/>
          <p:nvPr/>
        </p:nvSpPr>
        <p:spPr>
          <a:xfrm>
            <a:off x="5115141" y="291715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223.1.2.X</a:t>
            </a:r>
          </a:p>
        </p:txBody>
      </p:sp>
    </p:spTree>
    <p:extLst>
      <p:ext uri="{BB962C8B-B14F-4D97-AF65-F5344CB8AC3E}">
        <p14:creationId xmlns:p14="http://schemas.microsoft.com/office/powerpoint/2010/main" val="4134879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4504D6-2F67-074A-A0CF-D5A84CB601A3}"/>
              </a:ext>
            </a:extLst>
          </p:cNvPr>
          <p:cNvCxnSpPr>
            <a:cxnSpLocks/>
          </p:cNvCxnSpPr>
          <p:nvPr/>
        </p:nvCxnSpPr>
        <p:spPr>
          <a:xfrm>
            <a:off x="3426256" y="2024314"/>
            <a:ext cx="2522210" cy="1785686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7559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Router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1EFD9E-6C4A-8B44-8C2B-9896BA924E43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B2E6F17-8644-714C-BEF5-A65240B50BD7}"/>
              </a:ext>
            </a:extLst>
          </p:cNvPr>
          <p:cNvSpPr txBox="1"/>
          <p:nvPr/>
        </p:nvSpPr>
        <p:spPr>
          <a:xfrm>
            <a:off x="3183691" y="36706"/>
            <a:ext cx="3942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The ISP provided the network address space: 223.1.1.X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2807EE-7884-8E4F-B2FC-1A6B1A30529F}"/>
              </a:ext>
            </a:extLst>
          </p:cNvPr>
          <p:cNvSpPr txBox="1"/>
          <p:nvPr/>
        </p:nvSpPr>
        <p:spPr>
          <a:xfrm>
            <a:off x="2262179" y="3105836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0070C8-53F4-A740-B8B0-537354448596}"/>
              </a:ext>
            </a:extLst>
          </p:cNvPr>
          <p:cNvSpPr txBox="1"/>
          <p:nvPr/>
        </p:nvSpPr>
        <p:spPr>
          <a:xfrm>
            <a:off x="5115141" y="291715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223.1.2.X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575C19-4018-9E4D-906B-614FABA85308}"/>
              </a:ext>
            </a:extLst>
          </p:cNvPr>
          <p:cNvSpPr txBox="1"/>
          <p:nvPr/>
        </p:nvSpPr>
        <p:spPr>
          <a:xfrm>
            <a:off x="0" y="2340197"/>
            <a:ext cx="91440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Use subnetting</a:t>
            </a:r>
          </a:p>
        </p:txBody>
      </p:sp>
    </p:spTree>
    <p:extLst>
      <p:ext uri="{BB962C8B-B14F-4D97-AF65-F5344CB8AC3E}">
        <p14:creationId xmlns:p14="http://schemas.microsoft.com/office/powerpoint/2010/main" val="410103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328953" y="4660900"/>
            <a:ext cx="72390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3289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7767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42245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6723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71201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5679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5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2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3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A0B781-039D-AE46-8255-7F50085E9598}"/>
              </a:ext>
            </a:extLst>
          </p:cNvPr>
          <p:cNvSpPr txBox="1"/>
          <p:nvPr/>
        </p:nvSpPr>
        <p:spPr>
          <a:xfrm>
            <a:off x="0" y="1092200"/>
            <a:ext cx="9144000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Does this network require IP address (network layer address) for message exchange?</a:t>
            </a:r>
          </a:p>
        </p:txBody>
      </p:sp>
    </p:spTree>
    <p:extLst>
      <p:ext uri="{BB962C8B-B14F-4D97-AF65-F5344CB8AC3E}">
        <p14:creationId xmlns:p14="http://schemas.microsoft.com/office/powerpoint/2010/main" val="298120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4504D6-2F67-074A-A0CF-D5A84CB601A3}"/>
              </a:ext>
            </a:extLst>
          </p:cNvPr>
          <p:cNvCxnSpPr>
            <a:cxnSpLocks/>
          </p:cNvCxnSpPr>
          <p:nvPr/>
        </p:nvCxnSpPr>
        <p:spPr>
          <a:xfrm>
            <a:off x="3426256" y="2024314"/>
            <a:ext cx="2522210" cy="1785686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7559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Router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1EFD9E-6C4A-8B44-8C2B-9896BA924E43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B2E6F17-8644-714C-BEF5-A65240B50BD7}"/>
              </a:ext>
            </a:extLst>
          </p:cNvPr>
          <p:cNvSpPr txBox="1"/>
          <p:nvPr/>
        </p:nvSpPr>
        <p:spPr>
          <a:xfrm>
            <a:off x="3183691" y="36706"/>
            <a:ext cx="3942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The ISP provided the network address space: 223.1.1.X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2807EE-7884-8E4F-B2FC-1A6B1A30529F}"/>
              </a:ext>
            </a:extLst>
          </p:cNvPr>
          <p:cNvSpPr txBox="1"/>
          <p:nvPr/>
        </p:nvSpPr>
        <p:spPr>
          <a:xfrm>
            <a:off x="2262179" y="3105836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223.1.1.X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9540C9-CEBD-E74E-AE2C-71FD909FCE58}"/>
              </a:ext>
            </a:extLst>
          </p:cNvPr>
          <p:cNvSpPr txBox="1"/>
          <p:nvPr/>
        </p:nvSpPr>
        <p:spPr>
          <a:xfrm>
            <a:off x="3653371" y="775370"/>
            <a:ext cx="5744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 11011111.00000001.00000001</a:t>
            </a:r>
            <a:r>
              <a:rPr lang="en-US" sz="2400" dirty="0"/>
              <a:t>.XXXXXXX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7BC58-3A89-DF46-B99A-6E934A82BB04}"/>
              </a:ext>
            </a:extLst>
          </p:cNvPr>
          <p:cNvSpPr txBox="1"/>
          <p:nvPr/>
        </p:nvSpPr>
        <p:spPr>
          <a:xfrm>
            <a:off x="5545895" y="1975699"/>
            <a:ext cx="3253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Use part of the host bits to identify separate subnets.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2DA3F2-FEB6-3D45-89DF-81A275D8DBDD}"/>
              </a:ext>
            </a:extLst>
          </p:cNvPr>
          <p:cNvCxnSpPr>
            <a:cxnSpLocks/>
          </p:cNvCxnSpPr>
          <p:nvPr/>
        </p:nvCxnSpPr>
        <p:spPr>
          <a:xfrm flipV="1">
            <a:off x="7197879" y="1430784"/>
            <a:ext cx="1068066" cy="6372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 Brace 10">
            <a:extLst>
              <a:ext uri="{FF2B5EF4-FFF2-40B4-BE49-F238E27FC236}">
                <a16:creationId xmlns:a16="http://schemas.microsoft.com/office/drawing/2014/main" id="{8DF9A11C-216B-4C42-9727-9BD20E75377C}"/>
              </a:ext>
            </a:extLst>
          </p:cNvPr>
          <p:cNvSpPr/>
          <p:nvPr/>
        </p:nvSpPr>
        <p:spPr>
          <a:xfrm rot="16200000">
            <a:off x="8201208" y="636993"/>
            <a:ext cx="232199" cy="1170791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1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4504D6-2F67-074A-A0CF-D5A84CB601A3}"/>
              </a:ext>
            </a:extLst>
          </p:cNvPr>
          <p:cNvCxnSpPr>
            <a:cxnSpLocks/>
          </p:cNvCxnSpPr>
          <p:nvPr/>
        </p:nvCxnSpPr>
        <p:spPr>
          <a:xfrm>
            <a:off x="3426256" y="2024314"/>
            <a:ext cx="2522210" cy="1785686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7559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Router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1EFD9E-6C4A-8B44-8C2B-9896BA924E43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B2E6F17-8644-714C-BEF5-A65240B50BD7}"/>
              </a:ext>
            </a:extLst>
          </p:cNvPr>
          <p:cNvSpPr txBox="1"/>
          <p:nvPr/>
        </p:nvSpPr>
        <p:spPr>
          <a:xfrm>
            <a:off x="3183691" y="36706"/>
            <a:ext cx="3942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The ISP provided the network address space: 223.1.1.X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9540C9-CEBD-E74E-AE2C-71FD909FCE58}"/>
              </a:ext>
            </a:extLst>
          </p:cNvPr>
          <p:cNvSpPr txBox="1"/>
          <p:nvPr/>
        </p:nvSpPr>
        <p:spPr>
          <a:xfrm>
            <a:off x="3653371" y="775370"/>
            <a:ext cx="5744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 11011111.00000001.00000001</a:t>
            </a:r>
            <a:r>
              <a:rPr lang="en-US" sz="2400" dirty="0"/>
              <a:t>.XXXXXXX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7BC58-3A89-DF46-B99A-6E934A82BB04}"/>
              </a:ext>
            </a:extLst>
          </p:cNvPr>
          <p:cNvSpPr txBox="1"/>
          <p:nvPr/>
        </p:nvSpPr>
        <p:spPr>
          <a:xfrm>
            <a:off x="5545895" y="1975699"/>
            <a:ext cx="3253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Use part of the host bits to identify separate subnets.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2DA3F2-FEB6-3D45-89DF-81A275D8DBDD}"/>
              </a:ext>
            </a:extLst>
          </p:cNvPr>
          <p:cNvCxnSpPr>
            <a:cxnSpLocks/>
          </p:cNvCxnSpPr>
          <p:nvPr/>
        </p:nvCxnSpPr>
        <p:spPr>
          <a:xfrm flipV="1">
            <a:off x="7197879" y="1430784"/>
            <a:ext cx="1068066" cy="6372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 Brace 10">
            <a:extLst>
              <a:ext uri="{FF2B5EF4-FFF2-40B4-BE49-F238E27FC236}">
                <a16:creationId xmlns:a16="http://schemas.microsoft.com/office/drawing/2014/main" id="{8DF9A11C-216B-4C42-9727-9BD20E75377C}"/>
              </a:ext>
            </a:extLst>
          </p:cNvPr>
          <p:cNvSpPr/>
          <p:nvPr/>
        </p:nvSpPr>
        <p:spPr>
          <a:xfrm rot="16200000">
            <a:off x="8201208" y="636993"/>
            <a:ext cx="232199" cy="1170791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E33BDB-1C13-E249-BA2A-963B540319AD}"/>
              </a:ext>
            </a:extLst>
          </p:cNvPr>
          <p:cNvSpPr txBox="1"/>
          <p:nvPr/>
        </p:nvSpPr>
        <p:spPr>
          <a:xfrm>
            <a:off x="30787" y="5636932"/>
            <a:ext cx="45079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 11011111.00000001.00000001</a:t>
            </a:r>
            <a:r>
              <a:rPr lang="en-US" sz="2000" dirty="0"/>
              <a:t>.</a:t>
            </a:r>
            <a:r>
              <a:rPr lang="en-US" sz="2000" dirty="0">
                <a:solidFill>
                  <a:srgbClr val="FF0000"/>
                </a:solidFill>
              </a:rPr>
              <a:t>0</a:t>
            </a:r>
            <a:r>
              <a:rPr lang="en-US" sz="2000" dirty="0"/>
              <a:t>XXXXXX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ACAC36-188D-7746-A3F6-6EE04D278A17}"/>
              </a:ext>
            </a:extLst>
          </p:cNvPr>
          <p:cNvSpPr txBox="1"/>
          <p:nvPr/>
        </p:nvSpPr>
        <p:spPr>
          <a:xfrm>
            <a:off x="4605233" y="5636932"/>
            <a:ext cx="45079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 11011111.00000001.00000001</a:t>
            </a:r>
            <a:r>
              <a:rPr lang="en-US" sz="2000" dirty="0"/>
              <a:t>.</a:t>
            </a:r>
            <a:r>
              <a:rPr lang="en-US" sz="2000" dirty="0">
                <a:solidFill>
                  <a:srgbClr val="FF0000"/>
                </a:solidFill>
              </a:rPr>
              <a:t>1</a:t>
            </a:r>
            <a:r>
              <a:rPr lang="en-US" sz="2000" dirty="0"/>
              <a:t>XXXXXX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2447E33-4D84-A548-AE81-DF747BA97A0F}"/>
              </a:ext>
            </a:extLst>
          </p:cNvPr>
          <p:cNvSpPr txBox="1"/>
          <p:nvPr/>
        </p:nvSpPr>
        <p:spPr>
          <a:xfrm>
            <a:off x="1024450" y="6193378"/>
            <a:ext cx="73969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Subnet mask = 11111111. 11111111. 11111111.</a:t>
            </a:r>
            <a:r>
              <a:rPr lang="en-US" sz="2400" dirty="0">
                <a:solidFill>
                  <a:srgbClr val="FF0000"/>
                </a:solidFill>
              </a:rPr>
              <a:t>1</a:t>
            </a:r>
            <a:r>
              <a:rPr lang="en-US" sz="2400" dirty="0"/>
              <a:t>0000000</a:t>
            </a:r>
          </a:p>
        </p:txBody>
      </p:sp>
    </p:spTree>
    <p:extLst>
      <p:ext uri="{BB962C8B-B14F-4D97-AF65-F5344CB8AC3E}">
        <p14:creationId xmlns:p14="http://schemas.microsoft.com/office/powerpoint/2010/main" val="389947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40F8DB03-505E-4D44-9DA1-CAD29FD03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Obtaining a Block of Addresses</a:t>
            </a:r>
          </a:p>
        </p:txBody>
      </p:sp>
      <p:sp>
        <p:nvSpPr>
          <p:cNvPr id="874499" name="Rectangle 3">
            <a:extLst>
              <a:ext uri="{FF2B5EF4-FFF2-40B4-BE49-F238E27FC236}">
                <a16:creationId xmlns:a16="http://schemas.microsoft.com/office/drawing/2014/main" id="{260D1E94-362D-4940-BF91-5FBB40C030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Internet Corporation for Assigned Names and Numbers (ICANN)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Allocates large blocks to Regional Internet Registries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Regional Internet Registries (RIRs)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E.g., ARIN (American Registry for Internet Numbers)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Allocates to ISPs and large institutions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Internet Service Providers (ISPs)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Allocate address blocks to their customers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Who may, in turn, allocate to their customers…</a:t>
            </a: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71ABAFFC-DD46-DE4A-95A2-872909A8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062706-4436-1A46-9F16-849EEE8D0FBE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38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 reverse problem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ea typeface="ＭＳ Ｐゴシック" panose="020B0600070205080204" pitchFamily="34" charset="-128"/>
              </a:rPr>
              <a:t>Supernettting</a:t>
            </a:r>
            <a:r>
              <a:rPr lang="en-US" altLang="en-US" dirty="0">
                <a:ea typeface="ＭＳ Ｐゴシック" panose="020B0600070205080204" pitchFamily="34" charset="-128"/>
              </a:rPr>
              <a:t>/CIDR)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162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9C972CD-B8DF-DA48-A2EE-377889EBACF4}"/>
              </a:ext>
            </a:extLst>
          </p:cNvPr>
          <p:cNvCxnSpPr>
            <a:cxnSpLocks/>
          </p:cNvCxnSpPr>
          <p:nvPr/>
        </p:nvCxnSpPr>
        <p:spPr>
          <a:xfrm>
            <a:off x="3946956" y="787400"/>
            <a:ext cx="0" cy="8128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82547161-7C98-7242-9F95-4C026D3F9D76}"/>
              </a:ext>
            </a:extLst>
          </p:cNvPr>
          <p:cNvSpPr/>
          <p:nvPr/>
        </p:nvSpPr>
        <p:spPr>
          <a:xfrm>
            <a:off x="117475" y="2836721"/>
            <a:ext cx="8572500" cy="3441700"/>
          </a:xfrm>
          <a:prstGeom prst="ellipse">
            <a:avLst/>
          </a:prstGeom>
          <a:solidFill>
            <a:schemeClr val="accent3">
              <a:lumMod val="20000"/>
              <a:lumOff val="80000"/>
              <a:alpha val="4792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BCAE9E8-EDE2-944D-A651-918ED0D3D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4047842"/>
            <a:ext cx="1962150" cy="10194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FD881F-8C7A-5C4C-87A5-6DB2822FE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50" y="4047842"/>
            <a:ext cx="1962150" cy="10194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92EEE79-FB24-794F-AC43-5E1E13578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850" y="4047842"/>
            <a:ext cx="1962150" cy="1019458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D6D9880-7F8B-844C-BAB8-2F986F1BA26B}"/>
              </a:ext>
            </a:extLst>
          </p:cNvPr>
          <p:cNvCxnSpPr>
            <a:cxnSpLocks/>
          </p:cNvCxnSpPr>
          <p:nvPr/>
        </p:nvCxnSpPr>
        <p:spPr>
          <a:xfrm flipV="1">
            <a:off x="1295400" y="2044700"/>
            <a:ext cx="2286000" cy="21336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82A78CC-30F4-B34A-8605-DB618802E961}"/>
              </a:ext>
            </a:extLst>
          </p:cNvPr>
          <p:cNvCxnSpPr>
            <a:cxnSpLocks/>
          </p:cNvCxnSpPr>
          <p:nvPr/>
        </p:nvCxnSpPr>
        <p:spPr>
          <a:xfrm flipH="1" flipV="1">
            <a:off x="3962400" y="2044700"/>
            <a:ext cx="15240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B8FF352-131B-5D46-A29F-96B94AA06B24}"/>
              </a:ext>
            </a:extLst>
          </p:cNvPr>
          <p:cNvCxnSpPr>
            <a:cxnSpLocks/>
          </p:cNvCxnSpPr>
          <p:nvPr/>
        </p:nvCxnSpPr>
        <p:spPr>
          <a:xfrm flipH="1" flipV="1">
            <a:off x="4425950" y="2044700"/>
            <a:ext cx="230505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8" descr="Category:Network routers - Wikimedia Commons">
            <a:extLst>
              <a:ext uri="{FF2B5EF4-FFF2-40B4-BE49-F238E27FC236}">
                <a16:creationId xmlns:a16="http://schemas.microsoft.com/office/drawing/2014/main" id="{BC07C216-F225-8E4D-A32F-56A97FE67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647700"/>
            <a:ext cx="23495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7A493F0-D3B3-3648-8E26-158D072DFC19}"/>
              </a:ext>
            </a:extLst>
          </p:cNvPr>
          <p:cNvSpPr txBox="1"/>
          <p:nvPr/>
        </p:nvSpPr>
        <p:spPr>
          <a:xfrm>
            <a:off x="1583391" y="3863176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200.20.1.X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196297-50DD-0344-9813-EC579F6D8752}"/>
              </a:ext>
            </a:extLst>
          </p:cNvPr>
          <p:cNvSpPr txBox="1"/>
          <p:nvPr/>
        </p:nvSpPr>
        <p:spPr>
          <a:xfrm>
            <a:off x="4235450" y="3818235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200.20.2.X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F18121-C040-1744-835F-C6698EAD00DB}"/>
              </a:ext>
            </a:extLst>
          </p:cNvPr>
          <p:cNvSpPr txBox="1"/>
          <p:nvPr/>
        </p:nvSpPr>
        <p:spPr>
          <a:xfrm>
            <a:off x="6711483" y="3715913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200.20.3.X</a:t>
            </a:r>
          </a:p>
        </p:txBody>
      </p:sp>
    </p:spTree>
    <p:extLst>
      <p:ext uri="{BB962C8B-B14F-4D97-AF65-F5344CB8AC3E}">
        <p14:creationId xmlns:p14="http://schemas.microsoft.com/office/powerpoint/2010/main" val="1748786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4CC757B-BC00-5544-BD21-558B2EB1EB65}"/>
              </a:ext>
            </a:extLst>
          </p:cNvPr>
          <p:cNvCxnSpPr>
            <a:cxnSpLocks/>
          </p:cNvCxnSpPr>
          <p:nvPr/>
        </p:nvCxnSpPr>
        <p:spPr>
          <a:xfrm>
            <a:off x="3946956" y="787400"/>
            <a:ext cx="0" cy="8128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82547161-7C98-7242-9F95-4C026D3F9D76}"/>
              </a:ext>
            </a:extLst>
          </p:cNvPr>
          <p:cNvSpPr/>
          <p:nvPr/>
        </p:nvSpPr>
        <p:spPr>
          <a:xfrm>
            <a:off x="117475" y="2836721"/>
            <a:ext cx="8572500" cy="3441700"/>
          </a:xfrm>
          <a:prstGeom prst="ellipse">
            <a:avLst/>
          </a:prstGeom>
          <a:solidFill>
            <a:schemeClr val="accent3">
              <a:lumMod val="20000"/>
              <a:lumOff val="80000"/>
              <a:alpha val="4792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BCAE9E8-EDE2-944D-A651-918ED0D3D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4047842"/>
            <a:ext cx="1962150" cy="10194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FD881F-8C7A-5C4C-87A5-6DB2822FE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50" y="4047842"/>
            <a:ext cx="1962150" cy="10194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92EEE79-FB24-794F-AC43-5E1E13578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850" y="4047842"/>
            <a:ext cx="1962150" cy="1019458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D6D9880-7F8B-844C-BAB8-2F986F1BA26B}"/>
              </a:ext>
            </a:extLst>
          </p:cNvPr>
          <p:cNvCxnSpPr>
            <a:cxnSpLocks/>
          </p:cNvCxnSpPr>
          <p:nvPr/>
        </p:nvCxnSpPr>
        <p:spPr>
          <a:xfrm flipV="1">
            <a:off x="1295400" y="2044700"/>
            <a:ext cx="2286000" cy="21336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82A78CC-30F4-B34A-8605-DB618802E961}"/>
              </a:ext>
            </a:extLst>
          </p:cNvPr>
          <p:cNvCxnSpPr>
            <a:cxnSpLocks/>
          </p:cNvCxnSpPr>
          <p:nvPr/>
        </p:nvCxnSpPr>
        <p:spPr>
          <a:xfrm flipH="1" flipV="1">
            <a:off x="3962400" y="2044700"/>
            <a:ext cx="15240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B8FF352-131B-5D46-A29F-96B94AA06B24}"/>
              </a:ext>
            </a:extLst>
          </p:cNvPr>
          <p:cNvCxnSpPr>
            <a:cxnSpLocks/>
          </p:cNvCxnSpPr>
          <p:nvPr/>
        </p:nvCxnSpPr>
        <p:spPr>
          <a:xfrm flipH="1" flipV="1">
            <a:off x="4425950" y="2044700"/>
            <a:ext cx="230505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8" descr="Category:Network routers - Wikimedia Commons">
            <a:extLst>
              <a:ext uri="{FF2B5EF4-FFF2-40B4-BE49-F238E27FC236}">
                <a16:creationId xmlns:a16="http://schemas.microsoft.com/office/drawing/2014/main" id="{BC07C216-F225-8E4D-A32F-56A97FE67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647700"/>
            <a:ext cx="23495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F3ECD90-B5C3-AC44-ABCB-0E5237E6979C}"/>
              </a:ext>
            </a:extLst>
          </p:cNvPr>
          <p:cNvSpPr txBox="1"/>
          <p:nvPr/>
        </p:nvSpPr>
        <p:spPr>
          <a:xfrm>
            <a:off x="1583391" y="3863176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200.20.1.0/24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8C855D-B694-2648-8445-8F8094949D9A}"/>
              </a:ext>
            </a:extLst>
          </p:cNvPr>
          <p:cNvSpPr txBox="1"/>
          <p:nvPr/>
        </p:nvSpPr>
        <p:spPr>
          <a:xfrm>
            <a:off x="4235450" y="3818235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200.20.2.0/24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B7D01-C1D6-7842-A31D-A0FC1D9EAE88}"/>
              </a:ext>
            </a:extLst>
          </p:cNvPr>
          <p:cNvSpPr txBox="1"/>
          <p:nvPr/>
        </p:nvSpPr>
        <p:spPr>
          <a:xfrm>
            <a:off x="6711483" y="3715913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200.20.3.0/24</a:t>
            </a:r>
          </a:p>
        </p:txBody>
      </p:sp>
    </p:spTree>
    <p:extLst>
      <p:ext uri="{BB962C8B-B14F-4D97-AF65-F5344CB8AC3E}">
        <p14:creationId xmlns:p14="http://schemas.microsoft.com/office/powerpoint/2010/main" val="3015582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22C876B-7CDA-A941-B375-3E3BA03302D1}"/>
              </a:ext>
            </a:extLst>
          </p:cNvPr>
          <p:cNvCxnSpPr>
            <a:cxnSpLocks/>
          </p:cNvCxnSpPr>
          <p:nvPr/>
        </p:nvCxnSpPr>
        <p:spPr>
          <a:xfrm>
            <a:off x="3946956" y="787400"/>
            <a:ext cx="0" cy="8128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82547161-7C98-7242-9F95-4C026D3F9D76}"/>
              </a:ext>
            </a:extLst>
          </p:cNvPr>
          <p:cNvSpPr/>
          <p:nvPr/>
        </p:nvSpPr>
        <p:spPr>
          <a:xfrm>
            <a:off x="117475" y="2836721"/>
            <a:ext cx="8572500" cy="3441700"/>
          </a:xfrm>
          <a:prstGeom prst="ellipse">
            <a:avLst/>
          </a:prstGeom>
          <a:solidFill>
            <a:schemeClr val="accent3">
              <a:lumMod val="20000"/>
              <a:lumOff val="80000"/>
              <a:alpha val="4792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BCAE9E8-EDE2-944D-A651-918ED0D3D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4047842"/>
            <a:ext cx="1962150" cy="10194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FD881F-8C7A-5C4C-87A5-6DB2822FE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50" y="4047842"/>
            <a:ext cx="1962150" cy="10194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92EEE79-FB24-794F-AC43-5E1E13578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850" y="4047842"/>
            <a:ext cx="1962150" cy="1019458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D6D9880-7F8B-844C-BAB8-2F986F1BA26B}"/>
              </a:ext>
            </a:extLst>
          </p:cNvPr>
          <p:cNvCxnSpPr>
            <a:cxnSpLocks/>
          </p:cNvCxnSpPr>
          <p:nvPr/>
        </p:nvCxnSpPr>
        <p:spPr>
          <a:xfrm flipV="1">
            <a:off x="1295400" y="2044700"/>
            <a:ext cx="2286000" cy="21336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82A78CC-30F4-B34A-8605-DB618802E961}"/>
              </a:ext>
            </a:extLst>
          </p:cNvPr>
          <p:cNvCxnSpPr>
            <a:cxnSpLocks/>
          </p:cNvCxnSpPr>
          <p:nvPr/>
        </p:nvCxnSpPr>
        <p:spPr>
          <a:xfrm flipH="1" flipV="1">
            <a:off x="3962400" y="2044700"/>
            <a:ext cx="15240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B8FF352-131B-5D46-A29F-96B94AA06B24}"/>
              </a:ext>
            </a:extLst>
          </p:cNvPr>
          <p:cNvCxnSpPr>
            <a:cxnSpLocks/>
          </p:cNvCxnSpPr>
          <p:nvPr/>
        </p:nvCxnSpPr>
        <p:spPr>
          <a:xfrm flipH="1" flipV="1">
            <a:off x="4425950" y="2044700"/>
            <a:ext cx="230505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8" descr="Category:Network routers - Wikimedia Commons">
            <a:extLst>
              <a:ext uri="{FF2B5EF4-FFF2-40B4-BE49-F238E27FC236}">
                <a16:creationId xmlns:a16="http://schemas.microsoft.com/office/drawing/2014/main" id="{BC07C216-F225-8E4D-A32F-56A97FE67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647700"/>
            <a:ext cx="23495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F3ECD90-B5C3-AC44-ABCB-0E5237E6979C}"/>
              </a:ext>
            </a:extLst>
          </p:cNvPr>
          <p:cNvSpPr txBox="1"/>
          <p:nvPr/>
        </p:nvSpPr>
        <p:spPr>
          <a:xfrm>
            <a:off x="1583391" y="3863176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200.20.1.0/24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8C855D-B694-2648-8445-8F8094949D9A}"/>
              </a:ext>
            </a:extLst>
          </p:cNvPr>
          <p:cNvSpPr txBox="1"/>
          <p:nvPr/>
        </p:nvSpPr>
        <p:spPr>
          <a:xfrm>
            <a:off x="4235450" y="3818235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200.20.2.0/24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B7D01-C1D6-7842-A31D-A0FC1D9EAE88}"/>
              </a:ext>
            </a:extLst>
          </p:cNvPr>
          <p:cNvSpPr txBox="1"/>
          <p:nvPr/>
        </p:nvSpPr>
        <p:spPr>
          <a:xfrm>
            <a:off x="6711483" y="3715913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200.20.3.0/24</a:t>
            </a:r>
          </a:p>
        </p:txBody>
      </p:sp>
      <p:pic>
        <p:nvPicPr>
          <p:cNvPr id="16" name="Picture 2" descr="A brief overview of Supernetting – Computer Networking Demystified">
            <a:extLst>
              <a:ext uri="{FF2B5EF4-FFF2-40B4-BE49-F238E27FC236}">
                <a16:creationId xmlns:a16="http://schemas.microsoft.com/office/drawing/2014/main" id="{3771BD5B-1550-AE41-A16E-CC59672B7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16"/>
          <a:stretch/>
        </p:blipFill>
        <p:spPr bwMode="auto">
          <a:xfrm>
            <a:off x="1391442" y="4389565"/>
            <a:ext cx="6844470" cy="233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171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A8E39-F963-1C4D-8DEB-596E850E37E7}"/>
              </a:ext>
            </a:extLst>
          </p:cNvPr>
          <p:cNvCxnSpPr>
            <a:cxnSpLocks/>
          </p:cNvCxnSpPr>
          <p:nvPr/>
        </p:nvCxnSpPr>
        <p:spPr>
          <a:xfrm>
            <a:off x="3946956" y="787400"/>
            <a:ext cx="0" cy="8128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82547161-7C98-7242-9F95-4C026D3F9D76}"/>
              </a:ext>
            </a:extLst>
          </p:cNvPr>
          <p:cNvSpPr/>
          <p:nvPr/>
        </p:nvSpPr>
        <p:spPr>
          <a:xfrm>
            <a:off x="117475" y="2836721"/>
            <a:ext cx="8572500" cy="3441700"/>
          </a:xfrm>
          <a:prstGeom prst="ellipse">
            <a:avLst/>
          </a:prstGeom>
          <a:solidFill>
            <a:schemeClr val="accent3">
              <a:lumMod val="20000"/>
              <a:lumOff val="80000"/>
              <a:alpha val="4792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BCAE9E8-EDE2-944D-A651-918ED0D3D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4047842"/>
            <a:ext cx="1962150" cy="10194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FD881F-8C7A-5C4C-87A5-6DB2822FE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50" y="4047842"/>
            <a:ext cx="1962150" cy="10194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92EEE79-FB24-794F-AC43-5E1E13578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850" y="4047842"/>
            <a:ext cx="1962150" cy="1019458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D6D9880-7F8B-844C-BAB8-2F986F1BA26B}"/>
              </a:ext>
            </a:extLst>
          </p:cNvPr>
          <p:cNvCxnSpPr>
            <a:cxnSpLocks/>
          </p:cNvCxnSpPr>
          <p:nvPr/>
        </p:nvCxnSpPr>
        <p:spPr>
          <a:xfrm flipV="1">
            <a:off x="1295400" y="2044700"/>
            <a:ext cx="2286000" cy="21336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82A78CC-30F4-B34A-8605-DB618802E961}"/>
              </a:ext>
            </a:extLst>
          </p:cNvPr>
          <p:cNvCxnSpPr>
            <a:cxnSpLocks/>
          </p:cNvCxnSpPr>
          <p:nvPr/>
        </p:nvCxnSpPr>
        <p:spPr>
          <a:xfrm flipH="1" flipV="1">
            <a:off x="3962400" y="2044700"/>
            <a:ext cx="15240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B8FF352-131B-5D46-A29F-96B94AA06B24}"/>
              </a:ext>
            </a:extLst>
          </p:cNvPr>
          <p:cNvCxnSpPr>
            <a:cxnSpLocks/>
          </p:cNvCxnSpPr>
          <p:nvPr/>
        </p:nvCxnSpPr>
        <p:spPr>
          <a:xfrm flipH="1" flipV="1">
            <a:off x="4425950" y="2044700"/>
            <a:ext cx="230505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8" descr="Category:Network routers - Wikimedia Commons">
            <a:extLst>
              <a:ext uri="{FF2B5EF4-FFF2-40B4-BE49-F238E27FC236}">
                <a16:creationId xmlns:a16="http://schemas.microsoft.com/office/drawing/2014/main" id="{BC07C216-F225-8E4D-A32F-56A97FE67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647700"/>
            <a:ext cx="23495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F3ECD90-B5C3-AC44-ABCB-0E5237E6979C}"/>
              </a:ext>
            </a:extLst>
          </p:cNvPr>
          <p:cNvSpPr txBox="1"/>
          <p:nvPr/>
        </p:nvSpPr>
        <p:spPr>
          <a:xfrm>
            <a:off x="1583391" y="3863176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200.20.1.0/24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8C855D-B694-2648-8445-8F8094949D9A}"/>
              </a:ext>
            </a:extLst>
          </p:cNvPr>
          <p:cNvSpPr txBox="1"/>
          <p:nvPr/>
        </p:nvSpPr>
        <p:spPr>
          <a:xfrm>
            <a:off x="4235450" y="3818235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200.20.2.0/24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B7D01-C1D6-7842-A31D-A0FC1D9EAE88}"/>
              </a:ext>
            </a:extLst>
          </p:cNvPr>
          <p:cNvSpPr txBox="1"/>
          <p:nvPr/>
        </p:nvSpPr>
        <p:spPr>
          <a:xfrm>
            <a:off x="6711483" y="3715913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200.20.3.0/24</a:t>
            </a:r>
          </a:p>
        </p:txBody>
      </p:sp>
      <p:pic>
        <p:nvPicPr>
          <p:cNvPr id="16" name="Picture 2" descr="A brief overview of Supernetting – Computer Networking Demystified">
            <a:extLst>
              <a:ext uri="{FF2B5EF4-FFF2-40B4-BE49-F238E27FC236}">
                <a16:creationId xmlns:a16="http://schemas.microsoft.com/office/drawing/2014/main" id="{3771BD5B-1550-AE41-A16E-CC59672B7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16"/>
          <a:stretch/>
        </p:blipFill>
        <p:spPr bwMode="auto">
          <a:xfrm>
            <a:off x="1391442" y="4389565"/>
            <a:ext cx="6844470" cy="233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 brief overview of Supernetting – Computer Networking Demystified">
            <a:extLst>
              <a:ext uri="{FF2B5EF4-FFF2-40B4-BE49-F238E27FC236}">
                <a16:creationId xmlns:a16="http://schemas.microsoft.com/office/drawing/2014/main" id="{EE54F99E-6CA0-B348-BA23-820B74FE7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67"/>
          <a:stretch/>
        </p:blipFill>
        <p:spPr bwMode="auto">
          <a:xfrm>
            <a:off x="1918079" y="2461784"/>
            <a:ext cx="6222245" cy="113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C3659F-7B8B-E24C-ADD8-756947278E04}"/>
              </a:ext>
            </a:extLst>
          </p:cNvPr>
          <p:cNvSpPr txBox="1"/>
          <p:nvPr/>
        </p:nvSpPr>
        <p:spPr>
          <a:xfrm>
            <a:off x="4572000" y="435713"/>
            <a:ext cx="478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Route aggregation</a:t>
            </a:r>
          </a:p>
        </p:txBody>
      </p:sp>
    </p:spTree>
    <p:extLst>
      <p:ext uri="{BB962C8B-B14F-4D97-AF65-F5344CB8AC3E}">
        <p14:creationId xmlns:p14="http://schemas.microsoft.com/office/powerpoint/2010/main" val="239403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3E0356F4-6C8C-0145-9C0A-E7C4DC971F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Classless Addressing</a:t>
            </a:r>
            <a:endParaRPr lang="en-AU" altLang="en-US" sz="3600"/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4982BB59-8A64-8849-BE8A-DD53A2C2E3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altLang="en-US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pPr>
              <a:buFont typeface="Wingdings" pitchFamily="2" charset="2"/>
              <a:buNone/>
            </a:pPr>
            <a:r>
              <a:rPr lang="en-US" altLang="en-US" sz="2800"/>
              <a:t>			Route aggregation with CIDR</a:t>
            </a: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</p:txBody>
      </p:sp>
      <p:pic>
        <p:nvPicPr>
          <p:cNvPr id="90116" name="Picture 5" descr="f03-22-9780123850591 copy">
            <a:extLst>
              <a:ext uri="{FF2B5EF4-FFF2-40B4-BE49-F238E27FC236}">
                <a16:creationId xmlns:a16="http://schemas.microsoft.com/office/drawing/2014/main" id="{D9CC933F-14C8-B140-86E4-8A9ADF63A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992313"/>
            <a:ext cx="518477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939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859873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95263"/>
            <a:ext cx="7772400" cy="8509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 addressing: CIDR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" y="1528763"/>
            <a:ext cx="8107363" cy="31718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cs typeface="+mn-cs"/>
              </a:rPr>
              <a:t>CIDR:</a:t>
            </a:r>
            <a:r>
              <a:rPr lang="en-US" sz="3200" dirty="0">
                <a:cs typeface="+mn-cs"/>
              </a:rPr>
              <a:t> 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C</a:t>
            </a:r>
            <a:r>
              <a:rPr lang="en-US" sz="3200" dirty="0">
                <a:cs typeface="+mn-cs"/>
              </a:rPr>
              <a:t>lassless </a:t>
            </a:r>
            <a:r>
              <a:rPr lang="en-US" sz="3200" dirty="0" err="1">
                <a:solidFill>
                  <a:srgbClr val="CC0000"/>
                </a:solidFill>
                <a:cs typeface="+mn-cs"/>
              </a:rPr>
              <a:t>I</a:t>
            </a:r>
            <a:r>
              <a:rPr lang="en-US" sz="3200" dirty="0" err="1">
                <a:cs typeface="+mn-cs"/>
              </a:rPr>
              <a:t>nter</a:t>
            </a:r>
            <a:r>
              <a:rPr lang="en-US" sz="3200" dirty="0" err="1">
                <a:solidFill>
                  <a:srgbClr val="CC0000"/>
                </a:solidFill>
                <a:cs typeface="+mn-cs"/>
              </a:rPr>
              <a:t>D</a:t>
            </a:r>
            <a:r>
              <a:rPr lang="en-US" sz="3200" dirty="0" err="1">
                <a:cs typeface="+mn-cs"/>
              </a:rPr>
              <a:t>omain</a:t>
            </a:r>
            <a:r>
              <a:rPr lang="en-US" sz="3200" dirty="0">
                <a:cs typeface="+mn-cs"/>
              </a:rPr>
              <a:t> 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R</a:t>
            </a:r>
            <a:r>
              <a:rPr lang="en-US" sz="3200" dirty="0">
                <a:cs typeface="+mn-cs"/>
              </a:rPr>
              <a:t>outing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subnet portion of address of arbitrary length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address format: </a:t>
            </a:r>
            <a:r>
              <a:rPr lang="en-US" sz="2800" dirty="0" err="1">
                <a:solidFill>
                  <a:srgbClr val="CC0000"/>
                </a:solidFill>
              </a:rPr>
              <a:t>a.b.c.d</a:t>
            </a:r>
            <a:r>
              <a:rPr lang="en-US" sz="2800" dirty="0">
                <a:solidFill>
                  <a:srgbClr val="CC0000"/>
                </a:solidFill>
              </a:rPr>
              <a:t>/x</a:t>
            </a:r>
            <a:r>
              <a:rPr lang="en-US" sz="2800" dirty="0"/>
              <a:t>, where x is # bits in subnet portion of address</a:t>
            </a:r>
          </a:p>
        </p:txBody>
      </p:sp>
      <p:sp>
        <p:nvSpPr>
          <p:cNvPr id="86020" name="Text Box 5"/>
          <p:cNvSpPr txBox="1">
            <a:spLocks noChangeArrowheads="1"/>
          </p:cNvSpPr>
          <p:nvPr/>
        </p:nvSpPr>
        <p:spPr bwMode="auto">
          <a:xfrm>
            <a:off x="1323975" y="4459288"/>
            <a:ext cx="612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11001000  00010111  0001000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0  00000000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86021" name="Text Box 6"/>
          <p:cNvSpPr txBox="1">
            <a:spLocks noChangeArrowheads="1"/>
          </p:cNvSpPr>
          <p:nvPr/>
        </p:nvSpPr>
        <p:spPr bwMode="auto">
          <a:xfrm>
            <a:off x="2986088" y="3914775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subnet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part</a:t>
            </a:r>
          </a:p>
        </p:txBody>
      </p:sp>
      <p:sp>
        <p:nvSpPr>
          <p:cNvPr id="86022" name="Text Box 7"/>
          <p:cNvSpPr txBox="1">
            <a:spLocks noChangeArrowheads="1"/>
          </p:cNvSpPr>
          <p:nvPr/>
        </p:nvSpPr>
        <p:spPr bwMode="auto">
          <a:xfrm>
            <a:off x="6265863" y="3878263"/>
            <a:ext cx="615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host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part</a:t>
            </a:r>
          </a:p>
        </p:txBody>
      </p:sp>
      <p:sp>
        <p:nvSpPr>
          <p:cNvPr id="86023" name="Line 8"/>
          <p:cNvSpPr>
            <a:spLocks noChangeShapeType="1"/>
          </p:cNvSpPr>
          <p:nvPr/>
        </p:nvSpPr>
        <p:spPr bwMode="auto">
          <a:xfrm>
            <a:off x="3992563" y="4224338"/>
            <a:ext cx="162083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24" name="Line 11"/>
          <p:cNvSpPr>
            <a:spLocks noChangeShapeType="1"/>
          </p:cNvSpPr>
          <p:nvPr/>
        </p:nvSpPr>
        <p:spPr bwMode="auto">
          <a:xfrm flipV="1">
            <a:off x="6783388" y="4213225"/>
            <a:ext cx="595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25" name="Text Box 12"/>
          <p:cNvSpPr txBox="1">
            <a:spLocks noChangeArrowheads="1"/>
          </p:cNvSpPr>
          <p:nvPr/>
        </p:nvSpPr>
        <p:spPr bwMode="auto">
          <a:xfrm>
            <a:off x="3260725" y="5045075"/>
            <a:ext cx="300595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200.23.16.0/23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200.23.16.0–200.23.17.255</a:t>
            </a:r>
          </a:p>
        </p:txBody>
      </p:sp>
      <p:sp>
        <p:nvSpPr>
          <p:cNvPr id="86026" name="Line 14"/>
          <p:cNvSpPr>
            <a:spLocks noChangeShapeType="1"/>
          </p:cNvSpPr>
          <p:nvPr/>
        </p:nvSpPr>
        <p:spPr bwMode="auto">
          <a:xfrm flipH="1">
            <a:off x="1393825" y="4214813"/>
            <a:ext cx="143827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27" name="Line 15"/>
          <p:cNvSpPr>
            <a:spLocks noChangeShapeType="1"/>
          </p:cNvSpPr>
          <p:nvPr/>
        </p:nvSpPr>
        <p:spPr bwMode="auto">
          <a:xfrm flipH="1">
            <a:off x="5653088" y="4225925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74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1" grpId="0"/>
      <p:bldP spid="86022" grpId="0"/>
      <p:bldP spid="86023" grpId="0" animBg="1"/>
      <p:bldP spid="86024" grpId="0" animBg="1"/>
      <p:bldP spid="86026" grpId="0" animBg="1"/>
      <p:bldP spid="860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328953" y="4660900"/>
            <a:ext cx="72390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3289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7767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42245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6723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71201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5679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5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2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3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6B00BFA-F75E-1A41-AF0F-3C5083082E64}"/>
              </a:ext>
            </a:extLst>
          </p:cNvPr>
          <p:cNvGrpSpPr/>
          <p:nvPr/>
        </p:nvGrpSpPr>
        <p:grpSpPr>
          <a:xfrm>
            <a:off x="4341542" y="4928502"/>
            <a:ext cx="908536" cy="254000"/>
            <a:chOff x="419100" y="2057399"/>
            <a:chExt cx="1181100" cy="330201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A9DF7A24-A8CC-EA49-B5F7-ACF6B895C051}"/>
                </a:ext>
              </a:extLst>
            </p:cNvPr>
            <p:cNvSpPr/>
            <p:nvPr/>
          </p:nvSpPr>
          <p:spPr>
            <a:xfrm>
              <a:off x="419100" y="2057400"/>
              <a:ext cx="1181100" cy="330200"/>
            </a:xfrm>
            <a:prstGeom prst="round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B5148264-2B9F-6A41-968E-3ABB60703E00}"/>
                </a:ext>
              </a:extLst>
            </p:cNvPr>
            <p:cNvSpPr/>
            <p:nvPr/>
          </p:nvSpPr>
          <p:spPr>
            <a:xfrm>
              <a:off x="419100" y="2057399"/>
              <a:ext cx="381000" cy="3302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43C66C1-6B26-304B-9C49-80887A8423F7}"/>
              </a:ext>
            </a:extLst>
          </p:cNvPr>
          <p:cNvSpPr txBox="1"/>
          <p:nvPr/>
        </p:nvSpPr>
        <p:spPr>
          <a:xfrm>
            <a:off x="0" y="1092200"/>
            <a:ext cx="9144000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Does this network require IP address (network layer address) for message exchange?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4BF639B-D1F2-F647-856C-5BCEA79489E2}"/>
              </a:ext>
            </a:extLst>
          </p:cNvPr>
          <p:cNvCxnSpPr/>
          <p:nvPr/>
        </p:nvCxnSpPr>
        <p:spPr>
          <a:xfrm flipV="1">
            <a:off x="4603508" y="5257800"/>
            <a:ext cx="0" cy="508000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0A6F622-4136-4248-9900-3579045A6864}"/>
              </a:ext>
            </a:extLst>
          </p:cNvPr>
          <p:cNvGrpSpPr/>
          <p:nvPr/>
        </p:nvGrpSpPr>
        <p:grpSpPr>
          <a:xfrm>
            <a:off x="4597399" y="4125860"/>
            <a:ext cx="3970553" cy="1233540"/>
            <a:chOff x="4597399" y="4125860"/>
            <a:chExt cx="3970553" cy="123354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1770244-95A2-2544-AF0C-74B5ABFB3209}"/>
                </a:ext>
              </a:extLst>
            </p:cNvPr>
            <p:cNvSpPr/>
            <p:nvPr/>
          </p:nvSpPr>
          <p:spPr>
            <a:xfrm>
              <a:off x="4597400" y="4125861"/>
              <a:ext cx="1181100" cy="1233539"/>
            </a:xfrm>
            <a:custGeom>
              <a:avLst/>
              <a:gdLst>
                <a:gd name="connsiteX0" fmla="*/ 0 w 1181100"/>
                <a:gd name="connsiteY0" fmla="*/ 674739 h 1233539"/>
                <a:gd name="connsiteX1" fmla="*/ 609600 w 1181100"/>
                <a:gd name="connsiteY1" fmla="*/ 14339 h 1233539"/>
                <a:gd name="connsiteX2" fmla="*/ 1181100 w 1181100"/>
                <a:gd name="connsiteY2" fmla="*/ 1233539 h 1233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1100" h="1233539">
                  <a:moveTo>
                    <a:pt x="0" y="674739"/>
                  </a:moveTo>
                  <a:cubicBezTo>
                    <a:pt x="206375" y="297972"/>
                    <a:pt x="412750" y="-78794"/>
                    <a:pt x="609600" y="14339"/>
                  </a:cubicBezTo>
                  <a:cubicBezTo>
                    <a:pt x="806450" y="107472"/>
                    <a:pt x="993775" y="670505"/>
                    <a:pt x="1181100" y="1233539"/>
                  </a:cubicBezTo>
                </a:path>
              </a:pathLst>
            </a:custGeom>
            <a:ln w="412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F68689E-5771-AB42-9E6B-317C2253169F}"/>
                </a:ext>
              </a:extLst>
            </p:cNvPr>
            <p:cNvSpPr/>
            <p:nvPr/>
          </p:nvSpPr>
          <p:spPr>
            <a:xfrm>
              <a:off x="4597399" y="4125861"/>
              <a:ext cx="2372149" cy="1233539"/>
            </a:xfrm>
            <a:custGeom>
              <a:avLst/>
              <a:gdLst>
                <a:gd name="connsiteX0" fmla="*/ 0 w 1181100"/>
                <a:gd name="connsiteY0" fmla="*/ 674739 h 1233539"/>
                <a:gd name="connsiteX1" fmla="*/ 609600 w 1181100"/>
                <a:gd name="connsiteY1" fmla="*/ 14339 h 1233539"/>
                <a:gd name="connsiteX2" fmla="*/ 1181100 w 1181100"/>
                <a:gd name="connsiteY2" fmla="*/ 1233539 h 1233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1100" h="1233539">
                  <a:moveTo>
                    <a:pt x="0" y="674739"/>
                  </a:moveTo>
                  <a:cubicBezTo>
                    <a:pt x="206375" y="297972"/>
                    <a:pt x="412750" y="-78794"/>
                    <a:pt x="609600" y="14339"/>
                  </a:cubicBezTo>
                  <a:cubicBezTo>
                    <a:pt x="806450" y="107472"/>
                    <a:pt x="993775" y="670505"/>
                    <a:pt x="1181100" y="1233539"/>
                  </a:cubicBezTo>
                </a:path>
              </a:pathLst>
            </a:custGeom>
            <a:ln w="412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E8F5A00-4C30-2C47-8037-1039A6730411}"/>
                </a:ext>
              </a:extLst>
            </p:cNvPr>
            <p:cNvSpPr/>
            <p:nvPr/>
          </p:nvSpPr>
          <p:spPr>
            <a:xfrm>
              <a:off x="4603507" y="4125860"/>
              <a:ext cx="3964445" cy="1233539"/>
            </a:xfrm>
            <a:custGeom>
              <a:avLst/>
              <a:gdLst>
                <a:gd name="connsiteX0" fmla="*/ 0 w 1181100"/>
                <a:gd name="connsiteY0" fmla="*/ 674739 h 1233539"/>
                <a:gd name="connsiteX1" fmla="*/ 609600 w 1181100"/>
                <a:gd name="connsiteY1" fmla="*/ 14339 h 1233539"/>
                <a:gd name="connsiteX2" fmla="*/ 1181100 w 1181100"/>
                <a:gd name="connsiteY2" fmla="*/ 1233539 h 1233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1100" h="1233539">
                  <a:moveTo>
                    <a:pt x="0" y="674739"/>
                  </a:moveTo>
                  <a:cubicBezTo>
                    <a:pt x="206375" y="297972"/>
                    <a:pt x="412750" y="-78794"/>
                    <a:pt x="609600" y="14339"/>
                  </a:cubicBezTo>
                  <a:cubicBezTo>
                    <a:pt x="806450" y="107472"/>
                    <a:pt x="993775" y="670505"/>
                    <a:pt x="1181100" y="1233539"/>
                  </a:cubicBezTo>
                </a:path>
              </a:pathLst>
            </a:custGeom>
            <a:ln w="412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6CB4D27-9C77-E54E-A1F1-092A5FB68003}"/>
              </a:ext>
            </a:extLst>
          </p:cNvPr>
          <p:cNvGrpSpPr/>
          <p:nvPr/>
        </p:nvGrpSpPr>
        <p:grpSpPr>
          <a:xfrm flipH="1">
            <a:off x="664065" y="4124253"/>
            <a:ext cx="3970553" cy="1233540"/>
            <a:chOff x="4597399" y="4125860"/>
            <a:chExt cx="3970553" cy="1233540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E3DEB37-CCDC-6544-80C7-1F7FD65D10EE}"/>
                </a:ext>
              </a:extLst>
            </p:cNvPr>
            <p:cNvSpPr/>
            <p:nvPr/>
          </p:nvSpPr>
          <p:spPr>
            <a:xfrm>
              <a:off x="4597400" y="4125861"/>
              <a:ext cx="1181100" cy="1233539"/>
            </a:xfrm>
            <a:custGeom>
              <a:avLst/>
              <a:gdLst>
                <a:gd name="connsiteX0" fmla="*/ 0 w 1181100"/>
                <a:gd name="connsiteY0" fmla="*/ 674739 h 1233539"/>
                <a:gd name="connsiteX1" fmla="*/ 609600 w 1181100"/>
                <a:gd name="connsiteY1" fmla="*/ 14339 h 1233539"/>
                <a:gd name="connsiteX2" fmla="*/ 1181100 w 1181100"/>
                <a:gd name="connsiteY2" fmla="*/ 1233539 h 1233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1100" h="1233539">
                  <a:moveTo>
                    <a:pt x="0" y="674739"/>
                  </a:moveTo>
                  <a:cubicBezTo>
                    <a:pt x="206375" y="297972"/>
                    <a:pt x="412750" y="-78794"/>
                    <a:pt x="609600" y="14339"/>
                  </a:cubicBezTo>
                  <a:cubicBezTo>
                    <a:pt x="806450" y="107472"/>
                    <a:pt x="993775" y="670505"/>
                    <a:pt x="1181100" y="1233539"/>
                  </a:cubicBezTo>
                </a:path>
              </a:pathLst>
            </a:custGeom>
            <a:ln w="412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6DE39EE-0F0C-464B-9159-B892ADBDF139}"/>
                </a:ext>
              </a:extLst>
            </p:cNvPr>
            <p:cNvSpPr/>
            <p:nvPr/>
          </p:nvSpPr>
          <p:spPr>
            <a:xfrm>
              <a:off x="4597399" y="4125861"/>
              <a:ext cx="2372149" cy="1233539"/>
            </a:xfrm>
            <a:custGeom>
              <a:avLst/>
              <a:gdLst>
                <a:gd name="connsiteX0" fmla="*/ 0 w 1181100"/>
                <a:gd name="connsiteY0" fmla="*/ 674739 h 1233539"/>
                <a:gd name="connsiteX1" fmla="*/ 609600 w 1181100"/>
                <a:gd name="connsiteY1" fmla="*/ 14339 h 1233539"/>
                <a:gd name="connsiteX2" fmla="*/ 1181100 w 1181100"/>
                <a:gd name="connsiteY2" fmla="*/ 1233539 h 1233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1100" h="1233539">
                  <a:moveTo>
                    <a:pt x="0" y="674739"/>
                  </a:moveTo>
                  <a:cubicBezTo>
                    <a:pt x="206375" y="297972"/>
                    <a:pt x="412750" y="-78794"/>
                    <a:pt x="609600" y="14339"/>
                  </a:cubicBezTo>
                  <a:cubicBezTo>
                    <a:pt x="806450" y="107472"/>
                    <a:pt x="993775" y="670505"/>
                    <a:pt x="1181100" y="1233539"/>
                  </a:cubicBezTo>
                </a:path>
              </a:pathLst>
            </a:custGeom>
            <a:ln w="412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1F7EC3B-8382-DF4B-9125-F5D1E0C778C8}"/>
                </a:ext>
              </a:extLst>
            </p:cNvPr>
            <p:cNvSpPr/>
            <p:nvPr/>
          </p:nvSpPr>
          <p:spPr>
            <a:xfrm>
              <a:off x="4603507" y="4125860"/>
              <a:ext cx="3964445" cy="1233539"/>
            </a:xfrm>
            <a:custGeom>
              <a:avLst/>
              <a:gdLst>
                <a:gd name="connsiteX0" fmla="*/ 0 w 1181100"/>
                <a:gd name="connsiteY0" fmla="*/ 674739 h 1233539"/>
                <a:gd name="connsiteX1" fmla="*/ 609600 w 1181100"/>
                <a:gd name="connsiteY1" fmla="*/ 14339 h 1233539"/>
                <a:gd name="connsiteX2" fmla="*/ 1181100 w 1181100"/>
                <a:gd name="connsiteY2" fmla="*/ 1233539 h 1233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1100" h="1233539">
                  <a:moveTo>
                    <a:pt x="0" y="674739"/>
                  </a:moveTo>
                  <a:cubicBezTo>
                    <a:pt x="206375" y="297972"/>
                    <a:pt x="412750" y="-78794"/>
                    <a:pt x="609600" y="14339"/>
                  </a:cubicBezTo>
                  <a:cubicBezTo>
                    <a:pt x="806450" y="107472"/>
                    <a:pt x="993775" y="670505"/>
                    <a:pt x="1181100" y="1233539"/>
                  </a:cubicBezTo>
                </a:path>
              </a:pathLst>
            </a:custGeom>
            <a:ln w="412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904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4C6835-C76D-0B4B-B4A6-579CD6206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30</a:t>
            </a:fld>
            <a:endParaRPr lang="en-US"/>
          </a:p>
        </p:txBody>
      </p:sp>
      <p:pic>
        <p:nvPicPr>
          <p:cNvPr id="3" name="Picture 13" descr="underline_base">
            <a:extLst>
              <a:ext uri="{FF2B5EF4-FFF2-40B4-BE49-F238E27FC236}">
                <a16:creationId xmlns:a16="http://schemas.microsoft.com/office/drawing/2014/main" id="{21AA2AA2-4B00-9441-B6DF-80FF658707C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859873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84F64F5-719F-774C-8D7E-40F101287A3D}"/>
              </a:ext>
            </a:extLst>
          </p:cNvPr>
          <p:cNvSpPr txBox="1">
            <a:spLocks noChangeArrowheads="1"/>
          </p:cNvSpPr>
          <p:nvPr/>
        </p:nvSpPr>
        <p:spPr>
          <a:xfrm>
            <a:off x="500063" y="195263"/>
            <a:ext cx="7772400" cy="850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IP addressing: CIDR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65060E5-6147-DC41-A64E-6B2FB803E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095751"/>
            <a:ext cx="2520950" cy="1625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4.0.0.0/8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4.83.128.0/17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126.255.103.0/24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C453E433-CDCB-1749-AA2B-AD198FAA6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75" y="3603626"/>
            <a:ext cx="201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forwarding table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EFE5D8-4B17-6E4F-BEAA-53085D2DA5FA}"/>
              </a:ext>
            </a:extLst>
          </p:cNvPr>
          <p:cNvSpPr txBox="1">
            <a:spLocks noChangeArrowheads="1"/>
          </p:cNvSpPr>
          <p:nvPr/>
        </p:nvSpPr>
        <p:spPr>
          <a:xfrm>
            <a:off x="565150" y="1528763"/>
            <a:ext cx="8107363" cy="31718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sz="3200">
                <a:solidFill>
                  <a:srgbClr val="CC0000"/>
                </a:solidFill>
              </a:rPr>
              <a:t>CIDR:</a:t>
            </a:r>
            <a:r>
              <a:rPr lang="en-US" sz="3200"/>
              <a:t> </a:t>
            </a:r>
            <a:r>
              <a:rPr lang="en-US" sz="3200">
                <a:solidFill>
                  <a:srgbClr val="CC0000"/>
                </a:solidFill>
              </a:rPr>
              <a:t>C</a:t>
            </a:r>
            <a:r>
              <a:rPr lang="en-US" sz="3200"/>
              <a:t>lassless </a:t>
            </a:r>
            <a:r>
              <a:rPr lang="en-US" sz="3200">
                <a:solidFill>
                  <a:srgbClr val="CC0000"/>
                </a:solidFill>
              </a:rPr>
              <a:t>I</a:t>
            </a:r>
            <a:r>
              <a:rPr lang="en-US" sz="3200"/>
              <a:t>nter</a:t>
            </a:r>
            <a:r>
              <a:rPr lang="en-US" sz="3200">
                <a:solidFill>
                  <a:srgbClr val="CC0000"/>
                </a:solidFill>
              </a:rPr>
              <a:t>D</a:t>
            </a:r>
            <a:r>
              <a:rPr lang="en-US" sz="3200"/>
              <a:t>omain </a:t>
            </a:r>
            <a:r>
              <a:rPr lang="en-US" sz="3200">
                <a:solidFill>
                  <a:srgbClr val="CC0000"/>
                </a:solidFill>
              </a:rPr>
              <a:t>R</a:t>
            </a:r>
            <a:r>
              <a:rPr lang="en-US" sz="3200"/>
              <a:t>outing</a:t>
            </a:r>
          </a:p>
          <a:p>
            <a:pPr lvl="1">
              <a:buFont typeface="Arial"/>
              <a:buChar char="•"/>
              <a:defRPr/>
            </a:pPr>
            <a:r>
              <a:rPr lang="en-US" sz="2800"/>
              <a:t>subnet portion of address of arbitrary length</a:t>
            </a:r>
          </a:p>
          <a:p>
            <a:pPr lvl="1">
              <a:buFont typeface="Arial"/>
              <a:buChar char="•"/>
              <a:defRPr/>
            </a:pPr>
            <a:r>
              <a:rPr lang="en-US" sz="2800"/>
              <a:t>address format: </a:t>
            </a:r>
            <a:r>
              <a:rPr lang="en-US" sz="2800">
                <a:solidFill>
                  <a:srgbClr val="CC0000"/>
                </a:solidFill>
              </a:rPr>
              <a:t>a.b.c.d/x</a:t>
            </a:r>
            <a:r>
              <a:rPr lang="en-US" sz="2800"/>
              <a:t>, where x is # bits in subnet portion of address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1518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FF07A611-D46B-C74C-9D96-34C15FAFFD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Classless Inter-Domain Routing (CIDR)</a:t>
            </a:r>
          </a:p>
        </p:txBody>
      </p:sp>
      <p:sp>
        <p:nvSpPr>
          <p:cNvPr id="56322" name="Slide Number Placeholder 3">
            <a:extLst>
              <a:ext uri="{FF2B5EF4-FFF2-40B4-BE49-F238E27FC236}">
                <a16:creationId xmlns:a16="http://schemas.microsoft.com/office/drawing/2014/main" id="{0B5A695D-44BA-9243-8978-AD4483BA6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99ACCB-6ED3-504A-BC39-50752D03D44E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E14E6E16-D7FF-C840-B6CC-8D4798C8A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7859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IP Address : 12.4.0.0       IP  Mask: 255.254.0.0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9AFD7404-77D0-174F-BD17-A78271474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660650"/>
            <a:ext cx="3505200" cy="22923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6325" name="Group 5">
            <a:extLst>
              <a:ext uri="{FF2B5EF4-FFF2-40B4-BE49-F238E27FC236}">
                <a16:creationId xmlns:a16="http://schemas.microsoft.com/office/drawing/2014/main" id="{C93AFA52-3D99-2F42-AF34-36453637E84F}"/>
              </a:ext>
            </a:extLst>
          </p:cNvPr>
          <p:cNvGrpSpPr>
            <a:grpSpLocks/>
          </p:cNvGrpSpPr>
          <p:nvPr/>
        </p:nvGrpSpPr>
        <p:grpSpPr bwMode="auto">
          <a:xfrm>
            <a:off x="1577975" y="2868613"/>
            <a:ext cx="7327900" cy="592137"/>
            <a:chOff x="994" y="1571"/>
            <a:chExt cx="4616" cy="373"/>
          </a:xfrm>
        </p:grpSpPr>
        <p:grpSp>
          <p:nvGrpSpPr>
            <p:cNvPr id="56349" name="Group 6">
              <a:extLst>
                <a:ext uri="{FF2B5EF4-FFF2-40B4-BE49-F238E27FC236}">
                  <a16:creationId xmlns:a16="http://schemas.microsoft.com/office/drawing/2014/main" id="{3051C62B-19B1-4640-83FB-1E6CDA2D83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4" y="1582"/>
              <a:ext cx="4616" cy="328"/>
              <a:chOff x="994" y="1582"/>
              <a:chExt cx="4616" cy="328"/>
            </a:xfrm>
          </p:grpSpPr>
          <p:sp>
            <p:nvSpPr>
              <p:cNvPr id="849927" name="Rectangle 7">
                <a:extLst>
                  <a:ext uri="{FF2B5EF4-FFF2-40B4-BE49-F238E27FC236}">
                    <a16:creationId xmlns:a16="http://schemas.microsoft.com/office/drawing/2014/main" id="{E54B80C5-B692-1547-9032-6D6E92A18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4" y="1586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1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55" name="Line 8">
                <a:extLst>
                  <a:ext uri="{FF2B5EF4-FFF2-40B4-BE49-F238E27FC236}">
                    <a16:creationId xmlns:a16="http://schemas.microsoft.com/office/drawing/2014/main" id="{4BBE32D7-F183-F649-A731-20F02A7915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4" y="1582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56" name="Line 9">
                <a:extLst>
                  <a:ext uri="{FF2B5EF4-FFF2-40B4-BE49-F238E27FC236}">
                    <a16:creationId xmlns:a16="http://schemas.microsoft.com/office/drawing/2014/main" id="{A091952F-CE66-5741-BDC8-0895297F25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8" y="1582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57" name="Line 10">
                <a:extLst>
                  <a:ext uri="{FF2B5EF4-FFF2-40B4-BE49-F238E27FC236}">
                    <a16:creationId xmlns:a16="http://schemas.microsoft.com/office/drawing/2014/main" id="{73EDA752-6D56-0A4C-89F6-D59A23F8A5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2" y="1590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6350" name="Rectangle 11">
              <a:extLst>
                <a:ext uri="{FF2B5EF4-FFF2-40B4-BE49-F238E27FC236}">
                  <a16:creationId xmlns:a16="http://schemas.microsoft.com/office/drawing/2014/main" id="{A0F80B4F-A638-764C-AF7F-8D1D2ECEF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" y="157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00001100</a:t>
              </a:r>
            </a:p>
          </p:txBody>
        </p:sp>
        <p:sp>
          <p:nvSpPr>
            <p:cNvPr id="56351" name="Rectangle 12">
              <a:extLst>
                <a:ext uri="{FF2B5EF4-FFF2-40B4-BE49-F238E27FC236}">
                  <a16:creationId xmlns:a16="http://schemas.microsoft.com/office/drawing/2014/main" id="{030AA7E7-4BDA-CC40-9525-CB1F3C85F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157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00000100</a:t>
              </a:r>
            </a:p>
          </p:txBody>
        </p:sp>
        <p:sp>
          <p:nvSpPr>
            <p:cNvPr id="56352" name="Rectangle 13">
              <a:extLst>
                <a:ext uri="{FF2B5EF4-FFF2-40B4-BE49-F238E27FC236}">
                  <a16:creationId xmlns:a16="http://schemas.microsoft.com/office/drawing/2014/main" id="{F451DF0B-8BE6-7741-B1A4-5709D65BD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1579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  <p:sp>
          <p:nvSpPr>
            <p:cNvPr id="56353" name="Rectangle 14">
              <a:extLst>
                <a:ext uri="{FF2B5EF4-FFF2-40B4-BE49-F238E27FC236}">
                  <a16:creationId xmlns:a16="http://schemas.microsoft.com/office/drawing/2014/main" id="{32398EAD-7AE8-2843-90BF-161CC8324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" y="1579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</p:grpSp>
      <p:grpSp>
        <p:nvGrpSpPr>
          <p:cNvPr id="56326" name="Group 15">
            <a:extLst>
              <a:ext uri="{FF2B5EF4-FFF2-40B4-BE49-F238E27FC236}">
                <a16:creationId xmlns:a16="http://schemas.microsoft.com/office/drawing/2014/main" id="{7E7B7C71-8825-7E49-95BE-9FD71B1488D3}"/>
              </a:ext>
            </a:extLst>
          </p:cNvPr>
          <p:cNvGrpSpPr>
            <a:grpSpLocks/>
          </p:cNvGrpSpPr>
          <p:nvPr/>
        </p:nvGrpSpPr>
        <p:grpSpPr bwMode="auto">
          <a:xfrm>
            <a:off x="1573213" y="3697288"/>
            <a:ext cx="7327900" cy="592137"/>
            <a:chOff x="991" y="2302"/>
            <a:chExt cx="4616" cy="373"/>
          </a:xfrm>
        </p:grpSpPr>
        <p:grpSp>
          <p:nvGrpSpPr>
            <p:cNvPr id="56340" name="Group 16">
              <a:extLst>
                <a:ext uri="{FF2B5EF4-FFF2-40B4-BE49-F238E27FC236}">
                  <a16:creationId xmlns:a16="http://schemas.microsoft.com/office/drawing/2014/main" id="{B4A29275-7F91-2141-859B-A7324E812F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1" y="2313"/>
              <a:ext cx="4616" cy="328"/>
              <a:chOff x="991" y="2313"/>
              <a:chExt cx="4616" cy="328"/>
            </a:xfrm>
          </p:grpSpPr>
          <p:sp>
            <p:nvSpPr>
              <p:cNvPr id="849937" name="Rectangle 17">
                <a:extLst>
                  <a:ext uri="{FF2B5EF4-FFF2-40B4-BE49-F238E27FC236}">
                    <a16:creationId xmlns:a16="http://schemas.microsoft.com/office/drawing/2014/main" id="{94585378-1B21-D34F-89B1-EABE6438B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1" y="2317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1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46" name="Line 18">
                <a:extLst>
                  <a:ext uri="{FF2B5EF4-FFF2-40B4-BE49-F238E27FC236}">
                    <a16:creationId xmlns:a16="http://schemas.microsoft.com/office/drawing/2014/main" id="{99044148-6DAF-DF49-AD68-163AECB84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1" y="2313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47" name="Line 19">
                <a:extLst>
                  <a:ext uri="{FF2B5EF4-FFF2-40B4-BE49-F238E27FC236}">
                    <a16:creationId xmlns:a16="http://schemas.microsoft.com/office/drawing/2014/main" id="{FD4DC690-8411-B14F-B7C1-902DA33D8F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5" y="2313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48" name="Line 20">
                <a:extLst>
                  <a:ext uri="{FF2B5EF4-FFF2-40B4-BE49-F238E27FC236}">
                    <a16:creationId xmlns:a16="http://schemas.microsoft.com/office/drawing/2014/main" id="{80FD9A98-9567-CD4D-B90E-CDC958576E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9" y="2321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6341" name="Rectangle 21">
              <a:extLst>
                <a:ext uri="{FF2B5EF4-FFF2-40B4-BE49-F238E27FC236}">
                  <a16:creationId xmlns:a16="http://schemas.microsoft.com/office/drawing/2014/main" id="{0DFCC389-7F8B-FB45-9A09-CB40BC5D5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" y="2302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11111111</a:t>
              </a:r>
            </a:p>
          </p:txBody>
        </p:sp>
        <p:sp>
          <p:nvSpPr>
            <p:cNvPr id="56342" name="Rectangle 22">
              <a:extLst>
                <a:ext uri="{FF2B5EF4-FFF2-40B4-BE49-F238E27FC236}">
                  <a16:creationId xmlns:a16="http://schemas.microsoft.com/office/drawing/2014/main" id="{89DEB1BE-E577-EE43-9693-BD707C8BF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9" y="2302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11111110</a:t>
              </a:r>
            </a:p>
          </p:txBody>
        </p:sp>
        <p:sp>
          <p:nvSpPr>
            <p:cNvPr id="56343" name="Rectangle 23">
              <a:extLst>
                <a:ext uri="{FF2B5EF4-FFF2-40B4-BE49-F238E27FC236}">
                  <a16:creationId xmlns:a16="http://schemas.microsoft.com/office/drawing/2014/main" id="{0AD31AAF-9BA8-C449-BD34-46139D6A4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1" y="2310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  <p:sp>
          <p:nvSpPr>
            <p:cNvPr id="56344" name="Rectangle 24">
              <a:extLst>
                <a:ext uri="{FF2B5EF4-FFF2-40B4-BE49-F238E27FC236}">
                  <a16:creationId xmlns:a16="http://schemas.microsoft.com/office/drawing/2014/main" id="{EAAA0E00-652C-CE4B-8541-4E73F7D43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7" y="2310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</p:grpSp>
      <p:sp>
        <p:nvSpPr>
          <p:cNvPr id="56327" name="Rectangle 25">
            <a:extLst>
              <a:ext uri="{FF2B5EF4-FFF2-40B4-BE49-F238E27FC236}">
                <a16:creationId xmlns:a16="http://schemas.microsoft.com/office/drawing/2014/main" id="{3590B06C-119B-C948-AE99-A012CE10E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89250"/>
            <a:ext cx="1489075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Address </a:t>
            </a:r>
          </a:p>
        </p:txBody>
      </p:sp>
      <p:sp>
        <p:nvSpPr>
          <p:cNvPr id="56328" name="Rectangle 26">
            <a:extLst>
              <a:ext uri="{FF2B5EF4-FFF2-40B4-BE49-F238E27FC236}">
                <a16:creationId xmlns:a16="http://schemas.microsoft.com/office/drawing/2014/main" id="{1EC909BB-ED41-F248-A323-FA931B1D3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8" y="3765550"/>
            <a:ext cx="946150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Mask</a:t>
            </a:r>
          </a:p>
        </p:txBody>
      </p:sp>
      <p:sp>
        <p:nvSpPr>
          <p:cNvPr id="56329" name="Line 27">
            <a:extLst>
              <a:ext uri="{FF2B5EF4-FFF2-40B4-BE49-F238E27FC236}">
                <a16:creationId xmlns:a16="http://schemas.microsoft.com/office/drawing/2014/main" id="{4B165A0D-BCF7-324B-8288-7DAEF117C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32863" y="4343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0" name="Line 28">
            <a:extLst>
              <a:ext uri="{FF2B5EF4-FFF2-40B4-BE49-F238E27FC236}">
                <a16:creationId xmlns:a16="http://schemas.microsoft.com/office/drawing/2014/main" id="{C1DF11D1-7CAC-464E-94A3-B7BF59901B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316413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1" name="Rectangle 29">
            <a:extLst>
              <a:ext uri="{FF2B5EF4-FFF2-40B4-BE49-F238E27FC236}">
                <a16:creationId xmlns:a16="http://schemas.microsoft.com/office/drawing/2014/main" id="{82AA7B3F-E596-3146-87F9-ED131EFBD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392613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for hosts </a:t>
            </a:r>
          </a:p>
        </p:txBody>
      </p:sp>
      <p:sp>
        <p:nvSpPr>
          <p:cNvPr id="56332" name="Line 30">
            <a:extLst>
              <a:ext uri="{FF2B5EF4-FFF2-40B4-BE49-F238E27FC236}">
                <a16:creationId xmlns:a16="http://schemas.microsoft.com/office/drawing/2014/main" id="{6ADD8771-8AD0-0F40-8436-24933343E32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621213"/>
            <a:ext cx="990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3" name="Line 31">
            <a:extLst>
              <a:ext uri="{FF2B5EF4-FFF2-40B4-BE49-F238E27FC236}">
                <a16:creationId xmlns:a16="http://schemas.microsoft.com/office/drawing/2014/main" id="{EB70763E-1053-9F42-BAC5-9504C672A7D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4621213"/>
            <a:ext cx="754063" cy="142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4" name="Line 32">
            <a:extLst>
              <a:ext uri="{FF2B5EF4-FFF2-40B4-BE49-F238E27FC236}">
                <a16:creationId xmlns:a16="http://schemas.microsoft.com/office/drawing/2014/main" id="{3E0A69AF-7DFC-C84E-BB33-E98F24F2C9F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72000" y="4621213"/>
            <a:ext cx="3429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5" name="Line 33">
            <a:extLst>
              <a:ext uri="{FF2B5EF4-FFF2-40B4-BE49-F238E27FC236}">
                <a16:creationId xmlns:a16="http://schemas.microsoft.com/office/drawing/2014/main" id="{030EA2AA-79D7-2D43-AEEE-94158C0AC3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6863" y="4343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6" name="Rectangle 34">
            <a:extLst>
              <a:ext uri="{FF2B5EF4-FFF2-40B4-BE49-F238E27FC236}">
                <a16:creationId xmlns:a16="http://schemas.microsoft.com/office/drawing/2014/main" id="{6F4E7CF9-08A6-6C49-87CD-66DF06070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392613"/>
            <a:ext cx="240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Network Prefix </a:t>
            </a:r>
          </a:p>
        </p:txBody>
      </p:sp>
      <p:sp>
        <p:nvSpPr>
          <p:cNvPr id="56337" name="Line 35">
            <a:extLst>
              <a:ext uri="{FF2B5EF4-FFF2-40B4-BE49-F238E27FC236}">
                <a16:creationId xmlns:a16="http://schemas.microsoft.com/office/drawing/2014/main" id="{CEDD2BC9-3079-0D43-8D11-3EE231598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6863" y="4618038"/>
            <a:ext cx="490537" cy="31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8" name="Text Box 36">
            <a:extLst>
              <a:ext uri="{FF2B5EF4-FFF2-40B4-BE49-F238E27FC236}">
                <a16:creationId xmlns:a16="http://schemas.microsoft.com/office/drawing/2014/main" id="{6F9E2C67-F1FF-B24E-B631-C6A8C6065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25" y="1109663"/>
            <a:ext cx="5976938" cy="7016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Use two 32-bit numbers to represent a network.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      Network number = IP address + Mask  </a:t>
            </a:r>
          </a:p>
        </p:txBody>
      </p:sp>
      <p:sp>
        <p:nvSpPr>
          <p:cNvPr id="56339" name="Text Box 37">
            <a:extLst>
              <a:ext uri="{FF2B5EF4-FFF2-40B4-BE49-F238E27FC236}">
                <a16:creationId xmlns:a16="http://schemas.microsoft.com/office/drawing/2014/main" id="{DA03E63B-A8B3-9D40-8FE8-083968B7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257800"/>
            <a:ext cx="3305175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Written as 12.4.0.0/15</a:t>
            </a:r>
          </a:p>
        </p:txBody>
      </p:sp>
    </p:spTree>
    <p:extLst>
      <p:ext uri="{BB962C8B-B14F-4D97-AF65-F5344CB8AC3E}">
        <p14:creationId xmlns:p14="http://schemas.microsoft.com/office/powerpoint/2010/main" val="1463619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2E796D6A-2A13-814D-8D76-A0F8ABA40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Hierarchical Address Allocation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DBAD0842-26BF-064E-8DD2-708CF7DAE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Hierarchy is key to scalability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Address allocated in contiguous chunks (prefixes)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Today, the Internet has about 400,000 prefixes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6FDDA6F0-486A-4F4A-B2DB-34CB059A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0E1760-C882-F84A-88F2-B4EFEDD57516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97ED7C56-8848-2645-9C86-86076C43C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88" y="4411663"/>
            <a:ext cx="1311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12.0.0.0/8</a:t>
            </a:r>
          </a:p>
        </p:txBody>
      </p:sp>
      <p:sp>
        <p:nvSpPr>
          <p:cNvPr id="58373" name="AutoShape 4">
            <a:extLst>
              <a:ext uri="{FF2B5EF4-FFF2-40B4-BE49-F238E27FC236}">
                <a16:creationId xmlns:a16="http://schemas.microsoft.com/office/drawing/2014/main" id="{3ABE2354-26F1-CC4C-95F8-5AD3646ABA1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61231" y="4287044"/>
            <a:ext cx="2925763" cy="511175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74" name="Rectangle 5">
            <a:extLst>
              <a:ext uri="{FF2B5EF4-FFF2-40B4-BE49-F238E27FC236}">
                <a16:creationId xmlns:a16="http://schemas.microsoft.com/office/drawing/2014/main" id="{9D8859C4-A10D-084C-BE7B-0FF948C65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2974975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12.0.0.0/16</a:t>
            </a:r>
          </a:p>
        </p:txBody>
      </p:sp>
      <p:sp>
        <p:nvSpPr>
          <p:cNvPr id="58375" name="Rectangle 6">
            <a:extLst>
              <a:ext uri="{FF2B5EF4-FFF2-40B4-BE49-F238E27FC236}">
                <a16:creationId xmlns:a16="http://schemas.microsoft.com/office/drawing/2014/main" id="{91395172-945F-5540-A230-FC9AFD19A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788" y="5864225"/>
            <a:ext cx="1735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12.254.0.0/16</a:t>
            </a:r>
          </a:p>
        </p:txBody>
      </p:sp>
      <p:sp>
        <p:nvSpPr>
          <p:cNvPr id="58376" name="Rectangle 7">
            <a:extLst>
              <a:ext uri="{FF2B5EF4-FFF2-40B4-BE49-F238E27FC236}">
                <a16:creationId xmlns:a16="http://schemas.microsoft.com/office/drawing/2014/main" id="{02FDFF4B-A31E-684E-9919-978E14A52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287713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12.1.0.0/16</a:t>
            </a:r>
          </a:p>
        </p:txBody>
      </p:sp>
      <p:sp>
        <p:nvSpPr>
          <p:cNvPr id="58377" name="Rectangle 8">
            <a:extLst>
              <a:ext uri="{FF2B5EF4-FFF2-40B4-BE49-F238E27FC236}">
                <a16:creationId xmlns:a16="http://schemas.microsoft.com/office/drawing/2014/main" id="{5A5B198E-DAC7-0B4C-A089-8B2C2C80E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600450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12.2.0.0/16</a:t>
            </a:r>
          </a:p>
        </p:txBody>
      </p:sp>
      <p:sp>
        <p:nvSpPr>
          <p:cNvPr id="58378" name="Rectangle 9">
            <a:extLst>
              <a:ext uri="{FF2B5EF4-FFF2-40B4-BE49-F238E27FC236}">
                <a16:creationId xmlns:a16="http://schemas.microsoft.com/office/drawing/2014/main" id="{D8D5B2B1-D7CE-B042-9F0C-42EDA218E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911600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12.3.0.0/16</a:t>
            </a:r>
          </a:p>
        </p:txBody>
      </p:sp>
      <p:sp>
        <p:nvSpPr>
          <p:cNvPr id="58379" name="AutoShape 10">
            <a:extLst>
              <a:ext uri="{FF2B5EF4-FFF2-40B4-BE49-F238E27FC236}">
                <a16:creationId xmlns:a16="http://schemas.microsoft.com/office/drawing/2014/main" id="{13D0A4C1-62AF-D844-9FFD-AD901D2D9F6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653631" y="3788569"/>
            <a:ext cx="1425575" cy="509588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80" name="Rectangle 11">
            <a:extLst>
              <a:ext uri="{FF2B5EF4-FFF2-40B4-BE49-F238E27FC236}">
                <a16:creationId xmlns:a16="http://schemas.microsoft.com/office/drawing/2014/main" id="{2146EAF5-CA8E-C540-A531-D73CCEA0C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463" y="4198938"/>
            <a:ext cx="3365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58381" name="AutoShape 12">
            <a:extLst>
              <a:ext uri="{FF2B5EF4-FFF2-40B4-BE49-F238E27FC236}">
                <a16:creationId xmlns:a16="http://schemas.microsoft.com/office/drawing/2014/main" id="{4A2040A7-6B02-9D44-84F0-E123991B293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795713" y="5568950"/>
            <a:ext cx="1738312" cy="509588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82" name="Rectangle 13">
            <a:extLst>
              <a:ext uri="{FF2B5EF4-FFF2-40B4-BE49-F238E27FC236}">
                <a16:creationId xmlns:a16="http://schemas.microsoft.com/office/drawing/2014/main" id="{13A7B79B-A6E6-F14D-B66A-1333C6B46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688" y="3349625"/>
            <a:ext cx="1452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12.3.0.0/24</a:t>
            </a:r>
          </a:p>
        </p:txBody>
      </p:sp>
      <p:sp>
        <p:nvSpPr>
          <p:cNvPr id="58383" name="Rectangle 14">
            <a:extLst>
              <a:ext uri="{FF2B5EF4-FFF2-40B4-BE49-F238E27FC236}">
                <a16:creationId xmlns:a16="http://schemas.microsoft.com/office/drawing/2014/main" id="{5C2D0F15-8F3D-A24F-AB5F-9A5774FA9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688" y="3600450"/>
            <a:ext cx="1452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12.3.1.0/24</a:t>
            </a:r>
          </a:p>
        </p:txBody>
      </p:sp>
      <p:sp>
        <p:nvSpPr>
          <p:cNvPr id="58384" name="Rectangle 15">
            <a:extLst>
              <a:ext uri="{FF2B5EF4-FFF2-40B4-BE49-F238E27FC236}">
                <a16:creationId xmlns:a16="http://schemas.microsoft.com/office/drawing/2014/main" id="{6DF3A305-7ED4-C14B-8634-2E1686CF9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0175" y="3811588"/>
            <a:ext cx="285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58385" name="Rectangle 16">
            <a:extLst>
              <a:ext uri="{FF2B5EF4-FFF2-40B4-BE49-F238E27FC236}">
                <a16:creationId xmlns:a16="http://schemas.microsoft.com/office/drawing/2014/main" id="{546EEDAF-351F-2243-901E-983B73A3B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4473575"/>
            <a:ext cx="173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12.3.254.0/24</a:t>
            </a:r>
          </a:p>
        </p:txBody>
      </p:sp>
      <p:sp>
        <p:nvSpPr>
          <p:cNvPr id="58386" name="Rectangle 17">
            <a:extLst>
              <a:ext uri="{FF2B5EF4-FFF2-40B4-BE49-F238E27FC236}">
                <a16:creationId xmlns:a16="http://schemas.microsoft.com/office/drawing/2014/main" id="{25114B01-C75A-4743-8700-EC14D2D0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4973638"/>
            <a:ext cx="173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12.253.0.0/19</a:t>
            </a:r>
          </a:p>
        </p:txBody>
      </p:sp>
      <p:sp>
        <p:nvSpPr>
          <p:cNvPr id="58387" name="Rectangle 18">
            <a:extLst>
              <a:ext uri="{FF2B5EF4-FFF2-40B4-BE49-F238E27FC236}">
                <a16:creationId xmlns:a16="http://schemas.microsoft.com/office/drawing/2014/main" id="{6C830994-2591-FE4F-84C7-AF7C87901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5222875"/>
            <a:ext cx="1876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12.253.32.0/19</a:t>
            </a:r>
          </a:p>
        </p:txBody>
      </p:sp>
      <p:sp>
        <p:nvSpPr>
          <p:cNvPr id="58388" name="Rectangle 22">
            <a:extLst>
              <a:ext uri="{FF2B5EF4-FFF2-40B4-BE49-F238E27FC236}">
                <a16:creationId xmlns:a16="http://schemas.microsoft.com/office/drawing/2014/main" id="{D9067B99-97E1-A44B-8438-8E79F1825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6284913"/>
            <a:ext cx="2017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12.253.160.0/19</a:t>
            </a:r>
          </a:p>
        </p:txBody>
      </p:sp>
      <p:sp>
        <p:nvSpPr>
          <p:cNvPr id="58389" name="AutoShape 23">
            <a:extLst>
              <a:ext uri="{FF2B5EF4-FFF2-40B4-BE49-F238E27FC236}">
                <a16:creationId xmlns:a16="http://schemas.microsoft.com/office/drawing/2014/main" id="{D71DFA13-AE92-0C4B-AED6-C9131A4AFFD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006306" y="3251995"/>
            <a:ext cx="1050925" cy="957262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90" name="Rectangle 24">
            <a:extLst>
              <a:ext uri="{FF2B5EF4-FFF2-40B4-BE49-F238E27FC236}">
                <a16:creationId xmlns:a16="http://schemas.microsoft.com/office/drawing/2014/main" id="{F2E94038-28F0-D048-B51F-B5E304C90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0" y="3187700"/>
            <a:ext cx="2857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58391" name="Rectangle 15">
            <a:extLst>
              <a:ext uri="{FF2B5EF4-FFF2-40B4-BE49-F238E27FC236}">
                <a16:creationId xmlns:a16="http://schemas.microsoft.com/office/drawing/2014/main" id="{61E68BEE-DF2A-314F-AFD4-DDFC3E739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486400"/>
            <a:ext cx="285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36477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F88DEBF5-4A25-2944-9DE9-CBC9EA696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Separate Forwarding Entry Per Prefix</a:t>
            </a:r>
          </a:p>
        </p:txBody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9128D1F1-3A7F-364D-A925-351321C9BA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Prefix-based forwarding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Map the destination address to matching prefix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Forward to the outgoing interface</a:t>
            </a:r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66551469-D026-6947-B04F-7818128C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B0CC-3D12-CE40-AAF0-7D9D1AAD0B77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04" name="Line 4">
            <a:extLst>
              <a:ext uri="{FF2B5EF4-FFF2-40B4-BE49-F238E27FC236}">
                <a16:creationId xmlns:a16="http://schemas.microsoft.com/office/drawing/2014/main" id="{39326513-4EDC-6244-835B-8B556C7441A2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9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5" name="Line 5">
            <a:extLst>
              <a:ext uri="{FF2B5EF4-FFF2-40B4-BE49-F238E27FC236}">
                <a16:creationId xmlns:a16="http://schemas.microsoft.com/office/drawing/2014/main" id="{41A12412-C981-164A-A801-37BC151DA4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17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6" name="Line 6">
            <a:extLst>
              <a:ext uri="{FF2B5EF4-FFF2-40B4-BE49-F238E27FC236}">
                <a16:creationId xmlns:a16="http://schemas.microsoft.com/office/drawing/2014/main" id="{4981D977-4215-794F-808F-8B1BB5C35C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7" name="Line 7">
            <a:extLst>
              <a:ext uri="{FF2B5EF4-FFF2-40B4-BE49-F238E27FC236}">
                <a16:creationId xmlns:a16="http://schemas.microsoft.com/office/drawing/2014/main" id="{3FCA5C2C-8579-4E44-A560-60E68F1B6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8" name="Rectangle 8">
            <a:extLst>
              <a:ext uri="{FF2B5EF4-FFF2-40B4-BE49-F238E27FC236}">
                <a16:creationId xmlns:a16="http://schemas.microsoft.com/office/drawing/2014/main" id="{51059250-9A5A-CA42-A293-A0E5AF02D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09" name="Rectangle 9">
            <a:extLst>
              <a:ext uri="{FF2B5EF4-FFF2-40B4-BE49-F238E27FC236}">
                <a16:creationId xmlns:a16="http://schemas.microsoft.com/office/drawing/2014/main" id="{F0C54D42-6DE0-F94E-B777-9B3FF2C10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10" name="Rectangle 10">
            <a:extLst>
              <a:ext uri="{FF2B5EF4-FFF2-40B4-BE49-F238E27FC236}">
                <a16:creationId xmlns:a16="http://schemas.microsoft.com/office/drawing/2014/main" id="{EF9B48B1-AC10-8D43-BAC7-832ABF5A3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11" name="Text Box 11">
            <a:extLst>
              <a:ext uri="{FF2B5EF4-FFF2-40B4-BE49-F238E27FC236}">
                <a16:creationId xmlns:a16="http://schemas.microsoft.com/office/drawing/2014/main" id="{41A8A6AB-2CBD-8045-85E6-A2977E74D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3992563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1</a:t>
            </a:r>
          </a:p>
        </p:txBody>
      </p:sp>
      <p:sp>
        <p:nvSpPr>
          <p:cNvPr id="76812" name="Text Box 12">
            <a:extLst>
              <a:ext uri="{FF2B5EF4-FFF2-40B4-BE49-F238E27FC236}">
                <a16:creationId xmlns:a16="http://schemas.microsoft.com/office/drawing/2014/main" id="{50F53A47-AB8C-E342-BFDE-F73333677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76813" name="Line 13">
            <a:extLst>
              <a:ext uri="{FF2B5EF4-FFF2-40B4-BE49-F238E27FC236}">
                <a16:creationId xmlns:a16="http://schemas.microsoft.com/office/drawing/2014/main" id="{F977BB7F-2B34-B741-A96B-E6508E4BC5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51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14" name="Line 14">
            <a:extLst>
              <a:ext uri="{FF2B5EF4-FFF2-40B4-BE49-F238E27FC236}">
                <a16:creationId xmlns:a16="http://schemas.microsoft.com/office/drawing/2014/main" id="{38B6E3AC-4250-5746-B159-76AA1D0C9FA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15" name="Line 15">
            <a:extLst>
              <a:ext uri="{FF2B5EF4-FFF2-40B4-BE49-F238E27FC236}">
                <a16:creationId xmlns:a16="http://schemas.microsoft.com/office/drawing/2014/main" id="{5555626B-A264-ED4A-A4D7-C5514828B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16" name="Line 16">
            <a:extLst>
              <a:ext uri="{FF2B5EF4-FFF2-40B4-BE49-F238E27FC236}">
                <a16:creationId xmlns:a16="http://schemas.microsoft.com/office/drawing/2014/main" id="{2220A8E4-1681-9F4E-B1F1-FB9734EF7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1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17" name="Rectangle 17">
            <a:extLst>
              <a:ext uri="{FF2B5EF4-FFF2-40B4-BE49-F238E27FC236}">
                <a16:creationId xmlns:a16="http://schemas.microsoft.com/office/drawing/2014/main" id="{E1D7F440-B89A-514D-BE98-7F5E35AED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18" name="Rectangle 18">
            <a:extLst>
              <a:ext uri="{FF2B5EF4-FFF2-40B4-BE49-F238E27FC236}">
                <a16:creationId xmlns:a16="http://schemas.microsoft.com/office/drawing/2014/main" id="{0AE2231A-05A0-1D4D-946C-FA25C9060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19" name="Rectangle 19">
            <a:extLst>
              <a:ext uri="{FF2B5EF4-FFF2-40B4-BE49-F238E27FC236}">
                <a16:creationId xmlns:a16="http://schemas.microsoft.com/office/drawing/2014/main" id="{0243E0DC-BC42-4741-948F-3AD6B3779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20" name="Text Box 20">
            <a:extLst>
              <a:ext uri="{FF2B5EF4-FFF2-40B4-BE49-F238E27FC236}">
                <a16:creationId xmlns:a16="http://schemas.microsoft.com/office/drawing/2014/main" id="{951BEA97-0E9A-C24C-B55D-FE5F80898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00" y="3978275"/>
            <a:ext cx="600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</a:t>
            </a:r>
          </a:p>
        </p:txBody>
      </p:sp>
      <p:sp>
        <p:nvSpPr>
          <p:cNvPr id="76821" name="Text Box 21">
            <a:extLst>
              <a:ext uri="{FF2B5EF4-FFF2-40B4-BE49-F238E27FC236}">
                <a16:creationId xmlns:a16="http://schemas.microsoft.com/office/drawing/2014/main" id="{F84CEB62-65A2-2042-96C7-B2E90CDAB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76822" name="AutoShape 22">
            <a:extLst>
              <a:ext uri="{FF2B5EF4-FFF2-40B4-BE49-F238E27FC236}">
                <a16:creationId xmlns:a16="http://schemas.microsoft.com/office/drawing/2014/main" id="{F83A2EA2-63BD-5845-96F7-CB8A91052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76823" name="AutoShape 23">
            <a:extLst>
              <a:ext uri="{FF2B5EF4-FFF2-40B4-BE49-F238E27FC236}">
                <a16:creationId xmlns:a16="http://schemas.microsoft.com/office/drawing/2014/main" id="{3B833F75-69E3-0A43-8D21-DDBCED640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76824" name="AutoShape 25">
            <a:extLst>
              <a:ext uri="{FF2B5EF4-FFF2-40B4-BE49-F238E27FC236}">
                <a16:creationId xmlns:a16="http://schemas.microsoft.com/office/drawing/2014/main" id="{E9A42F0C-E73D-934C-B106-3CCAF437D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76825" name="Line 26">
            <a:extLst>
              <a:ext uri="{FF2B5EF4-FFF2-40B4-BE49-F238E27FC236}">
                <a16:creationId xmlns:a16="http://schemas.microsoft.com/office/drawing/2014/main" id="{541CBA28-F59B-2145-8635-4087DA3576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3350" y="3978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26" name="Line 28">
            <a:extLst>
              <a:ext uri="{FF2B5EF4-FFF2-40B4-BE49-F238E27FC236}">
                <a16:creationId xmlns:a16="http://schemas.microsoft.com/office/drawing/2014/main" id="{21037D92-ABA7-F54A-89C6-9CBA1F450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9350" y="44354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27" name="Text Box 29">
            <a:extLst>
              <a:ext uri="{FF2B5EF4-FFF2-40B4-BE49-F238E27FC236}">
                <a16:creationId xmlns:a16="http://schemas.microsoft.com/office/drawing/2014/main" id="{474876A1-8D91-334F-BD4A-64F8606CC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3" y="4435475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76828" name="Text Box 30">
            <a:extLst>
              <a:ext uri="{FF2B5EF4-FFF2-40B4-BE49-F238E27FC236}">
                <a16:creationId xmlns:a16="http://schemas.microsoft.com/office/drawing/2014/main" id="{01209B12-A51F-8B49-824B-005B6161F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4435475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76829" name="Text Box 31">
            <a:extLst>
              <a:ext uri="{FF2B5EF4-FFF2-40B4-BE49-F238E27FC236}">
                <a16:creationId xmlns:a16="http://schemas.microsoft.com/office/drawing/2014/main" id="{5D4A3C03-3AB3-5B46-9BB3-008533E32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1.2.3.4</a:t>
            </a:r>
          </a:p>
        </p:txBody>
      </p:sp>
      <p:sp>
        <p:nvSpPr>
          <p:cNvPr id="76830" name="Text Box 32">
            <a:extLst>
              <a:ext uri="{FF2B5EF4-FFF2-40B4-BE49-F238E27FC236}">
                <a16:creationId xmlns:a16="http://schemas.microsoft.com/office/drawing/2014/main" id="{90F2C5D6-17E9-BE45-99B2-F7FA2FF7A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1.2.3.7</a:t>
            </a:r>
          </a:p>
        </p:txBody>
      </p:sp>
      <p:sp>
        <p:nvSpPr>
          <p:cNvPr id="76831" name="Text Box 33">
            <a:extLst>
              <a:ext uri="{FF2B5EF4-FFF2-40B4-BE49-F238E27FC236}">
                <a16:creationId xmlns:a16="http://schemas.microsoft.com/office/drawing/2014/main" id="{860F4BDE-65AF-7F4F-96F8-C52AEC750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275" y="296703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1.2.3.156</a:t>
            </a:r>
          </a:p>
        </p:txBody>
      </p:sp>
      <p:sp>
        <p:nvSpPr>
          <p:cNvPr id="76832" name="Text Box 34">
            <a:extLst>
              <a:ext uri="{FF2B5EF4-FFF2-40B4-BE49-F238E27FC236}">
                <a16:creationId xmlns:a16="http://schemas.microsoft.com/office/drawing/2014/main" id="{3772743E-0740-2243-9B67-85C52B8BE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5.6.7.8</a:t>
            </a:r>
          </a:p>
        </p:txBody>
      </p:sp>
      <p:sp>
        <p:nvSpPr>
          <p:cNvPr id="76833" name="Text Box 35">
            <a:extLst>
              <a:ext uri="{FF2B5EF4-FFF2-40B4-BE49-F238E27FC236}">
                <a16:creationId xmlns:a16="http://schemas.microsoft.com/office/drawing/2014/main" id="{24130DD4-E3BF-AB47-A398-E630272AB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5.6.7.9</a:t>
            </a:r>
          </a:p>
        </p:txBody>
      </p:sp>
      <p:sp>
        <p:nvSpPr>
          <p:cNvPr id="76834" name="Text Box 36">
            <a:extLst>
              <a:ext uri="{FF2B5EF4-FFF2-40B4-BE49-F238E27FC236}">
                <a16:creationId xmlns:a16="http://schemas.microsoft.com/office/drawing/2014/main" id="{5769A18C-8FFA-2643-8BEA-C3BC656CA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788" y="296703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5.6.7.212</a:t>
            </a:r>
          </a:p>
        </p:txBody>
      </p:sp>
      <p:sp>
        <p:nvSpPr>
          <p:cNvPr id="76835" name="Line 62">
            <a:extLst>
              <a:ext uri="{FF2B5EF4-FFF2-40B4-BE49-F238E27FC236}">
                <a16:creationId xmlns:a16="http://schemas.microsoft.com/office/drawing/2014/main" id="{7AA5CD33-E4D8-6A4C-B3AD-41C6D90244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3967163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arrow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36" name="Line 63">
            <a:extLst>
              <a:ext uri="{FF2B5EF4-FFF2-40B4-BE49-F238E27FC236}">
                <a16:creationId xmlns:a16="http://schemas.microsoft.com/office/drawing/2014/main" id="{A9172EB7-6CE5-3A45-A824-2B64E11497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3088" y="4416425"/>
            <a:ext cx="1219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37" name="Text Box 64">
            <a:extLst>
              <a:ext uri="{FF2B5EF4-FFF2-40B4-BE49-F238E27FC236}">
                <a16:creationId xmlns:a16="http://schemas.microsoft.com/office/drawing/2014/main" id="{277A6377-8C52-B645-A246-F49F4F1CD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5046663"/>
            <a:ext cx="154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1.2.3.0/24</a:t>
            </a:r>
          </a:p>
        </p:txBody>
      </p:sp>
      <p:sp>
        <p:nvSpPr>
          <p:cNvPr id="76838" name="Text Box 65">
            <a:extLst>
              <a:ext uri="{FF2B5EF4-FFF2-40B4-BE49-F238E27FC236}">
                <a16:creationId xmlns:a16="http://schemas.microsoft.com/office/drawing/2014/main" id="{6042A9D2-62CC-3446-A408-B3DC9650C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38" y="5607050"/>
            <a:ext cx="154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5.6.7.0/24</a:t>
            </a:r>
          </a:p>
        </p:txBody>
      </p:sp>
      <p:sp>
        <p:nvSpPr>
          <p:cNvPr id="76839" name="AutoShape 66">
            <a:extLst>
              <a:ext uri="{FF2B5EF4-FFF2-40B4-BE49-F238E27FC236}">
                <a16:creationId xmlns:a16="http://schemas.microsoft.com/office/drawing/2014/main" id="{2C27E179-F566-9948-A02F-84774E89F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5683250"/>
            <a:ext cx="728663" cy="230188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40" name="Rectangle 67">
            <a:extLst>
              <a:ext uri="{FF2B5EF4-FFF2-40B4-BE49-F238E27FC236}">
                <a16:creationId xmlns:a16="http://schemas.microsoft.com/office/drawing/2014/main" id="{627C20FA-224D-2542-BC99-89BE98596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25" y="4914900"/>
            <a:ext cx="2655888" cy="111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41" name="Line 68">
            <a:extLst>
              <a:ext uri="{FF2B5EF4-FFF2-40B4-BE49-F238E27FC236}">
                <a16:creationId xmlns:a16="http://schemas.microsoft.com/office/drawing/2014/main" id="{150C1621-9D01-C743-910B-3380E648EA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7575" y="4914900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42" name="Line 69">
            <a:extLst>
              <a:ext uri="{FF2B5EF4-FFF2-40B4-BE49-F238E27FC236}">
                <a16:creationId xmlns:a16="http://schemas.microsoft.com/office/drawing/2014/main" id="{4CF13826-BEF6-FB4D-8A06-28DF85B56D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125" y="5529263"/>
            <a:ext cx="265588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43" name="Text Box 70">
            <a:extLst>
              <a:ext uri="{FF2B5EF4-FFF2-40B4-BE49-F238E27FC236}">
                <a16:creationId xmlns:a16="http://schemas.microsoft.com/office/drawing/2014/main" id="{6F79F1BC-FAEA-FA4C-BC93-B56AA62F7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5" y="6054725"/>
            <a:ext cx="2157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forwarding table</a:t>
            </a:r>
          </a:p>
        </p:txBody>
      </p:sp>
      <p:sp>
        <p:nvSpPr>
          <p:cNvPr id="76844" name="Line 71">
            <a:extLst>
              <a:ext uri="{FF2B5EF4-FFF2-40B4-BE49-F238E27FC236}">
                <a16:creationId xmlns:a16="http://schemas.microsoft.com/office/drawing/2014/main" id="{CBA4ED86-0503-9141-BA4C-1C48CBBEC0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" y="5535613"/>
            <a:ext cx="998538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6845" name="Group 72">
            <a:extLst>
              <a:ext uri="{FF2B5EF4-FFF2-40B4-BE49-F238E27FC236}">
                <a16:creationId xmlns:a16="http://schemas.microsoft.com/office/drawing/2014/main" id="{57A23808-B41E-0748-87DC-8674D7CAA1C6}"/>
              </a:ext>
            </a:extLst>
          </p:cNvPr>
          <p:cNvGrpSpPr>
            <a:grpSpLocks/>
          </p:cNvGrpSpPr>
          <p:nvPr/>
        </p:nvGrpSpPr>
        <p:grpSpPr bwMode="auto">
          <a:xfrm>
            <a:off x="1060450" y="4992688"/>
            <a:ext cx="327025" cy="457200"/>
            <a:chOff x="4505" y="1615"/>
            <a:chExt cx="206" cy="288"/>
          </a:xfrm>
        </p:grpSpPr>
        <p:sp>
          <p:nvSpPr>
            <p:cNvPr id="895049" name="Rectangle 73">
              <a:extLst>
                <a:ext uri="{FF2B5EF4-FFF2-40B4-BE49-F238E27FC236}">
                  <a16:creationId xmlns:a16="http://schemas.microsoft.com/office/drawing/2014/main" id="{BE3D570F-B290-E54B-BDFC-E5036EC32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1" charset="0"/>
                <a:ea typeface="+mn-ea"/>
                <a:cs typeface="+mn-cs"/>
              </a:endParaRPr>
            </a:p>
          </p:txBody>
        </p:sp>
        <p:sp>
          <p:nvSpPr>
            <p:cNvPr id="76849" name="Rectangle 74">
              <a:extLst>
                <a:ext uri="{FF2B5EF4-FFF2-40B4-BE49-F238E27FC236}">
                  <a16:creationId xmlns:a16="http://schemas.microsoft.com/office/drawing/2014/main" id="{1C30D78D-CC42-AA43-98D0-3ACB740BD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76846" name="Line 75">
            <a:extLst>
              <a:ext uri="{FF2B5EF4-FFF2-40B4-BE49-F238E27FC236}">
                <a16:creationId xmlns:a16="http://schemas.microsoft.com/office/drawing/2014/main" id="{56E70EF8-9283-7E45-B899-E157BE861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4488" y="4416425"/>
            <a:ext cx="9128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47" name="AutoShape 76">
            <a:extLst>
              <a:ext uri="{FF2B5EF4-FFF2-40B4-BE49-F238E27FC236}">
                <a16:creationId xmlns:a16="http://schemas.microsoft.com/office/drawing/2014/main" id="{312950FF-866D-9443-9EFC-29566EFD4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450" y="4953000"/>
            <a:ext cx="422275" cy="422275"/>
          </a:xfrm>
          <a:custGeom>
            <a:avLst/>
            <a:gdLst>
              <a:gd name="T0" fmla="*/ 115282150 w 21600"/>
              <a:gd name="T1" fmla="*/ 0 h 21600"/>
              <a:gd name="T2" fmla="*/ 69166319 w 21600"/>
              <a:gd name="T3" fmla="*/ 53796779 h 21600"/>
              <a:gd name="T4" fmla="*/ 0 w 21600"/>
              <a:gd name="T5" fmla="*/ 134499612 h 21600"/>
              <a:gd name="T6" fmla="*/ 69166319 w 21600"/>
              <a:gd name="T7" fmla="*/ 161390748 h 21600"/>
              <a:gd name="T8" fmla="*/ 138332618 w 21600"/>
              <a:gd name="T9" fmla="*/ 112077083 h 21600"/>
              <a:gd name="T10" fmla="*/ 161390748 w 21600"/>
              <a:gd name="T11" fmla="*/ 5379677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1475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D1D8FB74-F2CB-1B4A-B6FB-D85490B499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306A6746-C8C0-6B42-B157-91785FACA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Forwarding table may have many matches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E.g., entries for 201.10.0.0/21 and 201.10.6.0/23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IP address 201.10.6.17 would match both!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8851" name="Slide Number Placeholder 3">
            <a:extLst>
              <a:ext uri="{FF2B5EF4-FFF2-40B4-BE49-F238E27FC236}">
                <a16:creationId xmlns:a16="http://schemas.microsoft.com/office/drawing/2014/main" id="{FC0EF295-0A95-E047-A9A5-CB5228EC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19F6D-D975-C649-9E52-3CACCAA3730B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01124" name="Rectangle 4">
            <a:extLst>
              <a:ext uri="{FF2B5EF4-FFF2-40B4-BE49-F238E27FC236}">
                <a16:creationId xmlns:a16="http://schemas.microsoft.com/office/drawing/2014/main" id="{A0DAB80C-3F5F-2645-B180-EA0DCF3BD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124200"/>
            <a:ext cx="8305800" cy="29194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itchFamily="1" charset="0"/>
              <a:ea typeface="+mn-ea"/>
              <a:cs typeface="+mn-cs"/>
            </a:endParaRPr>
          </a:p>
        </p:txBody>
      </p:sp>
      <p:sp>
        <p:nvSpPr>
          <p:cNvPr id="78853" name="Text Box 5">
            <a:extLst>
              <a:ext uri="{FF2B5EF4-FFF2-40B4-BE49-F238E27FC236}">
                <a16:creationId xmlns:a16="http://schemas.microsoft.com/office/drawing/2014/main" id="{4707E346-5A9C-364C-A9BB-7E46D3B32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330358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78854" name="Text Box 6">
            <a:extLst>
              <a:ext uri="{FF2B5EF4-FFF2-40B4-BE49-F238E27FC236}">
                <a16:creationId xmlns:a16="http://schemas.microsoft.com/office/drawing/2014/main" id="{A1B10668-3A1A-0542-91F9-395CCAC0A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657850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201.10.0.0/22</a:t>
            </a:r>
          </a:p>
        </p:txBody>
      </p:sp>
      <p:sp>
        <p:nvSpPr>
          <p:cNvPr id="78855" name="Text Box 7">
            <a:extLst>
              <a:ext uri="{FF2B5EF4-FFF2-40B4-BE49-F238E27FC236}">
                <a16:creationId xmlns:a16="http://schemas.microsoft.com/office/drawing/2014/main" id="{0E518CAA-2BFD-E04B-9F0F-8B5060FD5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5662613"/>
            <a:ext cx="1427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201.10.4.0/24</a:t>
            </a:r>
          </a:p>
        </p:txBody>
      </p:sp>
      <p:sp>
        <p:nvSpPr>
          <p:cNvPr id="78856" name="Text Box 8">
            <a:extLst>
              <a:ext uri="{FF2B5EF4-FFF2-40B4-BE49-F238E27FC236}">
                <a16:creationId xmlns:a16="http://schemas.microsoft.com/office/drawing/2014/main" id="{B7AEBE7F-3955-634C-AA56-4A7493F3B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5673725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201.10.5.0/24</a:t>
            </a:r>
          </a:p>
        </p:txBody>
      </p:sp>
      <p:sp>
        <p:nvSpPr>
          <p:cNvPr id="78857" name="Text Box 9">
            <a:extLst>
              <a:ext uri="{FF2B5EF4-FFF2-40B4-BE49-F238E27FC236}">
                <a16:creationId xmlns:a16="http://schemas.microsoft.com/office/drawing/2014/main" id="{85F664E9-0B90-8A4D-AE48-2685208E5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564991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78858" name="Oval 10">
            <a:extLst>
              <a:ext uri="{FF2B5EF4-FFF2-40B4-BE49-F238E27FC236}">
                <a16:creationId xmlns:a16="http://schemas.microsoft.com/office/drawing/2014/main" id="{AFA8C6B2-DFAE-AA47-A2F0-384811BB9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3795713"/>
            <a:ext cx="2209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1</a:t>
            </a:r>
          </a:p>
        </p:txBody>
      </p:sp>
      <p:sp>
        <p:nvSpPr>
          <p:cNvPr id="78859" name="Oval 11">
            <a:extLst>
              <a:ext uri="{FF2B5EF4-FFF2-40B4-BE49-F238E27FC236}">
                <a16:creationId xmlns:a16="http://schemas.microsoft.com/office/drawing/2014/main" id="{4476E03B-05DC-2D46-8165-BB7706581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60" name="Oval 12">
            <a:extLst>
              <a:ext uri="{FF2B5EF4-FFF2-40B4-BE49-F238E27FC236}">
                <a16:creationId xmlns:a16="http://schemas.microsoft.com/office/drawing/2014/main" id="{56D82144-14B9-9044-8A58-2AA37442F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61" name="Oval 13">
            <a:extLst>
              <a:ext uri="{FF2B5EF4-FFF2-40B4-BE49-F238E27FC236}">
                <a16:creationId xmlns:a16="http://schemas.microsoft.com/office/drawing/2014/main" id="{06CF0D24-916D-0443-8E00-98AB5215F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62" name="Oval 14">
            <a:extLst>
              <a:ext uri="{FF2B5EF4-FFF2-40B4-BE49-F238E27FC236}">
                <a16:creationId xmlns:a16="http://schemas.microsoft.com/office/drawing/2014/main" id="{4CB1815F-3ABE-9641-8EC3-DB183D3B0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5243513"/>
            <a:ext cx="12954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78863" name="AutoShape 15">
            <a:extLst>
              <a:ext uri="{FF2B5EF4-FFF2-40B4-BE49-F238E27FC236}">
                <a16:creationId xmlns:a16="http://schemas.microsoft.com/office/drawing/2014/main" id="{46FFAD29-41E1-C84D-9C7F-DDE4E03E4279}"/>
              </a:ext>
            </a:extLst>
          </p:cNvPr>
          <p:cNvCxnSpPr>
            <a:cxnSpLocks noChangeShapeType="1"/>
            <a:stCxn id="78858" idx="2"/>
            <a:endCxn id="78860" idx="0"/>
          </p:cNvCxnSpPr>
          <p:nvPr/>
        </p:nvCxnSpPr>
        <p:spPr bwMode="auto">
          <a:xfrm rot="10800000" flipV="1">
            <a:off x="1562100" y="4100513"/>
            <a:ext cx="796925" cy="11430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4" name="AutoShape 16">
            <a:extLst>
              <a:ext uri="{FF2B5EF4-FFF2-40B4-BE49-F238E27FC236}">
                <a16:creationId xmlns:a16="http://schemas.microsoft.com/office/drawing/2014/main" id="{8D6BCAAB-E092-0940-81EF-68F2BE2262C5}"/>
              </a:ext>
            </a:extLst>
          </p:cNvPr>
          <p:cNvCxnSpPr>
            <a:cxnSpLocks noChangeShapeType="1"/>
            <a:stCxn id="78858" idx="4"/>
          </p:cNvCxnSpPr>
          <p:nvPr/>
        </p:nvCxnSpPr>
        <p:spPr bwMode="auto">
          <a:xfrm rot="5400000">
            <a:off x="2715419" y="4506119"/>
            <a:ext cx="849312" cy="647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5" name="AutoShape 17">
            <a:extLst>
              <a:ext uri="{FF2B5EF4-FFF2-40B4-BE49-F238E27FC236}">
                <a16:creationId xmlns:a16="http://schemas.microsoft.com/office/drawing/2014/main" id="{CCCC2C6D-E596-C043-B871-60C7410C4AFD}"/>
              </a:ext>
            </a:extLst>
          </p:cNvPr>
          <p:cNvCxnSpPr>
            <a:cxnSpLocks noChangeShapeType="1"/>
            <a:stCxn id="78858" idx="6"/>
          </p:cNvCxnSpPr>
          <p:nvPr/>
        </p:nvCxnSpPr>
        <p:spPr bwMode="auto">
          <a:xfrm>
            <a:off x="4568825" y="4100513"/>
            <a:ext cx="955675" cy="1143000"/>
          </a:xfrm>
          <a:prstGeom prst="bentConnector2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6" name="AutoShape 18">
            <a:extLst>
              <a:ext uri="{FF2B5EF4-FFF2-40B4-BE49-F238E27FC236}">
                <a16:creationId xmlns:a16="http://schemas.microsoft.com/office/drawing/2014/main" id="{F2EA93CC-63C4-0540-93B3-BC950EFFD50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34569" y="4448969"/>
            <a:ext cx="838200" cy="750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7" name="AutoShape 19">
            <a:extLst>
              <a:ext uri="{FF2B5EF4-FFF2-40B4-BE49-F238E27FC236}">
                <a16:creationId xmlns:a16="http://schemas.microsoft.com/office/drawing/2014/main" id="{9CFA14FB-59DC-B34B-813C-29E2F463DB9F}"/>
              </a:ext>
            </a:extLst>
          </p:cNvPr>
          <p:cNvCxnSpPr>
            <a:cxnSpLocks noChangeShapeType="1"/>
            <a:endCxn id="78862" idx="0"/>
          </p:cNvCxnSpPr>
          <p:nvPr/>
        </p:nvCxnSpPr>
        <p:spPr bwMode="auto">
          <a:xfrm rot="5400000">
            <a:off x="5311775" y="4462463"/>
            <a:ext cx="1143000" cy="419100"/>
          </a:xfrm>
          <a:prstGeom prst="bentConnector3">
            <a:avLst>
              <a:gd name="adj1" fmla="val -1394"/>
            </a:avLst>
          </a:prstGeom>
          <a:noFill/>
          <a:ln w="254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68" name="Line 20">
            <a:extLst>
              <a:ext uri="{FF2B5EF4-FFF2-40B4-BE49-F238E27FC236}">
                <a16:creationId xmlns:a16="http://schemas.microsoft.com/office/drawing/2014/main" id="{4D116DD1-0F9A-D646-AD7A-F8D3314EBE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6938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869" name="Line 21">
            <a:extLst>
              <a:ext uri="{FF2B5EF4-FFF2-40B4-BE49-F238E27FC236}">
                <a16:creationId xmlns:a16="http://schemas.microsoft.com/office/drawing/2014/main" id="{C2EDB80A-C9FA-F445-922B-16CDFAA3C3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9625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870" name="Oval 22">
            <a:extLst>
              <a:ext uri="{FF2B5EF4-FFF2-40B4-BE49-F238E27FC236}">
                <a16:creationId xmlns:a16="http://schemas.microsoft.com/office/drawing/2014/main" id="{97068EE9-3407-CA4F-B4C1-081F45855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3795713"/>
            <a:ext cx="2209800" cy="609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2</a:t>
            </a:r>
          </a:p>
        </p:txBody>
      </p:sp>
    </p:spTree>
    <p:extLst>
      <p:ext uri="{BB962C8B-B14F-4D97-AF65-F5344CB8AC3E}">
        <p14:creationId xmlns:p14="http://schemas.microsoft.com/office/powerpoint/2010/main" val="16088569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46CC7DB0-01E0-A640-B791-0B4A000920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Longest Prefix Match Forwarding</a:t>
            </a:r>
          </a:p>
        </p:txBody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BEDDC025-64BC-7E45-AD2A-FF8EC3448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Destination-based forwarding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Packet has a destination address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Router identifies longest-matching prefix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Cute algorithmic problem: very fast lookups</a:t>
            </a:r>
          </a:p>
        </p:txBody>
      </p:sp>
      <p:sp>
        <p:nvSpPr>
          <p:cNvPr id="80899" name="Slide Number Placeholder 3">
            <a:extLst>
              <a:ext uri="{FF2B5EF4-FFF2-40B4-BE49-F238E27FC236}">
                <a16:creationId xmlns:a16="http://schemas.microsoft.com/office/drawing/2014/main" id="{222D3AE4-F83B-CE4C-A319-573B38DC6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9A566-60EE-AF47-9AF2-7392216DE2BF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0900" name="Text Box 4">
            <a:extLst>
              <a:ext uri="{FF2B5EF4-FFF2-40B4-BE49-F238E27FC236}">
                <a16:creationId xmlns:a16="http://schemas.microsoft.com/office/drawing/2014/main" id="{12805D0A-42EA-7F4F-8CAA-E7E8568F0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9163" y="4225925"/>
            <a:ext cx="2520950" cy="1625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4.0.0.0/8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4.83.128.0/17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126.255.103.0/24</a:t>
            </a:r>
          </a:p>
        </p:txBody>
      </p:sp>
      <p:sp>
        <p:nvSpPr>
          <p:cNvPr id="80901" name="Line 5">
            <a:extLst>
              <a:ext uri="{FF2B5EF4-FFF2-40B4-BE49-F238E27FC236}">
                <a16:creationId xmlns:a16="http://schemas.microsoft.com/office/drawing/2014/main" id="{672F135A-3765-FC44-8739-E11F451A56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9188" y="4940300"/>
            <a:ext cx="1069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902" name="Text Box 6">
            <a:extLst>
              <a:ext uri="{FF2B5EF4-FFF2-40B4-BE49-F238E27FC236}">
                <a16:creationId xmlns:a16="http://schemas.microsoft.com/office/drawing/2014/main" id="{A9A3A65B-81AA-DC44-9BB2-9712701CF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4741863"/>
            <a:ext cx="1717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201.10.6.17</a:t>
            </a:r>
          </a:p>
        </p:txBody>
      </p:sp>
      <p:sp>
        <p:nvSpPr>
          <p:cNvPr id="80903" name="Text Box 7">
            <a:extLst>
              <a:ext uri="{FF2B5EF4-FFF2-40B4-BE49-F238E27FC236}">
                <a16:creationId xmlns:a16="http://schemas.microsoft.com/office/drawing/2014/main" id="{8E2A3B0B-7C76-4C49-A808-C59D78148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4378325"/>
            <a:ext cx="1412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destination</a:t>
            </a:r>
          </a:p>
        </p:txBody>
      </p:sp>
      <p:sp>
        <p:nvSpPr>
          <p:cNvPr id="80904" name="Text Box 8">
            <a:extLst>
              <a:ext uri="{FF2B5EF4-FFF2-40B4-BE49-F238E27FC236}">
                <a16:creationId xmlns:a16="http://schemas.microsoft.com/office/drawing/2014/main" id="{86AC41DD-CE0B-E54D-AEEF-F86957CE1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038" y="3733800"/>
            <a:ext cx="201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forwarding table</a:t>
            </a:r>
          </a:p>
        </p:txBody>
      </p:sp>
      <p:sp>
        <p:nvSpPr>
          <p:cNvPr id="80905" name="Line 9">
            <a:extLst>
              <a:ext uri="{FF2B5EF4-FFF2-40B4-BE49-F238E27FC236}">
                <a16:creationId xmlns:a16="http://schemas.microsoft.com/office/drawing/2014/main" id="{0A5D45CE-6D6A-1740-ADFE-E68DCF8A10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4050" y="5362575"/>
            <a:ext cx="1069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906" name="Rectangle 10">
            <a:extLst>
              <a:ext uri="{FF2B5EF4-FFF2-40B4-BE49-F238E27FC236}">
                <a16:creationId xmlns:a16="http://schemas.microsoft.com/office/drawing/2014/main" id="{192C351F-BC43-D243-B079-8CE0B69DC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0" y="5086350"/>
            <a:ext cx="163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Serial0/0.1</a:t>
            </a:r>
          </a:p>
        </p:txBody>
      </p:sp>
      <p:sp>
        <p:nvSpPr>
          <p:cNvPr id="80907" name="Text Box 11">
            <a:extLst>
              <a:ext uri="{FF2B5EF4-FFF2-40B4-BE49-F238E27FC236}">
                <a16:creationId xmlns:a16="http://schemas.microsoft.com/office/drawing/2014/main" id="{0F9E83F8-838B-DD47-A507-B7AE397D5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263" y="4757738"/>
            <a:ext cx="1631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outgoing link</a:t>
            </a:r>
          </a:p>
        </p:txBody>
      </p:sp>
    </p:spTree>
    <p:extLst>
      <p:ext uri="{BB962C8B-B14F-4D97-AF65-F5344CB8AC3E}">
        <p14:creationId xmlns:p14="http://schemas.microsoft.com/office/powerpoint/2010/main" val="8501867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0826E4-7115-F54A-B9CF-8DC1FA2ED509}"/>
              </a:ext>
            </a:extLst>
          </p:cNvPr>
          <p:cNvSpPr txBox="1"/>
          <p:nvPr/>
        </p:nvSpPr>
        <p:spPr>
          <a:xfrm>
            <a:off x="0" y="2844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Subnets “toy” example</a:t>
            </a:r>
          </a:p>
        </p:txBody>
      </p:sp>
    </p:spTree>
    <p:extLst>
      <p:ext uri="{BB962C8B-B14F-4D97-AF65-F5344CB8AC3E}">
        <p14:creationId xmlns:p14="http://schemas.microsoft.com/office/powerpoint/2010/main" val="19251789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B4014314-B6D6-1944-A8DA-932DBE99C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5" y="1906671"/>
            <a:ext cx="5709203" cy="6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>
            <a:extLst>
              <a:ext uri="{FF2B5EF4-FFF2-40B4-BE49-F238E27FC236}">
                <a16:creationId xmlns:a16="http://schemas.microsoft.com/office/drawing/2014/main" id="{79A9DB13-6DAA-DF45-B521-E2B2961F2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7" y="789926"/>
            <a:ext cx="2438406" cy="43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D9A8203D-1083-2B4E-AC50-8C427E93F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8" y="1337845"/>
            <a:ext cx="3349138" cy="4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4A5A1E8-6919-F244-B649-34C0BF9F3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5" y="1749142"/>
            <a:ext cx="5787544" cy="2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id="{61B391EE-F928-F34B-803A-969E277CE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43" y="2552996"/>
            <a:ext cx="4617185" cy="376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6A451A-D0C3-0F43-A9B6-B70612C471E7}"/>
              </a:ext>
            </a:extLst>
          </p:cNvPr>
          <p:cNvSpPr txBox="1"/>
          <p:nvPr/>
        </p:nvSpPr>
        <p:spPr>
          <a:xfrm>
            <a:off x="459025" y="368135"/>
            <a:ext cx="32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 space assigned to you:</a:t>
            </a:r>
          </a:p>
        </p:txBody>
      </p:sp>
    </p:spTree>
    <p:extLst>
      <p:ext uri="{BB962C8B-B14F-4D97-AF65-F5344CB8AC3E}">
        <p14:creationId xmlns:p14="http://schemas.microsoft.com/office/powerpoint/2010/main" val="243662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A80F7E-B7B7-C445-B4CE-6BCB71B9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DAF94D5-006A-6C49-8C87-0156FC36C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1116745"/>
            <a:ext cx="5709203" cy="6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41B6AEA9-33A4-A540-888F-E694BB1B8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061" y="0"/>
            <a:ext cx="2438406" cy="43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6AF6927-9B5B-2345-8F49-094A01B4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2" y="547919"/>
            <a:ext cx="3349138" cy="4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44BBD50-6D91-064A-8406-1715484B2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959216"/>
            <a:ext cx="5787544" cy="2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A858ABCC-CAAD-4D47-889B-F5772283C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1920599"/>
            <a:ext cx="6664001" cy="90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31EEA5-EEE5-4644-9FBB-9DC99F18450C}"/>
              </a:ext>
            </a:extLst>
          </p:cNvPr>
          <p:cNvSpPr/>
          <p:nvPr/>
        </p:nvSpPr>
        <p:spPr>
          <a:xfrm>
            <a:off x="4108289" y="1920599"/>
            <a:ext cx="1449363" cy="5850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A6D10A33-57D0-B040-97EC-93FEB2602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710" y="2821537"/>
            <a:ext cx="5532932" cy="407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90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A80F7E-B7B7-C445-B4CE-6BCB71B9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DAF94D5-006A-6C49-8C87-0156FC36C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1116745"/>
            <a:ext cx="5709203" cy="6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41B6AEA9-33A4-A540-888F-E694BB1B8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061" y="0"/>
            <a:ext cx="2438406" cy="43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6AF6927-9B5B-2345-8F49-094A01B4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2" y="547919"/>
            <a:ext cx="3349138" cy="4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44BBD50-6D91-064A-8406-1715484B2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959216"/>
            <a:ext cx="5787544" cy="2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A858ABCC-CAAD-4D47-889B-F5772283C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1920599"/>
            <a:ext cx="6664001" cy="90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>
            <a:extLst>
              <a:ext uri="{FF2B5EF4-FFF2-40B4-BE49-F238E27FC236}">
                <a16:creationId xmlns:a16="http://schemas.microsoft.com/office/drawing/2014/main" id="{BCCEA9EB-910C-1844-B822-089A71DF2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31" y="2987827"/>
            <a:ext cx="6233116" cy="110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p-Down Arrow 3">
            <a:extLst>
              <a:ext uri="{FF2B5EF4-FFF2-40B4-BE49-F238E27FC236}">
                <a16:creationId xmlns:a16="http://schemas.microsoft.com/office/drawing/2014/main" id="{E20A3AAA-49C4-A645-8C7F-38DBF8B83E28}"/>
              </a:ext>
            </a:extLst>
          </p:cNvPr>
          <p:cNvSpPr/>
          <p:nvPr/>
        </p:nvSpPr>
        <p:spPr>
          <a:xfrm>
            <a:off x="4038600" y="3621974"/>
            <a:ext cx="177140" cy="253686"/>
          </a:xfrm>
          <a:prstGeom prst="up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ED19F6-69DB-B443-9881-ACF6E39C920C}"/>
              </a:ext>
            </a:extLst>
          </p:cNvPr>
          <p:cNvGrpSpPr/>
          <p:nvPr/>
        </p:nvGrpSpPr>
        <p:grpSpPr>
          <a:xfrm>
            <a:off x="935422" y="4180439"/>
            <a:ext cx="6899516" cy="1254947"/>
            <a:chOff x="935422" y="4180439"/>
            <a:chExt cx="6899516" cy="1254947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1EF328CD-4724-8A47-8ED6-66722A6837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422" y="4180439"/>
              <a:ext cx="6899516" cy="1254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Up-Down Arrow 14">
              <a:extLst>
                <a:ext uri="{FF2B5EF4-FFF2-40B4-BE49-F238E27FC236}">
                  <a16:creationId xmlns:a16="http://schemas.microsoft.com/office/drawing/2014/main" id="{8668E9FA-799D-154E-97FA-091DD737B118}"/>
                </a:ext>
              </a:extLst>
            </p:cNvPr>
            <p:cNvSpPr/>
            <p:nvPr/>
          </p:nvSpPr>
          <p:spPr>
            <a:xfrm>
              <a:off x="4019719" y="4949554"/>
              <a:ext cx="177140" cy="253686"/>
            </a:xfrm>
            <a:prstGeom prst="upDown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0DFAE4-8FAB-B248-A946-08D4CF032E77}"/>
              </a:ext>
            </a:extLst>
          </p:cNvPr>
          <p:cNvGrpSpPr/>
          <p:nvPr/>
        </p:nvGrpSpPr>
        <p:grpSpPr>
          <a:xfrm>
            <a:off x="935422" y="5521413"/>
            <a:ext cx="6345734" cy="1233893"/>
            <a:chOff x="935422" y="5521413"/>
            <a:chExt cx="6345734" cy="1233893"/>
          </a:xfrm>
        </p:grpSpPr>
        <p:pic>
          <p:nvPicPr>
            <p:cNvPr id="5123" name="Picture 3">
              <a:extLst>
                <a:ext uri="{FF2B5EF4-FFF2-40B4-BE49-F238E27FC236}">
                  <a16:creationId xmlns:a16="http://schemas.microsoft.com/office/drawing/2014/main" id="{F47C9216-848E-7444-B90E-BE96D1C594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422" y="5521413"/>
              <a:ext cx="6345734" cy="1233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Up-Down Arrow 15">
              <a:extLst>
                <a:ext uri="{FF2B5EF4-FFF2-40B4-BE49-F238E27FC236}">
                  <a16:creationId xmlns:a16="http://schemas.microsoft.com/office/drawing/2014/main" id="{F5C2773F-DD0B-2148-AE30-312DCE672CFD}"/>
                </a:ext>
              </a:extLst>
            </p:cNvPr>
            <p:cNvSpPr/>
            <p:nvPr/>
          </p:nvSpPr>
          <p:spPr>
            <a:xfrm>
              <a:off x="4000838" y="6277134"/>
              <a:ext cx="177140" cy="253686"/>
            </a:xfrm>
            <a:prstGeom prst="upDown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782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328953" y="4660900"/>
            <a:ext cx="72390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3289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7767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42245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6723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71201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5679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5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2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3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6B00BFA-F75E-1A41-AF0F-3C5083082E64}"/>
              </a:ext>
            </a:extLst>
          </p:cNvPr>
          <p:cNvGrpSpPr/>
          <p:nvPr/>
        </p:nvGrpSpPr>
        <p:grpSpPr>
          <a:xfrm>
            <a:off x="4341542" y="4928502"/>
            <a:ext cx="908536" cy="254000"/>
            <a:chOff x="419100" y="2057399"/>
            <a:chExt cx="1181100" cy="330201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A9DF7A24-A8CC-EA49-B5F7-ACF6B895C051}"/>
                </a:ext>
              </a:extLst>
            </p:cNvPr>
            <p:cNvSpPr/>
            <p:nvPr/>
          </p:nvSpPr>
          <p:spPr>
            <a:xfrm>
              <a:off x="419100" y="2057400"/>
              <a:ext cx="1181100" cy="330200"/>
            </a:xfrm>
            <a:prstGeom prst="round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B5148264-2B9F-6A41-968E-3ABB60703E00}"/>
                </a:ext>
              </a:extLst>
            </p:cNvPr>
            <p:cNvSpPr/>
            <p:nvPr/>
          </p:nvSpPr>
          <p:spPr>
            <a:xfrm>
              <a:off x="419100" y="2057399"/>
              <a:ext cx="381000" cy="3302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4BF639B-D1F2-F647-856C-5BCEA79489E2}"/>
              </a:ext>
            </a:extLst>
          </p:cNvPr>
          <p:cNvCxnSpPr/>
          <p:nvPr/>
        </p:nvCxnSpPr>
        <p:spPr>
          <a:xfrm flipV="1">
            <a:off x="4603508" y="5257800"/>
            <a:ext cx="0" cy="508000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96A912F-3D47-8644-89C7-80C4B2F7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192" y="601159"/>
            <a:ext cx="2844364" cy="65433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CC9CACB-E555-C04E-A1D6-68633437EB1C}"/>
              </a:ext>
            </a:extLst>
          </p:cNvPr>
          <p:cNvSpPr/>
          <p:nvPr/>
        </p:nvSpPr>
        <p:spPr>
          <a:xfrm>
            <a:off x="8208347" y="816947"/>
            <a:ext cx="523305" cy="523305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F0D24D-450D-EB4D-8290-FC7D19926C52}"/>
              </a:ext>
            </a:extLst>
          </p:cNvPr>
          <p:cNvSpPr txBox="1"/>
          <p:nvPr/>
        </p:nvSpPr>
        <p:spPr>
          <a:xfrm>
            <a:off x="7841351" y="1277290"/>
            <a:ext cx="125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Destination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EFC13A-24D4-B04A-A5F9-9E61D710C814}"/>
              </a:ext>
            </a:extLst>
          </p:cNvPr>
          <p:cNvSpPr txBox="1"/>
          <p:nvPr/>
        </p:nvSpPr>
        <p:spPr>
          <a:xfrm>
            <a:off x="3652920" y="6391705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Source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26FDE52-BBDE-594D-A349-AF80B47BD7DA}"/>
              </a:ext>
            </a:extLst>
          </p:cNvPr>
          <p:cNvCxnSpPr>
            <a:cxnSpLocks/>
          </p:cNvCxnSpPr>
          <p:nvPr/>
        </p:nvCxnSpPr>
        <p:spPr>
          <a:xfrm>
            <a:off x="3464356" y="3187700"/>
            <a:ext cx="0" cy="1473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50307A5-06E4-C94B-8D5E-8F4F9CB56894}"/>
              </a:ext>
            </a:extLst>
          </p:cNvPr>
          <p:cNvCxnSpPr>
            <a:cxnSpLocks/>
          </p:cNvCxnSpPr>
          <p:nvPr/>
        </p:nvCxnSpPr>
        <p:spPr>
          <a:xfrm flipH="1">
            <a:off x="4488080" y="601158"/>
            <a:ext cx="1582520" cy="477441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56A31CAC-5BA3-574A-A1EF-C888258F4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94" y="-219109"/>
            <a:ext cx="4409208" cy="440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6A7B59E-120F-974B-B26B-256C53C5F2D3}"/>
              </a:ext>
            </a:extLst>
          </p:cNvPr>
          <p:cNvSpPr txBox="1"/>
          <p:nvPr/>
        </p:nvSpPr>
        <p:spPr>
          <a:xfrm>
            <a:off x="0" y="1927696"/>
            <a:ext cx="9144000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Does this network require IP address (network layer address) for message exchange?</a:t>
            </a:r>
          </a:p>
        </p:txBody>
      </p:sp>
    </p:spTree>
    <p:extLst>
      <p:ext uri="{BB962C8B-B14F-4D97-AF65-F5344CB8AC3E}">
        <p14:creationId xmlns:p14="http://schemas.microsoft.com/office/powerpoint/2010/main" val="122715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A80F7E-B7B7-C445-B4CE-6BCB71B9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DAF94D5-006A-6C49-8C87-0156FC36C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1116745"/>
            <a:ext cx="5709203" cy="6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41B6AEA9-33A4-A540-888F-E694BB1B8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061" y="0"/>
            <a:ext cx="2438406" cy="43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6AF6927-9B5B-2345-8F49-094A01B4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2" y="547919"/>
            <a:ext cx="3349138" cy="4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44BBD50-6D91-064A-8406-1715484B2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959216"/>
            <a:ext cx="5787544" cy="2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A858ABCC-CAAD-4D47-889B-F5772283C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1920599"/>
            <a:ext cx="6664001" cy="90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>
            <a:extLst>
              <a:ext uri="{FF2B5EF4-FFF2-40B4-BE49-F238E27FC236}">
                <a16:creationId xmlns:a16="http://schemas.microsoft.com/office/drawing/2014/main" id="{BCCEA9EB-910C-1844-B822-089A71DF2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31" y="2987827"/>
            <a:ext cx="6233116" cy="110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>
            <a:extLst>
              <a:ext uri="{FF2B5EF4-FFF2-40B4-BE49-F238E27FC236}">
                <a16:creationId xmlns:a16="http://schemas.microsoft.com/office/drawing/2014/main" id="{F133BC87-C6AC-E94A-9350-0AAF97FD4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782" y="4132585"/>
            <a:ext cx="4974742" cy="87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DB2E74-19C5-3648-A49D-3757DBD1723B}"/>
              </a:ext>
            </a:extLst>
          </p:cNvPr>
          <p:cNvGrpSpPr/>
          <p:nvPr/>
        </p:nvGrpSpPr>
        <p:grpSpPr>
          <a:xfrm>
            <a:off x="1240957" y="5297883"/>
            <a:ext cx="6295668" cy="908950"/>
            <a:chOff x="1240957" y="5297883"/>
            <a:chExt cx="6295668" cy="908950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A3330B85-66DB-2340-B038-8AA2ED05E5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116" y="5297883"/>
              <a:ext cx="6285509" cy="382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>
              <a:extLst>
                <a:ext uri="{FF2B5EF4-FFF2-40B4-BE49-F238E27FC236}">
                  <a16:creationId xmlns:a16="http://schemas.microsoft.com/office/drawing/2014/main" id="{DD125341-7904-0247-82A0-DBB9FE19EE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996"/>
            <a:stretch/>
          </p:blipFill>
          <p:spPr bwMode="auto">
            <a:xfrm>
              <a:off x="1240957" y="5829810"/>
              <a:ext cx="2274139" cy="377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Up-Down Arrow 14">
            <a:extLst>
              <a:ext uri="{FF2B5EF4-FFF2-40B4-BE49-F238E27FC236}">
                <a16:creationId xmlns:a16="http://schemas.microsoft.com/office/drawing/2014/main" id="{C837FD62-43F2-6742-BEF6-DE188E380BDD}"/>
              </a:ext>
            </a:extLst>
          </p:cNvPr>
          <p:cNvSpPr/>
          <p:nvPr/>
        </p:nvSpPr>
        <p:spPr>
          <a:xfrm>
            <a:off x="4038600" y="3621974"/>
            <a:ext cx="177140" cy="253686"/>
          </a:xfrm>
          <a:prstGeom prst="up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B5EEA266-92A6-B546-91EB-3F5C278EB2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3" t="-1" b="-1429"/>
          <a:stretch/>
        </p:blipFill>
        <p:spPr bwMode="auto">
          <a:xfrm>
            <a:off x="3416271" y="5806577"/>
            <a:ext cx="3808576" cy="38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9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Getting an IP address: DHCP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3278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9" y="1193522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IP addresses: how to get one?</a:t>
            </a:r>
            <a:endParaRPr lang="en-US" altLang="en-US" sz="4800">
              <a:ea typeface="ＭＳ Ｐゴシック" charset="-128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08125"/>
            <a:ext cx="8034338" cy="4304846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Q: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How does a </a:t>
            </a:r>
            <a:r>
              <a:rPr lang="en-US" altLang="en-US" i="1" dirty="0">
                <a:ea typeface="ＭＳ Ｐゴシック" charset="-128"/>
                <a:cs typeface="ＭＳ Ｐゴシック" charset="-128"/>
              </a:rPr>
              <a:t>host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get IP address?</a:t>
            </a:r>
          </a:p>
          <a:p>
            <a:pPr>
              <a:buFont typeface="Wingdings" charset="2"/>
              <a:buNone/>
            </a:pPr>
            <a:endParaRPr lang="en-US" altLang="en-US" dirty="0">
              <a:ea typeface="ＭＳ Ｐゴシック" charset="-128"/>
              <a:cs typeface="ＭＳ Ｐゴシック" charset="-128"/>
            </a:endParaRPr>
          </a:p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hard-coded by system admin in a file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Windows: control-panel-&gt;network-&gt;configuration-&gt;</a:t>
            </a:r>
            <a:r>
              <a:rPr lang="en-US" altLang="en-US" dirty="0" err="1">
                <a:ea typeface="ＭＳ Ｐゴシック" charset="-128"/>
              </a:rPr>
              <a:t>tcp</a:t>
            </a:r>
            <a:r>
              <a:rPr lang="en-US" altLang="en-US" dirty="0">
                <a:ea typeface="ＭＳ Ｐゴシック" charset="-128"/>
              </a:rPr>
              <a:t>/</a:t>
            </a:r>
            <a:r>
              <a:rPr lang="en-US" altLang="en-US" dirty="0" err="1">
                <a:ea typeface="ＭＳ Ｐゴシック" charset="-128"/>
              </a:rPr>
              <a:t>ip</a:t>
            </a:r>
            <a:r>
              <a:rPr lang="en-US" altLang="en-US" dirty="0">
                <a:ea typeface="ＭＳ Ｐゴシック" charset="-128"/>
              </a:rPr>
              <a:t>-&gt;properties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UNIX: /</a:t>
            </a:r>
            <a:r>
              <a:rPr lang="en-US" altLang="en-US" dirty="0" err="1">
                <a:ea typeface="ＭＳ Ｐゴシック" charset="-128"/>
              </a:rPr>
              <a:t>etc</a:t>
            </a:r>
            <a:r>
              <a:rPr lang="en-US" altLang="en-US" dirty="0">
                <a:ea typeface="ＭＳ Ｐゴシック" charset="-128"/>
              </a:rPr>
              <a:t>/</a:t>
            </a:r>
            <a:r>
              <a:rPr lang="mr-IN" altLang="en-US" dirty="0">
                <a:ea typeface="ＭＳ Ｐゴシック" charset="-128"/>
              </a:rPr>
              <a:t>…</a:t>
            </a:r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DHCP: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D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ynamic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H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ost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C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onfiguration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P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rotocol: dynamically get address from a server</a:t>
            </a:r>
          </a:p>
          <a:p>
            <a:pPr lvl="1"/>
            <a:r>
              <a:rPr lang="ja-JP" altLang="en-US" dirty="0">
                <a:ea typeface="ＭＳ Ｐゴシック" charset="-128"/>
              </a:rPr>
              <a:t>“</a:t>
            </a:r>
            <a:r>
              <a:rPr lang="en-US" altLang="ja-JP" dirty="0">
                <a:ea typeface="ＭＳ Ｐゴシック" charset="-128"/>
              </a:rPr>
              <a:t>plug-and-play</a:t>
            </a:r>
            <a:r>
              <a:rPr lang="ja-JP" altLang="en-US" sz="2800" dirty="0">
                <a:ea typeface="ＭＳ Ｐゴシック" charset="-128"/>
              </a:rPr>
              <a:t>”</a:t>
            </a:r>
            <a:r>
              <a:rPr lang="en-US" altLang="ja-JP" sz="2800" dirty="0">
                <a:ea typeface="ＭＳ Ｐゴシック" charset="-128"/>
              </a:rPr>
              <a:t> </a:t>
            </a:r>
          </a:p>
          <a:p>
            <a:pPr>
              <a:buFont typeface="Wingdings" charset="2"/>
              <a:buNone/>
            </a:pPr>
            <a:endParaRPr lang="en-US" altLang="en-US" dirty="0">
              <a:ea typeface="ＭＳ Ｐゴシック" charset="-128"/>
              <a:cs typeface="ＭＳ Ｐゴシック" charset="-128"/>
            </a:endParaRPr>
          </a:p>
          <a:p>
            <a:endParaRPr lang="en-US" altLang="en-US" sz="24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26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4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0255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68288"/>
            <a:ext cx="8826500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DHCP: </a:t>
            </a:r>
            <a:r>
              <a:rPr lang="en-US" sz="3400">
                <a:cs typeface="+mj-cs"/>
              </a:rPr>
              <a:t>Dynamic Host Configuration Protocol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6" y="1587499"/>
            <a:ext cx="7924800" cy="4768851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goal:</a:t>
            </a: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 allow host to </a:t>
            </a:r>
            <a:r>
              <a:rPr lang="en-US" altLang="en-US" sz="2400" i="1" dirty="0">
                <a:ea typeface="ＭＳ Ｐゴシック" charset="-128"/>
                <a:cs typeface="ＭＳ Ｐゴシック" charset="-128"/>
              </a:rPr>
              <a:t>dynamically </a:t>
            </a: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obtain its IP address from network server when it joins network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can renew its lease on address in use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allows reuse of addresses (only hold address while connected/</a:t>
            </a:r>
            <a:r>
              <a:rPr lang="ja-JP" altLang="en-US" dirty="0">
                <a:ea typeface="ＭＳ Ｐゴシック" charset="-128"/>
              </a:rPr>
              <a:t>“</a:t>
            </a:r>
            <a:r>
              <a:rPr lang="en-US" altLang="ja-JP" dirty="0">
                <a:ea typeface="ＭＳ Ｐゴシック" charset="-128"/>
              </a:rPr>
              <a:t>on</a:t>
            </a:r>
            <a:r>
              <a:rPr lang="ja-JP" altLang="en-US" dirty="0"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)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support for mobile users who want to join network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56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4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0255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68288"/>
            <a:ext cx="8826500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DHCP: </a:t>
            </a:r>
            <a:r>
              <a:rPr lang="en-US" sz="3400">
                <a:cs typeface="+mj-cs"/>
              </a:rPr>
              <a:t>Dynamic Host Configuration Protocol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6" y="1587499"/>
            <a:ext cx="7924800" cy="4768851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DHCP overview: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host broadcasts 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“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DHCP discover</a:t>
            </a:r>
            <a:r>
              <a:rPr lang="ja-JP" altLang="en-US">
                <a:solidFill>
                  <a:srgbClr val="CC0000"/>
                </a:solidFill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msg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DHCP server responds with 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“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DHCP offer</a:t>
            </a:r>
            <a:r>
              <a:rPr lang="ja-JP" altLang="en-US">
                <a:solidFill>
                  <a:srgbClr val="CC0000"/>
                </a:solidFill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msg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host requests IP address: 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“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DHCP request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msg</a:t>
            </a:r>
            <a:endParaRPr lang="en-US" altLang="ja-JP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DHCP server sends address: 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“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DHCP ack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msg</a:t>
            </a:r>
            <a:r>
              <a:rPr lang="en-US" altLang="ja-JP" dirty="0">
                <a:ea typeface="ＭＳ Ｐゴシック" charset="-128"/>
              </a:rPr>
              <a:t> </a:t>
            </a:r>
          </a:p>
          <a:p>
            <a:endParaRPr lang="en-US" alt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51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255588"/>
            <a:ext cx="6824663" cy="89852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DHCP client-server scenario</a:t>
            </a:r>
          </a:p>
        </p:txBody>
      </p:sp>
      <p:sp>
        <p:nvSpPr>
          <p:cNvPr id="90114" name="Rectangle 3"/>
          <p:cNvSpPr>
            <a:spLocks noChangeArrowheads="1"/>
          </p:cNvSpPr>
          <p:nvPr/>
        </p:nvSpPr>
        <p:spPr bwMode="auto">
          <a:xfrm>
            <a:off x="2408238" y="6037263"/>
            <a:ext cx="4978400" cy="319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15" name="Text Box 97"/>
          <p:cNvSpPr txBox="1">
            <a:spLocks noChangeArrowheads="1"/>
          </p:cNvSpPr>
          <p:nvPr/>
        </p:nvSpPr>
        <p:spPr bwMode="auto">
          <a:xfrm>
            <a:off x="869950" y="19034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223.1.1.0/24</a:t>
            </a:r>
          </a:p>
        </p:txBody>
      </p:sp>
      <p:sp>
        <p:nvSpPr>
          <p:cNvPr id="90116" name="Text Box 98"/>
          <p:cNvSpPr txBox="1">
            <a:spLocks noChangeArrowheads="1"/>
          </p:cNvSpPr>
          <p:nvPr/>
        </p:nvSpPr>
        <p:spPr bwMode="auto">
          <a:xfrm>
            <a:off x="4348163" y="439896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223.1.2.0/24</a:t>
            </a:r>
          </a:p>
        </p:txBody>
      </p:sp>
      <p:sp>
        <p:nvSpPr>
          <p:cNvPr id="90117" name="Text Box 99"/>
          <p:cNvSpPr txBox="1">
            <a:spLocks noChangeArrowheads="1"/>
          </p:cNvSpPr>
          <p:nvPr/>
        </p:nvSpPr>
        <p:spPr bwMode="auto">
          <a:xfrm>
            <a:off x="2651125" y="59928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223.1.3.0/24</a:t>
            </a:r>
          </a:p>
        </p:txBody>
      </p:sp>
      <p:sp>
        <p:nvSpPr>
          <p:cNvPr id="90118" name="Rectangle 100"/>
          <p:cNvSpPr>
            <a:spLocks noChangeArrowheads="1"/>
          </p:cNvSpPr>
          <p:nvPr/>
        </p:nvSpPr>
        <p:spPr bwMode="auto">
          <a:xfrm>
            <a:off x="1663700" y="4233863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19" name="Freeform 101"/>
          <p:cNvSpPr>
            <a:spLocks/>
          </p:cNvSpPr>
          <p:nvPr/>
        </p:nvSpPr>
        <p:spPr bwMode="auto">
          <a:xfrm>
            <a:off x="1076325" y="2173288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0" name="Freeform 102"/>
          <p:cNvSpPr>
            <a:spLocks/>
          </p:cNvSpPr>
          <p:nvPr/>
        </p:nvSpPr>
        <p:spPr bwMode="auto">
          <a:xfrm>
            <a:off x="3603625" y="2482850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1" name="Freeform 103"/>
          <p:cNvSpPr>
            <a:spLocks/>
          </p:cNvSpPr>
          <p:nvPr/>
        </p:nvSpPr>
        <p:spPr bwMode="auto">
          <a:xfrm>
            <a:off x="2276475" y="3916363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6"/>
              <a:gd name="T40" fmla="*/ 0 h 1247"/>
              <a:gd name="T41" fmla="*/ 1286 w 1286"/>
              <a:gd name="T42" fmla="*/ 1247 h 1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2" name="Line 104"/>
          <p:cNvSpPr>
            <a:spLocks noChangeShapeType="1"/>
          </p:cNvSpPr>
          <p:nvPr/>
        </p:nvSpPr>
        <p:spPr bwMode="auto">
          <a:xfrm>
            <a:off x="1625600" y="2695575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3" name="Line 106"/>
          <p:cNvSpPr>
            <a:spLocks noChangeShapeType="1"/>
          </p:cNvSpPr>
          <p:nvPr/>
        </p:nvSpPr>
        <p:spPr bwMode="auto">
          <a:xfrm flipV="1">
            <a:off x="1674813" y="3416300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4" name="Line 107"/>
          <p:cNvSpPr>
            <a:spLocks noChangeShapeType="1"/>
          </p:cNvSpPr>
          <p:nvPr/>
        </p:nvSpPr>
        <p:spPr bwMode="auto">
          <a:xfrm>
            <a:off x="1635125" y="3967163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5" name="Line 108"/>
          <p:cNvSpPr>
            <a:spLocks noChangeShapeType="1"/>
          </p:cNvSpPr>
          <p:nvPr/>
        </p:nvSpPr>
        <p:spPr bwMode="auto">
          <a:xfrm flipV="1">
            <a:off x="2478088" y="3544888"/>
            <a:ext cx="5619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6" name="Text Box 109"/>
          <p:cNvSpPr txBox="1">
            <a:spLocks noChangeArrowheads="1"/>
          </p:cNvSpPr>
          <p:nvPr/>
        </p:nvSpPr>
        <p:spPr bwMode="auto">
          <a:xfrm>
            <a:off x="1673225" y="23701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223.1.1.1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27" name="Text Box 111"/>
          <p:cNvSpPr txBox="1">
            <a:spLocks noChangeArrowheads="1"/>
          </p:cNvSpPr>
          <p:nvPr/>
        </p:nvSpPr>
        <p:spPr bwMode="auto">
          <a:xfrm>
            <a:off x="1558925" y="39957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223.1.1.3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28" name="Text Box 112"/>
          <p:cNvSpPr txBox="1">
            <a:spLocks noChangeArrowheads="1"/>
          </p:cNvSpPr>
          <p:nvPr/>
        </p:nvSpPr>
        <p:spPr bwMode="auto">
          <a:xfrm>
            <a:off x="2305050" y="323532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223.1.1.4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29" name="Line 113"/>
          <p:cNvSpPr>
            <a:spLocks noChangeShapeType="1"/>
          </p:cNvSpPr>
          <p:nvPr/>
        </p:nvSpPr>
        <p:spPr bwMode="auto">
          <a:xfrm flipV="1">
            <a:off x="3552825" y="3546475"/>
            <a:ext cx="533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0" name="Text Box 114"/>
          <p:cNvSpPr txBox="1">
            <a:spLocks noChangeArrowheads="1"/>
          </p:cNvSpPr>
          <p:nvPr/>
        </p:nvSpPr>
        <p:spPr bwMode="auto">
          <a:xfrm>
            <a:off x="3425825" y="3236913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223.1.2.9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31" name="Line 116"/>
          <p:cNvSpPr>
            <a:spLocks noChangeShapeType="1"/>
          </p:cNvSpPr>
          <p:nvPr/>
        </p:nvSpPr>
        <p:spPr bwMode="auto">
          <a:xfrm>
            <a:off x="4745038" y="28575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2" name="Line 117"/>
          <p:cNvSpPr>
            <a:spLocks noChangeShapeType="1"/>
          </p:cNvSpPr>
          <p:nvPr/>
        </p:nvSpPr>
        <p:spPr bwMode="auto">
          <a:xfrm>
            <a:off x="4799013" y="413385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3" name="Line 120"/>
          <p:cNvSpPr>
            <a:spLocks noChangeShapeType="1"/>
          </p:cNvSpPr>
          <p:nvPr/>
        </p:nvSpPr>
        <p:spPr bwMode="auto">
          <a:xfrm flipH="1">
            <a:off x="3311525" y="3886200"/>
            <a:ext cx="3175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4" name="Line 122"/>
          <p:cNvSpPr>
            <a:spLocks noChangeShapeType="1"/>
          </p:cNvSpPr>
          <p:nvPr/>
        </p:nvSpPr>
        <p:spPr bwMode="auto">
          <a:xfrm flipH="1" flipV="1">
            <a:off x="2736850" y="523081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5" name="Line 123"/>
          <p:cNvSpPr>
            <a:spLocks noChangeShapeType="1"/>
          </p:cNvSpPr>
          <p:nvPr/>
        </p:nvSpPr>
        <p:spPr bwMode="auto">
          <a:xfrm flipH="1" flipV="1">
            <a:off x="3878263" y="51641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6" name="Text Box 124"/>
          <p:cNvSpPr txBox="1">
            <a:spLocks noChangeArrowheads="1"/>
          </p:cNvSpPr>
          <p:nvPr/>
        </p:nvSpPr>
        <p:spPr bwMode="auto">
          <a:xfrm>
            <a:off x="3849688" y="5041900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223.1.3.2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37" name="Text Box 127"/>
          <p:cNvSpPr txBox="1">
            <a:spLocks noChangeArrowheads="1"/>
          </p:cNvSpPr>
          <p:nvPr/>
        </p:nvSpPr>
        <p:spPr bwMode="auto">
          <a:xfrm>
            <a:off x="1701800" y="5053013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223.1.3.1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grpSp>
        <p:nvGrpSpPr>
          <p:cNvPr id="90138" name="Group 129"/>
          <p:cNvGrpSpPr>
            <a:grpSpLocks/>
          </p:cNvGrpSpPr>
          <p:nvPr/>
        </p:nvGrpSpPr>
        <p:grpSpPr bwMode="auto">
          <a:xfrm>
            <a:off x="1071563" y="2397125"/>
            <a:ext cx="641350" cy="558800"/>
            <a:chOff x="-44" y="1473"/>
            <a:chExt cx="981" cy="1105"/>
          </a:xfrm>
        </p:grpSpPr>
        <p:pic>
          <p:nvPicPr>
            <p:cNvPr id="90238" name="Picture 13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9" name="Freeform 13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39" name="Group 132"/>
          <p:cNvGrpSpPr>
            <a:grpSpLocks/>
          </p:cNvGrpSpPr>
          <p:nvPr/>
        </p:nvGrpSpPr>
        <p:grpSpPr bwMode="auto">
          <a:xfrm>
            <a:off x="1066800" y="3006725"/>
            <a:ext cx="641350" cy="558800"/>
            <a:chOff x="-44" y="1473"/>
            <a:chExt cx="981" cy="1105"/>
          </a:xfrm>
        </p:grpSpPr>
        <p:pic>
          <p:nvPicPr>
            <p:cNvPr id="90236" name="Picture 13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7" name="Freeform 13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0" name="Group 135"/>
          <p:cNvGrpSpPr>
            <a:grpSpLocks/>
          </p:cNvGrpSpPr>
          <p:nvPr/>
        </p:nvGrpSpPr>
        <p:grpSpPr bwMode="auto">
          <a:xfrm>
            <a:off x="1095375" y="3616325"/>
            <a:ext cx="641350" cy="558800"/>
            <a:chOff x="-44" y="1473"/>
            <a:chExt cx="981" cy="1105"/>
          </a:xfrm>
        </p:grpSpPr>
        <p:pic>
          <p:nvPicPr>
            <p:cNvPr id="90234" name="Picture 13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5" name="Freeform 13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1" name="Group 138"/>
          <p:cNvGrpSpPr>
            <a:grpSpLocks/>
          </p:cNvGrpSpPr>
          <p:nvPr/>
        </p:nvGrpSpPr>
        <p:grpSpPr bwMode="auto">
          <a:xfrm flipH="1">
            <a:off x="4803775" y="2565400"/>
            <a:ext cx="641350" cy="558800"/>
            <a:chOff x="-44" y="1473"/>
            <a:chExt cx="981" cy="1105"/>
          </a:xfrm>
        </p:grpSpPr>
        <p:pic>
          <p:nvPicPr>
            <p:cNvPr id="90232" name="Picture 13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3" name="Freeform 14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2" name="Group 141"/>
          <p:cNvGrpSpPr>
            <a:grpSpLocks/>
          </p:cNvGrpSpPr>
          <p:nvPr/>
        </p:nvGrpSpPr>
        <p:grpSpPr bwMode="auto">
          <a:xfrm flipH="1">
            <a:off x="4878388" y="3844925"/>
            <a:ext cx="641350" cy="558800"/>
            <a:chOff x="-44" y="1473"/>
            <a:chExt cx="981" cy="1105"/>
          </a:xfrm>
        </p:grpSpPr>
        <p:pic>
          <p:nvPicPr>
            <p:cNvPr id="90230" name="Picture 14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1" name="Freeform 14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3" name="Group 144"/>
          <p:cNvGrpSpPr>
            <a:grpSpLocks/>
          </p:cNvGrpSpPr>
          <p:nvPr/>
        </p:nvGrpSpPr>
        <p:grpSpPr bwMode="auto">
          <a:xfrm flipH="1">
            <a:off x="3670300" y="5368925"/>
            <a:ext cx="641350" cy="558800"/>
            <a:chOff x="-44" y="1473"/>
            <a:chExt cx="981" cy="1105"/>
          </a:xfrm>
        </p:grpSpPr>
        <p:pic>
          <p:nvPicPr>
            <p:cNvPr id="90228" name="Picture 1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29" name="Freeform 1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4" name="Group 147"/>
          <p:cNvGrpSpPr>
            <a:grpSpLocks/>
          </p:cNvGrpSpPr>
          <p:nvPr/>
        </p:nvGrpSpPr>
        <p:grpSpPr bwMode="auto">
          <a:xfrm flipH="1">
            <a:off x="2506663" y="5410200"/>
            <a:ext cx="641350" cy="558800"/>
            <a:chOff x="-44" y="1473"/>
            <a:chExt cx="981" cy="1105"/>
          </a:xfrm>
        </p:grpSpPr>
        <p:pic>
          <p:nvPicPr>
            <p:cNvPr id="90226" name="Picture 14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27" name="Freeform 14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5" name="Group 150"/>
          <p:cNvGrpSpPr>
            <a:grpSpLocks/>
          </p:cNvGrpSpPr>
          <p:nvPr/>
        </p:nvGrpSpPr>
        <p:grpSpPr bwMode="auto">
          <a:xfrm>
            <a:off x="2935288" y="3503613"/>
            <a:ext cx="698500" cy="355600"/>
            <a:chOff x="4396" y="1245"/>
            <a:chExt cx="672" cy="248"/>
          </a:xfrm>
        </p:grpSpPr>
        <p:sp>
          <p:nvSpPr>
            <p:cNvPr id="9021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1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2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90221" name="Group 15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0224" name="Freeform 15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225" name="Freeform 15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0222" name="Line 15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223" name="Line 15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0146" name="Rectangle 162"/>
          <p:cNvSpPr>
            <a:spLocks noChangeArrowheads="1"/>
          </p:cNvSpPr>
          <p:nvPr/>
        </p:nvSpPr>
        <p:spPr bwMode="auto">
          <a:xfrm>
            <a:off x="1789113" y="311943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47" name="Text Box 110"/>
          <p:cNvSpPr txBox="1">
            <a:spLocks noChangeArrowheads="1"/>
          </p:cNvSpPr>
          <p:nvPr/>
        </p:nvSpPr>
        <p:spPr bwMode="auto">
          <a:xfrm>
            <a:off x="1624013" y="302577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223.1.1.2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48" name="Rectangle 165"/>
          <p:cNvSpPr>
            <a:spLocks noChangeArrowheads="1"/>
          </p:cNvSpPr>
          <p:nvPr/>
        </p:nvSpPr>
        <p:spPr bwMode="auto">
          <a:xfrm>
            <a:off x="4530725" y="3829050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49" name="Rectangle 166"/>
          <p:cNvSpPr>
            <a:spLocks noChangeArrowheads="1"/>
          </p:cNvSpPr>
          <p:nvPr/>
        </p:nvSpPr>
        <p:spPr bwMode="auto">
          <a:xfrm>
            <a:off x="3178175" y="401478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50" name="Text Box 128"/>
          <p:cNvSpPr txBox="1">
            <a:spLocks noChangeArrowheads="1"/>
          </p:cNvSpPr>
          <p:nvPr/>
        </p:nvSpPr>
        <p:spPr bwMode="auto">
          <a:xfrm>
            <a:off x="2801938" y="3976688"/>
            <a:ext cx="1033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223.1.3.27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51" name="Text Box 118"/>
          <p:cNvSpPr txBox="1">
            <a:spLocks noChangeArrowheads="1"/>
          </p:cNvSpPr>
          <p:nvPr/>
        </p:nvSpPr>
        <p:spPr bwMode="auto">
          <a:xfrm>
            <a:off x="3900488" y="38433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223.1.2.2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52" name="Text Box 119"/>
          <p:cNvSpPr txBox="1">
            <a:spLocks noChangeArrowheads="1"/>
          </p:cNvSpPr>
          <p:nvPr/>
        </p:nvSpPr>
        <p:spPr bwMode="auto">
          <a:xfrm>
            <a:off x="4730750" y="232727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223.1.2.1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53" name="Text Box 168"/>
          <p:cNvSpPr txBox="1">
            <a:spLocks noChangeArrowheads="1"/>
          </p:cNvSpPr>
          <p:nvPr/>
        </p:nvSpPr>
        <p:spPr bwMode="auto">
          <a:xfrm>
            <a:off x="3465513" y="1760538"/>
            <a:ext cx="906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DHCP</a:t>
            </a:r>
          </a:p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server</a:t>
            </a:r>
          </a:p>
        </p:txBody>
      </p:sp>
      <p:sp>
        <p:nvSpPr>
          <p:cNvPr id="90154" name="Text Box 170"/>
          <p:cNvSpPr txBox="1">
            <a:spLocks noChangeArrowheads="1"/>
          </p:cNvSpPr>
          <p:nvPr/>
        </p:nvSpPr>
        <p:spPr bwMode="auto">
          <a:xfrm>
            <a:off x="6627813" y="3059113"/>
            <a:ext cx="18208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arriving </a:t>
            </a: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DHCP</a:t>
            </a:r>
          </a:p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client</a:t>
            </a: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needs </a:t>
            </a:r>
          </a:p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address in this</a:t>
            </a:r>
          </a:p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network</a:t>
            </a:r>
          </a:p>
        </p:txBody>
      </p:sp>
      <p:grpSp>
        <p:nvGrpSpPr>
          <p:cNvPr id="90155" name="Group 195"/>
          <p:cNvGrpSpPr>
            <a:grpSpLocks/>
          </p:cNvGrpSpPr>
          <p:nvPr/>
        </p:nvGrpSpPr>
        <p:grpSpPr bwMode="auto">
          <a:xfrm>
            <a:off x="3873500" y="2395538"/>
            <a:ext cx="401638" cy="681037"/>
            <a:chOff x="4140" y="429"/>
            <a:chExt cx="1425" cy="2396"/>
          </a:xfrm>
        </p:grpSpPr>
        <p:sp>
          <p:nvSpPr>
            <p:cNvPr id="90186" name="Freeform 19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187" name="Rectangle 197"/>
            <p:cNvSpPr>
              <a:spLocks noChangeArrowheads="1"/>
            </p:cNvSpPr>
            <p:nvPr/>
          </p:nvSpPr>
          <p:spPr bwMode="auto">
            <a:xfrm>
              <a:off x="4208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188" name="Freeform 19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189" name="Freeform 19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190" name="Rectangle 200"/>
            <p:cNvSpPr>
              <a:spLocks noChangeArrowheads="1"/>
            </p:cNvSpPr>
            <p:nvPr/>
          </p:nvSpPr>
          <p:spPr bwMode="auto">
            <a:xfrm>
              <a:off x="4213" y="691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90191" name="Group 20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0216" name="AutoShape 202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0217" name="AutoShape 203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90192" name="Rectangle 204"/>
            <p:cNvSpPr>
              <a:spLocks noChangeArrowheads="1"/>
            </p:cNvSpPr>
            <p:nvPr/>
          </p:nvSpPr>
          <p:spPr bwMode="auto">
            <a:xfrm>
              <a:off x="4224" y="1021"/>
              <a:ext cx="597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90193" name="Group 20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0214" name="AutoShape 206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0215" name="AutoShape 20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90194" name="Rectangle 208"/>
            <p:cNvSpPr>
              <a:spLocks noChangeArrowheads="1"/>
            </p:cNvSpPr>
            <p:nvPr/>
          </p:nvSpPr>
          <p:spPr bwMode="auto">
            <a:xfrm>
              <a:off x="4219" y="1356"/>
              <a:ext cx="59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195" name="Rectangle 209"/>
            <p:cNvSpPr>
              <a:spLocks noChangeArrowheads="1"/>
            </p:cNvSpPr>
            <p:nvPr/>
          </p:nvSpPr>
          <p:spPr bwMode="auto">
            <a:xfrm>
              <a:off x="4230" y="1658"/>
              <a:ext cx="591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90196" name="Group 21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0212" name="AutoShape 211"/>
              <p:cNvSpPr>
                <a:spLocks noChangeArrowheads="1"/>
              </p:cNvSpPr>
              <p:nvPr/>
            </p:nvSpPr>
            <p:spPr bwMode="auto">
              <a:xfrm>
                <a:off x="617" y="2576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0213" name="AutoShape 212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90197" name="Freeform 21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0198" name="Group 21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0210" name="AutoShape 215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3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0211" name="AutoShape 216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90199" name="Rectangle 217"/>
            <p:cNvSpPr>
              <a:spLocks noChangeArrowheads="1"/>
            </p:cNvSpPr>
            <p:nvPr/>
          </p:nvSpPr>
          <p:spPr bwMode="auto">
            <a:xfrm>
              <a:off x="5250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0" name="Freeform 21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201" name="Freeform 21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202" name="Oval 220"/>
            <p:cNvSpPr>
              <a:spLocks noChangeArrowheads="1"/>
            </p:cNvSpPr>
            <p:nvPr/>
          </p:nvSpPr>
          <p:spPr bwMode="auto">
            <a:xfrm>
              <a:off x="5514" y="2613"/>
              <a:ext cx="51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3" name="Freeform 22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204" name="AutoShape 222"/>
            <p:cNvSpPr>
              <a:spLocks noChangeArrowheads="1"/>
            </p:cNvSpPr>
            <p:nvPr/>
          </p:nvSpPr>
          <p:spPr bwMode="auto">
            <a:xfrm>
              <a:off x="4140" y="2680"/>
              <a:ext cx="1200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5" name="AutoShape 223"/>
            <p:cNvSpPr>
              <a:spLocks noChangeArrowheads="1"/>
            </p:cNvSpPr>
            <p:nvPr/>
          </p:nvSpPr>
          <p:spPr bwMode="auto">
            <a:xfrm>
              <a:off x="4208" y="2713"/>
              <a:ext cx="107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6" name="Oval 224"/>
            <p:cNvSpPr>
              <a:spLocks noChangeArrowheads="1"/>
            </p:cNvSpPr>
            <p:nvPr/>
          </p:nvSpPr>
          <p:spPr bwMode="auto">
            <a:xfrm>
              <a:off x="4309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7" name="Oval 225"/>
            <p:cNvSpPr>
              <a:spLocks noChangeArrowheads="1"/>
            </p:cNvSpPr>
            <p:nvPr/>
          </p:nvSpPr>
          <p:spPr bwMode="auto">
            <a:xfrm>
              <a:off x="4484" y="2384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8" name="Oval 226"/>
            <p:cNvSpPr>
              <a:spLocks noChangeArrowheads="1"/>
            </p:cNvSpPr>
            <p:nvPr/>
          </p:nvSpPr>
          <p:spPr bwMode="auto">
            <a:xfrm>
              <a:off x="4664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9" name="Rectangle 227"/>
            <p:cNvSpPr>
              <a:spLocks noChangeArrowheads="1"/>
            </p:cNvSpPr>
            <p:nvPr/>
          </p:nvSpPr>
          <p:spPr bwMode="auto">
            <a:xfrm>
              <a:off x="5064" y="1836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90156" name="Group 231"/>
          <p:cNvGrpSpPr>
            <a:grpSpLocks/>
          </p:cNvGrpSpPr>
          <p:nvPr/>
        </p:nvGrpSpPr>
        <p:grpSpPr bwMode="auto">
          <a:xfrm>
            <a:off x="5486400" y="3141663"/>
            <a:ext cx="1101725" cy="549275"/>
            <a:chOff x="3428" y="1798"/>
            <a:chExt cx="694" cy="346"/>
          </a:xfrm>
        </p:grpSpPr>
        <p:grpSp>
          <p:nvGrpSpPr>
            <p:cNvPr id="90162" name="Group 229"/>
            <p:cNvGrpSpPr>
              <a:grpSpLocks/>
            </p:cNvGrpSpPr>
            <p:nvPr/>
          </p:nvGrpSpPr>
          <p:grpSpPr bwMode="auto">
            <a:xfrm>
              <a:off x="3628" y="1798"/>
              <a:ext cx="494" cy="346"/>
              <a:chOff x="4420" y="878"/>
              <a:chExt cx="614" cy="458"/>
            </a:xfrm>
          </p:grpSpPr>
          <p:pic>
            <p:nvPicPr>
              <p:cNvPr id="90164" name="Picture 173" descr="laptop_keyboar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4420" y="1108"/>
                <a:ext cx="527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65" name="Freeform 174"/>
              <p:cNvSpPr>
                <a:spLocks/>
              </p:cNvSpPr>
              <p:nvPr/>
            </p:nvSpPr>
            <p:spPr bwMode="auto">
              <a:xfrm>
                <a:off x="4595" y="888"/>
                <a:ext cx="424" cy="297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90166" name="Picture 175" descr="scre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6" y="895"/>
                <a:ext cx="38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67" name="Freeform 176"/>
              <p:cNvSpPr>
                <a:spLocks/>
              </p:cNvSpPr>
              <p:nvPr/>
            </p:nvSpPr>
            <p:spPr bwMode="auto">
              <a:xfrm>
                <a:off x="4672" y="879"/>
                <a:ext cx="359" cy="5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68" name="Freeform 177"/>
              <p:cNvSpPr>
                <a:spLocks/>
              </p:cNvSpPr>
              <p:nvPr/>
            </p:nvSpPr>
            <p:spPr bwMode="auto">
              <a:xfrm>
                <a:off x="4591" y="878"/>
                <a:ext cx="100" cy="230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69" name="Freeform 178"/>
              <p:cNvSpPr>
                <a:spLocks/>
              </p:cNvSpPr>
              <p:nvPr/>
            </p:nvSpPr>
            <p:spPr bwMode="auto">
              <a:xfrm>
                <a:off x="4921" y="920"/>
                <a:ext cx="108" cy="265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0" name="Freeform 179"/>
              <p:cNvSpPr>
                <a:spLocks/>
              </p:cNvSpPr>
              <p:nvPr/>
            </p:nvSpPr>
            <p:spPr bwMode="auto">
              <a:xfrm>
                <a:off x="4590" y="1097"/>
                <a:ext cx="394" cy="89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1" name="Freeform 180"/>
              <p:cNvSpPr>
                <a:spLocks/>
              </p:cNvSpPr>
              <p:nvPr/>
            </p:nvSpPr>
            <p:spPr bwMode="auto">
              <a:xfrm>
                <a:off x="4933" y="922"/>
                <a:ext cx="101" cy="266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2" name="Freeform 181"/>
              <p:cNvSpPr>
                <a:spLocks/>
              </p:cNvSpPr>
              <p:nvPr/>
            </p:nvSpPr>
            <p:spPr bwMode="auto">
              <a:xfrm>
                <a:off x="4590" y="1109"/>
                <a:ext cx="351" cy="88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90173" name="Group 182"/>
              <p:cNvGrpSpPr>
                <a:grpSpLocks/>
              </p:cNvGrpSpPr>
              <p:nvPr/>
            </p:nvGrpSpPr>
            <p:grpSpPr bwMode="auto">
              <a:xfrm>
                <a:off x="4584" y="1203"/>
                <a:ext cx="119" cy="53"/>
                <a:chOff x="1740" y="2642"/>
                <a:chExt cx="752" cy="327"/>
              </a:xfrm>
            </p:grpSpPr>
            <p:sp>
              <p:nvSpPr>
                <p:cNvPr id="90180" name="Freeform 1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1" name="Freeform 1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2" name="Freeform 1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3" name="Freeform 1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4" name="Freeform 1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5" name="Freeform 1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0174" name="Freeform 189"/>
              <p:cNvSpPr>
                <a:spLocks/>
              </p:cNvSpPr>
              <p:nvPr/>
            </p:nvSpPr>
            <p:spPr bwMode="auto">
              <a:xfrm>
                <a:off x="4788" y="1211"/>
                <a:ext cx="144" cy="116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5" name="Freeform 190"/>
              <p:cNvSpPr>
                <a:spLocks/>
              </p:cNvSpPr>
              <p:nvPr/>
            </p:nvSpPr>
            <p:spPr bwMode="auto">
              <a:xfrm>
                <a:off x="4420" y="1220"/>
                <a:ext cx="369" cy="10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6" name="Freeform 191"/>
              <p:cNvSpPr>
                <a:spLocks/>
              </p:cNvSpPr>
              <p:nvPr/>
            </p:nvSpPr>
            <p:spPr bwMode="auto">
              <a:xfrm>
                <a:off x="4420" y="1201"/>
                <a:ext cx="4" cy="21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7" name="Freeform 192"/>
              <p:cNvSpPr>
                <a:spLocks/>
              </p:cNvSpPr>
              <p:nvPr/>
            </p:nvSpPr>
            <p:spPr bwMode="auto">
              <a:xfrm>
                <a:off x="4421" y="1114"/>
                <a:ext cx="171" cy="88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8" name="Freeform 193"/>
              <p:cNvSpPr>
                <a:spLocks/>
              </p:cNvSpPr>
              <p:nvPr/>
            </p:nvSpPr>
            <p:spPr bwMode="auto">
              <a:xfrm>
                <a:off x="4432" y="1205"/>
                <a:ext cx="350" cy="102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9" name="Freeform 194"/>
              <p:cNvSpPr>
                <a:spLocks/>
              </p:cNvSpPr>
              <p:nvPr/>
            </p:nvSpPr>
            <p:spPr bwMode="auto">
              <a:xfrm flipV="1">
                <a:off x="4782" y="1198"/>
                <a:ext cx="142" cy="10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0163" name="Line 230"/>
            <p:cNvSpPr>
              <a:spLocks noChangeShapeType="1"/>
            </p:cNvSpPr>
            <p:nvPr/>
          </p:nvSpPr>
          <p:spPr bwMode="auto">
            <a:xfrm flipH="1">
              <a:off x="3428" y="2002"/>
              <a:ext cx="2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0157" name="AutoShape 232"/>
          <p:cNvSpPr>
            <a:spLocks noChangeArrowheads="1"/>
          </p:cNvSpPr>
          <p:nvPr/>
        </p:nvSpPr>
        <p:spPr bwMode="auto">
          <a:xfrm>
            <a:off x="5754688" y="3698875"/>
            <a:ext cx="976312" cy="374650"/>
          </a:xfrm>
          <a:prstGeom prst="leftArrow">
            <a:avLst>
              <a:gd name="adj1" fmla="val 50000"/>
              <a:gd name="adj2" fmla="val 65148"/>
            </a:avLst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58" name="Line 233"/>
          <p:cNvSpPr>
            <a:spLocks noChangeShapeType="1"/>
          </p:cNvSpPr>
          <p:nvPr/>
        </p:nvSpPr>
        <p:spPr bwMode="auto">
          <a:xfrm flipH="1">
            <a:off x="4268788" y="2954338"/>
            <a:ext cx="3143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0159" name="Picture 23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186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0713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</p:spTree>
    <p:extLst>
      <p:ext uri="{BB962C8B-B14F-4D97-AF65-F5344CB8AC3E}">
        <p14:creationId xmlns:p14="http://schemas.microsoft.com/office/powerpoint/2010/main" val="40355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DHCP: more than IP addresses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cs typeface="+mn-cs"/>
              </a:rPr>
              <a:t>DHCP can return more than just allocated IP address on subnet: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address of first-hop router for client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name and IP address of DNS sever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network mask (indicating network versus host portion of address)</a:t>
            </a:r>
          </a:p>
        </p:txBody>
      </p:sp>
      <p:pic>
        <p:nvPicPr>
          <p:cNvPr id="94211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79" y="12067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9500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A9447E6B-7F50-5D4E-904E-AF92A7B280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293688"/>
            <a:ext cx="8281987" cy="523875"/>
          </a:xfrm>
        </p:spPr>
        <p:txBody>
          <a:bodyPr/>
          <a:lstStyle/>
          <a:p>
            <a:pPr eaLnBrk="1" hangingPunct="1"/>
            <a:r>
              <a:rPr lang="en-US" altLang="en-US" sz="2800"/>
              <a:t>Dynamic Host Configuration Protocol (DHCP)</a:t>
            </a:r>
            <a:endParaRPr lang="en-AU" altLang="en-US" sz="2800"/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57F26A4C-45A2-2948-ADDE-8C0DBD663B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DHCP server is responsible for providing configuration information to hosts</a:t>
            </a:r>
          </a:p>
          <a:p>
            <a:r>
              <a:rPr lang="en-US" altLang="en-US" dirty="0"/>
              <a:t>DHCP server maintains a pool of available addresses</a:t>
            </a:r>
            <a:endParaRPr lang="en-US" altLang="en-US" sz="2800" dirty="0"/>
          </a:p>
          <a:p>
            <a:r>
              <a:rPr lang="en-US" altLang="en-US" sz="2800" dirty="0"/>
              <a:t>There is at least one DHCP server for an administrative domain (a server or a relay agent per subnet)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9980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84D7746E-05B2-604D-A834-B0303A9E7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DHCP</a:t>
            </a:r>
            <a:endParaRPr lang="en-AU" altLang="en-US" sz="3600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694298AB-FE25-6845-B3CE-540EF1897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3816350" cy="5111750"/>
          </a:xfrm>
        </p:spPr>
        <p:txBody>
          <a:bodyPr/>
          <a:lstStyle/>
          <a:p>
            <a:r>
              <a:rPr lang="en-US" altLang="en-US" sz="2400" dirty="0"/>
              <a:t>Newly booted or attached host sends DHCPDISCOVER message to a special IP address (255.255.255.255)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DHCP relay agent </a:t>
            </a:r>
            <a:r>
              <a:rPr lang="en-US" altLang="en-US" sz="2400" dirty="0"/>
              <a:t>unicasts the message to DHCP server and waits for the response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97284" name="Picture 5" descr="f03-24-9780123850591 copy">
            <a:extLst>
              <a:ext uri="{FF2B5EF4-FFF2-40B4-BE49-F238E27FC236}">
                <a16:creationId xmlns:a16="http://schemas.microsoft.com/office/drawing/2014/main" id="{C635F432-2E46-8343-AF09-7FE0449F0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060575"/>
            <a:ext cx="46101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656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E6A8E96-AACD-0945-BD98-5F2A1B399A07}"/>
              </a:ext>
            </a:extLst>
          </p:cNvPr>
          <p:cNvCxnSpPr>
            <a:cxnSpLocks/>
          </p:cNvCxnSpPr>
          <p:nvPr/>
        </p:nvCxnSpPr>
        <p:spPr>
          <a:xfrm flipH="1">
            <a:off x="3700920" y="1078599"/>
            <a:ext cx="787160" cy="383357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1CDB42F-448A-5A40-90D0-1B0EB0945E6E}"/>
              </a:ext>
            </a:extLst>
          </p:cNvPr>
          <p:cNvCxnSpPr>
            <a:cxnSpLocks/>
          </p:cNvCxnSpPr>
          <p:nvPr/>
        </p:nvCxnSpPr>
        <p:spPr>
          <a:xfrm>
            <a:off x="2533257" y="1985495"/>
            <a:ext cx="548634" cy="583662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EFB0B56-ED14-834A-A11C-161EE791BDC4}"/>
              </a:ext>
            </a:extLst>
          </p:cNvPr>
          <p:cNvCxnSpPr>
            <a:cxnSpLocks/>
          </p:cNvCxnSpPr>
          <p:nvPr/>
        </p:nvCxnSpPr>
        <p:spPr>
          <a:xfrm flipV="1">
            <a:off x="2578100" y="1433639"/>
            <a:ext cx="1074820" cy="446591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2F639A4-4474-4942-A985-754F767D1322}"/>
              </a:ext>
            </a:extLst>
          </p:cNvPr>
          <p:cNvCxnSpPr>
            <a:cxnSpLocks/>
          </p:cNvCxnSpPr>
          <p:nvPr/>
        </p:nvCxnSpPr>
        <p:spPr>
          <a:xfrm flipH="1" flipV="1">
            <a:off x="3700920" y="1535976"/>
            <a:ext cx="420167" cy="1033182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234A82C-2D72-8D45-8C9A-8E063CF54D13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3109698" y="2569157"/>
            <a:ext cx="354658" cy="626237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5C3A841-3FC1-6043-8CD2-843C115F1292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3464356" y="2699967"/>
            <a:ext cx="656732" cy="495427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BB2E194-D341-3141-917E-D1280AA4A01B}"/>
              </a:ext>
            </a:extLst>
          </p:cNvPr>
          <p:cNvCxnSpPr>
            <a:cxnSpLocks/>
          </p:cNvCxnSpPr>
          <p:nvPr/>
        </p:nvCxnSpPr>
        <p:spPr>
          <a:xfrm flipH="1">
            <a:off x="3209742" y="1508821"/>
            <a:ext cx="420784" cy="1056231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328953" y="4660900"/>
            <a:ext cx="72390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3289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7767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42245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6723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71201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5679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5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2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3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6B00BFA-F75E-1A41-AF0F-3C5083082E64}"/>
              </a:ext>
            </a:extLst>
          </p:cNvPr>
          <p:cNvGrpSpPr/>
          <p:nvPr/>
        </p:nvGrpSpPr>
        <p:grpSpPr>
          <a:xfrm>
            <a:off x="4341542" y="4928502"/>
            <a:ext cx="908536" cy="254000"/>
            <a:chOff x="419100" y="2057399"/>
            <a:chExt cx="1181100" cy="330201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A9DF7A24-A8CC-EA49-B5F7-ACF6B895C051}"/>
                </a:ext>
              </a:extLst>
            </p:cNvPr>
            <p:cNvSpPr/>
            <p:nvPr/>
          </p:nvSpPr>
          <p:spPr>
            <a:xfrm>
              <a:off x="419100" y="2057400"/>
              <a:ext cx="1181100" cy="330200"/>
            </a:xfrm>
            <a:prstGeom prst="round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B5148264-2B9F-6A41-968E-3ABB60703E00}"/>
                </a:ext>
              </a:extLst>
            </p:cNvPr>
            <p:cNvSpPr/>
            <p:nvPr/>
          </p:nvSpPr>
          <p:spPr>
            <a:xfrm>
              <a:off x="419100" y="2057399"/>
              <a:ext cx="381000" cy="3302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4BF639B-D1F2-F647-856C-5BCEA79489E2}"/>
              </a:ext>
            </a:extLst>
          </p:cNvPr>
          <p:cNvCxnSpPr/>
          <p:nvPr/>
        </p:nvCxnSpPr>
        <p:spPr>
          <a:xfrm flipV="1">
            <a:off x="4603508" y="5257800"/>
            <a:ext cx="0" cy="508000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96A912F-3D47-8644-89C7-80C4B2F7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192" y="601159"/>
            <a:ext cx="2844364" cy="65433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CC9CACB-E555-C04E-A1D6-68633437EB1C}"/>
              </a:ext>
            </a:extLst>
          </p:cNvPr>
          <p:cNvSpPr/>
          <p:nvPr/>
        </p:nvSpPr>
        <p:spPr>
          <a:xfrm>
            <a:off x="8208347" y="816947"/>
            <a:ext cx="523305" cy="523305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F0D24D-450D-EB4D-8290-FC7D19926C52}"/>
              </a:ext>
            </a:extLst>
          </p:cNvPr>
          <p:cNvSpPr txBox="1"/>
          <p:nvPr/>
        </p:nvSpPr>
        <p:spPr>
          <a:xfrm>
            <a:off x="7841351" y="1277290"/>
            <a:ext cx="125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Destination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EFC13A-24D4-B04A-A5F9-9E61D710C814}"/>
              </a:ext>
            </a:extLst>
          </p:cNvPr>
          <p:cNvSpPr txBox="1"/>
          <p:nvPr/>
        </p:nvSpPr>
        <p:spPr>
          <a:xfrm>
            <a:off x="3652920" y="6391705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Source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26FDE52-BBDE-594D-A349-AF80B47BD7DA}"/>
              </a:ext>
            </a:extLst>
          </p:cNvPr>
          <p:cNvCxnSpPr>
            <a:cxnSpLocks/>
          </p:cNvCxnSpPr>
          <p:nvPr/>
        </p:nvCxnSpPr>
        <p:spPr>
          <a:xfrm>
            <a:off x="3464356" y="3187700"/>
            <a:ext cx="0" cy="1473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50307A5-06E4-C94B-8D5E-8F4F9CB56894}"/>
              </a:ext>
            </a:extLst>
          </p:cNvPr>
          <p:cNvCxnSpPr>
            <a:cxnSpLocks/>
          </p:cNvCxnSpPr>
          <p:nvPr/>
        </p:nvCxnSpPr>
        <p:spPr>
          <a:xfrm flipH="1">
            <a:off x="4488080" y="601158"/>
            <a:ext cx="1582520" cy="477441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56A31CAC-5BA3-574A-A1EF-C888258F4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94" y="-219109"/>
            <a:ext cx="4409208" cy="440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ategory:Network routers - Wikimedia Commons">
            <a:extLst>
              <a:ext uri="{FF2B5EF4-FFF2-40B4-BE49-F238E27FC236}">
                <a16:creationId xmlns:a16="http://schemas.microsoft.com/office/drawing/2014/main" id="{56AC3056-8527-1A42-B2B8-B503C6A92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86" y="3195394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ategory:Network routers - Wikimedia Commons">
            <a:extLst>
              <a:ext uri="{FF2B5EF4-FFF2-40B4-BE49-F238E27FC236}">
                <a16:creationId xmlns:a16="http://schemas.microsoft.com/office/drawing/2014/main" id="{B56DDCDA-C82F-9244-965F-FC872484B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31" y="295619"/>
            <a:ext cx="1205665" cy="120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ategory:Network routers - Wikimedia Commons">
            <a:extLst>
              <a:ext uri="{FF2B5EF4-FFF2-40B4-BE49-F238E27FC236}">
                <a16:creationId xmlns:a16="http://schemas.microsoft.com/office/drawing/2014/main" id="{3D500120-2E59-5249-AB47-E5BF7F979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263" y="1078599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Category:Network routers - Wikimedia Commons">
            <a:extLst>
              <a:ext uri="{FF2B5EF4-FFF2-40B4-BE49-F238E27FC236}">
                <a16:creationId xmlns:a16="http://schemas.microsoft.com/office/drawing/2014/main" id="{E3CA3A4E-B372-0241-B3CC-0E7340611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82" y="2298023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Category:Network routers - Wikimedia Commons">
            <a:extLst>
              <a:ext uri="{FF2B5EF4-FFF2-40B4-BE49-F238E27FC236}">
                <a16:creationId xmlns:a16="http://schemas.microsoft.com/office/drawing/2014/main" id="{3ED6F906-8166-454B-8B60-D1BA34936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46" y="1535976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ategory:Network routers - Wikimedia Commons">
            <a:extLst>
              <a:ext uri="{FF2B5EF4-FFF2-40B4-BE49-F238E27FC236}">
                <a16:creationId xmlns:a16="http://schemas.microsoft.com/office/drawing/2014/main" id="{B16D1384-EDCA-7840-91A9-924FB314F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580" y="2194846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BF09D312-BB90-FC4E-B4E3-1E27AD9CB407}"/>
              </a:ext>
            </a:extLst>
          </p:cNvPr>
          <p:cNvSpPr txBox="1"/>
          <p:nvPr/>
        </p:nvSpPr>
        <p:spPr>
          <a:xfrm>
            <a:off x="3903283" y="37885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Router</a:t>
            </a:r>
          </a:p>
        </p:txBody>
      </p:sp>
    </p:spTree>
    <p:extLst>
      <p:ext uri="{BB962C8B-B14F-4D97-AF65-F5344CB8AC3E}">
        <p14:creationId xmlns:p14="http://schemas.microsoft.com/office/powerpoint/2010/main" val="23472145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C92EBA-742C-D544-B7EF-C305A1D60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E6A8C9-D540-514B-8617-0F9676AFB8C3}"/>
              </a:ext>
            </a:extLst>
          </p:cNvPr>
          <p:cNvSpPr txBox="1"/>
          <p:nvPr/>
        </p:nvSpPr>
        <p:spPr>
          <a:xfrm>
            <a:off x="0" y="2268187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Check our IP addresses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(ifconfig/ipconfig)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B13FD-0BD0-0C4A-B547-0D7DB7488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" y="4002662"/>
            <a:ext cx="9127998" cy="175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10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Private Address Space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2924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1C445B-B21E-5E44-B2EA-F1ACDE510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07" y="880171"/>
            <a:ext cx="7557025" cy="4765148"/>
          </a:xfrm>
          <a:prstGeom prst="rect">
            <a:avLst/>
          </a:prstGeom>
          <a:effectLst>
            <a:outerShdw blurRad="1143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217965-CACF-F44F-AB15-E124246F263F}"/>
              </a:ext>
            </a:extLst>
          </p:cNvPr>
          <p:cNvSpPr/>
          <p:nvPr/>
        </p:nvSpPr>
        <p:spPr>
          <a:xfrm>
            <a:off x="997527" y="4215740"/>
            <a:ext cx="4441372" cy="9025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91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Freeform 80"/>
          <p:cNvSpPr>
            <a:spLocks/>
          </p:cNvSpPr>
          <p:nvPr/>
        </p:nvSpPr>
        <p:spPr bwMode="auto">
          <a:xfrm>
            <a:off x="4152900" y="1871663"/>
            <a:ext cx="3738563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sp>
        <p:nvSpPr>
          <p:cNvPr id="102403" name="Freeform 4"/>
          <p:cNvSpPr>
            <a:spLocks/>
          </p:cNvSpPr>
          <p:nvPr/>
        </p:nvSpPr>
        <p:spPr bwMode="auto">
          <a:xfrm>
            <a:off x="0" y="2579688"/>
            <a:ext cx="3849688" cy="1425575"/>
          </a:xfrm>
          <a:custGeom>
            <a:avLst/>
            <a:gdLst>
              <a:gd name="T0" fmla="*/ 2147483647 w 2425"/>
              <a:gd name="T1" fmla="*/ 2147483647 h 898"/>
              <a:gd name="T2" fmla="*/ 2147483647 w 2425"/>
              <a:gd name="T3" fmla="*/ 2147483647 h 898"/>
              <a:gd name="T4" fmla="*/ 2147483647 w 2425"/>
              <a:gd name="T5" fmla="*/ 2147483647 h 898"/>
              <a:gd name="T6" fmla="*/ 2147483647 w 2425"/>
              <a:gd name="T7" fmla="*/ 2147483647 h 898"/>
              <a:gd name="T8" fmla="*/ 2147483647 w 2425"/>
              <a:gd name="T9" fmla="*/ 2147483647 h 898"/>
              <a:gd name="T10" fmla="*/ 2147483647 w 2425"/>
              <a:gd name="T11" fmla="*/ 2147483647 h 898"/>
              <a:gd name="T12" fmla="*/ 2147483647 w 2425"/>
              <a:gd name="T13" fmla="*/ 2147483647 h 898"/>
              <a:gd name="T14" fmla="*/ 2147483647 w 2425"/>
              <a:gd name="T15" fmla="*/ 2147483647 h 8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25"/>
              <a:gd name="T25" fmla="*/ 0 h 898"/>
              <a:gd name="T26" fmla="*/ 2425 w 2425"/>
              <a:gd name="T27" fmla="*/ 898 h 8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25" h="898">
                <a:moveTo>
                  <a:pt x="2056" y="289"/>
                </a:moveTo>
                <a:cubicBezTo>
                  <a:pt x="1826" y="223"/>
                  <a:pt x="1133" y="113"/>
                  <a:pt x="810" y="75"/>
                </a:cubicBezTo>
                <a:cubicBezTo>
                  <a:pt x="487" y="37"/>
                  <a:pt x="230" y="0"/>
                  <a:pt x="115" y="60"/>
                </a:cubicBezTo>
                <a:cubicBezTo>
                  <a:pt x="0" y="120"/>
                  <a:pt x="121" y="301"/>
                  <a:pt x="121" y="433"/>
                </a:cubicBezTo>
                <a:cubicBezTo>
                  <a:pt x="121" y="565"/>
                  <a:pt x="25" y="802"/>
                  <a:pt x="115" y="850"/>
                </a:cubicBezTo>
                <a:cubicBezTo>
                  <a:pt x="205" y="898"/>
                  <a:pt x="316" y="784"/>
                  <a:pt x="662" y="721"/>
                </a:cubicBezTo>
                <a:cubicBezTo>
                  <a:pt x="1008" y="658"/>
                  <a:pt x="1961" y="544"/>
                  <a:pt x="2193" y="472"/>
                </a:cubicBezTo>
                <a:cubicBezTo>
                  <a:pt x="2425" y="400"/>
                  <a:pt x="2292" y="327"/>
                  <a:pt x="2056" y="289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04" name="Line 8"/>
          <p:cNvSpPr>
            <a:spLocks noChangeShapeType="1"/>
          </p:cNvSpPr>
          <p:nvPr/>
        </p:nvSpPr>
        <p:spPr bwMode="auto">
          <a:xfrm flipV="1">
            <a:off x="4267200" y="3182938"/>
            <a:ext cx="1214438" cy="11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05" name="Line 9"/>
          <p:cNvSpPr>
            <a:spLocks noChangeShapeType="1"/>
          </p:cNvSpPr>
          <p:nvPr/>
        </p:nvSpPr>
        <p:spPr bwMode="auto">
          <a:xfrm flipH="1">
            <a:off x="7010400" y="3233738"/>
            <a:ext cx="3000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06" name="Line 10"/>
          <p:cNvSpPr>
            <a:spLocks noChangeShapeType="1"/>
          </p:cNvSpPr>
          <p:nvPr/>
        </p:nvSpPr>
        <p:spPr bwMode="auto">
          <a:xfrm>
            <a:off x="7107238" y="2446338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07" name="Line 11"/>
          <p:cNvSpPr>
            <a:spLocks noChangeShapeType="1"/>
          </p:cNvSpPr>
          <p:nvPr/>
        </p:nvSpPr>
        <p:spPr bwMode="auto">
          <a:xfrm flipV="1">
            <a:off x="7113588" y="3951288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08" name="Text Box 12"/>
          <p:cNvSpPr txBox="1">
            <a:spLocks noChangeArrowheads="1"/>
          </p:cNvSpPr>
          <p:nvPr/>
        </p:nvSpPr>
        <p:spPr bwMode="auto">
          <a:xfrm>
            <a:off x="7732713" y="2176463"/>
            <a:ext cx="8595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10.0.0.1</a:t>
            </a:r>
          </a:p>
        </p:txBody>
      </p:sp>
      <p:sp>
        <p:nvSpPr>
          <p:cNvPr id="102409" name="Text Box 13"/>
          <p:cNvSpPr txBox="1">
            <a:spLocks noChangeArrowheads="1"/>
          </p:cNvSpPr>
          <p:nvPr/>
        </p:nvSpPr>
        <p:spPr bwMode="auto">
          <a:xfrm>
            <a:off x="7859713" y="2944813"/>
            <a:ext cx="8595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10.0.0.2</a:t>
            </a:r>
          </a:p>
        </p:txBody>
      </p:sp>
      <p:sp>
        <p:nvSpPr>
          <p:cNvPr id="102410" name="Text Box 14"/>
          <p:cNvSpPr txBox="1">
            <a:spLocks noChangeArrowheads="1"/>
          </p:cNvSpPr>
          <p:nvPr/>
        </p:nvSpPr>
        <p:spPr bwMode="auto">
          <a:xfrm>
            <a:off x="7810500" y="3751263"/>
            <a:ext cx="8595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10.0.0.3</a:t>
            </a:r>
          </a:p>
        </p:txBody>
      </p:sp>
      <p:sp>
        <p:nvSpPr>
          <p:cNvPr id="102411" name="Text Box 15"/>
          <p:cNvSpPr txBox="1">
            <a:spLocks noChangeArrowheads="1"/>
          </p:cNvSpPr>
          <p:nvPr/>
        </p:nvSpPr>
        <p:spPr bwMode="auto">
          <a:xfrm>
            <a:off x="4217988" y="2667000"/>
            <a:ext cx="8595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10.0.0.4</a:t>
            </a:r>
          </a:p>
        </p:txBody>
      </p:sp>
      <p:sp>
        <p:nvSpPr>
          <p:cNvPr id="102412" name="Line 16"/>
          <p:cNvSpPr>
            <a:spLocks noChangeShapeType="1"/>
          </p:cNvSpPr>
          <p:nvPr/>
        </p:nvSpPr>
        <p:spPr bwMode="auto">
          <a:xfrm flipH="1">
            <a:off x="4341813" y="29448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13" name="Text Box 17"/>
          <p:cNvSpPr txBox="1">
            <a:spLocks noChangeArrowheads="1"/>
          </p:cNvSpPr>
          <p:nvPr/>
        </p:nvSpPr>
        <p:spPr bwMode="auto">
          <a:xfrm>
            <a:off x="2324100" y="3324225"/>
            <a:ext cx="11721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138.76.29.7</a:t>
            </a:r>
          </a:p>
        </p:txBody>
      </p:sp>
      <p:sp>
        <p:nvSpPr>
          <p:cNvPr id="102414" name="Line 18"/>
          <p:cNvSpPr>
            <a:spLocks noChangeShapeType="1"/>
          </p:cNvSpPr>
          <p:nvPr/>
        </p:nvSpPr>
        <p:spPr bwMode="auto">
          <a:xfrm flipH="1">
            <a:off x="3502025" y="327183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15" name="Line 79"/>
          <p:cNvSpPr>
            <a:spLocks noChangeShapeType="1"/>
          </p:cNvSpPr>
          <p:nvPr/>
        </p:nvSpPr>
        <p:spPr bwMode="auto">
          <a:xfrm>
            <a:off x="706438" y="322262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16" name="Text Box 81"/>
          <p:cNvSpPr txBox="1">
            <a:spLocks noChangeArrowheads="1"/>
          </p:cNvSpPr>
          <p:nvPr/>
        </p:nvSpPr>
        <p:spPr bwMode="auto">
          <a:xfrm>
            <a:off x="4777756" y="1674813"/>
            <a:ext cx="21570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local network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(e.g., home network)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10.0.0/24</a:t>
            </a:r>
          </a:p>
        </p:txBody>
      </p:sp>
      <p:sp>
        <p:nvSpPr>
          <p:cNvPr id="102417" name="Line 82"/>
          <p:cNvSpPr>
            <a:spLocks noChangeShapeType="1"/>
          </p:cNvSpPr>
          <p:nvPr/>
        </p:nvSpPr>
        <p:spPr bwMode="auto">
          <a:xfrm>
            <a:off x="69850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18" name="Line 83"/>
          <p:cNvSpPr>
            <a:spLocks noChangeShapeType="1"/>
          </p:cNvSpPr>
          <p:nvPr/>
        </p:nvSpPr>
        <p:spPr bwMode="auto">
          <a:xfrm>
            <a:off x="4033838" y="1760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19" name="Line 84"/>
          <p:cNvSpPr>
            <a:spLocks noChangeShapeType="1"/>
          </p:cNvSpPr>
          <p:nvPr/>
        </p:nvSpPr>
        <p:spPr bwMode="auto">
          <a:xfrm flipH="1" flipV="1">
            <a:off x="4173538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20" name="Line 86"/>
          <p:cNvSpPr>
            <a:spLocks noChangeShapeType="1"/>
          </p:cNvSpPr>
          <p:nvPr/>
        </p:nvSpPr>
        <p:spPr bwMode="auto">
          <a:xfrm>
            <a:off x="2578100" y="19129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21" name="Line 87"/>
          <p:cNvSpPr>
            <a:spLocks noChangeShapeType="1"/>
          </p:cNvSpPr>
          <p:nvPr/>
        </p:nvSpPr>
        <p:spPr bwMode="auto">
          <a:xfrm flipH="1" flipV="1">
            <a:off x="766763" y="19002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22" name="Text Box 88"/>
          <p:cNvSpPr txBox="1">
            <a:spLocks noChangeArrowheads="1"/>
          </p:cNvSpPr>
          <p:nvPr/>
        </p:nvSpPr>
        <p:spPr bwMode="auto">
          <a:xfrm>
            <a:off x="1654175" y="1674813"/>
            <a:ext cx="958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rest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Internet</a:t>
            </a:r>
          </a:p>
        </p:txBody>
      </p:sp>
      <p:sp>
        <p:nvSpPr>
          <p:cNvPr id="102423" name="Text Box 90"/>
          <p:cNvSpPr txBox="1">
            <a:spLocks noChangeArrowheads="1"/>
          </p:cNvSpPr>
          <p:nvPr/>
        </p:nvSpPr>
        <p:spPr bwMode="auto">
          <a:xfrm>
            <a:off x="4260850" y="4741863"/>
            <a:ext cx="3824252" cy="135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datagrams with source or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destination in this network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have 10.0.0/24 address for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source, destination (as usual)</a:t>
            </a:r>
          </a:p>
        </p:txBody>
      </p:sp>
      <p:sp>
        <p:nvSpPr>
          <p:cNvPr id="102424" name="Text Box 92"/>
          <p:cNvSpPr txBox="1">
            <a:spLocks noChangeArrowheads="1"/>
          </p:cNvSpPr>
          <p:nvPr/>
        </p:nvSpPr>
        <p:spPr bwMode="auto">
          <a:xfrm>
            <a:off x="269875" y="4746625"/>
            <a:ext cx="3684588" cy="166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all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datagrams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leaving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local</a:t>
            </a:r>
          </a:p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network have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same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single source NAT IP address: 138.76.29.7,different source port numbers</a:t>
            </a:r>
          </a:p>
        </p:txBody>
      </p:sp>
      <p:pic>
        <p:nvPicPr>
          <p:cNvPr id="102425" name="Picture 9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6" name="Line 96"/>
          <p:cNvSpPr>
            <a:spLocks noChangeShapeType="1"/>
          </p:cNvSpPr>
          <p:nvPr/>
        </p:nvSpPr>
        <p:spPr bwMode="auto">
          <a:xfrm flipV="1">
            <a:off x="4818063" y="3344863"/>
            <a:ext cx="668337" cy="14271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27" name="Line 97"/>
          <p:cNvSpPr>
            <a:spLocks noChangeShapeType="1"/>
          </p:cNvSpPr>
          <p:nvPr/>
        </p:nvSpPr>
        <p:spPr bwMode="auto">
          <a:xfrm flipV="1">
            <a:off x="2706688" y="3308350"/>
            <a:ext cx="668337" cy="14271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2428" name="Group 98"/>
          <p:cNvGrpSpPr>
            <a:grpSpLocks/>
          </p:cNvGrpSpPr>
          <p:nvPr/>
        </p:nvGrpSpPr>
        <p:grpSpPr bwMode="auto">
          <a:xfrm>
            <a:off x="3633788" y="3059113"/>
            <a:ext cx="900112" cy="347662"/>
            <a:chOff x="4396" y="1245"/>
            <a:chExt cx="672" cy="248"/>
          </a:xfrm>
        </p:grpSpPr>
        <p:sp>
          <p:nvSpPr>
            <p:cNvPr id="10244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0244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0244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grpSp>
          <p:nvGrpSpPr>
            <p:cNvPr id="102443" name="Group 10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02446" name="Freeform 10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447" name="Freeform 10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2444" name="Line 105"/>
            <p:cNvSpPr>
              <a:spLocks noChangeShapeType="1"/>
            </p:cNvSpPr>
            <p:nvPr/>
          </p:nvSpPr>
          <p:spPr bwMode="auto">
            <a:xfrm>
              <a:off x="4400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445" name="Line 106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429" name="Group 107"/>
          <p:cNvGrpSpPr>
            <a:grpSpLocks/>
          </p:cNvGrpSpPr>
          <p:nvPr/>
        </p:nvGrpSpPr>
        <p:grpSpPr bwMode="auto">
          <a:xfrm flipH="1">
            <a:off x="7207250" y="2239963"/>
            <a:ext cx="641350" cy="558800"/>
            <a:chOff x="-44" y="1473"/>
            <a:chExt cx="981" cy="1105"/>
          </a:xfrm>
        </p:grpSpPr>
        <p:pic>
          <p:nvPicPr>
            <p:cNvPr id="102438" name="Picture 10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9" name="Freeform 10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430" name="Group 110"/>
          <p:cNvGrpSpPr>
            <a:grpSpLocks/>
          </p:cNvGrpSpPr>
          <p:nvPr/>
        </p:nvGrpSpPr>
        <p:grpSpPr bwMode="auto">
          <a:xfrm flipH="1">
            <a:off x="7246938" y="2916238"/>
            <a:ext cx="641350" cy="558800"/>
            <a:chOff x="-44" y="1473"/>
            <a:chExt cx="981" cy="1105"/>
          </a:xfrm>
        </p:grpSpPr>
        <p:pic>
          <p:nvPicPr>
            <p:cNvPr id="102436" name="Picture 11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7" name="Freeform 11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431" name="Group 113"/>
          <p:cNvGrpSpPr>
            <a:grpSpLocks/>
          </p:cNvGrpSpPr>
          <p:nvPr/>
        </p:nvGrpSpPr>
        <p:grpSpPr bwMode="auto">
          <a:xfrm flipH="1">
            <a:off x="7254875" y="3670300"/>
            <a:ext cx="641350" cy="558800"/>
            <a:chOff x="-44" y="1473"/>
            <a:chExt cx="981" cy="1105"/>
          </a:xfrm>
        </p:grpSpPr>
        <p:pic>
          <p:nvPicPr>
            <p:cNvPr id="102434" name="Picture 11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5" name="Freeform 11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38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8" grpId="0"/>
      <p:bldP spid="102409" grpId="0"/>
      <p:bldP spid="102410" grpId="0"/>
      <p:bldP spid="102411" grpId="0"/>
      <p:bldP spid="102412" grpId="0" animBg="1"/>
      <p:bldP spid="102413" grpId="0"/>
      <p:bldP spid="102414" grpId="0" animBg="1"/>
      <p:bldP spid="102416" grpId="0"/>
      <p:bldP spid="102417" grpId="0" animBg="1"/>
      <p:bldP spid="102419" grpId="0" animBg="1"/>
      <p:bldP spid="102420" grpId="0" animBg="1"/>
      <p:bldP spid="102421" grpId="0" animBg="1"/>
      <p:bldP spid="102422" grpId="0"/>
      <p:bldP spid="102423" grpId="0"/>
      <p:bldP spid="102424" grpId="0"/>
      <p:bldP spid="102426" grpId="0" animBg="1"/>
      <p:bldP spid="10242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Freeform 139"/>
          <p:cNvSpPr>
            <a:spLocks/>
          </p:cNvSpPr>
          <p:nvPr/>
        </p:nvSpPr>
        <p:spPr bwMode="auto">
          <a:xfrm>
            <a:off x="179388" y="3651250"/>
            <a:ext cx="4089400" cy="1355725"/>
          </a:xfrm>
          <a:custGeom>
            <a:avLst/>
            <a:gdLst>
              <a:gd name="T0" fmla="*/ 2147483647 w 2269"/>
              <a:gd name="T1" fmla="*/ 2147483647 h 854"/>
              <a:gd name="T2" fmla="*/ 2147483647 w 2269"/>
              <a:gd name="T3" fmla="*/ 2147483647 h 854"/>
              <a:gd name="T4" fmla="*/ 2147483647 w 2269"/>
              <a:gd name="T5" fmla="*/ 2147483647 h 854"/>
              <a:gd name="T6" fmla="*/ 2147483647 w 2269"/>
              <a:gd name="T7" fmla="*/ 2147483647 h 854"/>
              <a:gd name="T8" fmla="*/ 2147483647 w 2269"/>
              <a:gd name="T9" fmla="*/ 2147483647 h 854"/>
              <a:gd name="T10" fmla="*/ 2147483647 w 2269"/>
              <a:gd name="T11" fmla="*/ 2147483647 h 854"/>
              <a:gd name="T12" fmla="*/ 2147483647 w 2269"/>
              <a:gd name="T13" fmla="*/ 2147483647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69"/>
              <a:gd name="T22" fmla="*/ 0 h 854"/>
              <a:gd name="T23" fmla="*/ 2269 w 2269"/>
              <a:gd name="T24" fmla="*/ 854 h 8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74" name="Freeform 29"/>
          <p:cNvSpPr>
            <a:spLocks/>
          </p:cNvSpPr>
          <p:nvPr/>
        </p:nvSpPr>
        <p:spPr bwMode="auto">
          <a:xfrm>
            <a:off x="4468813" y="2922588"/>
            <a:ext cx="3738562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75" name="Line 32"/>
          <p:cNvSpPr>
            <a:spLocks noChangeShapeType="1"/>
          </p:cNvSpPr>
          <p:nvPr/>
        </p:nvSpPr>
        <p:spPr bwMode="auto">
          <a:xfrm>
            <a:off x="4583113" y="4244975"/>
            <a:ext cx="604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76" name="Line 34"/>
          <p:cNvSpPr>
            <a:spLocks noChangeShapeType="1"/>
          </p:cNvSpPr>
          <p:nvPr/>
        </p:nvSpPr>
        <p:spPr bwMode="auto">
          <a:xfrm>
            <a:off x="7423150" y="3497263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77" name="Line 35"/>
          <p:cNvSpPr>
            <a:spLocks noChangeShapeType="1"/>
          </p:cNvSpPr>
          <p:nvPr/>
        </p:nvSpPr>
        <p:spPr bwMode="auto">
          <a:xfrm flipV="1">
            <a:off x="7429500" y="5002213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78" name="Text Box 36"/>
          <p:cNvSpPr txBox="1">
            <a:spLocks noChangeArrowheads="1"/>
          </p:cNvSpPr>
          <p:nvPr/>
        </p:nvSpPr>
        <p:spPr bwMode="auto">
          <a:xfrm>
            <a:off x="8048625" y="322738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10.0.0.1</a:t>
            </a:r>
          </a:p>
        </p:txBody>
      </p:sp>
      <p:sp>
        <p:nvSpPr>
          <p:cNvPr id="105479" name="Text Box 37"/>
          <p:cNvSpPr txBox="1">
            <a:spLocks noChangeArrowheads="1"/>
          </p:cNvSpPr>
          <p:nvPr/>
        </p:nvSpPr>
        <p:spPr bwMode="auto">
          <a:xfrm>
            <a:off x="8175625" y="399573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10.0.0.2</a:t>
            </a:r>
          </a:p>
        </p:txBody>
      </p:sp>
      <p:sp>
        <p:nvSpPr>
          <p:cNvPr id="105480" name="Text Box 38"/>
          <p:cNvSpPr txBox="1">
            <a:spLocks noChangeArrowheads="1"/>
          </p:cNvSpPr>
          <p:nvPr/>
        </p:nvSpPr>
        <p:spPr bwMode="auto">
          <a:xfrm>
            <a:off x="8137525" y="489108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10.0.0.3</a:t>
            </a: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5630863" y="2855913"/>
            <a:ext cx="1871662" cy="1033462"/>
            <a:chOff x="3550" y="2055"/>
            <a:chExt cx="1179" cy="651"/>
          </a:xfrm>
        </p:grpSpPr>
        <p:grpSp>
          <p:nvGrpSpPr>
            <p:cNvPr id="105574" name="Group 50"/>
            <p:cNvGrpSpPr>
              <a:grpSpLocks/>
            </p:cNvGrpSpPr>
            <p:nvPr/>
          </p:nvGrpSpPr>
          <p:grpSpPr bwMode="auto">
            <a:xfrm>
              <a:off x="3550" y="2055"/>
              <a:ext cx="1179" cy="357"/>
              <a:chOff x="4381" y="786"/>
              <a:chExt cx="1108" cy="357"/>
            </a:xfrm>
          </p:grpSpPr>
          <p:sp>
            <p:nvSpPr>
              <p:cNvPr id="105579" name="Rectangle 40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5580" name="Text Box 39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S: 10.0.0.1, 3345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D: 128.119.40.186, 80</a:t>
                </a:r>
              </a:p>
            </p:txBody>
          </p:sp>
          <p:grpSp>
            <p:nvGrpSpPr>
              <p:cNvPr id="105581" name="Group 44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05586" name="Freeform 43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87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88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5582" name="Group 4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05583" name="Freeform 4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84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85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5575" name="Freeform 51"/>
            <p:cNvSpPr>
              <a:spLocks/>
            </p:cNvSpPr>
            <p:nvPr/>
          </p:nvSpPr>
          <p:spPr bwMode="auto">
            <a:xfrm>
              <a:off x="3573" y="2364"/>
              <a:ext cx="564" cy="342"/>
            </a:xfrm>
            <a:custGeom>
              <a:avLst/>
              <a:gdLst>
                <a:gd name="T0" fmla="*/ 0 w 417"/>
                <a:gd name="T1" fmla="*/ 9905 h 264"/>
                <a:gd name="T2" fmla="*/ 28602 w 417"/>
                <a:gd name="T3" fmla="*/ 9905 h 264"/>
                <a:gd name="T4" fmla="*/ 28602 w 417"/>
                <a:gd name="T5" fmla="*/ 0 h 264"/>
                <a:gd name="T6" fmla="*/ 0 60000 65536"/>
                <a:gd name="T7" fmla="*/ 0 60000 65536"/>
                <a:gd name="T8" fmla="*/ 0 60000 65536"/>
                <a:gd name="T9" fmla="*/ 0 w 417"/>
                <a:gd name="T10" fmla="*/ 0 h 264"/>
                <a:gd name="T11" fmla="*/ 417 w 417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5576" name="Group 87"/>
            <p:cNvGrpSpPr>
              <a:grpSpLocks/>
            </p:cNvGrpSpPr>
            <p:nvPr/>
          </p:nvGrpSpPr>
          <p:grpSpPr bwMode="auto">
            <a:xfrm>
              <a:off x="4032" y="2416"/>
              <a:ext cx="218" cy="231"/>
              <a:chOff x="5140" y="400"/>
              <a:chExt cx="218" cy="231"/>
            </a:xfrm>
          </p:grpSpPr>
          <p:sp>
            <p:nvSpPr>
              <p:cNvPr id="105577" name="Oval 8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5578" name="Text Box 52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1</a:t>
                </a:r>
              </a:p>
            </p:txBody>
          </p:sp>
        </p:grpSp>
      </p:grpSp>
      <p:sp>
        <p:nvSpPr>
          <p:cNvPr id="105482" name="Text Box 54"/>
          <p:cNvSpPr txBox="1">
            <a:spLocks noChangeArrowheads="1"/>
          </p:cNvSpPr>
          <p:nvPr/>
        </p:nvSpPr>
        <p:spPr bwMode="auto">
          <a:xfrm>
            <a:off x="4533900" y="381793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10.0.0.4</a:t>
            </a:r>
          </a:p>
        </p:txBody>
      </p:sp>
      <p:sp>
        <p:nvSpPr>
          <p:cNvPr id="105483" name="Line 55"/>
          <p:cNvSpPr>
            <a:spLocks noChangeShapeType="1"/>
          </p:cNvSpPr>
          <p:nvPr/>
        </p:nvSpPr>
        <p:spPr bwMode="auto">
          <a:xfrm flipH="1">
            <a:off x="4657725" y="40735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84" name="Text Box 56"/>
          <p:cNvSpPr txBox="1">
            <a:spLocks noChangeArrowheads="1"/>
          </p:cNvSpPr>
          <p:nvPr/>
        </p:nvSpPr>
        <p:spPr bwMode="auto">
          <a:xfrm>
            <a:off x="2695575" y="437515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138.76.29.7</a:t>
            </a:r>
          </a:p>
        </p:txBody>
      </p:sp>
      <p:sp>
        <p:nvSpPr>
          <p:cNvPr id="105485" name="Line 57"/>
          <p:cNvSpPr>
            <a:spLocks noChangeShapeType="1"/>
          </p:cNvSpPr>
          <p:nvPr/>
        </p:nvSpPr>
        <p:spPr bwMode="auto">
          <a:xfrm flipH="1">
            <a:off x="3917950" y="431165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6469063" y="1570038"/>
            <a:ext cx="2433637" cy="1389062"/>
            <a:chOff x="3944" y="989"/>
            <a:chExt cx="1533" cy="875"/>
          </a:xfrm>
        </p:grpSpPr>
        <p:sp>
          <p:nvSpPr>
            <p:cNvPr id="105572" name="Text Box 53"/>
            <p:cNvSpPr txBox="1">
              <a:spLocks noChangeArrowheads="1"/>
            </p:cNvSpPr>
            <p:nvPr/>
          </p:nvSpPr>
          <p:spPr bwMode="auto">
            <a:xfrm>
              <a:off x="4121" y="989"/>
              <a:ext cx="1356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1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1: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host 10.0.0.1 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sends datagram to 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128.119.40.186, 80</a:t>
              </a:r>
            </a:p>
          </p:txBody>
        </p:sp>
        <p:sp>
          <p:nvSpPr>
            <p:cNvPr id="105573" name="Line 58"/>
            <p:cNvSpPr>
              <a:spLocks noChangeShapeType="1"/>
            </p:cNvSpPr>
            <p:nvPr/>
          </p:nvSpPr>
          <p:spPr bwMode="auto">
            <a:xfrm flipH="1">
              <a:off x="3944" y="1105"/>
              <a:ext cx="197" cy="75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5487" name="Freeform 67"/>
          <p:cNvSpPr>
            <a:spLocks/>
          </p:cNvSpPr>
          <p:nvPr/>
        </p:nvSpPr>
        <p:spPr bwMode="auto">
          <a:xfrm>
            <a:off x="2344738" y="2627313"/>
            <a:ext cx="3862387" cy="1531937"/>
          </a:xfrm>
          <a:custGeom>
            <a:avLst/>
            <a:gdLst>
              <a:gd name="T0" fmla="*/ 0 w 2433"/>
              <a:gd name="T1" fmla="*/ 2147483647 h 965"/>
              <a:gd name="T2" fmla="*/ 2147483647 w 2433"/>
              <a:gd name="T3" fmla="*/ 2147483647 h 965"/>
              <a:gd name="T4" fmla="*/ 2147483647 w 2433"/>
              <a:gd name="T5" fmla="*/ 2147483647 h 965"/>
              <a:gd name="T6" fmla="*/ 2147483647 w 2433"/>
              <a:gd name="T7" fmla="*/ 2147483647 h 965"/>
              <a:gd name="T8" fmla="*/ 2147483647 w 2433"/>
              <a:gd name="T9" fmla="*/ 2147483647 h 965"/>
              <a:gd name="T10" fmla="*/ 2147483647 w 2433"/>
              <a:gd name="T11" fmla="*/ 2147483647 h 965"/>
              <a:gd name="T12" fmla="*/ 0 w 2433"/>
              <a:gd name="T13" fmla="*/ 2147483647 h 9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3"/>
              <a:gd name="T22" fmla="*/ 0 h 965"/>
              <a:gd name="T23" fmla="*/ 2433 w 2433"/>
              <a:gd name="T24" fmla="*/ 965 h 9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3175" cap="flat" cmpd="sng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88" name="Rectangle 62"/>
          <p:cNvSpPr>
            <a:spLocks noChangeArrowheads="1"/>
          </p:cNvSpPr>
          <p:nvPr/>
        </p:nvSpPr>
        <p:spPr bwMode="auto">
          <a:xfrm>
            <a:off x="2344738" y="1374775"/>
            <a:ext cx="3784600" cy="1354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5489" name="Text Box 60"/>
          <p:cNvSpPr txBox="1">
            <a:spLocks noChangeArrowheads="1"/>
          </p:cNvSpPr>
          <p:nvPr/>
        </p:nvSpPr>
        <p:spPr bwMode="auto">
          <a:xfrm>
            <a:off x="2386013" y="1419225"/>
            <a:ext cx="3676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NAT translation table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WAN side addr        LAN side addr</a:t>
            </a:r>
          </a:p>
        </p:txBody>
      </p:sp>
      <p:sp>
        <p:nvSpPr>
          <p:cNvPr id="105490" name="Line 63"/>
          <p:cNvSpPr>
            <a:spLocks noChangeShapeType="1"/>
          </p:cNvSpPr>
          <p:nvPr/>
        </p:nvSpPr>
        <p:spPr bwMode="auto">
          <a:xfrm flipV="1">
            <a:off x="2344738" y="1747838"/>
            <a:ext cx="37909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91" name="Line 64"/>
          <p:cNvSpPr>
            <a:spLocks noChangeShapeType="1"/>
          </p:cNvSpPr>
          <p:nvPr/>
        </p:nvSpPr>
        <p:spPr bwMode="auto">
          <a:xfrm flipV="1">
            <a:off x="2359025" y="2025650"/>
            <a:ext cx="37496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92" name="Line 65"/>
          <p:cNvSpPr>
            <a:spLocks noChangeShapeType="1"/>
          </p:cNvSpPr>
          <p:nvPr/>
        </p:nvSpPr>
        <p:spPr bwMode="auto">
          <a:xfrm>
            <a:off x="4468813" y="1770063"/>
            <a:ext cx="3175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533" name="Text Box 61"/>
          <p:cNvSpPr txBox="1">
            <a:spLocks noChangeArrowheads="1"/>
          </p:cNvSpPr>
          <p:nvPr/>
        </p:nvSpPr>
        <p:spPr bwMode="auto">
          <a:xfrm>
            <a:off x="2401888" y="2044700"/>
            <a:ext cx="3702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138.76.29.7, 5001   10.0.0.1, 3345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……                                         ……</a:t>
            </a:r>
          </a:p>
        </p:txBody>
      </p:sp>
      <p:grpSp>
        <p:nvGrpSpPr>
          <p:cNvPr id="8" name="Group 135"/>
          <p:cNvGrpSpPr>
            <a:grpSpLocks/>
          </p:cNvGrpSpPr>
          <p:nvPr/>
        </p:nvGrpSpPr>
        <p:grpSpPr bwMode="auto">
          <a:xfrm>
            <a:off x="4765675" y="3435350"/>
            <a:ext cx="2784475" cy="1631950"/>
            <a:chOff x="3002" y="2417"/>
            <a:chExt cx="1754" cy="1028"/>
          </a:xfrm>
        </p:grpSpPr>
        <p:sp>
          <p:nvSpPr>
            <p:cNvPr id="105558" name="Rectangle 91"/>
            <p:cNvSpPr>
              <a:spLocks noChangeArrowheads="1"/>
            </p:cNvSpPr>
            <p:nvPr/>
          </p:nvSpPr>
          <p:spPr bwMode="auto">
            <a:xfrm>
              <a:off x="3002" y="3051"/>
              <a:ext cx="1175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5559" name="Text Box 92"/>
            <p:cNvSpPr txBox="1">
              <a:spLocks noChangeArrowheads="1"/>
            </p:cNvSpPr>
            <p:nvPr/>
          </p:nvSpPr>
          <p:spPr bwMode="auto">
            <a:xfrm>
              <a:off x="3104" y="3042"/>
              <a:ext cx="1112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S: 128.119.40.186, 80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D: 10.0.0.1, 3345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5560" name="Group 93"/>
            <p:cNvGrpSpPr>
              <a:grpSpLocks/>
            </p:cNvGrpSpPr>
            <p:nvPr/>
          </p:nvGrpSpPr>
          <p:grpSpPr bwMode="auto">
            <a:xfrm>
              <a:off x="3054" y="3007"/>
              <a:ext cx="51" cy="99"/>
              <a:chOff x="5508" y="1599"/>
              <a:chExt cx="48" cy="99"/>
            </a:xfrm>
          </p:grpSpPr>
          <p:sp>
            <p:nvSpPr>
              <p:cNvPr id="105569" name="Freeform 94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70" name="Line 95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71" name="Line 96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5561" name="Group 97"/>
            <p:cNvGrpSpPr>
              <a:grpSpLocks/>
            </p:cNvGrpSpPr>
            <p:nvPr/>
          </p:nvGrpSpPr>
          <p:grpSpPr bwMode="auto">
            <a:xfrm>
              <a:off x="3059" y="3248"/>
              <a:ext cx="51" cy="99"/>
              <a:chOff x="5508" y="1599"/>
              <a:chExt cx="48" cy="99"/>
            </a:xfrm>
          </p:grpSpPr>
          <p:sp>
            <p:nvSpPr>
              <p:cNvPr id="105566" name="Freeform 9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67" name="Line 9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68" name="Line 10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5562" name="Freeform 101"/>
            <p:cNvSpPr>
              <a:spLocks/>
            </p:cNvSpPr>
            <p:nvPr/>
          </p:nvSpPr>
          <p:spPr bwMode="auto">
            <a:xfrm>
              <a:off x="4179" y="2417"/>
              <a:ext cx="577" cy="768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7"/>
                <a:gd name="T13" fmla="*/ 0 h 768"/>
                <a:gd name="T14" fmla="*/ 577 w 577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5563" name="Group 102"/>
            <p:cNvGrpSpPr>
              <a:grpSpLocks/>
            </p:cNvGrpSpPr>
            <p:nvPr/>
          </p:nvGrpSpPr>
          <p:grpSpPr bwMode="auto">
            <a:xfrm>
              <a:off x="4240" y="3061"/>
              <a:ext cx="218" cy="231"/>
              <a:chOff x="5140" y="400"/>
              <a:chExt cx="218" cy="231"/>
            </a:xfrm>
          </p:grpSpPr>
          <p:sp>
            <p:nvSpPr>
              <p:cNvPr id="105564" name="Oval 103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5565" name="Text Box 104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4</a:t>
                </a:r>
              </a:p>
            </p:txBody>
          </p:sp>
        </p:grpSp>
      </p:grpSp>
      <p:grpSp>
        <p:nvGrpSpPr>
          <p:cNvPr id="12" name="Group 108"/>
          <p:cNvGrpSpPr>
            <a:grpSpLocks/>
          </p:cNvGrpSpPr>
          <p:nvPr/>
        </p:nvGrpSpPr>
        <p:grpSpPr bwMode="auto">
          <a:xfrm>
            <a:off x="1531938" y="3652838"/>
            <a:ext cx="2497137" cy="566737"/>
            <a:chOff x="1026" y="3559"/>
            <a:chExt cx="1573" cy="357"/>
          </a:xfrm>
        </p:grpSpPr>
        <p:grpSp>
          <p:nvGrpSpPr>
            <p:cNvPr id="105543" name="Group 68"/>
            <p:cNvGrpSpPr>
              <a:grpSpLocks/>
            </p:cNvGrpSpPr>
            <p:nvPr/>
          </p:nvGrpSpPr>
          <p:grpSpPr bwMode="auto">
            <a:xfrm>
              <a:off x="1412" y="3559"/>
              <a:ext cx="1187" cy="357"/>
              <a:chOff x="4381" y="786"/>
              <a:chExt cx="1108" cy="357"/>
            </a:xfrm>
          </p:grpSpPr>
          <p:sp>
            <p:nvSpPr>
              <p:cNvPr id="105548" name="Rectangle 69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5549" name="Text Box 70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S: 138.76.29.7, 5001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D: 128.119.40.186, 80</a:t>
                </a:r>
              </a:p>
            </p:txBody>
          </p:sp>
          <p:grpSp>
            <p:nvGrpSpPr>
              <p:cNvPr id="105550" name="Group 71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05555" name="Freeform 72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56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57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5551" name="Group 7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05552" name="Freeform 7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53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5510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54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5544" name="Line 79"/>
            <p:cNvSpPr>
              <a:spLocks noChangeShapeType="1"/>
            </p:cNvSpPr>
            <p:nvPr/>
          </p:nvSpPr>
          <p:spPr bwMode="auto">
            <a:xfrm flipH="1">
              <a:off x="1026" y="3729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5545" name="Group 105"/>
            <p:cNvGrpSpPr>
              <a:grpSpLocks/>
            </p:cNvGrpSpPr>
            <p:nvPr/>
          </p:nvGrpSpPr>
          <p:grpSpPr bwMode="auto">
            <a:xfrm>
              <a:off x="1143" y="3613"/>
              <a:ext cx="218" cy="231"/>
              <a:chOff x="5140" y="400"/>
              <a:chExt cx="218" cy="231"/>
            </a:xfrm>
          </p:grpSpPr>
          <p:sp>
            <p:nvSpPr>
              <p:cNvPr id="105546" name="Oval 10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5547" name="Text Box 107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2</a:t>
                </a:r>
              </a:p>
            </p:txBody>
          </p:sp>
        </p:grpSp>
      </p:grpSp>
      <p:grpSp>
        <p:nvGrpSpPr>
          <p:cNvPr id="17" name="Group 112"/>
          <p:cNvGrpSpPr>
            <a:grpSpLocks/>
          </p:cNvGrpSpPr>
          <p:nvPr/>
        </p:nvGrpSpPr>
        <p:grpSpPr bwMode="auto">
          <a:xfrm>
            <a:off x="100013" y="1671638"/>
            <a:ext cx="5054600" cy="2052637"/>
            <a:chOff x="63" y="1306"/>
            <a:chExt cx="3184" cy="1293"/>
          </a:xfrm>
        </p:grpSpPr>
        <p:sp>
          <p:nvSpPr>
            <p:cNvPr id="105539" name="Text Box 82"/>
            <p:cNvSpPr txBox="1">
              <a:spLocks noChangeArrowheads="1"/>
            </p:cNvSpPr>
            <p:nvPr/>
          </p:nvSpPr>
          <p:spPr bwMode="auto">
            <a:xfrm>
              <a:off x="63" y="1306"/>
              <a:ext cx="1316" cy="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2: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NAT router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changes datagram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source </a:t>
              </a: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addr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from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10.0.0.1, 3345 to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138.76.29.7, 5001,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updates table</a:t>
              </a:r>
            </a:p>
          </p:txBody>
        </p:sp>
        <p:sp>
          <p:nvSpPr>
            <p:cNvPr id="105540" name="Line 83"/>
            <p:cNvSpPr>
              <a:spLocks noChangeShapeType="1"/>
            </p:cNvSpPr>
            <p:nvPr/>
          </p:nvSpPr>
          <p:spPr bwMode="auto">
            <a:xfrm>
              <a:off x="1285" y="2243"/>
              <a:ext cx="147" cy="35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41" name="Line 110"/>
            <p:cNvSpPr>
              <a:spLocks noChangeShapeType="1"/>
            </p:cNvSpPr>
            <p:nvPr/>
          </p:nvSpPr>
          <p:spPr bwMode="auto">
            <a:xfrm flipV="1">
              <a:off x="1275" y="1788"/>
              <a:ext cx="663" cy="45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42" name="Line 111"/>
            <p:cNvSpPr>
              <a:spLocks noChangeShapeType="1"/>
            </p:cNvSpPr>
            <p:nvPr/>
          </p:nvSpPr>
          <p:spPr bwMode="auto">
            <a:xfrm flipV="1">
              <a:off x="1275" y="1751"/>
              <a:ext cx="1972" cy="49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29"/>
          <p:cNvGrpSpPr>
            <a:grpSpLocks/>
          </p:cNvGrpSpPr>
          <p:nvPr/>
        </p:nvGrpSpPr>
        <p:grpSpPr bwMode="auto">
          <a:xfrm>
            <a:off x="1360488" y="4681538"/>
            <a:ext cx="2471737" cy="696912"/>
            <a:chOff x="1163" y="3752"/>
            <a:chExt cx="1557" cy="439"/>
          </a:xfrm>
        </p:grpSpPr>
        <p:sp>
          <p:nvSpPr>
            <p:cNvPr id="105525" name="Rectangle 115"/>
            <p:cNvSpPr>
              <a:spLocks noChangeArrowheads="1"/>
            </p:cNvSpPr>
            <p:nvPr/>
          </p:nvSpPr>
          <p:spPr bwMode="auto">
            <a:xfrm>
              <a:off x="1163" y="3796"/>
              <a:ext cx="1183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5526" name="Text Box 116"/>
            <p:cNvSpPr txBox="1">
              <a:spLocks noChangeArrowheads="1"/>
            </p:cNvSpPr>
            <p:nvPr/>
          </p:nvSpPr>
          <p:spPr bwMode="auto">
            <a:xfrm>
              <a:off x="1281" y="3788"/>
              <a:ext cx="1120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S: 128.119.40.186, 80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D: 138.76.29.7, 5001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5527" name="Group 117"/>
            <p:cNvGrpSpPr>
              <a:grpSpLocks/>
            </p:cNvGrpSpPr>
            <p:nvPr/>
          </p:nvGrpSpPr>
          <p:grpSpPr bwMode="auto">
            <a:xfrm>
              <a:off x="1214" y="3752"/>
              <a:ext cx="52" cy="99"/>
              <a:chOff x="5508" y="1599"/>
              <a:chExt cx="48" cy="99"/>
            </a:xfrm>
          </p:grpSpPr>
          <p:sp>
            <p:nvSpPr>
              <p:cNvPr id="105536" name="Freeform 11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37" name="Line 11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38" name="Line 12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5528" name="Group 121"/>
            <p:cNvGrpSpPr>
              <a:grpSpLocks/>
            </p:cNvGrpSpPr>
            <p:nvPr/>
          </p:nvGrpSpPr>
          <p:grpSpPr bwMode="auto">
            <a:xfrm>
              <a:off x="1193" y="3984"/>
              <a:ext cx="52" cy="99"/>
              <a:chOff x="5508" y="1599"/>
              <a:chExt cx="48" cy="99"/>
            </a:xfrm>
          </p:grpSpPr>
          <p:sp>
            <p:nvSpPr>
              <p:cNvPr id="105533" name="Freeform 122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34" name="Line 123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35" name="Line 124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5529" name="Line 125"/>
            <p:cNvSpPr>
              <a:spLocks noChangeShapeType="1"/>
            </p:cNvSpPr>
            <p:nvPr/>
          </p:nvSpPr>
          <p:spPr bwMode="auto">
            <a:xfrm flipH="1">
              <a:off x="2344" y="3931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5530" name="Group 126"/>
            <p:cNvGrpSpPr>
              <a:grpSpLocks/>
            </p:cNvGrpSpPr>
            <p:nvPr/>
          </p:nvGrpSpPr>
          <p:grpSpPr bwMode="auto">
            <a:xfrm>
              <a:off x="2409" y="3815"/>
              <a:ext cx="218" cy="231"/>
              <a:chOff x="5140" y="400"/>
              <a:chExt cx="218" cy="231"/>
            </a:xfrm>
          </p:grpSpPr>
          <p:sp>
            <p:nvSpPr>
              <p:cNvPr id="105531" name="Oval 127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5532" name="Text Box 128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3</a:t>
                </a:r>
              </a:p>
            </p:txBody>
          </p:sp>
        </p:grpSp>
      </p:grpSp>
      <p:sp>
        <p:nvSpPr>
          <p:cNvPr id="233603" name="Text Box 131"/>
          <p:cNvSpPr txBox="1">
            <a:spLocks noChangeArrowheads="1"/>
          </p:cNvSpPr>
          <p:nvPr/>
        </p:nvSpPr>
        <p:spPr bwMode="auto">
          <a:xfrm>
            <a:off x="1317625" y="5170488"/>
            <a:ext cx="208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3: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reply arrives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dest. address: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138.76.29.7, 5001</a:t>
            </a:r>
          </a:p>
        </p:txBody>
      </p:sp>
      <p:sp>
        <p:nvSpPr>
          <p:cNvPr id="233608" name="Text Box 136"/>
          <p:cNvSpPr txBox="1">
            <a:spLocks noChangeArrowheads="1"/>
          </p:cNvSpPr>
          <p:nvPr/>
        </p:nvSpPr>
        <p:spPr bwMode="auto">
          <a:xfrm>
            <a:off x="4741863" y="5005388"/>
            <a:ext cx="386715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4: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NAT router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changes datagram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dest addr from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138.76.29.7, 5001 to 10.0.0.1, 3345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5500" name="Line 138"/>
          <p:cNvSpPr>
            <a:spLocks noChangeShapeType="1"/>
          </p:cNvSpPr>
          <p:nvPr/>
        </p:nvSpPr>
        <p:spPr bwMode="auto">
          <a:xfrm>
            <a:off x="1022350" y="42735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425" name="Rectangle 141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pic>
        <p:nvPicPr>
          <p:cNvPr id="105502" name="Picture 14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503" name="Group 143"/>
          <p:cNvGrpSpPr>
            <a:grpSpLocks/>
          </p:cNvGrpSpPr>
          <p:nvPr/>
        </p:nvGrpSpPr>
        <p:grpSpPr bwMode="auto">
          <a:xfrm>
            <a:off x="4035425" y="4095750"/>
            <a:ext cx="587375" cy="323850"/>
            <a:chOff x="4396" y="1245"/>
            <a:chExt cx="672" cy="248"/>
          </a:xfrm>
        </p:grpSpPr>
        <p:sp>
          <p:nvSpPr>
            <p:cNvPr id="10551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551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551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5520" name="Group 14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05523" name="Freeform 14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24" name="Freeform 14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5521" name="Line 150"/>
            <p:cNvSpPr>
              <a:spLocks noChangeShapeType="1"/>
            </p:cNvSpPr>
            <p:nvPr/>
          </p:nvSpPr>
          <p:spPr bwMode="auto">
            <a:xfrm>
              <a:off x="4400" y="1322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22" name="Line 15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504" name="Group 156"/>
          <p:cNvGrpSpPr>
            <a:grpSpLocks/>
          </p:cNvGrpSpPr>
          <p:nvPr/>
        </p:nvGrpSpPr>
        <p:grpSpPr bwMode="auto">
          <a:xfrm flipH="1">
            <a:off x="7529513" y="3311525"/>
            <a:ext cx="641350" cy="558800"/>
            <a:chOff x="-44" y="1473"/>
            <a:chExt cx="981" cy="1105"/>
          </a:xfrm>
        </p:grpSpPr>
        <p:pic>
          <p:nvPicPr>
            <p:cNvPr id="105515" name="Picture 15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16" name="Freeform 15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505" name="Group 159"/>
          <p:cNvGrpSpPr>
            <a:grpSpLocks/>
          </p:cNvGrpSpPr>
          <p:nvPr/>
        </p:nvGrpSpPr>
        <p:grpSpPr bwMode="auto">
          <a:xfrm flipH="1">
            <a:off x="7540625" y="4054475"/>
            <a:ext cx="641350" cy="558800"/>
            <a:chOff x="-44" y="1473"/>
            <a:chExt cx="981" cy="1105"/>
          </a:xfrm>
        </p:grpSpPr>
        <p:pic>
          <p:nvPicPr>
            <p:cNvPr id="105513" name="Picture 16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14" name="Freeform 1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506" name="Group 162"/>
          <p:cNvGrpSpPr>
            <a:grpSpLocks/>
          </p:cNvGrpSpPr>
          <p:nvPr/>
        </p:nvGrpSpPr>
        <p:grpSpPr bwMode="auto">
          <a:xfrm flipH="1">
            <a:off x="7548563" y="4808538"/>
            <a:ext cx="641350" cy="558800"/>
            <a:chOff x="-44" y="1473"/>
            <a:chExt cx="981" cy="1105"/>
          </a:xfrm>
        </p:grpSpPr>
        <p:pic>
          <p:nvPicPr>
            <p:cNvPr id="105511" name="Picture 16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12" name="Freeform 16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5507" name="Line 32"/>
          <p:cNvSpPr>
            <a:spLocks noChangeShapeType="1"/>
          </p:cNvSpPr>
          <p:nvPr/>
        </p:nvSpPr>
        <p:spPr bwMode="auto">
          <a:xfrm>
            <a:off x="7386638" y="4238625"/>
            <a:ext cx="219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58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33" grpId="0"/>
      <p:bldP spid="233603" grpId="0"/>
      <p:bldP spid="23360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600200"/>
            <a:ext cx="8418512" cy="46482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motivation: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local network uses just one IP address as far as outside world is concerned:</a:t>
            </a:r>
          </a:p>
          <a:p>
            <a:pPr lvl="1">
              <a:buFont typeface="Wingdings" charset="2"/>
              <a:buChar char="§"/>
            </a:pPr>
            <a:r>
              <a:rPr lang="en-US" altLang="en-US" sz="2800" dirty="0">
                <a:ea typeface="ＭＳ Ｐゴシック" charset="-128"/>
              </a:rPr>
              <a:t>range of addresses not needed from ISP:  just one IP address for all devices</a:t>
            </a:r>
          </a:p>
          <a:p>
            <a:pPr lvl="1">
              <a:buFont typeface="Wingdings" charset="2"/>
              <a:buChar char="§"/>
            </a:pPr>
            <a:r>
              <a:rPr lang="en-US" altLang="en-US" sz="2800" dirty="0">
                <a:ea typeface="ＭＳ Ｐゴシック" charset="-128"/>
              </a:rPr>
              <a:t>can change addresses of devices in local network without notifying outside world</a:t>
            </a:r>
          </a:p>
          <a:p>
            <a:pPr lvl="1">
              <a:buFont typeface="Wingdings" charset="2"/>
              <a:buChar char="§"/>
            </a:pPr>
            <a:r>
              <a:rPr lang="en-US" altLang="en-US" sz="2800" dirty="0">
                <a:ea typeface="ＭＳ Ｐゴシック" charset="-128"/>
              </a:rPr>
              <a:t>can change ISP without changing addresses of devices in local network</a:t>
            </a:r>
          </a:p>
          <a:p>
            <a:pPr lvl="1">
              <a:buFont typeface="Wingdings" charset="2"/>
              <a:buChar char="§"/>
            </a:pPr>
            <a:r>
              <a:rPr lang="en-US" altLang="en-US" sz="2800" dirty="0">
                <a:ea typeface="ＭＳ Ｐゴシック" charset="-128"/>
              </a:rPr>
              <a:t>devices inside local net not explicitly addressable, visible by outside world (a security plus)</a:t>
            </a:r>
          </a:p>
          <a:p>
            <a:pPr>
              <a:buFont typeface="Wingdings" charset="2"/>
              <a:buNone/>
            </a:pPr>
            <a:endParaRPr lang="en-US" alt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7349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pic>
        <p:nvPicPr>
          <p:cNvPr id="103427" name="Picture 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84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0" y="1482725"/>
            <a:ext cx="8575675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  </a:t>
            </a: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implementation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NAT router must:</a:t>
            </a:r>
            <a:br>
              <a:rPr lang="en-US" altLang="en-US" dirty="0">
                <a:ea typeface="ＭＳ Ｐゴシック" charset="-128"/>
                <a:cs typeface="ＭＳ Ｐゴシック" charset="-128"/>
              </a:rPr>
            </a:br>
            <a:endParaRPr lang="en-US" altLang="en-US" dirty="0">
              <a:ea typeface="ＭＳ Ｐゴシック" charset="-128"/>
              <a:cs typeface="ＭＳ Ｐゴシック" charset="-128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</a:pP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</a:rPr>
              <a:t>outgoing datagrams:</a:t>
            </a:r>
            <a:r>
              <a:rPr lang="en-US" altLang="en-US" dirty="0">
                <a:solidFill>
                  <a:srgbClr val="000099"/>
                </a:solidFill>
                <a:ea typeface="ＭＳ Ｐゴシック" charset="-128"/>
              </a:rPr>
              <a:t> </a:t>
            </a: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</a:rPr>
              <a:t>replace</a:t>
            </a:r>
            <a:r>
              <a:rPr lang="en-US" altLang="en-US" dirty="0">
                <a:ea typeface="ＭＳ Ｐゴシック" charset="-128"/>
              </a:rPr>
              <a:t> (source IP address, port #) of every outgoing datagram to (NAT IP address, new port #)</a:t>
            </a:r>
          </a:p>
          <a:p>
            <a:pPr marL="914400" lvl="2" indent="0">
              <a:lnSpc>
                <a:spcPct val="80000"/>
              </a:lnSpc>
              <a:buFontTx/>
              <a:buNone/>
            </a:pPr>
            <a:r>
              <a:rPr lang="en-US" altLang="en-US" sz="2400" dirty="0">
                <a:cs typeface="Gill Sans MT" charset="0"/>
              </a:rPr>
              <a:t>. . . remote clients/servers will respond using (NAT IP address, new port #) as destination </a:t>
            </a:r>
            <a:r>
              <a:rPr lang="en-US" altLang="en-US" sz="2400" dirty="0" err="1">
                <a:cs typeface="Gill Sans MT" charset="0"/>
              </a:rPr>
              <a:t>addr</a:t>
            </a:r>
            <a:br>
              <a:rPr lang="en-US" altLang="en-US" sz="2400" dirty="0">
                <a:cs typeface="Gill Sans MT" charset="0"/>
              </a:rPr>
            </a:br>
            <a:endParaRPr lang="en-US" altLang="en-US" sz="2400" dirty="0">
              <a:cs typeface="Gill Sans MT" charset="0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</a:pP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</a:rPr>
              <a:t>remember (in NAT translation table)</a:t>
            </a:r>
            <a:r>
              <a:rPr lang="en-US" altLang="en-US" i="1" dirty="0">
                <a:solidFill>
                  <a:schemeClr val="accent2"/>
                </a:solidFill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every (source IP address, port #)  to (NAT IP address, new port #) translation pair</a:t>
            </a:r>
            <a:br>
              <a:rPr lang="en-US" altLang="en-US" dirty="0">
                <a:ea typeface="ＭＳ Ｐゴシック" charset="-128"/>
              </a:rPr>
            </a:br>
            <a:endParaRPr lang="en-US" altLang="en-US" dirty="0">
              <a:ea typeface="ＭＳ Ｐゴシック" charset="-128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</a:pP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</a:rPr>
              <a:t>incoming datagrams:</a:t>
            </a:r>
            <a:r>
              <a:rPr lang="en-US" altLang="en-US" dirty="0">
                <a:solidFill>
                  <a:srgbClr val="000099"/>
                </a:solidFill>
                <a:ea typeface="ＭＳ Ｐゴシック" charset="-128"/>
              </a:rPr>
              <a:t> </a:t>
            </a: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</a:rPr>
              <a:t>replace</a:t>
            </a:r>
            <a:r>
              <a:rPr lang="en-US" altLang="en-US" dirty="0">
                <a:ea typeface="ＭＳ Ｐゴシック" charset="-128"/>
              </a:rPr>
              <a:t> (NAT IP address, new port #) in </a:t>
            </a:r>
            <a:r>
              <a:rPr lang="en-US" altLang="en-US" dirty="0" err="1">
                <a:ea typeface="ＭＳ Ｐゴシック" charset="-128"/>
              </a:rPr>
              <a:t>dest</a:t>
            </a:r>
            <a:r>
              <a:rPr lang="en-US" altLang="en-US" dirty="0">
                <a:ea typeface="ＭＳ Ｐゴシック" charset="-128"/>
              </a:rPr>
              <a:t> fields of every incoming datagram with corresponding (source IP address, port #) stored in NAT table</a:t>
            </a:r>
          </a:p>
          <a:p>
            <a:pPr lvl="1">
              <a:lnSpc>
                <a:spcPct val="80000"/>
              </a:lnSpc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pic>
        <p:nvPicPr>
          <p:cNvPr id="104451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27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73200"/>
            <a:ext cx="7772400" cy="4648200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16-bit port-number field: </a:t>
            </a:r>
          </a:p>
          <a:p>
            <a:pPr lvl="1"/>
            <a:r>
              <a:rPr lang="en-US" altLang="en-US" sz="2800" dirty="0">
                <a:ea typeface="ＭＳ Ｐゴシック" charset="-128"/>
              </a:rPr>
              <a:t>60,000 simultaneous connections with a single LAN-side address!</a:t>
            </a:r>
          </a:p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NAT challenges:</a:t>
            </a:r>
            <a:endParaRPr lang="en-US" altLang="en-US" sz="2800" dirty="0">
              <a:ea typeface="ＭＳ Ｐゴシック" charset="-128"/>
            </a:endParaRPr>
          </a:p>
          <a:p>
            <a:pPr lvl="1"/>
            <a:r>
              <a:rPr lang="en-US" altLang="en-US" sz="2800" dirty="0">
                <a:ea typeface="ＭＳ Ｐゴシック" charset="-128"/>
              </a:rPr>
              <a:t>violates end-to-end argument</a:t>
            </a:r>
          </a:p>
          <a:p>
            <a:pPr lvl="2"/>
            <a:r>
              <a:rPr lang="en-US" altLang="en-US" sz="2400" dirty="0">
                <a:cs typeface="Gill Sans MT" charset="0"/>
              </a:rPr>
              <a:t>NAT possibility must be taken into account by app designers, e.g., P2P applications</a:t>
            </a:r>
          </a:p>
          <a:p>
            <a:pPr lvl="1"/>
            <a:r>
              <a:rPr lang="en-US" altLang="en-US" sz="2800" dirty="0">
                <a:ea typeface="ＭＳ Ｐゴシック" charset="-128"/>
              </a:rPr>
              <a:t>NAT traversal: what if client wants to connect to server behind NAT?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pic>
        <p:nvPicPr>
          <p:cNvPr id="10649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86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E6A8E96-AACD-0945-BD98-5F2A1B399A07}"/>
              </a:ext>
            </a:extLst>
          </p:cNvPr>
          <p:cNvCxnSpPr>
            <a:cxnSpLocks/>
          </p:cNvCxnSpPr>
          <p:nvPr/>
        </p:nvCxnSpPr>
        <p:spPr>
          <a:xfrm flipH="1">
            <a:off x="3700920" y="1078599"/>
            <a:ext cx="787160" cy="383357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1CDB42F-448A-5A40-90D0-1B0EB0945E6E}"/>
              </a:ext>
            </a:extLst>
          </p:cNvPr>
          <p:cNvCxnSpPr>
            <a:cxnSpLocks/>
          </p:cNvCxnSpPr>
          <p:nvPr/>
        </p:nvCxnSpPr>
        <p:spPr>
          <a:xfrm>
            <a:off x="2533257" y="1985495"/>
            <a:ext cx="548634" cy="583662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EFB0B56-ED14-834A-A11C-161EE791BDC4}"/>
              </a:ext>
            </a:extLst>
          </p:cNvPr>
          <p:cNvCxnSpPr>
            <a:cxnSpLocks/>
          </p:cNvCxnSpPr>
          <p:nvPr/>
        </p:nvCxnSpPr>
        <p:spPr>
          <a:xfrm flipV="1">
            <a:off x="2578100" y="1433639"/>
            <a:ext cx="1074820" cy="446591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2F639A4-4474-4942-A985-754F767D1322}"/>
              </a:ext>
            </a:extLst>
          </p:cNvPr>
          <p:cNvCxnSpPr>
            <a:cxnSpLocks/>
          </p:cNvCxnSpPr>
          <p:nvPr/>
        </p:nvCxnSpPr>
        <p:spPr>
          <a:xfrm flipH="1" flipV="1">
            <a:off x="3700920" y="1535976"/>
            <a:ext cx="420167" cy="1033182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234A82C-2D72-8D45-8C9A-8E063CF54D13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3109698" y="2569157"/>
            <a:ext cx="354658" cy="626237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5C3A841-3FC1-6043-8CD2-843C115F1292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3464356" y="2699967"/>
            <a:ext cx="656732" cy="495427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BB2E194-D341-3141-917E-D1280AA4A01B}"/>
              </a:ext>
            </a:extLst>
          </p:cNvPr>
          <p:cNvCxnSpPr>
            <a:cxnSpLocks/>
          </p:cNvCxnSpPr>
          <p:nvPr/>
        </p:nvCxnSpPr>
        <p:spPr>
          <a:xfrm flipH="1">
            <a:off x="3209742" y="1508821"/>
            <a:ext cx="420784" cy="1056231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328953" y="4660900"/>
            <a:ext cx="72390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3289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7767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42245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6723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71201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5679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5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2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3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6B00BFA-F75E-1A41-AF0F-3C5083082E64}"/>
              </a:ext>
            </a:extLst>
          </p:cNvPr>
          <p:cNvGrpSpPr/>
          <p:nvPr/>
        </p:nvGrpSpPr>
        <p:grpSpPr>
          <a:xfrm>
            <a:off x="4341542" y="4928502"/>
            <a:ext cx="908536" cy="254000"/>
            <a:chOff x="419100" y="2057399"/>
            <a:chExt cx="1181100" cy="330201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A9DF7A24-A8CC-EA49-B5F7-ACF6B895C051}"/>
                </a:ext>
              </a:extLst>
            </p:cNvPr>
            <p:cNvSpPr/>
            <p:nvPr/>
          </p:nvSpPr>
          <p:spPr>
            <a:xfrm>
              <a:off x="419100" y="2057400"/>
              <a:ext cx="1181100" cy="330200"/>
            </a:xfrm>
            <a:prstGeom prst="round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B5148264-2B9F-6A41-968E-3ABB60703E00}"/>
                </a:ext>
              </a:extLst>
            </p:cNvPr>
            <p:cNvSpPr/>
            <p:nvPr/>
          </p:nvSpPr>
          <p:spPr>
            <a:xfrm>
              <a:off x="419100" y="2057399"/>
              <a:ext cx="381000" cy="3302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4BF639B-D1F2-F647-856C-5BCEA79489E2}"/>
              </a:ext>
            </a:extLst>
          </p:cNvPr>
          <p:cNvCxnSpPr/>
          <p:nvPr/>
        </p:nvCxnSpPr>
        <p:spPr>
          <a:xfrm flipV="1">
            <a:off x="4603508" y="5257800"/>
            <a:ext cx="0" cy="508000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96A912F-3D47-8644-89C7-80C4B2F7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192" y="601159"/>
            <a:ext cx="2844364" cy="65433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CC9CACB-E555-C04E-A1D6-68633437EB1C}"/>
              </a:ext>
            </a:extLst>
          </p:cNvPr>
          <p:cNvSpPr/>
          <p:nvPr/>
        </p:nvSpPr>
        <p:spPr>
          <a:xfrm>
            <a:off x="8208347" y="816947"/>
            <a:ext cx="523305" cy="523305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F0D24D-450D-EB4D-8290-FC7D19926C52}"/>
              </a:ext>
            </a:extLst>
          </p:cNvPr>
          <p:cNvSpPr txBox="1"/>
          <p:nvPr/>
        </p:nvSpPr>
        <p:spPr>
          <a:xfrm>
            <a:off x="7841351" y="1277290"/>
            <a:ext cx="125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Destination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EFC13A-24D4-B04A-A5F9-9E61D710C814}"/>
              </a:ext>
            </a:extLst>
          </p:cNvPr>
          <p:cNvSpPr txBox="1"/>
          <p:nvPr/>
        </p:nvSpPr>
        <p:spPr>
          <a:xfrm>
            <a:off x="3652920" y="6391705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Source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26FDE52-BBDE-594D-A349-AF80B47BD7DA}"/>
              </a:ext>
            </a:extLst>
          </p:cNvPr>
          <p:cNvCxnSpPr>
            <a:cxnSpLocks/>
          </p:cNvCxnSpPr>
          <p:nvPr/>
        </p:nvCxnSpPr>
        <p:spPr>
          <a:xfrm>
            <a:off x="3464356" y="3187700"/>
            <a:ext cx="0" cy="1473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50307A5-06E4-C94B-8D5E-8F4F9CB56894}"/>
              </a:ext>
            </a:extLst>
          </p:cNvPr>
          <p:cNvCxnSpPr>
            <a:cxnSpLocks/>
          </p:cNvCxnSpPr>
          <p:nvPr/>
        </p:nvCxnSpPr>
        <p:spPr>
          <a:xfrm flipH="1">
            <a:off x="4488080" y="601158"/>
            <a:ext cx="1582520" cy="477441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56A31CAC-5BA3-574A-A1EF-C888258F4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94" y="-219109"/>
            <a:ext cx="4409208" cy="440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ategory:Network routers - Wikimedia Commons">
            <a:extLst>
              <a:ext uri="{FF2B5EF4-FFF2-40B4-BE49-F238E27FC236}">
                <a16:creationId xmlns:a16="http://schemas.microsoft.com/office/drawing/2014/main" id="{56AC3056-8527-1A42-B2B8-B503C6A92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86" y="3195394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ategory:Network routers - Wikimedia Commons">
            <a:extLst>
              <a:ext uri="{FF2B5EF4-FFF2-40B4-BE49-F238E27FC236}">
                <a16:creationId xmlns:a16="http://schemas.microsoft.com/office/drawing/2014/main" id="{B56DDCDA-C82F-9244-965F-FC872484B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31" y="295619"/>
            <a:ext cx="1205665" cy="120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ategory:Network routers - Wikimedia Commons">
            <a:extLst>
              <a:ext uri="{FF2B5EF4-FFF2-40B4-BE49-F238E27FC236}">
                <a16:creationId xmlns:a16="http://schemas.microsoft.com/office/drawing/2014/main" id="{3D500120-2E59-5249-AB47-E5BF7F979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263" y="1078599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Category:Network routers - Wikimedia Commons">
            <a:extLst>
              <a:ext uri="{FF2B5EF4-FFF2-40B4-BE49-F238E27FC236}">
                <a16:creationId xmlns:a16="http://schemas.microsoft.com/office/drawing/2014/main" id="{E3CA3A4E-B372-0241-B3CC-0E7340611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82" y="2298023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Category:Network routers - Wikimedia Commons">
            <a:extLst>
              <a:ext uri="{FF2B5EF4-FFF2-40B4-BE49-F238E27FC236}">
                <a16:creationId xmlns:a16="http://schemas.microsoft.com/office/drawing/2014/main" id="{3ED6F906-8166-454B-8B60-D1BA34936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46" y="1535976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ategory:Network routers - Wikimedia Commons">
            <a:extLst>
              <a:ext uri="{FF2B5EF4-FFF2-40B4-BE49-F238E27FC236}">
                <a16:creationId xmlns:a16="http://schemas.microsoft.com/office/drawing/2014/main" id="{B16D1384-EDCA-7840-91A9-924FB314F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580" y="2194846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BF09D312-BB90-FC4E-B4E3-1E27AD9CB407}"/>
              </a:ext>
            </a:extLst>
          </p:cNvPr>
          <p:cNvSpPr txBox="1"/>
          <p:nvPr/>
        </p:nvSpPr>
        <p:spPr>
          <a:xfrm>
            <a:off x="3903283" y="37885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Router</a:t>
            </a: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EFBB4688-2163-F049-A1B5-C0497D80370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3897098 w 9144000"/>
              <a:gd name="connsiteY0" fmla="*/ 1 h 6858000"/>
              <a:gd name="connsiteX1" fmla="*/ 1574800 w 9144000"/>
              <a:gd name="connsiteY1" fmla="*/ 2279651 h 6858000"/>
              <a:gd name="connsiteX2" fmla="*/ 3897098 w 9144000"/>
              <a:gd name="connsiteY2" fmla="*/ 4559301 h 6858000"/>
              <a:gd name="connsiteX3" fmla="*/ 6219396 w 9144000"/>
              <a:gd name="connsiteY3" fmla="*/ 2279651 h 6858000"/>
              <a:gd name="connsiteX4" fmla="*/ 3897098 w 9144000"/>
              <a:gd name="connsiteY4" fmla="*/ 1 h 6858000"/>
              <a:gd name="connsiteX5" fmla="*/ 0 w 9144000"/>
              <a:gd name="connsiteY5" fmla="*/ 0 h 6858000"/>
              <a:gd name="connsiteX6" fmla="*/ 9144000 w 9144000"/>
              <a:gd name="connsiteY6" fmla="*/ 0 h 6858000"/>
              <a:gd name="connsiteX7" fmla="*/ 9144000 w 9144000"/>
              <a:gd name="connsiteY7" fmla="*/ 6858000 h 6858000"/>
              <a:gd name="connsiteX8" fmla="*/ 0 w 9144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58000">
                <a:moveTo>
                  <a:pt x="3897098" y="1"/>
                </a:moveTo>
                <a:cubicBezTo>
                  <a:pt x="2614528" y="1"/>
                  <a:pt x="1574800" y="1020635"/>
                  <a:pt x="1574800" y="2279651"/>
                </a:cubicBezTo>
                <a:cubicBezTo>
                  <a:pt x="1574800" y="3538667"/>
                  <a:pt x="2614528" y="4559301"/>
                  <a:pt x="3897098" y="4559301"/>
                </a:cubicBezTo>
                <a:cubicBezTo>
                  <a:pt x="5179668" y="4559301"/>
                  <a:pt x="6219396" y="3538667"/>
                  <a:pt x="6219396" y="2279651"/>
                </a:cubicBezTo>
                <a:cubicBezTo>
                  <a:pt x="6219396" y="1020635"/>
                  <a:pt x="5179668" y="1"/>
                  <a:pt x="3897098" y="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1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3A6E12-17AF-2E4A-8E32-9C4BAAE98A14}"/>
              </a:ext>
            </a:extLst>
          </p:cNvPr>
          <p:cNvSpPr txBox="1"/>
          <p:nvPr/>
        </p:nvSpPr>
        <p:spPr>
          <a:xfrm>
            <a:off x="13831" y="4645275"/>
            <a:ext cx="9144000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Routers will use routing algorithms to create and maintain forwarding tables.</a:t>
            </a:r>
          </a:p>
        </p:txBody>
      </p:sp>
    </p:spTree>
    <p:extLst>
      <p:ext uri="{BB962C8B-B14F-4D97-AF65-F5344CB8AC3E}">
        <p14:creationId xmlns:p14="http://schemas.microsoft.com/office/powerpoint/2010/main" val="11766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E6A8E96-AACD-0945-BD98-5F2A1B399A07}"/>
              </a:ext>
            </a:extLst>
          </p:cNvPr>
          <p:cNvCxnSpPr>
            <a:cxnSpLocks/>
          </p:cNvCxnSpPr>
          <p:nvPr/>
        </p:nvCxnSpPr>
        <p:spPr>
          <a:xfrm flipH="1">
            <a:off x="3700920" y="1078599"/>
            <a:ext cx="787160" cy="383357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1CDB42F-448A-5A40-90D0-1B0EB0945E6E}"/>
              </a:ext>
            </a:extLst>
          </p:cNvPr>
          <p:cNvCxnSpPr>
            <a:cxnSpLocks/>
          </p:cNvCxnSpPr>
          <p:nvPr/>
        </p:nvCxnSpPr>
        <p:spPr>
          <a:xfrm>
            <a:off x="2533257" y="1985495"/>
            <a:ext cx="548634" cy="583662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EFB0B56-ED14-834A-A11C-161EE791BDC4}"/>
              </a:ext>
            </a:extLst>
          </p:cNvPr>
          <p:cNvCxnSpPr>
            <a:cxnSpLocks/>
          </p:cNvCxnSpPr>
          <p:nvPr/>
        </p:nvCxnSpPr>
        <p:spPr>
          <a:xfrm flipV="1">
            <a:off x="2578100" y="1433639"/>
            <a:ext cx="1074820" cy="446591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2F639A4-4474-4942-A985-754F767D1322}"/>
              </a:ext>
            </a:extLst>
          </p:cNvPr>
          <p:cNvCxnSpPr>
            <a:cxnSpLocks/>
          </p:cNvCxnSpPr>
          <p:nvPr/>
        </p:nvCxnSpPr>
        <p:spPr>
          <a:xfrm flipH="1" flipV="1">
            <a:off x="3700920" y="1535976"/>
            <a:ext cx="420167" cy="1033182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234A82C-2D72-8D45-8C9A-8E063CF54D13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3109698" y="2569157"/>
            <a:ext cx="354658" cy="626237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5C3A841-3FC1-6043-8CD2-843C115F1292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3464356" y="2699967"/>
            <a:ext cx="656732" cy="495427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BB2E194-D341-3141-917E-D1280AA4A01B}"/>
              </a:ext>
            </a:extLst>
          </p:cNvPr>
          <p:cNvCxnSpPr>
            <a:cxnSpLocks/>
          </p:cNvCxnSpPr>
          <p:nvPr/>
        </p:nvCxnSpPr>
        <p:spPr>
          <a:xfrm flipH="1">
            <a:off x="3209742" y="1508821"/>
            <a:ext cx="420784" cy="1056231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328953" y="4660900"/>
            <a:ext cx="72390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3289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7767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42245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6723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71201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5679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5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2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3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6B00BFA-F75E-1A41-AF0F-3C5083082E64}"/>
              </a:ext>
            </a:extLst>
          </p:cNvPr>
          <p:cNvGrpSpPr/>
          <p:nvPr/>
        </p:nvGrpSpPr>
        <p:grpSpPr>
          <a:xfrm>
            <a:off x="4341542" y="4928502"/>
            <a:ext cx="908536" cy="254000"/>
            <a:chOff x="419100" y="2057399"/>
            <a:chExt cx="1181100" cy="330201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A9DF7A24-A8CC-EA49-B5F7-ACF6B895C051}"/>
                </a:ext>
              </a:extLst>
            </p:cNvPr>
            <p:cNvSpPr/>
            <p:nvPr/>
          </p:nvSpPr>
          <p:spPr>
            <a:xfrm>
              <a:off x="419100" y="2057400"/>
              <a:ext cx="1181100" cy="330200"/>
            </a:xfrm>
            <a:prstGeom prst="round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B5148264-2B9F-6A41-968E-3ABB60703E00}"/>
                </a:ext>
              </a:extLst>
            </p:cNvPr>
            <p:cNvSpPr/>
            <p:nvPr/>
          </p:nvSpPr>
          <p:spPr>
            <a:xfrm>
              <a:off x="419100" y="2057399"/>
              <a:ext cx="381000" cy="3302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4BF639B-D1F2-F647-856C-5BCEA79489E2}"/>
              </a:ext>
            </a:extLst>
          </p:cNvPr>
          <p:cNvCxnSpPr/>
          <p:nvPr/>
        </p:nvCxnSpPr>
        <p:spPr>
          <a:xfrm flipV="1">
            <a:off x="4603508" y="5257800"/>
            <a:ext cx="0" cy="508000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96A912F-3D47-8644-89C7-80C4B2F7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192" y="601159"/>
            <a:ext cx="2844364" cy="65433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CC9CACB-E555-C04E-A1D6-68633437EB1C}"/>
              </a:ext>
            </a:extLst>
          </p:cNvPr>
          <p:cNvSpPr/>
          <p:nvPr/>
        </p:nvSpPr>
        <p:spPr>
          <a:xfrm>
            <a:off x="8208347" y="816947"/>
            <a:ext cx="523305" cy="523305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F0D24D-450D-EB4D-8290-FC7D19926C52}"/>
              </a:ext>
            </a:extLst>
          </p:cNvPr>
          <p:cNvSpPr txBox="1"/>
          <p:nvPr/>
        </p:nvSpPr>
        <p:spPr>
          <a:xfrm>
            <a:off x="7841351" y="1277290"/>
            <a:ext cx="125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Destination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EFC13A-24D4-B04A-A5F9-9E61D710C814}"/>
              </a:ext>
            </a:extLst>
          </p:cNvPr>
          <p:cNvSpPr txBox="1"/>
          <p:nvPr/>
        </p:nvSpPr>
        <p:spPr>
          <a:xfrm>
            <a:off x="3652920" y="6391705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Source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26FDE52-BBDE-594D-A349-AF80B47BD7DA}"/>
              </a:ext>
            </a:extLst>
          </p:cNvPr>
          <p:cNvCxnSpPr>
            <a:cxnSpLocks/>
          </p:cNvCxnSpPr>
          <p:nvPr/>
        </p:nvCxnSpPr>
        <p:spPr>
          <a:xfrm>
            <a:off x="3464356" y="3187700"/>
            <a:ext cx="0" cy="1473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50307A5-06E4-C94B-8D5E-8F4F9CB56894}"/>
              </a:ext>
            </a:extLst>
          </p:cNvPr>
          <p:cNvCxnSpPr>
            <a:cxnSpLocks/>
          </p:cNvCxnSpPr>
          <p:nvPr/>
        </p:nvCxnSpPr>
        <p:spPr>
          <a:xfrm flipH="1">
            <a:off x="4488080" y="601158"/>
            <a:ext cx="1582520" cy="477441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56A31CAC-5BA3-574A-A1EF-C888258F4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94" y="-219109"/>
            <a:ext cx="4409208" cy="440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ategory:Network routers - Wikimedia Commons">
            <a:extLst>
              <a:ext uri="{FF2B5EF4-FFF2-40B4-BE49-F238E27FC236}">
                <a16:creationId xmlns:a16="http://schemas.microsoft.com/office/drawing/2014/main" id="{56AC3056-8527-1A42-B2B8-B503C6A92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86" y="3195394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ategory:Network routers - Wikimedia Commons">
            <a:extLst>
              <a:ext uri="{FF2B5EF4-FFF2-40B4-BE49-F238E27FC236}">
                <a16:creationId xmlns:a16="http://schemas.microsoft.com/office/drawing/2014/main" id="{B56DDCDA-C82F-9244-965F-FC872484B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31" y="295619"/>
            <a:ext cx="1205665" cy="120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ategory:Network routers - Wikimedia Commons">
            <a:extLst>
              <a:ext uri="{FF2B5EF4-FFF2-40B4-BE49-F238E27FC236}">
                <a16:creationId xmlns:a16="http://schemas.microsoft.com/office/drawing/2014/main" id="{3D500120-2E59-5249-AB47-E5BF7F979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263" y="1078599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Category:Network routers - Wikimedia Commons">
            <a:extLst>
              <a:ext uri="{FF2B5EF4-FFF2-40B4-BE49-F238E27FC236}">
                <a16:creationId xmlns:a16="http://schemas.microsoft.com/office/drawing/2014/main" id="{E3CA3A4E-B372-0241-B3CC-0E7340611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82" y="2298023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Category:Network routers - Wikimedia Commons">
            <a:extLst>
              <a:ext uri="{FF2B5EF4-FFF2-40B4-BE49-F238E27FC236}">
                <a16:creationId xmlns:a16="http://schemas.microsoft.com/office/drawing/2014/main" id="{3ED6F906-8166-454B-8B60-D1BA34936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46" y="1535976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ategory:Network routers - Wikimedia Commons">
            <a:extLst>
              <a:ext uri="{FF2B5EF4-FFF2-40B4-BE49-F238E27FC236}">
                <a16:creationId xmlns:a16="http://schemas.microsoft.com/office/drawing/2014/main" id="{B16D1384-EDCA-7840-91A9-924FB314F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580" y="2194846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BF09D312-BB90-FC4E-B4E3-1E27AD9CB407}"/>
              </a:ext>
            </a:extLst>
          </p:cNvPr>
          <p:cNvSpPr txBox="1"/>
          <p:nvPr/>
        </p:nvSpPr>
        <p:spPr>
          <a:xfrm>
            <a:off x="3903283" y="37885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Router</a:t>
            </a: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EFBB4688-2163-F049-A1B5-C0497D80370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3897098 w 9144000"/>
              <a:gd name="connsiteY0" fmla="*/ 1 h 6858000"/>
              <a:gd name="connsiteX1" fmla="*/ 1574800 w 9144000"/>
              <a:gd name="connsiteY1" fmla="*/ 2279651 h 6858000"/>
              <a:gd name="connsiteX2" fmla="*/ 3897098 w 9144000"/>
              <a:gd name="connsiteY2" fmla="*/ 4559301 h 6858000"/>
              <a:gd name="connsiteX3" fmla="*/ 6219396 w 9144000"/>
              <a:gd name="connsiteY3" fmla="*/ 2279651 h 6858000"/>
              <a:gd name="connsiteX4" fmla="*/ 3897098 w 9144000"/>
              <a:gd name="connsiteY4" fmla="*/ 1 h 6858000"/>
              <a:gd name="connsiteX5" fmla="*/ 0 w 9144000"/>
              <a:gd name="connsiteY5" fmla="*/ 0 h 6858000"/>
              <a:gd name="connsiteX6" fmla="*/ 9144000 w 9144000"/>
              <a:gd name="connsiteY6" fmla="*/ 0 h 6858000"/>
              <a:gd name="connsiteX7" fmla="*/ 9144000 w 9144000"/>
              <a:gd name="connsiteY7" fmla="*/ 6858000 h 6858000"/>
              <a:gd name="connsiteX8" fmla="*/ 0 w 9144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58000">
                <a:moveTo>
                  <a:pt x="3897098" y="1"/>
                </a:moveTo>
                <a:cubicBezTo>
                  <a:pt x="2614528" y="1"/>
                  <a:pt x="1574800" y="1020635"/>
                  <a:pt x="1574800" y="2279651"/>
                </a:cubicBezTo>
                <a:cubicBezTo>
                  <a:pt x="1574800" y="3538667"/>
                  <a:pt x="2614528" y="4559301"/>
                  <a:pt x="3897098" y="4559301"/>
                </a:cubicBezTo>
                <a:cubicBezTo>
                  <a:pt x="5179668" y="4559301"/>
                  <a:pt x="6219396" y="3538667"/>
                  <a:pt x="6219396" y="2279651"/>
                </a:cubicBezTo>
                <a:cubicBezTo>
                  <a:pt x="6219396" y="1020635"/>
                  <a:pt x="5179668" y="1"/>
                  <a:pt x="3897098" y="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1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Text Box 4">
            <a:extLst>
              <a:ext uri="{FF2B5EF4-FFF2-40B4-BE49-F238E27FC236}">
                <a16:creationId xmlns:a16="http://schemas.microsoft.com/office/drawing/2014/main" id="{ACB63A9A-88B2-B442-A69C-AA2D981DE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77" y="2435637"/>
            <a:ext cx="2403222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&lt;addr1, n.hop1&gt;</a:t>
            </a:r>
          </a:p>
          <a:p>
            <a:pPr lvl="0">
              <a:defRPr/>
            </a:pPr>
            <a:r>
              <a:rPr lang="en-US" altLang="en-US" dirty="0">
                <a:solidFill>
                  <a:srgbClr val="C00000"/>
                </a:solidFill>
                <a:latin typeface="Tahoma" panose="020B0604030504040204" pitchFamily="34" charset="0"/>
              </a:rPr>
              <a:t>&lt;addr2, n.hop2&gt;</a:t>
            </a:r>
          </a:p>
          <a:p>
            <a:pPr lvl="0">
              <a:defRPr/>
            </a:pPr>
            <a:r>
              <a:rPr lang="en-US" altLang="en-US" dirty="0">
                <a:solidFill>
                  <a:srgbClr val="C00000"/>
                </a:solidFill>
                <a:latin typeface="Tahoma" panose="020B0604030504040204" pitchFamily="34" charset="0"/>
              </a:rPr>
              <a:t>&lt;addr3, n.hop3&gt;</a:t>
            </a:r>
          </a:p>
        </p:txBody>
      </p:sp>
      <p:sp>
        <p:nvSpPr>
          <p:cNvPr id="45" name="Text Box 8">
            <a:extLst>
              <a:ext uri="{FF2B5EF4-FFF2-40B4-BE49-F238E27FC236}">
                <a16:creationId xmlns:a16="http://schemas.microsoft.com/office/drawing/2014/main" id="{CB0D0E9D-B8C6-4142-8B80-D75B46549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1256" y="2044699"/>
            <a:ext cx="2019300" cy="39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forwarding table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AAA48A2-E85E-9F45-B721-7A935D614AEF}"/>
              </a:ext>
            </a:extLst>
          </p:cNvPr>
          <p:cNvSpPr/>
          <p:nvPr/>
        </p:nvSpPr>
        <p:spPr>
          <a:xfrm>
            <a:off x="3937000" y="2400300"/>
            <a:ext cx="2628900" cy="1422400"/>
          </a:xfrm>
          <a:custGeom>
            <a:avLst/>
            <a:gdLst>
              <a:gd name="connsiteX0" fmla="*/ 0 w 2628900"/>
              <a:gd name="connsiteY0" fmla="*/ 1422400 h 1422400"/>
              <a:gd name="connsiteX1" fmla="*/ 1803400 w 2628900"/>
              <a:gd name="connsiteY1" fmla="*/ 635000 h 1422400"/>
              <a:gd name="connsiteX2" fmla="*/ 2628900 w 2628900"/>
              <a:gd name="connsiteY2" fmla="*/ 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8900" h="1422400">
                <a:moveTo>
                  <a:pt x="0" y="1422400"/>
                </a:moveTo>
                <a:cubicBezTo>
                  <a:pt x="682625" y="1147233"/>
                  <a:pt x="1365250" y="872067"/>
                  <a:pt x="1803400" y="635000"/>
                </a:cubicBezTo>
                <a:cubicBezTo>
                  <a:pt x="2241550" y="397933"/>
                  <a:pt x="2435225" y="198966"/>
                  <a:pt x="2628900" y="0"/>
                </a:cubicBezTo>
              </a:path>
            </a:pathLst>
          </a:custGeom>
          <a:noFill/>
          <a:ln w="53975"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89D15A3-90C0-5545-89D4-128991161BF6}"/>
              </a:ext>
            </a:extLst>
          </p:cNvPr>
          <p:cNvSpPr txBox="1"/>
          <p:nvPr/>
        </p:nvSpPr>
        <p:spPr>
          <a:xfrm>
            <a:off x="13831" y="4645275"/>
            <a:ext cx="9144000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Routers will use routing algorithms to create and maintain forwarding tables.</a:t>
            </a:r>
          </a:p>
        </p:txBody>
      </p:sp>
    </p:spTree>
    <p:extLst>
      <p:ext uri="{BB962C8B-B14F-4D97-AF65-F5344CB8AC3E}">
        <p14:creationId xmlns:p14="http://schemas.microsoft.com/office/powerpoint/2010/main" val="2710643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72390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7559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Router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3B0138C-43B8-1841-9E28-4DE88B7AF59B}"/>
              </a:ext>
            </a:extLst>
          </p:cNvPr>
          <p:cNvSpPr txBox="1"/>
          <p:nvPr/>
        </p:nvSpPr>
        <p:spPr>
          <a:xfrm>
            <a:off x="364303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IP-Addr1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1F8DCA5-8718-064C-8243-B4BAAB373ABB}"/>
              </a:ext>
            </a:extLst>
          </p:cNvPr>
          <p:cNvSpPr txBox="1"/>
          <p:nvPr/>
        </p:nvSpPr>
        <p:spPr>
          <a:xfrm>
            <a:off x="1773997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IP-Addr2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B0F08C3-FF7D-CC40-BE97-6057D58B41A9}"/>
              </a:ext>
            </a:extLst>
          </p:cNvPr>
          <p:cNvSpPr txBox="1"/>
          <p:nvPr/>
        </p:nvSpPr>
        <p:spPr>
          <a:xfrm>
            <a:off x="3183691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IP-Addr3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EAAA34B-E461-F046-8C00-A44BF664EB81}"/>
              </a:ext>
            </a:extLst>
          </p:cNvPr>
          <p:cNvSpPr txBox="1"/>
          <p:nvPr/>
        </p:nvSpPr>
        <p:spPr>
          <a:xfrm>
            <a:off x="4593385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IP-Addr4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F2C412E-210B-404E-94C4-BD60D61BC923}"/>
              </a:ext>
            </a:extLst>
          </p:cNvPr>
          <p:cNvSpPr txBox="1"/>
          <p:nvPr/>
        </p:nvSpPr>
        <p:spPr>
          <a:xfrm>
            <a:off x="6003079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IP-Addr5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8C3E042-68B7-7340-B649-A6E3ADF7C231}"/>
              </a:ext>
            </a:extLst>
          </p:cNvPr>
          <p:cNvSpPr txBox="1"/>
          <p:nvPr/>
        </p:nvSpPr>
        <p:spPr>
          <a:xfrm>
            <a:off x="7412773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IP-Addr6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D0435AB-AE22-8A42-BAA5-7F8ED6E95C50}"/>
              </a:ext>
            </a:extLst>
          </p:cNvPr>
          <p:cNvSpPr txBox="1"/>
          <p:nvPr/>
        </p:nvSpPr>
        <p:spPr>
          <a:xfrm>
            <a:off x="5330985" y="2289082"/>
            <a:ext cx="3361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Router requires the address of the network</a:t>
            </a:r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15825190-04D4-E14A-9B9E-2383E1E02BE1}"/>
              </a:ext>
            </a:extLst>
          </p:cNvPr>
          <p:cNvSpPr/>
          <p:nvPr/>
        </p:nvSpPr>
        <p:spPr>
          <a:xfrm rot="11070769">
            <a:off x="3922926" y="2757474"/>
            <a:ext cx="1384473" cy="1015637"/>
          </a:xfrm>
          <a:custGeom>
            <a:avLst/>
            <a:gdLst>
              <a:gd name="connsiteX0" fmla="*/ 0 w 2628900"/>
              <a:gd name="connsiteY0" fmla="*/ 1422400 h 1422400"/>
              <a:gd name="connsiteX1" fmla="*/ 1803400 w 2628900"/>
              <a:gd name="connsiteY1" fmla="*/ 635000 h 1422400"/>
              <a:gd name="connsiteX2" fmla="*/ 2628900 w 2628900"/>
              <a:gd name="connsiteY2" fmla="*/ 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8900" h="1422400">
                <a:moveTo>
                  <a:pt x="0" y="1422400"/>
                </a:moveTo>
                <a:cubicBezTo>
                  <a:pt x="682625" y="1147233"/>
                  <a:pt x="1365250" y="872067"/>
                  <a:pt x="1803400" y="635000"/>
                </a:cubicBezTo>
                <a:cubicBezTo>
                  <a:pt x="2241550" y="397933"/>
                  <a:pt x="2435225" y="198966"/>
                  <a:pt x="2628900" y="0"/>
                </a:cubicBezTo>
              </a:path>
            </a:pathLst>
          </a:custGeom>
          <a:noFill/>
          <a:ln w="53975"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 Box 4">
            <a:extLst>
              <a:ext uri="{FF2B5EF4-FFF2-40B4-BE49-F238E27FC236}">
                <a16:creationId xmlns:a16="http://schemas.microsoft.com/office/drawing/2014/main" id="{BF71B88E-0B43-CD42-9EB2-9AC66B20E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537" y="910337"/>
            <a:ext cx="2403222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&lt;addr1, n.hop1&gt;</a:t>
            </a:r>
          </a:p>
          <a:p>
            <a:pPr lvl="0">
              <a:defRPr/>
            </a:pPr>
            <a:r>
              <a:rPr lang="en-US" altLang="en-US" dirty="0">
                <a:solidFill>
                  <a:srgbClr val="C00000"/>
                </a:solidFill>
                <a:latin typeface="Tahoma" panose="020B0604030504040204" pitchFamily="34" charset="0"/>
              </a:rPr>
              <a:t>&lt;addr2, n.hop2&gt;</a:t>
            </a:r>
          </a:p>
          <a:p>
            <a:pPr lvl="0">
              <a:defRPr/>
            </a:pPr>
            <a:r>
              <a:rPr lang="en-US" altLang="en-US" dirty="0">
                <a:solidFill>
                  <a:srgbClr val="C00000"/>
                </a:solidFill>
                <a:latin typeface="Tahoma" panose="020B0604030504040204" pitchFamily="34" charset="0"/>
              </a:rPr>
              <a:t>&lt;addr3, n.hop3&gt;</a:t>
            </a:r>
          </a:p>
        </p:txBody>
      </p:sp>
      <p:sp>
        <p:nvSpPr>
          <p:cNvPr id="63" name="Text Box 8">
            <a:extLst>
              <a:ext uri="{FF2B5EF4-FFF2-40B4-BE49-F238E27FC236}">
                <a16:creationId xmlns:a16="http://schemas.microsoft.com/office/drawing/2014/main" id="{D82E7A7A-BFDD-1E4E-AFF3-716878688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3716" y="519399"/>
            <a:ext cx="2019300" cy="39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forwarding table</a:t>
            </a:r>
          </a:p>
        </p:txBody>
      </p:sp>
    </p:spTree>
    <p:extLst>
      <p:ext uri="{BB962C8B-B14F-4D97-AF65-F5344CB8AC3E}">
        <p14:creationId xmlns:p14="http://schemas.microsoft.com/office/powerpoint/2010/main" val="121103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  <p:bldP spid="56" grpId="0"/>
      <p:bldP spid="57" grpId="0"/>
      <p:bldP spid="58" grpId="0"/>
      <p:bldP spid="59" grpId="0"/>
      <p:bldP spid="60" grpId="0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8801729-25DB-694D-ABE3-6E4BD56F21C7}"/>
              </a:ext>
            </a:extLst>
          </p:cNvPr>
          <p:cNvCxnSpPr>
            <a:cxnSpLocks/>
          </p:cNvCxnSpPr>
          <p:nvPr/>
        </p:nvCxnSpPr>
        <p:spPr>
          <a:xfrm flipH="1" flipV="1">
            <a:off x="2192178" y="471729"/>
            <a:ext cx="1029631" cy="1154691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1ECB7BF-1A57-DC44-AB90-FAB44936B514}"/>
              </a:ext>
            </a:extLst>
          </p:cNvPr>
          <p:cNvCxnSpPr>
            <a:cxnSpLocks/>
          </p:cNvCxnSpPr>
          <p:nvPr/>
        </p:nvCxnSpPr>
        <p:spPr>
          <a:xfrm flipV="1">
            <a:off x="3382459" y="470735"/>
            <a:ext cx="971132" cy="1135224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9A0B58-2035-7946-BD52-60413CAF9839}"/>
              </a:ext>
            </a:extLst>
          </p:cNvPr>
          <p:cNvGrpSpPr/>
          <p:nvPr/>
        </p:nvGrpSpPr>
        <p:grpSpPr>
          <a:xfrm>
            <a:off x="1522431" y="1971381"/>
            <a:ext cx="1661260" cy="919309"/>
            <a:chOff x="1522431" y="1971381"/>
            <a:chExt cx="1661260" cy="91930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8187036-6D19-C240-A8A5-47CCFCAF7F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2431" y="1971381"/>
              <a:ext cx="1465150" cy="660915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2F91CC0-2BC5-3A47-8C61-7479A87B26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8803" y="2024314"/>
              <a:ext cx="1064888" cy="866376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72390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7559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Router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3B0138C-43B8-1841-9E28-4DE88B7AF59B}"/>
              </a:ext>
            </a:extLst>
          </p:cNvPr>
          <p:cNvSpPr txBox="1"/>
          <p:nvPr/>
        </p:nvSpPr>
        <p:spPr>
          <a:xfrm>
            <a:off x="364303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IP-Addr1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1F8DCA5-8718-064C-8243-B4BAAB373ABB}"/>
              </a:ext>
            </a:extLst>
          </p:cNvPr>
          <p:cNvSpPr txBox="1"/>
          <p:nvPr/>
        </p:nvSpPr>
        <p:spPr>
          <a:xfrm>
            <a:off x="1773997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IP-Addr2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B0F08C3-FF7D-CC40-BE97-6057D58B41A9}"/>
              </a:ext>
            </a:extLst>
          </p:cNvPr>
          <p:cNvSpPr txBox="1"/>
          <p:nvPr/>
        </p:nvSpPr>
        <p:spPr>
          <a:xfrm>
            <a:off x="3183691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IP-Addr3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EAAA34B-E461-F046-8C00-A44BF664EB81}"/>
              </a:ext>
            </a:extLst>
          </p:cNvPr>
          <p:cNvSpPr txBox="1"/>
          <p:nvPr/>
        </p:nvSpPr>
        <p:spPr>
          <a:xfrm>
            <a:off x="4593385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IP-Addr4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F2C412E-210B-404E-94C4-BD60D61BC923}"/>
              </a:ext>
            </a:extLst>
          </p:cNvPr>
          <p:cNvSpPr txBox="1"/>
          <p:nvPr/>
        </p:nvSpPr>
        <p:spPr>
          <a:xfrm>
            <a:off x="6003079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IP-Addr5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8C3E042-68B7-7340-B649-A6E3ADF7C231}"/>
              </a:ext>
            </a:extLst>
          </p:cNvPr>
          <p:cNvSpPr txBox="1"/>
          <p:nvPr/>
        </p:nvSpPr>
        <p:spPr>
          <a:xfrm>
            <a:off x="7412773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IP-Addr6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D0435AB-AE22-8A42-BAA5-7F8ED6E95C50}"/>
              </a:ext>
            </a:extLst>
          </p:cNvPr>
          <p:cNvSpPr txBox="1"/>
          <p:nvPr/>
        </p:nvSpPr>
        <p:spPr>
          <a:xfrm>
            <a:off x="5330985" y="2289082"/>
            <a:ext cx="3361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Rather the address of the interface.</a:t>
            </a:r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15825190-04D4-E14A-9B9E-2383E1E02BE1}"/>
              </a:ext>
            </a:extLst>
          </p:cNvPr>
          <p:cNvSpPr/>
          <p:nvPr/>
        </p:nvSpPr>
        <p:spPr>
          <a:xfrm rot="11070769" flipV="1">
            <a:off x="3340801" y="2276085"/>
            <a:ext cx="2025581" cy="458452"/>
          </a:xfrm>
          <a:custGeom>
            <a:avLst/>
            <a:gdLst>
              <a:gd name="connsiteX0" fmla="*/ 0 w 2628900"/>
              <a:gd name="connsiteY0" fmla="*/ 1422400 h 1422400"/>
              <a:gd name="connsiteX1" fmla="*/ 1803400 w 2628900"/>
              <a:gd name="connsiteY1" fmla="*/ 635000 h 1422400"/>
              <a:gd name="connsiteX2" fmla="*/ 2628900 w 2628900"/>
              <a:gd name="connsiteY2" fmla="*/ 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8900" h="1422400">
                <a:moveTo>
                  <a:pt x="0" y="1422400"/>
                </a:moveTo>
                <a:cubicBezTo>
                  <a:pt x="682625" y="1147233"/>
                  <a:pt x="1365250" y="872067"/>
                  <a:pt x="1803400" y="635000"/>
                </a:cubicBezTo>
                <a:cubicBezTo>
                  <a:pt x="2241550" y="397933"/>
                  <a:pt x="2435225" y="198966"/>
                  <a:pt x="2628900" y="0"/>
                </a:cubicBezTo>
              </a:path>
            </a:pathLst>
          </a:custGeom>
          <a:noFill/>
          <a:ln w="53975"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 Box 4">
            <a:extLst>
              <a:ext uri="{FF2B5EF4-FFF2-40B4-BE49-F238E27FC236}">
                <a16:creationId xmlns:a16="http://schemas.microsoft.com/office/drawing/2014/main" id="{BF71B88E-0B43-CD42-9EB2-9AC66B20E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537" y="910337"/>
            <a:ext cx="2403222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&lt;addr1, n.hop1&gt;</a:t>
            </a:r>
          </a:p>
          <a:p>
            <a:pPr lvl="0">
              <a:defRPr/>
            </a:pPr>
            <a:r>
              <a:rPr lang="en-US" altLang="en-US" dirty="0">
                <a:solidFill>
                  <a:srgbClr val="C00000"/>
                </a:solidFill>
                <a:latin typeface="Tahoma" panose="020B0604030504040204" pitchFamily="34" charset="0"/>
              </a:rPr>
              <a:t>&lt;addr2, n.hop2&gt;</a:t>
            </a:r>
          </a:p>
          <a:p>
            <a:pPr lvl="0">
              <a:defRPr/>
            </a:pPr>
            <a:r>
              <a:rPr lang="en-US" altLang="en-US" dirty="0">
                <a:solidFill>
                  <a:srgbClr val="C00000"/>
                </a:solidFill>
                <a:latin typeface="Tahoma" panose="020B0604030504040204" pitchFamily="34" charset="0"/>
              </a:rPr>
              <a:t>&lt;addr3, n.hop3&gt;</a:t>
            </a:r>
          </a:p>
        </p:txBody>
      </p:sp>
      <p:sp>
        <p:nvSpPr>
          <p:cNvPr id="63" name="Text Box 8">
            <a:extLst>
              <a:ext uri="{FF2B5EF4-FFF2-40B4-BE49-F238E27FC236}">
                <a16:creationId xmlns:a16="http://schemas.microsoft.com/office/drawing/2014/main" id="{D82E7A7A-BFDD-1E4E-AFF3-716878688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3716" y="519399"/>
            <a:ext cx="2019300" cy="39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forwarding table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E10AAF6-5BD3-1649-B112-F506FAE17AC0}"/>
              </a:ext>
            </a:extLst>
          </p:cNvPr>
          <p:cNvCxnSpPr>
            <a:cxnSpLocks/>
          </p:cNvCxnSpPr>
          <p:nvPr/>
        </p:nvCxnSpPr>
        <p:spPr>
          <a:xfrm flipH="1" flipV="1">
            <a:off x="3275104" y="349114"/>
            <a:ext cx="1" cy="1172575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33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3185</TotalTime>
  <Words>1824</Words>
  <Application>Microsoft Macintosh PowerPoint</Application>
  <PresentationFormat>On-screen Show (4:3)</PresentationFormat>
  <Paragraphs>503</Paragraphs>
  <Slides>57</Slides>
  <Notes>11</Notes>
  <HiddenSlides>6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70" baseType="lpstr">
      <vt:lpstr>Arial</vt:lpstr>
      <vt:lpstr>Calibri</vt:lpstr>
      <vt:lpstr>Calibri Light</vt:lpstr>
      <vt:lpstr>Comic Sans MS</vt:lpstr>
      <vt:lpstr>Courier New</vt:lpstr>
      <vt:lpstr>Helvetica</vt:lpstr>
      <vt:lpstr>Lucida Bright</vt:lpstr>
      <vt:lpstr>Tahoma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Obtaining a Block of Addresses</vt:lpstr>
      <vt:lpstr>A reverse problem (Supernettting/CIDR)</vt:lpstr>
      <vt:lpstr>PowerPoint Presentation</vt:lpstr>
      <vt:lpstr>PowerPoint Presentation</vt:lpstr>
      <vt:lpstr>PowerPoint Presentation</vt:lpstr>
      <vt:lpstr>PowerPoint Presentation</vt:lpstr>
      <vt:lpstr>Classless Addressing</vt:lpstr>
      <vt:lpstr>IP addressing: CIDR</vt:lpstr>
      <vt:lpstr>PowerPoint Presentation</vt:lpstr>
      <vt:lpstr>Classless Inter-Domain Routing (CIDR)</vt:lpstr>
      <vt:lpstr>Hierarchical Address Allocation</vt:lpstr>
      <vt:lpstr>Separate Forwarding Entry Per Prefix</vt:lpstr>
      <vt:lpstr>CIDR Makes Packet Forwarding Harder</vt:lpstr>
      <vt:lpstr>Longest Prefix Match Forwarding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Getting an IP address: DHCP</vt:lpstr>
      <vt:lpstr>IP addresses: how to get one?</vt:lpstr>
      <vt:lpstr>DHCP: Dynamic Host Configuration Protocol</vt:lpstr>
      <vt:lpstr>DHCP: Dynamic Host Configuration Protocol</vt:lpstr>
      <vt:lpstr>DHCP client-server scenario</vt:lpstr>
      <vt:lpstr>PowerPoint Presentation</vt:lpstr>
      <vt:lpstr>DHCP: more than IP addresses</vt:lpstr>
      <vt:lpstr>Dynamic Host Configuration Protocol (DHCP)</vt:lpstr>
      <vt:lpstr>DHCP</vt:lpstr>
      <vt:lpstr>PowerPoint Presentation</vt:lpstr>
      <vt:lpstr>Private Address Space</vt:lpstr>
      <vt:lpstr>PowerPoint Presentation</vt:lpstr>
      <vt:lpstr>NAT: network address translation</vt:lpstr>
      <vt:lpstr>NAT: network address translation</vt:lpstr>
      <vt:lpstr>NAT: network address translation</vt:lpstr>
      <vt:lpstr>NAT: network address translation</vt:lpstr>
      <vt:lpstr>NAT: network address translation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Nirupam Roy</dc:creator>
  <cp:lastModifiedBy>Nirupam Roy</cp:lastModifiedBy>
  <cp:revision>117</cp:revision>
  <dcterms:created xsi:type="dcterms:W3CDTF">2020-02-13T13:47:54Z</dcterms:created>
  <dcterms:modified xsi:type="dcterms:W3CDTF">2022-02-17T18:50:36Z</dcterms:modified>
</cp:coreProperties>
</file>