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</p:sldMasterIdLst>
  <p:notesMasterIdLst>
    <p:notesMasterId r:id="rId60"/>
  </p:notesMasterIdLst>
  <p:sldIdLst>
    <p:sldId id="1532" r:id="rId4"/>
    <p:sldId id="1556" r:id="rId5"/>
    <p:sldId id="679" r:id="rId6"/>
    <p:sldId id="680" r:id="rId7"/>
    <p:sldId id="1603" r:id="rId8"/>
    <p:sldId id="681" r:id="rId9"/>
    <p:sldId id="1571" r:id="rId10"/>
    <p:sldId id="1615" r:id="rId11"/>
    <p:sldId id="1616" r:id="rId12"/>
    <p:sldId id="1617" r:id="rId13"/>
    <p:sldId id="1618" r:id="rId14"/>
    <p:sldId id="1619" r:id="rId15"/>
    <p:sldId id="1620" r:id="rId16"/>
    <p:sldId id="1621" r:id="rId17"/>
    <p:sldId id="1622" r:id="rId18"/>
    <p:sldId id="1623" r:id="rId19"/>
    <p:sldId id="1624" r:id="rId20"/>
    <p:sldId id="1625" r:id="rId21"/>
    <p:sldId id="683" r:id="rId22"/>
    <p:sldId id="1573" r:id="rId23"/>
    <p:sldId id="1574" r:id="rId24"/>
    <p:sldId id="1626" r:id="rId25"/>
    <p:sldId id="1584" r:id="rId26"/>
    <p:sldId id="1579" r:id="rId27"/>
    <p:sldId id="1577" r:id="rId28"/>
    <p:sldId id="698" r:id="rId29"/>
    <p:sldId id="701" r:id="rId30"/>
    <p:sldId id="699" r:id="rId31"/>
    <p:sldId id="700" r:id="rId32"/>
    <p:sldId id="702" r:id="rId33"/>
    <p:sldId id="1627" r:id="rId34"/>
    <p:sldId id="1608" r:id="rId35"/>
    <p:sldId id="1611" r:id="rId36"/>
    <p:sldId id="1612" r:id="rId37"/>
    <p:sldId id="1609" r:id="rId38"/>
    <p:sldId id="1610" r:id="rId39"/>
    <p:sldId id="1614" r:id="rId40"/>
    <p:sldId id="1557" r:id="rId41"/>
    <p:sldId id="740" r:id="rId42"/>
    <p:sldId id="741" r:id="rId43"/>
    <p:sldId id="742" r:id="rId44"/>
    <p:sldId id="743" r:id="rId45"/>
    <p:sldId id="744" r:id="rId46"/>
    <p:sldId id="1558" r:id="rId47"/>
    <p:sldId id="1559" r:id="rId48"/>
    <p:sldId id="1585" r:id="rId49"/>
    <p:sldId id="1568" r:id="rId50"/>
    <p:sldId id="1591" r:id="rId51"/>
    <p:sldId id="1628" r:id="rId52"/>
    <p:sldId id="1592" r:id="rId53"/>
    <p:sldId id="1629" r:id="rId54"/>
    <p:sldId id="1575" r:id="rId55"/>
    <p:sldId id="1586" r:id="rId56"/>
    <p:sldId id="1589" r:id="rId57"/>
    <p:sldId id="1550" r:id="rId58"/>
    <p:sldId id="1590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04"/>
    <p:restoredTop sz="94663"/>
  </p:normalViewPr>
  <p:slideViewPr>
    <p:cSldViewPr snapToGrid="0" snapToObjects="1">
      <p:cViewPr varScale="1">
        <p:scale>
          <a:sx n="89" d="100"/>
          <a:sy n="89" d="100"/>
        </p:scale>
        <p:origin x="17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28635-39B7-C647-BD4D-6948D2219A3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1642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DC76-7329-B84A-8E56-FF1317E0A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8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83949AE-77FD-DF42-9D11-A436A60119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5D3775B6-DDA8-0B41-8867-607E9C3F11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30A1E-0F6F-4944-B408-07CF5B049605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February 2022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4" name="Rectangle 6">
            <a:extLst>
              <a:ext uri="{FF2B5EF4-FFF2-40B4-BE49-F238E27FC236}">
                <a16:creationId xmlns:a16="http://schemas.microsoft.com/office/drawing/2014/main" id="{C4083C78-D5AE-C344-9362-1AAA13C879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5045" name="Rectangle 7">
            <a:extLst>
              <a:ext uri="{FF2B5EF4-FFF2-40B4-BE49-F238E27FC236}">
                <a16:creationId xmlns:a16="http://schemas.microsoft.com/office/drawing/2014/main" id="{389DD4FF-3BC7-4543-B5F7-F9DC744769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F81E6-7DBF-7C4A-8B86-75663BF702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6" name="Rectangle 2">
            <a:extLst>
              <a:ext uri="{FF2B5EF4-FFF2-40B4-BE49-F238E27FC236}">
                <a16:creationId xmlns:a16="http://schemas.microsoft.com/office/drawing/2014/main" id="{0D041AA2-006A-4C4C-AFBC-806A7714D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7" name="Rectangle 3">
            <a:extLst>
              <a:ext uri="{FF2B5EF4-FFF2-40B4-BE49-F238E27FC236}">
                <a16:creationId xmlns:a16="http://schemas.microsoft.com/office/drawing/2014/main" id="{5929E358-183D-A94C-8ACF-0E0FF3A03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78465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A6ADD5A5-8046-3B4A-A63B-B7B787A61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FFA0A89F-8C90-4C42-9A2D-6BC4424A7E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74BC3-B32A-5C41-A322-EF116FE1D3A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February 2022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68" name="Rectangle 6">
            <a:extLst>
              <a:ext uri="{FF2B5EF4-FFF2-40B4-BE49-F238E27FC236}">
                <a16:creationId xmlns:a16="http://schemas.microsoft.com/office/drawing/2014/main" id="{40A12912-A854-AD42-8065-B53EB7C86B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6069" name="Rectangle 7">
            <a:extLst>
              <a:ext uri="{FF2B5EF4-FFF2-40B4-BE49-F238E27FC236}">
                <a16:creationId xmlns:a16="http://schemas.microsoft.com/office/drawing/2014/main" id="{476CD652-40F7-C049-932F-67D3934B8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92914-E576-844E-85F2-FA4C3FC9DC2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70" name="Rectangle 2">
            <a:extLst>
              <a:ext uri="{FF2B5EF4-FFF2-40B4-BE49-F238E27FC236}">
                <a16:creationId xmlns:a16="http://schemas.microsoft.com/office/drawing/2014/main" id="{F7E5D6C9-C507-3545-A63B-E18B6ED9A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1" name="Rectangle 3">
            <a:extLst>
              <a:ext uri="{FF2B5EF4-FFF2-40B4-BE49-F238E27FC236}">
                <a16:creationId xmlns:a16="http://schemas.microsoft.com/office/drawing/2014/main" id="{0373D3EC-C1A2-E54E-B87B-7BDEC0B3A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004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60567E05-C82E-7548-892F-CCE542158C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40F26F49-5483-734C-AFC1-0EE0E6686F3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A3A5C861-C63E-8F4A-84BA-BC5FC1F01910}" type="datetime3">
              <a:rPr lang="en-US" altLang="en-US" sz="1300" smtClean="0">
                <a:latin typeface="Times New Roman" panose="02020603050405020304" pitchFamily="18" charset="0"/>
              </a:rPr>
              <a:pPr/>
              <a:t>22 February 2022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0164" name="Rectangle 6">
            <a:extLst>
              <a:ext uri="{FF2B5EF4-FFF2-40B4-BE49-F238E27FC236}">
                <a16:creationId xmlns:a16="http://schemas.microsoft.com/office/drawing/2014/main" id="{CAB01BB8-C0D6-D14E-BF72-6C38E040A8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20165" name="Rectangle 7">
            <a:extLst>
              <a:ext uri="{FF2B5EF4-FFF2-40B4-BE49-F238E27FC236}">
                <a16:creationId xmlns:a16="http://schemas.microsoft.com/office/drawing/2014/main" id="{3D7C36D3-37DB-0548-9D46-1629DC5EB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536B1F1E-3FC9-A34F-9A65-F020694DB3DF}" type="slidenum">
              <a:rPr lang="en-US" altLang="en-US" sz="1300">
                <a:latin typeface="Times New Roman" panose="02020603050405020304" pitchFamily="18" charset="0"/>
              </a:rPr>
              <a:pPr/>
              <a:t>47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0166" name="Rectangle 2">
            <a:extLst>
              <a:ext uri="{FF2B5EF4-FFF2-40B4-BE49-F238E27FC236}">
                <a16:creationId xmlns:a16="http://schemas.microsoft.com/office/drawing/2014/main" id="{5BEE29B9-9C69-A547-8E2A-9790A81CA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7" name="Rectangle 3">
            <a:extLst>
              <a:ext uri="{FF2B5EF4-FFF2-40B4-BE49-F238E27FC236}">
                <a16:creationId xmlns:a16="http://schemas.microsoft.com/office/drawing/2014/main" id="{37C21589-F1C7-0246-A1E9-5A3636251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2989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28635-39B7-C647-BD4D-6948D2219A3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28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97F59-FF30-F14F-8652-747B83E9B4D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2996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AA71EF0A-46FB-7D4E-9E77-9773BC6C90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DA9FE336-A5D4-4242-83F3-2461EA56EB7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A4268-7406-FE4D-B758-94F373887227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February 2022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6" name="Rectangle 6">
            <a:extLst>
              <a:ext uri="{FF2B5EF4-FFF2-40B4-BE49-F238E27FC236}">
                <a16:creationId xmlns:a16="http://schemas.microsoft.com/office/drawing/2014/main" id="{9BB2BF1F-55B2-DD4D-AF5D-8B742AD6AC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8117" name="Rectangle 7">
            <a:extLst>
              <a:ext uri="{FF2B5EF4-FFF2-40B4-BE49-F238E27FC236}">
                <a16:creationId xmlns:a16="http://schemas.microsoft.com/office/drawing/2014/main" id="{9AC7DD57-672B-6242-B0CF-8F7B6E7E8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F8CC2-C7EE-9E44-B5E8-944BBC4910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8" name="Rectangle 2">
            <a:extLst>
              <a:ext uri="{FF2B5EF4-FFF2-40B4-BE49-F238E27FC236}">
                <a16:creationId xmlns:a16="http://schemas.microsoft.com/office/drawing/2014/main" id="{6F422C3B-C3CB-634F-AF45-22EA73BE5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9" name="Rectangle 3">
            <a:extLst>
              <a:ext uri="{FF2B5EF4-FFF2-40B4-BE49-F238E27FC236}">
                <a16:creationId xmlns:a16="http://schemas.microsoft.com/office/drawing/2014/main" id="{0220F1A6-41DD-5C45-8045-60DAC4CB9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272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9C6BB1C4-799D-0145-A2DE-7ABDEE9D65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6F465E87-9616-2648-A093-D7BD1514CD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EDC8E-E3A9-D746-9EBE-EABFF339495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February 2022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0" name="Rectangle 6">
            <a:extLst>
              <a:ext uri="{FF2B5EF4-FFF2-40B4-BE49-F238E27FC236}">
                <a16:creationId xmlns:a16="http://schemas.microsoft.com/office/drawing/2014/main" id="{7ABA8166-7181-1F45-A4FF-683A7A18C0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9141" name="Rectangle 7">
            <a:extLst>
              <a:ext uri="{FF2B5EF4-FFF2-40B4-BE49-F238E27FC236}">
                <a16:creationId xmlns:a16="http://schemas.microsoft.com/office/drawing/2014/main" id="{D3B0A32E-39E4-B145-9B0D-F2E43D0029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6BA39-F6DA-C14C-95FE-B5AA7FB5F5B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2" name="Rectangle 2">
            <a:extLst>
              <a:ext uri="{FF2B5EF4-FFF2-40B4-BE49-F238E27FC236}">
                <a16:creationId xmlns:a16="http://schemas.microsoft.com/office/drawing/2014/main" id="{AC8D1C14-7F18-5341-BE86-6EFC30407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3" name="Rectangle 3">
            <a:extLst>
              <a:ext uri="{FF2B5EF4-FFF2-40B4-BE49-F238E27FC236}">
                <a16:creationId xmlns:a16="http://schemas.microsoft.com/office/drawing/2014/main" id="{CF7FF5F9-3239-5043-B0DC-4518F37A9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8156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6F2B-1838-7D43-A1F0-2700684F56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5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18A6-DDE2-554F-A5B0-9BC3DAAE2C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756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934A6-469E-5846-AA37-F91A0F6B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6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FCE89-56C3-414D-BFB3-B0D9ACE8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6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A7D7-BBB1-B74A-BB17-F363C777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9B70B-00C3-2D43-8041-2595C96F3F0E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81A75-8977-0045-AC3C-1C9FCDF5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0EE1-7364-3F4E-AFE2-04ABABA3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9FDAC-467C-1147-B01F-B2A519E5A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71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AFD26-BEB7-5549-9CC1-A955541D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13075-4A14-364C-B5F0-129F2EC6A288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030A-CA8F-B545-B6C6-C9B6DA41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4886D-FF2D-074D-A840-F0DFF1C1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47B33-238E-EF43-BEFA-040B84921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568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BF140-81D6-9547-8F22-1F1880D7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121E1-28D8-504E-84B6-AAD314807155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38930-6233-1249-A9EC-30A6CA79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0FC0D-0923-644D-B4C4-622A429E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29DC2-BD2A-A546-AB01-384998853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2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4E7009-47F3-564C-86CE-78E823E4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26673-21CF-4945-9246-DE05571EC62C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02F07-2EAA-6E4E-972C-F8EDCCB4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BA414-6BEE-5E4F-8883-F9F3C2E9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98042-BFA2-0545-81ED-ADC611786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33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98F40A-846C-D34A-BDA5-8DE2B9AAB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8D49D-FFF7-294B-A188-D8DFC5180835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12CC66-6122-1D48-B780-4615DE47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27A779-E27F-DD46-82B6-43846771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CF1FF-FA83-4742-9D15-3299827B6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660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3773D3-5A76-5440-8BFE-493862D4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C377D-5594-9A45-8F91-74B57E7AA402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8817AB-D798-724C-91FE-73D003C2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49D40A-2E76-684C-82B9-AEF76D8D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C13B2-F7F7-444D-BA06-1F2E0113B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987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49A7E-E9A5-E54B-8203-6FC70D94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997EE1-135A-BC45-8C51-FCC067A86C69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F290CE-D023-F546-875A-0B25F57E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4CA520-AF0C-9B42-8897-9DD24730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97082-74DA-3F42-B9EE-B09F2F8D7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245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74251-3241-BB4B-8D67-D7438CA3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F4290-4865-B743-BBFD-227E5F0AFFBE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BD4DF8-70D4-1F41-8AC4-721FFABB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505AC4-1AA0-F146-A63C-C5ED52A4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CE01-8A09-DB47-8DE1-9805B3281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32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9BF9DB-2E72-4949-B582-04167725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3340A-8295-3047-8F1D-58FEB756F88B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C0676-AF2F-FA45-8AA8-8355E9E9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F60269-D1F9-9249-9FF2-B05E7FB3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DBB9A-B885-7B48-B0FE-CCDFBCA1A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75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226D-AA2F-204D-B67D-422C3C87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F5E79-E32A-994D-8CD8-625B3C531710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650A-8D84-AC46-A365-BACB6BA7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4FAC1-BD08-C04E-984F-46543CA3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A4174-0306-2948-AF0D-5B5A038F0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058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770F-E88B-9D45-B43F-E73BCE0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C1740-6299-B947-9DA4-2613A529539D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F4F8F-DC95-DC4A-B05F-0E2643E44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89EF-9A97-704A-ACFE-CAF8E064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301F-0678-3A4E-B51E-8FC96B1A5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036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90520-FA77-094E-A4D3-871C0E353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fld id="{E8AC7DC8-A464-634F-8353-D2E3BEF7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80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2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08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45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88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2/22/22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55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8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2/22/22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6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15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18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864657-0151-CB46-BC3E-FDBE74F35A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35DB18-64B8-4840-8359-1136238FB5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5524D-B013-1448-8B42-013C07B73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BFB7A35-7797-DF4D-8A15-193CBFBF1CB3}" type="datetime1">
              <a:rPr lang="en-US" altLang="en-US"/>
              <a:pPr/>
              <a:t>2/22/22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77BE-1A1F-5A4C-9338-E97891413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10B4-648A-094D-9F4B-87B9DF8B3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D77D9BD-9123-1A4F-AF90-C450F9BD2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1115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Spring 2022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Internetworking: DHCP, NAT, ARP, ICMP, VPN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</p:txBody>
      </p:sp>
    </p:spTree>
    <p:extLst>
      <p:ext uri="{BB962C8B-B14F-4D97-AF65-F5344CB8AC3E}">
        <p14:creationId xmlns:p14="http://schemas.microsoft.com/office/powerpoint/2010/main" val="68978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2888514" y="1725433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2888514" y="1896888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2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2888514" y="2054053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88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4675529" y="2248545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5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4801291" y="2411116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50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4675529" y="2730295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4746967" y="2887456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4808798" y="3073388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97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4808798" y="3073388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F3308C-7AE1-D143-8D42-077EE7C67F3B}"/>
              </a:ext>
            </a:extLst>
          </p:cNvPr>
          <p:cNvSpPr/>
          <p:nvPr/>
        </p:nvSpPr>
        <p:spPr>
          <a:xfrm>
            <a:off x="2946392" y="4213077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80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DHCP: more than IP addresses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cs typeface="+mn-cs"/>
              </a:rPr>
              <a:t>DHCP can return more than just allocated IP address on subnet: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address of first-hop router for client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name and IP address of DNS sever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network mask (indicating network versus host portion of address)</a:t>
            </a:r>
          </a:p>
        </p:txBody>
      </p:sp>
      <p:pic>
        <p:nvPicPr>
          <p:cNvPr id="94211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9" y="12067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Getting an IP address: DHCP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327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9447E6B-7F50-5D4E-904E-AF92A7B28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2800"/>
              <a:t>Dynamic Host Configuration Protocol (DHCP)</a:t>
            </a:r>
            <a:endParaRPr lang="en-AU" altLang="en-US" sz="2800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7F26A4C-45A2-2948-ADDE-8C0DBD663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DHCP server is responsible for providing configuration information to hosts</a:t>
            </a:r>
          </a:p>
          <a:p>
            <a:r>
              <a:rPr lang="en-US" altLang="en-US" dirty="0"/>
              <a:t>DHCP server maintains a pool of available addresses</a:t>
            </a:r>
            <a:endParaRPr lang="en-US" altLang="en-US" sz="2800" dirty="0"/>
          </a:p>
          <a:p>
            <a:r>
              <a:rPr lang="en-US" altLang="en-US" sz="2800" dirty="0">
                <a:solidFill>
                  <a:srgbClr val="FF0000"/>
                </a:solidFill>
              </a:rPr>
              <a:t>There is at least one DHCP server for an administrative domain (a server or a relay agent per subnet)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99800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4D7746E-05B2-604D-A834-B0303A9E7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DHCP relay</a:t>
            </a:r>
            <a:endParaRPr lang="en-AU" altLang="en-US" sz="3600" dirty="0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94298AB-FE25-6845-B3CE-540EF1897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3816350" cy="5111750"/>
          </a:xfrm>
        </p:spPr>
        <p:txBody>
          <a:bodyPr/>
          <a:lstStyle/>
          <a:p>
            <a:r>
              <a:rPr lang="en-US" altLang="en-US" sz="2400" dirty="0"/>
              <a:t>Newly booted or attached host sends DHCPDISCOVER message to a special IP address (255.255.255.255)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DHCP relay agent </a:t>
            </a:r>
            <a:r>
              <a:rPr lang="en-US" altLang="en-US" sz="2400" dirty="0"/>
              <a:t>unicasts the message to DHCP server and waits for the response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97284" name="Picture 5" descr="f03-24-9780123850591 copy">
            <a:extLst>
              <a:ext uri="{FF2B5EF4-FFF2-40B4-BE49-F238E27FC236}">
                <a16:creationId xmlns:a16="http://schemas.microsoft.com/office/drawing/2014/main" id="{C635F432-2E46-8343-AF09-7FE0449F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46101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656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6EFD3C-4AAC-1447-9D82-92548699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1026" name="Picture 2" descr="IP Addressing: DHCP Configuration Guide, Cisco IOS Release 15SY -  Configuring the Cisco IOS DHCP Relay Agent [Support] - Cisco">
            <a:extLst>
              <a:ext uri="{FF2B5EF4-FFF2-40B4-BE49-F238E27FC236}">
                <a16:creationId xmlns:a16="http://schemas.microsoft.com/office/drawing/2014/main" id="{467BF15E-996C-9D4A-A945-5C3331698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6" y="1037127"/>
            <a:ext cx="8536369" cy="47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73A8DD4-FA98-AE4C-A8F7-03DC4FD7081D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71450"/>
            <a:ext cx="8281987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3600"/>
              <a:t>DHCP relay</a:t>
            </a:r>
            <a:endParaRPr lang="en-AU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40827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92EBA-742C-D544-B7EF-C305A1D6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6A8C9-D540-514B-8617-0F9676AFB8C3}"/>
              </a:ext>
            </a:extLst>
          </p:cNvPr>
          <p:cNvSpPr txBox="1"/>
          <p:nvPr/>
        </p:nvSpPr>
        <p:spPr>
          <a:xfrm>
            <a:off x="0" y="226818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our IP addresses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(ifconfig/ipconfig)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B13FD-0BD0-0C4A-B547-0D7DB7488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" y="4002662"/>
            <a:ext cx="9127998" cy="1757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36E862-1E0F-D440-BE33-F084960DC62F}"/>
              </a:ext>
            </a:extLst>
          </p:cNvPr>
          <p:cNvSpPr/>
          <p:nvPr/>
        </p:nvSpPr>
        <p:spPr>
          <a:xfrm>
            <a:off x="1546217" y="4743541"/>
            <a:ext cx="1697046" cy="29994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1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Private Address Space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&amp;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NAT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29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C445B-B21E-5E44-B2EA-F1ACDE51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07" y="880171"/>
            <a:ext cx="7557025" cy="4765148"/>
          </a:xfrm>
          <a:prstGeom prst="rect">
            <a:avLst/>
          </a:prstGeom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17965-CACF-F44F-AB15-E124246F263F}"/>
              </a:ext>
            </a:extLst>
          </p:cNvPr>
          <p:cNvSpPr/>
          <p:nvPr/>
        </p:nvSpPr>
        <p:spPr>
          <a:xfrm>
            <a:off x="997527" y="4215740"/>
            <a:ext cx="4441372" cy="9025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Freeform 80"/>
          <p:cNvSpPr>
            <a:spLocks/>
          </p:cNvSpPr>
          <p:nvPr/>
        </p:nvSpPr>
        <p:spPr bwMode="auto">
          <a:xfrm>
            <a:off x="4152900" y="1871663"/>
            <a:ext cx="3738563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sp>
        <p:nvSpPr>
          <p:cNvPr id="102403" name="Freeform 4"/>
          <p:cNvSpPr>
            <a:spLocks/>
          </p:cNvSpPr>
          <p:nvPr/>
        </p:nvSpPr>
        <p:spPr bwMode="auto">
          <a:xfrm>
            <a:off x="0" y="2579688"/>
            <a:ext cx="3849688" cy="1425575"/>
          </a:xfrm>
          <a:custGeom>
            <a:avLst/>
            <a:gdLst>
              <a:gd name="T0" fmla="*/ 2147483647 w 2425"/>
              <a:gd name="T1" fmla="*/ 2147483647 h 898"/>
              <a:gd name="T2" fmla="*/ 2147483647 w 2425"/>
              <a:gd name="T3" fmla="*/ 2147483647 h 898"/>
              <a:gd name="T4" fmla="*/ 2147483647 w 2425"/>
              <a:gd name="T5" fmla="*/ 2147483647 h 898"/>
              <a:gd name="T6" fmla="*/ 2147483647 w 2425"/>
              <a:gd name="T7" fmla="*/ 2147483647 h 898"/>
              <a:gd name="T8" fmla="*/ 2147483647 w 2425"/>
              <a:gd name="T9" fmla="*/ 2147483647 h 898"/>
              <a:gd name="T10" fmla="*/ 2147483647 w 2425"/>
              <a:gd name="T11" fmla="*/ 2147483647 h 898"/>
              <a:gd name="T12" fmla="*/ 2147483647 w 2425"/>
              <a:gd name="T13" fmla="*/ 2147483647 h 898"/>
              <a:gd name="T14" fmla="*/ 2147483647 w 2425"/>
              <a:gd name="T15" fmla="*/ 2147483647 h 8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25"/>
              <a:gd name="T25" fmla="*/ 0 h 898"/>
              <a:gd name="T26" fmla="*/ 2425 w 2425"/>
              <a:gd name="T27" fmla="*/ 898 h 8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25" h="898">
                <a:moveTo>
                  <a:pt x="2056" y="289"/>
                </a:moveTo>
                <a:cubicBezTo>
                  <a:pt x="1826" y="223"/>
                  <a:pt x="1133" y="113"/>
                  <a:pt x="810" y="75"/>
                </a:cubicBezTo>
                <a:cubicBezTo>
                  <a:pt x="487" y="37"/>
                  <a:pt x="230" y="0"/>
                  <a:pt x="115" y="60"/>
                </a:cubicBezTo>
                <a:cubicBezTo>
                  <a:pt x="0" y="120"/>
                  <a:pt x="121" y="301"/>
                  <a:pt x="121" y="433"/>
                </a:cubicBezTo>
                <a:cubicBezTo>
                  <a:pt x="121" y="565"/>
                  <a:pt x="25" y="802"/>
                  <a:pt x="115" y="850"/>
                </a:cubicBezTo>
                <a:cubicBezTo>
                  <a:pt x="205" y="898"/>
                  <a:pt x="316" y="784"/>
                  <a:pt x="662" y="721"/>
                </a:cubicBezTo>
                <a:cubicBezTo>
                  <a:pt x="1008" y="658"/>
                  <a:pt x="1961" y="544"/>
                  <a:pt x="2193" y="472"/>
                </a:cubicBezTo>
                <a:cubicBezTo>
                  <a:pt x="2425" y="400"/>
                  <a:pt x="2292" y="327"/>
                  <a:pt x="2056" y="289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4" name="Line 8"/>
          <p:cNvSpPr>
            <a:spLocks noChangeShapeType="1"/>
          </p:cNvSpPr>
          <p:nvPr/>
        </p:nvSpPr>
        <p:spPr bwMode="auto">
          <a:xfrm flipV="1">
            <a:off x="4267200" y="3182938"/>
            <a:ext cx="1214438" cy="11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5" name="Line 9"/>
          <p:cNvSpPr>
            <a:spLocks noChangeShapeType="1"/>
          </p:cNvSpPr>
          <p:nvPr/>
        </p:nvSpPr>
        <p:spPr bwMode="auto">
          <a:xfrm flipH="1">
            <a:off x="7010400" y="3233738"/>
            <a:ext cx="3000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6" name="Line 10"/>
          <p:cNvSpPr>
            <a:spLocks noChangeShapeType="1"/>
          </p:cNvSpPr>
          <p:nvPr/>
        </p:nvSpPr>
        <p:spPr bwMode="auto">
          <a:xfrm>
            <a:off x="7107238" y="2446338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7" name="Line 11"/>
          <p:cNvSpPr>
            <a:spLocks noChangeShapeType="1"/>
          </p:cNvSpPr>
          <p:nvPr/>
        </p:nvSpPr>
        <p:spPr bwMode="auto">
          <a:xfrm flipV="1">
            <a:off x="7113588" y="3951288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8" name="Text Box 12"/>
          <p:cNvSpPr txBox="1">
            <a:spLocks noChangeArrowheads="1"/>
          </p:cNvSpPr>
          <p:nvPr/>
        </p:nvSpPr>
        <p:spPr bwMode="auto">
          <a:xfrm>
            <a:off x="7732713" y="21764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2409" name="Text Box 13"/>
          <p:cNvSpPr txBox="1">
            <a:spLocks noChangeArrowheads="1"/>
          </p:cNvSpPr>
          <p:nvPr/>
        </p:nvSpPr>
        <p:spPr bwMode="auto">
          <a:xfrm>
            <a:off x="7859713" y="294481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2410" name="Text Box 14"/>
          <p:cNvSpPr txBox="1">
            <a:spLocks noChangeArrowheads="1"/>
          </p:cNvSpPr>
          <p:nvPr/>
        </p:nvSpPr>
        <p:spPr bwMode="auto">
          <a:xfrm>
            <a:off x="7810500" y="37512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10.0.0.3</a:t>
            </a:r>
          </a:p>
        </p:txBody>
      </p:sp>
      <p:sp>
        <p:nvSpPr>
          <p:cNvPr id="102411" name="Text Box 15"/>
          <p:cNvSpPr txBox="1">
            <a:spLocks noChangeArrowheads="1"/>
          </p:cNvSpPr>
          <p:nvPr/>
        </p:nvSpPr>
        <p:spPr bwMode="auto">
          <a:xfrm>
            <a:off x="4217988" y="2667000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2412" name="Line 16"/>
          <p:cNvSpPr>
            <a:spLocks noChangeShapeType="1"/>
          </p:cNvSpPr>
          <p:nvPr/>
        </p:nvSpPr>
        <p:spPr bwMode="auto">
          <a:xfrm flipH="1">
            <a:off x="4341813" y="2944813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3" name="Text Box 17"/>
          <p:cNvSpPr txBox="1">
            <a:spLocks noChangeArrowheads="1"/>
          </p:cNvSpPr>
          <p:nvPr/>
        </p:nvSpPr>
        <p:spPr bwMode="auto">
          <a:xfrm>
            <a:off x="2324100" y="3324225"/>
            <a:ext cx="1172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2414" name="Line 18"/>
          <p:cNvSpPr>
            <a:spLocks noChangeShapeType="1"/>
          </p:cNvSpPr>
          <p:nvPr/>
        </p:nvSpPr>
        <p:spPr bwMode="auto">
          <a:xfrm flipH="1">
            <a:off x="3502025" y="3271838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5" name="Line 79"/>
          <p:cNvSpPr>
            <a:spLocks noChangeShapeType="1"/>
          </p:cNvSpPr>
          <p:nvPr/>
        </p:nvSpPr>
        <p:spPr bwMode="auto">
          <a:xfrm>
            <a:off x="706438" y="322262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6" name="Text Box 81"/>
          <p:cNvSpPr txBox="1">
            <a:spLocks noChangeArrowheads="1"/>
          </p:cNvSpPr>
          <p:nvPr/>
        </p:nvSpPr>
        <p:spPr bwMode="auto">
          <a:xfrm>
            <a:off x="4777756" y="1674813"/>
            <a:ext cx="2157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local network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(e.g., home network)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10.0.0/24</a:t>
            </a:r>
          </a:p>
        </p:txBody>
      </p:sp>
      <p:sp>
        <p:nvSpPr>
          <p:cNvPr id="102417" name="Line 82"/>
          <p:cNvSpPr>
            <a:spLocks noChangeShapeType="1"/>
          </p:cNvSpPr>
          <p:nvPr/>
        </p:nvSpPr>
        <p:spPr bwMode="auto">
          <a:xfrm>
            <a:off x="6985000" y="19002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8" name="Line 83"/>
          <p:cNvSpPr>
            <a:spLocks noChangeShapeType="1"/>
          </p:cNvSpPr>
          <p:nvPr/>
        </p:nvSpPr>
        <p:spPr bwMode="auto">
          <a:xfrm>
            <a:off x="4033838" y="17605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9" name="Line 84"/>
          <p:cNvSpPr>
            <a:spLocks noChangeShapeType="1"/>
          </p:cNvSpPr>
          <p:nvPr/>
        </p:nvSpPr>
        <p:spPr bwMode="auto">
          <a:xfrm flipH="1" flipV="1">
            <a:off x="4173538" y="18875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0" name="Line 86"/>
          <p:cNvSpPr>
            <a:spLocks noChangeShapeType="1"/>
          </p:cNvSpPr>
          <p:nvPr/>
        </p:nvSpPr>
        <p:spPr bwMode="auto">
          <a:xfrm>
            <a:off x="2578100" y="19129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1" name="Line 87"/>
          <p:cNvSpPr>
            <a:spLocks noChangeShapeType="1"/>
          </p:cNvSpPr>
          <p:nvPr/>
        </p:nvSpPr>
        <p:spPr bwMode="auto">
          <a:xfrm flipH="1" flipV="1">
            <a:off x="766763" y="19002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2" name="Text Box 88"/>
          <p:cNvSpPr txBox="1">
            <a:spLocks noChangeArrowheads="1"/>
          </p:cNvSpPr>
          <p:nvPr/>
        </p:nvSpPr>
        <p:spPr bwMode="auto">
          <a:xfrm>
            <a:off x="1654175" y="1674813"/>
            <a:ext cx="95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rest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Internet</a:t>
            </a:r>
          </a:p>
        </p:txBody>
      </p:sp>
      <p:sp>
        <p:nvSpPr>
          <p:cNvPr id="102423" name="Text Box 90"/>
          <p:cNvSpPr txBox="1">
            <a:spLocks noChangeArrowheads="1"/>
          </p:cNvSpPr>
          <p:nvPr/>
        </p:nvSpPr>
        <p:spPr bwMode="auto">
          <a:xfrm>
            <a:off x="4260850" y="4741863"/>
            <a:ext cx="3824252" cy="135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with source 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destination in this network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have 10.0.0/24 address for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source, destination (as usual)</a:t>
            </a:r>
          </a:p>
        </p:txBody>
      </p:sp>
      <p:sp>
        <p:nvSpPr>
          <p:cNvPr id="102424" name="Text Box 92"/>
          <p:cNvSpPr txBox="1">
            <a:spLocks noChangeArrowheads="1"/>
          </p:cNvSpPr>
          <p:nvPr/>
        </p:nvSpPr>
        <p:spPr bwMode="auto">
          <a:xfrm>
            <a:off x="269875" y="4746625"/>
            <a:ext cx="3684588" cy="166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all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leaving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local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network have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same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single source NAT IP address: 138.76.29.7,different source port numbers</a:t>
            </a:r>
          </a:p>
        </p:txBody>
      </p:sp>
      <p:pic>
        <p:nvPicPr>
          <p:cNvPr id="102425" name="Picture 9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6" name="Line 96"/>
          <p:cNvSpPr>
            <a:spLocks noChangeShapeType="1"/>
          </p:cNvSpPr>
          <p:nvPr/>
        </p:nvSpPr>
        <p:spPr bwMode="auto">
          <a:xfrm flipV="1">
            <a:off x="4818063" y="3344863"/>
            <a:ext cx="668337" cy="14271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7" name="Line 97"/>
          <p:cNvSpPr>
            <a:spLocks noChangeShapeType="1"/>
          </p:cNvSpPr>
          <p:nvPr/>
        </p:nvSpPr>
        <p:spPr bwMode="auto">
          <a:xfrm flipV="1">
            <a:off x="2706688" y="3308350"/>
            <a:ext cx="668337" cy="14271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428" name="Group 98"/>
          <p:cNvGrpSpPr>
            <a:grpSpLocks/>
          </p:cNvGrpSpPr>
          <p:nvPr/>
        </p:nvGrpSpPr>
        <p:grpSpPr bwMode="auto">
          <a:xfrm>
            <a:off x="3633788" y="3059113"/>
            <a:ext cx="900112" cy="347662"/>
            <a:chOff x="4396" y="1245"/>
            <a:chExt cx="672" cy="248"/>
          </a:xfrm>
        </p:grpSpPr>
        <p:sp>
          <p:nvSpPr>
            <p:cNvPr id="102440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1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2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02443" name="Group 102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2446" name="Freeform 10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447" name="Freeform 10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2444" name="Line 105"/>
            <p:cNvSpPr>
              <a:spLocks noChangeShapeType="1"/>
            </p:cNvSpPr>
            <p:nvPr/>
          </p:nvSpPr>
          <p:spPr bwMode="auto">
            <a:xfrm>
              <a:off x="4400" y="1321"/>
              <a:ext cx="0" cy="1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45" name="Line 106"/>
            <p:cNvSpPr>
              <a:spLocks noChangeShapeType="1"/>
            </p:cNvSpPr>
            <p:nvPr/>
          </p:nvSpPr>
          <p:spPr bwMode="auto">
            <a:xfrm>
              <a:off x="5063" y="1327"/>
              <a:ext cx="0" cy="1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29" name="Group 107"/>
          <p:cNvGrpSpPr>
            <a:grpSpLocks/>
          </p:cNvGrpSpPr>
          <p:nvPr/>
        </p:nvGrpSpPr>
        <p:grpSpPr bwMode="auto">
          <a:xfrm flipH="1">
            <a:off x="7207250" y="2239963"/>
            <a:ext cx="641350" cy="558800"/>
            <a:chOff x="-44" y="1473"/>
            <a:chExt cx="981" cy="1105"/>
          </a:xfrm>
        </p:grpSpPr>
        <p:pic>
          <p:nvPicPr>
            <p:cNvPr id="102438" name="Picture 10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9" name="Freeform 10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0" name="Group 110"/>
          <p:cNvGrpSpPr>
            <a:grpSpLocks/>
          </p:cNvGrpSpPr>
          <p:nvPr/>
        </p:nvGrpSpPr>
        <p:grpSpPr bwMode="auto">
          <a:xfrm flipH="1">
            <a:off x="7246938" y="2916238"/>
            <a:ext cx="641350" cy="558800"/>
            <a:chOff x="-44" y="1473"/>
            <a:chExt cx="981" cy="1105"/>
          </a:xfrm>
        </p:grpSpPr>
        <p:pic>
          <p:nvPicPr>
            <p:cNvPr id="102436" name="Picture 11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7" name="Freeform 11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1" name="Group 113"/>
          <p:cNvGrpSpPr>
            <a:grpSpLocks/>
          </p:cNvGrpSpPr>
          <p:nvPr/>
        </p:nvGrpSpPr>
        <p:grpSpPr bwMode="auto">
          <a:xfrm flipH="1">
            <a:off x="7254875" y="3670300"/>
            <a:ext cx="641350" cy="558800"/>
            <a:chOff x="-44" y="1473"/>
            <a:chExt cx="981" cy="1105"/>
          </a:xfrm>
        </p:grpSpPr>
        <p:pic>
          <p:nvPicPr>
            <p:cNvPr id="102434" name="Picture 114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5" name="Freeform 11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8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/>
      <p:bldP spid="102409" grpId="0"/>
      <p:bldP spid="102410" grpId="0"/>
      <p:bldP spid="102411" grpId="0"/>
      <p:bldP spid="102412" grpId="0" animBg="1"/>
      <p:bldP spid="102413" grpId="0"/>
      <p:bldP spid="102414" grpId="0" animBg="1"/>
      <p:bldP spid="102416" grpId="0"/>
      <p:bldP spid="102417" grpId="0" animBg="1"/>
      <p:bldP spid="102419" grpId="0" animBg="1"/>
      <p:bldP spid="102420" grpId="0" animBg="1"/>
      <p:bldP spid="102421" grpId="0" animBg="1"/>
      <p:bldP spid="102422" grpId="0"/>
      <p:bldP spid="102423" grpId="0"/>
      <p:bldP spid="102424" grpId="0"/>
      <p:bldP spid="102426" grpId="0" animBg="1"/>
      <p:bldP spid="1024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reeform 139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>
              <a:gd name="T0" fmla="*/ 2147483647 w 2269"/>
              <a:gd name="T1" fmla="*/ 2147483647 h 854"/>
              <a:gd name="T2" fmla="*/ 2147483647 w 2269"/>
              <a:gd name="T3" fmla="*/ 2147483647 h 854"/>
              <a:gd name="T4" fmla="*/ 2147483647 w 2269"/>
              <a:gd name="T5" fmla="*/ 2147483647 h 854"/>
              <a:gd name="T6" fmla="*/ 2147483647 w 2269"/>
              <a:gd name="T7" fmla="*/ 2147483647 h 854"/>
              <a:gd name="T8" fmla="*/ 2147483647 w 2269"/>
              <a:gd name="T9" fmla="*/ 2147483647 h 854"/>
              <a:gd name="T10" fmla="*/ 2147483647 w 2269"/>
              <a:gd name="T11" fmla="*/ 2147483647 h 854"/>
              <a:gd name="T12" fmla="*/ 2147483647 w 2269"/>
              <a:gd name="T13" fmla="*/ 2147483647 h 8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69"/>
              <a:gd name="T22" fmla="*/ 0 h 854"/>
              <a:gd name="T23" fmla="*/ 2269 w 2269"/>
              <a:gd name="T24" fmla="*/ 854 h 8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4" name="Freeform 29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5" name="Line 32"/>
          <p:cNvSpPr>
            <a:spLocks noChangeShapeType="1"/>
          </p:cNvSpPr>
          <p:nvPr/>
        </p:nvSpPr>
        <p:spPr bwMode="auto">
          <a:xfrm>
            <a:off x="4583113" y="4244975"/>
            <a:ext cx="604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6" name="Line 34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7" name="Line 35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8" name="Text Box 36"/>
          <p:cNvSpPr txBox="1">
            <a:spLocks noChangeArrowheads="1"/>
          </p:cNvSpPr>
          <p:nvPr/>
        </p:nvSpPr>
        <p:spPr bwMode="auto">
          <a:xfrm>
            <a:off x="8048625" y="32273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5479" name="Text Box 37"/>
          <p:cNvSpPr txBox="1">
            <a:spLocks noChangeArrowheads="1"/>
          </p:cNvSpPr>
          <p:nvPr/>
        </p:nvSpPr>
        <p:spPr bwMode="auto">
          <a:xfrm>
            <a:off x="8175625" y="39957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5480" name="Text Box 38"/>
          <p:cNvSpPr txBox="1">
            <a:spLocks noChangeArrowheads="1"/>
          </p:cNvSpPr>
          <p:nvPr/>
        </p:nvSpPr>
        <p:spPr bwMode="auto">
          <a:xfrm>
            <a:off x="8137525" y="48910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10.0.0.3</a:t>
            </a: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5630863" y="2855913"/>
            <a:ext cx="1871662" cy="1033462"/>
            <a:chOff x="3550" y="2055"/>
            <a:chExt cx="1179" cy="651"/>
          </a:xfrm>
        </p:grpSpPr>
        <p:grpSp>
          <p:nvGrpSpPr>
            <p:cNvPr id="105574" name="Group 50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105579" name="Rectangle 40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80" name="Text Box 39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10.0.0.1, 3345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81" name="Group 44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86" name="Freeform 4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7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82" name="Group 4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83" name="Freeform 4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4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5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75" name="Freeform 51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>
                <a:gd name="T0" fmla="*/ 0 w 417"/>
                <a:gd name="T1" fmla="*/ 9905 h 264"/>
                <a:gd name="T2" fmla="*/ 28602 w 417"/>
                <a:gd name="T3" fmla="*/ 9905 h 264"/>
                <a:gd name="T4" fmla="*/ 28602 w 417"/>
                <a:gd name="T5" fmla="*/ 0 h 264"/>
                <a:gd name="T6" fmla="*/ 0 60000 65536"/>
                <a:gd name="T7" fmla="*/ 0 60000 65536"/>
                <a:gd name="T8" fmla="*/ 0 60000 65536"/>
                <a:gd name="T9" fmla="*/ 0 w 417"/>
                <a:gd name="T10" fmla="*/ 0 h 264"/>
                <a:gd name="T11" fmla="*/ 417 w 417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76" name="Group 87"/>
            <p:cNvGrpSpPr>
              <a:grpSpLocks/>
            </p:cNvGrpSpPr>
            <p:nvPr/>
          </p:nvGrpSpPr>
          <p:grpSpPr bwMode="auto">
            <a:xfrm>
              <a:off x="4032" y="2416"/>
              <a:ext cx="218" cy="231"/>
              <a:chOff x="5140" y="400"/>
              <a:chExt cx="218" cy="231"/>
            </a:xfrm>
          </p:grpSpPr>
          <p:sp>
            <p:nvSpPr>
              <p:cNvPr id="105577" name="Oval 8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78" name="Text Box 52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105482" name="Text Box 54"/>
          <p:cNvSpPr txBox="1">
            <a:spLocks noChangeArrowheads="1"/>
          </p:cNvSpPr>
          <p:nvPr/>
        </p:nvSpPr>
        <p:spPr bwMode="auto">
          <a:xfrm>
            <a:off x="4533900" y="38179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5483" name="Line 55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4" name="Text Box 56"/>
          <p:cNvSpPr txBox="1">
            <a:spLocks noChangeArrowheads="1"/>
          </p:cNvSpPr>
          <p:nvPr/>
        </p:nvSpPr>
        <p:spPr bwMode="auto">
          <a:xfrm>
            <a:off x="2695575" y="4375150"/>
            <a:ext cx="125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5485" name="Line 57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6469063" y="1570038"/>
            <a:ext cx="2433637" cy="1389062"/>
            <a:chOff x="3944" y="989"/>
            <a:chExt cx="1533" cy="875"/>
          </a:xfrm>
        </p:grpSpPr>
        <p:sp>
          <p:nvSpPr>
            <p:cNvPr id="105572" name="Text Box 53"/>
            <p:cNvSpPr txBox="1">
              <a:spLocks noChangeArrowheads="1"/>
            </p:cNvSpPr>
            <p:nvPr/>
          </p:nvSpPr>
          <p:spPr bwMode="auto">
            <a:xfrm>
              <a:off x="4121" y="989"/>
              <a:ext cx="1356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1: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host 10.0.0.1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sends datagram to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128.119.40.186, 80</a:t>
              </a:r>
            </a:p>
          </p:txBody>
        </p:sp>
        <p:sp>
          <p:nvSpPr>
            <p:cNvPr id="105573" name="Line 58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487" name="Freeform 67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>
              <a:gd name="T0" fmla="*/ 0 w 2433"/>
              <a:gd name="T1" fmla="*/ 2147483647 h 965"/>
              <a:gd name="T2" fmla="*/ 2147483647 w 2433"/>
              <a:gd name="T3" fmla="*/ 2147483647 h 965"/>
              <a:gd name="T4" fmla="*/ 2147483647 w 2433"/>
              <a:gd name="T5" fmla="*/ 2147483647 h 965"/>
              <a:gd name="T6" fmla="*/ 2147483647 w 2433"/>
              <a:gd name="T7" fmla="*/ 2147483647 h 965"/>
              <a:gd name="T8" fmla="*/ 2147483647 w 2433"/>
              <a:gd name="T9" fmla="*/ 2147483647 h 965"/>
              <a:gd name="T10" fmla="*/ 2147483647 w 2433"/>
              <a:gd name="T11" fmla="*/ 2147483647 h 965"/>
              <a:gd name="T12" fmla="*/ 0 w 2433"/>
              <a:gd name="T13" fmla="*/ 2147483647 h 9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3"/>
              <a:gd name="T22" fmla="*/ 0 h 965"/>
              <a:gd name="T23" fmla="*/ 2433 w 2433"/>
              <a:gd name="T24" fmla="*/ 965 h 9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8" name="Rectangle 62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489" name="Text Box 60"/>
          <p:cNvSpPr txBox="1">
            <a:spLocks noChangeArrowheads="1"/>
          </p:cNvSpPr>
          <p:nvPr/>
        </p:nvSpPr>
        <p:spPr bwMode="auto">
          <a:xfrm>
            <a:off x="2386013" y="1419225"/>
            <a:ext cx="367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translation 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WAN side addr        LAN side addr</a:t>
            </a:r>
          </a:p>
        </p:txBody>
      </p:sp>
      <p:sp>
        <p:nvSpPr>
          <p:cNvPr id="105490" name="Line 63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1" name="Line 64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2" name="Line 65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533" name="Text Box 61"/>
          <p:cNvSpPr txBox="1">
            <a:spLocks noChangeArrowheads="1"/>
          </p:cNvSpPr>
          <p:nvPr/>
        </p:nvSpPr>
        <p:spPr bwMode="auto">
          <a:xfrm>
            <a:off x="2401888" y="2044700"/>
            <a:ext cx="370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138.76.29.7, 5001   10.0.0.1, 3345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……                                         ……</a:t>
            </a:r>
          </a:p>
        </p:txBody>
      </p:sp>
      <p:grpSp>
        <p:nvGrpSpPr>
          <p:cNvPr id="8" name="Group 135"/>
          <p:cNvGrpSpPr>
            <a:grpSpLocks/>
          </p:cNvGrpSpPr>
          <p:nvPr/>
        </p:nvGrpSpPr>
        <p:grpSpPr bwMode="auto">
          <a:xfrm>
            <a:off x="4765675" y="3435350"/>
            <a:ext cx="2784475" cy="1631950"/>
            <a:chOff x="3002" y="2417"/>
            <a:chExt cx="1754" cy="1028"/>
          </a:xfrm>
        </p:grpSpPr>
        <p:sp>
          <p:nvSpPr>
            <p:cNvPr id="105558" name="Rectangle 91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59" name="Text Box 92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10.0.0.1, 3345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60" name="Group 93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105569" name="Freeform 94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0" name="Line 95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1" name="Line 96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61" name="Group 97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105566" name="Freeform 9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7" name="Line 9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8" name="Line 10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62" name="Freeform 101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>
                <a:gd name="T0" fmla="*/ 577 w 577"/>
                <a:gd name="T1" fmla="*/ 0 h 768"/>
                <a:gd name="T2" fmla="*/ 342 w 577"/>
                <a:gd name="T3" fmla="*/ 0 h 768"/>
                <a:gd name="T4" fmla="*/ 342 w 577"/>
                <a:gd name="T5" fmla="*/ 768 h 768"/>
                <a:gd name="T6" fmla="*/ 0 w 577"/>
                <a:gd name="T7" fmla="*/ 760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7"/>
                <a:gd name="T13" fmla="*/ 0 h 768"/>
                <a:gd name="T14" fmla="*/ 577 w 577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63" name="Group 102"/>
            <p:cNvGrpSpPr>
              <a:grpSpLocks/>
            </p:cNvGrpSpPr>
            <p:nvPr/>
          </p:nvGrpSpPr>
          <p:grpSpPr bwMode="auto">
            <a:xfrm>
              <a:off x="4240" y="3061"/>
              <a:ext cx="218" cy="231"/>
              <a:chOff x="5140" y="400"/>
              <a:chExt cx="218" cy="231"/>
            </a:xfrm>
          </p:grpSpPr>
          <p:sp>
            <p:nvSpPr>
              <p:cNvPr id="105564" name="Oval 103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65" name="Text Box 104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2" name="Group 108"/>
          <p:cNvGrpSpPr>
            <a:grpSpLocks/>
          </p:cNvGrpSpPr>
          <p:nvPr/>
        </p:nvGrpSpPr>
        <p:grpSpPr bwMode="auto">
          <a:xfrm>
            <a:off x="1531938" y="3652838"/>
            <a:ext cx="2497137" cy="566737"/>
            <a:chOff x="1026" y="3559"/>
            <a:chExt cx="1573" cy="357"/>
          </a:xfrm>
        </p:grpSpPr>
        <p:grpSp>
          <p:nvGrpSpPr>
            <p:cNvPr id="105543" name="Group 68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105548" name="Rectangle 69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9" name="Text Box 70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138.76.29.7, 5001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50" name="Group 71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55" name="Freeform 72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6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7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51" name="Group 7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52" name="Freeform 7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3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510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4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44" name="Line 79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45" name="Group 105"/>
            <p:cNvGrpSpPr>
              <a:grpSpLocks/>
            </p:cNvGrpSpPr>
            <p:nvPr/>
          </p:nvGrpSpPr>
          <p:grpSpPr bwMode="auto">
            <a:xfrm>
              <a:off x="1143" y="3613"/>
              <a:ext cx="218" cy="231"/>
              <a:chOff x="5140" y="400"/>
              <a:chExt cx="218" cy="231"/>
            </a:xfrm>
          </p:grpSpPr>
          <p:sp>
            <p:nvSpPr>
              <p:cNvPr id="105546" name="Oval 10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7" name="Text Box 107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7" name="Group 112"/>
          <p:cNvGrpSpPr>
            <a:grpSpLocks/>
          </p:cNvGrpSpPr>
          <p:nvPr/>
        </p:nvGrpSpPr>
        <p:grpSpPr bwMode="auto">
          <a:xfrm>
            <a:off x="100013" y="1671638"/>
            <a:ext cx="5054600" cy="2052637"/>
            <a:chOff x="63" y="1306"/>
            <a:chExt cx="3184" cy="1293"/>
          </a:xfrm>
        </p:grpSpPr>
        <p:sp>
          <p:nvSpPr>
            <p:cNvPr id="105539" name="Text Box 82"/>
            <p:cNvSpPr txBox="1">
              <a:spLocks noChangeArrowheads="1"/>
            </p:cNvSpPr>
            <p:nvPr/>
          </p:nvSpPr>
          <p:spPr bwMode="auto">
            <a:xfrm>
              <a:off x="63" y="1306"/>
              <a:ext cx="1316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2: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NAT router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changes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source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addr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from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10.0.0.1, 3345 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138.76.29.7, 5001,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updates table</a:t>
              </a:r>
            </a:p>
          </p:txBody>
        </p:sp>
        <p:sp>
          <p:nvSpPr>
            <p:cNvPr id="105540" name="Line 83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1" name="Line 110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2" name="Line 111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29"/>
          <p:cNvGrpSpPr>
            <a:grpSpLocks/>
          </p:cNvGrpSpPr>
          <p:nvPr/>
        </p:nvGrpSpPr>
        <p:grpSpPr bwMode="auto">
          <a:xfrm>
            <a:off x="1360488" y="4681538"/>
            <a:ext cx="2471737" cy="696912"/>
            <a:chOff x="1163" y="3752"/>
            <a:chExt cx="1557" cy="439"/>
          </a:xfrm>
        </p:grpSpPr>
        <p:sp>
          <p:nvSpPr>
            <p:cNvPr id="105525" name="Rectangle 115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26" name="Text Box 116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138.76.29.7, 5001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7" name="Group 117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05536" name="Freeform 11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7" name="Line 11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8" name="Line 12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28" name="Group 121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05533" name="Freeform 122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4" name="Line 123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5" name="Line 124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9" name="Line 125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30" name="Group 126"/>
            <p:cNvGrpSpPr>
              <a:grpSpLocks/>
            </p:cNvGrpSpPr>
            <p:nvPr/>
          </p:nvGrpSpPr>
          <p:grpSpPr bwMode="auto">
            <a:xfrm>
              <a:off x="2409" y="3815"/>
              <a:ext cx="218" cy="231"/>
              <a:chOff x="5140" y="400"/>
              <a:chExt cx="218" cy="231"/>
            </a:xfrm>
          </p:grpSpPr>
          <p:sp>
            <p:nvSpPr>
              <p:cNvPr id="105531" name="Oval 127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32" name="Text Box 128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233603" name="Text Box 131"/>
          <p:cNvSpPr txBox="1">
            <a:spLocks noChangeArrowheads="1"/>
          </p:cNvSpPr>
          <p:nvPr/>
        </p:nvSpPr>
        <p:spPr bwMode="auto">
          <a:xfrm>
            <a:off x="1317625" y="5170488"/>
            <a:ext cx="2089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reply arrives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dest. address: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138.76.29.7, 5001</a:t>
            </a:r>
          </a:p>
        </p:txBody>
      </p:sp>
      <p:sp>
        <p:nvSpPr>
          <p:cNvPr id="233608" name="Text Box 136"/>
          <p:cNvSpPr txBox="1">
            <a:spLocks noChangeArrowheads="1"/>
          </p:cNvSpPr>
          <p:nvPr/>
        </p:nvSpPr>
        <p:spPr bwMode="auto">
          <a:xfrm>
            <a:off x="4741863" y="5005388"/>
            <a:ext cx="38671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router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changes datagram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dest addr from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to 10.0.0.1, 3345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500" name="Line 138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25" name="Rectangle 141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5502" name="Picture 142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503" name="Group 143"/>
          <p:cNvGrpSpPr>
            <a:grpSpLocks/>
          </p:cNvGrpSpPr>
          <p:nvPr/>
        </p:nvGrpSpPr>
        <p:grpSpPr bwMode="auto">
          <a:xfrm>
            <a:off x="4035425" y="4095750"/>
            <a:ext cx="587375" cy="323850"/>
            <a:chOff x="4396" y="1245"/>
            <a:chExt cx="672" cy="248"/>
          </a:xfrm>
        </p:grpSpPr>
        <p:sp>
          <p:nvSpPr>
            <p:cNvPr id="10551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0" name="Group 147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5523" name="Freeform 14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24" name="Freeform 14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1" name="Line 150"/>
            <p:cNvSpPr>
              <a:spLocks noChangeShapeType="1"/>
            </p:cNvSpPr>
            <p:nvPr/>
          </p:nvSpPr>
          <p:spPr bwMode="auto">
            <a:xfrm>
              <a:off x="4400" y="1322"/>
              <a:ext cx="0" cy="1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22" name="Line 151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4" name="Group 156"/>
          <p:cNvGrpSpPr>
            <a:grpSpLocks/>
          </p:cNvGrpSpPr>
          <p:nvPr/>
        </p:nvGrpSpPr>
        <p:grpSpPr bwMode="auto">
          <a:xfrm flipH="1">
            <a:off x="7529513" y="3311525"/>
            <a:ext cx="641350" cy="558800"/>
            <a:chOff x="-44" y="1473"/>
            <a:chExt cx="981" cy="1105"/>
          </a:xfrm>
        </p:grpSpPr>
        <p:pic>
          <p:nvPicPr>
            <p:cNvPr id="105515" name="Picture 15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6" name="Freeform 15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5" name="Group 159"/>
          <p:cNvGrpSpPr>
            <a:grpSpLocks/>
          </p:cNvGrpSpPr>
          <p:nvPr/>
        </p:nvGrpSpPr>
        <p:grpSpPr bwMode="auto">
          <a:xfrm flipH="1">
            <a:off x="7540625" y="4054475"/>
            <a:ext cx="641350" cy="558800"/>
            <a:chOff x="-44" y="1473"/>
            <a:chExt cx="981" cy="1105"/>
          </a:xfrm>
        </p:grpSpPr>
        <p:pic>
          <p:nvPicPr>
            <p:cNvPr id="105513" name="Picture 16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4" name="Freeform 1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6" name="Group 162"/>
          <p:cNvGrpSpPr>
            <a:grpSpLocks/>
          </p:cNvGrpSpPr>
          <p:nvPr/>
        </p:nvGrpSpPr>
        <p:grpSpPr bwMode="auto">
          <a:xfrm flipH="1">
            <a:off x="7548563" y="4808538"/>
            <a:ext cx="641350" cy="558800"/>
            <a:chOff x="-44" y="1473"/>
            <a:chExt cx="981" cy="1105"/>
          </a:xfrm>
        </p:grpSpPr>
        <p:pic>
          <p:nvPicPr>
            <p:cNvPr id="105511" name="Picture 16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2" name="Freeform 16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507" name="Line 32"/>
          <p:cNvSpPr>
            <a:spLocks noChangeShapeType="1"/>
          </p:cNvSpPr>
          <p:nvPr/>
        </p:nvSpPr>
        <p:spPr bwMode="auto">
          <a:xfrm>
            <a:off x="7386638" y="4238625"/>
            <a:ext cx="219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533" grpId="0"/>
      <p:bldP spid="233603" grpId="0"/>
      <p:bldP spid="23360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763" y="1600200"/>
            <a:ext cx="8418512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motivation: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local network uses just one IP address as far as outside world is concerned: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range of addresses not needed from ISP:  just one IP address for all devices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can change addresses of devices in local network without notifying outside world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can change ISP without changing addresses of devices in local network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devices inside local net not explicitly addressable, visible by outside world (a security plus)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9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3427" name="Picture 9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8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482725"/>
            <a:ext cx="8575675" cy="4648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implementation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NAT router must:</a:t>
            </a:r>
            <a:br>
              <a:rPr lang="en-US" altLang="en-US" dirty="0">
                <a:ea typeface="ＭＳ Ｐゴシック" charset="-128"/>
                <a:cs typeface="ＭＳ Ｐゴシック" charset="-128"/>
              </a:rPr>
            </a:b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outgoing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(source IP address, port #) of every outgoing datagram to (NAT IP address, new port #)</a:t>
            </a:r>
          </a:p>
          <a:p>
            <a:pPr marL="914400" lvl="2" indent="0">
              <a:lnSpc>
                <a:spcPct val="80000"/>
              </a:lnSpc>
              <a:buFontTx/>
              <a:buNone/>
            </a:pPr>
            <a:r>
              <a:rPr lang="en-US" altLang="en-US" sz="2400" dirty="0">
                <a:cs typeface="Gill Sans MT" charset="0"/>
              </a:rPr>
              <a:t>. . . remote clients/servers will respond using (NAT IP address, new port #) as destination </a:t>
            </a:r>
            <a:r>
              <a:rPr lang="en-US" altLang="en-US" sz="2400" dirty="0" err="1">
                <a:cs typeface="Gill Sans MT" charset="0"/>
              </a:rPr>
              <a:t>addr</a:t>
            </a:r>
            <a:br>
              <a:rPr lang="en-US" altLang="en-US" sz="2400" dirty="0">
                <a:cs typeface="Gill Sans MT" charset="0"/>
              </a:rPr>
            </a:br>
            <a:endParaRPr lang="en-US" altLang="en-US" sz="2400" dirty="0">
              <a:cs typeface="Gill Sans MT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remember (in NAT translation table)</a:t>
            </a:r>
            <a:r>
              <a:rPr lang="en-US" altLang="en-US" i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every (source IP address, port #)  to (NAT IP address, new port #) translation pair</a:t>
            </a: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incoming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(NAT IP address, new port #) in </a:t>
            </a:r>
            <a:r>
              <a:rPr lang="en-US" altLang="en-US" dirty="0" err="1">
                <a:ea typeface="ＭＳ Ｐゴシック" charset="-128"/>
              </a:rPr>
              <a:t>dest</a:t>
            </a:r>
            <a:r>
              <a:rPr lang="en-US" altLang="en-US" dirty="0">
                <a:ea typeface="ＭＳ Ｐゴシック" charset="-128"/>
              </a:rPr>
              <a:t> fields of every incoming datagram with corresponding (source IP address, port #) stored in NAT table</a:t>
            </a:r>
          </a:p>
          <a:p>
            <a:pPr lvl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4451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9" y="1193522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IP addresses: how to get one?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508125"/>
            <a:ext cx="8034338" cy="4304846"/>
          </a:xfrm>
        </p:spPr>
        <p:txBody>
          <a:bodyPr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Q: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How does a </a:t>
            </a:r>
            <a:r>
              <a:rPr lang="en-US" altLang="en-US" i="1" dirty="0">
                <a:ea typeface="ＭＳ Ｐゴシック" charset="-128"/>
                <a:cs typeface="ＭＳ Ｐゴシック" charset="-128"/>
              </a:rPr>
              <a:t>host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get IP address?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hard-coded by system admin in a file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Windows: control-panel-&gt;network-&gt;configuration-&gt;</a:t>
            </a:r>
            <a:r>
              <a:rPr lang="en-US" altLang="en-US" dirty="0" err="1">
                <a:ea typeface="ＭＳ Ｐゴシック" charset="-128"/>
              </a:rPr>
              <a:t>tcp</a:t>
            </a:r>
            <a:r>
              <a:rPr lang="en-US" altLang="en-US" dirty="0">
                <a:ea typeface="ＭＳ Ｐゴシック" charset="-128"/>
              </a:rPr>
              <a:t>/</a:t>
            </a:r>
            <a:r>
              <a:rPr lang="en-US" altLang="en-US" dirty="0" err="1">
                <a:ea typeface="ＭＳ Ｐゴシック" charset="-128"/>
              </a:rPr>
              <a:t>ip</a:t>
            </a:r>
            <a:r>
              <a:rPr lang="en-US" altLang="en-US" dirty="0">
                <a:ea typeface="ＭＳ Ｐゴシック" charset="-128"/>
              </a:rPr>
              <a:t>-&gt;properties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UNIX: /</a:t>
            </a:r>
            <a:r>
              <a:rPr lang="en-US" altLang="en-US" dirty="0" err="1">
                <a:ea typeface="ＭＳ Ｐゴシック" charset="-128"/>
              </a:rPr>
              <a:t>etc</a:t>
            </a:r>
            <a:r>
              <a:rPr lang="en-US" altLang="en-US" dirty="0">
                <a:ea typeface="ＭＳ Ｐゴシック" charset="-128"/>
              </a:rPr>
              <a:t>/</a:t>
            </a:r>
            <a:r>
              <a:rPr lang="mr-IN" altLang="en-US" dirty="0">
                <a:ea typeface="ＭＳ Ｐゴシック" charset="-128"/>
              </a:rPr>
              <a:t>…</a:t>
            </a:r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DHCP: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D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ynamic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ost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C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onfiguration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P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rotocol: dynamically get address from a server</a:t>
            </a:r>
          </a:p>
          <a:p>
            <a:pPr lvl="1"/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plug-and-play</a:t>
            </a:r>
            <a:r>
              <a:rPr lang="ja-JP" altLang="en-US" sz="2800" dirty="0">
                <a:ea typeface="ＭＳ Ｐゴシック" charset="-128"/>
              </a:rPr>
              <a:t>”</a:t>
            </a:r>
            <a:r>
              <a:rPr lang="en-US" altLang="ja-JP" sz="2800" dirty="0">
                <a:ea typeface="ＭＳ Ｐゴシック" charset="-128"/>
              </a:rPr>
              <a:t> 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endParaRPr lang="en-US" altLang="en-US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26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73200"/>
            <a:ext cx="7772400" cy="4648200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16-bit port-number field: </a:t>
            </a:r>
          </a:p>
          <a:p>
            <a:pPr lvl="1"/>
            <a:r>
              <a:rPr lang="en-US" altLang="en-US" sz="2800" dirty="0">
                <a:ea typeface="ＭＳ Ｐゴシック" charset="-128"/>
              </a:rPr>
              <a:t>Over 60,000 simultaneous connections with a single LAN-side address!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NAT challenges:</a:t>
            </a:r>
            <a:endParaRPr lang="en-US" altLang="en-US" sz="2800" dirty="0">
              <a:ea typeface="ＭＳ Ｐゴシック" charset="-128"/>
            </a:endParaRPr>
          </a:p>
          <a:p>
            <a:pPr lvl="1"/>
            <a:r>
              <a:rPr lang="en-US" altLang="en-US" sz="2800" dirty="0">
                <a:ea typeface="ＭＳ Ｐゴシック" charset="-128"/>
              </a:rPr>
              <a:t>violates end-to-end argument</a:t>
            </a:r>
          </a:p>
          <a:p>
            <a:pPr lvl="2"/>
            <a:r>
              <a:rPr lang="en-US" altLang="en-US" sz="2400" dirty="0">
                <a:cs typeface="Gill Sans MT" charset="0"/>
              </a:rPr>
              <a:t>NAT possibility must be taken into account by app designers, e.g., P2P applications</a:t>
            </a:r>
          </a:p>
          <a:p>
            <a:pPr lvl="1"/>
            <a:r>
              <a:rPr lang="en-US" altLang="en-US" sz="2800" dirty="0">
                <a:ea typeface="ＭＳ Ｐゴシック" charset="-128"/>
              </a:rPr>
              <a:t>NAT traversal: what if client wants to connect to server behind NAT?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6499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65325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Network address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LAN address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462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A912F-3D47-8644-89C7-80C4B2F7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192" y="601159"/>
            <a:ext cx="2844364" cy="6543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C9CACB-E555-C04E-A1D6-68633437EB1C}"/>
              </a:ext>
            </a:extLst>
          </p:cNvPr>
          <p:cNvSpPr/>
          <p:nvPr/>
        </p:nvSpPr>
        <p:spPr>
          <a:xfrm>
            <a:off x="8208347" y="816947"/>
            <a:ext cx="523305" cy="52330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0D24D-450D-EB4D-8290-FC7D19926C52}"/>
              </a:ext>
            </a:extLst>
          </p:cNvPr>
          <p:cNvSpPr txBox="1"/>
          <p:nvPr/>
        </p:nvSpPr>
        <p:spPr>
          <a:xfrm>
            <a:off x="7841351" y="1277290"/>
            <a:ext cx="125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A31CAC-5BA3-574A-A1EF-C888258F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4" y="-219109"/>
            <a:ext cx="4409208" cy="4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0C0F47-8327-5B42-8D1B-A9D9388E6BEB}"/>
              </a:ext>
            </a:extLst>
          </p:cNvPr>
          <p:cNvSpPr txBox="1"/>
          <p:nvPr/>
        </p:nvSpPr>
        <p:spPr>
          <a:xfrm>
            <a:off x="13831" y="247885"/>
            <a:ext cx="914400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Two perspectives of addresses: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(1)Network-to-network &amp; (2)machine-to-machine</a:t>
            </a:r>
          </a:p>
        </p:txBody>
      </p:sp>
    </p:spTree>
    <p:extLst>
      <p:ext uri="{BB962C8B-B14F-4D97-AF65-F5344CB8AC3E}">
        <p14:creationId xmlns:p14="http://schemas.microsoft.com/office/powerpoint/2010/main" val="23472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05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1279E238-BB67-814E-AD7F-0383E3203438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6409B7F0-95F1-F944-88A3-6C03659E6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877DF10A-8033-5843-A2ED-026712BFC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149ACD0C-C1B8-A54E-945C-71414172F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339592AF-FA67-7B45-B308-3212251DD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EEA2C45D-6B91-D744-9D9D-657802536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3A58F87B-D832-7B47-9200-F7A70F797629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11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5AF75-269D-9B41-ACDC-CE795CC090B8}"/>
              </a:ext>
            </a:extLst>
          </p:cNvPr>
          <p:cNvSpPr txBox="1"/>
          <p:nvPr/>
        </p:nvSpPr>
        <p:spPr>
          <a:xfrm>
            <a:off x="1200150" y="5338761"/>
            <a:ext cx="7189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Hierarchical address for addressing networks</a:t>
            </a:r>
          </a:p>
          <a:p>
            <a:pPr algn="ctr"/>
            <a:r>
              <a:rPr lang="en-US" sz="2400" dirty="0"/>
              <a:t>(IP address)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762750B6-A526-6844-B065-57A53289581E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E4499642-3E25-2B43-B12F-18511A481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A31F94D0-D89B-C543-814D-B3568C518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F2478056-467D-E24E-B431-EC0824AA8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45A69C7A-7B5E-B347-9A3D-12CDD219D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B1F5F3DC-7103-EE4E-B7E4-E040C117C5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Freeform 51">
            <a:extLst>
              <a:ext uri="{FF2B5EF4-FFF2-40B4-BE49-F238E27FC236}">
                <a16:creationId xmlns:a16="http://schemas.microsoft.com/office/drawing/2014/main" id="{47B190E7-FA7B-444E-AF13-BDFC4E5E276B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31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network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link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84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network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link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EC6F9C-F224-8E43-AF1A-1C766432D585}"/>
              </a:ext>
            </a:extLst>
          </p:cNvPr>
          <p:cNvSpPr txBox="1"/>
          <p:nvPr/>
        </p:nvSpPr>
        <p:spPr>
          <a:xfrm>
            <a:off x="982560" y="699209"/>
            <a:ext cx="715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Flat address for addressing machines at the link-layer</a:t>
            </a:r>
          </a:p>
          <a:p>
            <a:pPr algn="ctr"/>
            <a:r>
              <a:rPr lang="en-US" sz="2400" dirty="0"/>
              <a:t>(MAC address)</a:t>
            </a:r>
          </a:p>
        </p:txBody>
      </p:sp>
    </p:spTree>
    <p:extLst>
      <p:ext uri="{BB962C8B-B14F-4D97-AF65-F5344CB8AC3E}">
        <p14:creationId xmlns:p14="http://schemas.microsoft.com/office/powerpoint/2010/main" val="2228975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Address Resolution Protocol (ARP)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4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3651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MAC</a:t>
            </a:r>
            <a:r>
              <a:rPr lang="en-US" sz="4800" dirty="0">
                <a:cs typeface="+mj-cs"/>
              </a:rPr>
              <a:t> addresses and </a:t>
            </a:r>
            <a:r>
              <a:rPr lang="en-US" dirty="0">
                <a:cs typeface="+mj-cs"/>
              </a:rPr>
              <a:t>ARP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47063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32-bit IP address: </a:t>
            </a:r>
          </a:p>
          <a:p>
            <a:pPr lvl="1">
              <a:defRPr/>
            </a:pPr>
            <a:r>
              <a:rPr lang="en-US" i="1" dirty="0"/>
              <a:t>network-layer</a:t>
            </a:r>
            <a:r>
              <a:rPr lang="en-US" dirty="0"/>
              <a:t> address for interface</a:t>
            </a:r>
          </a:p>
          <a:p>
            <a:pPr lvl="1">
              <a:defRPr/>
            </a:pPr>
            <a:r>
              <a:rPr lang="en-US" dirty="0"/>
              <a:t>used for layer 3 (network layer) forwarding</a:t>
            </a:r>
          </a:p>
          <a:p>
            <a:pPr>
              <a:defRPr/>
            </a:pPr>
            <a:r>
              <a:rPr lang="en-US" dirty="0"/>
              <a:t>MAC (or LAN or physical or Ethernet) address: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function: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CC0000"/>
                </a:solidFill>
              </a:rPr>
              <a:t>used “locally” to get frame from one interface to another physically-connected interface (same network, in IP-addressing sense)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48 bit MAC address (for most LANs) burned in NIC ROM, also sometimes software settable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e.g.: 1A-2F-BB-76-09-AD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121861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08087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812141" y="5591175"/>
            <a:ext cx="3744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hexadecimal (base 16) notation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(each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numeral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represents 4 bits)</a:t>
            </a: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2116138" y="5326063"/>
            <a:ext cx="188912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uild="p"/>
      <p:bldP spid="39943" grpId="0"/>
      <p:bldP spid="399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025525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268288"/>
            <a:ext cx="88265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cs typeface="+mj-cs"/>
              </a:rPr>
              <a:t>DHCP: </a:t>
            </a:r>
            <a:r>
              <a:rPr lang="en-US" sz="3400">
                <a:cs typeface="+mj-cs"/>
              </a:rPr>
              <a:t>Dynamic Host Configuration Protocol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6" y="1587499"/>
            <a:ext cx="7924800" cy="4768851"/>
          </a:xfrm>
        </p:spPr>
        <p:txBody>
          <a:bodyPr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goal:</a:t>
            </a: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 allow host to </a:t>
            </a:r>
            <a:r>
              <a:rPr lang="en-US" altLang="en-US" sz="2400" i="1" dirty="0">
                <a:ea typeface="ＭＳ Ｐゴシック" charset="-128"/>
                <a:cs typeface="ＭＳ Ｐゴシック" charset="-128"/>
              </a:rPr>
              <a:t>dynamically </a:t>
            </a: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obtain its IP address from network server when it joins network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can renew its lease on address in use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allows reuse of addresses (only hold address while connected/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on</a:t>
            </a:r>
            <a:r>
              <a:rPr lang="ja-JP" altLang="en-US" dirty="0"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)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support for mobile users who want to join network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568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and ARP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274464" y="1153508"/>
            <a:ext cx="83887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each adapter on LAN has unique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 or MAC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6918325" y="3890963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adapter</a:t>
            </a:r>
          </a:p>
        </p:txBody>
      </p:sp>
      <p:sp>
        <p:nvSpPr>
          <p:cNvPr id="123910" name="Freeform 8"/>
          <p:cNvSpPr>
            <a:spLocks/>
          </p:cNvSpPr>
          <p:nvPr/>
        </p:nvSpPr>
        <p:spPr bwMode="auto">
          <a:xfrm>
            <a:off x="2152650" y="3262313"/>
            <a:ext cx="2046288" cy="20494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8" name="Line 19"/>
          <p:cNvSpPr>
            <a:spLocks noChangeShapeType="1"/>
          </p:cNvSpPr>
          <p:nvPr/>
        </p:nvSpPr>
        <p:spPr bwMode="auto">
          <a:xfrm>
            <a:off x="1300163" y="3940175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9" name="Line 20"/>
          <p:cNvSpPr>
            <a:spLocks noChangeShapeType="1"/>
          </p:cNvSpPr>
          <p:nvPr/>
        </p:nvSpPr>
        <p:spPr bwMode="auto">
          <a:xfrm>
            <a:off x="3309938" y="2808288"/>
            <a:ext cx="0" cy="655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0" name="Line 21"/>
          <p:cNvSpPr>
            <a:spLocks noChangeShapeType="1"/>
          </p:cNvSpPr>
          <p:nvPr/>
        </p:nvSpPr>
        <p:spPr bwMode="auto">
          <a:xfrm flipH="1">
            <a:off x="4173538" y="4108450"/>
            <a:ext cx="796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1" name="Line 22"/>
          <p:cNvSpPr>
            <a:spLocks noChangeShapeType="1"/>
          </p:cNvSpPr>
          <p:nvPr/>
        </p:nvSpPr>
        <p:spPr bwMode="auto">
          <a:xfrm flipV="1">
            <a:off x="3271838" y="51133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2" name="Text Box 24"/>
          <p:cNvSpPr txBox="1">
            <a:spLocks noChangeArrowheads="1"/>
          </p:cNvSpPr>
          <p:nvPr/>
        </p:nvSpPr>
        <p:spPr bwMode="auto">
          <a:xfrm>
            <a:off x="3630613" y="2513013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0973" name="Line 25"/>
          <p:cNvSpPr>
            <a:spLocks noChangeShapeType="1"/>
          </p:cNvSpPr>
          <p:nvPr/>
        </p:nvSpPr>
        <p:spPr bwMode="auto">
          <a:xfrm flipH="1" flipV="1">
            <a:off x="3449638" y="2652713"/>
            <a:ext cx="2571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4" name="Line 26"/>
          <p:cNvSpPr>
            <a:spLocks noChangeShapeType="1"/>
          </p:cNvSpPr>
          <p:nvPr/>
        </p:nvSpPr>
        <p:spPr bwMode="auto">
          <a:xfrm flipV="1">
            <a:off x="4999038" y="428942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5" name="Text Box 27"/>
          <p:cNvSpPr txBox="1">
            <a:spLocks noChangeArrowheads="1"/>
          </p:cNvSpPr>
          <p:nvPr/>
        </p:nvSpPr>
        <p:spPr bwMode="auto">
          <a:xfrm>
            <a:off x="4479925" y="4662488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0976" name="Line 28"/>
          <p:cNvSpPr>
            <a:spLocks noChangeShapeType="1"/>
          </p:cNvSpPr>
          <p:nvPr/>
        </p:nvSpPr>
        <p:spPr bwMode="auto">
          <a:xfrm flipH="1">
            <a:off x="3375025" y="5667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7" name="Text Box 29"/>
          <p:cNvSpPr txBox="1">
            <a:spLocks noChangeArrowheads="1"/>
          </p:cNvSpPr>
          <p:nvPr/>
        </p:nvSpPr>
        <p:spPr bwMode="auto">
          <a:xfrm>
            <a:off x="3797300" y="555148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0978" name="Line 30"/>
          <p:cNvSpPr>
            <a:spLocks noChangeShapeType="1"/>
          </p:cNvSpPr>
          <p:nvPr/>
        </p:nvSpPr>
        <p:spPr bwMode="auto">
          <a:xfrm flipV="1">
            <a:off x="1236663" y="4095750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9" name="Text Box 31"/>
          <p:cNvSpPr txBox="1">
            <a:spLocks noChangeArrowheads="1"/>
          </p:cNvSpPr>
          <p:nvPr/>
        </p:nvSpPr>
        <p:spPr bwMode="auto">
          <a:xfrm>
            <a:off x="319088" y="4470400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0980" name="Text Box 32"/>
          <p:cNvSpPr txBox="1">
            <a:spLocks noChangeArrowheads="1"/>
          </p:cNvSpPr>
          <p:nvPr/>
        </p:nvSpPr>
        <p:spPr bwMode="auto">
          <a:xfrm>
            <a:off x="2636838" y="3621088"/>
            <a:ext cx="108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(wired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wireless)</a:t>
            </a:r>
          </a:p>
        </p:txBody>
      </p:sp>
      <p:sp>
        <p:nvSpPr>
          <p:cNvPr id="526373" name="Rectangle 37"/>
          <p:cNvSpPr>
            <a:spLocks noChangeArrowheads="1"/>
          </p:cNvSpPr>
          <p:nvPr/>
        </p:nvSpPr>
        <p:spPr bwMode="auto">
          <a:xfrm>
            <a:off x="6727825" y="3941763"/>
            <a:ext cx="160338" cy="25558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3925" name="Group 51"/>
          <p:cNvGrpSpPr>
            <a:grpSpLocks/>
          </p:cNvGrpSpPr>
          <p:nvPr/>
        </p:nvGrpSpPr>
        <p:grpSpPr bwMode="auto">
          <a:xfrm>
            <a:off x="423863" y="3562350"/>
            <a:ext cx="922337" cy="658813"/>
            <a:chOff x="267" y="2244"/>
            <a:chExt cx="581" cy="415"/>
          </a:xfrm>
        </p:grpSpPr>
        <p:sp>
          <p:nvSpPr>
            <p:cNvPr id="526372" name="Rectangle 36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43" name="Group 38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3944" name="Picture 3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5" name="Freeform 40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6" name="Group 50"/>
          <p:cNvGrpSpPr>
            <a:grpSpLocks/>
          </p:cNvGrpSpPr>
          <p:nvPr/>
        </p:nvGrpSpPr>
        <p:grpSpPr bwMode="auto">
          <a:xfrm>
            <a:off x="2744788" y="5559425"/>
            <a:ext cx="812800" cy="833438"/>
            <a:chOff x="1729" y="3502"/>
            <a:chExt cx="512" cy="525"/>
          </a:xfrm>
        </p:grpSpPr>
        <p:sp>
          <p:nvSpPr>
            <p:cNvPr id="526370" name="Rectangle 34"/>
            <p:cNvSpPr>
              <a:spLocks noChangeArrowheads="1"/>
            </p:cNvSpPr>
            <p:nvPr/>
          </p:nvSpPr>
          <p:spPr bwMode="auto">
            <a:xfrm>
              <a:off x="2021" y="3502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9" name="Group 41"/>
            <p:cNvGrpSpPr>
              <a:grpSpLocks/>
            </p:cNvGrpSpPr>
            <p:nvPr/>
          </p:nvGrpSpPr>
          <p:grpSpPr bwMode="auto">
            <a:xfrm>
              <a:off x="1729" y="3612"/>
              <a:ext cx="512" cy="415"/>
              <a:chOff x="-44" y="1473"/>
              <a:chExt cx="981" cy="1105"/>
            </a:xfrm>
          </p:grpSpPr>
          <p:pic>
            <p:nvPicPr>
              <p:cNvPr id="123940" name="Picture 4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1" name="Freeform 4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7" name="Group 52"/>
          <p:cNvGrpSpPr>
            <a:grpSpLocks/>
          </p:cNvGrpSpPr>
          <p:nvPr/>
        </p:nvGrpSpPr>
        <p:grpSpPr bwMode="auto">
          <a:xfrm>
            <a:off x="2770188" y="2025650"/>
            <a:ext cx="812800" cy="776288"/>
            <a:chOff x="1745" y="1276"/>
            <a:chExt cx="512" cy="489"/>
          </a:xfrm>
        </p:grpSpPr>
        <p:sp>
          <p:nvSpPr>
            <p:cNvPr id="526350" name="Rectangle 14"/>
            <p:cNvSpPr>
              <a:spLocks noChangeArrowheads="1"/>
            </p:cNvSpPr>
            <p:nvPr/>
          </p:nvSpPr>
          <p:spPr bwMode="auto">
            <a:xfrm>
              <a:off x="2039" y="160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5" name="Group 4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3936" name="Picture 4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7" name="Freeform 4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8" name="Group 53"/>
          <p:cNvGrpSpPr>
            <a:grpSpLocks/>
          </p:cNvGrpSpPr>
          <p:nvPr/>
        </p:nvGrpSpPr>
        <p:grpSpPr bwMode="auto">
          <a:xfrm>
            <a:off x="4868863" y="3836988"/>
            <a:ext cx="812800" cy="658812"/>
            <a:chOff x="3067" y="2417"/>
            <a:chExt cx="512" cy="415"/>
          </a:xfrm>
        </p:grpSpPr>
        <p:sp>
          <p:nvSpPr>
            <p:cNvPr id="526371" name="Rectangle 35"/>
            <p:cNvSpPr>
              <a:spLocks noChangeArrowheads="1"/>
            </p:cNvSpPr>
            <p:nvPr/>
          </p:nvSpPr>
          <p:spPr bwMode="auto">
            <a:xfrm rot="-5400000">
              <a:off x="3162" y="251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1" name="Group 47"/>
            <p:cNvGrpSpPr>
              <a:grpSpLocks/>
            </p:cNvGrpSpPr>
            <p:nvPr/>
          </p:nvGrpSpPr>
          <p:grpSpPr bwMode="auto">
            <a:xfrm>
              <a:off x="3067" y="2417"/>
              <a:ext cx="512" cy="415"/>
              <a:chOff x="-44" y="1473"/>
              <a:chExt cx="981" cy="1105"/>
            </a:xfrm>
          </p:grpSpPr>
          <p:pic>
            <p:nvPicPr>
              <p:cNvPr id="123932" name="Picture 4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3" name="Freeform 4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3929" name="Picture 20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5322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50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94687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(more)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31337"/>
            <a:ext cx="7886700" cy="435133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MAC address allocation administered by IEEE</a:t>
            </a:r>
          </a:p>
          <a:p>
            <a:pPr>
              <a:defRPr/>
            </a:pPr>
            <a:r>
              <a:rPr lang="en-US" dirty="0"/>
              <a:t>manufacturer buys portion of MAC address space (to assure uniqueness)</a:t>
            </a:r>
          </a:p>
          <a:p>
            <a:pPr>
              <a:defRPr/>
            </a:pPr>
            <a:r>
              <a:rPr lang="en-US" dirty="0"/>
              <a:t>analogy:</a:t>
            </a:r>
          </a:p>
          <a:p>
            <a:pPr lvl="1">
              <a:defRPr/>
            </a:pPr>
            <a:r>
              <a:rPr lang="en-US" dirty="0"/>
              <a:t>MAC address: like Social Security Number</a:t>
            </a:r>
          </a:p>
          <a:p>
            <a:pPr lvl="1">
              <a:defRPr/>
            </a:pPr>
            <a:r>
              <a:rPr lang="en-US" dirty="0"/>
              <a:t>IP address: like postal address</a:t>
            </a:r>
          </a:p>
          <a:p>
            <a:pPr>
              <a:defRPr/>
            </a:pPr>
            <a:r>
              <a:rPr lang="en-US" dirty="0"/>
              <a:t> MAC flat address  </a:t>
            </a:r>
            <a:r>
              <a:rPr lang="en-US" dirty="0">
                <a:ea typeface="MS Mincho" charset="0"/>
                <a:cs typeface="MS Mincho" charset="0"/>
              </a:rPr>
              <a:t>➜</a:t>
            </a:r>
            <a:r>
              <a:rPr lang="en-US" dirty="0"/>
              <a:t> portability </a:t>
            </a:r>
          </a:p>
          <a:p>
            <a:pPr lvl="1">
              <a:defRPr/>
            </a:pPr>
            <a:r>
              <a:rPr lang="en-US" dirty="0"/>
              <a:t>can move LAN card from one LAN to another</a:t>
            </a:r>
          </a:p>
          <a:p>
            <a:pPr>
              <a:defRPr/>
            </a:pPr>
            <a:r>
              <a:rPr lang="en-US" dirty="0"/>
              <a:t>IP hierarchical address </a:t>
            </a:r>
            <a:r>
              <a:rPr lang="en-US" i="1" dirty="0"/>
              <a:t>not</a:t>
            </a:r>
            <a:r>
              <a:rPr lang="en-US" dirty="0"/>
              <a:t> portable</a:t>
            </a:r>
          </a:p>
          <a:p>
            <a:pPr lvl="1">
              <a:defRPr/>
            </a:pPr>
            <a:r>
              <a:rPr lang="en-US" dirty="0"/>
              <a:t> address depends on IP subnet to which node is attached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4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191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241300"/>
            <a:ext cx="8191500" cy="9017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ARP: address resolution protocol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idx="1"/>
          </p:nvPr>
        </p:nvSpPr>
        <p:spPr>
          <a:xfrm>
            <a:off x="4886325" y="2119313"/>
            <a:ext cx="3990975" cy="3881437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ARP table: </a:t>
            </a:r>
            <a:r>
              <a:rPr lang="en-US" sz="2400" dirty="0"/>
              <a:t>each IP node (host, router) on LAN has table</a:t>
            </a:r>
          </a:p>
          <a:p>
            <a:pPr lvl="1">
              <a:defRPr/>
            </a:pPr>
            <a:r>
              <a:rPr lang="en-US" dirty="0"/>
              <a:t>IP/MAC address mappings for some LAN nodes:</a:t>
            </a:r>
          </a:p>
          <a:p>
            <a:pPr>
              <a:buFont typeface="Wingdings" charset="0"/>
              <a:buNone/>
              <a:defRPr/>
            </a:pPr>
            <a:r>
              <a:rPr lang="en-US" sz="1800" dirty="0"/>
              <a:t>          </a:t>
            </a:r>
            <a:r>
              <a:rPr lang="en-US" sz="1800" dirty="0">
                <a:solidFill>
                  <a:srgbClr val="CC0000"/>
                </a:solidFill>
              </a:rPr>
              <a:t>&lt; IP address; MAC address; TTL&gt;</a:t>
            </a:r>
          </a:p>
          <a:p>
            <a:pPr lvl="1">
              <a:defRPr/>
            </a:pPr>
            <a:r>
              <a:rPr lang="en-US" dirty="0"/>
              <a:t>TTL (Time To Live): time after which address mapping will be forgotten (typically 20 min)</a:t>
            </a:r>
          </a:p>
        </p:txBody>
      </p:sp>
      <p:grpSp>
        <p:nvGrpSpPr>
          <p:cNvPr id="128006" name="Group 41"/>
          <p:cNvGrpSpPr>
            <a:grpSpLocks/>
          </p:cNvGrpSpPr>
          <p:nvPr/>
        </p:nvGrpSpPr>
        <p:grpSpPr bwMode="auto">
          <a:xfrm>
            <a:off x="405415" y="1277556"/>
            <a:ext cx="4146550" cy="1277938"/>
            <a:chOff x="145" y="937"/>
            <a:chExt cx="2612" cy="805"/>
          </a:xfrm>
        </p:grpSpPr>
        <p:sp>
          <p:nvSpPr>
            <p:cNvPr id="43056" name="Text Box 6"/>
            <p:cNvSpPr txBox="1">
              <a:spLocks noChangeArrowheads="1"/>
            </p:cNvSpPr>
            <p:nvPr/>
          </p:nvSpPr>
          <p:spPr bwMode="auto">
            <a:xfrm>
              <a:off x="232" y="947"/>
              <a:ext cx="252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Question: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 how to determine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interface’s MAC address, knowing its IP address?</a:t>
              </a:r>
            </a:p>
          </p:txBody>
        </p:sp>
        <p:sp>
          <p:nvSpPr>
            <p:cNvPr id="43057" name="Rectangle 7"/>
            <p:cNvSpPr>
              <a:spLocks noChangeArrowheads="1"/>
            </p:cNvSpPr>
            <p:nvPr/>
          </p:nvSpPr>
          <p:spPr bwMode="auto">
            <a:xfrm>
              <a:off x="145" y="937"/>
              <a:ext cx="2609" cy="805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8007" name="Freeform 10"/>
          <p:cNvSpPr>
            <a:spLocks/>
          </p:cNvSpPr>
          <p:nvPr/>
        </p:nvSpPr>
        <p:spPr bwMode="auto">
          <a:xfrm>
            <a:off x="1800225" y="3944938"/>
            <a:ext cx="1393825" cy="152558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7" name="Line 18"/>
          <p:cNvSpPr>
            <a:spLocks noChangeShapeType="1"/>
          </p:cNvSpPr>
          <p:nvPr/>
        </p:nvSpPr>
        <p:spPr bwMode="auto">
          <a:xfrm>
            <a:off x="1357313" y="4449763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8" name="Line 19"/>
          <p:cNvSpPr>
            <a:spLocks noChangeShapeType="1"/>
          </p:cNvSpPr>
          <p:nvPr/>
        </p:nvSpPr>
        <p:spPr bwMode="auto">
          <a:xfrm>
            <a:off x="2587625" y="360680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9" name="Line 20"/>
          <p:cNvSpPr>
            <a:spLocks noChangeShapeType="1"/>
          </p:cNvSpPr>
          <p:nvPr/>
        </p:nvSpPr>
        <p:spPr bwMode="auto">
          <a:xfrm flipH="1">
            <a:off x="3176588" y="4575175"/>
            <a:ext cx="447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0" name="Line 21"/>
          <p:cNvSpPr>
            <a:spLocks noChangeShapeType="1"/>
          </p:cNvSpPr>
          <p:nvPr/>
        </p:nvSpPr>
        <p:spPr bwMode="auto">
          <a:xfrm flipV="1">
            <a:off x="2562225" y="532288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1" name="Text Box 22"/>
          <p:cNvSpPr txBox="1">
            <a:spLocks noChangeArrowheads="1"/>
          </p:cNvSpPr>
          <p:nvPr/>
        </p:nvSpPr>
        <p:spPr bwMode="auto">
          <a:xfrm>
            <a:off x="2806700" y="3386138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3022" name="Line 23"/>
          <p:cNvSpPr>
            <a:spLocks noChangeShapeType="1"/>
          </p:cNvSpPr>
          <p:nvPr/>
        </p:nvSpPr>
        <p:spPr bwMode="auto">
          <a:xfrm flipH="1" flipV="1">
            <a:off x="2678113" y="3538538"/>
            <a:ext cx="204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3" name="Line 24"/>
          <p:cNvSpPr>
            <a:spLocks noChangeShapeType="1"/>
          </p:cNvSpPr>
          <p:nvPr/>
        </p:nvSpPr>
        <p:spPr bwMode="auto">
          <a:xfrm flipV="1">
            <a:off x="3633788" y="465137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4" name="Text Box 25"/>
          <p:cNvSpPr txBox="1">
            <a:spLocks noChangeArrowheads="1"/>
          </p:cNvSpPr>
          <p:nvPr/>
        </p:nvSpPr>
        <p:spPr bwMode="auto">
          <a:xfrm>
            <a:off x="3187700" y="4953000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3025" name="Line 26"/>
          <p:cNvSpPr>
            <a:spLocks noChangeShapeType="1"/>
          </p:cNvSpPr>
          <p:nvPr/>
        </p:nvSpPr>
        <p:spPr bwMode="auto">
          <a:xfrm flipH="1">
            <a:off x="2632075" y="5735638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816225" y="5578475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3027" name="Line 28"/>
          <p:cNvSpPr>
            <a:spLocks noChangeShapeType="1"/>
          </p:cNvSpPr>
          <p:nvPr/>
        </p:nvSpPr>
        <p:spPr bwMode="auto">
          <a:xfrm flipV="1">
            <a:off x="1320800" y="4552950"/>
            <a:ext cx="0" cy="331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8" name="Text Box 29"/>
          <p:cNvSpPr txBox="1">
            <a:spLocks noChangeArrowheads="1"/>
          </p:cNvSpPr>
          <p:nvPr/>
        </p:nvSpPr>
        <p:spPr bwMode="auto">
          <a:xfrm>
            <a:off x="166688" y="4811713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3029" name="Text Box 30"/>
          <p:cNvSpPr txBox="1">
            <a:spLocks noChangeArrowheads="1"/>
          </p:cNvSpPr>
          <p:nvPr/>
        </p:nvSpPr>
        <p:spPr bwMode="auto">
          <a:xfrm>
            <a:off x="201295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</p:txBody>
      </p:sp>
      <p:sp>
        <p:nvSpPr>
          <p:cNvPr id="43030" name="Text Box 31"/>
          <p:cNvSpPr txBox="1">
            <a:spLocks noChangeArrowheads="1"/>
          </p:cNvSpPr>
          <p:nvPr/>
        </p:nvSpPr>
        <p:spPr bwMode="auto">
          <a:xfrm>
            <a:off x="363538" y="366553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137.196.7.23</a:t>
            </a:r>
          </a:p>
        </p:txBody>
      </p:sp>
      <p:sp>
        <p:nvSpPr>
          <p:cNvPr id="43031" name="Line 32"/>
          <p:cNvSpPr>
            <a:spLocks noChangeShapeType="1"/>
          </p:cNvSpPr>
          <p:nvPr/>
        </p:nvSpPr>
        <p:spPr bwMode="auto">
          <a:xfrm>
            <a:off x="1009650" y="3921125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2" name="Text Box 33"/>
          <p:cNvSpPr txBox="1">
            <a:spLocks noChangeArrowheads="1"/>
          </p:cNvSpPr>
          <p:nvPr/>
        </p:nvSpPr>
        <p:spPr bwMode="auto">
          <a:xfrm>
            <a:off x="2944813" y="298767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137.196.7.78</a:t>
            </a:r>
          </a:p>
        </p:txBody>
      </p:sp>
      <p:sp>
        <p:nvSpPr>
          <p:cNvPr id="43033" name="Line 34"/>
          <p:cNvSpPr>
            <a:spLocks noChangeShapeType="1"/>
          </p:cNvSpPr>
          <p:nvPr/>
        </p:nvSpPr>
        <p:spPr bwMode="auto">
          <a:xfrm flipH="1" flipV="1">
            <a:off x="2774950" y="3125788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4" name="Line 35"/>
          <p:cNvSpPr>
            <a:spLocks noChangeShapeType="1"/>
          </p:cNvSpPr>
          <p:nvPr/>
        </p:nvSpPr>
        <p:spPr bwMode="auto">
          <a:xfrm>
            <a:off x="3954463" y="4121150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5" name="Text Box 36"/>
          <p:cNvSpPr txBox="1">
            <a:spLocks noChangeArrowheads="1"/>
          </p:cNvSpPr>
          <p:nvPr/>
        </p:nvSpPr>
        <p:spPr bwMode="auto">
          <a:xfrm>
            <a:off x="3344863" y="388778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137.196.7.14</a:t>
            </a:r>
          </a:p>
        </p:txBody>
      </p:sp>
      <p:sp>
        <p:nvSpPr>
          <p:cNvPr id="43036" name="Line 38"/>
          <p:cNvSpPr>
            <a:spLocks noChangeShapeType="1"/>
          </p:cNvSpPr>
          <p:nvPr/>
        </p:nvSpPr>
        <p:spPr bwMode="auto">
          <a:xfrm>
            <a:off x="2136775" y="60023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7" name="Text Box 39"/>
          <p:cNvSpPr txBox="1">
            <a:spLocks noChangeArrowheads="1"/>
          </p:cNvSpPr>
          <p:nvPr/>
        </p:nvSpPr>
        <p:spPr bwMode="auto">
          <a:xfrm>
            <a:off x="955675" y="5848350"/>
            <a:ext cx="1217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137.196.7.88</a:t>
            </a:r>
          </a:p>
        </p:txBody>
      </p:sp>
      <p:sp>
        <p:nvSpPr>
          <p:cNvPr id="399403" name="Rectangle 43"/>
          <p:cNvSpPr>
            <a:spLocks noChangeArrowheads="1"/>
          </p:cNvSpPr>
          <p:nvPr/>
        </p:nvSpPr>
        <p:spPr bwMode="auto">
          <a:xfrm rot="-5400000">
            <a:off x="3659982" y="4482306"/>
            <a:ext cx="127000" cy="1952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0" name="Group 44"/>
          <p:cNvGrpSpPr>
            <a:grpSpLocks/>
          </p:cNvGrpSpPr>
          <p:nvPr/>
        </p:nvGrpSpPr>
        <p:grpSpPr bwMode="auto">
          <a:xfrm>
            <a:off x="3562350" y="4357688"/>
            <a:ext cx="598488" cy="520700"/>
            <a:chOff x="-44" y="1473"/>
            <a:chExt cx="981" cy="1105"/>
          </a:xfrm>
        </p:grpSpPr>
        <p:pic>
          <p:nvPicPr>
            <p:cNvPr id="128045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46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031" name="Group 47"/>
          <p:cNvGrpSpPr>
            <a:grpSpLocks/>
          </p:cNvGrpSpPr>
          <p:nvPr/>
        </p:nvGrpSpPr>
        <p:grpSpPr bwMode="auto">
          <a:xfrm>
            <a:off x="657225" y="4160838"/>
            <a:ext cx="709613" cy="520700"/>
            <a:chOff x="267" y="2244"/>
            <a:chExt cx="581" cy="415"/>
          </a:xfrm>
        </p:grpSpPr>
        <p:sp>
          <p:nvSpPr>
            <p:cNvPr id="399408" name="Rectangle 48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42" name="Group 49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8043" name="Picture 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4" name="Freeform 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032" name="Group 52"/>
          <p:cNvGrpSpPr>
            <a:grpSpLocks/>
          </p:cNvGrpSpPr>
          <p:nvPr/>
        </p:nvGrpSpPr>
        <p:grpSpPr bwMode="auto">
          <a:xfrm>
            <a:off x="2157413" y="3048000"/>
            <a:ext cx="631825" cy="554038"/>
            <a:chOff x="1745" y="1276"/>
            <a:chExt cx="512" cy="489"/>
          </a:xfrm>
        </p:grpSpPr>
        <p:sp>
          <p:nvSpPr>
            <p:cNvPr id="399413" name="Rectangle 53"/>
            <p:cNvSpPr>
              <a:spLocks noChangeArrowheads="1"/>
            </p:cNvSpPr>
            <p:nvPr/>
          </p:nvSpPr>
          <p:spPr bwMode="auto">
            <a:xfrm>
              <a:off x="2040" y="1604"/>
              <a:ext cx="100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38" name="Group 5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8039" name="Picture 5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0" name="Freeform 5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18" name="Rectangle 58"/>
          <p:cNvSpPr>
            <a:spLocks noChangeArrowheads="1"/>
          </p:cNvSpPr>
          <p:nvPr/>
        </p:nvSpPr>
        <p:spPr bwMode="auto">
          <a:xfrm>
            <a:off x="2501900" y="5645150"/>
            <a:ext cx="123825" cy="1825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4" name="Group 59"/>
          <p:cNvGrpSpPr>
            <a:grpSpLocks/>
          </p:cNvGrpSpPr>
          <p:nvPr/>
        </p:nvGrpSpPr>
        <p:grpSpPr bwMode="auto">
          <a:xfrm>
            <a:off x="2166938" y="5784850"/>
            <a:ext cx="584200" cy="469900"/>
            <a:chOff x="-44" y="1473"/>
            <a:chExt cx="981" cy="1105"/>
          </a:xfrm>
        </p:grpSpPr>
        <p:pic>
          <p:nvPicPr>
            <p:cNvPr id="128035" name="Picture 6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36" name="Freeform 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1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ARP protocol: same LAN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6412" y="1277938"/>
            <a:ext cx="8113606" cy="491807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>
              <a:defRPr/>
            </a:pPr>
            <a:r>
              <a:rPr lang="en-US" sz="2000" dirty="0"/>
              <a:t>destination MAC address = FF-FF-FF-FF-FF-FF</a:t>
            </a:r>
          </a:p>
          <a:p>
            <a:pPr lvl="1"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130054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30469F3-D360-5C46-81FC-E69D2A657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Address Translation Protocol (ARP)</a:t>
            </a:r>
            <a:endParaRPr lang="en-AU" altLang="en-US" sz="3600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2D0D3EF-7BBF-7048-B790-CAE7DEBF8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Map IP addresses into physical addresses</a:t>
            </a:r>
          </a:p>
          <a:p>
            <a:pPr lvl="1"/>
            <a:r>
              <a:rPr lang="en-US" altLang="en-US" sz="2400" dirty="0"/>
              <a:t>destination host</a:t>
            </a:r>
          </a:p>
          <a:p>
            <a:pPr lvl="1"/>
            <a:r>
              <a:rPr lang="en-US" altLang="en-US" sz="2400" dirty="0"/>
              <a:t>next hop router</a:t>
            </a:r>
          </a:p>
          <a:p>
            <a:r>
              <a:rPr lang="en-US" altLang="en-US" sz="2800" dirty="0"/>
              <a:t>Techniques</a:t>
            </a:r>
          </a:p>
          <a:p>
            <a:pPr lvl="1"/>
            <a:r>
              <a:rPr lang="en-US" altLang="en-US" sz="2400" dirty="0"/>
              <a:t>encode physical address in host part of IP address</a:t>
            </a:r>
          </a:p>
          <a:p>
            <a:pPr lvl="1"/>
            <a:r>
              <a:rPr lang="en-US" altLang="en-US" sz="2400" dirty="0"/>
              <a:t>table-based</a:t>
            </a:r>
          </a:p>
          <a:p>
            <a:r>
              <a:rPr lang="en-US" altLang="en-US" sz="2800" dirty="0"/>
              <a:t>ARP (Address Resolution Protocol)</a:t>
            </a:r>
          </a:p>
          <a:p>
            <a:pPr lvl="1"/>
            <a:r>
              <a:rPr lang="en-US" altLang="en-US" sz="2400" dirty="0"/>
              <a:t>table of IP to physical address bindings</a:t>
            </a:r>
          </a:p>
          <a:p>
            <a:pPr lvl="1"/>
            <a:r>
              <a:rPr lang="en-US" altLang="en-US" sz="2400" dirty="0"/>
              <a:t>broadcast request if IP address not in table</a:t>
            </a:r>
          </a:p>
          <a:p>
            <a:pPr lvl="1"/>
            <a:r>
              <a:rPr lang="en-US" altLang="en-US" sz="2400" dirty="0"/>
              <a:t>target machine responds with its physical address</a:t>
            </a:r>
          </a:p>
          <a:p>
            <a:pPr lvl="1"/>
            <a:r>
              <a:rPr lang="en-US" altLang="en-US" sz="2400" dirty="0"/>
              <a:t>table entries are discarded if not refreshed</a:t>
            </a:r>
          </a:p>
          <a:p>
            <a:pPr lvl="1"/>
            <a:r>
              <a:rPr lang="en-US" altLang="en-US" dirty="0"/>
              <a:t>Query message include the physical address of the sending host. Why?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93528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3DE5E873-B242-7B4E-9B1B-9194A6355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ARP Packet Format</a:t>
            </a:r>
            <a:endParaRPr lang="en-AU" altLang="en-US" sz="3600" dirty="0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96D0645-DD35-6C40-A93F-DE04746A9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r>
              <a:rPr lang="en-US" altLang="en-US" sz="1800"/>
              <a:t>HardwareType: type of physical network (e.g., Ethernet)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ProtocolType: type of higher layer protocol (e.g., IP)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HLEN &amp; PLEN: length of physical and protocol addresses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Operation: request or response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Source/Target Physical/Protocol addresses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4212" name="Picture 5" descr="f03-23-9780123850591 copy">
            <a:extLst>
              <a:ext uri="{FF2B5EF4-FFF2-40B4-BE49-F238E27FC236}">
                <a16:creationId xmlns:a16="http://schemas.microsoft.com/office/drawing/2014/main" id="{F7D849C5-9831-A445-AF1F-F5D6EA23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84053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061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C00000"/>
                </a:solidFill>
              </a:rPr>
              <a:t>Internet Control Message Protocol (ICMP)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983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54C354F-8B1B-884A-BCE3-35D13EC8E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u="sng" dirty="0">
                <a:solidFill>
                  <a:srgbClr val="C00000"/>
                </a:solidFill>
              </a:rPr>
              <a:t>Internet Control Message Protocol (ICMP)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9BEB0CA-F05C-194C-8613-CFA587E56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387744"/>
            <a:ext cx="78867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Defines a collection of error messages that are sent back to the source host whenever a router or host is unable to process an IP datagram successfully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Destination host unreachable due to link /node failure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Reassembly process failed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TTL had reached 0 (so datagrams don't cycle forever)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IP header checksum failed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ICMP-Redirect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From router to a source host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With a better route information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692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C35F8-346E-964A-A2DF-E89A76AA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993354"/>
            <a:ext cx="7753350" cy="5560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C2C09-5A6F-DE4A-8A3F-B24666AB1600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ICMP message types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BE43F7-7D33-E34B-8384-FCF19F86D13C}"/>
              </a:ext>
            </a:extLst>
          </p:cNvPr>
          <p:cNvSpPr/>
          <p:nvPr/>
        </p:nvSpPr>
        <p:spPr>
          <a:xfrm>
            <a:off x="866899" y="456012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D52EE-0507-5940-BF75-757DC2FA25B2}"/>
              </a:ext>
            </a:extLst>
          </p:cNvPr>
          <p:cNvSpPr/>
          <p:nvPr/>
        </p:nvSpPr>
        <p:spPr>
          <a:xfrm>
            <a:off x="866899" y="1654531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CE5E2-64E0-2C4E-AD31-D7B4F77663A2}"/>
              </a:ext>
            </a:extLst>
          </p:cNvPr>
          <p:cNvSpPr/>
          <p:nvPr/>
        </p:nvSpPr>
        <p:spPr>
          <a:xfrm>
            <a:off x="866899" y="565131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E0693-FB7B-2A4E-B8F5-073894D6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152D18-1590-CC4D-9B2B-36F950E81EB8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Ping example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pic>
        <p:nvPicPr>
          <p:cNvPr id="2050" name="Picture 2" descr="How to Use the Ping Command to Test Your Network">
            <a:extLst>
              <a:ext uri="{FF2B5EF4-FFF2-40B4-BE49-F238E27FC236}">
                <a16:creationId xmlns:a16="http://schemas.microsoft.com/office/drawing/2014/main" id="{9CD5B6F4-72BA-B847-BF54-785A9C73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714500"/>
            <a:ext cx="825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35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025525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268288"/>
            <a:ext cx="88265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cs typeface="+mj-cs"/>
              </a:rPr>
              <a:t>DHCP: </a:t>
            </a:r>
            <a:r>
              <a:rPr lang="en-US" sz="3400">
                <a:cs typeface="+mj-cs"/>
              </a:rPr>
              <a:t>Dynamic Host Configuration Protocol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6" y="1587499"/>
            <a:ext cx="7924800" cy="4768851"/>
          </a:xfrm>
        </p:spPr>
        <p:txBody>
          <a:bodyPr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DHCP overview: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host broadcasts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discover</a:t>
            </a:r>
            <a:r>
              <a:rPr lang="ja-JP" altLang="en-US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msg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DHCP server responds with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offer</a:t>
            </a:r>
            <a:r>
              <a:rPr lang="ja-JP" altLang="en-US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msg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host requests IP address: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request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altLang="ja-JP" dirty="0" err="1">
                <a:ea typeface="ＭＳ Ｐゴシック" charset="-128"/>
              </a:rPr>
              <a:t>msg</a:t>
            </a:r>
            <a:endParaRPr lang="en-US" altLang="ja-JP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DHCP server sends address: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ack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altLang="ja-JP" dirty="0" err="1">
                <a:ea typeface="ＭＳ Ｐゴシック" charset="-128"/>
              </a:rPr>
              <a:t>msg</a:t>
            </a:r>
            <a:r>
              <a:rPr lang="en-US" altLang="ja-JP" dirty="0">
                <a:ea typeface="ＭＳ Ｐゴシック" charset="-128"/>
              </a:rPr>
              <a:t> </a:t>
            </a:r>
          </a:p>
          <a:p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51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30C729-6E4B-224B-8E7F-37AE756B4C3F}"/>
              </a:ext>
            </a:extLst>
          </p:cNvPr>
          <p:cNvSpPr txBox="1">
            <a:spLocks noChangeArrowheads="1"/>
          </p:cNvSpPr>
          <p:nvPr/>
        </p:nvSpPr>
        <p:spPr>
          <a:xfrm>
            <a:off x="431006" y="2380470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rgbClr val="C00000"/>
                </a:solidFill>
              </a:rPr>
              <a:t>Traceroute : An unintuitive application using ICMP</a:t>
            </a:r>
            <a:endParaRPr lang="en-AU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0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6EC04-CDFA-2846-ABD0-971C11F5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51</a:t>
            </a:fld>
            <a:endParaRPr lang="en-US"/>
          </a:p>
        </p:txBody>
      </p:sp>
      <p:pic>
        <p:nvPicPr>
          <p:cNvPr id="3074" name="Picture 2" descr="How to Use the Traceroute Command">
            <a:extLst>
              <a:ext uri="{FF2B5EF4-FFF2-40B4-BE49-F238E27FC236}">
                <a16:creationId xmlns:a16="http://schemas.microsoft.com/office/drawing/2014/main" id="{549F9D06-428C-344D-AAEC-516926E9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41400"/>
            <a:ext cx="8636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AEEF22A-5D9F-714B-AF61-E237F62E6C5D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Traceroute example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77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98359-3AE4-9E4E-B499-D852478C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27318"/>
            <a:ext cx="82804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90834-3F77-1040-8EC9-EAA32E31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703231"/>
            <a:ext cx="8280400" cy="1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21967-1F2F-B64D-B86F-700F7AE7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3" y="2973231"/>
            <a:ext cx="82804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062A3-3556-8945-A994-6A817FB70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44" y="4243231"/>
            <a:ext cx="82804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B5530-79A6-2F43-9AF4-F1B596711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44" y="5588000"/>
            <a:ext cx="8280400" cy="127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A53A873-E7F9-284A-BD93-ED21126C6B73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96524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Traceroute : An unintuitive application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4872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rgbClr val="C00000"/>
                </a:solidFill>
              </a:rPr>
              <a:t>Virtual Networks and Tunnels</a:t>
            </a:r>
            <a:endParaRPr lang="en-US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498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E980C-1DA8-7841-8436-94A5C97E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441901"/>
            <a:ext cx="6985000" cy="63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95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FA261B-5160-904D-A387-101B56F7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55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CF20D-3657-484D-A4A2-A10BBFD8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1668780"/>
            <a:ext cx="7865110" cy="3520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57AA7-961F-3E46-A386-BD46E8EEDF40}"/>
              </a:ext>
            </a:extLst>
          </p:cNvPr>
          <p:cNvSpPr/>
          <p:nvPr/>
        </p:nvSpPr>
        <p:spPr>
          <a:xfrm>
            <a:off x="2968831" y="3253839"/>
            <a:ext cx="2683824" cy="1935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8059C-2944-134D-8CA5-82372B6B249F}"/>
              </a:ext>
            </a:extLst>
          </p:cNvPr>
          <p:cNvSpPr/>
          <p:nvPr/>
        </p:nvSpPr>
        <p:spPr>
          <a:xfrm>
            <a:off x="5640780" y="3253838"/>
            <a:ext cx="2683824" cy="1935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086A7-C602-2840-AC91-DA592B096B99}"/>
              </a:ext>
            </a:extLst>
          </p:cNvPr>
          <p:cNvSpPr/>
          <p:nvPr/>
        </p:nvSpPr>
        <p:spPr>
          <a:xfrm>
            <a:off x="819397" y="3135086"/>
            <a:ext cx="2149434" cy="1670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83816-9010-C544-8FE6-E25FFE91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56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478AC-00A9-5B4F-9E98-52B417BE65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3600" dirty="0"/>
              <a:t>Why do we need virtual networks or tunnels?</a:t>
            </a:r>
            <a:endParaRPr lang="en-AU" altLang="en-US" sz="3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511A83-22B9-234C-9D54-148D8076FA09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15186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1. Security</a:t>
            </a:r>
            <a:endParaRPr lang="en-AU" altLang="en-US" sz="2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90145-1AAA-F148-B3CD-343D34E23CA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797973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2. Special capabilities between routers (e.g., multicast)</a:t>
            </a:r>
            <a:endParaRPr lang="en-AU" altLang="en-US" sz="28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578C44-3287-D842-B86D-33CB90D7431F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2855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3. Supporting heterogeneity</a:t>
            </a:r>
            <a:endParaRPr lang="en-AU" altLang="en-US" sz="2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49E2405-5736-9A45-8DFD-D92A367FCADE}"/>
              </a:ext>
            </a:extLst>
          </p:cNvPr>
          <p:cNvSpPr txBox="1">
            <a:spLocks noChangeArrowheads="1"/>
          </p:cNvSpPr>
          <p:nvPr/>
        </p:nvSpPr>
        <p:spPr>
          <a:xfrm>
            <a:off x="100710" y="3627256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2B1401A-4271-5145-8EA2-F45020845C63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427337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1. Increases packet length</a:t>
            </a:r>
          </a:p>
          <a:p>
            <a:pPr marL="514350" indent="-514350" algn="l" eaLnBrk="1" hangingPunct="1">
              <a:buAutoNum type="arabicPeriod"/>
            </a:pP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31085B4-8912-AC40-A06B-CA4420C080FC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4778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a) Wastage of bandwidth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958D81C-C4CC-8A46-9024-FD84674EE4B8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518915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b) More processing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E1090EF-B3AF-1041-98C4-39E698147D54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0" y="558110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c) Fragmentation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6FDA6EE-5E7D-584E-ABD5-21E687E7A61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6075362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2. Increases management cost</a:t>
            </a:r>
          </a:p>
        </p:txBody>
      </p:sp>
    </p:spTree>
    <p:extLst>
      <p:ext uri="{BB962C8B-B14F-4D97-AF65-F5344CB8AC3E}">
        <p14:creationId xmlns:p14="http://schemas.microsoft.com/office/powerpoint/2010/main" val="34759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255588"/>
            <a:ext cx="6824663" cy="898525"/>
          </a:xfrm>
        </p:spPr>
        <p:txBody>
          <a:bodyPr/>
          <a:lstStyle/>
          <a:p>
            <a:pPr>
              <a:defRPr/>
            </a:pPr>
            <a:r>
              <a:rPr lang="en-US" sz="4000">
                <a:cs typeface="+mj-cs"/>
              </a:rPr>
              <a:t>DHCP client-server scenario</a:t>
            </a:r>
          </a:p>
        </p:txBody>
      </p:sp>
      <p:sp>
        <p:nvSpPr>
          <p:cNvPr id="90114" name="Rectangle 3"/>
          <p:cNvSpPr>
            <a:spLocks noChangeArrowheads="1"/>
          </p:cNvSpPr>
          <p:nvPr/>
        </p:nvSpPr>
        <p:spPr bwMode="auto">
          <a:xfrm>
            <a:off x="2408238" y="6037263"/>
            <a:ext cx="4978400" cy="319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15" name="Text Box 97"/>
          <p:cNvSpPr txBox="1">
            <a:spLocks noChangeArrowheads="1"/>
          </p:cNvSpPr>
          <p:nvPr/>
        </p:nvSpPr>
        <p:spPr bwMode="auto">
          <a:xfrm>
            <a:off x="869950" y="190341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223.1.1.0/24</a:t>
            </a:r>
          </a:p>
        </p:txBody>
      </p:sp>
      <p:sp>
        <p:nvSpPr>
          <p:cNvPr id="90116" name="Text Box 98"/>
          <p:cNvSpPr txBox="1">
            <a:spLocks noChangeArrowheads="1"/>
          </p:cNvSpPr>
          <p:nvPr/>
        </p:nvSpPr>
        <p:spPr bwMode="auto">
          <a:xfrm>
            <a:off x="4348163" y="439896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223.1.2.0/24</a:t>
            </a:r>
          </a:p>
        </p:txBody>
      </p:sp>
      <p:sp>
        <p:nvSpPr>
          <p:cNvPr id="90117" name="Text Box 99"/>
          <p:cNvSpPr txBox="1">
            <a:spLocks noChangeArrowheads="1"/>
          </p:cNvSpPr>
          <p:nvPr/>
        </p:nvSpPr>
        <p:spPr bwMode="auto">
          <a:xfrm>
            <a:off x="2651125" y="599281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223.1.3.0/24</a:t>
            </a:r>
          </a:p>
        </p:txBody>
      </p:sp>
      <p:sp>
        <p:nvSpPr>
          <p:cNvPr id="90118" name="Rectangle 100"/>
          <p:cNvSpPr>
            <a:spLocks noChangeArrowheads="1"/>
          </p:cNvSpPr>
          <p:nvPr/>
        </p:nvSpPr>
        <p:spPr bwMode="auto">
          <a:xfrm>
            <a:off x="1663700" y="4233863"/>
            <a:ext cx="847725" cy="18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19" name="Freeform 101"/>
          <p:cNvSpPr>
            <a:spLocks/>
          </p:cNvSpPr>
          <p:nvPr/>
        </p:nvSpPr>
        <p:spPr bwMode="auto">
          <a:xfrm>
            <a:off x="1076325" y="2173288"/>
            <a:ext cx="1941513" cy="2049462"/>
          </a:xfrm>
          <a:custGeom>
            <a:avLst/>
            <a:gdLst>
              <a:gd name="T0" fmla="*/ 2147483647 w 1223"/>
              <a:gd name="T1" fmla="*/ 2147483647 h 1291"/>
              <a:gd name="T2" fmla="*/ 2147483647 w 1223"/>
              <a:gd name="T3" fmla="*/ 2147483647 h 1291"/>
              <a:gd name="T4" fmla="*/ 2147483647 w 1223"/>
              <a:gd name="T5" fmla="*/ 2147483647 h 1291"/>
              <a:gd name="T6" fmla="*/ 2147483647 w 1223"/>
              <a:gd name="T7" fmla="*/ 2147483647 h 1291"/>
              <a:gd name="T8" fmla="*/ 2147483647 w 1223"/>
              <a:gd name="T9" fmla="*/ 2147483647 h 1291"/>
              <a:gd name="T10" fmla="*/ 2147483647 w 1223"/>
              <a:gd name="T11" fmla="*/ 2147483647 h 1291"/>
              <a:gd name="T12" fmla="*/ 2147483647 w 1223"/>
              <a:gd name="T13" fmla="*/ 2147483647 h 1291"/>
              <a:gd name="T14" fmla="*/ 2147483647 w 1223"/>
              <a:gd name="T15" fmla="*/ 2147483647 h 1291"/>
              <a:gd name="T16" fmla="*/ 2147483647 w 1223"/>
              <a:gd name="T17" fmla="*/ 2147483647 h 1291"/>
              <a:gd name="T18" fmla="*/ 2147483647 w 1223"/>
              <a:gd name="T19" fmla="*/ 2147483647 h 1291"/>
              <a:gd name="T20" fmla="*/ 2147483647 w 1223"/>
              <a:gd name="T21" fmla="*/ 2147483647 h 1291"/>
              <a:gd name="T22" fmla="*/ 2147483647 w 1223"/>
              <a:gd name="T23" fmla="*/ 2147483647 h 1291"/>
              <a:gd name="T24" fmla="*/ 2147483647 w 1223"/>
              <a:gd name="T25" fmla="*/ 2147483647 h 1291"/>
              <a:gd name="T26" fmla="*/ 2147483647 w 1223"/>
              <a:gd name="T27" fmla="*/ 2147483647 h 12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23"/>
              <a:gd name="T43" fmla="*/ 0 h 1291"/>
              <a:gd name="T44" fmla="*/ 1223 w 1223"/>
              <a:gd name="T45" fmla="*/ 1291 h 12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23" h="1291">
                <a:moveTo>
                  <a:pt x="1201" y="756"/>
                </a:moveTo>
                <a:cubicBezTo>
                  <a:pt x="1180" y="640"/>
                  <a:pt x="798" y="744"/>
                  <a:pt x="702" y="670"/>
                </a:cubicBezTo>
                <a:cubicBezTo>
                  <a:pt x="603" y="561"/>
                  <a:pt x="669" y="206"/>
                  <a:pt x="608" y="103"/>
                </a:cubicBezTo>
                <a:cubicBezTo>
                  <a:pt x="547" y="0"/>
                  <a:pt x="425" y="55"/>
                  <a:pt x="335" y="52"/>
                </a:cubicBezTo>
                <a:cubicBezTo>
                  <a:pt x="245" y="49"/>
                  <a:pt x="114" y="0"/>
                  <a:pt x="65" y="82"/>
                </a:cubicBezTo>
                <a:cubicBezTo>
                  <a:pt x="16" y="164"/>
                  <a:pt x="45" y="433"/>
                  <a:pt x="41" y="544"/>
                </a:cubicBezTo>
                <a:cubicBezTo>
                  <a:pt x="37" y="655"/>
                  <a:pt x="41" y="685"/>
                  <a:pt x="38" y="751"/>
                </a:cubicBezTo>
                <a:cubicBezTo>
                  <a:pt x="35" y="817"/>
                  <a:pt x="26" y="880"/>
                  <a:pt x="23" y="940"/>
                </a:cubicBezTo>
                <a:cubicBezTo>
                  <a:pt x="20" y="1000"/>
                  <a:pt x="0" y="1068"/>
                  <a:pt x="17" y="1114"/>
                </a:cubicBezTo>
                <a:cubicBezTo>
                  <a:pt x="34" y="1160"/>
                  <a:pt x="31" y="1198"/>
                  <a:pt x="128" y="1219"/>
                </a:cubicBezTo>
                <a:cubicBezTo>
                  <a:pt x="225" y="1240"/>
                  <a:pt x="509" y="1291"/>
                  <a:pt x="602" y="1243"/>
                </a:cubicBezTo>
                <a:cubicBezTo>
                  <a:pt x="695" y="1195"/>
                  <a:pt x="590" y="984"/>
                  <a:pt x="686" y="930"/>
                </a:cubicBezTo>
                <a:cubicBezTo>
                  <a:pt x="782" y="876"/>
                  <a:pt x="1091" y="945"/>
                  <a:pt x="1177" y="916"/>
                </a:cubicBezTo>
                <a:cubicBezTo>
                  <a:pt x="1208" y="864"/>
                  <a:pt x="1223" y="871"/>
                  <a:pt x="1201" y="7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0" name="Freeform 102"/>
          <p:cNvSpPr>
            <a:spLocks/>
          </p:cNvSpPr>
          <p:nvPr/>
        </p:nvSpPr>
        <p:spPr bwMode="auto">
          <a:xfrm>
            <a:off x="3603625" y="2482850"/>
            <a:ext cx="1906588" cy="1958975"/>
          </a:xfrm>
          <a:custGeom>
            <a:avLst/>
            <a:gdLst>
              <a:gd name="T0" fmla="*/ 2147483647 w 1201"/>
              <a:gd name="T1" fmla="*/ 2147483647 h 1234"/>
              <a:gd name="T2" fmla="*/ 2147483647 w 1201"/>
              <a:gd name="T3" fmla="*/ 2147483647 h 1234"/>
              <a:gd name="T4" fmla="*/ 2147483647 w 1201"/>
              <a:gd name="T5" fmla="*/ 2147483647 h 1234"/>
              <a:gd name="T6" fmla="*/ 2147483647 w 1201"/>
              <a:gd name="T7" fmla="*/ 2147483647 h 1234"/>
              <a:gd name="T8" fmla="*/ 2147483647 w 1201"/>
              <a:gd name="T9" fmla="*/ 2147483647 h 1234"/>
              <a:gd name="T10" fmla="*/ 2147483647 w 1201"/>
              <a:gd name="T11" fmla="*/ 2147483647 h 1234"/>
              <a:gd name="T12" fmla="*/ 2147483647 w 1201"/>
              <a:gd name="T13" fmla="*/ 2147483647 h 1234"/>
              <a:gd name="T14" fmla="*/ 2147483647 w 1201"/>
              <a:gd name="T15" fmla="*/ 2147483647 h 1234"/>
              <a:gd name="T16" fmla="*/ 2147483647 w 1201"/>
              <a:gd name="T17" fmla="*/ 2147483647 h 1234"/>
              <a:gd name="T18" fmla="*/ 2147483647 w 1201"/>
              <a:gd name="T19" fmla="*/ 2147483647 h 1234"/>
              <a:gd name="T20" fmla="*/ 2147483647 w 1201"/>
              <a:gd name="T21" fmla="*/ 2147483647 h 1234"/>
              <a:gd name="T22" fmla="*/ 2147483647 w 1201"/>
              <a:gd name="T23" fmla="*/ 2147483647 h 1234"/>
              <a:gd name="T24" fmla="*/ 2147483647 w 1201"/>
              <a:gd name="T25" fmla="*/ 2147483647 h 1234"/>
              <a:gd name="T26" fmla="*/ 2147483647 w 1201"/>
              <a:gd name="T27" fmla="*/ 2147483647 h 1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01"/>
              <a:gd name="T43" fmla="*/ 0 h 1234"/>
              <a:gd name="T44" fmla="*/ 1201 w 1201"/>
              <a:gd name="T45" fmla="*/ 1234 h 123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01" h="1234">
                <a:moveTo>
                  <a:pt x="25" y="709"/>
                </a:moveTo>
                <a:cubicBezTo>
                  <a:pt x="49" y="824"/>
                  <a:pt x="428" y="709"/>
                  <a:pt x="526" y="780"/>
                </a:cubicBezTo>
                <a:cubicBezTo>
                  <a:pt x="624" y="851"/>
                  <a:pt x="543" y="1059"/>
                  <a:pt x="613" y="1134"/>
                </a:cubicBezTo>
                <a:cubicBezTo>
                  <a:pt x="683" y="1209"/>
                  <a:pt x="853" y="1234"/>
                  <a:pt x="946" y="1230"/>
                </a:cubicBezTo>
                <a:cubicBezTo>
                  <a:pt x="1039" y="1226"/>
                  <a:pt x="1141" y="1163"/>
                  <a:pt x="1171" y="1107"/>
                </a:cubicBezTo>
                <a:cubicBezTo>
                  <a:pt x="1201" y="1051"/>
                  <a:pt x="1135" y="963"/>
                  <a:pt x="1126" y="894"/>
                </a:cubicBezTo>
                <a:cubicBezTo>
                  <a:pt x="1117" y="825"/>
                  <a:pt x="1119" y="772"/>
                  <a:pt x="1114" y="693"/>
                </a:cubicBezTo>
                <a:cubicBezTo>
                  <a:pt x="1109" y="614"/>
                  <a:pt x="1095" y="502"/>
                  <a:pt x="1099" y="423"/>
                </a:cubicBezTo>
                <a:cubicBezTo>
                  <a:pt x="1103" y="344"/>
                  <a:pt x="1141" y="281"/>
                  <a:pt x="1141" y="216"/>
                </a:cubicBezTo>
                <a:cubicBezTo>
                  <a:pt x="1141" y="151"/>
                  <a:pt x="1185" y="56"/>
                  <a:pt x="1102" y="33"/>
                </a:cubicBezTo>
                <a:cubicBezTo>
                  <a:pt x="1019" y="10"/>
                  <a:pt x="740" y="0"/>
                  <a:pt x="646" y="81"/>
                </a:cubicBezTo>
                <a:cubicBezTo>
                  <a:pt x="552" y="162"/>
                  <a:pt x="635" y="441"/>
                  <a:pt x="535" y="519"/>
                </a:cubicBezTo>
                <a:cubicBezTo>
                  <a:pt x="435" y="597"/>
                  <a:pt x="129" y="516"/>
                  <a:pt x="44" y="548"/>
                </a:cubicBezTo>
                <a:cubicBezTo>
                  <a:pt x="15" y="601"/>
                  <a:pt x="0" y="594"/>
                  <a:pt x="25" y="709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1" name="Freeform 103"/>
          <p:cNvSpPr>
            <a:spLocks/>
          </p:cNvSpPr>
          <p:nvPr/>
        </p:nvSpPr>
        <p:spPr bwMode="auto">
          <a:xfrm>
            <a:off x="2276475" y="3916363"/>
            <a:ext cx="2041525" cy="1979612"/>
          </a:xfrm>
          <a:custGeom>
            <a:avLst/>
            <a:gdLst>
              <a:gd name="T0" fmla="*/ 2147483647 w 1286"/>
              <a:gd name="T1" fmla="*/ 2147483647 h 1247"/>
              <a:gd name="T2" fmla="*/ 2147483647 w 1286"/>
              <a:gd name="T3" fmla="*/ 2147483647 h 1247"/>
              <a:gd name="T4" fmla="*/ 2147483647 w 1286"/>
              <a:gd name="T5" fmla="*/ 2147483647 h 1247"/>
              <a:gd name="T6" fmla="*/ 2147483647 w 1286"/>
              <a:gd name="T7" fmla="*/ 2147483647 h 1247"/>
              <a:gd name="T8" fmla="*/ 2147483647 w 1286"/>
              <a:gd name="T9" fmla="*/ 2147483647 h 1247"/>
              <a:gd name="T10" fmla="*/ 2147483647 w 1286"/>
              <a:gd name="T11" fmla="*/ 2147483647 h 1247"/>
              <a:gd name="T12" fmla="*/ 2147483647 w 1286"/>
              <a:gd name="T13" fmla="*/ 2147483647 h 1247"/>
              <a:gd name="T14" fmla="*/ 2147483647 w 1286"/>
              <a:gd name="T15" fmla="*/ 2147483647 h 1247"/>
              <a:gd name="T16" fmla="*/ 2147483647 w 1286"/>
              <a:gd name="T17" fmla="*/ 2147483647 h 1247"/>
              <a:gd name="T18" fmla="*/ 2147483647 w 1286"/>
              <a:gd name="T19" fmla="*/ 2147483647 h 1247"/>
              <a:gd name="T20" fmla="*/ 2147483647 w 1286"/>
              <a:gd name="T21" fmla="*/ 2147483647 h 1247"/>
              <a:gd name="T22" fmla="*/ 2147483647 w 1286"/>
              <a:gd name="T23" fmla="*/ 2147483647 h 1247"/>
              <a:gd name="T24" fmla="*/ 2147483647 w 1286"/>
              <a:gd name="T25" fmla="*/ 2147483647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86"/>
              <a:gd name="T40" fmla="*/ 0 h 1247"/>
              <a:gd name="T41" fmla="*/ 1286 w 1286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86" h="1247">
                <a:moveTo>
                  <a:pt x="587" y="30"/>
                </a:moveTo>
                <a:cubicBezTo>
                  <a:pt x="473" y="60"/>
                  <a:pt x="601" y="475"/>
                  <a:pt x="509" y="618"/>
                </a:cubicBezTo>
                <a:cubicBezTo>
                  <a:pt x="424" y="765"/>
                  <a:pt x="154" y="830"/>
                  <a:pt x="77" y="909"/>
                </a:cubicBezTo>
                <a:cubicBezTo>
                  <a:pt x="0" y="988"/>
                  <a:pt x="37" y="1043"/>
                  <a:pt x="47" y="1095"/>
                </a:cubicBezTo>
                <a:cubicBezTo>
                  <a:pt x="57" y="1147"/>
                  <a:pt x="71" y="1205"/>
                  <a:pt x="140" y="1224"/>
                </a:cubicBezTo>
                <a:cubicBezTo>
                  <a:pt x="209" y="1243"/>
                  <a:pt x="369" y="1212"/>
                  <a:pt x="461" y="1209"/>
                </a:cubicBezTo>
                <a:cubicBezTo>
                  <a:pt x="553" y="1206"/>
                  <a:pt x="571" y="1206"/>
                  <a:pt x="692" y="1209"/>
                </a:cubicBezTo>
                <a:cubicBezTo>
                  <a:pt x="813" y="1212"/>
                  <a:pt x="1094" y="1247"/>
                  <a:pt x="1190" y="1227"/>
                </a:cubicBezTo>
                <a:cubicBezTo>
                  <a:pt x="1286" y="1207"/>
                  <a:pt x="1279" y="1170"/>
                  <a:pt x="1271" y="1089"/>
                </a:cubicBezTo>
                <a:cubicBezTo>
                  <a:pt x="1263" y="1008"/>
                  <a:pt x="1217" y="818"/>
                  <a:pt x="1139" y="741"/>
                </a:cubicBezTo>
                <a:cubicBezTo>
                  <a:pt x="1061" y="664"/>
                  <a:pt x="865" y="743"/>
                  <a:pt x="800" y="627"/>
                </a:cubicBezTo>
                <a:cubicBezTo>
                  <a:pt x="735" y="511"/>
                  <a:pt x="785" y="142"/>
                  <a:pt x="749" y="42"/>
                </a:cubicBezTo>
                <a:cubicBezTo>
                  <a:pt x="695" y="15"/>
                  <a:pt x="701" y="0"/>
                  <a:pt x="587" y="30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2" name="Line 104"/>
          <p:cNvSpPr>
            <a:spLocks noChangeShapeType="1"/>
          </p:cNvSpPr>
          <p:nvPr/>
        </p:nvSpPr>
        <p:spPr bwMode="auto">
          <a:xfrm>
            <a:off x="1625600" y="2695575"/>
            <a:ext cx="2778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3" name="Line 106"/>
          <p:cNvSpPr>
            <a:spLocks noChangeShapeType="1"/>
          </p:cNvSpPr>
          <p:nvPr/>
        </p:nvSpPr>
        <p:spPr bwMode="auto">
          <a:xfrm flipV="1">
            <a:off x="1674813" y="3416300"/>
            <a:ext cx="277812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4" name="Line 107"/>
          <p:cNvSpPr>
            <a:spLocks noChangeShapeType="1"/>
          </p:cNvSpPr>
          <p:nvPr/>
        </p:nvSpPr>
        <p:spPr bwMode="auto">
          <a:xfrm>
            <a:off x="1635125" y="3967163"/>
            <a:ext cx="2730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5" name="Line 108"/>
          <p:cNvSpPr>
            <a:spLocks noChangeShapeType="1"/>
          </p:cNvSpPr>
          <p:nvPr/>
        </p:nvSpPr>
        <p:spPr bwMode="auto">
          <a:xfrm flipV="1">
            <a:off x="2478088" y="3544888"/>
            <a:ext cx="56197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6" name="Text Box 109"/>
          <p:cNvSpPr txBox="1">
            <a:spLocks noChangeArrowheads="1"/>
          </p:cNvSpPr>
          <p:nvPr/>
        </p:nvSpPr>
        <p:spPr bwMode="auto">
          <a:xfrm>
            <a:off x="1673225" y="23701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7" name="Text Box 111"/>
          <p:cNvSpPr txBox="1">
            <a:spLocks noChangeArrowheads="1"/>
          </p:cNvSpPr>
          <p:nvPr/>
        </p:nvSpPr>
        <p:spPr bwMode="auto">
          <a:xfrm>
            <a:off x="1558925" y="39957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223.1.1.3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8" name="Text Box 112"/>
          <p:cNvSpPr txBox="1">
            <a:spLocks noChangeArrowheads="1"/>
          </p:cNvSpPr>
          <p:nvPr/>
        </p:nvSpPr>
        <p:spPr bwMode="auto">
          <a:xfrm>
            <a:off x="2305050" y="323532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223.1.1.4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9" name="Line 113"/>
          <p:cNvSpPr>
            <a:spLocks noChangeShapeType="1"/>
          </p:cNvSpPr>
          <p:nvPr/>
        </p:nvSpPr>
        <p:spPr bwMode="auto">
          <a:xfrm flipV="1">
            <a:off x="3552825" y="3546475"/>
            <a:ext cx="533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0" name="Text Box 114"/>
          <p:cNvSpPr txBox="1">
            <a:spLocks noChangeArrowheads="1"/>
          </p:cNvSpPr>
          <p:nvPr/>
        </p:nvSpPr>
        <p:spPr bwMode="auto">
          <a:xfrm>
            <a:off x="3425825" y="3236913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223.1.2.9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31" name="Line 116"/>
          <p:cNvSpPr>
            <a:spLocks noChangeShapeType="1"/>
          </p:cNvSpPr>
          <p:nvPr/>
        </p:nvSpPr>
        <p:spPr bwMode="auto">
          <a:xfrm>
            <a:off x="4745038" y="285750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2" name="Line 117"/>
          <p:cNvSpPr>
            <a:spLocks noChangeShapeType="1"/>
          </p:cNvSpPr>
          <p:nvPr/>
        </p:nvSpPr>
        <p:spPr bwMode="auto">
          <a:xfrm>
            <a:off x="4799013" y="413385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3" name="Line 120"/>
          <p:cNvSpPr>
            <a:spLocks noChangeShapeType="1"/>
          </p:cNvSpPr>
          <p:nvPr/>
        </p:nvSpPr>
        <p:spPr bwMode="auto">
          <a:xfrm flipH="1">
            <a:off x="3311525" y="3886200"/>
            <a:ext cx="3175" cy="708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4" name="Line 122"/>
          <p:cNvSpPr>
            <a:spLocks noChangeShapeType="1"/>
          </p:cNvSpPr>
          <p:nvPr/>
        </p:nvSpPr>
        <p:spPr bwMode="auto">
          <a:xfrm flipH="1" flipV="1">
            <a:off x="2736850" y="5230813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5" name="Line 123"/>
          <p:cNvSpPr>
            <a:spLocks noChangeShapeType="1"/>
          </p:cNvSpPr>
          <p:nvPr/>
        </p:nvSpPr>
        <p:spPr bwMode="auto">
          <a:xfrm flipH="1" flipV="1">
            <a:off x="3878263" y="5164138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6" name="Text Box 124"/>
          <p:cNvSpPr txBox="1">
            <a:spLocks noChangeArrowheads="1"/>
          </p:cNvSpPr>
          <p:nvPr/>
        </p:nvSpPr>
        <p:spPr bwMode="auto">
          <a:xfrm>
            <a:off x="3849688" y="5041900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37" name="Text Box 127"/>
          <p:cNvSpPr txBox="1">
            <a:spLocks noChangeArrowheads="1"/>
          </p:cNvSpPr>
          <p:nvPr/>
        </p:nvSpPr>
        <p:spPr bwMode="auto">
          <a:xfrm>
            <a:off x="1701800" y="5053013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grpSp>
        <p:nvGrpSpPr>
          <p:cNvPr id="90138" name="Group 129"/>
          <p:cNvGrpSpPr>
            <a:grpSpLocks/>
          </p:cNvGrpSpPr>
          <p:nvPr/>
        </p:nvGrpSpPr>
        <p:grpSpPr bwMode="auto">
          <a:xfrm>
            <a:off x="1071563" y="2397125"/>
            <a:ext cx="641350" cy="558800"/>
            <a:chOff x="-44" y="1473"/>
            <a:chExt cx="981" cy="1105"/>
          </a:xfrm>
        </p:grpSpPr>
        <p:pic>
          <p:nvPicPr>
            <p:cNvPr id="90238" name="Picture 13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9" name="Freeform 13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39" name="Group 132"/>
          <p:cNvGrpSpPr>
            <a:grpSpLocks/>
          </p:cNvGrpSpPr>
          <p:nvPr/>
        </p:nvGrpSpPr>
        <p:grpSpPr bwMode="auto">
          <a:xfrm>
            <a:off x="1066800" y="3006725"/>
            <a:ext cx="641350" cy="558800"/>
            <a:chOff x="-44" y="1473"/>
            <a:chExt cx="981" cy="1105"/>
          </a:xfrm>
        </p:grpSpPr>
        <p:pic>
          <p:nvPicPr>
            <p:cNvPr id="90236" name="Picture 13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7" name="Freeform 13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0" name="Group 135"/>
          <p:cNvGrpSpPr>
            <a:grpSpLocks/>
          </p:cNvGrpSpPr>
          <p:nvPr/>
        </p:nvGrpSpPr>
        <p:grpSpPr bwMode="auto">
          <a:xfrm>
            <a:off x="1095375" y="3616325"/>
            <a:ext cx="641350" cy="558800"/>
            <a:chOff x="-44" y="1473"/>
            <a:chExt cx="981" cy="1105"/>
          </a:xfrm>
        </p:grpSpPr>
        <p:pic>
          <p:nvPicPr>
            <p:cNvPr id="90234" name="Picture 136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5" name="Freeform 13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1" name="Group 138"/>
          <p:cNvGrpSpPr>
            <a:grpSpLocks/>
          </p:cNvGrpSpPr>
          <p:nvPr/>
        </p:nvGrpSpPr>
        <p:grpSpPr bwMode="auto">
          <a:xfrm flipH="1">
            <a:off x="4803775" y="2565400"/>
            <a:ext cx="641350" cy="558800"/>
            <a:chOff x="-44" y="1473"/>
            <a:chExt cx="981" cy="1105"/>
          </a:xfrm>
        </p:grpSpPr>
        <p:pic>
          <p:nvPicPr>
            <p:cNvPr id="90232" name="Picture 13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3" name="Freeform 14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2" name="Group 141"/>
          <p:cNvGrpSpPr>
            <a:grpSpLocks/>
          </p:cNvGrpSpPr>
          <p:nvPr/>
        </p:nvGrpSpPr>
        <p:grpSpPr bwMode="auto">
          <a:xfrm flipH="1">
            <a:off x="4878388" y="3844925"/>
            <a:ext cx="641350" cy="558800"/>
            <a:chOff x="-44" y="1473"/>
            <a:chExt cx="981" cy="1105"/>
          </a:xfrm>
        </p:grpSpPr>
        <p:pic>
          <p:nvPicPr>
            <p:cNvPr id="90230" name="Picture 14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1" name="Freeform 14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3" name="Group 144"/>
          <p:cNvGrpSpPr>
            <a:grpSpLocks/>
          </p:cNvGrpSpPr>
          <p:nvPr/>
        </p:nvGrpSpPr>
        <p:grpSpPr bwMode="auto">
          <a:xfrm flipH="1">
            <a:off x="3670300" y="5368925"/>
            <a:ext cx="641350" cy="558800"/>
            <a:chOff x="-44" y="1473"/>
            <a:chExt cx="981" cy="1105"/>
          </a:xfrm>
        </p:grpSpPr>
        <p:pic>
          <p:nvPicPr>
            <p:cNvPr id="90228" name="Picture 145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29" name="Freeform 1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4" name="Group 147"/>
          <p:cNvGrpSpPr>
            <a:grpSpLocks/>
          </p:cNvGrpSpPr>
          <p:nvPr/>
        </p:nvGrpSpPr>
        <p:grpSpPr bwMode="auto">
          <a:xfrm flipH="1">
            <a:off x="2506663" y="5410200"/>
            <a:ext cx="641350" cy="558800"/>
            <a:chOff x="-44" y="1473"/>
            <a:chExt cx="981" cy="1105"/>
          </a:xfrm>
        </p:grpSpPr>
        <p:pic>
          <p:nvPicPr>
            <p:cNvPr id="90226" name="Picture 14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27" name="Freeform 14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5" name="Group 150"/>
          <p:cNvGrpSpPr>
            <a:grpSpLocks/>
          </p:cNvGrpSpPr>
          <p:nvPr/>
        </p:nvGrpSpPr>
        <p:grpSpPr bwMode="auto">
          <a:xfrm>
            <a:off x="2935288" y="3503613"/>
            <a:ext cx="698500" cy="355600"/>
            <a:chOff x="4396" y="1245"/>
            <a:chExt cx="672" cy="248"/>
          </a:xfrm>
        </p:grpSpPr>
        <p:sp>
          <p:nvSpPr>
            <p:cNvPr id="90218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19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20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221" name="Group 154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90224" name="Freeform 15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225" name="Freeform 15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222" name="Line 157"/>
            <p:cNvSpPr>
              <a:spLocks noChangeShapeType="1"/>
            </p:cNvSpPr>
            <p:nvPr/>
          </p:nvSpPr>
          <p:spPr bwMode="auto">
            <a:xfrm>
              <a:off x="4399" y="1321"/>
              <a:ext cx="0" cy="1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23" name="Line 158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146" name="Rectangle 162"/>
          <p:cNvSpPr>
            <a:spLocks noChangeArrowheads="1"/>
          </p:cNvSpPr>
          <p:nvPr/>
        </p:nvSpPr>
        <p:spPr bwMode="auto">
          <a:xfrm>
            <a:off x="1789113" y="3119438"/>
            <a:ext cx="288925" cy="2333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47" name="Text Box 110"/>
          <p:cNvSpPr txBox="1">
            <a:spLocks noChangeArrowheads="1"/>
          </p:cNvSpPr>
          <p:nvPr/>
        </p:nvSpPr>
        <p:spPr bwMode="auto">
          <a:xfrm>
            <a:off x="1624013" y="302577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48" name="Rectangle 165"/>
          <p:cNvSpPr>
            <a:spLocks noChangeArrowheads="1"/>
          </p:cNvSpPr>
          <p:nvPr/>
        </p:nvSpPr>
        <p:spPr bwMode="auto">
          <a:xfrm>
            <a:off x="4530725" y="3829050"/>
            <a:ext cx="288925" cy="233363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49" name="Rectangle 166"/>
          <p:cNvSpPr>
            <a:spLocks noChangeArrowheads="1"/>
          </p:cNvSpPr>
          <p:nvPr/>
        </p:nvSpPr>
        <p:spPr bwMode="auto">
          <a:xfrm>
            <a:off x="3178175" y="4014788"/>
            <a:ext cx="288925" cy="2333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50" name="Text Box 128"/>
          <p:cNvSpPr txBox="1">
            <a:spLocks noChangeArrowheads="1"/>
          </p:cNvSpPr>
          <p:nvPr/>
        </p:nvSpPr>
        <p:spPr bwMode="auto">
          <a:xfrm>
            <a:off x="2801938" y="3976688"/>
            <a:ext cx="1033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223.1.3.27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1" name="Text Box 118"/>
          <p:cNvSpPr txBox="1">
            <a:spLocks noChangeArrowheads="1"/>
          </p:cNvSpPr>
          <p:nvPr/>
        </p:nvSpPr>
        <p:spPr bwMode="auto">
          <a:xfrm>
            <a:off x="3900488" y="38433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2" name="Text Box 119"/>
          <p:cNvSpPr txBox="1">
            <a:spLocks noChangeArrowheads="1"/>
          </p:cNvSpPr>
          <p:nvPr/>
        </p:nvSpPr>
        <p:spPr bwMode="auto">
          <a:xfrm>
            <a:off x="4730750" y="232727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3" name="Text Box 168"/>
          <p:cNvSpPr txBox="1">
            <a:spLocks noChangeArrowheads="1"/>
          </p:cNvSpPr>
          <p:nvPr/>
        </p:nvSpPr>
        <p:spPr bwMode="auto">
          <a:xfrm>
            <a:off x="3465513" y="1760538"/>
            <a:ext cx="9064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DHCP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</a:p>
        </p:txBody>
      </p:sp>
      <p:sp>
        <p:nvSpPr>
          <p:cNvPr id="90154" name="Text Box 170"/>
          <p:cNvSpPr txBox="1">
            <a:spLocks noChangeArrowheads="1"/>
          </p:cNvSpPr>
          <p:nvPr/>
        </p:nvSpPr>
        <p:spPr bwMode="auto">
          <a:xfrm>
            <a:off x="6627813" y="3059113"/>
            <a:ext cx="182086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arriving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DHCP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needs 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address in this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</p:txBody>
      </p:sp>
      <p:grpSp>
        <p:nvGrpSpPr>
          <p:cNvPr id="90155" name="Group 195"/>
          <p:cNvGrpSpPr>
            <a:grpSpLocks/>
          </p:cNvGrpSpPr>
          <p:nvPr/>
        </p:nvGrpSpPr>
        <p:grpSpPr bwMode="auto">
          <a:xfrm>
            <a:off x="3873500" y="2395538"/>
            <a:ext cx="401638" cy="681037"/>
            <a:chOff x="4140" y="429"/>
            <a:chExt cx="1425" cy="2396"/>
          </a:xfrm>
        </p:grpSpPr>
        <p:sp>
          <p:nvSpPr>
            <p:cNvPr id="90186" name="Freeform 19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87" name="Rectangle 197"/>
            <p:cNvSpPr>
              <a:spLocks noChangeArrowheads="1"/>
            </p:cNvSpPr>
            <p:nvPr/>
          </p:nvSpPr>
          <p:spPr bwMode="auto">
            <a:xfrm>
              <a:off x="4208" y="429"/>
              <a:ext cx="1048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188" name="Freeform 19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89" name="Freeform 19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90" name="Rectangle 200"/>
            <p:cNvSpPr>
              <a:spLocks noChangeArrowheads="1"/>
            </p:cNvSpPr>
            <p:nvPr/>
          </p:nvSpPr>
          <p:spPr bwMode="auto">
            <a:xfrm>
              <a:off x="4213" y="691"/>
              <a:ext cx="597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1" name="Group 20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90216" name="AutoShape 202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7" name="AutoShape 203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9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2" name="Rectangle 204"/>
            <p:cNvSpPr>
              <a:spLocks noChangeArrowheads="1"/>
            </p:cNvSpPr>
            <p:nvPr/>
          </p:nvSpPr>
          <p:spPr bwMode="auto">
            <a:xfrm>
              <a:off x="4224" y="1021"/>
              <a:ext cx="597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3" name="Group 20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90214" name="AutoShape 206"/>
              <p:cNvSpPr>
                <a:spLocks noChangeArrowheads="1"/>
              </p:cNvSpPr>
              <p:nvPr/>
            </p:nvSpPr>
            <p:spPr bwMode="auto">
              <a:xfrm>
                <a:off x="616" y="2567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5" name="AutoShape 207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4" name="Rectangle 208"/>
            <p:cNvSpPr>
              <a:spLocks noChangeArrowheads="1"/>
            </p:cNvSpPr>
            <p:nvPr/>
          </p:nvSpPr>
          <p:spPr bwMode="auto">
            <a:xfrm>
              <a:off x="4219" y="1356"/>
              <a:ext cx="59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195" name="Rectangle 209"/>
            <p:cNvSpPr>
              <a:spLocks noChangeArrowheads="1"/>
            </p:cNvSpPr>
            <p:nvPr/>
          </p:nvSpPr>
          <p:spPr bwMode="auto">
            <a:xfrm>
              <a:off x="4230" y="1658"/>
              <a:ext cx="591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6" name="Group 21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90212" name="AutoShape 211"/>
              <p:cNvSpPr>
                <a:spLocks noChangeArrowheads="1"/>
              </p:cNvSpPr>
              <p:nvPr/>
            </p:nvSpPr>
            <p:spPr bwMode="auto">
              <a:xfrm>
                <a:off x="617" y="2576"/>
                <a:ext cx="723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3" name="AutoShape 212"/>
              <p:cNvSpPr>
                <a:spLocks noChangeArrowheads="1"/>
              </p:cNvSpPr>
              <p:nvPr/>
            </p:nvSpPr>
            <p:spPr bwMode="auto">
              <a:xfrm>
                <a:off x="631" y="2586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7" name="Freeform 21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0198" name="Group 21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90210" name="AutoShape 215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3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1" name="AutoShape 216"/>
              <p:cNvSpPr>
                <a:spLocks noChangeArrowheads="1"/>
              </p:cNvSpPr>
              <p:nvPr/>
            </p:nvSpPr>
            <p:spPr bwMode="auto">
              <a:xfrm>
                <a:off x="626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9" name="Rectangle 217"/>
            <p:cNvSpPr>
              <a:spLocks noChangeArrowheads="1"/>
            </p:cNvSpPr>
            <p:nvPr/>
          </p:nvSpPr>
          <p:spPr bwMode="auto">
            <a:xfrm>
              <a:off x="5250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0" name="Freeform 21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1" name="Freeform 21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2" name="Oval 220"/>
            <p:cNvSpPr>
              <a:spLocks noChangeArrowheads="1"/>
            </p:cNvSpPr>
            <p:nvPr/>
          </p:nvSpPr>
          <p:spPr bwMode="auto">
            <a:xfrm>
              <a:off x="5514" y="2613"/>
              <a:ext cx="51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3" name="Freeform 22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4" name="AutoShape 222"/>
            <p:cNvSpPr>
              <a:spLocks noChangeArrowheads="1"/>
            </p:cNvSpPr>
            <p:nvPr/>
          </p:nvSpPr>
          <p:spPr bwMode="auto">
            <a:xfrm>
              <a:off x="4140" y="2680"/>
              <a:ext cx="1200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5" name="AutoShape 223"/>
            <p:cNvSpPr>
              <a:spLocks noChangeArrowheads="1"/>
            </p:cNvSpPr>
            <p:nvPr/>
          </p:nvSpPr>
          <p:spPr bwMode="auto">
            <a:xfrm>
              <a:off x="4208" y="2713"/>
              <a:ext cx="1070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6" name="Oval 224"/>
            <p:cNvSpPr>
              <a:spLocks noChangeArrowheads="1"/>
            </p:cNvSpPr>
            <p:nvPr/>
          </p:nvSpPr>
          <p:spPr bwMode="auto">
            <a:xfrm>
              <a:off x="4309" y="2384"/>
              <a:ext cx="158" cy="14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7" name="Oval 225"/>
            <p:cNvSpPr>
              <a:spLocks noChangeArrowheads="1"/>
            </p:cNvSpPr>
            <p:nvPr/>
          </p:nvSpPr>
          <p:spPr bwMode="auto">
            <a:xfrm>
              <a:off x="4484" y="2384"/>
              <a:ext cx="163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8" name="Oval 226"/>
            <p:cNvSpPr>
              <a:spLocks noChangeArrowheads="1"/>
            </p:cNvSpPr>
            <p:nvPr/>
          </p:nvSpPr>
          <p:spPr bwMode="auto">
            <a:xfrm>
              <a:off x="4664" y="2384"/>
              <a:ext cx="158" cy="14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9" name="Rectangle 227"/>
            <p:cNvSpPr>
              <a:spLocks noChangeArrowheads="1"/>
            </p:cNvSpPr>
            <p:nvPr/>
          </p:nvSpPr>
          <p:spPr bwMode="auto">
            <a:xfrm>
              <a:off x="5064" y="1836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90156" name="Group 231"/>
          <p:cNvGrpSpPr>
            <a:grpSpLocks/>
          </p:cNvGrpSpPr>
          <p:nvPr/>
        </p:nvGrpSpPr>
        <p:grpSpPr bwMode="auto">
          <a:xfrm>
            <a:off x="5486400" y="3141663"/>
            <a:ext cx="1101725" cy="549275"/>
            <a:chOff x="3428" y="1798"/>
            <a:chExt cx="694" cy="346"/>
          </a:xfrm>
        </p:grpSpPr>
        <p:grpSp>
          <p:nvGrpSpPr>
            <p:cNvPr id="90162" name="Group 229"/>
            <p:cNvGrpSpPr>
              <a:grpSpLocks/>
            </p:cNvGrpSpPr>
            <p:nvPr/>
          </p:nvGrpSpPr>
          <p:grpSpPr bwMode="auto">
            <a:xfrm>
              <a:off x="3628" y="1798"/>
              <a:ext cx="494" cy="346"/>
              <a:chOff x="4420" y="878"/>
              <a:chExt cx="614" cy="458"/>
            </a:xfrm>
          </p:grpSpPr>
          <p:pic>
            <p:nvPicPr>
              <p:cNvPr id="90164" name="Picture 173" descr="laptop_keyboar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4420" y="1108"/>
                <a:ext cx="527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65" name="Freeform 174"/>
              <p:cNvSpPr>
                <a:spLocks/>
              </p:cNvSpPr>
              <p:nvPr/>
            </p:nvSpPr>
            <p:spPr bwMode="auto">
              <a:xfrm>
                <a:off x="4595" y="888"/>
                <a:ext cx="424" cy="297"/>
              </a:xfrm>
              <a:custGeom>
                <a:avLst/>
                <a:gdLst>
                  <a:gd name="T0" fmla="*/ 0 w 2982"/>
                  <a:gd name="T1" fmla="*/ 0 h 2442"/>
                  <a:gd name="T2" fmla="*/ 0 w 2982"/>
                  <a:gd name="T3" fmla="*/ 0 h 2442"/>
                  <a:gd name="T4" fmla="*/ 0 w 2982"/>
                  <a:gd name="T5" fmla="*/ 0 h 2442"/>
                  <a:gd name="T6" fmla="*/ 0 w 2982"/>
                  <a:gd name="T7" fmla="*/ 0 h 2442"/>
                  <a:gd name="T8" fmla="*/ 0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0166" name="Picture 175" descr="scree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6" y="895"/>
                <a:ext cx="385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67" name="Freeform 176"/>
              <p:cNvSpPr>
                <a:spLocks/>
              </p:cNvSpPr>
              <p:nvPr/>
            </p:nvSpPr>
            <p:spPr bwMode="auto">
              <a:xfrm>
                <a:off x="4672" y="879"/>
                <a:ext cx="359" cy="55"/>
              </a:xfrm>
              <a:custGeom>
                <a:avLst/>
                <a:gdLst>
                  <a:gd name="T0" fmla="*/ 0 w 2528"/>
                  <a:gd name="T1" fmla="*/ 0 h 455"/>
                  <a:gd name="T2" fmla="*/ 0 w 2528"/>
                  <a:gd name="T3" fmla="*/ 0 h 455"/>
                  <a:gd name="T4" fmla="*/ 0 w 2528"/>
                  <a:gd name="T5" fmla="*/ 0 h 455"/>
                  <a:gd name="T6" fmla="*/ 0 w 2528"/>
                  <a:gd name="T7" fmla="*/ 0 h 455"/>
                  <a:gd name="T8" fmla="*/ 0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68" name="Freeform 177"/>
              <p:cNvSpPr>
                <a:spLocks/>
              </p:cNvSpPr>
              <p:nvPr/>
            </p:nvSpPr>
            <p:spPr bwMode="auto">
              <a:xfrm>
                <a:off x="4591" y="878"/>
                <a:ext cx="100" cy="230"/>
              </a:xfrm>
              <a:custGeom>
                <a:avLst/>
                <a:gdLst>
                  <a:gd name="T0" fmla="*/ 0 w 702"/>
                  <a:gd name="T1" fmla="*/ 0 h 1893"/>
                  <a:gd name="T2" fmla="*/ 0 w 702"/>
                  <a:gd name="T3" fmla="*/ 0 h 1893"/>
                  <a:gd name="T4" fmla="*/ 0 w 702"/>
                  <a:gd name="T5" fmla="*/ 0 h 1893"/>
                  <a:gd name="T6" fmla="*/ 0 w 702"/>
                  <a:gd name="T7" fmla="*/ 0 h 1893"/>
                  <a:gd name="T8" fmla="*/ 0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69" name="Freeform 178"/>
              <p:cNvSpPr>
                <a:spLocks/>
              </p:cNvSpPr>
              <p:nvPr/>
            </p:nvSpPr>
            <p:spPr bwMode="auto">
              <a:xfrm>
                <a:off x="4921" y="920"/>
                <a:ext cx="108" cy="265"/>
              </a:xfrm>
              <a:custGeom>
                <a:avLst/>
                <a:gdLst>
                  <a:gd name="T0" fmla="*/ 0 w 756"/>
                  <a:gd name="T1" fmla="*/ 0 h 2184"/>
                  <a:gd name="T2" fmla="*/ 0 w 756"/>
                  <a:gd name="T3" fmla="*/ 0 h 2184"/>
                  <a:gd name="T4" fmla="*/ 0 w 756"/>
                  <a:gd name="T5" fmla="*/ 0 h 2184"/>
                  <a:gd name="T6" fmla="*/ 0 w 756"/>
                  <a:gd name="T7" fmla="*/ 0 h 2184"/>
                  <a:gd name="T8" fmla="*/ 0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0" name="Freeform 179"/>
              <p:cNvSpPr>
                <a:spLocks/>
              </p:cNvSpPr>
              <p:nvPr/>
            </p:nvSpPr>
            <p:spPr bwMode="auto">
              <a:xfrm>
                <a:off x="4590" y="1097"/>
                <a:ext cx="394" cy="89"/>
              </a:xfrm>
              <a:custGeom>
                <a:avLst/>
                <a:gdLst>
                  <a:gd name="T0" fmla="*/ 0 w 2773"/>
                  <a:gd name="T1" fmla="*/ 0 h 738"/>
                  <a:gd name="T2" fmla="*/ 0 w 2773"/>
                  <a:gd name="T3" fmla="*/ 0 h 738"/>
                  <a:gd name="T4" fmla="*/ 0 w 2773"/>
                  <a:gd name="T5" fmla="*/ 0 h 738"/>
                  <a:gd name="T6" fmla="*/ 0 w 2773"/>
                  <a:gd name="T7" fmla="*/ 0 h 738"/>
                  <a:gd name="T8" fmla="*/ 0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1" name="Freeform 180"/>
              <p:cNvSpPr>
                <a:spLocks/>
              </p:cNvSpPr>
              <p:nvPr/>
            </p:nvSpPr>
            <p:spPr bwMode="auto">
              <a:xfrm>
                <a:off x="4933" y="922"/>
                <a:ext cx="101" cy="266"/>
              </a:xfrm>
              <a:custGeom>
                <a:avLst/>
                <a:gdLst>
                  <a:gd name="T0" fmla="*/ 0 w 637"/>
                  <a:gd name="T1" fmla="*/ 0 h 1659"/>
                  <a:gd name="T2" fmla="*/ 0 w 637"/>
                  <a:gd name="T3" fmla="*/ 0 h 1659"/>
                  <a:gd name="T4" fmla="*/ 0 w 637"/>
                  <a:gd name="T5" fmla="*/ 0 h 1659"/>
                  <a:gd name="T6" fmla="*/ 0 w 637"/>
                  <a:gd name="T7" fmla="*/ 0 h 1659"/>
                  <a:gd name="T8" fmla="*/ 0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2" name="Freeform 181"/>
              <p:cNvSpPr>
                <a:spLocks/>
              </p:cNvSpPr>
              <p:nvPr/>
            </p:nvSpPr>
            <p:spPr bwMode="auto">
              <a:xfrm>
                <a:off x="4590" y="1109"/>
                <a:ext cx="351" cy="88"/>
              </a:xfrm>
              <a:custGeom>
                <a:avLst/>
                <a:gdLst>
                  <a:gd name="T0" fmla="*/ 0 w 2216"/>
                  <a:gd name="T1" fmla="*/ 0 h 550"/>
                  <a:gd name="T2" fmla="*/ 0 w 2216"/>
                  <a:gd name="T3" fmla="*/ 0 h 550"/>
                  <a:gd name="T4" fmla="*/ 0 w 2216"/>
                  <a:gd name="T5" fmla="*/ 0 h 550"/>
                  <a:gd name="T6" fmla="*/ 0 w 2216"/>
                  <a:gd name="T7" fmla="*/ 0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0173" name="Group 182"/>
              <p:cNvGrpSpPr>
                <a:grpSpLocks/>
              </p:cNvGrpSpPr>
              <p:nvPr/>
            </p:nvGrpSpPr>
            <p:grpSpPr bwMode="auto">
              <a:xfrm>
                <a:off x="4584" y="1203"/>
                <a:ext cx="119" cy="53"/>
                <a:chOff x="1740" y="2642"/>
                <a:chExt cx="752" cy="327"/>
              </a:xfrm>
            </p:grpSpPr>
            <p:sp>
              <p:nvSpPr>
                <p:cNvPr id="90180" name="Freeform 183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1" name="Freeform 184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2" name="Freeform 185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3" name="Freeform 186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4" name="Freeform 187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5" name="Freeform 188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174" name="Freeform 189"/>
              <p:cNvSpPr>
                <a:spLocks/>
              </p:cNvSpPr>
              <p:nvPr/>
            </p:nvSpPr>
            <p:spPr bwMode="auto">
              <a:xfrm>
                <a:off x="4788" y="1211"/>
                <a:ext cx="144" cy="116"/>
              </a:xfrm>
              <a:custGeom>
                <a:avLst/>
                <a:gdLst>
                  <a:gd name="T0" fmla="*/ 0 w 990"/>
                  <a:gd name="T1" fmla="*/ 0 h 792"/>
                  <a:gd name="T2" fmla="*/ 0 w 990"/>
                  <a:gd name="T3" fmla="*/ 0 h 792"/>
                  <a:gd name="T4" fmla="*/ 0 w 990"/>
                  <a:gd name="T5" fmla="*/ 0 h 792"/>
                  <a:gd name="T6" fmla="*/ 0 w 990"/>
                  <a:gd name="T7" fmla="*/ 0 h 792"/>
                  <a:gd name="T8" fmla="*/ 0 w 990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5" name="Freeform 190"/>
              <p:cNvSpPr>
                <a:spLocks/>
              </p:cNvSpPr>
              <p:nvPr/>
            </p:nvSpPr>
            <p:spPr bwMode="auto">
              <a:xfrm>
                <a:off x="4420" y="1220"/>
                <a:ext cx="369" cy="106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6" name="Freeform 191"/>
              <p:cNvSpPr>
                <a:spLocks/>
              </p:cNvSpPr>
              <p:nvPr/>
            </p:nvSpPr>
            <p:spPr bwMode="auto">
              <a:xfrm>
                <a:off x="4420" y="1201"/>
                <a:ext cx="4" cy="21"/>
              </a:xfrm>
              <a:custGeom>
                <a:avLst/>
                <a:gdLst>
                  <a:gd name="T0" fmla="*/ 0 w 26"/>
                  <a:gd name="T1" fmla="*/ 0 h 147"/>
                  <a:gd name="T2" fmla="*/ 0 w 26"/>
                  <a:gd name="T3" fmla="*/ 0 h 147"/>
                  <a:gd name="T4" fmla="*/ 0 w 26"/>
                  <a:gd name="T5" fmla="*/ 0 h 147"/>
                  <a:gd name="T6" fmla="*/ 0 w 26"/>
                  <a:gd name="T7" fmla="*/ 0 h 147"/>
                  <a:gd name="T8" fmla="*/ 0 w 26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7" name="Freeform 192"/>
              <p:cNvSpPr>
                <a:spLocks/>
              </p:cNvSpPr>
              <p:nvPr/>
            </p:nvSpPr>
            <p:spPr bwMode="auto">
              <a:xfrm>
                <a:off x="4421" y="1114"/>
                <a:ext cx="171" cy="88"/>
              </a:xfrm>
              <a:custGeom>
                <a:avLst/>
                <a:gdLst>
                  <a:gd name="T0" fmla="*/ 0 w 1176"/>
                  <a:gd name="T1" fmla="*/ 0 h 606"/>
                  <a:gd name="T2" fmla="*/ 0 w 1176"/>
                  <a:gd name="T3" fmla="*/ 0 h 606"/>
                  <a:gd name="T4" fmla="*/ 0 w 1176"/>
                  <a:gd name="T5" fmla="*/ 0 h 606"/>
                  <a:gd name="T6" fmla="*/ 0 w 1176"/>
                  <a:gd name="T7" fmla="*/ 0 h 606"/>
                  <a:gd name="T8" fmla="*/ 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8" name="Freeform 193"/>
              <p:cNvSpPr>
                <a:spLocks/>
              </p:cNvSpPr>
              <p:nvPr/>
            </p:nvSpPr>
            <p:spPr bwMode="auto">
              <a:xfrm>
                <a:off x="4432" y="1205"/>
                <a:ext cx="350" cy="102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9" name="Freeform 194"/>
              <p:cNvSpPr>
                <a:spLocks/>
              </p:cNvSpPr>
              <p:nvPr/>
            </p:nvSpPr>
            <p:spPr bwMode="auto">
              <a:xfrm flipV="1">
                <a:off x="4782" y="1198"/>
                <a:ext cx="142" cy="105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163" name="Line 230"/>
            <p:cNvSpPr>
              <a:spLocks noChangeShapeType="1"/>
            </p:cNvSpPr>
            <p:nvPr/>
          </p:nvSpPr>
          <p:spPr bwMode="auto">
            <a:xfrm flipH="1">
              <a:off x="3428" y="2002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157" name="AutoShape 232"/>
          <p:cNvSpPr>
            <a:spLocks noChangeArrowheads="1"/>
          </p:cNvSpPr>
          <p:nvPr/>
        </p:nvSpPr>
        <p:spPr bwMode="auto">
          <a:xfrm>
            <a:off x="5754688" y="3698875"/>
            <a:ext cx="976312" cy="374650"/>
          </a:xfrm>
          <a:prstGeom prst="leftArrow">
            <a:avLst>
              <a:gd name="adj1" fmla="val 50000"/>
              <a:gd name="adj2" fmla="val 65148"/>
            </a:avLst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58" name="Line 233"/>
          <p:cNvSpPr>
            <a:spLocks noChangeShapeType="1"/>
          </p:cNvSpPr>
          <p:nvPr/>
        </p:nvSpPr>
        <p:spPr bwMode="auto">
          <a:xfrm flipH="1">
            <a:off x="4268788" y="2954338"/>
            <a:ext cx="314325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159" name="Picture 235" descr="underline_bas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31863"/>
            <a:ext cx="6399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07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</p:spTree>
    <p:extLst>
      <p:ext uri="{BB962C8B-B14F-4D97-AF65-F5344CB8AC3E}">
        <p14:creationId xmlns:p14="http://schemas.microsoft.com/office/powerpoint/2010/main" val="40355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2888514" y="1411100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0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B179A-C5FD-1444-96CD-102B34F48ACB}"/>
              </a:ext>
            </a:extLst>
          </p:cNvPr>
          <p:cNvSpPr/>
          <p:nvPr/>
        </p:nvSpPr>
        <p:spPr>
          <a:xfrm>
            <a:off x="2888514" y="1582554"/>
            <a:ext cx="1520491" cy="2762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6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3291</TotalTime>
  <Words>2247</Words>
  <Application>Microsoft Macintosh PowerPoint</Application>
  <PresentationFormat>On-screen Show (4:3)</PresentationFormat>
  <Paragraphs>453</Paragraphs>
  <Slides>56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</vt:lpstr>
      <vt:lpstr>Calibri</vt:lpstr>
      <vt:lpstr>Calibri Light</vt:lpstr>
      <vt:lpstr>Comic Sans MS</vt:lpstr>
      <vt:lpstr>Courier New</vt:lpstr>
      <vt:lpstr>Lucida Bright</vt:lpstr>
      <vt:lpstr>Tahoma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Getting an IP address: DHCP</vt:lpstr>
      <vt:lpstr>IP addresses: how to get one?</vt:lpstr>
      <vt:lpstr>DHCP: Dynamic Host Configuration Protocol</vt:lpstr>
      <vt:lpstr>DHCP: Dynamic Host Configuration Protocol</vt:lpstr>
      <vt:lpstr>DHCP client-server scenario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DHCP: more than IP addresses</vt:lpstr>
      <vt:lpstr>Dynamic Host Configuration Protocol (DHCP)</vt:lpstr>
      <vt:lpstr>DHCP relay</vt:lpstr>
      <vt:lpstr>PowerPoint Presentation</vt:lpstr>
      <vt:lpstr>PowerPoint Presentation</vt:lpstr>
      <vt:lpstr>Private Address Space &amp; NAT</vt:lpstr>
      <vt:lpstr>PowerPoint Presentation</vt:lpstr>
      <vt:lpstr>NAT: network address translation</vt:lpstr>
      <vt:lpstr>NAT: network address translation</vt:lpstr>
      <vt:lpstr>NAT: network address translation</vt:lpstr>
      <vt:lpstr>NAT: network address translation</vt:lpstr>
      <vt:lpstr>NAT: network address translation</vt:lpstr>
      <vt:lpstr>Network address vs LAN address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 Resolution Protocol (ARP)</vt:lpstr>
      <vt:lpstr>MAC addresses and ARP</vt:lpstr>
      <vt:lpstr>MAC addresses and ARP</vt:lpstr>
      <vt:lpstr>MAC addresses (more)</vt:lpstr>
      <vt:lpstr>ARP: address resolution protocol</vt:lpstr>
      <vt:lpstr>ARP protocol: same LAN</vt:lpstr>
      <vt:lpstr>Address Translation Protocol (ARP)</vt:lpstr>
      <vt:lpstr>ARP Packet Format</vt:lpstr>
      <vt:lpstr>Internet Control Message Protocol (ICMP)</vt:lpstr>
      <vt:lpstr>Internet Control Message Protocol (ICMP)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Networks and Tunnels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148</cp:revision>
  <dcterms:created xsi:type="dcterms:W3CDTF">2020-02-13T13:47:54Z</dcterms:created>
  <dcterms:modified xsi:type="dcterms:W3CDTF">2022-02-22T18:20:35Z</dcterms:modified>
</cp:coreProperties>
</file>