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80" r:id="rId2"/>
    <p:sldId id="282" r:id="rId3"/>
    <p:sldId id="358" r:id="rId4"/>
    <p:sldId id="284" r:id="rId5"/>
    <p:sldId id="359" r:id="rId6"/>
    <p:sldId id="360" r:id="rId7"/>
    <p:sldId id="369" r:id="rId8"/>
    <p:sldId id="370" r:id="rId9"/>
    <p:sldId id="352" r:id="rId10"/>
    <p:sldId id="353" r:id="rId11"/>
    <p:sldId id="287" r:id="rId12"/>
    <p:sldId id="288" r:id="rId13"/>
    <p:sldId id="289" r:id="rId14"/>
    <p:sldId id="293" r:id="rId15"/>
    <p:sldId id="354" r:id="rId16"/>
    <p:sldId id="355" r:id="rId17"/>
    <p:sldId id="290" r:id="rId18"/>
    <p:sldId id="291" r:id="rId19"/>
    <p:sldId id="294" r:id="rId20"/>
    <p:sldId id="295" r:id="rId21"/>
    <p:sldId id="296" r:id="rId22"/>
    <p:sldId id="297" r:id="rId23"/>
    <p:sldId id="298" r:id="rId24"/>
    <p:sldId id="300" r:id="rId25"/>
    <p:sldId id="301" r:id="rId26"/>
    <p:sldId id="285" r:id="rId27"/>
    <p:sldId id="302" r:id="rId28"/>
    <p:sldId id="292" r:id="rId29"/>
    <p:sldId id="303" r:id="rId30"/>
    <p:sldId id="304" r:id="rId31"/>
    <p:sldId id="305" r:id="rId32"/>
    <p:sldId id="306" r:id="rId33"/>
    <p:sldId id="365" r:id="rId34"/>
    <p:sldId id="362" r:id="rId35"/>
    <p:sldId id="363" r:id="rId36"/>
    <p:sldId id="307" r:id="rId37"/>
    <p:sldId id="308" r:id="rId38"/>
    <p:sldId id="309" r:id="rId39"/>
    <p:sldId id="310" r:id="rId40"/>
    <p:sldId id="311" r:id="rId41"/>
    <p:sldId id="312" r:id="rId42"/>
    <p:sldId id="356" r:id="rId43"/>
    <p:sldId id="357" r:id="rId44"/>
    <p:sldId id="313" r:id="rId45"/>
    <p:sldId id="371" r:id="rId46"/>
    <p:sldId id="316" r:id="rId47"/>
    <p:sldId id="314" r:id="rId48"/>
    <p:sldId id="315" r:id="rId49"/>
    <p:sldId id="317" r:id="rId50"/>
    <p:sldId id="318" r:id="rId51"/>
    <p:sldId id="319" r:id="rId52"/>
    <p:sldId id="320" r:id="rId53"/>
    <p:sldId id="364" r:id="rId54"/>
    <p:sldId id="321" r:id="rId55"/>
    <p:sldId id="322" r:id="rId56"/>
    <p:sldId id="323" r:id="rId57"/>
    <p:sldId id="324" r:id="rId58"/>
    <p:sldId id="325" r:id="rId59"/>
    <p:sldId id="326" r:id="rId60"/>
    <p:sldId id="366" r:id="rId61"/>
    <p:sldId id="367" r:id="rId62"/>
    <p:sldId id="368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72" r:id="rId8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80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1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86018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B0A39-D2B5-4CB8-89D3-65A1051C6384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59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5CA7696-937C-4368-84F5-1D189B9F1B60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73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9FA596-6EEC-4768-B383-6549CCCEA099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CECE3FA-7B93-4D36-9DC3-C5AAE045ED35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66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C1DD4D-38B5-40BE-9F8D-9F5B8E570662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86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5AFE7B-A930-429C-A2C5-4511F9249B95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3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DB00CD-756E-4B50-B6F6-C7B88F127EB6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37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5FBD5E9-B700-4640-BB82-5523B1D567F1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63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FBE1C2-45A4-4ACD-9993-57B6675E2D97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62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85C07B-BCED-4B5F-954E-5CB5EB24A42F}" type="slidenum">
              <a:rPr lang="en-US" altLang="en-US">
                <a:latin typeface="Helvetica" panose="020B0604020202020204" pitchFamily="34" charset="0"/>
              </a:rPr>
              <a:pPr/>
              <a:t>27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0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7DBED9-9CCD-4C1F-9122-D0B5443C856F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98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3CDE80-DCAB-4286-BE9E-E2A2540E0C7C}" type="slidenum">
              <a:rPr lang="en-US" altLang="en-US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75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BCD64A-5E37-4302-9436-7F89C05F415F}" type="slidenum">
              <a:rPr lang="en-US" altLang="en-US">
                <a:latin typeface="Helvetica" panose="020B0604020202020204" pitchFamily="34" charset="0"/>
              </a:rPr>
              <a:pPr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11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EC4D3F-33C2-4E38-9407-5B6AFB609BE5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63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633241-4438-4AA0-A5DD-3FADA2A79D99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69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79A2C05-34B3-4C2F-94C5-24944B5FB5F2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38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5FD455-E8AF-4A49-8C6A-DD46CD036490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39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E6192F-9249-4E7C-8718-81A5E533BAD6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56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867FF5-4A04-4DBF-9E48-D11342E618F6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79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BF3B31-9FD9-485C-BC40-6E2774278CC4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50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E70A576-A5C6-481E-93E3-CF48A6208B50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0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99CA292-820D-4C80-838F-576B85ED235F}" type="slidenum">
              <a:rPr lang="en-US" altLang="en-US">
                <a:latin typeface="Helvetica" panose="020B0604020202020204" pitchFamily="34" charset="0"/>
              </a:rPr>
              <a:pPr/>
              <a:t>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91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hape 1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9026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BECF6-FCE7-45C3-92FC-3320A0238035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84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hape 1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0050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4BA91-2505-45AB-B3F2-754F753850A5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87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8AC4267-593E-4793-ABA7-7E206088D7FA}" type="slidenum">
              <a:rPr lang="en-US" altLang="en-US">
                <a:latin typeface="Helvetica" panose="020B0604020202020204" pitchFamily="34" charset="0"/>
              </a:rPr>
              <a:pPr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54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B28612-9401-4A0E-84D9-2924857FAFA9}" type="slidenum">
              <a:rPr lang="en-US" altLang="en-US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35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9E24A1-71F3-48DC-B68E-25ABEB0FA1CD}" type="slidenum">
              <a:rPr lang="en-US" altLang="en-US">
                <a:latin typeface="Helvetica" panose="020B0604020202020204" pitchFamily="34" charset="0"/>
              </a:rPr>
              <a:pPr/>
              <a:t>47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17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1FEA3-B0BC-499A-98CD-60D278A41412}" type="slidenum">
              <a:rPr lang="en-US" altLang="en-US">
                <a:latin typeface="Helvetica" panose="020B0604020202020204" pitchFamily="34" charset="0"/>
              </a:rPr>
              <a:pPr/>
              <a:t>48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57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42B0AC-850D-4F2D-B1F9-02CFC13C073A}" type="slidenum">
              <a:rPr lang="en-US" altLang="en-US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021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EB89B1-D290-4A66-AF44-2CE6F00C84C0}" type="slidenum">
              <a:rPr lang="en-US" altLang="en-US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62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45033F-B0C8-492B-9E7B-7810259A0B6E}" type="slidenum">
              <a:rPr lang="en-US" altLang="en-US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923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7CEE6E-CDA3-4F77-B38A-EE3D7203A2EC}" type="slidenum">
              <a:rPr lang="en-US" altLang="en-US">
                <a:latin typeface="Helvetica" panose="020B0604020202020204" pitchFamily="34" charset="0"/>
              </a:rPr>
              <a:pPr/>
              <a:t>54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2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7910F-FF18-47C7-8808-62BF248835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74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72D7E5-AD83-48CC-A80F-57AC9EA80FE5}" type="slidenum">
              <a:rPr lang="en-US" altLang="en-US">
                <a:latin typeface="Helvetica" panose="020B0604020202020204" pitchFamily="34" charset="0"/>
              </a:rPr>
              <a:pPr/>
              <a:t>55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56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7DA41A2-FD2A-4FFA-AFB8-EB99F724A1F2}" type="slidenum">
              <a:rPr lang="en-US" altLang="en-US">
                <a:latin typeface="Helvetica" panose="020B0604020202020204" pitchFamily="34" charset="0"/>
              </a:rPr>
              <a:pPr/>
              <a:t>56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04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705682-AB81-43A9-8F35-A89C1E479CEC}" type="slidenum">
              <a:rPr lang="en-US" altLang="en-US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722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FC620A-0EBD-45C0-BAD4-4F94F6F9721A}" type="slidenum">
              <a:rPr lang="en-US" altLang="en-US">
                <a:latin typeface="Helvetica" panose="020B0604020202020204" pitchFamily="34" charset="0"/>
              </a:rPr>
              <a:pPr/>
              <a:t>58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997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0B630F-5D15-4F9F-B333-748F964A930D}" type="slidenum">
              <a:rPr lang="en-US" altLang="en-US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90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8D83C9-F861-4C13-8DEA-6A7745795545}" type="slidenum">
              <a:rPr lang="en-US" altLang="en-US">
                <a:latin typeface="Helvetica" panose="020B0604020202020204" pitchFamily="34" charset="0"/>
              </a:rPr>
              <a:pPr/>
              <a:t>61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388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B6A0B01-2F2C-44E2-8327-CEB27CD4E795}" type="slidenum">
              <a:rPr lang="en-US" altLang="en-US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723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9DF21A-C9CC-47CD-AF30-8F5A9A326F98}" type="slidenum">
              <a:rPr lang="en-US" altLang="en-US">
                <a:latin typeface="Helvetica" panose="020B0604020202020204" pitchFamily="34" charset="0"/>
              </a:rPr>
              <a:pPr/>
              <a:t>64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205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0FCD161-F5DA-42B0-8812-7680E213A7BE}" type="slidenum">
              <a:rPr lang="en-US" altLang="en-US">
                <a:latin typeface="Helvetica" panose="020B0604020202020204" pitchFamily="34" charset="0"/>
              </a:rPr>
              <a:pPr/>
              <a:t>65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375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C40922-B03D-4C90-AFFA-629C83F69C83}" type="slidenum">
              <a:rPr lang="en-US" altLang="en-US">
                <a:latin typeface="Helvetica" panose="020B0604020202020204" pitchFamily="34" charset="0"/>
              </a:rPr>
              <a:pPr/>
              <a:t>66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4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7910F-FF18-47C7-8808-62BF248835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76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D14D074-7A1B-4D3B-BE63-E06DC50B79F4}" type="slidenum">
              <a:rPr lang="en-US" altLang="en-US">
                <a:latin typeface="Helvetica" panose="020B0604020202020204" pitchFamily="34" charset="0"/>
              </a:rPr>
              <a:pPr/>
              <a:t>67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158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C36984-B32F-45D7-8965-23461C2227DD}" type="slidenum">
              <a:rPr lang="en-US" altLang="en-US">
                <a:latin typeface="Helvetica" panose="020B0604020202020204" pitchFamily="34" charset="0"/>
              </a:rPr>
              <a:pPr/>
              <a:t>68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496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7F6967-276F-48FF-98B0-D442703185B8}" type="slidenum">
              <a:rPr lang="en-US" altLang="en-US">
                <a:latin typeface="Helvetica" panose="020B0604020202020204" pitchFamily="34" charset="0"/>
              </a:rPr>
              <a:pPr/>
              <a:t>70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100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E42259-6C38-4879-BFAD-9F1F408E846F}" type="slidenum">
              <a:rPr lang="en-US" altLang="en-US">
                <a:latin typeface="Helvetica" panose="020B0604020202020204" pitchFamily="34" charset="0"/>
              </a:rPr>
              <a:pPr/>
              <a:t>71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706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91C3EB-2E8F-4B4C-832C-102FA8E87001}" type="slidenum">
              <a:rPr lang="en-US" altLang="en-US">
                <a:latin typeface="Helvetica" panose="020B0604020202020204" pitchFamily="34" charset="0"/>
              </a:rPr>
              <a:pPr/>
              <a:t>72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13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E18B832-1B18-4D84-AB45-38C242C09DE8}" type="slidenum">
              <a:rPr lang="en-US" altLang="en-US">
                <a:latin typeface="Helvetica" panose="020B0604020202020204" pitchFamily="34" charset="0"/>
              </a:rPr>
              <a:pPr/>
              <a:t>73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914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2B7074-0BCA-492B-AE9A-71AA69261F52}" type="slidenum">
              <a:rPr lang="en-US" altLang="en-US">
                <a:latin typeface="Helvetica" panose="020B0604020202020204" pitchFamily="34" charset="0"/>
              </a:rPr>
              <a:pPr/>
              <a:t>74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364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5D92552-6DF1-4FBD-A7D8-EE73C23AE3C3}" type="slidenum">
              <a:rPr lang="en-US" altLang="en-US">
                <a:latin typeface="Helvetica" panose="020B0604020202020204" pitchFamily="34" charset="0"/>
              </a:rPr>
              <a:pPr/>
              <a:t>75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660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FC65D6-2906-41E4-B9EB-1F8FAD3B6B85}" type="slidenum">
              <a:rPr lang="en-US" altLang="en-US">
                <a:latin typeface="Helvetica" panose="020B0604020202020204" pitchFamily="34" charset="0"/>
              </a:rPr>
              <a:pPr/>
              <a:t>76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960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955249-9DA9-4E4F-9399-7941193D9EA1}" type="slidenum">
              <a:rPr lang="en-US" altLang="en-US">
                <a:latin typeface="Helvetica" panose="020B0604020202020204" pitchFamily="34" charset="0"/>
              </a:rPr>
              <a:pPr/>
              <a:t>77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2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D1D43F5-3719-4E52-9FB6-68211C05630C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510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AF5C70D-6455-4589-AE57-2214AD2E54F2}" type="slidenum">
              <a:rPr lang="en-US" altLang="en-US">
                <a:latin typeface="Helvetica" panose="020B0604020202020204" pitchFamily="34" charset="0"/>
              </a:rPr>
              <a:pPr/>
              <a:t>78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790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BEDC24-07B3-4D0D-AD9D-7E13ED890F03}" type="slidenum">
              <a:rPr lang="en-US" altLang="en-US">
                <a:latin typeface="Helvetica" panose="020B0604020202020204" pitchFamily="34" charset="0"/>
              </a:rPr>
              <a:pPr/>
              <a:t>79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512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BB4F66C-3E18-4658-B35D-56ACE196B6C3}" type="slidenum">
              <a:rPr lang="en-US" altLang="en-US">
                <a:latin typeface="Helvetica" panose="020B0604020202020204" pitchFamily="34" charset="0"/>
              </a:rPr>
              <a:pPr/>
              <a:t>80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010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38C43E-C19D-4B8C-9BE8-DB8700E54DB7}" type="slidenum">
              <a:rPr lang="en-US" altLang="en-US">
                <a:latin typeface="Helvetica" panose="020B0604020202020204" pitchFamily="34" charset="0"/>
              </a:rPr>
              <a:pPr/>
              <a:t>81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421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E5082D-3152-4152-AC9B-01A3AE68CE84}" type="slidenum">
              <a:rPr lang="en-US" altLang="en-US">
                <a:latin typeface="Helvetica" panose="020B0604020202020204" pitchFamily="34" charset="0"/>
              </a:rPr>
              <a:pPr/>
              <a:t>82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5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C1FAEB7-13CF-4CE5-9A10-A896F21CAC33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190789-9706-4F07-96A3-8E8637823154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8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1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83970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876A3-05EE-4A67-A4AD-465422D65C78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2020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>
          <a:xfrm>
            <a:off x="4975226" y="920750"/>
            <a:ext cx="2445976" cy="694466"/>
          </a:xfrm>
        </p:spPr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type="body" idx="1"/>
          </p:nvPr>
        </p:nvSpPr>
        <p:spPr>
          <a:xfrm>
            <a:off x="2762251" y="1725614"/>
            <a:ext cx="7026275" cy="1943131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Agrawala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Memory Management</a:t>
            </a:r>
          </a:p>
        </p:txBody>
      </p:sp>
      <p:sp>
        <p:nvSpPr>
          <p:cNvPr id="410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and Multiple Mappings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Binding</a:t>
            </a:r>
          </a:p>
          <a:p>
            <a:pPr lvl="1"/>
            <a:r>
              <a:rPr lang="en-US" dirty="0"/>
              <a:t>Associating an address to a location in an </a:t>
            </a:r>
            <a:r>
              <a:rPr lang="en-US" dirty="0">
                <a:solidFill>
                  <a:srgbClr val="FF0000"/>
                </a:solidFill>
              </a:rPr>
              <a:t>address space</a:t>
            </a:r>
          </a:p>
          <a:p>
            <a:pPr lvl="1"/>
            <a:endParaRPr lang="en-US" dirty="0"/>
          </a:p>
          <a:p>
            <a:r>
              <a:rPr lang="en-US" dirty="0"/>
              <a:t>Mapping</a:t>
            </a:r>
          </a:p>
          <a:p>
            <a:pPr lvl="1"/>
            <a:r>
              <a:rPr lang="en-US" dirty="0"/>
              <a:t>Translating one address to another address</a:t>
            </a:r>
          </a:p>
          <a:p>
            <a:pPr lvl="1"/>
            <a:r>
              <a:rPr lang="en-US" dirty="0"/>
              <a:t>Each address is defined in an address space</a:t>
            </a:r>
          </a:p>
          <a:p>
            <a:pPr lvl="1"/>
            <a:r>
              <a:rPr lang="en-US" dirty="0"/>
              <a:t>Mapping one address space to another address space</a:t>
            </a:r>
          </a:p>
          <a:p>
            <a:r>
              <a:rPr lang="en-US" dirty="0"/>
              <a:t>Mapping is never done on Byte by Byte </a:t>
            </a:r>
          </a:p>
          <a:p>
            <a:pPr lvl="1"/>
            <a:r>
              <a:rPr lang="en-US" dirty="0"/>
              <a:t>A contagious portion is mapped on to a contagious portion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091-1FA2-4519-8F8A-B5AF3B1EE5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37050-6F45-4327-8294-D997A74559CB}"/>
              </a:ext>
            </a:extLst>
          </p:cNvPr>
          <p:cNvSpPr/>
          <p:nvPr/>
        </p:nvSpPr>
        <p:spPr>
          <a:xfrm>
            <a:off x="9314822" y="3883688"/>
            <a:ext cx="688312" cy="13916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D96AD5-622A-495C-8836-2403EA87F253}"/>
              </a:ext>
            </a:extLst>
          </p:cNvPr>
          <p:cNvSpPr/>
          <p:nvPr/>
        </p:nvSpPr>
        <p:spPr>
          <a:xfrm>
            <a:off x="10517275" y="1215851"/>
            <a:ext cx="688312" cy="4961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BF5BCD-92B0-46BB-A972-52DB5157BC19}"/>
              </a:ext>
            </a:extLst>
          </p:cNvPr>
          <p:cNvCxnSpPr/>
          <p:nvPr/>
        </p:nvCxnSpPr>
        <p:spPr>
          <a:xfrm>
            <a:off x="10003134" y="3873640"/>
            <a:ext cx="1202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ADCB85-FB73-472B-98B9-B1725ADE4097}"/>
              </a:ext>
            </a:extLst>
          </p:cNvPr>
          <p:cNvCxnSpPr/>
          <p:nvPr/>
        </p:nvCxnSpPr>
        <p:spPr>
          <a:xfrm>
            <a:off x="10003134" y="5285433"/>
            <a:ext cx="1202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2910D2A-8994-4ECA-BF9C-6898B669DDD3}"/>
              </a:ext>
            </a:extLst>
          </p:cNvPr>
          <p:cNvSpPr/>
          <p:nvPr/>
        </p:nvSpPr>
        <p:spPr>
          <a:xfrm>
            <a:off x="10517275" y="3853545"/>
            <a:ext cx="688312" cy="13916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805D28-D153-41DC-B9C6-A0A2F6E166C0}"/>
              </a:ext>
            </a:extLst>
          </p:cNvPr>
          <p:cNvSpPr txBox="1"/>
          <p:nvPr/>
        </p:nvSpPr>
        <p:spPr>
          <a:xfrm>
            <a:off x="9603074" y="681037"/>
            <a:ext cx="171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 Space 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42441-DD20-4A47-9FB4-4A4484EA962B}"/>
              </a:ext>
            </a:extLst>
          </p:cNvPr>
          <p:cNvSpPr txBox="1"/>
          <p:nvPr/>
        </p:nvSpPr>
        <p:spPr>
          <a:xfrm>
            <a:off x="8610600" y="3250047"/>
            <a:ext cx="172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 Space A</a:t>
            </a:r>
          </a:p>
        </p:txBody>
      </p:sp>
    </p:spTree>
    <p:extLst>
      <p:ext uri="{BB962C8B-B14F-4D97-AF65-F5344CB8AC3E}">
        <p14:creationId xmlns:p14="http://schemas.microsoft.com/office/powerpoint/2010/main" val="195990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Address Binding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000" dirty="0"/>
              <a:t>Programs on disk, ready to be brought into memory to execute form an </a:t>
            </a:r>
            <a:r>
              <a:rPr lang="en-US" altLang="en-US" sz="2000" b="1" dirty="0">
                <a:solidFill>
                  <a:srgbClr val="0000FF"/>
                </a:solidFill>
              </a:rPr>
              <a:t>input queue</a:t>
            </a:r>
          </a:p>
          <a:p>
            <a:pPr lvl="1"/>
            <a:r>
              <a:rPr lang="en-US" altLang="en-US" sz="2000" dirty="0"/>
              <a:t>Without support, must be loaded into address 0000</a:t>
            </a:r>
          </a:p>
          <a:p>
            <a:r>
              <a:rPr lang="en-US" altLang="en-US" sz="2000" dirty="0"/>
              <a:t>Inconvenient to have first user process physical address always at 0000 </a:t>
            </a:r>
          </a:p>
          <a:p>
            <a:pPr lvl="1"/>
            <a:r>
              <a:rPr lang="en-US" altLang="en-US" sz="2000" dirty="0"/>
              <a:t>How can it not be?</a:t>
            </a:r>
          </a:p>
          <a:p>
            <a:r>
              <a:rPr lang="en-US" altLang="en-US" sz="2000" dirty="0"/>
              <a:t>Further, addresses represented in different ways at different stages of a program</a:t>
            </a:r>
            <a:r>
              <a:rPr lang="ja-JP" altLang="en-US" sz="2000" dirty="0"/>
              <a:t>’</a:t>
            </a:r>
            <a:r>
              <a:rPr lang="en-US" altLang="ja-JP" sz="2000" dirty="0"/>
              <a:t>s life</a:t>
            </a:r>
          </a:p>
          <a:p>
            <a:pPr lvl="1"/>
            <a:r>
              <a:rPr lang="en-US" altLang="en-US" sz="2000" dirty="0"/>
              <a:t>Source code addresses usually symbolic</a:t>
            </a:r>
          </a:p>
          <a:p>
            <a:pPr lvl="1"/>
            <a:r>
              <a:rPr lang="en-US" altLang="en-US" sz="2000" dirty="0"/>
              <a:t>Compiled code addresses </a:t>
            </a:r>
            <a:r>
              <a:rPr lang="en-US" altLang="en-US" sz="2000" b="1" dirty="0">
                <a:solidFill>
                  <a:srgbClr val="0000FF"/>
                </a:solidFill>
              </a:rPr>
              <a:t>bind </a:t>
            </a:r>
            <a:r>
              <a:rPr lang="en-US" altLang="en-US" sz="2000" dirty="0"/>
              <a:t>to relocatable addresses</a:t>
            </a:r>
          </a:p>
          <a:p>
            <a:pPr lvl="2"/>
            <a:r>
              <a:rPr lang="en-US" altLang="en-US" dirty="0"/>
              <a:t>i.e. </a:t>
            </a:r>
            <a:r>
              <a:rPr lang="ja-JP" altLang="en-US" dirty="0"/>
              <a:t>“</a:t>
            </a:r>
            <a:r>
              <a:rPr lang="en-US" altLang="ja-JP" dirty="0"/>
              <a:t>14 bytes from beginning of this module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/>
            <a:r>
              <a:rPr lang="en-US" altLang="en-US" sz="2000" dirty="0"/>
              <a:t>Linker or loader will bind relocatable addresses to </a:t>
            </a:r>
            <a:r>
              <a:rPr lang="en-US" altLang="en-US" sz="2000" dirty="0">
                <a:solidFill>
                  <a:srgbClr val="FF0000"/>
                </a:solidFill>
              </a:rPr>
              <a:t>absolute addresses</a:t>
            </a:r>
          </a:p>
          <a:p>
            <a:pPr lvl="2"/>
            <a:r>
              <a:rPr lang="en-US" altLang="en-US" dirty="0"/>
              <a:t>i.e. 74014</a:t>
            </a:r>
          </a:p>
          <a:p>
            <a:pPr lvl="1"/>
            <a:r>
              <a:rPr lang="en-US" altLang="en-US" sz="2000" dirty="0"/>
              <a:t>Each binding maps one address space to another</a:t>
            </a:r>
          </a:p>
          <a:p>
            <a:pPr>
              <a:buFont typeface="Monotype Sorts" pitchFamily="-84" charset="2"/>
              <a:buNone/>
            </a:pPr>
            <a:endParaRPr kumimoji="0" lang="en-US" altLang="en-US" sz="3600" dirty="0"/>
          </a:p>
          <a:p>
            <a:pPr lvl="1"/>
            <a:endParaRPr kumimoji="0" lang="en-US" alt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Binding of Instructions and Data to Memory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Monotype Sorts" pitchFamily="-84" charset="2"/>
              <a:buNone/>
            </a:pPr>
            <a:endParaRPr lang="en-US" altLang="en-US"/>
          </a:p>
          <a:p>
            <a:r>
              <a:rPr kumimoji="0" lang="en-US" altLang="en-US"/>
              <a:t>Address binding of instructions and data to memory addresses can happen at three different stages</a:t>
            </a:r>
          </a:p>
          <a:p>
            <a:pPr lvl="1"/>
            <a:r>
              <a:rPr lang="en-US" altLang="en-US" b="1"/>
              <a:t>Compile time</a:t>
            </a:r>
            <a:r>
              <a:rPr lang="en-US" altLang="en-US"/>
              <a:t>:  If memory location known a priori, </a:t>
            </a:r>
            <a:r>
              <a:rPr lang="en-US" altLang="en-US" b="1">
                <a:solidFill>
                  <a:srgbClr val="3366FF"/>
                </a:solidFill>
              </a:rPr>
              <a:t>absolute code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can be generated; must recompile code if starting location changes</a:t>
            </a:r>
          </a:p>
          <a:p>
            <a:pPr lvl="1"/>
            <a:r>
              <a:rPr lang="en-US" altLang="en-US" b="1"/>
              <a:t>Load time</a:t>
            </a:r>
            <a:r>
              <a:rPr lang="en-US" altLang="en-US"/>
              <a:t>:  Must generate </a:t>
            </a:r>
            <a:r>
              <a:rPr lang="en-US" altLang="en-US" b="1">
                <a:solidFill>
                  <a:srgbClr val="3366FF"/>
                </a:solidFill>
              </a:rPr>
              <a:t>relocatable code</a:t>
            </a:r>
            <a:r>
              <a:rPr lang="en-US" altLang="en-US"/>
              <a:t> if memory location is not known at compile time</a:t>
            </a:r>
          </a:p>
          <a:p>
            <a:pPr lvl="1"/>
            <a:r>
              <a:rPr lang="en-US" altLang="en-US" b="1"/>
              <a:t>Execution time</a:t>
            </a:r>
            <a:r>
              <a:rPr lang="en-US" altLang="en-US"/>
              <a:t>:  Binding delayed until run time if the process can be moved during its execution from one memory segment to another</a:t>
            </a:r>
          </a:p>
          <a:p>
            <a:pPr lvl="2"/>
            <a:r>
              <a:rPr lang="en-US" altLang="en-US"/>
              <a:t>Need hardware support for address maps (e.g., base and limit</a:t>
            </a:r>
            <a:r>
              <a:rPr lang="en-US" altLang="en-US" i="1"/>
              <a:t> </a:t>
            </a:r>
            <a:r>
              <a:rPr lang="en-US" altLang="en-US"/>
              <a:t>registers)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4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00" y="100013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Multistep Processing of a User Program </a:t>
            </a:r>
          </a:p>
        </p:txBody>
      </p:sp>
      <p:pic>
        <p:nvPicPr>
          <p:cNvPr id="11267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19" y="998221"/>
            <a:ext cx="25542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6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Dynamic Linking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Static linking </a:t>
            </a:r>
            <a:r>
              <a:rPr lang="en-US" altLang="en-US" dirty="0"/>
              <a:t>– system libraries and program code combined by the loader into the binary program image</a:t>
            </a:r>
          </a:p>
          <a:p>
            <a:r>
              <a:rPr lang="en-US" altLang="en-US" dirty="0"/>
              <a:t>Dynamic linking –linking postponed until execution time</a:t>
            </a:r>
            <a:endParaRPr lang="en-US" altLang="en-US" sz="800" dirty="0"/>
          </a:p>
          <a:p>
            <a:r>
              <a:rPr lang="en-US" altLang="en-US" dirty="0"/>
              <a:t>Small piece of code, </a:t>
            </a:r>
            <a:r>
              <a:rPr lang="en-US" altLang="en-US" b="1" dirty="0">
                <a:solidFill>
                  <a:srgbClr val="3366FF"/>
                </a:solidFill>
              </a:rPr>
              <a:t>stub</a:t>
            </a:r>
            <a:r>
              <a:rPr lang="en-US" altLang="en-US" dirty="0"/>
              <a:t>, used to locate the appropriate memory-resident library routine</a:t>
            </a:r>
            <a:endParaRPr lang="en-US" altLang="en-US" sz="800" dirty="0"/>
          </a:p>
          <a:p>
            <a:r>
              <a:rPr lang="en-US" altLang="en-US" dirty="0"/>
              <a:t>Stub replaces itself with the address of the routine, and executes the routine</a:t>
            </a:r>
            <a:endParaRPr lang="en-US" altLang="en-US" sz="800" dirty="0"/>
          </a:p>
          <a:p>
            <a:r>
              <a:rPr lang="en-US" altLang="en-US" dirty="0"/>
              <a:t>Operating system checks if routine is in processes</a:t>
            </a:r>
            <a:r>
              <a:rPr lang="ja-JP" altLang="en-US" dirty="0"/>
              <a:t>’</a:t>
            </a:r>
            <a:r>
              <a:rPr lang="en-US" altLang="ja-JP" dirty="0"/>
              <a:t> memory address space</a:t>
            </a:r>
          </a:p>
          <a:p>
            <a:pPr lvl="1"/>
            <a:r>
              <a:rPr lang="en-US" altLang="en-US" dirty="0"/>
              <a:t>If not in address space, add to address space</a:t>
            </a:r>
            <a:endParaRPr lang="en-US" altLang="en-US" sz="800" dirty="0"/>
          </a:p>
          <a:p>
            <a:r>
              <a:rPr lang="en-US" altLang="en-US" dirty="0"/>
              <a:t>Dynamic linking is particularly useful for libraries</a:t>
            </a:r>
            <a:endParaRPr lang="en-US" altLang="en-US" sz="800" dirty="0"/>
          </a:p>
          <a:p>
            <a:r>
              <a:rPr lang="en-US" altLang="en-US" dirty="0"/>
              <a:t>System also known as </a:t>
            </a:r>
            <a:r>
              <a:rPr lang="en-US" altLang="en-US" b="1" dirty="0">
                <a:solidFill>
                  <a:srgbClr val="3366FF"/>
                </a:solidFill>
              </a:rPr>
              <a:t>shared libraries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1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77825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Dynamic Loading</a:t>
            </a:r>
          </a:p>
        </p:txBody>
      </p:sp>
      <p:sp>
        <p:nvSpPr>
          <p:cNvPr id="77827" name="Text Placeholder 7782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Routine is not loaded until it is called</a:t>
            </a:r>
          </a:p>
          <a:p>
            <a:pPr>
              <a:lnSpc>
                <a:spcPct val="90000"/>
              </a:lnSpc>
            </a:pPr>
            <a:r>
              <a:rPr lang="en-US" dirty="0"/>
              <a:t>Better memory-space utilization; unused routine is never loaded</a:t>
            </a:r>
          </a:p>
          <a:p>
            <a:pPr>
              <a:lnSpc>
                <a:spcPct val="90000"/>
              </a:lnSpc>
            </a:pPr>
            <a:r>
              <a:rPr lang="en-US" dirty="0"/>
              <a:t>Useful when large amounts of code are needed to handle infrequently occurring cases</a:t>
            </a:r>
          </a:p>
          <a:p>
            <a:pPr>
              <a:lnSpc>
                <a:spcPct val="90000"/>
              </a:lnSpc>
            </a:pPr>
            <a:r>
              <a:rPr lang="en-US" dirty="0"/>
              <a:t>No special support from the operating system is required implemented through program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787C-C8F8-4685-8A86-EA7F9C8693F3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90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7987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Overlays</a:t>
            </a:r>
          </a:p>
        </p:txBody>
      </p:sp>
      <p:sp>
        <p:nvSpPr>
          <p:cNvPr id="79875" name="Text Placeholder 7987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/>
              <a:t>Keep in memory only those instructions and data that are needed at any given time</a:t>
            </a:r>
            <a:br>
              <a:rPr lang="en-US" sz="2900" dirty="0"/>
            </a:br>
            <a:endParaRPr lang="en-US" sz="2900" dirty="0"/>
          </a:p>
          <a:p>
            <a:r>
              <a:rPr lang="en-US" sz="2900" dirty="0"/>
              <a:t>Needed when process is larger than amount of memory allocated to it</a:t>
            </a:r>
            <a:br>
              <a:rPr lang="en-US" sz="2900" dirty="0"/>
            </a:br>
            <a:endParaRPr lang="en-US" sz="2900" dirty="0"/>
          </a:p>
          <a:p>
            <a:r>
              <a:rPr lang="en-US" sz="2900" dirty="0"/>
              <a:t>Implemented by user, no special support needed from operating system, programming design of overlay structure is complex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6877-95B9-4EB3-9549-C45FDB0674A9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1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Logical vs. Physical Address Space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The concept of a </a:t>
            </a:r>
            <a:r>
              <a:rPr lang="en-US" altLang="en-US" b="1" dirty="0">
                <a:solidFill>
                  <a:srgbClr val="3366FF"/>
                </a:solidFill>
              </a:rPr>
              <a:t>logical address </a:t>
            </a:r>
            <a:r>
              <a:rPr lang="en-US" altLang="en-US" dirty="0"/>
              <a:t>space that is bound to a separate </a:t>
            </a:r>
            <a:r>
              <a:rPr lang="en-US" altLang="en-US" b="1" dirty="0">
                <a:solidFill>
                  <a:srgbClr val="3366FF"/>
                </a:solidFill>
              </a:rPr>
              <a:t>physical address space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central to proper memory management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Logical 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generated by the CPU; also referred to as </a:t>
            </a:r>
            <a:r>
              <a:rPr lang="en-US" altLang="en-US" b="1" dirty="0">
                <a:solidFill>
                  <a:srgbClr val="3366FF"/>
                </a:solidFill>
              </a:rPr>
              <a:t>virtual address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Physical 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address seen by the memory unit</a:t>
            </a:r>
          </a:p>
          <a:p>
            <a:r>
              <a:rPr lang="en-US" altLang="en-US" dirty="0"/>
              <a:t>Logical and physical addresses are the same in compile-time and load-time address-binding schemes; logical (virtual) and physical addresses differ in execution-time address-binding scheme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Logical address space </a:t>
            </a:r>
            <a:r>
              <a:rPr lang="en-US" altLang="en-US" dirty="0"/>
              <a:t>is the set of all logical addresses that can be generated by a program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Physical address space </a:t>
            </a:r>
            <a:r>
              <a:rPr lang="en-US" altLang="en-US" dirty="0"/>
              <a:t>is the set of all physical addresses that can be generated by a program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45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Memory-Management Unit (</a:t>
            </a:r>
            <a:r>
              <a:rPr lang="en-US" altLang="en-US" sz="2800" dirty="0"/>
              <a:t>MMU</a:t>
            </a:r>
            <a:r>
              <a:rPr lang="en-US" altLang="en-US" dirty="0"/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Hardware device that at run time maps virtual to physical address</a:t>
            </a:r>
            <a:endParaRPr lang="en-US" altLang="en-US" sz="800" dirty="0"/>
          </a:p>
          <a:p>
            <a:r>
              <a:rPr lang="en-US" altLang="en-US" dirty="0"/>
              <a:t>Many methods possible</a:t>
            </a:r>
          </a:p>
          <a:p>
            <a:r>
              <a:rPr lang="en-US" altLang="en-US" dirty="0"/>
              <a:t>To start, consider simple scheme where the value in the relocation register is added to every address generated by a user process at the time it is sent to memory</a:t>
            </a:r>
          </a:p>
          <a:p>
            <a:pPr lvl="1"/>
            <a:r>
              <a:rPr lang="en-US" altLang="en-US" dirty="0"/>
              <a:t>Base register now called </a:t>
            </a:r>
            <a:r>
              <a:rPr lang="en-US" altLang="en-US" b="1" dirty="0">
                <a:solidFill>
                  <a:srgbClr val="0000FF"/>
                </a:solidFill>
              </a:rPr>
              <a:t>relocation register</a:t>
            </a:r>
            <a:endParaRPr lang="en-US" altLang="en-US" dirty="0"/>
          </a:p>
          <a:p>
            <a:pPr lvl="1"/>
            <a:r>
              <a:rPr lang="en-US" altLang="en-US" dirty="0"/>
              <a:t>MS-DOS on Intel 80x86 used 4 relocation registers</a:t>
            </a:r>
            <a:endParaRPr lang="en-US" altLang="en-US" sz="800" dirty="0"/>
          </a:p>
          <a:p>
            <a:r>
              <a:rPr lang="en-US" altLang="en-US" dirty="0"/>
              <a:t>The user program deals with </a:t>
            </a:r>
            <a:r>
              <a:rPr lang="en-US" altLang="en-US" i="1" dirty="0"/>
              <a:t>logical</a:t>
            </a:r>
            <a:r>
              <a:rPr lang="en-US" altLang="en-US" dirty="0"/>
              <a:t> addresses; it never sees the </a:t>
            </a:r>
            <a:r>
              <a:rPr lang="en-US" altLang="en-US" i="1" dirty="0"/>
              <a:t>real</a:t>
            </a:r>
            <a:r>
              <a:rPr lang="en-US" altLang="en-US" dirty="0"/>
              <a:t> physical addresses</a:t>
            </a:r>
          </a:p>
          <a:p>
            <a:pPr lvl="1"/>
            <a:r>
              <a:rPr lang="en-US" altLang="en-US" dirty="0"/>
              <a:t>Execution-time binding occurs when reference is made to location in memory</a:t>
            </a:r>
          </a:p>
          <a:p>
            <a:pPr lvl="1"/>
            <a:r>
              <a:rPr lang="en-US" altLang="en-US" dirty="0"/>
              <a:t>Logical address bound to physical addresses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1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Swapping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/>
              <a:t>A process can be </a:t>
            </a:r>
            <a:r>
              <a:rPr lang="en-US" altLang="en-US" b="1">
                <a:solidFill>
                  <a:srgbClr val="3366FF"/>
                </a:solidFill>
              </a:rPr>
              <a:t>swapped</a:t>
            </a:r>
            <a:r>
              <a:rPr lang="en-US" altLang="en-US"/>
              <a:t> temporarily out of memory to a backing store, and then brought back into memory for continued execution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Total physical memory space of processes can exceed physical memory</a:t>
            </a:r>
          </a:p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3366FF"/>
                </a:solidFill>
              </a:rPr>
              <a:t>Backing store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fast disk large enough to accommodate copies of all memory images for all users; must provide direct access to these memory images</a:t>
            </a:r>
          </a:p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3366FF"/>
                </a:solidFill>
              </a:rPr>
              <a:t>Roll out, roll in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swapping variant used for priority-based scheduling algorithms; lower-priority process is swapped out so higher-priority process can be loaded and executed</a:t>
            </a:r>
          </a:p>
          <a:p>
            <a:pPr>
              <a:lnSpc>
                <a:spcPct val="80000"/>
              </a:lnSpc>
            </a:pPr>
            <a:r>
              <a:rPr lang="en-US" altLang="en-US"/>
              <a:t>Major part of swap time is transfer time; total transfer time is directly proportional to the amount of memory swapped</a:t>
            </a:r>
          </a:p>
          <a:p>
            <a:pPr>
              <a:lnSpc>
                <a:spcPct val="80000"/>
              </a:lnSpc>
            </a:pPr>
            <a:r>
              <a:rPr lang="en-US" altLang="en-US"/>
              <a:t>System maintains a </a:t>
            </a:r>
            <a:r>
              <a:rPr lang="en-US" altLang="en-US" b="1">
                <a:solidFill>
                  <a:srgbClr val="3366FF"/>
                </a:solidFill>
              </a:rPr>
              <a:t>ready queue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of ready-to-run processes which have memory images on disk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6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30476" y="214313"/>
            <a:ext cx="77438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Memory Management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0301" y="1174750"/>
            <a:ext cx="7351713" cy="4483100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Swapping </a:t>
            </a:r>
          </a:p>
          <a:p>
            <a:r>
              <a:rPr lang="en-US" altLang="en-US" dirty="0"/>
              <a:t>Contiguous Memory Allocation</a:t>
            </a:r>
          </a:p>
          <a:p>
            <a:r>
              <a:rPr lang="en-US" altLang="en-US" dirty="0"/>
              <a:t>Segmentation</a:t>
            </a:r>
          </a:p>
          <a:p>
            <a:r>
              <a:rPr lang="en-US" altLang="en-US" dirty="0"/>
              <a:t>Paging</a:t>
            </a:r>
          </a:p>
          <a:p>
            <a:r>
              <a:rPr lang="en-US" altLang="en-US" dirty="0"/>
              <a:t>Structure of the Page Table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86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Swapping (Cont.)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Does the swapped out process need to swap back in to same physical addresses?</a:t>
            </a:r>
          </a:p>
          <a:p>
            <a:pPr>
              <a:lnSpc>
                <a:spcPct val="80000"/>
              </a:lnSpc>
            </a:pPr>
            <a:r>
              <a:rPr lang="en-US" altLang="en-US"/>
              <a:t>Depends on address binding method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Plus consider pending I/O to / from process memory space</a:t>
            </a:r>
          </a:p>
          <a:p>
            <a:pPr>
              <a:lnSpc>
                <a:spcPct val="80000"/>
              </a:lnSpc>
            </a:pPr>
            <a:r>
              <a:rPr lang="en-US" altLang="en-US"/>
              <a:t>Modified versions of swapping are found on many systems (i.e., UNIX, Linux, and Windows)</a:t>
            </a:r>
          </a:p>
          <a:p>
            <a:pPr lvl="1"/>
            <a:r>
              <a:rPr lang="en-US" altLang="en-US"/>
              <a:t>Swapping normally disabled</a:t>
            </a:r>
          </a:p>
          <a:p>
            <a:pPr lvl="1"/>
            <a:r>
              <a:rPr lang="en-US" altLang="en-US"/>
              <a:t>Started if more than threshold amount of memory allocated</a:t>
            </a:r>
          </a:p>
          <a:p>
            <a:pPr lvl="1"/>
            <a:r>
              <a:rPr lang="en-US" altLang="en-US"/>
              <a:t>Disabled again once memory demand reduced below threshold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50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4" y="182563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Schematic View of Swapping</a:t>
            </a:r>
            <a:endParaRPr lang="en-US" altLang="en-US" sz="2400"/>
          </a:p>
        </p:txBody>
      </p:sp>
      <p:pic>
        <p:nvPicPr>
          <p:cNvPr id="18435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400176"/>
            <a:ext cx="50990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5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Context Switch Time including Swapping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If next processes to be run on the CPU is not in memory, need to swap out a process and swap in target process</a:t>
            </a:r>
          </a:p>
          <a:p>
            <a:r>
              <a:rPr lang="en-US" altLang="en-US" dirty="0"/>
              <a:t>Context switch time can then be very high</a:t>
            </a:r>
          </a:p>
          <a:p>
            <a:r>
              <a:rPr lang="en-US" altLang="en-US" dirty="0"/>
              <a:t>100MB process swapping to hard disk with transfer rate of 50MB/sec</a:t>
            </a:r>
          </a:p>
          <a:p>
            <a:pPr lvl="1"/>
            <a:r>
              <a:rPr lang="en-US" altLang="en-US" dirty="0"/>
              <a:t>Swap out time of 2000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1"/>
            <a:r>
              <a:rPr lang="en-US" altLang="en-US" dirty="0"/>
              <a:t>Plus swap in of same sized process</a:t>
            </a:r>
          </a:p>
          <a:p>
            <a:pPr lvl="1"/>
            <a:r>
              <a:rPr lang="en-US" altLang="en-US" dirty="0"/>
              <a:t>Total context switch swapping component time of 4000ms (4 seconds)</a:t>
            </a:r>
          </a:p>
          <a:p>
            <a:r>
              <a:rPr lang="en-US" altLang="en-US" dirty="0"/>
              <a:t>Can reduce if reduce size of memory swapped – by knowing how much memory really being used</a:t>
            </a:r>
          </a:p>
          <a:p>
            <a:pPr lvl="1"/>
            <a:r>
              <a:rPr lang="en-US" altLang="en-US" dirty="0"/>
              <a:t>System calls to inform OS of memory use via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and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release_memory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6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Context Switch Time and Swapping (Cont.)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Other constraints as well on swapping</a:t>
            </a:r>
          </a:p>
          <a:p>
            <a:pPr lvl="1"/>
            <a:r>
              <a:rPr lang="en-US" altLang="en-US" sz="2800" dirty="0"/>
              <a:t>Pending I/O – can’t swap out as I/O would occur to wrong process</a:t>
            </a:r>
          </a:p>
          <a:p>
            <a:pPr lvl="1"/>
            <a:r>
              <a:rPr lang="en-US" altLang="en-US" sz="2800" dirty="0"/>
              <a:t>Or always transfer I/O to kernel space, then to I/O device</a:t>
            </a:r>
          </a:p>
          <a:p>
            <a:pPr lvl="2"/>
            <a:r>
              <a:rPr lang="en-US" altLang="en-US" sz="2400" dirty="0"/>
              <a:t>Known as </a:t>
            </a:r>
            <a:r>
              <a:rPr lang="en-US" altLang="en-US" sz="2400" b="1" dirty="0">
                <a:solidFill>
                  <a:srgbClr val="3366FF"/>
                </a:solidFill>
              </a:rPr>
              <a:t>double buffering</a:t>
            </a:r>
            <a:r>
              <a:rPr lang="en-US" altLang="en-US" sz="2400" dirty="0"/>
              <a:t>, adds overhead</a:t>
            </a:r>
          </a:p>
          <a:p>
            <a:r>
              <a:rPr lang="en-US" altLang="en-US" sz="3200" dirty="0"/>
              <a:t>Standard swapping not used in modern operating systems</a:t>
            </a:r>
          </a:p>
          <a:p>
            <a:pPr lvl="1"/>
            <a:r>
              <a:rPr lang="en-US" altLang="en-US" sz="2800" dirty="0"/>
              <a:t>But modified version common</a:t>
            </a:r>
          </a:p>
          <a:p>
            <a:pPr lvl="2"/>
            <a:r>
              <a:rPr lang="en-US" altLang="en-US" sz="2400" dirty="0"/>
              <a:t>Swap only when free memory extremely 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8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Contiguous Allocation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 memory must support both OS and user processes</a:t>
            </a:r>
          </a:p>
          <a:p>
            <a:r>
              <a:rPr lang="en-US" altLang="en-US"/>
              <a:t>Limited resource, must allocate efficiently</a:t>
            </a:r>
          </a:p>
          <a:p>
            <a:r>
              <a:rPr lang="en-US" altLang="en-US"/>
              <a:t>Contiguous allocation is one early method</a:t>
            </a:r>
          </a:p>
          <a:p>
            <a:r>
              <a:rPr lang="en-US" altLang="en-US"/>
              <a:t>Main memory usually into two </a:t>
            </a:r>
            <a:r>
              <a:rPr lang="en-US" altLang="en-US" b="1">
                <a:solidFill>
                  <a:srgbClr val="0000FF"/>
                </a:solidFill>
              </a:rPr>
              <a:t>partitions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Resident operating system, usually held in low memory with interrupt vector</a:t>
            </a:r>
          </a:p>
          <a:p>
            <a:pPr lvl="1"/>
            <a:r>
              <a:rPr lang="en-US" altLang="en-US"/>
              <a:t>User processes then held in high memory</a:t>
            </a:r>
          </a:p>
          <a:p>
            <a:pPr lvl="1"/>
            <a:r>
              <a:rPr lang="en-US" altLang="en-US"/>
              <a:t>Each process contained in single contiguous section of memory</a:t>
            </a:r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0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Contiguous Allocation (Cont.)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altLang="en-US"/>
              <a:t>Base register contains value of smallest physical address</a:t>
            </a:r>
          </a:p>
          <a:p>
            <a:pPr lvl="1"/>
            <a:r>
              <a:rPr lang="en-US" altLang="en-US"/>
              <a:t>Limit register contains range of logical addresses – each logical address must be less than the limit register </a:t>
            </a:r>
          </a:p>
          <a:p>
            <a:pPr lvl="1"/>
            <a:r>
              <a:rPr lang="en-US" altLang="en-US"/>
              <a:t>MMU maps logical address </a:t>
            </a:r>
            <a:r>
              <a:rPr lang="en-US" altLang="en-US" i="1"/>
              <a:t>dynamically</a:t>
            </a:r>
          </a:p>
          <a:p>
            <a:pPr lvl="1"/>
            <a:r>
              <a:rPr lang="en-US" altLang="en-US"/>
              <a:t>Can then allow actions such as kernel code being </a:t>
            </a:r>
            <a:r>
              <a:rPr lang="en-US" altLang="en-US" b="1">
                <a:solidFill>
                  <a:srgbClr val="0000FF"/>
                </a:solidFill>
              </a:rPr>
              <a:t>transient </a:t>
            </a:r>
            <a:r>
              <a:rPr lang="en-US" altLang="en-US"/>
              <a:t>and kernel changing size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2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9238" y="112713"/>
            <a:ext cx="65595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Base and Limit Registers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160" y="995363"/>
            <a:ext cx="10789920" cy="4483100"/>
          </a:xfrm>
        </p:spPr>
        <p:txBody>
          <a:bodyPr/>
          <a:lstStyle/>
          <a:p>
            <a:r>
              <a:rPr lang="en-US" altLang="en-US" dirty="0"/>
              <a:t>A pair of </a:t>
            </a:r>
            <a:r>
              <a:rPr lang="en-US" altLang="en-US" b="1" dirty="0">
                <a:solidFill>
                  <a:srgbClr val="3366FF"/>
                </a:solidFill>
              </a:rPr>
              <a:t>base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limit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registers</a:t>
            </a:r>
            <a:r>
              <a:rPr lang="en-US" altLang="en-US" dirty="0"/>
              <a:t> define the logical address space</a:t>
            </a:r>
          </a:p>
          <a:p>
            <a:r>
              <a:rPr lang="en-US" altLang="en-US" dirty="0"/>
              <a:t>CPU must check every memory access generated in user mode to be sure it is between base and limit for that user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2687638"/>
            <a:ext cx="327342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7301" y="166688"/>
            <a:ext cx="8442325" cy="576262"/>
          </a:xfrm>
        </p:spPr>
        <p:txBody>
          <a:bodyPr/>
          <a:lstStyle/>
          <a:p>
            <a:pPr eaLnBrk="1" hangingPunct="1"/>
            <a:r>
              <a:rPr lang="en-US" altLang="en-US" sz="2400"/>
              <a:t>Hardware Support for Relocation and Limit Registers</a:t>
            </a:r>
          </a:p>
        </p:txBody>
      </p:sp>
      <p:pic>
        <p:nvPicPr>
          <p:cNvPr id="24579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98" y="1727200"/>
            <a:ext cx="8068773" cy="400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44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3164" y="79375"/>
            <a:ext cx="8224837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/>
              <a:t>Dynamic relocation using a relocation register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655764"/>
            <a:ext cx="37147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1026161" y="1063626"/>
            <a:ext cx="5385754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Routine is not loaded until it is called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Better memory-space utilization; unused routine is never loaded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All routines kept on disk in relocatable load format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Useful when large amounts of code are needed to handle infrequently occurring cases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dirty="0">
                <a:latin typeface="Helvetica" panose="020B0604020202020204" pitchFamily="34" charset="0"/>
              </a:rPr>
              <a:t>No special support from the operating system is required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400" dirty="0">
                <a:latin typeface="Helvetica" panose="020B0604020202020204" pitchFamily="34" charset="0"/>
              </a:rPr>
              <a:t>Implemented through program design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400" dirty="0">
                <a:latin typeface="Helvetica" panose="020B0604020202020204" pitchFamily="34" charset="0"/>
              </a:rPr>
              <a:t>OS can help by providing libraries to implement dynamic loading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8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Multiple-partition allocation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5186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altLang="en-US" dirty="0"/>
              <a:t>Degree of multiprogramming limited by number of partitions</a:t>
            </a:r>
          </a:p>
          <a:p>
            <a:pPr lvl="1"/>
            <a:r>
              <a:rPr lang="en-US" altLang="en-US" b="1" dirty="0">
                <a:solidFill>
                  <a:srgbClr val="0000FF"/>
                </a:solidFill>
              </a:rPr>
              <a:t>Variable-partition </a:t>
            </a:r>
            <a:r>
              <a:rPr lang="en-US" altLang="en-US" dirty="0"/>
              <a:t>sizes for efficiency (sized to a given process’ needs)</a:t>
            </a:r>
          </a:p>
          <a:p>
            <a:pPr lvl="1"/>
            <a:r>
              <a:rPr lang="en-US" altLang="en-US" b="1" dirty="0">
                <a:solidFill>
                  <a:srgbClr val="0000FF"/>
                </a:solidFill>
              </a:rPr>
              <a:t>Hole</a:t>
            </a:r>
            <a:r>
              <a:rPr lang="en-US" altLang="en-US" dirty="0"/>
              <a:t> – block of available memory; holes of various size are scattered throughout memory</a:t>
            </a:r>
          </a:p>
          <a:p>
            <a:pPr lvl="1"/>
            <a:r>
              <a:rPr lang="en-US" altLang="en-US" dirty="0"/>
              <a:t>When a process arrives, it is allocated memory from a hole large enough to accommodate it</a:t>
            </a:r>
          </a:p>
          <a:p>
            <a:pPr lvl="1"/>
            <a:r>
              <a:rPr lang="en-US" altLang="en-US" dirty="0"/>
              <a:t>Process exiting frees its partition, adjacent free partitions combined</a:t>
            </a:r>
          </a:p>
          <a:p>
            <a:pPr lvl="1"/>
            <a:r>
              <a:rPr lang="en-US" altLang="en-US" dirty="0"/>
              <a:t>Operating system maintains information about:</a:t>
            </a:r>
            <a:br>
              <a:rPr lang="en-US" altLang="en-US" dirty="0"/>
            </a:br>
            <a:r>
              <a:rPr lang="en-US" altLang="en-US" dirty="0"/>
              <a:t>a) allocated partitions    b) free partitions (hole)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19" y="4320541"/>
            <a:ext cx="667543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5F2F-4743-461B-8653-D85DD39C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and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E20B9-44FA-4654-915A-8C8EFE2A3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Basic architecture of a computer system requires the CPU and the main memory</a:t>
            </a:r>
          </a:p>
          <a:p>
            <a:r>
              <a:rPr lang="en-US" dirty="0"/>
              <a:t>All programs and data accessed by the CPU during the execution of instructions is either in the registers or in the main memory</a:t>
            </a:r>
          </a:p>
          <a:p>
            <a:pPr lvl="1"/>
            <a:r>
              <a:rPr lang="en-US" dirty="0"/>
              <a:t>For the discussion here we are going to ignore the presence of Cache Memory which many CPUs have today and whose presence is managed by the hardware transparently</a:t>
            </a:r>
          </a:p>
          <a:p>
            <a:r>
              <a:rPr lang="en-US" dirty="0"/>
              <a:t>For executing an instruction</a:t>
            </a:r>
          </a:p>
          <a:p>
            <a:pPr lvl="1"/>
            <a:r>
              <a:rPr lang="en-US" dirty="0"/>
              <a:t>Instruction has to be fetched from the memory</a:t>
            </a:r>
          </a:p>
          <a:p>
            <a:pPr lvl="1"/>
            <a:r>
              <a:rPr lang="en-US" dirty="0"/>
              <a:t>Operand(s) have to be fetched from the memory – if so required</a:t>
            </a:r>
          </a:p>
          <a:p>
            <a:pPr lvl="1"/>
            <a:r>
              <a:rPr lang="en-US" dirty="0"/>
              <a:t>Results may have to be stored in memory – if so required</a:t>
            </a:r>
          </a:p>
          <a:p>
            <a:r>
              <a:rPr lang="en-US" dirty="0"/>
              <a:t>CPU may make multiple memory accesses for each instruction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7A0E9-FDD2-4810-9B3C-977E4E4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AD7B4-5119-4050-BFB4-03FD4CB3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98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Dynamic Storage-Allocation Problem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9555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3366FF"/>
                </a:solidFill>
              </a:rPr>
              <a:t>First-fit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first</a:t>
            </a:r>
            <a:r>
              <a:rPr lang="en-US" altLang="en-US" dirty="0"/>
              <a:t> hole that is big enough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3366FF"/>
                </a:solidFill>
              </a:rPr>
              <a:t>Best-fit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smallest</a:t>
            </a:r>
            <a:r>
              <a:rPr lang="en-US" altLang="en-US" dirty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smallest leftover hole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3366FF"/>
                </a:solidFill>
              </a:rPr>
              <a:t>Worst-fit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largest</a:t>
            </a:r>
            <a:r>
              <a:rPr lang="en-US" altLang="en-US" dirty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largest leftover hole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443163" y="1169989"/>
            <a:ext cx="610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How to satisfy a request of size </a:t>
            </a:r>
            <a:r>
              <a:rPr lang="en-US" altLang="en-US" b="1" i="1">
                <a:latin typeface="Helvetica" panose="020B0604020202020204" pitchFamily="34" charset="0"/>
              </a:rPr>
              <a:t>n</a:t>
            </a:r>
            <a:r>
              <a:rPr lang="en-US" altLang="en-US">
                <a:latin typeface="Helvetica" panose="020B0604020202020204" pitchFamily="34" charset="0"/>
              </a:rPr>
              <a:t> from a list of free holes?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70163" y="4621213"/>
            <a:ext cx="7600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First-fit and best-fit better than worst-fit in terms of speed and storage utilization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40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Fragmentation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External Fragmentation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total memory space exists to satisfy a request, but it is not contiguous</a:t>
            </a:r>
            <a:endParaRPr lang="en-US" altLang="en-US" b="1">
              <a:solidFill>
                <a:srgbClr val="3366FF"/>
              </a:solidFill>
            </a:endParaRPr>
          </a:p>
          <a:p>
            <a:r>
              <a:rPr lang="en-US" altLang="en-US" b="1">
                <a:solidFill>
                  <a:srgbClr val="3366FF"/>
                </a:solidFill>
              </a:rPr>
              <a:t>Internal Fragmentation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allocated memory may be slightly larger than requested memory; this size difference is memory internal to a partition, but not being used</a:t>
            </a:r>
          </a:p>
          <a:p>
            <a:r>
              <a:rPr lang="en-US" altLang="en-US"/>
              <a:t>First fit analysis reveals that given </a:t>
            </a:r>
            <a:r>
              <a:rPr lang="en-US" altLang="en-US" i="1"/>
              <a:t>N</a:t>
            </a:r>
            <a:r>
              <a:rPr lang="en-US" altLang="en-US"/>
              <a:t> blocks allocated, 0.5 </a:t>
            </a:r>
            <a:r>
              <a:rPr lang="en-US" altLang="en-US" i="1"/>
              <a:t>N</a:t>
            </a:r>
            <a:r>
              <a:rPr lang="en-US" altLang="en-US"/>
              <a:t> blocks lost to fragmentation</a:t>
            </a:r>
          </a:p>
          <a:p>
            <a:pPr lvl="1"/>
            <a:r>
              <a:rPr lang="en-US" altLang="en-US"/>
              <a:t>1/3 may be unusable -&gt; </a:t>
            </a:r>
            <a:r>
              <a:rPr lang="en-US" altLang="en-US" b="1">
                <a:solidFill>
                  <a:srgbClr val="3366FF"/>
                </a:solidFill>
              </a:rPr>
              <a:t>50-percent rule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4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Fragmentation (Cont.)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Reduce external fragmentation by </a:t>
            </a:r>
            <a:r>
              <a:rPr lang="en-US" altLang="en-US" b="1" dirty="0">
                <a:solidFill>
                  <a:srgbClr val="3366FF"/>
                </a:solidFill>
              </a:rPr>
              <a:t>compaction</a:t>
            </a:r>
          </a:p>
          <a:p>
            <a:pPr lvl="1"/>
            <a:r>
              <a:rPr lang="en-US" altLang="en-US" dirty="0"/>
              <a:t>Shuffle memory contents to place all free memory together in one large block</a:t>
            </a:r>
          </a:p>
          <a:p>
            <a:pPr lvl="1"/>
            <a:r>
              <a:rPr lang="en-US" altLang="en-US" dirty="0"/>
              <a:t>Compaction is possible </a:t>
            </a:r>
            <a:r>
              <a:rPr lang="en-US" altLang="en-US" i="1" dirty="0"/>
              <a:t>only</a:t>
            </a:r>
            <a:r>
              <a:rPr lang="en-US" altLang="en-US" dirty="0"/>
              <a:t> if relocation is dynamic, and is done at execution time</a:t>
            </a:r>
          </a:p>
          <a:p>
            <a:r>
              <a:rPr lang="en-US" altLang="en-US" dirty="0"/>
              <a:t>I/O problem</a:t>
            </a:r>
          </a:p>
          <a:p>
            <a:pPr lvl="2"/>
            <a:r>
              <a:rPr lang="en-US" altLang="en-US" dirty="0"/>
              <a:t>Latch job in memory while it is involved in I/O</a:t>
            </a:r>
          </a:p>
          <a:p>
            <a:pPr lvl="2"/>
            <a:r>
              <a:rPr lang="en-US" altLang="en-US" dirty="0"/>
              <a:t>Do I/O only into OS buffers</a:t>
            </a:r>
          </a:p>
          <a:p>
            <a:r>
              <a:rPr lang="en-US" altLang="en-US" dirty="0"/>
              <a:t>Now consider that backing store has same fragmentation problems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6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86A3-D886-4552-9E70-AC63EB8B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 Schemes from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E99C9-CE91-40FD-904C-9078415ECC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logical address space of a process must be resident in the physical memory when this process is executing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DB282-8D6A-40A3-9622-46DBD6C14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Desirable Features:</a:t>
            </a:r>
          </a:p>
          <a:p>
            <a:pPr lvl="1"/>
            <a:r>
              <a:rPr lang="en-US" dirty="0"/>
              <a:t>Very large address space</a:t>
            </a:r>
          </a:p>
          <a:p>
            <a:pPr lvl="1"/>
            <a:r>
              <a:rPr lang="en-US" dirty="0"/>
              <a:t>Ability to execute partially loaded programs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Dynamic </a:t>
            </a:r>
            <a:r>
              <a:rPr lang="en-US" dirty="0" err="1">
                <a:solidFill>
                  <a:srgbClr val="FF0000"/>
                </a:solidFill>
              </a:rPr>
              <a:t>Relocatability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Sharing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Protection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96677-5F86-499C-8523-167622D4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442EC-DD12-463F-8CCC-844BC96B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D389-1E87-4ECE-A6D6-350E1E9597F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6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A5CE-584C-4923-B80D-B440EDD8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Programmers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E9EC-0F9D-4219-A33B-58254661E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4236219" cy="4351338"/>
          </a:xfrm>
        </p:spPr>
        <p:txBody>
          <a:bodyPr/>
          <a:lstStyle/>
          <a:p>
            <a:r>
              <a:rPr lang="en-US" dirty="0"/>
              <a:t>Each Module starts with address 0</a:t>
            </a:r>
          </a:p>
          <a:p>
            <a:r>
              <a:rPr lang="en-US" dirty="0"/>
              <a:t>When linking/loading start from 0 again but only one module can be at location 0. Others have to be relocated.</a:t>
            </a:r>
          </a:p>
          <a:p>
            <a:r>
              <a:rPr lang="en-US" dirty="0"/>
              <a:t>What if each module was treated independently.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6E48F-41B7-458F-9999-D3D0F05F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113DA-5B6F-453B-B458-4707F83A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D389-1E87-4ECE-A6D6-350E1E9597F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4" descr="8">
            <a:extLst>
              <a:ext uri="{FF2B5EF4-FFF2-40B4-BE49-F238E27FC236}">
                <a16:creationId xmlns:a16="http://schemas.microsoft.com/office/drawing/2014/main" id="{299FF885-B9D3-4EE6-83A8-06E6AB527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56" y="1526381"/>
            <a:ext cx="25542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DB9B906-0F2E-4284-A7CC-5607034EC18C}"/>
              </a:ext>
            </a:extLst>
          </p:cNvPr>
          <p:cNvGrpSpPr/>
          <p:nvPr/>
        </p:nvGrpSpPr>
        <p:grpSpPr>
          <a:xfrm>
            <a:off x="5544273" y="1611020"/>
            <a:ext cx="2424158" cy="2928758"/>
            <a:chOff x="5544273" y="1611020"/>
            <a:chExt cx="2424158" cy="29287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7D487C-5B3C-4989-86FA-60588C005CB3}"/>
                </a:ext>
              </a:extLst>
            </p:cNvPr>
            <p:cNvSpPr/>
            <p:nvPr/>
          </p:nvSpPr>
          <p:spPr>
            <a:xfrm>
              <a:off x="5544273" y="1765139"/>
              <a:ext cx="370390" cy="491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D5534B-D71D-4D86-BD17-7E68D1113DAB}"/>
                </a:ext>
              </a:extLst>
            </p:cNvPr>
            <p:cNvSpPr/>
            <p:nvPr/>
          </p:nvSpPr>
          <p:spPr>
            <a:xfrm>
              <a:off x="6031114" y="1765139"/>
              <a:ext cx="370390" cy="3550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80BC94-4E9C-44FE-BDAF-F0261DBD257B}"/>
                </a:ext>
              </a:extLst>
            </p:cNvPr>
            <p:cNvSpPr/>
            <p:nvPr/>
          </p:nvSpPr>
          <p:spPr>
            <a:xfrm>
              <a:off x="7254620" y="1765138"/>
              <a:ext cx="370390" cy="57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86952B-1542-4888-9BB0-98D08A7B2FA7}"/>
                </a:ext>
              </a:extLst>
            </p:cNvPr>
            <p:cNvSpPr/>
            <p:nvPr/>
          </p:nvSpPr>
          <p:spPr>
            <a:xfrm>
              <a:off x="6582584" y="1765139"/>
              <a:ext cx="370390" cy="43042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A0E97A-9A25-4A0A-9965-262FF34DC58A}"/>
                </a:ext>
              </a:extLst>
            </p:cNvPr>
            <p:cNvSpPr/>
            <p:nvPr/>
          </p:nvSpPr>
          <p:spPr>
            <a:xfrm>
              <a:off x="6093454" y="2691262"/>
              <a:ext cx="370390" cy="491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678F94-486B-4561-AFE1-070FBA0BF9D5}"/>
                </a:ext>
              </a:extLst>
            </p:cNvPr>
            <p:cNvSpPr/>
            <p:nvPr/>
          </p:nvSpPr>
          <p:spPr>
            <a:xfrm>
              <a:off x="6093454" y="3183186"/>
              <a:ext cx="370390" cy="3550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68D38C-B2F8-4EC2-B192-F14A33BA303A}"/>
                </a:ext>
              </a:extLst>
            </p:cNvPr>
            <p:cNvSpPr/>
            <p:nvPr/>
          </p:nvSpPr>
          <p:spPr>
            <a:xfrm>
              <a:off x="6093454" y="3968675"/>
              <a:ext cx="370390" cy="57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521E5D-C7E5-43F0-A211-7EEF03FC37CC}"/>
                </a:ext>
              </a:extLst>
            </p:cNvPr>
            <p:cNvSpPr/>
            <p:nvPr/>
          </p:nvSpPr>
          <p:spPr>
            <a:xfrm>
              <a:off x="6093454" y="3538249"/>
              <a:ext cx="370390" cy="43042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9198AA-B6A2-4B64-89FB-3BC31A61E1A9}"/>
                </a:ext>
              </a:extLst>
            </p:cNvPr>
            <p:cNvSpPr txBox="1"/>
            <p:nvPr/>
          </p:nvSpPr>
          <p:spPr>
            <a:xfrm>
              <a:off x="7666745" y="1611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83833-50E1-4BB2-B58B-996323384852}"/>
                </a:ext>
              </a:extLst>
            </p:cNvPr>
            <p:cNvSpPr txBox="1"/>
            <p:nvPr/>
          </p:nvSpPr>
          <p:spPr>
            <a:xfrm>
              <a:off x="6536646" y="25065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3BC1C34-94BB-4745-BC4D-D32B75BA9CFB}"/>
                </a:ext>
              </a:extLst>
            </p:cNvPr>
            <p:cNvCxnSpPr>
              <a:endCxn id="10" idx="0"/>
            </p:cNvCxnSpPr>
            <p:nvPr/>
          </p:nvCxnSpPr>
          <p:spPr>
            <a:xfrm>
              <a:off x="5544273" y="1765138"/>
              <a:ext cx="1895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2076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446A-CD7B-4FE1-A4DC-2923264D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Address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0E520-6306-45CA-93D4-29E3A0146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22328"/>
            <a:ext cx="5758543" cy="49136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Single linear address space</a:t>
            </a:r>
          </a:p>
          <a:p>
            <a:pPr lvl="1"/>
            <a:r>
              <a:rPr lang="en-US" dirty="0"/>
              <a:t>Address is (d) where d is a number between 0 and 2</a:t>
            </a:r>
            <a:r>
              <a:rPr lang="en-US" baseline="30000" dirty="0"/>
              <a:t>k</a:t>
            </a:r>
            <a:r>
              <a:rPr lang="en-US" dirty="0"/>
              <a:t> – 1, when address uses k bits.</a:t>
            </a:r>
          </a:p>
          <a:p>
            <a:endParaRPr lang="en-US" dirty="0"/>
          </a:p>
          <a:p>
            <a:r>
              <a:rPr lang="en-US" dirty="0"/>
              <a:t>Segmented</a:t>
            </a:r>
          </a:p>
          <a:p>
            <a:pPr lvl="1"/>
            <a:r>
              <a:rPr lang="en-US" dirty="0"/>
              <a:t>Logical address space consists of a collection of segments where each segment is an independent linear address space</a:t>
            </a:r>
          </a:p>
          <a:p>
            <a:pPr lvl="1"/>
            <a:r>
              <a:rPr lang="en-US" dirty="0"/>
              <a:t>Address now consists of (</a:t>
            </a:r>
            <a:r>
              <a:rPr lang="en-US" dirty="0" err="1"/>
              <a:t>s,d</a:t>
            </a:r>
            <a:r>
              <a:rPr lang="en-US" dirty="0"/>
              <a:t>) where s is the segment identifier and d an address in the linear address space of the segment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BE5E5-711D-49CB-B837-9D0402FA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F0C34-8D1C-4D11-AB9D-0C587410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D389-1E87-4ECE-A6D6-350E1E9597F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6C3161-8C2B-4CF1-ADDB-F3A398227D9E}"/>
              </a:ext>
            </a:extLst>
          </p:cNvPr>
          <p:cNvGrpSpPr/>
          <p:nvPr/>
        </p:nvGrpSpPr>
        <p:grpSpPr>
          <a:xfrm>
            <a:off x="8077202" y="1751696"/>
            <a:ext cx="2424158" cy="2928758"/>
            <a:chOff x="5544273" y="1611020"/>
            <a:chExt cx="2424158" cy="29287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3D264D-2557-401C-A54A-2B52721A8757}"/>
                </a:ext>
              </a:extLst>
            </p:cNvPr>
            <p:cNvSpPr/>
            <p:nvPr/>
          </p:nvSpPr>
          <p:spPr>
            <a:xfrm>
              <a:off x="5544273" y="1765139"/>
              <a:ext cx="370390" cy="491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08DD23-E563-4D00-9BA0-1A5E195FB0B3}"/>
                </a:ext>
              </a:extLst>
            </p:cNvPr>
            <p:cNvSpPr/>
            <p:nvPr/>
          </p:nvSpPr>
          <p:spPr>
            <a:xfrm>
              <a:off x="6031114" y="1765139"/>
              <a:ext cx="370390" cy="3550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74B574-52F9-43FF-B91D-12C3B29796BA}"/>
                </a:ext>
              </a:extLst>
            </p:cNvPr>
            <p:cNvSpPr/>
            <p:nvPr/>
          </p:nvSpPr>
          <p:spPr>
            <a:xfrm>
              <a:off x="7254620" y="1765138"/>
              <a:ext cx="370390" cy="57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7A9121-4D71-4336-B1D7-79ACBD844501}"/>
                </a:ext>
              </a:extLst>
            </p:cNvPr>
            <p:cNvSpPr/>
            <p:nvPr/>
          </p:nvSpPr>
          <p:spPr>
            <a:xfrm>
              <a:off x="6582584" y="1765139"/>
              <a:ext cx="370390" cy="43042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59D844-6700-4387-BA27-A4EC684BFC02}"/>
                </a:ext>
              </a:extLst>
            </p:cNvPr>
            <p:cNvSpPr/>
            <p:nvPr/>
          </p:nvSpPr>
          <p:spPr>
            <a:xfrm>
              <a:off x="6093454" y="2691262"/>
              <a:ext cx="370390" cy="4919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35DFA3-0D7A-4590-BEFA-4C79ED2D087D}"/>
                </a:ext>
              </a:extLst>
            </p:cNvPr>
            <p:cNvSpPr/>
            <p:nvPr/>
          </p:nvSpPr>
          <p:spPr>
            <a:xfrm>
              <a:off x="6093454" y="3183186"/>
              <a:ext cx="370390" cy="3550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D30427-4EF4-4D56-9FD7-F6BE0FDB582D}"/>
                </a:ext>
              </a:extLst>
            </p:cNvPr>
            <p:cNvSpPr/>
            <p:nvPr/>
          </p:nvSpPr>
          <p:spPr>
            <a:xfrm>
              <a:off x="6093454" y="3968675"/>
              <a:ext cx="370390" cy="57110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43140F-0C8C-4CE3-94A3-7BDC4A7FC7F6}"/>
                </a:ext>
              </a:extLst>
            </p:cNvPr>
            <p:cNvSpPr/>
            <p:nvPr/>
          </p:nvSpPr>
          <p:spPr>
            <a:xfrm>
              <a:off x="6093454" y="3538249"/>
              <a:ext cx="370390" cy="43042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7AAC90-E5B5-46CA-8FAF-4097F32F1BEA}"/>
                </a:ext>
              </a:extLst>
            </p:cNvPr>
            <p:cNvSpPr txBox="1"/>
            <p:nvPr/>
          </p:nvSpPr>
          <p:spPr>
            <a:xfrm>
              <a:off x="7666745" y="16110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134AD0-B2CE-41E0-9174-DDD0DFBBF3F8}"/>
                </a:ext>
              </a:extLst>
            </p:cNvPr>
            <p:cNvSpPr txBox="1"/>
            <p:nvPr/>
          </p:nvSpPr>
          <p:spPr>
            <a:xfrm>
              <a:off x="6536646" y="25065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716B06-3ACA-4D26-B984-1505985100FC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5544273" y="1765138"/>
              <a:ext cx="1895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6708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Segmentation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tabLst>
                <a:tab pos="1831975" algn="l"/>
              </a:tabLst>
            </a:pPr>
            <a:r>
              <a:rPr lang="en-US" altLang="en-US" dirty="0"/>
              <a:t>Memory-management scheme that supports user view of memory </a:t>
            </a:r>
            <a:endParaRPr lang="en-US" altLang="en-US" sz="800" dirty="0"/>
          </a:p>
          <a:p>
            <a:pPr>
              <a:tabLst>
                <a:tab pos="1831975" algn="l"/>
              </a:tabLst>
            </a:pPr>
            <a:r>
              <a:rPr lang="en-US" altLang="en-US" dirty="0"/>
              <a:t>A program is a collection of segments</a:t>
            </a:r>
          </a:p>
          <a:p>
            <a:pPr lvl="1">
              <a:tabLst>
                <a:tab pos="1831975" algn="l"/>
              </a:tabLst>
            </a:pPr>
            <a:r>
              <a:rPr lang="en-US" altLang="en-US" dirty="0"/>
              <a:t>A segment is a logical unit such as: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main program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procedure 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function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method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object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local variables, global variables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common block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stack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symbol table</a:t>
            </a:r>
          </a:p>
          <a:p>
            <a:pPr>
              <a:buNone/>
              <a:tabLst>
                <a:tab pos="1831975" algn="l"/>
              </a:tabLst>
            </a:pPr>
            <a:r>
              <a:rPr lang="en-US" altLang="en-US" dirty="0"/>
              <a:t>		arrays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51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User</a:t>
            </a:r>
            <a:r>
              <a:rPr lang="ja-JP" altLang="en-US"/>
              <a:t>’</a:t>
            </a:r>
            <a:r>
              <a:rPr lang="en-US" altLang="ja-JP"/>
              <a:t>s View of a Program</a:t>
            </a:r>
            <a:endParaRPr lang="en-US" altLang="en-US" sz="2400"/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233488"/>
            <a:ext cx="36957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22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9826" y="136526"/>
            <a:ext cx="78009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Logical View of Segmentation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2895600" y="1171575"/>
            <a:ext cx="2895600" cy="396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429000" y="1857375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1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76600" y="30003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3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724400" y="24669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2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648200" y="3457575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anose="020B0604020202020204" pitchFamily="34" charset="0"/>
              </a:rPr>
              <a:t>4</a:t>
            </a:r>
          </a:p>
        </p:txBody>
      </p:sp>
      <p:grpSp>
        <p:nvGrpSpPr>
          <p:cNvPr id="31752" name="Group 24"/>
          <p:cNvGrpSpPr>
            <a:grpSpLocks/>
          </p:cNvGrpSpPr>
          <p:nvPr/>
        </p:nvGrpSpPr>
        <p:grpSpPr bwMode="auto">
          <a:xfrm>
            <a:off x="7162800" y="1171575"/>
            <a:ext cx="1143000" cy="3962400"/>
            <a:chOff x="3888" y="1056"/>
            <a:chExt cx="720" cy="2496"/>
          </a:xfrm>
        </p:grpSpPr>
        <p:grpSp>
          <p:nvGrpSpPr>
            <p:cNvPr id="31755" name="Group 11"/>
            <p:cNvGrpSpPr>
              <a:grpSpLocks/>
            </p:cNvGrpSpPr>
            <p:nvPr/>
          </p:nvGrpSpPr>
          <p:grpSpPr bwMode="auto">
            <a:xfrm>
              <a:off x="3888" y="1056"/>
              <a:ext cx="720" cy="672"/>
              <a:chOff x="3888" y="1056"/>
              <a:chExt cx="720" cy="672"/>
            </a:xfrm>
          </p:grpSpPr>
          <p:sp>
            <p:nvSpPr>
              <p:cNvPr id="31766" name="Rectangle 8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67" name="Line 9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56" name="Group 12"/>
            <p:cNvGrpSpPr>
              <a:grpSpLocks/>
            </p:cNvGrpSpPr>
            <p:nvPr/>
          </p:nvGrpSpPr>
          <p:grpSpPr bwMode="auto">
            <a:xfrm>
              <a:off x="3888" y="1728"/>
              <a:ext cx="720" cy="672"/>
              <a:chOff x="3888" y="1056"/>
              <a:chExt cx="720" cy="672"/>
            </a:xfrm>
          </p:grpSpPr>
          <p:sp>
            <p:nvSpPr>
              <p:cNvPr id="31764" name="Rectangle 1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720" cy="67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765" name="Line 14"/>
              <p:cNvSpPr>
                <a:spLocks noChangeShapeType="1"/>
              </p:cNvSpPr>
              <p:nvPr/>
            </p:nvSpPr>
            <p:spPr bwMode="auto">
              <a:xfrm>
                <a:off x="3888" y="139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7" name="Text Box 15"/>
            <p:cNvSpPr txBox="1">
              <a:spLocks noChangeArrowheads="1"/>
            </p:cNvSpPr>
            <p:nvPr/>
          </p:nvSpPr>
          <p:spPr bwMode="auto">
            <a:xfrm>
              <a:off x="4125" y="1132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31758" name="Text Box 16"/>
            <p:cNvSpPr txBox="1">
              <a:spLocks noChangeArrowheads="1"/>
            </p:cNvSpPr>
            <p:nvPr/>
          </p:nvSpPr>
          <p:spPr bwMode="auto">
            <a:xfrm>
              <a:off x="4127" y="1439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anose="020B0604020202020204" pitchFamily="34" charset="0"/>
                </a:rPr>
                <a:t>4</a:t>
              </a:r>
            </a:p>
          </p:txBody>
        </p:sp>
        <p:sp>
          <p:nvSpPr>
            <p:cNvPr id="31759" name="Rectangle 17"/>
            <p:cNvSpPr>
              <a:spLocks noChangeArrowheads="1"/>
            </p:cNvSpPr>
            <p:nvPr/>
          </p:nvSpPr>
          <p:spPr bwMode="auto">
            <a:xfrm>
              <a:off x="3888" y="2400"/>
              <a:ext cx="720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0" name="Rectangle 18"/>
            <p:cNvSpPr>
              <a:spLocks noChangeArrowheads="1"/>
            </p:cNvSpPr>
            <p:nvPr/>
          </p:nvSpPr>
          <p:spPr bwMode="auto">
            <a:xfrm>
              <a:off x="3888" y="3312"/>
              <a:ext cx="72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761" name="Line 19"/>
            <p:cNvSpPr>
              <a:spLocks noChangeShapeType="1"/>
            </p:cNvSpPr>
            <p:nvPr/>
          </p:nvSpPr>
          <p:spPr bwMode="auto">
            <a:xfrm>
              <a:off x="3888" y="26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Text Box 20"/>
            <p:cNvSpPr txBox="1">
              <a:spLocks noChangeArrowheads="1"/>
            </p:cNvSpPr>
            <p:nvPr/>
          </p:nvSpPr>
          <p:spPr bwMode="auto">
            <a:xfrm>
              <a:off x="4127" y="242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anose="020B0604020202020204" pitchFamily="34" charset="0"/>
                </a:rPr>
                <a:t>2</a:t>
              </a:r>
            </a:p>
          </p:txBody>
        </p:sp>
        <p:sp>
          <p:nvSpPr>
            <p:cNvPr id="31763" name="Text Box 21"/>
            <p:cNvSpPr txBox="1">
              <a:spLocks noChangeArrowheads="1"/>
            </p:cNvSpPr>
            <p:nvPr/>
          </p:nvSpPr>
          <p:spPr bwMode="auto">
            <a:xfrm>
              <a:off x="4127" y="288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Helvetica" panose="020B0604020202020204" pitchFamily="34" charset="0"/>
                </a:rPr>
                <a:t>3</a:t>
              </a:r>
            </a:p>
          </p:txBody>
        </p:sp>
      </p:grpSp>
      <p:sp>
        <p:nvSpPr>
          <p:cNvPr id="31753" name="Text Box 22"/>
          <p:cNvSpPr txBox="1">
            <a:spLocks noChangeArrowheads="1"/>
          </p:cNvSpPr>
          <p:nvPr/>
        </p:nvSpPr>
        <p:spPr bwMode="auto">
          <a:xfrm>
            <a:off x="3540125" y="5254625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user space </a:t>
            </a:r>
          </a:p>
        </p:txBody>
      </p:sp>
      <p:sp>
        <p:nvSpPr>
          <p:cNvPr id="31754" name="Text Box 23"/>
          <p:cNvSpPr txBox="1">
            <a:spLocks noChangeArrowheads="1"/>
          </p:cNvSpPr>
          <p:nvPr/>
        </p:nvSpPr>
        <p:spPr bwMode="auto">
          <a:xfrm>
            <a:off x="6394450" y="5254625"/>
            <a:ext cx="259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physical memory space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5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Segmentation Architecture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tabLst>
                <a:tab pos="1828800" algn="l"/>
                <a:tab pos="2855913" algn="ctr"/>
              </a:tabLst>
            </a:pPr>
            <a:r>
              <a:rPr lang="en-US" altLang="en-US"/>
              <a:t>Logical address consists of a two tuple:</a:t>
            </a:r>
          </a:p>
          <a:p>
            <a:pPr>
              <a:buNone/>
              <a:tabLst>
                <a:tab pos="1828800" algn="l"/>
                <a:tab pos="2855913" algn="ctr"/>
              </a:tabLst>
            </a:pPr>
            <a:r>
              <a:rPr lang="en-US" altLang="en-US"/>
              <a:t>		&lt;segment-number, offset&gt;,</a:t>
            </a:r>
          </a:p>
          <a:p>
            <a:pPr>
              <a:buNone/>
              <a:tabLst>
                <a:tab pos="1828800" algn="l"/>
                <a:tab pos="2855913" algn="ctr"/>
              </a:tabLst>
            </a:pPr>
            <a:endParaRPr lang="en-US" altLang="en-US" sz="80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Segment table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maps two-dimensional physical addresses; each table entry has:</a:t>
            </a:r>
          </a:p>
          <a:p>
            <a:pPr lvl="1"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base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contains the starting physical address where the segments reside in memory</a:t>
            </a:r>
          </a:p>
          <a:p>
            <a:pPr lvl="1"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limit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specifies the length of the segment</a:t>
            </a:r>
          </a:p>
          <a:p>
            <a:pPr lvl="1">
              <a:tabLst>
                <a:tab pos="1828800" algn="l"/>
                <a:tab pos="2855913" algn="ctr"/>
              </a:tabLst>
            </a:pPr>
            <a:endParaRPr lang="en-US" altLang="en-US" sz="80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Segment-table base register (STBR)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points to the segment table</a:t>
            </a:r>
            <a:r>
              <a:rPr lang="ja-JP" altLang="en-US"/>
              <a:t>’</a:t>
            </a:r>
            <a:r>
              <a:rPr lang="en-US" altLang="ja-JP"/>
              <a:t>s location in memory</a:t>
            </a:r>
          </a:p>
          <a:p>
            <a:pPr>
              <a:tabLst>
                <a:tab pos="1828800" algn="l"/>
                <a:tab pos="2855913" algn="ctr"/>
              </a:tabLst>
            </a:pPr>
            <a:endParaRPr lang="en-US" altLang="en-US" sz="800"/>
          </a:p>
          <a:p>
            <a:pPr>
              <a:tabLst>
                <a:tab pos="1828800" algn="l"/>
                <a:tab pos="2855913" algn="ctr"/>
              </a:tabLst>
            </a:pPr>
            <a:r>
              <a:rPr lang="en-US" altLang="en-US" b="1">
                <a:solidFill>
                  <a:srgbClr val="3366FF"/>
                </a:solidFill>
              </a:rPr>
              <a:t>Segment-table length register (STLR)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indicates number of segments used by a program;</a:t>
            </a:r>
          </a:p>
          <a:p>
            <a:pPr>
              <a:buNone/>
              <a:tabLst>
                <a:tab pos="1828800" algn="l"/>
                <a:tab pos="2855913" algn="ctr"/>
              </a:tabLst>
            </a:pPr>
            <a:r>
              <a:rPr lang="en-US" altLang="en-US"/>
              <a:t>	                  segment number </a:t>
            </a:r>
            <a:r>
              <a:rPr lang="en-US" altLang="en-US" b="1" i="1">
                <a:solidFill>
                  <a:srgbClr val="FF0000"/>
                </a:solidFill>
              </a:rPr>
              <a:t>s</a:t>
            </a:r>
            <a:r>
              <a:rPr lang="en-US" altLang="en-US"/>
              <a:t> is legal if </a:t>
            </a:r>
            <a:r>
              <a:rPr lang="en-US" altLang="en-US" b="1" i="1">
                <a:solidFill>
                  <a:srgbClr val="FF0000"/>
                </a:solidFill>
              </a:rPr>
              <a:t>s</a:t>
            </a:r>
            <a:r>
              <a:rPr lang="en-US" altLang="en-US"/>
              <a:t> &lt; </a:t>
            </a:r>
            <a:r>
              <a:rPr lang="en-US" altLang="en-US" b="1">
                <a:solidFill>
                  <a:srgbClr val="FF0000"/>
                </a:solidFill>
              </a:rPr>
              <a:t>STLR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Program must be brought (from disk)  into memory and placed within a process for it to be run</a:t>
            </a:r>
            <a:endParaRPr lang="en-US" altLang="en-US" sz="800" dirty="0"/>
          </a:p>
          <a:p>
            <a:r>
              <a:rPr lang="en-US" altLang="en-US" dirty="0"/>
              <a:t>Main memory and registers are only storage CPU can access directly</a:t>
            </a:r>
          </a:p>
          <a:p>
            <a:r>
              <a:rPr lang="en-US" altLang="en-US" dirty="0"/>
              <a:t>Memory unit only sees a stream of addresses + read requests, or address + data and write requests</a:t>
            </a:r>
            <a:endParaRPr lang="en-US" altLang="en-US" sz="800" dirty="0"/>
          </a:p>
          <a:p>
            <a:r>
              <a:rPr lang="en-US" altLang="en-US" dirty="0"/>
              <a:t>Register access in one CPU clock (or less)</a:t>
            </a:r>
            <a:endParaRPr lang="en-US" altLang="en-US" sz="800" dirty="0"/>
          </a:p>
          <a:p>
            <a:r>
              <a:rPr lang="en-US" altLang="en-US" dirty="0"/>
              <a:t>Main memory can take many cycles, causing a </a:t>
            </a:r>
            <a:r>
              <a:rPr lang="en-US" altLang="en-US" b="1" dirty="0">
                <a:solidFill>
                  <a:srgbClr val="3366FF"/>
                </a:solidFill>
              </a:rPr>
              <a:t>stall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sits between main memory and CPU registers</a:t>
            </a:r>
            <a:endParaRPr lang="en-US" altLang="en-US" sz="800" dirty="0"/>
          </a:p>
          <a:p>
            <a:r>
              <a:rPr lang="en-US" altLang="en-US" dirty="0"/>
              <a:t>Protection of memory required to ensure correct operation</a:t>
            </a:r>
          </a:p>
          <a:p>
            <a:pPr>
              <a:buFont typeface="Monotype Sorts" pitchFamily="-84" charset="2"/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20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Segmentation Architecture (Cont.)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Protection</a:t>
            </a:r>
          </a:p>
          <a:p>
            <a:pPr lvl="1"/>
            <a:r>
              <a:rPr lang="en-US" altLang="en-US"/>
              <a:t>With each entry in segment table associate:</a:t>
            </a:r>
          </a:p>
          <a:p>
            <a:pPr lvl="2"/>
            <a:r>
              <a:rPr lang="en-US" altLang="en-US"/>
              <a:t>validation bit = 0 </a:t>
            </a:r>
            <a:r>
              <a:rPr lang="en-US" altLang="en-US">
                <a:sym typeface="Symbol" panose="05050102010706020507" pitchFamily="18" charset="2"/>
              </a:rPr>
              <a:t> illegal segment</a:t>
            </a:r>
          </a:p>
          <a:p>
            <a:pPr lvl="2"/>
            <a:r>
              <a:rPr lang="en-US" altLang="en-US">
                <a:sym typeface="Symbol" panose="05050102010706020507" pitchFamily="18" charset="2"/>
              </a:rPr>
              <a:t>read/write/execute privileges</a:t>
            </a:r>
          </a:p>
          <a:p>
            <a:r>
              <a:rPr lang="en-US" altLang="en-US"/>
              <a:t>Protection bits associated with segments; code sharing occurs at segment level</a:t>
            </a:r>
          </a:p>
          <a:p>
            <a:r>
              <a:rPr lang="en-US" altLang="en-US"/>
              <a:t>Since segments vary in length, memory allocation is a dynamic storage-allocation problem</a:t>
            </a:r>
          </a:p>
          <a:p>
            <a:r>
              <a:rPr lang="en-US" altLang="en-US"/>
              <a:t>A segmentation example is shown in the following diagram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3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Segmentation Hardware</a:t>
            </a:r>
            <a:endParaRPr lang="en-US" altLang="en-US" sz="2400"/>
          </a:p>
        </p:txBody>
      </p:sp>
      <p:pic>
        <p:nvPicPr>
          <p:cNvPr id="34819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1" y="916735"/>
            <a:ext cx="7741920" cy="54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27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19809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Example of Segmentation</a:t>
            </a:r>
            <a:endParaRPr lang="en-US" sz="2400"/>
          </a:p>
        </p:txBody>
      </p:sp>
      <p:pic>
        <p:nvPicPr>
          <p:cNvPr id="58370" name="Rectangle 1198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797" y="1876425"/>
            <a:ext cx="5588000" cy="4845050"/>
          </a:xfrm>
          <a:prstGeom prst="rect">
            <a:avLst/>
          </a:prstGeom>
          <a:noFill/>
          <a:ln w="38100" cmpd="dbl" algn="ctr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FFD1-89B6-4178-898C-01AFE3A86C97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47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2083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Sharing of Segments</a:t>
            </a:r>
            <a:endParaRPr lang="en-US" sz="2400"/>
          </a:p>
        </p:txBody>
      </p:sp>
      <p:pic>
        <p:nvPicPr>
          <p:cNvPr id="59394" name="Rectangle 1208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5320" y="1690688"/>
            <a:ext cx="4552950" cy="4846638"/>
          </a:xfrm>
          <a:prstGeom prst="rect">
            <a:avLst/>
          </a:prstGeom>
          <a:noFill/>
          <a:ln w="38100" cmpd="dbl" algn="ctr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9C67-8373-4AC4-8322-9668ACE3AFC7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37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Paging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Used to map a linear, contiguous Logical Address Space on to (</a:t>
            </a:r>
            <a:r>
              <a:rPr lang="en-US" altLang="en-US" dirty="0">
                <a:solidFill>
                  <a:srgbClr val="FF0000"/>
                </a:solidFill>
              </a:rPr>
              <a:t>linear) Physical Address Space </a:t>
            </a:r>
          </a:p>
          <a:p>
            <a:r>
              <a:rPr lang="en-US" altLang="en-US" dirty="0"/>
              <a:t>View physical memory consisting of fixed-sized blocks called </a:t>
            </a:r>
            <a:r>
              <a:rPr lang="en-US" altLang="en-US" b="1" dirty="0">
                <a:solidFill>
                  <a:srgbClr val="3366FF"/>
                </a:solidFill>
              </a:rPr>
              <a:t>frames</a:t>
            </a:r>
            <a:endParaRPr lang="en-US" altLang="en-US" dirty="0">
              <a:solidFill>
                <a:srgbClr val="3366FF"/>
              </a:solidFill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Size </a:t>
            </a:r>
            <a:r>
              <a:rPr lang="en-US" altLang="en-US" dirty="0"/>
              <a:t>is power of 2, between 512 bytes and 16 Mbytes</a:t>
            </a:r>
            <a:endParaRPr lang="en-US" altLang="en-US" sz="800" dirty="0"/>
          </a:p>
          <a:p>
            <a:r>
              <a:rPr lang="en-US" altLang="en-US" dirty="0"/>
              <a:t>View logical memory consisting of blocks of </a:t>
            </a:r>
            <a:r>
              <a:rPr lang="en-US" altLang="en-US" dirty="0">
                <a:solidFill>
                  <a:srgbClr val="FF0000"/>
                </a:solidFill>
              </a:rPr>
              <a:t>same</a:t>
            </a:r>
            <a:r>
              <a:rPr lang="en-US" altLang="en-US" dirty="0"/>
              <a:t> size called </a:t>
            </a:r>
            <a:r>
              <a:rPr lang="en-US" altLang="en-US" b="1" dirty="0">
                <a:solidFill>
                  <a:srgbClr val="3366FF"/>
                </a:solidFill>
              </a:rPr>
              <a:t>pages</a:t>
            </a:r>
            <a:endParaRPr lang="en-US" altLang="en-US" sz="800" b="1" dirty="0">
              <a:solidFill>
                <a:srgbClr val="3366FF"/>
              </a:solidFill>
            </a:endParaRPr>
          </a:p>
          <a:p>
            <a:r>
              <a:rPr lang="en-US" altLang="en-US" dirty="0"/>
              <a:t>To run a program of size </a:t>
            </a:r>
            <a:r>
              <a:rPr lang="en-US" altLang="en-US" b="1" i="1" dirty="0"/>
              <a:t>N</a:t>
            </a:r>
            <a:r>
              <a:rPr lang="en-US" altLang="en-US" i="1" dirty="0"/>
              <a:t> </a:t>
            </a:r>
            <a:r>
              <a:rPr lang="en-US" altLang="en-US" dirty="0"/>
              <a:t>pages, need to find </a:t>
            </a:r>
            <a:r>
              <a:rPr lang="en-US" altLang="en-US" b="1" i="1" dirty="0"/>
              <a:t>N</a:t>
            </a:r>
            <a:r>
              <a:rPr lang="en-US" altLang="en-US" dirty="0"/>
              <a:t> free frames and load program</a:t>
            </a:r>
            <a:endParaRPr lang="en-US" altLang="en-US" sz="800" dirty="0"/>
          </a:p>
          <a:p>
            <a:r>
              <a:rPr lang="en-US" altLang="en-US" dirty="0"/>
              <a:t>Set up a </a:t>
            </a:r>
            <a:r>
              <a:rPr lang="en-US" altLang="en-US" b="1" dirty="0">
                <a:solidFill>
                  <a:srgbClr val="3366FF"/>
                </a:solidFill>
              </a:rPr>
              <a:t>page table</a:t>
            </a:r>
            <a:r>
              <a:rPr lang="en-US" altLang="en-US" dirty="0"/>
              <a:t> to translate logical to physical addresses</a:t>
            </a:r>
            <a:endParaRPr lang="en-US" altLang="en-US" sz="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22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CBE2-C095-46A6-9ED9-CD641B22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757CD-F493-486A-9761-4F5A9437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9413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address of a cell consists of say n bits. This gives 2</a:t>
            </a:r>
            <a:r>
              <a:rPr lang="en-US" baseline="30000" dirty="0"/>
              <a:t>n</a:t>
            </a:r>
            <a:r>
              <a:rPr lang="en-US" dirty="0"/>
              <a:t> unique addresses, from 0 to (2</a:t>
            </a:r>
            <a:r>
              <a:rPr lang="en-US" baseline="30000" dirty="0"/>
              <a:t>n</a:t>
            </a:r>
            <a:r>
              <a:rPr lang="en-US" dirty="0"/>
              <a:t> -1)</a:t>
            </a:r>
          </a:p>
          <a:p>
            <a:r>
              <a:rPr lang="en-US" dirty="0"/>
              <a:t>We can view this address space in </a:t>
            </a:r>
            <a:r>
              <a:rPr lang="en-US" i="1" dirty="0">
                <a:solidFill>
                  <a:srgbClr val="00B050"/>
                </a:solidFill>
              </a:rPr>
              <a:t>any logical organization</a:t>
            </a:r>
            <a:r>
              <a:rPr lang="en-US" dirty="0"/>
              <a:t> we desire, treating any number of </a:t>
            </a:r>
            <a:r>
              <a:rPr lang="en-US" dirty="0">
                <a:solidFill>
                  <a:srgbClr val="00B050"/>
                </a:solidFill>
              </a:rPr>
              <a:t>contiguous cells</a:t>
            </a:r>
            <a:r>
              <a:rPr lang="en-US" dirty="0"/>
              <a:t> as a block.</a:t>
            </a:r>
          </a:p>
          <a:p>
            <a:r>
              <a:rPr lang="en-US" dirty="0"/>
              <a:t>When the number of such cells in a block is a power of 2 then the address can be decomposed easily into the group number and the cell within the group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1EDC-81AD-4070-812F-3BBD13CB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A8E4-E5CF-48AD-958F-89B4211A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4D2FF9-0762-4280-AA2E-FCDF590F1B36}"/>
              </a:ext>
            </a:extLst>
          </p:cNvPr>
          <p:cNvGrpSpPr/>
          <p:nvPr/>
        </p:nvGrpSpPr>
        <p:grpSpPr>
          <a:xfrm>
            <a:off x="9552302" y="816940"/>
            <a:ext cx="2329037" cy="5046067"/>
            <a:chOff x="9024763" y="1500228"/>
            <a:chExt cx="2329037" cy="50460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0031F5-7B5E-44B6-A96A-B9EC3760EB3D}"/>
                </a:ext>
              </a:extLst>
            </p:cNvPr>
            <p:cNvSpPr/>
            <p:nvPr/>
          </p:nvSpPr>
          <p:spPr>
            <a:xfrm>
              <a:off x="9772650" y="1690688"/>
              <a:ext cx="1581150" cy="449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7E0681-C1C3-4511-B1DA-A7A1D97A6B55}"/>
                </a:ext>
              </a:extLst>
            </p:cNvPr>
            <p:cNvSpPr txBox="1"/>
            <p:nvPr/>
          </p:nvSpPr>
          <p:spPr>
            <a:xfrm>
              <a:off x="9326880" y="61769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61948CA-CD9A-4FC6-86AB-525F9D206164}"/>
                    </a:ext>
                  </a:extLst>
                </p:cNvPr>
                <p:cNvSpPr txBox="1"/>
                <p:nvPr/>
              </p:nvSpPr>
              <p:spPr>
                <a:xfrm>
                  <a:off x="9032120" y="1500228"/>
                  <a:ext cx="891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61948CA-CD9A-4FC6-86AB-525F9D206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2120" y="1500228"/>
                  <a:ext cx="8912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F79257-282E-4845-906B-16847F378BF6}"/>
                </a:ext>
              </a:extLst>
            </p:cNvPr>
            <p:cNvCxnSpPr/>
            <p:nvPr/>
          </p:nvCxnSpPr>
          <p:spPr>
            <a:xfrm>
              <a:off x="9772650" y="5791200"/>
              <a:ext cx="1581150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F0891C-1653-4698-BC6C-C3204AD8E281}"/>
                </a:ext>
              </a:extLst>
            </p:cNvPr>
            <p:cNvCxnSpPr/>
            <p:nvPr/>
          </p:nvCxnSpPr>
          <p:spPr>
            <a:xfrm>
              <a:off x="9772650" y="5425440"/>
              <a:ext cx="1581150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625EA0A-A9C9-409B-AEAC-28414D91F4CD}"/>
                    </a:ext>
                  </a:extLst>
                </p:cNvPr>
                <p:cNvSpPr txBox="1"/>
                <p:nvPr/>
              </p:nvSpPr>
              <p:spPr>
                <a:xfrm>
                  <a:off x="9024763" y="5671724"/>
                  <a:ext cx="886846" cy="374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625EA0A-A9C9-409B-AEAC-28414D91F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4763" y="5671724"/>
                  <a:ext cx="886846" cy="3742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BF08FB-FF7C-4084-A75A-2C6012D3E401}"/>
              </a:ext>
            </a:extLst>
          </p:cNvPr>
          <p:cNvGrpSpPr/>
          <p:nvPr/>
        </p:nvGrpSpPr>
        <p:grpSpPr>
          <a:xfrm>
            <a:off x="6777612" y="2627692"/>
            <a:ext cx="2959475" cy="653812"/>
            <a:chOff x="1930400" y="3454400"/>
            <a:chExt cx="4772086" cy="6538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C1672A-DA9B-4392-82BD-76CF8330C657}"/>
                </a:ext>
              </a:extLst>
            </p:cNvPr>
            <p:cNvSpPr/>
            <p:nvPr/>
          </p:nvSpPr>
          <p:spPr>
            <a:xfrm>
              <a:off x="2072640" y="3454400"/>
              <a:ext cx="4460240" cy="2743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FB1EDA-F95F-459F-8E38-05D7A4AF1435}"/>
                </a:ext>
              </a:extLst>
            </p:cNvPr>
            <p:cNvSpPr txBox="1"/>
            <p:nvPr/>
          </p:nvSpPr>
          <p:spPr>
            <a:xfrm>
              <a:off x="6400800" y="37168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FE245A-E1A4-46E6-9057-0A72A872220C}"/>
                </a:ext>
              </a:extLst>
            </p:cNvPr>
            <p:cNvSpPr txBox="1"/>
            <p:nvPr/>
          </p:nvSpPr>
          <p:spPr>
            <a:xfrm>
              <a:off x="1930400" y="3738880"/>
              <a:ext cx="7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D032EE-EAEE-41AB-8E3B-9B8AA655DE73}"/>
                </a:ext>
              </a:extLst>
            </p:cNvPr>
            <p:cNvCxnSpPr/>
            <p:nvPr/>
          </p:nvCxnSpPr>
          <p:spPr>
            <a:xfrm>
              <a:off x="4947920" y="3454400"/>
              <a:ext cx="0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2CEEC9-3438-43F5-866F-1B6D6E61C4BB}"/>
                </a:ext>
              </a:extLst>
            </p:cNvPr>
            <p:cNvSpPr txBox="1"/>
            <p:nvPr/>
          </p:nvSpPr>
          <p:spPr>
            <a:xfrm>
              <a:off x="4743873" y="373753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83B63C1-B7FC-4F77-B2D4-6DEBCEC90899}"/>
              </a:ext>
            </a:extLst>
          </p:cNvPr>
          <p:cNvSpPr txBox="1"/>
          <p:nvPr/>
        </p:nvSpPr>
        <p:spPr>
          <a:xfrm>
            <a:off x="7243621" y="2177364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bit address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193A45-19F6-4881-87DE-010352F52649}"/>
              </a:ext>
            </a:extLst>
          </p:cNvPr>
          <p:cNvSpPr txBox="1"/>
          <p:nvPr/>
        </p:nvSpPr>
        <p:spPr>
          <a:xfrm>
            <a:off x="10196198" y="424511"/>
            <a:ext cx="153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 Space</a:t>
            </a:r>
          </a:p>
        </p:txBody>
      </p:sp>
    </p:spTree>
    <p:extLst>
      <p:ext uri="{BB962C8B-B14F-4D97-AF65-F5344CB8AC3E}">
        <p14:creationId xmlns:p14="http://schemas.microsoft.com/office/powerpoint/2010/main" val="3874473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70150" y="46039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400"/>
              <a:t>Paging Model of Logical and  Physical Memory</a:t>
            </a:r>
          </a:p>
        </p:txBody>
      </p:sp>
      <p:pic>
        <p:nvPicPr>
          <p:cNvPr id="38915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1203326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0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Address Translation Scheme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Page number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3366FF"/>
                </a:solidFill>
              </a:rPr>
              <a:t>p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used as an index into a </a:t>
            </a:r>
            <a:r>
              <a:rPr lang="en-US" altLang="en-US" b="1" dirty="0">
                <a:solidFill>
                  <a:srgbClr val="3366FF"/>
                </a:solidFill>
              </a:rPr>
              <a:t>page table </a:t>
            </a:r>
            <a:r>
              <a:rPr lang="en-US" altLang="en-US" dirty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Page offset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3366FF"/>
                </a:solidFill>
              </a:rPr>
              <a:t>d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For given logical address space 2</a:t>
            </a:r>
            <a:r>
              <a:rPr lang="en-US" altLang="en-US" i="1" baseline="30000" dirty="0"/>
              <a:t>m </a:t>
            </a:r>
            <a:r>
              <a:rPr lang="en-US" altLang="en-US" dirty="0"/>
              <a:t>and page size</a:t>
            </a:r>
            <a:r>
              <a:rPr lang="en-US" altLang="en-US" baseline="30000" dirty="0"/>
              <a:t> </a:t>
            </a:r>
            <a:r>
              <a:rPr lang="en-US" altLang="en-US" i="1" dirty="0"/>
              <a:t>2</a:t>
            </a:r>
            <a:r>
              <a:rPr lang="en-US" altLang="en-US" baseline="30000" dirty="0"/>
              <a:t>n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4" y="3817621"/>
            <a:ext cx="3343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3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3300" y="120651"/>
            <a:ext cx="79375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Paging Hardware</a:t>
            </a:r>
          </a:p>
        </p:txBody>
      </p:sp>
      <p:pic>
        <p:nvPicPr>
          <p:cNvPr id="37891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0" y="1371600"/>
            <a:ext cx="8509639" cy="50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00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775" y="87313"/>
            <a:ext cx="8077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Paging Example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170239" y="5586414"/>
            <a:ext cx="6003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i="1">
                <a:latin typeface="Helvetica" panose="020B0604020202020204" pitchFamily="34" charset="0"/>
              </a:rPr>
              <a:t>n</a:t>
            </a:r>
            <a:r>
              <a:rPr lang="en-US" altLang="en-US" sz="1600">
                <a:latin typeface="Helvetica" panose="020B0604020202020204" pitchFamily="34" charset="0"/>
              </a:rPr>
              <a:t>=2 and </a:t>
            </a:r>
            <a:r>
              <a:rPr lang="en-US" altLang="en-US" sz="1600" i="1">
                <a:latin typeface="Helvetica" panose="020B0604020202020204" pitchFamily="34" charset="0"/>
              </a:rPr>
              <a:t>m</a:t>
            </a:r>
            <a:r>
              <a:rPr lang="en-US" altLang="en-US" sz="1600">
                <a:latin typeface="Helvetica" panose="020B0604020202020204" pitchFamily="34" charset="0"/>
              </a:rPr>
              <a:t>=4   32-byte memory and 4-byte pages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243014"/>
            <a:ext cx="33845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0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20D9-FBAB-4A43-A03C-4B3B332C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the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4A1FB-AB6B-4256-9C0C-D439A5C4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array of cells</a:t>
            </a:r>
          </a:p>
          <a:p>
            <a:r>
              <a:rPr lang="en-US" dirty="0"/>
              <a:t>Each cell can store several bits (cell width) </a:t>
            </a:r>
          </a:p>
          <a:p>
            <a:pPr lvl="1"/>
            <a:r>
              <a:rPr lang="en-US" dirty="0"/>
              <a:t>8- Byte</a:t>
            </a:r>
          </a:p>
          <a:p>
            <a:pPr lvl="1"/>
            <a:r>
              <a:rPr lang="en-US" dirty="0"/>
              <a:t>16 – Half Word</a:t>
            </a:r>
          </a:p>
          <a:p>
            <a:pPr lvl="1"/>
            <a:r>
              <a:rPr lang="en-US" dirty="0"/>
              <a:t>32 – Word</a:t>
            </a:r>
          </a:p>
          <a:p>
            <a:pPr lvl="1"/>
            <a:r>
              <a:rPr lang="en-US" dirty="0"/>
              <a:t>..</a:t>
            </a:r>
          </a:p>
          <a:p>
            <a:r>
              <a:rPr lang="en-US" dirty="0"/>
              <a:t>Cells are organized as a linear array with each cell having a </a:t>
            </a:r>
            <a:r>
              <a:rPr lang="en-US" dirty="0">
                <a:solidFill>
                  <a:srgbClr val="FF0000"/>
                </a:solidFill>
              </a:rPr>
              <a:t>unique address</a:t>
            </a:r>
          </a:p>
          <a:p>
            <a:r>
              <a:rPr lang="en-US" dirty="0"/>
              <a:t>A memory cell is accessed by the CPU by presenting the address of the cell to the memory controller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06D9F-D49A-4242-8E34-AEF1F2C9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D6369-5D4F-4878-9CD4-2F337D4F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22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Paging (Cont.)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Calculating internal fragmentation</a:t>
            </a:r>
          </a:p>
          <a:p>
            <a:pPr lvl="1"/>
            <a:r>
              <a:rPr lang="en-US" altLang="en-US" dirty="0"/>
              <a:t>Page size = 2,048 bytes</a:t>
            </a:r>
          </a:p>
          <a:p>
            <a:pPr lvl="1"/>
            <a:r>
              <a:rPr lang="en-US" altLang="en-US" dirty="0"/>
              <a:t>Process size = 72,766 bytes</a:t>
            </a:r>
          </a:p>
          <a:p>
            <a:pPr lvl="1"/>
            <a:r>
              <a:rPr lang="en-US" altLang="en-US" dirty="0"/>
              <a:t>35 pages + 1,086 bytes</a:t>
            </a:r>
          </a:p>
          <a:p>
            <a:pPr lvl="1"/>
            <a:r>
              <a:rPr lang="en-US" altLang="en-US" dirty="0"/>
              <a:t>Internal fragmentation of 2,048 - 1,086 = 962 bytes</a:t>
            </a:r>
          </a:p>
          <a:p>
            <a:pPr lvl="1"/>
            <a:r>
              <a:rPr lang="en-US" altLang="en-US" dirty="0"/>
              <a:t>Worst case fragmentation = 1 frame – 1 byte</a:t>
            </a:r>
          </a:p>
          <a:p>
            <a:pPr lvl="1"/>
            <a:r>
              <a:rPr lang="en-US" altLang="en-US" dirty="0"/>
              <a:t>On average fragmentation = 1 / 2 frame size</a:t>
            </a:r>
          </a:p>
          <a:p>
            <a:pPr lvl="1"/>
            <a:r>
              <a:rPr lang="en-US" altLang="en-US" dirty="0"/>
              <a:t>So small frame sizes desirable?</a:t>
            </a:r>
          </a:p>
          <a:p>
            <a:pPr lvl="1"/>
            <a:r>
              <a:rPr lang="en-US" altLang="en-US" dirty="0"/>
              <a:t>But each page table entry takes memory to track</a:t>
            </a:r>
          </a:p>
          <a:p>
            <a:pPr lvl="1"/>
            <a:r>
              <a:rPr lang="en-US" altLang="en-US" dirty="0"/>
              <a:t>Page sizes growing over time</a:t>
            </a:r>
          </a:p>
          <a:p>
            <a:pPr lvl="2"/>
            <a:r>
              <a:rPr lang="en-US" altLang="en-US" dirty="0"/>
              <a:t>Solaris supports two page sizes – 8 KB and 4 MB</a:t>
            </a:r>
          </a:p>
          <a:p>
            <a:r>
              <a:rPr lang="en-US" altLang="en-US" dirty="0"/>
              <a:t>Process view and physical memory now very different</a:t>
            </a:r>
          </a:p>
          <a:p>
            <a:r>
              <a:rPr lang="en-US" altLang="en-US" dirty="0"/>
              <a:t>By implementation process can only access its own memory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3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Free Frames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452814" y="57213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6867526" y="573405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After allocation</a:t>
            </a:r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6" y="1244600"/>
            <a:ext cx="59039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32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Implementation of Page Table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Page table is kept in main memory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Page-table base register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PTBR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points to the page table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Page-table length register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PTLR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indicates size of the page table</a:t>
            </a:r>
          </a:p>
          <a:p>
            <a:r>
              <a:rPr lang="en-US" altLang="en-US" dirty="0"/>
              <a:t>In this scheme every data/instruction access requires two memory accesses</a:t>
            </a:r>
          </a:p>
          <a:p>
            <a:pPr lvl="1"/>
            <a:r>
              <a:rPr lang="en-US" altLang="en-US" dirty="0"/>
              <a:t>One for the page table and one for the data / instruction</a:t>
            </a:r>
          </a:p>
          <a:p>
            <a:r>
              <a:rPr lang="en-US" altLang="en-US" dirty="0"/>
              <a:t>The </a:t>
            </a:r>
            <a:r>
              <a:rPr lang="en-US" altLang="en-US" i="1" dirty="0"/>
              <a:t>two memory </a:t>
            </a:r>
            <a:r>
              <a:rPr lang="en-US" altLang="en-US" dirty="0"/>
              <a:t>access problem can be helped some by the use of a special fast-lookup hardware cache called </a:t>
            </a:r>
            <a:r>
              <a:rPr lang="en-US" altLang="en-US" b="1" dirty="0">
                <a:solidFill>
                  <a:srgbClr val="3366FF"/>
                </a:solidFill>
              </a:rPr>
              <a:t>associative memory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3366FF"/>
                </a:solidFill>
              </a:rPr>
              <a:t>translation look-aside buffers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TLBs</a:t>
            </a:r>
            <a:r>
              <a:rPr lang="en-US" altLang="en-US" dirty="0"/>
              <a:t>)</a:t>
            </a:r>
            <a:endParaRPr lang="en-US" altLang="en-US" b="1" dirty="0">
              <a:solidFill>
                <a:srgbClr val="3366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5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E997-5861-4069-9E73-A0073E8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Lookaside 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E602-94AF-47B4-940C-E0691A1BD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9119" cy="4351338"/>
          </a:xfrm>
        </p:spPr>
        <p:txBody>
          <a:bodyPr/>
          <a:lstStyle/>
          <a:p>
            <a:r>
              <a:rPr lang="en-US" dirty="0"/>
              <a:t>Keep a list of translations</a:t>
            </a:r>
          </a:p>
          <a:p>
            <a:r>
              <a:rPr lang="en-US" dirty="0"/>
              <a:t>Provide means for fast look 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96452-BF2E-4CBC-82C8-667CF253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448AB-416A-4883-BED9-7BB56D29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46FA7F-5C61-495D-87AB-82CF9E86BE1E}"/>
              </a:ext>
            </a:extLst>
          </p:cNvPr>
          <p:cNvGrpSpPr/>
          <p:nvPr/>
        </p:nvGrpSpPr>
        <p:grpSpPr>
          <a:xfrm>
            <a:off x="6732396" y="1804969"/>
            <a:ext cx="2793442" cy="276330"/>
            <a:chOff x="6742444" y="2115178"/>
            <a:chExt cx="2793442" cy="2763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7BD988-A8CE-40FE-BBB6-F41DC4567441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3760AB-4E9A-4923-B4BD-109F0BB45267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F73CC1-33A3-418C-9DC6-AAF27A48AA54}"/>
              </a:ext>
            </a:extLst>
          </p:cNvPr>
          <p:cNvGrpSpPr/>
          <p:nvPr/>
        </p:nvGrpSpPr>
        <p:grpSpPr>
          <a:xfrm>
            <a:off x="6732396" y="2079625"/>
            <a:ext cx="2793442" cy="276330"/>
            <a:chOff x="6742444" y="2115178"/>
            <a:chExt cx="2793442" cy="2763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216639-8E2D-4ADB-9810-7B31E8915934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1902B1-29F5-42AB-9E66-002E09F07DE5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6B1095-584B-45A8-B824-5614E9785247}"/>
              </a:ext>
            </a:extLst>
          </p:cNvPr>
          <p:cNvGrpSpPr/>
          <p:nvPr/>
        </p:nvGrpSpPr>
        <p:grpSpPr>
          <a:xfrm>
            <a:off x="6732396" y="2349639"/>
            <a:ext cx="2793442" cy="276330"/>
            <a:chOff x="6742444" y="2115178"/>
            <a:chExt cx="2793442" cy="2763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4EFBB0-1537-404D-A88C-8C33971B359E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53A345-9535-4A1F-B9B8-448ED08E92AA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4BBC82-67B2-4F92-A85E-7BABE91F005F}"/>
              </a:ext>
            </a:extLst>
          </p:cNvPr>
          <p:cNvGrpSpPr/>
          <p:nvPr/>
        </p:nvGrpSpPr>
        <p:grpSpPr>
          <a:xfrm>
            <a:off x="6732396" y="2582427"/>
            <a:ext cx="2793442" cy="276330"/>
            <a:chOff x="6742444" y="2115178"/>
            <a:chExt cx="2793442" cy="2763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362FFE-3D0B-4440-B697-D791D314C255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17F289-3B91-44B4-9C36-E8EB36FBE791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32A54D-E0F5-478A-A5D4-AFFAD97B860F}"/>
              </a:ext>
            </a:extLst>
          </p:cNvPr>
          <p:cNvGrpSpPr/>
          <p:nvPr/>
        </p:nvGrpSpPr>
        <p:grpSpPr>
          <a:xfrm>
            <a:off x="6732396" y="2859211"/>
            <a:ext cx="2793442" cy="276330"/>
            <a:chOff x="6742444" y="2115178"/>
            <a:chExt cx="2793442" cy="2763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99E43D-E8BB-431E-A4FB-6BEC319C5142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FA6F52-B67A-4424-9038-3CD888BB8BBC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48F7FA-4E32-4AF1-9E9A-799CDAFF7460}"/>
              </a:ext>
            </a:extLst>
          </p:cNvPr>
          <p:cNvGrpSpPr/>
          <p:nvPr/>
        </p:nvGrpSpPr>
        <p:grpSpPr>
          <a:xfrm>
            <a:off x="6732396" y="3128390"/>
            <a:ext cx="2793442" cy="276330"/>
            <a:chOff x="6742444" y="2115178"/>
            <a:chExt cx="2793442" cy="2763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FE75AB-3605-4FED-AB80-98FDCE38F13D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0245BB-8D9F-497B-A424-FB6A7A315DA3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0D6473-4D1B-4FA4-8724-C631C2B28608}"/>
              </a:ext>
            </a:extLst>
          </p:cNvPr>
          <p:cNvGrpSpPr/>
          <p:nvPr/>
        </p:nvGrpSpPr>
        <p:grpSpPr>
          <a:xfrm>
            <a:off x="6732396" y="3396346"/>
            <a:ext cx="2793442" cy="276330"/>
            <a:chOff x="6742444" y="2115178"/>
            <a:chExt cx="2793442" cy="2763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286FD2-C66D-4A9A-85CF-9004252C1840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BFE605-3608-4716-AA5B-16D6235EE5A1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31544A-2EBD-4E4A-956E-29DDC421EFD4}"/>
              </a:ext>
            </a:extLst>
          </p:cNvPr>
          <p:cNvGrpSpPr/>
          <p:nvPr/>
        </p:nvGrpSpPr>
        <p:grpSpPr>
          <a:xfrm>
            <a:off x="6732396" y="3644203"/>
            <a:ext cx="2793442" cy="276330"/>
            <a:chOff x="6742444" y="2115178"/>
            <a:chExt cx="2793442" cy="2763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2EB9B6-C758-482C-BE64-1C076CF6C638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27FCB3-905A-4F54-8D42-5004102595FD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ED7EE2-DDF7-49C4-B51C-9A356D03D7FD}"/>
              </a:ext>
            </a:extLst>
          </p:cNvPr>
          <p:cNvGrpSpPr/>
          <p:nvPr/>
        </p:nvGrpSpPr>
        <p:grpSpPr>
          <a:xfrm>
            <a:off x="6732396" y="3907141"/>
            <a:ext cx="2793442" cy="276330"/>
            <a:chOff x="6742444" y="2115178"/>
            <a:chExt cx="2793442" cy="2763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72F2AA-63A1-4E6A-A1B9-A3ACDB21533C}"/>
                </a:ext>
              </a:extLst>
            </p:cNvPr>
            <p:cNvSpPr/>
            <p:nvPr/>
          </p:nvSpPr>
          <p:spPr>
            <a:xfrm>
              <a:off x="6742444" y="2115178"/>
              <a:ext cx="1517301" cy="27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Page #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CC5259-3550-428B-BC1D-60D6B14F7143}"/>
                </a:ext>
              </a:extLst>
            </p:cNvPr>
            <p:cNvSpPr/>
            <p:nvPr/>
          </p:nvSpPr>
          <p:spPr>
            <a:xfrm>
              <a:off x="8259745" y="2115178"/>
              <a:ext cx="1276141" cy="27633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Frame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318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Implementation of Page Table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TLBs store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address-space identifiers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ASIDs</a:t>
            </a:r>
            <a:r>
              <a:rPr lang="en-US" altLang="en-US"/>
              <a:t>)</a:t>
            </a:r>
            <a:r>
              <a:rPr lang="en-US" altLang="en-US" b="1">
                <a:solidFill>
                  <a:srgbClr val="3366FF"/>
                </a:solidFill>
              </a:rPr>
              <a:t> </a:t>
            </a:r>
            <a:r>
              <a:rPr lang="en-US" altLang="en-US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/>
              <a:t>Otherwise need to flush at every context switch</a:t>
            </a:r>
          </a:p>
          <a:p>
            <a:r>
              <a:rPr lang="en-US" altLang="en-US"/>
              <a:t>TLBs typically small (64 to 1,024 entries)</a:t>
            </a:r>
          </a:p>
          <a:p>
            <a:r>
              <a:rPr lang="en-US" altLang="en-US"/>
              <a:t>On a TLB miss, value is loaded into the TLB for faster access next time</a:t>
            </a:r>
          </a:p>
          <a:p>
            <a:pPr lvl="1"/>
            <a:r>
              <a:rPr lang="en-US" altLang="en-US"/>
              <a:t>Replacement policies must be considered</a:t>
            </a:r>
          </a:p>
          <a:p>
            <a:pPr lvl="1"/>
            <a:r>
              <a:rPr lang="en-US" altLang="en-US"/>
              <a:t>Some entries can be</a:t>
            </a:r>
            <a:r>
              <a:rPr lang="en-US" altLang="en-US" b="1">
                <a:solidFill>
                  <a:srgbClr val="3366FF"/>
                </a:solidFill>
              </a:rPr>
              <a:t> wired down </a:t>
            </a:r>
            <a:r>
              <a:rPr lang="en-US" altLang="en-US"/>
              <a:t>for permanent fast access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15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981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Associative Memory</a:t>
            </a:r>
          </a:p>
        </p:txBody>
      </p:sp>
      <p:sp>
        <p:nvSpPr>
          <p:cNvPr id="4505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427288" y="1211263"/>
            <a:ext cx="7351712" cy="4483100"/>
          </a:xfrm>
        </p:spPr>
        <p:txBody>
          <a:bodyPr/>
          <a:lstStyle/>
          <a:p>
            <a:r>
              <a:rPr lang="en-US" altLang="en-US"/>
              <a:t>Associative memory – parallel search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/>
              <a:t>Address translation (p, d)</a:t>
            </a:r>
          </a:p>
          <a:p>
            <a:pPr marL="627063" lvl="1"/>
            <a:r>
              <a:rPr lang="en-US" altLang="en-US"/>
              <a:t>If p is in associative register, get frame # out</a:t>
            </a:r>
          </a:p>
          <a:p>
            <a:pPr marL="627063" lvl="1"/>
            <a:r>
              <a:rPr lang="en-US" altLang="en-US"/>
              <a:t>Otherwise get frame # from page table in memory</a:t>
            </a:r>
          </a:p>
          <a:p>
            <a:pPr marL="627063" lvl="1"/>
            <a:endParaRPr lang="en-US" altLang="en-US"/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6" y="1693864"/>
            <a:ext cx="2943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461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95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Paging Hardware With TLB</a:t>
            </a:r>
            <a:endParaRPr lang="en-US" altLang="en-US" sz="2400"/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6" y="1284288"/>
            <a:ext cx="56372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78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Effective Access Time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2062163" algn="l"/>
                <a:tab pos="2566988" algn="l"/>
              </a:tabLst>
            </a:pPr>
            <a:r>
              <a:rPr lang="en-US" altLang="en-US" dirty="0"/>
              <a:t>Associative Lookup = </a:t>
            </a:r>
            <a:r>
              <a:rPr lang="en-US" altLang="en-US" dirty="0">
                <a:sym typeface="Symbol" panose="05050102010706020507" pitchFamily="18" charset="2"/>
              </a:rPr>
              <a:t> time unit</a:t>
            </a:r>
          </a:p>
          <a:p>
            <a:pPr lvl="1"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Can be &lt; 10% of memory access time</a:t>
            </a:r>
          </a:p>
          <a:p>
            <a:pPr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Hit ratio = </a:t>
            </a:r>
          </a:p>
          <a:p>
            <a:pPr lvl="1"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Hit ratio – percentage of times that a page number is found in the associative registers; ratio related to number of associative registers</a:t>
            </a:r>
          </a:p>
          <a:p>
            <a:pPr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Consider  = 80%,  = 20ns for TLB search, 100ns for memory access</a:t>
            </a:r>
          </a:p>
          <a:p>
            <a:pPr lvl="1"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The time for accessing TLB is often ignored as it is overlapped with memory access.</a:t>
            </a:r>
          </a:p>
          <a:p>
            <a:pPr>
              <a:tabLst>
                <a:tab pos="2062163" algn="l"/>
                <a:tab pos="2566988" algn="l"/>
              </a:tabLst>
            </a:pPr>
            <a:r>
              <a:rPr lang="en-US" altLang="en-US" b="1" dirty="0">
                <a:solidFill>
                  <a:srgbClr val="3366FF"/>
                </a:solidFill>
                <a:sym typeface="Symbol" panose="05050102010706020507" pitchFamily="18" charset="2"/>
              </a:rPr>
              <a:t>Effective Access Time</a:t>
            </a:r>
            <a:r>
              <a:rPr lang="en-US" altLang="en-US" dirty="0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(</a:t>
            </a:r>
            <a:r>
              <a:rPr lang="en-US" altLang="en-US" b="1" dirty="0">
                <a:solidFill>
                  <a:srgbClr val="3366FF"/>
                </a:solidFill>
                <a:sym typeface="Symbol" panose="05050102010706020507" pitchFamily="18" charset="2"/>
              </a:rPr>
              <a:t>EAT</a:t>
            </a:r>
            <a:r>
              <a:rPr lang="en-US" altLang="en-US" dirty="0">
                <a:sym typeface="Symbol" panose="05050102010706020507" pitchFamily="18" charset="2"/>
              </a:rPr>
              <a:t>)	</a:t>
            </a:r>
            <a:endParaRPr lang="en-US" altLang="en-US" dirty="0"/>
          </a:p>
          <a:p>
            <a:pPr>
              <a:tabLst>
                <a:tab pos="2062163" algn="l"/>
                <a:tab pos="2566988" algn="l"/>
              </a:tabLst>
            </a:pP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Consider  = 80%,  = 20ns for TLB search, 100ns for memory access</a:t>
            </a:r>
          </a:p>
          <a:p>
            <a:pPr lvl="1"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EAT = 0.80 x 100 + 0.20 x 200 = 120ns</a:t>
            </a:r>
          </a:p>
          <a:p>
            <a:pPr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Consider more realistic hit ratio -&gt;   = 99%,  = 20ns for TLB search, 100ns for memory access</a:t>
            </a:r>
          </a:p>
          <a:p>
            <a:pPr lvl="1">
              <a:tabLst>
                <a:tab pos="2062163" algn="l"/>
                <a:tab pos="256698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EAT = 0.99 x 100 + 0.01 x 200 = 101ns</a:t>
            </a:r>
          </a:p>
          <a:p>
            <a:pPr lvl="1">
              <a:tabLst>
                <a:tab pos="2062163" algn="l"/>
                <a:tab pos="256698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buNone/>
              <a:tabLst>
                <a:tab pos="2062163" algn="l"/>
                <a:tab pos="2566988" algn="l"/>
              </a:tabLst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3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Memory Protection</a:t>
            </a:r>
          </a:p>
        </p:txBody>
      </p:sp>
      <p:sp>
        <p:nvSpPr>
          <p:cNvPr id="48131" name="Rectangle 205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/>
              <a:t>Can also add more bits to indicate page execute-only, and so on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Valid-invalid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bit attached to each entry in the page table:</a:t>
            </a:r>
          </a:p>
          <a:p>
            <a:pPr lvl="1"/>
            <a:r>
              <a:rPr lang="ja-JP" altLang="en-US"/>
              <a:t>“</a:t>
            </a:r>
            <a:r>
              <a:rPr lang="en-US" altLang="ja-JP"/>
              <a:t>valid</a:t>
            </a:r>
            <a:r>
              <a:rPr lang="ja-JP" altLang="en-US"/>
              <a:t>”</a:t>
            </a:r>
            <a:r>
              <a:rPr lang="en-US" altLang="ja-JP"/>
              <a:t> indicates that the associated page is in the process</a:t>
            </a:r>
            <a:r>
              <a:rPr lang="ja-JP" altLang="en-US"/>
              <a:t>’</a:t>
            </a:r>
            <a:r>
              <a:rPr lang="en-US" altLang="ja-JP"/>
              <a:t> logical address space, and is thus a legal page</a:t>
            </a:r>
          </a:p>
          <a:p>
            <a:pPr lvl="1"/>
            <a:r>
              <a:rPr lang="ja-JP" altLang="en-US"/>
              <a:t>“</a:t>
            </a:r>
            <a:r>
              <a:rPr lang="en-US" altLang="ja-JP"/>
              <a:t>invalid</a:t>
            </a:r>
            <a:r>
              <a:rPr lang="ja-JP" altLang="en-US"/>
              <a:t>”</a:t>
            </a:r>
            <a:r>
              <a:rPr lang="en-US" altLang="ja-JP"/>
              <a:t> indicates that the page is not in the process</a:t>
            </a:r>
            <a:r>
              <a:rPr lang="ja-JP" altLang="en-US"/>
              <a:t>’</a:t>
            </a:r>
            <a:r>
              <a:rPr lang="en-US" altLang="ja-JP"/>
              <a:t> logical address space</a:t>
            </a:r>
          </a:p>
          <a:p>
            <a:pPr lvl="1"/>
            <a:r>
              <a:rPr lang="en-US" altLang="en-US"/>
              <a:t>Or use </a:t>
            </a:r>
            <a:r>
              <a:rPr lang="en-US" altLang="en-US" b="1">
                <a:solidFill>
                  <a:srgbClr val="3366FF"/>
                </a:solidFill>
              </a:rPr>
              <a:t>page-table length register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PTLR</a:t>
            </a:r>
            <a:r>
              <a:rPr lang="en-US" altLang="en-US"/>
              <a:t>)</a:t>
            </a:r>
          </a:p>
          <a:p>
            <a:r>
              <a:rPr lang="en-US" altLang="en-US"/>
              <a:t>Any violations result in a trap to the kernel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93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3738" y="-188913"/>
            <a:ext cx="7112000" cy="903288"/>
          </a:xfrm>
        </p:spPr>
        <p:txBody>
          <a:bodyPr/>
          <a:lstStyle/>
          <a:p>
            <a:pPr eaLnBrk="1" hangingPunct="1"/>
            <a:r>
              <a:rPr lang="en-US" altLang="en-US" sz="2800"/>
              <a:t>Valid (v) or Invalid (i) Bit In A Page Table</a:t>
            </a: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252538"/>
            <a:ext cx="50990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6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CBE2-C095-46A6-9ED9-CD641B22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757CD-F493-486A-9761-4F5A9437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9413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address of a cell consists of say n bits. This gives 2</a:t>
            </a:r>
            <a:r>
              <a:rPr lang="en-US" baseline="30000" dirty="0"/>
              <a:t>n</a:t>
            </a:r>
            <a:r>
              <a:rPr lang="en-US" dirty="0"/>
              <a:t> unique addresses, from 0 to (2</a:t>
            </a:r>
            <a:r>
              <a:rPr lang="en-US" baseline="30000" dirty="0"/>
              <a:t>n</a:t>
            </a:r>
            <a:r>
              <a:rPr lang="en-US" dirty="0"/>
              <a:t> -1)</a:t>
            </a:r>
          </a:p>
          <a:p>
            <a:r>
              <a:rPr lang="en-US" dirty="0"/>
              <a:t>We can view this address space in </a:t>
            </a:r>
            <a:r>
              <a:rPr lang="en-US" i="1" dirty="0">
                <a:solidFill>
                  <a:srgbClr val="00B050"/>
                </a:solidFill>
              </a:rPr>
              <a:t>any logical organization</a:t>
            </a:r>
            <a:r>
              <a:rPr lang="en-US" dirty="0"/>
              <a:t> we desire, treating any number of </a:t>
            </a:r>
            <a:r>
              <a:rPr lang="en-US" dirty="0">
                <a:solidFill>
                  <a:srgbClr val="00B050"/>
                </a:solidFill>
              </a:rPr>
              <a:t>contiguous cells</a:t>
            </a:r>
            <a:r>
              <a:rPr lang="en-US" dirty="0"/>
              <a:t> as a block.</a:t>
            </a:r>
          </a:p>
          <a:p>
            <a:r>
              <a:rPr lang="en-US" dirty="0"/>
              <a:t>When the number of such cells in a block is a power of 2 then the address can be decomposed easily into the group number and the cell within the group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1EDC-81AD-4070-812F-3BBD13CB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A8E4-E5CF-48AD-958F-89B4211A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4D2FF9-0762-4280-AA2E-FCDF590F1B36}"/>
              </a:ext>
            </a:extLst>
          </p:cNvPr>
          <p:cNvGrpSpPr/>
          <p:nvPr/>
        </p:nvGrpSpPr>
        <p:grpSpPr>
          <a:xfrm>
            <a:off x="9552302" y="816940"/>
            <a:ext cx="2329037" cy="5046067"/>
            <a:chOff x="9024763" y="1500228"/>
            <a:chExt cx="2329037" cy="50460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0031F5-7B5E-44B6-A96A-B9EC3760EB3D}"/>
                </a:ext>
              </a:extLst>
            </p:cNvPr>
            <p:cNvSpPr/>
            <p:nvPr/>
          </p:nvSpPr>
          <p:spPr>
            <a:xfrm>
              <a:off x="9772650" y="1690688"/>
              <a:ext cx="1581150" cy="449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7E0681-C1C3-4511-B1DA-A7A1D97A6B55}"/>
                </a:ext>
              </a:extLst>
            </p:cNvPr>
            <p:cNvSpPr txBox="1"/>
            <p:nvPr/>
          </p:nvSpPr>
          <p:spPr>
            <a:xfrm>
              <a:off x="9326880" y="61769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61948CA-CD9A-4FC6-86AB-525F9D206164}"/>
                    </a:ext>
                  </a:extLst>
                </p:cNvPr>
                <p:cNvSpPr txBox="1"/>
                <p:nvPr/>
              </p:nvSpPr>
              <p:spPr>
                <a:xfrm>
                  <a:off x="9032120" y="1500228"/>
                  <a:ext cx="891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61948CA-CD9A-4FC6-86AB-525F9D206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2120" y="1500228"/>
                  <a:ext cx="8912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F79257-282E-4845-906B-16847F378BF6}"/>
                </a:ext>
              </a:extLst>
            </p:cNvPr>
            <p:cNvCxnSpPr/>
            <p:nvPr/>
          </p:nvCxnSpPr>
          <p:spPr>
            <a:xfrm>
              <a:off x="9772650" y="5791200"/>
              <a:ext cx="1581150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F0891C-1653-4698-BC6C-C3204AD8E281}"/>
                </a:ext>
              </a:extLst>
            </p:cNvPr>
            <p:cNvCxnSpPr/>
            <p:nvPr/>
          </p:nvCxnSpPr>
          <p:spPr>
            <a:xfrm>
              <a:off x="9772650" y="5425440"/>
              <a:ext cx="1581150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625EA0A-A9C9-409B-AEAC-28414D91F4CD}"/>
                    </a:ext>
                  </a:extLst>
                </p:cNvPr>
                <p:cNvSpPr txBox="1"/>
                <p:nvPr/>
              </p:nvSpPr>
              <p:spPr>
                <a:xfrm>
                  <a:off x="9024763" y="5671724"/>
                  <a:ext cx="886846" cy="374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625EA0A-A9C9-409B-AEAC-28414D91F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4763" y="5671724"/>
                  <a:ext cx="886846" cy="3742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BF08FB-FF7C-4084-A75A-2C6012D3E401}"/>
              </a:ext>
            </a:extLst>
          </p:cNvPr>
          <p:cNvGrpSpPr/>
          <p:nvPr/>
        </p:nvGrpSpPr>
        <p:grpSpPr>
          <a:xfrm>
            <a:off x="6777612" y="2627692"/>
            <a:ext cx="2959475" cy="653812"/>
            <a:chOff x="1930400" y="3454400"/>
            <a:chExt cx="4772086" cy="65381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C1672A-DA9B-4392-82BD-76CF8330C657}"/>
                </a:ext>
              </a:extLst>
            </p:cNvPr>
            <p:cNvSpPr/>
            <p:nvPr/>
          </p:nvSpPr>
          <p:spPr>
            <a:xfrm>
              <a:off x="2072640" y="3454400"/>
              <a:ext cx="4460240" cy="2743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FB1EDA-F95F-459F-8E38-05D7A4AF1435}"/>
                </a:ext>
              </a:extLst>
            </p:cNvPr>
            <p:cNvSpPr txBox="1"/>
            <p:nvPr/>
          </p:nvSpPr>
          <p:spPr>
            <a:xfrm>
              <a:off x="6400800" y="37168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FE245A-E1A4-46E6-9057-0A72A872220C}"/>
                </a:ext>
              </a:extLst>
            </p:cNvPr>
            <p:cNvSpPr txBox="1"/>
            <p:nvPr/>
          </p:nvSpPr>
          <p:spPr>
            <a:xfrm>
              <a:off x="1930400" y="3738880"/>
              <a:ext cx="7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D032EE-EAEE-41AB-8E3B-9B8AA655DE73}"/>
                </a:ext>
              </a:extLst>
            </p:cNvPr>
            <p:cNvCxnSpPr/>
            <p:nvPr/>
          </p:nvCxnSpPr>
          <p:spPr>
            <a:xfrm>
              <a:off x="4947920" y="3454400"/>
              <a:ext cx="0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2CEEC9-3438-43F5-866F-1B6D6E61C4BB}"/>
                </a:ext>
              </a:extLst>
            </p:cNvPr>
            <p:cNvSpPr txBox="1"/>
            <p:nvPr/>
          </p:nvSpPr>
          <p:spPr>
            <a:xfrm>
              <a:off x="4743873" y="373753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83B63C1-B7FC-4F77-B2D4-6DEBCEC90899}"/>
              </a:ext>
            </a:extLst>
          </p:cNvPr>
          <p:cNvSpPr txBox="1"/>
          <p:nvPr/>
        </p:nvSpPr>
        <p:spPr>
          <a:xfrm>
            <a:off x="7243621" y="2177364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bit address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193A45-19F6-4881-87DE-010352F52649}"/>
              </a:ext>
            </a:extLst>
          </p:cNvPr>
          <p:cNvSpPr txBox="1"/>
          <p:nvPr/>
        </p:nvSpPr>
        <p:spPr>
          <a:xfrm>
            <a:off x="10196198" y="424511"/>
            <a:ext cx="153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 Space</a:t>
            </a:r>
          </a:p>
        </p:txBody>
      </p:sp>
    </p:spTree>
    <p:extLst>
      <p:ext uri="{BB962C8B-B14F-4D97-AF65-F5344CB8AC3E}">
        <p14:creationId xmlns:p14="http://schemas.microsoft.com/office/powerpoint/2010/main" val="23764893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86A3-D886-4552-9E70-AC63EB8B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 Schemes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E99C9-CE91-40FD-904C-9078415ECC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  <a:p>
            <a:r>
              <a:rPr lang="en-US" dirty="0"/>
              <a:t>Paging</a:t>
            </a:r>
          </a:p>
          <a:p>
            <a:endParaRPr lang="en-US" dirty="0"/>
          </a:p>
          <a:p>
            <a:r>
              <a:rPr lang="en-US" dirty="0"/>
              <a:t>Address Translation Mechanisms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DB282-8D6A-40A3-9622-46DBD6C14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Desirable Features:</a:t>
            </a:r>
          </a:p>
          <a:p>
            <a:pPr lvl="1"/>
            <a:r>
              <a:rPr lang="en-US" dirty="0"/>
              <a:t>Very large address space</a:t>
            </a:r>
          </a:p>
          <a:p>
            <a:pPr lvl="1"/>
            <a:r>
              <a:rPr lang="en-US" dirty="0"/>
              <a:t>Ability to execute partially loaded programs</a:t>
            </a:r>
          </a:p>
          <a:p>
            <a:pPr lvl="1"/>
            <a:r>
              <a:rPr lang="en-US" dirty="0"/>
              <a:t>Dynamic </a:t>
            </a:r>
            <a:r>
              <a:rPr lang="en-US" dirty="0" err="1"/>
              <a:t>Relocatability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Sharing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Protection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96677-5F86-499C-8523-167622D4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442EC-DD12-463F-8CCC-844BC96B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D389-1E87-4ECE-A6D6-350E1E9597F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1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Shared code</a:t>
            </a:r>
          </a:p>
          <a:p>
            <a:pPr lvl="1"/>
            <a:r>
              <a:rPr lang="en-US" altLang="en-US" dirty="0"/>
              <a:t>One copy of read-only (</a:t>
            </a:r>
            <a:r>
              <a:rPr lang="en-US" altLang="en-US" b="1" dirty="0">
                <a:solidFill>
                  <a:srgbClr val="3366FF"/>
                </a:solidFill>
              </a:rPr>
              <a:t>reentrant</a:t>
            </a:r>
            <a:r>
              <a:rPr lang="en-US" altLang="en-US" dirty="0"/>
              <a:t>) code shared among processes (i.e., text editors, compilers, window systems)</a:t>
            </a:r>
          </a:p>
          <a:p>
            <a:pPr lvl="1"/>
            <a:r>
              <a:rPr lang="en-US" altLang="en-US" dirty="0"/>
              <a:t>Similar to multiple threads sharing the same process space</a:t>
            </a:r>
          </a:p>
          <a:p>
            <a:pPr lvl="1"/>
            <a:r>
              <a:rPr lang="en-US" altLang="en-US" dirty="0"/>
              <a:t>Also useful for </a:t>
            </a:r>
            <a:r>
              <a:rPr lang="en-US" altLang="en-US" dirty="0" err="1"/>
              <a:t>interprocess</a:t>
            </a:r>
            <a:r>
              <a:rPr lang="en-US" altLang="en-US" dirty="0"/>
              <a:t> communication if sharing of read-write pages is allowed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Private code and data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dirty="0"/>
              <a:t>Each process keeps a separate copy of the code and data</a:t>
            </a:r>
          </a:p>
          <a:p>
            <a:pPr lvl="1"/>
            <a:r>
              <a:rPr lang="en-US" altLang="en-US" dirty="0"/>
              <a:t>The pages for the private code and data can appear anywhere in the logical address space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42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8229-2A24-4783-8B12-BC868CD3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FC4CE-4E16-41FF-BC8A-B27D88A8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DC028-825C-43AB-B407-55D1BC73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EDCD5-E253-4098-8AA5-003FED6CE621}"/>
              </a:ext>
            </a:extLst>
          </p:cNvPr>
          <p:cNvSpPr/>
          <p:nvPr/>
        </p:nvSpPr>
        <p:spPr>
          <a:xfrm>
            <a:off x="9664711" y="3889303"/>
            <a:ext cx="686834" cy="97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BEDA8-2A37-416C-92C7-2E94E65D7071}"/>
              </a:ext>
            </a:extLst>
          </p:cNvPr>
          <p:cNvSpPr/>
          <p:nvPr/>
        </p:nvSpPr>
        <p:spPr>
          <a:xfrm>
            <a:off x="9664711" y="1750124"/>
            <a:ext cx="686834" cy="21391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68533-89D7-430D-AFA1-8294D12A95FA}"/>
              </a:ext>
            </a:extLst>
          </p:cNvPr>
          <p:cNvSpPr/>
          <p:nvPr/>
        </p:nvSpPr>
        <p:spPr>
          <a:xfrm>
            <a:off x="9664711" y="4847842"/>
            <a:ext cx="686834" cy="11640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F08CB5-23DD-489E-A708-7347D2219E29}"/>
              </a:ext>
            </a:extLst>
          </p:cNvPr>
          <p:cNvGrpSpPr/>
          <p:nvPr/>
        </p:nvGrpSpPr>
        <p:grpSpPr>
          <a:xfrm>
            <a:off x="8310972" y="2299791"/>
            <a:ext cx="686834" cy="3359690"/>
            <a:chOff x="8310972" y="2299791"/>
            <a:chExt cx="686834" cy="33596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C144B0-E7CD-4C55-B8EA-4E5F6ED74EE8}"/>
                </a:ext>
              </a:extLst>
            </p:cNvPr>
            <p:cNvSpPr/>
            <p:nvPr/>
          </p:nvSpPr>
          <p:spPr>
            <a:xfrm>
              <a:off x="8310972" y="2299791"/>
              <a:ext cx="686834" cy="11964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EDBF90-4AB1-4024-B363-AFB4811A0C07}"/>
                </a:ext>
              </a:extLst>
            </p:cNvPr>
            <p:cNvSpPr/>
            <p:nvPr/>
          </p:nvSpPr>
          <p:spPr>
            <a:xfrm>
              <a:off x="8310972" y="4463037"/>
              <a:ext cx="686834" cy="11964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F1BD65-41DF-4BEB-A1E1-498DCAA3F371}"/>
                </a:ext>
              </a:extLst>
            </p:cNvPr>
            <p:cNvSpPr/>
            <p:nvPr/>
          </p:nvSpPr>
          <p:spPr>
            <a:xfrm>
              <a:off x="8310972" y="3497611"/>
              <a:ext cx="686834" cy="9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28B03A0-9958-4142-9869-71C112B3EFAE}"/>
              </a:ext>
            </a:extLst>
          </p:cNvPr>
          <p:cNvSpPr/>
          <p:nvPr/>
        </p:nvSpPr>
        <p:spPr>
          <a:xfrm>
            <a:off x="5507088" y="1899138"/>
            <a:ext cx="686834" cy="97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Editor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DF914-359F-452A-976C-457DFE7C8CC1}"/>
              </a:ext>
            </a:extLst>
          </p:cNvPr>
          <p:cNvSpPr/>
          <p:nvPr/>
        </p:nvSpPr>
        <p:spPr>
          <a:xfrm>
            <a:off x="2092914" y="3010072"/>
            <a:ext cx="686834" cy="269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463B0-6842-4976-9B8C-5453E97E946F}"/>
              </a:ext>
            </a:extLst>
          </p:cNvPr>
          <p:cNvCxnSpPr/>
          <p:nvPr/>
        </p:nvCxnSpPr>
        <p:spPr>
          <a:xfrm flipH="1">
            <a:off x="2779748" y="1899138"/>
            <a:ext cx="2727340" cy="1110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A0ADB0-F916-406D-A00C-CD349DFA24CC}"/>
              </a:ext>
            </a:extLst>
          </p:cNvPr>
          <p:cNvCxnSpPr/>
          <p:nvPr/>
        </p:nvCxnSpPr>
        <p:spPr>
          <a:xfrm flipH="1">
            <a:off x="2779748" y="2871464"/>
            <a:ext cx="2727340" cy="2834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B3CBE37-B371-4ABD-ACAC-07EAA8CFEDBD}"/>
              </a:ext>
            </a:extLst>
          </p:cNvPr>
          <p:cNvSpPr/>
          <p:nvPr/>
        </p:nvSpPr>
        <p:spPr>
          <a:xfrm>
            <a:off x="2092914" y="3877917"/>
            <a:ext cx="686834" cy="243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1100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77BF8C-A08E-4AD0-B361-DB1E3800592A}"/>
              </a:ext>
            </a:extLst>
          </p:cNvPr>
          <p:cNvSpPr/>
          <p:nvPr/>
        </p:nvSpPr>
        <p:spPr>
          <a:xfrm>
            <a:off x="2092914" y="4500990"/>
            <a:ext cx="686834" cy="243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AE443A-EE38-4C79-8CCF-72895470833F}"/>
              </a:ext>
            </a:extLst>
          </p:cNvPr>
          <p:cNvSpPr/>
          <p:nvPr/>
        </p:nvSpPr>
        <p:spPr>
          <a:xfrm>
            <a:off x="2768025" y="3995734"/>
            <a:ext cx="448089" cy="638329"/>
          </a:xfrm>
          <a:custGeom>
            <a:avLst/>
            <a:gdLst>
              <a:gd name="connsiteX0" fmla="*/ 12413 w 448089"/>
              <a:gd name="connsiteY0" fmla="*/ 9421 h 638329"/>
              <a:gd name="connsiteX1" fmla="*/ 347555 w 448089"/>
              <a:gd name="connsiteY1" fmla="*/ 71484 h 638329"/>
              <a:gd name="connsiteX2" fmla="*/ 426169 w 448089"/>
              <a:gd name="connsiteY2" fmla="*/ 539028 h 638329"/>
              <a:gd name="connsiteX3" fmla="*/ 0 w 448089"/>
              <a:gd name="connsiteY3" fmla="*/ 638329 h 6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089" h="638329">
                <a:moveTo>
                  <a:pt x="12413" y="9421"/>
                </a:moveTo>
                <a:cubicBezTo>
                  <a:pt x="145504" y="-3682"/>
                  <a:pt x="278596" y="-16784"/>
                  <a:pt x="347555" y="71484"/>
                </a:cubicBezTo>
                <a:cubicBezTo>
                  <a:pt x="416514" y="159752"/>
                  <a:pt x="484095" y="444554"/>
                  <a:pt x="426169" y="539028"/>
                </a:cubicBezTo>
                <a:cubicBezTo>
                  <a:pt x="368243" y="633502"/>
                  <a:pt x="64822" y="624537"/>
                  <a:pt x="0" y="6383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F7B46D-D421-4120-839F-1AD1F0966991}"/>
              </a:ext>
            </a:extLst>
          </p:cNvPr>
          <p:cNvCxnSpPr/>
          <p:nvPr/>
        </p:nvCxnSpPr>
        <p:spPr>
          <a:xfrm flipH="1">
            <a:off x="2768025" y="4622534"/>
            <a:ext cx="1986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2FF0AF-D53F-4608-A53B-F43DB4AC1971}"/>
              </a:ext>
            </a:extLst>
          </p:cNvPr>
          <p:cNvCxnSpPr/>
          <p:nvPr/>
        </p:nvCxnSpPr>
        <p:spPr>
          <a:xfrm>
            <a:off x="6193922" y="1899138"/>
            <a:ext cx="2117050" cy="1597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E2B630-C80D-4E9B-B4FD-E15227167B30}"/>
              </a:ext>
            </a:extLst>
          </p:cNvPr>
          <p:cNvCxnSpPr>
            <a:cxnSpLocks/>
          </p:cNvCxnSpPr>
          <p:nvPr/>
        </p:nvCxnSpPr>
        <p:spPr>
          <a:xfrm>
            <a:off x="6193922" y="2871464"/>
            <a:ext cx="2109154" cy="1591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AE7433-3AE7-49AF-A74B-4A4E8D6C30FB}"/>
              </a:ext>
            </a:extLst>
          </p:cNvPr>
          <p:cNvSpPr txBox="1"/>
          <p:nvPr/>
        </p:nvSpPr>
        <p:spPr>
          <a:xfrm>
            <a:off x="6193922" y="17605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0B37C7-7E80-4C31-AA82-26EBB5AF2D0B}"/>
              </a:ext>
            </a:extLst>
          </p:cNvPr>
          <p:cNvSpPr txBox="1"/>
          <p:nvPr/>
        </p:nvSpPr>
        <p:spPr>
          <a:xfrm>
            <a:off x="6193922" y="268679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B7483D-1D18-4A53-8826-C0BF32579664}"/>
              </a:ext>
            </a:extLst>
          </p:cNvPr>
          <p:cNvSpPr txBox="1"/>
          <p:nvPr/>
        </p:nvSpPr>
        <p:spPr>
          <a:xfrm>
            <a:off x="1689612" y="28714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A33923-2AFC-42D4-85B6-A153651BA922}"/>
              </a:ext>
            </a:extLst>
          </p:cNvPr>
          <p:cNvSpPr txBox="1"/>
          <p:nvPr/>
        </p:nvSpPr>
        <p:spPr>
          <a:xfrm>
            <a:off x="1454768" y="55210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466803-E33D-448A-8FF9-C028672E4EA4}"/>
              </a:ext>
            </a:extLst>
          </p:cNvPr>
          <p:cNvSpPr txBox="1"/>
          <p:nvPr/>
        </p:nvSpPr>
        <p:spPr>
          <a:xfrm>
            <a:off x="1487979" y="383885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B72E58-053F-4B1C-90AF-020AA2633055}"/>
              </a:ext>
            </a:extLst>
          </p:cNvPr>
          <p:cNvSpPr txBox="1"/>
          <p:nvPr/>
        </p:nvSpPr>
        <p:spPr>
          <a:xfrm>
            <a:off x="1501695" y="44737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D50F97-C15D-4123-92AE-4DDE83FEA3CF}"/>
              </a:ext>
            </a:extLst>
          </p:cNvPr>
          <p:cNvSpPr/>
          <p:nvPr/>
        </p:nvSpPr>
        <p:spPr>
          <a:xfrm>
            <a:off x="8310972" y="3843245"/>
            <a:ext cx="686834" cy="1299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  5100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5B37DC-5121-4F75-B889-DE6538D27DF0}"/>
              </a:ext>
            </a:extLst>
          </p:cNvPr>
          <p:cNvSpPr txBox="1"/>
          <p:nvPr/>
        </p:nvSpPr>
        <p:spPr>
          <a:xfrm>
            <a:off x="7644067" y="33115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CD419F-927F-4E9E-83AC-84B356A94DF4}"/>
              </a:ext>
            </a:extLst>
          </p:cNvPr>
          <p:cNvSpPr/>
          <p:nvPr/>
        </p:nvSpPr>
        <p:spPr>
          <a:xfrm>
            <a:off x="8310972" y="4095905"/>
            <a:ext cx="686834" cy="1299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3A712E-B46E-454A-8B9F-A48F3BE83AD7}"/>
              </a:ext>
            </a:extLst>
          </p:cNvPr>
          <p:cNvSpPr txBox="1"/>
          <p:nvPr/>
        </p:nvSpPr>
        <p:spPr>
          <a:xfrm>
            <a:off x="7654281" y="37307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A4AFF3-763E-45A6-9A20-F76A73279337}"/>
              </a:ext>
            </a:extLst>
          </p:cNvPr>
          <p:cNvSpPr txBox="1"/>
          <p:nvPr/>
        </p:nvSpPr>
        <p:spPr>
          <a:xfrm>
            <a:off x="7661362" y="39885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B1439E1-1C90-4F28-A6A5-CDF3358D6023}"/>
              </a:ext>
            </a:extLst>
          </p:cNvPr>
          <p:cNvSpPr/>
          <p:nvPr/>
        </p:nvSpPr>
        <p:spPr>
          <a:xfrm>
            <a:off x="9664711" y="4152312"/>
            <a:ext cx="686834" cy="1299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  5100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5A8815-2D81-433C-BE9C-E693BD125F75}"/>
              </a:ext>
            </a:extLst>
          </p:cNvPr>
          <p:cNvSpPr/>
          <p:nvPr/>
        </p:nvSpPr>
        <p:spPr>
          <a:xfrm>
            <a:off x="9664711" y="4404972"/>
            <a:ext cx="686834" cy="1299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55043D-C55A-4EF7-8659-BBB0E31195EA}"/>
              </a:ext>
            </a:extLst>
          </p:cNvPr>
          <p:cNvSpPr txBox="1"/>
          <p:nvPr/>
        </p:nvSpPr>
        <p:spPr>
          <a:xfrm>
            <a:off x="10354798" y="37235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7000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D13471B-CE50-4B91-AE54-CD46C90B9C21}"/>
              </a:ext>
            </a:extLst>
          </p:cNvPr>
          <p:cNvSpPr/>
          <p:nvPr/>
        </p:nvSpPr>
        <p:spPr>
          <a:xfrm>
            <a:off x="8990910" y="3881289"/>
            <a:ext cx="186289" cy="315670"/>
          </a:xfrm>
          <a:custGeom>
            <a:avLst/>
            <a:gdLst>
              <a:gd name="connsiteX0" fmla="*/ 0 w 186289"/>
              <a:gd name="connsiteY0" fmla="*/ 28702 h 315670"/>
              <a:gd name="connsiteX1" fmla="*/ 161365 w 186289"/>
              <a:gd name="connsiteY1" fmla="*/ 24564 h 315670"/>
              <a:gd name="connsiteX2" fmla="*/ 169640 w 186289"/>
              <a:gd name="connsiteY2" fmla="*/ 293506 h 315670"/>
              <a:gd name="connsiteX3" fmla="*/ 4138 w 186289"/>
              <a:gd name="connsiteY3" fmla="*/ 310056 h 31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289" h="315670">
                <a:moveTo>
                  <a:pt x="0" y="28702"/>
                </a:moveTo>
                <a:cubicBezTo>
                  <a:pt x="66546" y="4566"/>
                  <a:pt x="133092" y="-19570"/>
                  <a:pt x="161365" y="24564"/>
                </a:cubicBezTo>
                <a:cubicBezTo>
                  <a:pt x="189638" y="68698"/>
                  <a:pt x="195844" y="245924"/>
                  <a:pt x="169640" y="293506"/>
                </a:cubicBezTo>
                <a:cubicBezTo>
                  <a:pt x="143436" y="341088"/>
                  <a:pt x="32411" y="294885"/>
                  <a:pt x="4138" y="3100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5EABD63-B927-48AD-8D85-FC765464627F}"/>
              </a:ext>
            </a:extLst>
          </p:cNvPr>
          <p:cNvSpPr/>
          <p:nvPr/>
        </p:nvSpPr>
        <p:spPr>
          <a:xfrm>
            <a:off x="10343891" y="3243845"/>
            <a:ext cx="306180" cy="1038398"/>
          </a:xfrm>
          <a:custGeom>
            <a:avLst/>
            <a:gdLst>
              <a:gd name="connsiteX0" fmla="*/ 12413 w 284290"/>
              <a:gd name="connsiteY0" fmla="*/ 972326 h 1058369"/>
              <a:gd name="connsiteX1" fmla="*/ 268942 w 284290"/>
              <a:gd name="connsiteY1" fmla="*/ 980601 h 1058369"/>
              <a:gd name="connsiteX2" fmla="*/ 227566 w 284290"/>
              <a:gd name="connsiteY2" fmla="*/ 144815 h 1058369"/>
              <a:gd name="connsiteX3" fmla="*/ 0 w 284290"/>
              <a:gd name="connsiteY3" fmla="*/ 0 h 105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290" h="1058369">
                <a:moveTo>
                  <a:pt x="12413" y="972326"/>
                </a:moveTo>
                <a:cubicBezTo>
                  <a:pt x="122748" y="1045422"/>
                  <a:pt x="233083" y="1118519"/>
                  <a:pt x="268942" y="980601"/>
                </a:cubicBezTo>
                <a:cubicBezTo>
                  <a:pt x="304801" y="842683"/>
                  <a:pt x="272390" y="308248"/>
                  <a:pt x="227566" y="144815"/>
                </a:cubicBezTo>
                <a:cubicBezTo>
                  <a:pt x="182742" y="-18618"/>
                  <a:pt x="63442" y="24825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724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6664" y="198438"/>
            <a:ext cx="77041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Shared Pages Example</a:t>
            </a:r>
            <a:endParaRPr lang="en-US" altLang="en-US" sz="2400"/>
          </a:p>
        </p:txBody>
      </p:sp>
      <p:pic>
        <p:nvPicPr>
          <p:cNvPr id="51203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4" y="1104901"/>
            <a:ext cx="48609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27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Structure of the Page Table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/>
              <a:t>Memory structures for paging can get huge using straight-forward methods</a:t>
            </a:r>
          </a:p>
          <a:p>
            <a:pPr lvl="1"/>
            <a:r>
              <a:rPr lang="en-US" altLang="en-US"/>
              <a:t>Consider a 32-bit logical address space as on modern computers</a:t>
            </a:r>
          </a:p>
          <a:p>
            <a:pPr lvl="1"/>
            <a:r>
              <a:rPr lang="en-US" altLang="en-US"/>
              <a:t>Page size of 4 KB (2</a:t>
            </a:r>
            <a:r>
              <a:rPr lang="en-US" altLang="en-US" baseline="30000"/>
              <a:t>12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Page table would have 1 million entries (2</a:t>
            </a:r>
            <a:r>
              <a:rPr lang="en-US" altLang="en-US" baseline="30000"/>
              <a:t>32</a:t>
            </a:r>
            <a:r>
              <a:rPr lang="en-US" altLang="en-US"/>
              <a:t> / 2</a:t>
            </a:r>
            <a:r>
              <a:rPr lang="en-US" altLang="en-US" baseline="30000"/>
              <a:t>12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If each entry is 4 bytes -&gt; 4 MB of physical address space / memory for page table alone</a:t>
            </a:r>
          </a:p>
          <a:p>
            <a:pPr lvl="2"/>
            <a:r>
              <a:rPr lang="en-US" altLang="en-US"/>
              <a:t>That amount of memory used to cost a lot</a:t>
            </a:r>
          </a:p>
          <a:p>
            <a:pPr lvl="2"/>
            <a:r>
              <a:rPr lang="en-US" altLang="en-US"/>
              <a:t>Don</a:t>
            </a:r>
            <a:r>
              <a:rPr lang="ja-JP" altLang="en-US"/>
              <a:t>’</a:t>
            </a:r>
            <a:r>
              <a:rPr lang="en-US" altLang="ja-JP"/>
              <a:t>t want to allocate that contiguously in main memory</a:t>
            </a:r>
            <a:endParaRPr lang="en-US" altLang="en-US"/>
          </a:p>
          <a:p>
            <a:r>
              <a:rPr lang="en-US" altLang="en-US"/>
              <a:t>Hierarchical Paging</a:t>
            </a:r>
          </a:p>
          <a:p>
            <a:r>
              <a:rPr lang="en-US" altLang="en-US"/>
              <a:t>Hashed Page Tables</a:t>
            </a:r>
          </a:p>
          <a:p>
            <a:r>
              <a:rPr lang="en-US" altLang="en-US"/>
              <a:t>Inverted Page Tables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434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7075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Hierarchical Page Tables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3679" y="1189038"/>
            <a:ext cx="8229599" cy="4483100"/>
          </a:xfrm>
        </p:spPr>
        <p:txBody>
          <a:bodyPr/>
          <a:lstStyle/>
          <a:p>
            <a:r>
              <a:rPr lang="en-US" altLang="en-US" dirty="0"/>
              <a:t>Break up the logical address space into multiple page tables</a:t>
            </a:r>
          </a:p>
          <a:p>
            <a:r>
              <a:rPr lang="en-US" altLang="en-US" dirty="0"/>
              <a:t>A simple technique is a two-level page table</a:t>
            </a:r>
          </a:p>
          <a:p>
            <a:r>
              <a:rPr lang="en-US" altLang="en-US" dirty="0"/>
              <a:t>We then page the page table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971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2325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Two-Level Page-Table Scheme</a:t>
            </a:r>
            <a:endParaRPr lang="en-US" altLang="en-US" sz="2400"/>
          </a:p>
        </p:txBody>
      </p:sp>
      <p:pic>
        <p:nvPicPr>
          <p:cNvPr id="54275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1268414"/>
            <a:ext cx="42481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258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Two-Level Paging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 logical address (on 32-bit machine with 1K page size) is divided into:</a:t>
            </a:r>
          </a:p>
          <a:p>
            <a:pPr marL="627063" lvl="1"/>
            <a:r>
              <a:rPr lang="en-US" altLang="en-US"/>
              <a:t>a page number consisting of 22 bits</a:t>
            </a:r>
          </a:p>
          <a:p>
            <a:pPr marL="627063" lvl="1"/>
            <a:r>
              <a:rPr lang="en-US" altLang="en-US"/>
              <a:t>a page offset consisting of 10 bits</a:t>
            </a:r>
          </a:p>
          <a:p>
            <a:pPr marL="627063" lvl="1"/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Since the page table is paged, the page number is further divided into:</a:t>
            </a:r>
          </a:p>
          <a:p>
            <a:pPr marL="627063" lvl="1"/>
            <a:r>
              <a:rPr lang="en-US" altLang="en-US"/>
              <a:t>a 12-bit page number </a:t>
            </a:r>
          </a:p>
          <a:p>
            <a:pPr marL="627063" lvl="1"/>
            <a:r>
              <a:rPr lang="en-US" altLang="en-US"/>
              <a:t>a 10-bit page offset</a:t>
            </a:r>
          </a:p>
          <a:p>
            <a:pPr marL="627063" lvl="1"/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Thus, a logical address is as follows:</a:t>
            </a:r>
            <a:br>
              <a:rPr lang="en-US" altLang="en-US"/>
            </a:br>
            <a:br>
              <a:rPr lang="en-US" altLang="en-US" sz="1600"/>
            </a:br>
            <a:br>
              <a:rPr lang="en-US" altLang="en-US" sz="1600"/>
            </a:br>
            <a:br>
              <a:rPr lang="en-US" altLang="en-US" sz="1600"/>
            </a:br>
            <a:br>
              <a:rPr lang="en-US" altLang="en-US" sz="1600"/>
            </a:br>
            <a:br>
              <a:rPr lang="en-US" altLang="en-US" sz="1600"/>
            </a:br>
            <a:endParaRPr lang="en-US" altLang="en-US" sz="1600"/>
          </a:p>
          <a:p>
            <a:pPr>
              <a:lnSpc>
                <a:spcPct val="90000"/>
              </a:lnSpc>
            </a:pPr>
            <a:r>
              <a:rPr lang="en-US" altLang="en-US"/>
              <a:t>where</a:t>
            </a:r>
            <a:r>
              <a:rPr lang="en-US" altLang="en-US" i="1"/>
              <a:t> p</a:t>
            </a:r>
            <a:r>
              <a:rPr lang="en-US" altLang="en-US" i="1" baseline="-25000"/>
              <a:t>1</a:t>
            </a:r>
            <a:r>
              <a:rPr lang="en-US" altLang="en-US"/>
              <a:t> is an index into the outer page table, and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Known as </a:t>
            </a:r>
            <a:r>
              <a:rPr lang="en-US" altLang="en-US" b="1">
                <a:solidFill>
                  <a:srgbClr val="3366FF"/>
                </a:solidFill>
              </a:rPr>
              <a:t>forward-mapped page table</a:t>
            </a:r>
          </a:p>
        </p:txBody>
      </p:sp>
      <p:pic>
        <p:nvPicPr>
          <p:cNvPr id="553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3875089"/>
            <a:ext cx="315912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89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52714" y="152401"/>
            <a:ext cx="75580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Address-Translation Scheme</a:t>
            </a:r>
            <a:endParaRPr lang="en-US" altLang="en-US" sz="2400"/>
          </a:p>
        </p:txBody>
      </p:sp>
      <p:pic>
        <p:nvPicPr>
          <p:cNvPr id="56323" name="Picture 1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4" y="1258889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16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64-bit Logical Address Space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Even two-level paging scheme not sufficient</a:t>
            </a:r>
          </a:p>
          <a:p>
            <a:pPr>
              <a:defRPr/>
            </a:pPr>
            <a:r>
              <a:rPr lang="en-US" altLang="en-US" dirty="0"/>
              <a:t>If page size is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Then page table has 2</a:t>
            </a:r>
            <a:r>
              <a:rPr lang="en-US" altLang="en-US" baseline="30000" dirty="0"/>
              <a:t>52</a:t>
            </a:r>
            <a:r>
              <a:rPr lang="en-US" altLang="en-US" dirty="0"/>
              <a:t> entries</a:t>
            </a:r>
          </a:p>
          <a:p>
            <a:pPr lvl="1">
              <a:defRPr/>
            </a:pPr>
            <a:r>
              <a:rPr lang="en-US" altLang="en-US" dirty="0"/>
              <a:t>If two level scheme, inner page tables could be 2</a:t>
            </a:r>
            <a:r>
              <a:rPr lang="en-US" altLang="en-US" baseline="30000" dirty="0"/>
              <a:t>10</a:t>
            </a:r>
            <a:r>
              <a:rPr lang="en-US" altLang="en-US" dirty="0"/>
              <a:t> 4-byte entries</a:t>
            </a:r>
          </a:p>
          <a:p>
            <a:pPr lvl="1">
              <a:defRPr/>
            </a:pPr>
            <a:r>
              <a:rPr lang="en-US" altLang="en-US" dirty="0"/>
              <a:t>Address would look like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Outer page table has 2</a:t>
            </a:r>
            <a:r>
              <a:rPr lang="en-US" altLang="en-US" baseline="30000" dirty="0"/>
              <a:t>42</a:t>
            </a:r>
            <a:r>
              <a:rPr lang="en-US" altLang="en-US" dirty="0"/>
              <a:t> entries or 2</a:t>
            </a:r>
            <a:r>
              <a:rPr lang="en-US" altLang="en-US" baseline="30000" dirty="0"/>
              <a:t>44</a:t>
            </a:r>
            <a:r>
              <a:rPr lang="en-US" altLang="en-US" dirty="0"/>
              <a:t> bytes</a:t>
            </a:r>
          </a:p>
          <a:p>
            <a:pPr lvl="1">
              <a:defRPr/>
            </a:pPr>
            <a:r>
              <a:rPr lang="en-US" altLang="en-US" dirty="0"/>
              <a:t>One solution is to add a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</a:t>
            </a:r>
          </a:p>
          <a:p>
            <a:pPr lvl="1">
              <a:defRPr/>
            </a:pPr>
            <a:r>
              <a:rPr lang="en-US" altLang="en-US" dirty="0"/>
              <a:t>But in the following example the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 is still 2</a:t>
            </a:r>
            <a:r>
              <a:rPr lang="en-US" altLang="en-US" baseline="30000" dirty="0"/>
              <a:t>34</a:t>
            </a:r>
            <a:r>
              <a:rPr lang="en-US" altLang="en-US" dirty="0"/>
              <a:t> bytes in size</a:t>
            </a:r>
          </a:p>
          <a:p>
            <a:pPr lvl="2">
              <a:defRPr/>
            </a:pPr>
            <a:r>
              <a:rPr lang="en-US" altLang="en-US" dirty="0"/>
              <a:t>And possibly 4 memory access to get to one physical memory location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573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35" y="3254376"/>
            <a:ext cx="32464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0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29C4-6FBD-4448-A6FA-3C3C4450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of Address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E00E-A6D3-4B26-8789-788AB8EA0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map any address space, “A” into any other address space “B” as long as we can get a unique address for one given address for the other.</a:t>
            </a:r>
          </a:p>
          <a:p>
            <a:pPr lvl="1"/>
            <a:r>
              <a:rPr lang="en-US" dirty="0"/>
              <a:t>Map one address to the other</a:t>
            </a:r>
          </a:p>
          <a:p>
            <a:pPr lvl="1"/>
            <a:r>
              <a:rPr lang="en-US" dirty="0"/>
              <a:t>Address spaces do not have to be of the same size. (Size defined by the number of bits required to specify a unique address.</a:t>
            </a:r>
          </a:p>
          <a:p>
            <a:pPr lvl="1"/>
            <a:r>
              <a:rPr lang="en-US" dirty="0"/>
              <a:t>Usually, the cell sizes are same but if they are not, a mapping there is required also.</a:t>
            </a:r>
          </a:p>
          <a:p>
            <a:pPr lvl="2"/>
            <a:r>
              <a:rPr lang="en-US" dirty="0"/>
              <a:t>One organized with cell size of one byte while the other with cell size of a word – 4 bytes</a:t>
            </a:r>
          </a:p>
          <a:p>
            <a:r>
              <a:rPr lang="en-US" dirty="0"/>
              <a:t>How to map???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DBE9A-3405-473D-91E9-A07515E2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358AF-7F7A-4496-8A6E-DA737A71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63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214313"/>
            <a:ext cx="7821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Three-level Paging Scheme</a:t>
            </a:r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1" y="1293813"/>
            <a:ext cx="5241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130550"/>
            <a:ext cx="5486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Hashed Page Tables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Common in address spaces &gt; 32 bits</a:t>
            </a:r>
          </a:p>
          <a:p>
            <a:r>
              <a:rPr lang="en-US" altLang="en-US"/>
              <a:t>The virtual page number is hashed into a page table</a:t>
            </a:r>
          </a:p>
          <a:p>
            <a:pPr lvl="1"/>
            <a:r>
              <a:rPr lang="en-US" altLang="en-US"/>
              <a:t>This page table contains a chain of elements hashing to the same location</a:t>
            </a:r>
          </a:p>
          <a:p>
            <a:r>
              <a:rPr lang="en-US" altLang="en-US"/>
              <a:t>Each element contains (1) the virtual page number (2) the value of the mapped page frame (3) a pointer to the next element</a:t>
            </a:r>
          </a:p>
          <a:p>
            <a:r>
              <a:rPr lang="en-US" altLang="en-US"/>
              <a:t>Virtual page numbers are compared in this chain searching for a match</a:t>
            </a:r>
          </a:p>
          <a:p>
            <a:pPr lvl="1"/>
            <a:r>
              <a:rPr lang="en-US" altLang="en-US"/>
              <a:t>If a match is found, the corresponding physical frame is extracted</a:t>
            </a:r>
          </a:p>
          <a:p>
            <a:r>
              <a:rPr lang="en-US" altLang="en-US"/>
              <a:t>Variation for 64-bit addresses is </a:t>
            </a:r>
            <a:r>
              <a:rPr lang="en-US" altLang="en-US" b="1">
                <a:solidFill>
                  <a:srgbClr val="3366FF"/>
                </a:solidFill>
              </a:rPr>
              <a:t>clustered page tables</a:t>
            </a:r>
          </a:p>
          <a:p>
            <a:pPr lvl="1"/>
            <a:r>
              <a:rPr lang="en-US" altLang="en-US"/>
              <a:t>Similar to hashed but each entry refers to several pages (such as 16) rather than 1</a:t>
            </a:r>
          </a:p>
          <a:p>
            <a:pPr lvl="1"/>
            <a:r>
              <a:rPr lang="en-US" altLang="en-US"/>
              <a:t>Especially useful for </a:t>
            </a:r>
            <a:r>
              <a:rPr lang="en-US" altLang="en-US" b="1">
                <a:solidFill>
                  <a:srgbClr val="3366FF"/>
                </a:solidFill>
              </a:rPr>
              <a:t>sparse</a:t>
            </a:r>
            <a:r>
              <a:rPr lang="en-US" altLang="en-US"/>
              <a:t> address spaces (where memory references are non-contiguous and scattered)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25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Hashed Page Table</a:t>
            </a:r>
            <a:endParaRPr lang="en-US" altLang="en-US" sz="2400"/>
          </a:p>
        </p:txBody>
      </p:sp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7" y="1091884"/>
            <a:ext cx="8985618" cy="518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18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Inverted Page Table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Rather than each process having a page table and keeping track of all possible logical pages, track all physical pages</a:t>
            </a:r>
          </a:p>
          <a:p>
            <a:r>
              <a:rPr lang="en-US" altLang="en-US"/>
              <a:t>One entry for each real page of memory</a:t>
            </a:r>
          </a:p>
          <a:p>
            <a:r>
              <a:rPr lang="en-US" altLang="en-US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/>
              <a:t>Decreases memory needed to store each page table, but increases time needed to search the table when a page reference occurs</a:t>
            </a:r>
          </a:p>
          <a:p>
            <a:r>
              <a:rPr lang="en-US" altLang="en-US"/>
              <a:t>Use hash table to limit the search to one — or at most a few — page-table entries</a:t>
            </a:r>
          </a:p>
          <a:p>
            <a:pPr lvl="1"/>
            <a:r>
              <a:rPr lang="en-US" altLang="en-US"/>
              <a:t>TLB can accelerate access</a:t>
            </a:r>
          </a:p>
          <a:p>
            <a:r>
              <a:rPr lang="en-US" altLang="en-US"/>
              <a:t>But how to implement shared memory?</a:t>
            </a:r>
          </a:p>
          <a:p>
            <a:pPr lvl="1"/>
            <a:r>
              <a:rPr lang="en-US" altLang="en-US"/>
              <a:t>One mapping of a virtual address to the shared physical address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134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2850" y="182563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Inverted Page Table Architecture</a:t>
            </a:r>
            <a:endParaRPr lang="en-US" altLang="en-US" sz="2400"/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197922"/>
            <a:ext cx="7359015" cy="50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350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Example: The Intel 32 and 64-bit Architectures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Dominant industry chips</a:t>
            </a:r>
          </a:p>
          <a:p>
            <a:endParaRPr lang="en-US" altLang="en-US"/>
          </a:p>
          <a:p>
            <a:r>
              <a:rPr lang="en-US" altLang="en-US"/>
              <a:t>Pentium CPUs are 32-bit and called IA-32 architecture</a:t>
            </a:r>
          </a:p>
          <a:p>
            <a:endParaRPr lang="en-US" altLang="en-US"/>
          </a:p>
          <a:p>
            <a:r>
              <a:rPr lang="en-US" altLang="en-US"/>
              <a:t>Current Intel CPUs are 64-bit and called IA-64 architecture</a:t>
            </a:r>
          </a:p>
          <a:p>
            <a:endParaRPr lang="en-US" altLang="en-US"/>
          </a:p>
          <a:p>
            <a:r>
              <a:rPr lang="en-US" altLang="en-US"/>
              <a:t>Many variations in the chips, cover the main ideas here</a:t>
            </a:r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057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Example: The Intel IA-32 Architecture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Supports both segmentation and segmentation with paging</a:t>
            </a:r>
          </a:p>
          <a:p>
            <a:pPr lvl="1"/>
            <a:r>
              <a:rPr lang="en-US" altLang="en-US"/>
              <a:t>Each segment can be 4 GB</a:t>
            </a:r>
          </a:p>
          <a:p>
            <a:pPr lvl="1"/>
            <a:r>
              <a:rPr lang="en-US" altLang="en-US"/>
              <a:t>Up to 16 K segments per process</a:t>
            </a:r>
          </a:p>
          <a:p>
            <a:pPr lvl="1"/>
            <a:r>
              <a:rPr lang="en-US" altLang="en-US"/>
              <a:t>Divided into two partitions</a:t>
            </a:r>
          </a:p>
          <a:p>
            <a:pPr lvl="2"/>
            <a:r>
              <a:rPr lang="en-US" altLang="en-US"/>
              <a:t>First partition of up to 8 K segments are private to process (kept in </a:t>
            </a:r>
            <a:r>
              <a:rPr lang="en-US" altLang="en-US" b="1">
                <a:solidFill>
                  <a:srgbClr val="3366FF"/>
                </a:solidFill>
              </a:rPr>
              <a:t>local descriptor table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LDT</a:t>
            </a:r>
            <a:r>
              <a:rPr lang="en-US" altLang="en-US"/>
              <a:t>))</a:t>
            </a:r>
          </a:p>
          <a:p>
            <a:pPr lvl="2"/>
            <a:r>
              <a:rPr lang="en-US" altLang="en-US"/>
              <a:t>Second partition of up to 8K segments shared among all processes (kept in </a:t>
            </a:r>
            <a:r>
              <a:rPr lang="en-US" altLang="en-US" b="1">
                <a:solidFill>
                  <a:srgbClr val="3366FF"/>
                </a:solidFill>
              </a:rPr>
              <a:t>global descriptor table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GDT</a:t>
            </a:r>
            <a:r>
              <a:rPr lang="en-US" altLang="en-US"/>
              <a:t>))</a:t>
            </a:r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589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49575" y="73026"/>
            <a:ext cx="7607300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Example: The Intel IA-32 Architecture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3680" y="1087439"/>
            <a:ext cx="8649971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CPU generates logical address</a:t>
            </a:r>
          </a:p>
          <a:p>
            <a:pPr lvl="1">
              <a:defRPr/>
            </a:pPr>
            <a:r>
              <a:rPr lang="en-US" altLang="en-US" dirty="0"/>
              <a:t>Selector given to segmentation unit</a:t>
            </a:r>
          </a:p>
          <a:p>
            <a:pPr lvl="2">
              <a:defRPr/>
            </a:pPr>
            <a:r>
              <a:rPr lang="en-US" altLang="en-US" dirty="0"/>
              <a:t>Which produces linear addresses </a:t>
            </a:r>
          </a:p>
          <a:p>
            <a:pPr marL="857250" lvl="2" indent="0"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Linear address given to paging unit</a:t>
            </a:r>
          </a:p>
          <a:p>
            <a:pPr lvl="2">
              <a:defRPr/>
            </a:pPr>
            <a:r>
              <a:rPr lang="en-US" altLang="en-US" dirty="0"/>
              <a:t>Which generates physical address in main memory</a:t>
            </a:r>
          </a:p>
          <a:p>
            <a:pPr lvl="2">
              <a:defRPr/>
            </a:pPr>
            <a:r>
              <a:rPr lang="en-US" altLang="en-US" dirty="0"/>
              <a:t>Paging units form equivalent of MMU</a:t>
            </a:r>
          </a:p>
          <a:p>
            <a:pPr lvl="2">
              <a:defRPr/>
            </a:pPr>
            <a:r>
              <a:rPr lang="en-US" altLang="en-US" dirty="0"/>
              <a:t>Pages sizes can be 4 KB or 4 MB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7588" name="Picture 1" descr="Screen Shot 2013-01-04 at 12.2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18" y="2222819"/>
            <a:ext cx="2436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86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0513" y="20639"/>
            <a:ext cx="7670800" cy="619125"/>
          </a:xfrm>
        </p:spPr>
        <p:txBody>
          <a:bodyPr/>
          <a:lstStyle/>
          <a:p>
            <a:pPr eaLnBrk="1" hangingPunct="1"/>
            <a:r>
              <a:rPr lang="en-US" altLang="en-US" sz="2400"/>
              <a:t>Logical to Physical Address Translation in IA-32</a:t>
            </a:r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3573463" y="3084513"/>
            <a:ext cx="4595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524000"/>
            <a:ext cx="61579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594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9388" y="198438"/>
            <a:ext cx="74914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Intel IA-32 Segmentation</a:t>
            </a:r>
          </a:p>
        </p:txBody>
      </p:sp>
      <p:pic>
        <p:nvPicPr>
          <p:cNvPr id="69635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314450"/>
            <a:ext cx="60340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9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C904-A5CD-47BF-B516-6EB97D98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of address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C45D8-36CF-4A1A-B279-71B3630A2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map ( Going from “A” to “B”)</a:t>
            </a:r>
          </a:p>
          <a:p>
            <a:pPr lvl="1"/>
            <a:r>
              <a:rPr lang="en-US" dirty="0"/>
              <a:t>Lookup table </a:t>
            </a:r>
          </a:p>
          <a:p>
            <a:pPr lvl="2"/>
            <a:r>
              <a:rPr lang="en-US" dirty="0"/>
              <a:t>Organized by cells </a:t>
            </a:r>
          </a:p>
          <a:p>
            <a:pPr lvl="3"/>
            <a:r>
              <a:rPr lang="en-US" dirty="0"/>
              <a:t>Each address in A has an entry for the address in B</a:t>
            </a:r>
          </a:p>
          <a:p>
            <a:pPr lvl="3"/>
            <a:r>
              <a:rPr lang="en-US" dirty="0"/>
              <a:t>Use A as an index in the array which has the corresponding address B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120A3-C165-468A-9D32-BBB7D15F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A8B71-E343-4957-8E51-25697423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05A31A-58E8-4A65-A6E6-EEDD08026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20575"/>
              </p:ext>
            </p:extLst>
          </p:nvPr>
        </p:nvGraphicFramePr>
        <p:xfrm>
          <a:off x="9507845" y="1594216"/>
          <a:ext cx="1219200" cy="130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071132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1882575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183209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89453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567436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48225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34666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7395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62256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B80887-603D-405A-AEFE-EEFCA840A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325158"/>
              </p:ext>
            </p:extLst>
          </p:nvPr>
        </p:nvGraphicFramePr>
        <p:xfrm>
          <a:off x="10117445" y="3826573"/>
          <a:ext cx="609600" cy="130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766754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15694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38101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57959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93583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95143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4806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759316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188E68-FB77-4AD2-B153-E47176CDF373}"/>
              </a:ext>
            </a:extLst>
          </p:cNvPr>
          <p:cNvSpPr txBox="1"/>
          <p:nvPr/>
        </p:nvSpPr>
        <p:spPr>
          <a:xfrm>
            <a:off x="9507845" y="4201545"/>
            <a:ext cx="2829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100" u="none" strike="noStrike" dirty="0">
                <a:effectLst/>
              </a:rPr>
              <a:t>A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062F63-BC01-40B6-A0BE-DDA9B293E7B7}"/>
              </a:ext>
            </a:extLst>
          </p:cNvPr>
          <p:cNvCxnSpPr>
            <a:stCxn id="9" idx="3"/>
          </p:cNvCxnSpPr>
          <p:nvPr/>
        </p:nvCxnSpPr>
        <p:spPr>
          <a:xfrm>
            <a:off x="9790781" y="4332350"/>
            <a:ext cx="366357" cy="7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A1C70E-9630-4B4C-B972-01AB479814C6}"/>
              </a:ext>
            </a:extLst>
          </p:cNvPr>
          <p:cNvGrpSpPr/>
          <p:nvPr/>
        </p:nvGrpSpPr>
        <p:grpSpPr>
          <a:xfrm>
            <a:off x="2338694" y="4276901"/>
            <a:ext cx="2959475" cy="653812"/>
            <a:chOff x="1930400" y="3454400"/>
            <a:chExt cx="4772086" cy="6538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9C1817-E8F6-4199-974D-7A804B6079CC}"/>
                </a:ext>
              </a:extLst>
            </p:cNvPr>
            <p:cNvSpPr/>
            <p:nvPr/>
          </p:nvSpPr>
          <p:spPr>
            <a:xfrm>
              <a:off x="2072641" y="3454400"/>
              <a:ext cx="2875279" cy="27432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Block Number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D431B5-00D4-46D5-A669-05858A66FA43}"/>
                </a:ext>
              </a:extLst>
            </p:cNvPr>
            <p:cNvSpPr txBox="1"/>
            <p:nvPr/>
          </p:nvSpPr>
          <p:spPr>
            <a:xfrm>
              <a:off x="6400800" y="37168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F67DB0-958F-4864-848C-A7AA9CA02796}"/>
                </a:ext>
              </a:extLst>
            </p:cNvPr>
            <p:cNvSpPr txBox="1"/>
            <p:nvPr/>
          </p:nvSpPr>
          <p:spPr>
            <a:xfrm>
              <a:off x="1930400" y="3738880"/>
              <a:ext cx="79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EB5193-EFE0-4F67-BD8B-2330B9924500}"/>
                </a:ext>
              </a:extLst>
            </p:cNvPr>
            <p:cNvCxnSpPr/>
            <p:nvPr/>
          </p:nvCxnSpPr>
          <p:spPr>
            <a:xfrm>
              <a:off x="4947920" y="3454400"/>
              <a:ext cx="0" cy="274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BA973D-8828-40DD-8A00-AEA45AF8FAEB}"/>
                </a:ext>
              </a:extLst>
            </p:cNvPr>
            <p:cNvSpPr txBox="1"/>
            <p:nvPr/>
          </p:nvSpPr>
          <p:spPr>
            <a:xfrm>
              <a:off x="4743873" y="373753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460D101-CADC-4B1A-A4D9-ECD57F80D773}"/>
              </a:ext>
            </a:extLst>
          </p:cNvPr>
          <p:cNvSpPr txBox="1"/>
          <p:nvPr/>
        </p:nvSpPr>
        <p:spPr>
          <a:xfrm>
            <a:off x="2886241" y="3644799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bit address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D048DB-1477-4A0C-B489-A39AC767FEE5}"/>
              </a:ext>
            </a:extLst>
          </p:cNvPr>
          <p:cNvSpPr/>
          <p:nvPr/>
        </p:nvSpPr>
        <p:spPr>
          <a:xfrm>
            <a:off x="2148791" y="5190764"/>
            <a:ext cx="2061260" cy="27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Block Number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AFD993-DC9A-47AE-8939-A172C044D233}"/>
              </a:ext>
            </a:extLst>
          </p:cNvPr>
          <p:cNvSpPr txBox="1"/>
          <p:nvPr/>
        </p:nvSpPr>
        <p:spPr>
          <a:xfrm>
            <a:off x="5092952" y="5453178"/>
            <a:ext cx="20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DB5F76-123C-4F0B-8E16-1E790E2DBECE}"/>
              </a:ext>
            </a:extLst>
          </p:cNvPr>
          <p:cNvSpPr txBox="1"/>
          <p:nvPr/>
        </p:nvSpPr>
        <p:spPr>
          <a:xfrm>
            <a:off x="2052034" y="5475244"/>
            <a:ext cx="61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951358-EEAF-4512-9E66-5770F883EC07}"/>
              </a:ext>
            </a:extLst>
          </p:cNvPr>
          <p:cNvCxnSpPr/>
          <p:nvPr/>
        </p:nvCxnSpPr>
        <p:spPr>
          <a:xfrm>
            <a:off x="4210051" y="5190764"/>
            <a:ext cx="0" cy="27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3D5BC9-9C1A-4234-B9AC-2B35423AE88D}"/>
              </a:ext>
            </a:extLst>
          </p:cNvPr>
          <p:cNvSpPr txBox="1"/>
          <p:nvPr/>
        </p:nvSpPr>
        <p:spPr>
          <a:xfrm>
            <a:off x="4057433" y="5475244"/>
            <a:ext cx="20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1557EA4B-F041-4792-A936-F46321A262F6}"/>
              </a:ext>
            </a:extLst>
          </p:cNvPr>
          <p:cNvSpPr/>
          <p:nvPr/>
        </p:nvSpPr>
        <p:spPr>
          <a:xfrm>
            <a:off x="4657859" y="4551221"/>
            <a:ext cx="187087" cy="629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DA9C99-6965-46EF-9F12-777468E9D0B2}"/>
              </a:ext>
            </a:extLst>
          </p:cNvPr>
          <p:cNvSpPr/>
          <p:nvPr/>
        </p:nvSpPr>
        <p:spPr>
          <a:xfrm>
            <a:off x="4210051" y="5195635"/>
            <a:ext cx="972746" cy="274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Displacement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84B93E-1C06-4054-A7DD-C945F6373F0C}"/>
              </a:ext>
            </a:extLst>
          </p:cNvPr>
          <p:cNvSpPr/>
          <p:nvPr/>
        </p:nvSpPr>
        <p:spPr>
          <a:xfrm>
            <a:off x="4220239" y="4274182"/>
            <a:ext cx="972746" cy="274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Displacement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3B1A723-8F79-497C-939A-D4479D6FB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01110"/>
              </p:ext>
            </p:extLst>
          </p:nvPr>
        </p:nvGraphicFramePr>
        <p:xfrm>
          <a:off x="984538" y="4327168"/>
          <a:ext cx="609600" cy="1301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7667542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15694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38101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57959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93583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95143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4806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7593168"/>
                  </a:ext>
                </a:extLst>
              </a:tr>
            </a:tbl>
          </a:graphicData>
        </a:graphic>
      </p:graphicFrame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11433039-C1B0-4AA6-9BFD-223F354F09ED}"/>
              </a:ext>
            </a:extLst>
          </p:cNvPr>
          <p:cNvCxnSpPr/>
          <p:nvPr/>
        </p:nvCxnSpPr>
        <p:spPr>
          <a:xfrm rot="10800000" flipV="1">
            <a:off x="1578884" y="4560031"/>
            <a:ext cx="1851795" cy="230909"/>
          </a:xfrm>
          <a:prstGeom prst="bentConnector3">
            <a:avLst>
              <a:gd name="adj1" fmla="val 15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B2B60F8C-A43B-4488-968C-80B91D91BBDE}"/>
              </a:ext>
            </a:extLst>
          </p:cNvPr>
          <p:cNvCxnSpPr>
            <a:cxnSpLocks/>
          </p:cNvCxnSpPr>
          <p:nvPr/>
        </p:nvCxnSpPr>
        <p:spPr>
          <a:xfrm>
            <a:off x="1289338" y="4790940"/>
            <a:ext cx="1490936" cy="583028"/>
          </a:xfrm>
          <a:prstGeom prst="bentConnector3">
            <a:avLst>
              <a:gd name="adj1" fmla="val 4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19F2232-3617-4DF9-BE38-131E85BCF874}"/>
              </a:ext>
            </a:extLst>
          </p:cNvPr>
          <p:cNvSpPr txBox="1"/>
          <p:nvPr/>
        </p:nvSpPr>
        <p:spPr>
          <a:xfrm>
            <a:off x="2782762" y="5847240"/>
            <a:ext cx="145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bit address</a:t>
            </a:r>
          </a:p>
        </p:txBody>
      </p:sp>
    </p:spTree>
    <p:extLst>
      <p:ext uri="{BB962C8B-B14F-4D97-AF65-F5344CB8AC3E}">
        <p14:creationId xmlns:p14="http://schemas.microsoft.com/office/powerpoint/2010/main" val="3161780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4" y="182563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Intel IA-32 Paging Architecture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12751"/>
            <a:ext cx="5974080" cy="582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49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51139" y="214313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Intel IA-32 Page Address Extensions</a:t>
            </a:r>
          </a:p>
        </p:txBody>
      </p:sp>
      <p:pic>
        <p:nvPicPr>
          <p:cNvPr id="71683" name="Picture 1" descr="8_2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502025"/>
            <a:ext cx="61579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3"/>
          <p:cNvSpPr txBox="1">
            <a:spLocks noChangeArrowheads="1"/>
          </p:cNvSpPr>
          <p:nvPr/>
        </p:nvSpPr>
        <p:spPr bwMode="auto">
          <a:xfrm>
            <a:off x="2425701" y="1108075"/>
            <a:ext cx="7743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60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sz="1600" b="1">
                <a:solidFill>
                  <a:srgbClr val="3366FF"/>
                </a:solidFill>
                <a:latin typeface="Helvetica" panose="020B0604020202020204" pitchFamily="34" charset="0"/>
              </a:rPr>
              <a:t>page address extension </a:t>
            </a:r>
            <a:r>
              <a:rPr kumimoji="1" lang="en-US" altLang="en-US" sz="1600">
                <a:latin typeface="Helvetica" panose="020B0604020202020204" pitchFamily="34" charset="0"/>
              </a:rPr>
              <a:t>(</a:t>
            </a:r>
            <a:r>
              <a:rPr kumimoji="1" lang="en-US" altLang="en-US" sz="1600" b="1">
                <a:solidFill>
                  <a:srgbClr val="3366FF"/>
                </a:solidFill>
                <a:latin typeface="Helvetica" panose="020B0604020202020204" pitchFamily="34" charset="0"/>
              </a:rPr>
              <a:t>PAE</a:t>
            </a:r>
            <a:r>
              <a:rPr kumimoji="1" lang="en-US" altLang="en-US" sz="1600">
                <a:latin typeface="Helvetica" panose="020B0604020202020204" pitchFamily="34" charset="0"/>
              </a:rPr>
              <a:t>), allowing 32-bit apps access to more than 4GB of memory 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60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60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sz="1600" b="1">
                <a:solidFill>
                  <a:srgbClr val="3366FF"/>
                </a:solidFill>
                <a:latin typeface="Helvetica" panose="020B0604020202020204" pitchFamily="34" charset="0"/>
              </a:rPr>
              <a:t>page directory pointer 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600">
                <a:latin typeface="Helvetica" panose="020B0604020202020204" pitchFamily="34" charset="0"/>
              </a:rPr>
              <a:t>Page-directory and page-table entries moved to 64-bits in size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60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b="1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>
              <a:latin typeface="Helvetica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057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4" y="198438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Intel x86-64</a:t>
            </a:r>
          </a:p>
        </p:txBody>
      </p:sp>
      <p:sp>
        <p:nvSpPr>
          <p:cNvPr id="72707" name="Rectangle 3"/>
          <p:cNvSpPr txBox="1">
            <a:spLocks noChangeArrowheads="1"/>
          </p:cNvSpPr>
          <p:nvPr/>
        </p:nvSpPr>
        <p:spPr bwMode="auto">
          <a:xfrm>
            <a:off x="2441575" y="1122363"/>
            <a:ext cx="756443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Current generation Intel x86 architecture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64 bits is ginormous (&gt; 16 exabytes)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In practice only implement 48 bit addressing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Page sizes of 4 KB, 2 MB, 1 GB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Four levels of paging hierarchy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Can also use PAE so virtual addresses are 48 bits and physical addresses are 52 bits</a:t>
            </a:r>
          </a:p>
        </p:txBody>
      </p:sp>
      <p:pic>
        <p:nvPicPr>
          <p:cNvPr id="72708" name="Picture 2" descr="8_2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4555490"/>
            <a:ext cx="7283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719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F8A7-F4D0-4A6A-CE1B-8B872F7B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Architecture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682C6-BADD-8CF5-9547-A82B371D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867DF-7CF8-4C35-699A-434CF792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83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19CA5E7-4A49-D097-C180-B3986293C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461" y="1981037"/>
            <a:ext cx="6974666" cy="41703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Roboto" panose="02000000000000000000" pitchFamily="2" charset="0"/>
              </a:rPr>
              <a:t>ARM 4-KB translation granule.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rgbClr val="37474F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" panose="02000000000000000000" pitchFamily="2" charset="0"/>
              </a:rPr>
              <a:t>  </a:t>
            </a:r>
            <a:r>
              <a:rPr kumimoji="0" lang="en-US" altLang="en-US" sz="45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" panose="02000000000000000000" pitchFamily="2" charset="0"/>
              </a:rPr>
              <a:t>                                    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7474F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Roboto" panose="02000000000000000000" pitchFamily="2" charset="0"/>
              </a:rPr>
              <a:t>ARM four-level hierarchical paging.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rgbClr val="37474F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" panose="02000000000000000000" pitchFamily="2" charset="0"/>
              </a:rPr>
              <a:t>  </a:t>
            </a:r>
            <a:r>
              <a:rPr kumimoji="0" lang="en-US" altLang="en-US" sz="196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" panose="02000000000000000000" pitchFamily="2" charset="0"/>
              </a:rPr>
              <a:t>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Diagram shows 64-bit ARM translation granule that includes offset from bit 0 to 11, level 3 index from 12 to 20, level 2 index from 21 to 29, level 1 index from 30 to 47, and unused from 48 to 63.">
            <a:extLst>
              <a:ext uri="{FF2B5EF4-FFF2-40B4-BE49-F238E27FC236}">
                <a16:creationId xmlns:a16="http://schemas.microsoft.com/office/drawing/2014/main" id="{302FD6A2-70AC-6210-ED2E-064AD4D7C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61" y="2229485"/>
            <a:ext cx="66008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iagram shows level 0 table with inputs from TTBR register and index 0, level 1 table with inputs from level 0 table and index 1, level 2 table with inputs from level 1 table and index 2, level 3 table with inputs from level 2 table and index 3, and 4-KB page with inputs from offset and level 3 table.">
            <a:extLst>
              <a:ext uri="{FF2B5EF4-FFF2-40B4-BE49-F238E27FC236}">
                <a16:creationId xmlns:a16="http://schemas.microsoft.com/office/drawing/2014/main" id="{7EEE5FC0-E098-35A0-7924-C2E5FBCD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61" y="3143885"/>
            <a:ext cx="62484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88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Very large address space</a:t>
            </a:r>
          </a:p>
          <a:p>
            <a:r>
              <a:rPr lang="en-US" dirty="0"/>
              <a:t>Ability to execute partially loaded programs</a:t>
            </a:r>
          </a:p>
          <a:p>
            <a:r>
              <a:rPr lang="en-US" dirty="0"/>
              <a:t>Dynamic </a:t>
            </a:r>
            <a:r>
              <a:rPr lang="en-US" dirty="0" err="1"/>
              <a:t>Relocatability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Sharing </a:t>
            </a:r>
          </a:p>
          <a:p>
            <a:r>
              <a:rPr lang="en-US" dirty="0"/>
              <a:t>Protection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Achieving these features require a variety of hardware and software support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3091-1FA2-4519-8F8A-B5AF3B1EE5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4921</TotalTime>
  <Words>4849</Words>
  <Application>Microsoft Office PowerPoint</Application>
  <PresentationFormat>Widescreen</PresentationFormat>
  <Paragraphs>849</Paragraphs>
  <Slides>83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Arial</vt:lpstr>
      <vt:lpstr>Calibri</vt:lpstr>
      <vt:lpstr>Calibri Light</vt:lpstr>
      <vt:lpstr>Cambria Math</vt:lpstr>
      <vt:lpstr>Courier New</vt:lpstr>
      <vt:lpstr>Helvetica</vt:lpstr>
      <vt:lpstr>Monotype Sorts</vt:lpstr>
      <vt:lpstr>Roboto</vt:lpstr>
      <vt:lpstr>Times New Roman</vt:lpstr>
      <vt:lpstr>Verdana</vt:lpstr>
      <vt:lpstr>Office Theme</vt:lpstr>
      <vt:lpstr>CSMC 412</vt:lpstr>
      <vt:lpstr>Memory Management</vt:lpstr>
      <vt:lpstr>CPU and Memory</vt:lpstr>
      <vt:lpstr>Background</vt:lpstr>
      <vt:lpstr>View of the memory</vt:lpstr>
      <vt:lpstr>Address Space</vt:lpstr>
      <vt:lpstr>Mapping of Address Spaces</vt:lpstr>
      <vt:lpstr>Mapping of address spaces</vt:lpstr>
      <vt:lpstr>Desirable Features</vt:lpstr>
      <vt:lpstr>Binding and Multiple Mappings</vt:lpstr>
      <vt:lpstr>Address Binding</vt:lpstr>
      <vt:lpstr>Binding of Instructions and Data to Memory</vt:lpstr>
      <vt:lpstr>Multistep Processing of a User Program </vt:lpstr>
      <vt:lpstr>Dynamic Linking</vt:lpstr>
      <vt:lpstr>Dynamic Loading</vt:lpstr>
      <vt:lpstr>Overlays</vt:lpstr>
      <vt:lpstr>Logical vs. Physical Address Space</vt:lpstr>
      <vt:lpstr>Memory-Management Unit (MMU)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Contiguous Allocation</vt:lpstr>
      <vt:lpstr>Contiguous Allocation (Cont.)</vt:lpstr>
      <vt:lpstr>Base and Limit Registers</vt:lpstr>
      <vt:lpstr>Hardware Support for Relocation and Limit Registers</vt:lpstr>
      <vt:lpstr>Dynamic relocation using a relocation register</vt:lpstr>
      <vt:lpstr>Multiple-partition allocation </vt:lpstr>
      <vt:lpstr>Dynamic Storage-Allocation Problem</vt:lpstr>
      <vt:lpstr>Fragmentation</vt:lpstr>
      <vt:lpstr>Fragmentation (Cont.)</vt:lpstr>
      <vt:lpstr>Memory Management Schemes from I</vt:lpstr>
      <vt:lpstr>Programmers View</vt:lpstr>
      <vt:lpstr>Logical Address Space</vt:lpstr>
      <vt:lpstr>Segmentation</vt:lpstr>
      <vt:lpstr>User’s View of a Program</vt:lpstr>
      <vt:lpstr>Logical View of Segmentation</vt:lpstr>
      <vt:lpstr>Segmentation Architecture </vt:lpstr>
      <vt:lpstr>Segmentation Architecture (Cont.)</vt:lpstr>
      <vt:lpstr>Segmentation Hardware</vt:lpstr>
      <vt:lpstr>Example of Segmentation</vt:lpstr>
      <vt:lpstr>Sharing of Segments</vt:lpstr>
      <vt:lpstr>Paging</vt:lpstr>
      <vt:lpstr>Address Space</vt:lpstr>
      <vt:lpstr>Paging Model of Logical and  Physical Memory</vt:lpstr>
      <vt:lpstr>Address Translation Scheme</vt:lpstr>
      <vt:lpstr>Paging Hardware</vt:lpstr>
      <vt:lpstr>Paging Example</vt:lpstr>
      <vt:lpstr>Paging (Cont.)</vt:lpstr>
      <vt:lpstr>Free Frames</vt:lpstr>
      <vt:lpstr>Implementation of Page Table</vt:lpstr>
      <vt:lpstr>Translation Lookaside Buffer</vt:lpstr>
      <vt:lpstr>Implementation of Page Table (Cont.)</vt:lpstr>
      <vt:lpstr>Associative Memory</vt:lpstr>
      <vt:lpstr>Paging Hardware With TLB</vt:lpstr>
      <vt:lpstr>Effective Access Time</vt:lpstr>
      <vt:lpstr>Memory Protection</vt:lpstr>
      <vt:lpstr>Valid (v) or Invalid (i) Bit In A Page Table</vt:lpstr>
      <vt:lpstr>Memory Management Schemes</vt:lpstr>
      <vt:lpstr>Shared Pages</vt:lpstr>
      <vt:lpstr>Shared Code</vt:lpstr>
      <vt:lpstr>Shared Pages Example</vt:lpstr>
      <vt:lpstr>Structure of the Page Table</vt:lpstr>
      <vt:lpstr>Hierarchical Page Tables</vt:lpstr>
      <vt:lpstr>Two-Level Page-Table Scheme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Example: The Intel 32 and 64-bit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Intel x86-64</vt:lpstr>
      <vt:lpstr>ARM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K. Agrawala</cp:lastModifiedBy>
  <cp:revision>51</cp:revision>
  <cp:lastPrinted>2022-10-18T14:17:10Z</cp:lastPrinted>
  <dcterms:created xsi:type="dcterms:W3CDTF">2019-02-25T14:10:39Z</dcterms:created>
  <dcterms:modified xsi:type="dcterms:W3CDTF">2022-10-20T14:36:51Z</dcterms:modified>
</cp:coreProperties>
</file>