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80" r:id="rId2"/>
    <p:sldId id="284" r:id="rId3"/>
    <p:sldId id="285" r:id="rId4"/>
    <p:sldId id="286" r:id="rId5"/>
    <p:sldId id="287" r:id="rId6"/>
    <p:sldId id="288" r:id="rId7"/>
    <p:sldId id="289" r:id="rId8"/>
    <p:sldId id="290" r:id="rId9"/>
    <p:sldId id="305"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59" r:id="rId25"/>
    <p:sldId id="360" r:id="rId26"/>
    <p:sldId id="307" r:id="rId27"/>
    <p:sldId id="308" r:id="rId28"/>
    <p:sldId id="309" r:id="rId29"/>
    <p:sldId id="310" r:id="rId30"/>
    <p:sldId id="311" r:id="rId31"/>
    <p:sldId id="312" r:id="rId32"/>
    <p:sldId id="361" r:id="rId33"/>
    <p:sldId id="313" r:id="rId34"/>
    <p:sldId id="314" r:id="rId35"/>
    <p:sldId id="362" r:id="rId36"/>
    <p:sldId id="315" r:id="rId37"/>
    <p:sldId id="363"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65" r:id="rId52"/>
    <p:sldId id="329" r:id="rId53"/>
    <p:sldId id="330" r:id="rId54"/>
    <p:sldId id="331" r:id="rId55"/>
    <p:sldId id="332" r:id="rId56"/>
    <p:sldId id="333" r:id="rId57"/>
    <p:sldId id="334" r:id="rId58"/>
    <p:sldId id="335" r:id="rId59"/>
    <p:sldId id="336" r:id="rId60"/>
    <p:sldId id="337"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69" r:id="rId75"/>
    <p:sldId id="370" r:id="rId76"/>
    <p:sldId id="371" r:id="rId77"/>
    <p:sldId id="372" r:id="rId78"/>
    <p:sldId id="373" r:id="rId79"/>
    <p:sldId id="374" r:id="rId80"/>
    <p:sldId id="366" r:id="rId81"/>
    <p:sldId id="367" r:id="rId82"/>
    <p:sldId id="368" r:id="rId83"/>
    <p:sldId id="355" r:id="rId84"/>
    <p:sldId id="356" r:id="rId85"/>
    <p:sldId id="357" r:id="rId8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142" d="100"/>
          <a:sy n="142" d="100"/>
        </p:scale>
        <p:origin x="120" y="116"/>
      </p:cViewPr>
      <p:guideLst/>
    </p:cSldViewPr>
  </p:slideViewPr>
  <p:notesTextViewPr>
    <p:cViewPr>
      <p:scale>
        <a:sx n="1" d="1"/>
        <a:sy n="1" d="1"/>
      </p:scale>
      <p:origin x="0" y="0"/>
    </p:cViewPr>
  </p:notesTextViewPr>
  <p:sorterViewPr>
    <p:cViewPr varScale="1">
      <p:scale>
        <a:sx n="100" d="100"/>
        <a:sy n="100" d="100"/>
      </p:scale>
      <p:origin x="0" y="-13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0F950A-FD44-4C8F-A140-0A148EBAB3EF}" type="datetimeFigureOut">
              <a:rPr lang="en-US" smtClean="0"/>
              <a:t>10/27/2022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1BFB7E-E8E8-4B09-9798-3C818ECDCA84}" type="slidenum">
              <a:rPr lang="en-US" smtClean="0"/>
              <a:t>‹#›</a:t>
            </a:fld>
            <a:endParaRPr lang="en-US"/>
          </a:p>
        </p:txBody>
      </p:sp>
    </p:spTree>
    <p:extLst>
      <p:ext uri="{BB962C8B-B14F-4D97-AF65-F5344CB8AC3E}">
        <p14:creationId xmlns:p14="http://schemas.microsoft.com/office/powerpoint/2010/main" val="243581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101069-85A8-4622-BB0F-7A95BC2DE9CB}" type="datetimeFigureOut">
              <a:rPr lang="en-US" smtClean="0"/>
              <a:t>10/27/2022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237633-8646-4A3F-A33A-A60A1F0CE78F}" type="slidenum">
              <a:rPr lang="en-US" smtClean="0"/>
              <a:t>‹#›</a:t>
            </a:fld>
            <a:endParaRPr lang="en-US"/>
          </a:p>
        </p:txBody>
      </p:sp>
    </p:spTree>
    <p:extLst>
      <p:ext uri="{BB962C8B-B14F-4D97-AF65-F5344CB8AC3E}">
        <p14:creationId xmlns:p14="http://schemas.microsoft.com/office/powerpoint/2010/main" val="30535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42336"/>
          <p:cNvSpPr>
            <a:spLocks noGrp="1" noRot="1" noChangeAspect="1" noTextEdit="1"/>
          </p:cNvSpPr>
          <p:nvPr>
            <p:ph type="sldImg"/>
          </p:nvPr>
        </p:nvSpPr>
        <p:spPr>
          <a:noFill/>
          <a:ln cap="flat">
            <a:headEnd type="none" w="med" len="med"/>
            <a:tailEnd type="none" w="med" len="med"/>
          </a:ln>
        </p:spPr>
      </p:sp>
      <p:sp>
        <p:nvSpPr>
          <p:cNvPr id="142339" name="Rectangle 142337"/>
          <p:cNvSpPr>
            <a:spLocks noGrp="1"/>
          </p:cNvSpPr>
          <p:nvPr>
            <p:ph type="body" idx="1"/>
          </p:nvPr>
        </p:nvSpPr>
        <p:spPr>
          <a:noFill/>
          <a:ln/>
        </p:spPr>
        <p:txBody>
          <a:bodyPr/>
          <a:lstStyle/>
          <a:p>
            <a:pPr eaLnBrk="1" hangingPunct="1">
              <a:spcBef>
                <a:spcPct val="0"/>
              </a:spcBef>
            </a:pPr>
            <a:endParaRPr lang="en-US"/>
          </a:p>
        </p:txBody>
      </p:sp>
      <p:sp>
        <p:nvSpPr>
          <p:cNvPr id="142340" name="Shape 3"/>
          <p:cNvSpPr>
            <a:spLocks noGrp="1"/>
          </p:cNvSpPr>
          <p:nvPr>
            <p:ph type="sldNum" sz="quarter" idx="5"/>
          </p:nvPr>
        </p:nvSpPr>
        <p:spPr>
          <a:noFill/>
          <a:ln>
            <a:headEnd/>
            <a:tailEnd/>
          </a:ln>
        </p:spPr>
        <p:txBody>
          <a:bodyPr/>
          <a:lstStyle/>
          <a:p>
            <a:fld id="{1333E73D-C5DD-433F-8AF0-AC3E576F2DFB}" type="slidenum">
              <a:rPr lang="en-US"/>
              <a:pPr/>
              <a:t>1</a:t>
            </a:fld>
            <a:endParaRPr lang="en-US"/>
          </a:p>
        </p:txBody>
      </p:sp>
    </p:spTree>
    <p:extLst>
      <p:ext uri="{BB962C8B-B14F-4D97-AF65-F5344CB8AC3E}">
        <p14:creationId xmlns:p14="http://schemas.microsoft.com/office/powerpoint/2010/main" val="25270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C7C1C1-D9DB-4B42-B277-7408F624BB4B}"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6797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4BFB845-0546-4C22-95F1-CC7557540D49}"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8273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6B8000-E622-4DD4-A722-B086EE553D3B}"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0910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510F74-2CA5-4DA4-9893-8907BFD19080}"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2493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FCFF8B-663D-4B1C-81B5-1492BE9EC85B}"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74129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C28C21-8C09-4F6E-8B52-AC6C0A25062E}"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2372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27A0EB-08CC-4F92-A42B-67CF6E56AE3F}"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69881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818019-B619-4270-B6A8-A6E3861550C8}"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7919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209849D-F1DA-4AC6-BACF-7FD588DE9E9C}"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7613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AF523C-1C55-451F-BAA4-6DCD1BAA6B17}"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1241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B7317C-E3EE-4696-8869-F61344FC0D38}"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46996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D54115D-91D0-4564-8C4A-876894BF6A40}"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956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7D31692-25E2-411E-9BA1-279982472A45}"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75399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8CDE2B3-925E-4FEE-B4D7-52D69F1959F1}"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76787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B66B828-E61B-4F95-96B0-E0B3E1DD1090}"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3757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4200CB3-0E15-45C6-8853-7D3B21DB256B}"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25240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A38100C-A0BD-4FAF-BDE1-D6903DBDECC6}"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66412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FFCE8F0-F919-45BD-BCBF-0A6B8F99ADB5}"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59380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C4ACE5B-3464-4396-89A4-A7637B678E59}"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15998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203D4D2-176F-4E63-833A-BD9F684DC617}"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84549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601F96E-77FA-4358-985A-0EBAD8B61AD9}"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1458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DF78B-A928-4ADB-9ABE-683F4918E3A5}"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7982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6E641D-93B2-436A-B5D2-C3C22FD7A216}"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5273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9334A9-076A-4332-ADDC-D412344441B4}"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98561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71B986-274F-4475-A74A-9B0E42CE9C80}"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08586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736F61F-9E80-4CA0-B081-672CA673B937}"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80270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3B32FA-9A19-4254-9E33-A9564C0C62B3}"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2805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D98587B-2790-4CE6-9B17-4C9D602E1630}"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04988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0B707AB-FF36-439E-940D-9BD222D8F7AE}"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7903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D47E3A-05FB-42AD-9191-4D24251892D4}"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87252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94F6D1C-FF4A-4DDF-8BDF-9DC3951D7353}"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27254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665F18E-110A-4E0F-A9CD-9DE165DA91EE}"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0379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6C469BB-93E2-48DE-AD16-02DEC1F99DBD}"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72585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2E528F9-37E9-45C6-8DB3-AC2143F19E3B}"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16049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A533469-5EB6-4FDE-AF5B-5B200160E748}"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13701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7C5F65-1171-472A-AA16-07DFA1D58E66}"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65560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01E20A-1339-402B-9BB6-2AECDC51DC6C}"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7591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A6FFAC4-2C43-4729-A892-FB8309E2A3A3}"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24054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4B2F7AC-9520-4844-BA33-A12F4652AE92}"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95769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A10877D-FFD4-4397-B274-AB8678F1AC7F}"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81363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432AE2-9433-459F-888D-C21A44DA606D}"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3309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D672BD0-9935-4049-9C15-B9D078889684}"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902126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9002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AB84E14-0336-4AD1-81F1-995899C11175}"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58357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A4AE7BA-BE7E-406A-B14E-293FD295A4A2}"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49667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4891C1E-36B4-429F-B00E-32E9EB0EFFD7}"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81793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CEDEB-DD19-439B-8898-F3AEC2B03C8C}"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308659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8039DFF-9B34-4D01-A898-11858684B4D3}"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42255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09596F7-5540-4A3F-884F-E47EACD1C5DB}"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405919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260FCD-41F8-42C5-A7D1-C7117A89AC94}"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77520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197DDB6-F9F7-4D4B-A2C6-F061DFBCC934}"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2869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3E8E0C2-C349-4574-8AEB-16F8A1DBE2BF}"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703143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0ED0876-4238-47B8-853D-3CDBE859BC72}"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80679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20CEEED-7848-4BF4-B244-C2029C89B76F}" type="slidenum">
              <a:rPr lang="en-US" altLang="en-US">
                <a:latin typeface="Times New Roman" panose="02020603050405020304" pitchFamily="18" charset="0"/>
              </a:rPr>
              <a:pPr/>
              <a:t>69</a:t>
            </a:fld>
            <a:endParaRPr lang="en-US" altLang="en-US">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700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AC6842C-1FC1-4614-92DA-763653DA032A}"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48275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2B91D1A-0CF8-4FE1-9C0B-67478A3B7A4F}" type="slidenum">
              <a:rPr lang="en-US" altLang="en-US">
                <a:latin typeface="Times New Roman" panose="02020603050405020304" pitchFamily="18" charset="0"/>
              </a:rPr>
              <a:pPr/>
              <a:t>70</a:t>
            </a:fld>
            <a:endParaRPr lang="en-US" altLang="en-US">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703052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6925BC3-2009-4B5F-885A-8455012A1556}" type="slidenum">
              <a:rPr lang="en-US" altLang="en-US">
                <a:latin typeface="Times New Roman" panose="02020603050405020304" pitchFamily="18" charset="0"/>
              </a:rPr>
              <a:pPr/>
              <a:t>71</a:t>
            </a:fld>
            <a:endParaRPr lang="en-US" altLang="en-US">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707490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B82FB1-70F7-4DF7-A5D2-314C5628D700}" type="slidenum">
              <a:rPr lang="en-US" altLang="en-US">
                <a:latin typeface="Times New Roman" panose="02020603050405020304" pitchFamily="18" charset="0"/>
              </a:rPr>
              <a:pPr/>
              <a:t>72</a:t>
            </a:fld>
            <a:endParaRPr lang="en-US" altLang="en-US">
              <a:latin typeface="Times New Roman" panose="02020603050405020304"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950320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682AD2E-2F83-4DB0-AF54-EFE9FCAC777D}" type="slidenum">
              <a:rPr lang="en-US" altLang="en-US">
                <a:latin typeface="Times New Roman" panose="02020603050405020304" pitchFamily="18" charset="0"/>
              </a:rPr>
              <a:pPr/>
              <a:t>73</a:t>
            </a:fld>
            <a:endParaRPr lang="en-US" altLang="en-US">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296130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E14445-3157-4445-8071-A60C505DA92B}" type="slidenum">
              <a:rPr lang="en-US" altLang="en-US">
                <a:latin typeface="Times New Roman" panose="02020603050405020304" pitchFamily="18" charset="0"/>
              </a:rPr>
              <a:pPr/>
              <a:t>83</a:t>
            </a:fld>
            <a:endParaRPr lang="en-US" altLang="en-US">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967587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B291040-F83D-4C7E-9945-AF6980455D84}" type="slidenum">
              <a:rPr lang="en-US" altLang="en-US">
                <a:latin typeface="Times New Roman" panose="02020603050405020304" pitchFamily="18" charset="0"/>
              </a:rPr>
              <a:pPr/>
              <a:t>84</a:t>
            </a:fld>
            <a:endParaRPr lang="en-US" altLang="en-US">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300999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F808F3-521E-4B04-913A-4278BAF8917B}" type="slidenum">
              <a:rPr lang="en-US" altLang="en-US">
                <a:latin typeface="Times New Roman" panose="02020603050405020304" pitchFamily="18" charset="0"/>
              </a:rPr>
              <a:pPr/>
              <a:t>85</a:t>
            </a:fld>
            <a:endParaRPr lang="en-US" altLang="en-US">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8638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1470E4-506B-40B6-8D1E-7A91A474822E}"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873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625768C-4352-4587-891F-2735ECE4B568}"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0726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625768C-4352-4587-891F-2735ECE4B568}"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342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2021</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30736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2021</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5904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2021</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424056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pPr>
              <a:defRPr/>
            </a:pPr>
            <a:r>
              <a:rPr lang="en-US"/>
              <a:t>2021</a:t>
            </a:r>
          </a:p>
        </p:txBody>
      </p:sp>
      <p:sp>
        <p:nvSpPr>
          <p:cNvPr id="5" name="Rectangle 4"/>
          <p:cNvSpPr>
            <a:spLocks noGrp="1"/>
          </p:cNvSpPr>
          <p:nvPr>
            <p:ph type="ftr" sz="quarter" idx="11"/>
          </p:nvPr>
        </p:nvSpPr>
        <p:spPr/>
        <p:txBody>
          <a:bodyPr/>
          <a:lstStyle>
            <a:lvl1pPr>
              <a:defRPr/>
            </a:lvl1pPr>
          </a:lstStyle>
          <a:p>
            <a:pPr>
              <a:defRPr/>
            </a:pPr>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pPr>
              <a:defRPr/>
            </a:pPr>
            <a:fld id="{6742D389-1E87-4ECE-A6D6-350E1E9597FC}" type="slidenum">
              <a:rPr lang="en-US"/>
              <a:pPr>
                <a:defRPr/>
              </a:pPr>
              <a:t>‹#›</a:t>
            </a:fld>
            <a:endParaRPr lang="en-US"/>
          </a:p>
        </p:txBody>
      </p:sp>
    </p:spTree>
    <p:extLst>
      <p:ext uri="{BB962C8B-B14F-4D97-AF65-F5344CB8AC3E}">
        <p14:creationId xmlns:p14="http://schemas.microsoft.com/office/powerpoint/2010/main" val="336582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2021</a:t>
            </a:r>
          </a:p>
        </p:txBody>
      </p:sp>
      <p:sp>
        <p:nvSpPr>
          <p:cNvPr id="4" name="Footer Placeholder 3"/>
          <p:cNvSpPr>
            <a:spLocks noGrp="1"/>
          </p:cNvSpPr>
          <p:nvPr>
            <p:ph type="ftr" sz="quarter" idx="11"/>
          </p:nvPr>
        </p:nvSpPr>
        <p:spPr/>
        <p:txBody>
          <a:bodyPr/>
          <a:lstStyle/>
          <a:p>
            <a:r>
              <a:rPr lang="en-US"/>
              <a:t>Copyright 2018 Silberschatz, Gavin &amp;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49169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264584" y="2960688"/>
            <a:ext cx="114808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sp>
          <p:nvSpPr>
            <p:cNvPr id="5" name="Rectangle 5"/>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sp>
          <p:nvSpPr>
            <p:cNvPr id="6" name="Rectangle 6"/>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grpSp>
      <p:sp>
        <p:nvSpPr>
          <p:cNvPr id="7" name="Text Box 7"/>
          <p:cNvSpPr txBox="1">
            <a:spLocks noChangeArrowheads="1"/>
          </p:cNvSpPr>
          <p:nvPr/>
        </p:nvSpPr>
        <p:spPr bwMode="auto">
          <a:xfrm>
            <a:off x="8652933" y="6588126"/>
            <a:ext cx="3617384"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p:cNvSpPr txBox="1">
            <a:spLocks noChangeArrowheads="1"/>
          </p:cNvSpPr>
          <p:nvPr/>
        </p:nvSpPr>
        <p:spPr bwMode="auto">
          <a:xfrm>
            <a:off x="35984" y="6613526"/>
            <a:ext cx="2730235" cy="246221"/>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0984" y="4157663"/>
            <a:ext cx="2749549"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4298951" y="4006850"/>
            <a:ext cx="3115733"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sp>
        <p:nvSpPr>
          <p:cNvPr id="152578" name="Rectangle 2"/>
          <p:cNvSpPr>
            <a:spLocks noGrp="1" noChangeArrowheads="1"/>
          </p:cNvSpPr>
          <p:nvPr>
            <p:ph type="ctrTitle"/>
          </p:nvPr>
        </p:nvSpPr>
        <p:spPr>
          <a:xfrm>
            <a:off x="914400" y="685800"/>
            <a:ext cx="103632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42946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2021</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90769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2021</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34918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2021</a:t>
            </a:r>
          </a:p>
        </p:txBody>
      </p:sp>
      <p:sp>
        <p:nvSpPr>
          <p:cNvPr id="6" name="Footer Placeholder 5"/>
          <p:cNvSpPr>
            <a:spLocks noGrp="1"/>
          </p:cNvSpPr>
          <p:nvPr>
            <p:ph type="ftr" sz="quarter" idx="11"/>
          </p:nvPr>
        </p:nvSpPr>
        <p:spPr/>
        <p:txBody>
          <a:bodyPr/>
          <a:lstStyle/>
          <a:p>
            <a:r>
              <a:rPr lang="en-US"/>
              <a:t>Copyright 2018 Silberschatz, Gavin &amp;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380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2021</a:t>
            </a:r>
          </a:p>
        </p:txBody>
      </p:sp>
      <p:sp>
        <p:nvSpPr>
          <p:cNvPr id="8" name="Footer Placeholder 7"/>
          <p:cNvSpPr>
            <a:spLocks noGrp="1"/>
          </p:cNvSpPr>
          <p:nvPr>
            <p:ph type="ftr" sz="quarter" idx="11"/>
          </p:nvPr>
        </p:nvSpPr>
        <p:spPr/>
        <p:txBody>
          <a:bodyPr/>
          <a:lstStyle/>
          <a:p>
            <a:r>
              <a:rPr lang="en-US"/>
              <a:t>Copyright 2018 Silberschatz, Gavin &amp; Gagne</a:t>
            </a:r>
          </a:p>
        </p:txBody>
      </p:sp>
      <p:sp>
        <p:nvSpPr>
          <p:cNvPr id="9" name="Slide Number Placeholder 8"/>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4199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2021</a:t>
            </a:r>
          </a:p>
        </p:txBody>
      </p:sp>
      <p:sp>
        <p:nvSpPr>
          <p:cNvPr id="4" name="Footer Placeholder 3"/>
          <p:cNvSpPr>
            <a:spLocks noGrp="1"/>
          </p:cNvSpPr>
          <p:nvPr>
            <p:ph type="ftr" sz="quarter" idx="11"/>
          </p:nvPr>
        </p:nvSpPr>
        <p:spPr/>
        <p:txBody>
          <a:bodyPr/>
          <a:lstStyle/>
          <a:p>
            <a:r>
              <a:rPr lang="en-US"/>
              <a:t>Copyright 2018 Silberschatz, Gavin &amp;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6200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241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2021</a:t>
            </a:r>
          </a:p>
        </p:txBody>
      </p:sp>
      <p:sp>
        <p:nvSpPr>
          <p:cNvPr id="6" name="Footer Placeholder 5"/>
          <p:cNvSpPr>
            <a:spLocks noGrp="1"/>
          </p:cNvSpPr>
          <p:nvPr>
            <p:ph type="ftr" sz="quarter" idx="11"/>
          </p:nvPr>
        </p:nvSpPr>
        <p:spPr/>
        <p:txBody>
          <a:bodyPr/>
          <a:lstStyle/>
          <a:p>
            <a:r>
              <a:rPr lang="en-US"/>
              <a:t>Copyright 2018 Silberschatz, Gavin &amp;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943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2021</a:t>
            </a:r>
          </a:p>
        </p:txBody>
      </p:sp>
      <p:sp>
        <p:nvSpPr>
          <p:cNvPr id="6" name="Footer Placeholder 5"/>
          <p:cNvSpPr>
            <a:spLocks noGrp="1"/>
          </p:cNvSpPr>
          <p:nvPr>
            <p:ph type="ftr" sz="quarter" idx="11"/>
          </p:nvPr>
        </p:nvSpPr>
        <p:spPr/>
        <p:txBody>
          <a:bodyPr/>
          <a:lstStyle/>
          <a:p>
            <a:r>
              <a:rPr lang="en-US"/>
              <a:t>Copyright 2018 Silberschatz, Gavin &amp;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27603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Silberschatz, Gavin &amp; Gagne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A9E9B-7639-41A7-8B5F-FEFEB094FBAA}" type="slidenum">
              <a:rPr lang="en-US" smtClean="0"/>
              <a:t>‹#›</a:t>
            </a:fld>
            <a:endParaRPr lang="en-US"/>
          </a:p>
        </p:txBody>
      </p:sp>
    </p:spTree>
    <p:extLst>
      <p:ext uri="{BB962C8B-B14F-4D97-AF65-F5344CB8AC3E}">
        <p14:creationId xmlns:p14="http://schemas.microsoft.com/office/powerpoint/2010/main" val="290884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54273"/>
          <p:cNvSpPr>
            <a:spLocks noGrp="1" noChangeArrowheads="1"/>
          </p:cNvSpPr>
          <p:nvPr>
            <p:ph type="title"/>
          </p:nvPr>
        </p:nvSpPr>
        <p:spPr>
          <a:xfrm>
            <a:off x="4975226" y="920750"/>
            <a:ext cx="2445976" cy="694466"/>
          </a:xfrm>
        </p:spPr>
        <p:txBody>
          <a:bodyPr vert="horz" wrap="none" lIns="63398" tIns="25359" rIns="63398" bIns="25359" rtlCol="0" anchor="t">
            <a:spAutoFit/>
          </a:bodyPr>
          <a:lstStyle/>
          <a:p>
            <a:pPr>
              <a:lnSpc>
                <a:spcPct val="95000"/>
              </a:lnSpc>
            </a:pPr>
            <a:r>
              <a:rPr lang="en-US"/>
              <a:t>CSMC 412</a:t>
            </a:r>
          </a:p>
        </p:txBody>
      </p:sp>
      <p:sp>
        <p:nvSpPr>
          <p:cNvPr id="4099" name="Shape 54274"/>
          <p:cNvSpPr>
            <a:spLocks noGrp="1" noChangeArrowheads="1"/>
          </p:cNvSpPr>
          <p:nvPr>
            <p:ph type="body" idx="1"/>
          </p:nvPr>
        </p:nvSpPr>
        <p:spPr>
          <a:xfrm>
            <a:off x="2762251" y="1725614"/>
            <a:ext cx="7026275" cy="1943131"/>
          </a:xfrm>
        </p:spPr>
        <p:txBody>
          <a:bodyPr vert="horz" lIns="71324" tIns="28529" rIns="71324" bIns="28529" rtlCol="0">
            <a:spAutoFit/>
          </a:bodyPr>
          <a:lstStyle/>
          <a:p>
            <a:pPr marL="387350" indent="-387350" algn="ctr" defTabSz="1033463">
              <a:lnSpc>
                <a:spcPct val="94000"/>
              </a:lnSpc>
              <a:spcBef>
                <a:spcPct val="28000"/>
              </a:spcBef>
              <a:buNone/>
            </a:pPr>
            <a:r>
              <a:rPr lang="en-US" sz="3300" dirty="0">
                <a:solidFill>
                  <a:schemeClr val="tx2"/>
                </a:solidFill>
              </a:rPr>
              <a:t>Operating Systems</a:t>
            </a:r>
            <a:endParaRPr lang="en-US" dirty="0"/>
          </a:p>
          <a:p>
            <a:pPr marL="387350" indent="-387350" algn="ctr" defTabSz="1033463">
              <a:lnSpc>
                <a:spcPct val="94000"/>
              </a:lnSpc>
              <a:spcBef>
                <a:spcPct val="28000"/>
              </a:spcBef>
              <a:buNone/>
            </a:pPr>
            <a:r>
              <a:rPr lang="en-US" sz="3300" dirty="0">
                <a:solidFill>
                  <a:schemeClr val="tx2"/>
                </a:solidFill>
              </a:rPr>
              <a:t>Prof. Ashok K </a:t>
            </a:r>
            <a:r>
              <a:rPr lang="en-US" sz="3300" dirty="0" err="1">
                <a:solidFill>
                  <a:schemeClr val="tx2"/>
                </a:solidFill>
              </a:rPr>
              <a:t>Agrawala</a:t>
            </a:r>
            <a:endParaRPr lang="en-US" sz="3300" dirty="0">
              <a:solidFill>
                <a:schemeClr val="tx2"/>
              </a:solidFill>
            </a:endParaRPr>
          </a:p>
          <a:p>
            <a:pPr marL="387350" indent="-387350" algn="ctr" defTabSz="1033463">
              <a:lnSpc>
                <a:spcPct val="94000"/>
              </a:lnSpc>
              <a:spcBef>
                <a:spcPct val="28000"/>
              </a:spcBef>
              <a:buNone/>
            </a:pPr>
            <a:endParaRPr lang="en-US" sz="2100" dirty="0"/>
          </a:p>
          <a:p>
            <a:pPr marL="387350" indent="-387350" algn="ctr" defTabSz="1033463">
              <a:lnSpc>
                <a:spcPct val="94000"/>
              </a:lnSpc>
              <a:spcBef>
                <a:spcPct val="28000"/>
              </a:spcBef>
              <a:buNone/>
            </a:pPr>
            <a:r>
              <a:rPr lang="en-US" sz="2100" dirty="0">
                <a:solidFill>
                  <a:srgbClr val="000000"/>
                </a:solidFill>
              </a:rPr>
              <a:t>Set 14</a:t>
            </a:r>
          </a:p>
        </p:txBody>
      </p:sp>
      <p:sp>
        <p:nvSpPr>
          <p:cNvPr id="4100" name="Shape 3"/>
          <p:cNvSpPr>
            <a:spLocks noGrp="1"/>
          </p:cNvSpPr>
          <p:nvPr>
            <p:ph type="dt" sz="quarter" idx="10"/>
          </p:nvPr>
        </p:nvSpPr>
        <p:spPr>
          <a:noFill/>
          <a:ln>
            <a:headEnd/>
            <a:tailEnd/>
          </a:ln>
        </p:spPr>
        <p:txBody>
          <a:bodyPr/>
          <a:lstStyle/>
          <a:p>
            <a:r>
              <a:rPr lang="en-US"/>
              <a:t>2021</a:t>
            </a:r>
            <a:endParaRPr lang="en-US" dirty="0"/>
          </a:p>
        </p:txBody>
      </p:sp>
      <p:sp>
        <p:nvSpPr>
          <p:cNvPr id="4101" name="Shape 4"/>
          <p:cNvSpPr>
            <a:spLocks noGrp="1"/>
          </p:cNvSpPr>
          <p:nvPr>
            <p:ph type="sldNum" sz="quarter" idx="12"/>
          </p:nvPr>
        </p:nvSpPr>
        <p:spPr bwMode="auto">
          <a:noFill/>
          <a:ln>
            <a:miter lim="800000"/>
            <a:headEnd/>
            <a:tailEnd/>
          </a:ln>
        </p:spPr>
        <p:txBody>
          <a:bodyPr/>
          <a:lstStyle/>
          <a:p>
            <a:fld id="{8E1C8854-195F-4F1D-ABC5-033DBF64DE55}" type="slidenum">
              <a:rPr lang="en-US"/>
              <a:pPr/>
              <a:t>1</a:t>
            </a:fld>
            <a:endParaRPr lang="en-US"/>
          </a:p>
        </p:txBody>
      </p:sp>
      <p:sp>
        <p:nvSpPr>
          <p:cNvPr id="2" name="Footer Placeholder 1">
            <a:extLst>
              <a:ext uri="{FF2B5EF4-FFF2-40B4-BE49-F238E27FC236}">
                <a16:creationId xmlns:a16="http://schemas.microsoft.com/office/drawing/2014/main" id="{9D6E21DC-E1A3-4D93-A418-87B90EEF08C4}"/>
              </a:ext>
            </a:extLst>
          </p:cNvPr>
          <p:cNvSpPr>
            <a:spLocks noGrp="1"/>
          </p:cNvSpPr>
          <p:nvPr>
            <p:ph type="ftr" sz="quarter" idx="11"/>
          </p:nvPr>
        </p:nvSpPr>
        <p:spPr/>
        <p:txBody>
          <a:bodyPr/>
          <a:lstStyle/>
          <a:p>
            <a:pPr>
              <a:defRPr/>
            </a:pPr>
            <a:r>
              <a:rPr lang="en-US"/>
              <a:t>Copyright 2018 Silberschatz, Gavin &amp; Gagne</a:t>
            </a:r>
          </a:p>
        </p:txBody>
      </p:sp>
    </p:spTree>
    <p:extLst>
      <p:ext uri="{BB962C8B-B14F-4D97-AF65-F5344CB8AC3E}">
        <p14:creationId xmlns:p14="http://schemas.microsoft.com/office/powerpoint/2010/main" val="22026208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dirty="0"/>
              <a:t>Basic Concepts</a:t>
            </a:r>
          </a:p>
        </p:txBody>
      </p:sp>
      <p:sp>
        <p:nvSpPr>
          <p:cNvPr id="14339" name="Content Placeholder 2"/>
          <p:cNvSpPr>
            <a:spLocks noGrp="1"/>
          </p:cNvSpPr>
          <p:nvPr>
            <p:ph idx="1"/>
          </p:nvPr>
        </p:nvSpPr>
        <p:spPr/>
        <p:txBody>
          <a:bodyPr>
            <a:normAutofit fontScale="92500" lnSpcReduction="10000"/>
          </a:bodyPr>
          <a:lstStyle/>
          <a:p>
            <a:r>
              <a:rPr lang="en-US" altLang="en-US" dirty="0"/>
              <a:t>With swapping, </a:t>
            </a:r>
            <a:r>
              <a:rPr lang="en-US" altLang="en-US" dirty="0">
                <a:solidFill>
                  <a:srgbClr val="FF0000"/>
                </a:solidFill>
              </a:rPr>
              <a:t>pager</a:t>
            </a:r>
            <a:r>
              <a:rPr lang="en-US" altLang="en-US" dirty="0"/>
              <a:t> guesses which pages will be used before swapping out again</a:t>
            </a:r>
          </a:p>
          <a:p>
            <a:r>
              <a:rPr lang="en-US" altLang="en-US" dirty="0"/>
              <a:t>Instead, pager brings in only needed pages into memory</a:t>
            </a:r>
          </a:p>
          <a:p>
            <a:r>
              <a:rPr lang="en-US" altLang="en-US" dirty="0"/>
              <a:t>How to determine that set of pages?</a:t>
            </a:r>
          </a:p>
          <a:p>
            <a:pPr lvl="1"/>
            <a:r>
              <a:rPr lang="en-US" altLang="en-US" dirty="0"/>
              <a:t>Need new MMU functionality to implement demand paging</a:t>
            </a:r>
          </a:p>
          <a:p>
            <a:r>
              <a:rPr lang="en-US" altLang="en-US" dirty="0"/>
              <a:t>If pages needed are already </a:t>
            </a:r>
            <a:r>
              <a:rPr lang="en-US" altLang="en-US" b="1" dirty="0">
                <a:solidFill>
                  <a:srgbClr val="3366FF"/>
                </a:solidFill>
              </a:rPr>
              <a:t>memory resident</a:t>
            </a:r>
          </a:p>
          <a:p>
            <a:pPr lvl="1"/>
            <a:r>
              <a:rPr lang="en-US" altLang="en-US" dirty="0"/>
              <a:t>No difference from non-demand-paging</a:t>
            </a:r>
          </a:p>
          <a:p>
            <a:r>
              <a:rPr lang="en-US" altLang="en-US" dirty="0"/>
              <a:t>If page needed and not memory resident</a:t>
            </a:r>
          </a:p>
          <a:p>
            <a:pPr lvl="1"/>
            <a:r>
              <a:rPr lang="en-US" altLang="en-US" dirty="0"/>
              <a:t>Need to detect and load the page into memory from storage</a:t>
            </a:r>
          </a:p>
          <a:p>
            <a:pPr lvl="2"/>
            <a:r>
              <a:rPr lang="en-US" altLang="en-US" dirty="0"/>
              <a:t>Without changing program behavior</a:t>
            </a:r>
          </a:p>
          <a:p>
            <a:pPr lvl="2"/>
            <a:r>
              <a:rPr lang="en-US" altLang="en-US" dirty="0"/>
              <a:t>Without programmer needing to change code</a:t>
            </a:r>
          </a:p>
          <a:p>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10</a:t>
            </a:fld>
            <a:endParaRPr lang="en-US"/>
          </a:p>
        </p:txBody>
      </p:sp>
    </p:spTree>
    <p:extLst>
      <p:ext uri="{BB962C8B-B14F-4D97-AF65-F5344CB8AC3E}">
        <p14:creationId xmlns:p14="http://schemas.microsoft.com/office/powerpoint/2010/main" val="345456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altLang="en-US" dirty="0"/>
              <a:t>Valid-Invalid Bit</a:t>
            </a:r>
          </a:p>
        </p:txBody>
      </p:sp>
      <p:sp>
        <p:nvSpPr>
          <p:cNvPr id="15363" name="Rectangle 3"/>
          <p:cNvSpPr>
            <a:spLocks noGrp="1" noChangeArrowheads="1"/>
          </p:cNvSpPr>
          <p:nvPr>
            <p:ph idx="1"/>
          </p:nvPr>
        </p:nvSpPr>
        <p:spPr/>
        <p:txBody>
          <a:bodyPr>
            <a:normAutofit fontScale="85000" lnSpcReduction="20000"/>
          </a:bodyPr>
          <a:lstStyle/>
          <a:p>
            <a:pPr>
              <a:lnSpc>
                <a:spcPct val="90000"/>
              </a:lnSpc>
            </a:pPr>
            <a:r>
              <a:rPr lang="en-US" altLang="en-US" dirty="0"/>
              <a:t>With each page table entry, a valid–invalid bit is associated</a:t>
            </a:r>
            <a:br>
              <a:rPr lang="en-US" altLang="en-US" dirty="0"/>
            </a:br>
            <a:r>
              <a:rPr lang="en-US" altLang="en-US" dirty="0"/>
              <a:t>(</a:t>
            </a:r>
            <a:r>
              <a:rPr lang="en-US" altLang="en-US" b="1" dirty="0">
                <a:solidFill>
                  <a:srgbClr val="FF0000"/>
                </a:solidFill>
              </a:rPr>
              <a:t>v</a:t>
            </a:r>
            <a:r>
              <a:rPr lang="en-US" altLang="en-US" dirty="0"/>
              <a:t> </a:t>
            </a:r>
            <a:r>
              <a:rPr lang="en-US" altLang="en-US" dirty="0">
                <a:sym typeface="Symbol" panose="05050102010706020507" pitchFamily="18" charset="2"/>
              </a:rPr>
              <a:t> in-memory – </a:t>
            </a:r>
            <a:r>
              <a:rPr lang="en-US" altLang="en-US" b="1" dirty="0">
                <a:solidFill>
                  <a:srgbClr val="3366FF"/>
                </a:solidFill>
                <a:sym typeface="Symbol" panose="05050102010706020507" pitchFamily="18" charset="2"/>
              </a:rPr>
              <a:t>memory resident</a:t>
            </a:r>
            <a:r>
              <a:rPr lang="en-US" altLang="en-US" dirty="0">
                <a:sym typeface="Symbol" panose="05050102010706020507" pitchFamily="18" charset="2"/>
              </a:rPr>
              <a:t>,</a:t>
            </a:r>
            <a:r>
              <a:rPr lang="en-US" altLang="en-US" dirty="0">
                <a:solidFill>
                  <a:srgbClr val="FF0000"/>
                </a:solidFill>
                <a:sym typeface="Symbol" panose="05050102010706020507" pitchFamily="18" charset="2"/>
              </a:rPr>
              <a:t> </a:t>
            </a:r>
            <a:r>
              <a:rPr lang="en-US" altLang="en-US" b="1" dirty="0" err="1">
                <a:solidFill>
                  <a:srgbClr val="FF0000"/>
                </a:solidFill>
                <a:sym typeface="Symbol" panose="05050102010706020507" pitchFamily="18" charset="2"/>
              </a:rPr>
              <a:t>i</a:t>
            </a:r>
            <a:r>
              <a:rPr lang="en-US" altLang="en-US" dirty="0">
                <a:sym typeface="Symbol" panose="05050102010706020507" pitchFamily="18" charset="2"/>
              </a:rPr>
              <a:t>  not-in-memory)</a:t>
            </a:r>
          </a:p>
          <a:p>
            <a:pPr>
              <a:lnSpc>
                <a:spcPct val="90000"/>
              </a:lnSpc>
            </a:pPr>
            <a:r>
              <a:rPr lang="en-US" altLang="en-US" dirty="0">
                <a:sym typeface="Symbol" panose="05050102010706020507" pitchFamily="18" charset="2"/>
              </a:rPr>
              <a:t>Initially valid–invalid bit is set to</a:t>
            </a:r>
            <a:r>
              <a:rPr lang="en-US" altLang="en-US" b="1" dirty="0">
                <a:solidFill>
                  <a:srgbClr val="FF0000"/>
                </a:solidFill>
                <a:sym typeface="Symbol" panose="05050102010706020507" pitchFamily="18" charset="2"/>
              </a:rPr>
              <a:t> </a:t>
            </a:r>
            <a:r>
              <a:rPr lang="en-US" altLang="en-US" b="1" dirty="0" err="1">
                <a:solidFill>
                  <a:srgbClr val="FF0000"/>
                </a:solidFill>
                <a:sym typeface="Symbol" panose="05050102010706020507" pitchFamily="18" charset="2"/>
              </a:rPr>
              <a:t>i</a:t>
            </a:r>
            <a:r>
              <a:rPr lang="en-US" altLang="en-US" b="1" dirty="0">
                <a:solidFill>
                  <a:srgbClr val="FF0000"/>
                </a:solidFill>
                <a:sym typeface="Symbol" panose="05050102010706020507" pitchFamily="18" charset="2"/>
              </a:rPr>
              <a:t> </a:t>
            </a:r>
            <a:r>
              <a:rPr lang="en-US" altLang="en-US" dirty="0">
                <a:sym typeface="Symbol" panose="05050102010706020507" pitchFamily="18" charset="2"/>
              </a:rPr>
              <a:t>on all entries</a:t>
            </a:r>
          </a:p>
          <a:p>
            <a:pPr>
              <a:lnSpc>
                <a:spcPct val="90000"/>
              </a:lnSpc>
            </a:pPr>
            <a:r>
              <a:rPr lang="en-US" altLang="en-US" dirty="0">
                <a:sym typeface="Symbol" panose="05050102010706020507" pitchFamily="18" charset="2"/>
              </a:rPr>
              <a:t>Example of a page table snapshot:</a:t>
            </a:r>
            <a:br>
              <a:rPr lang="en-US" altLang="en-US"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endParaRPr lang="en-US" altLang="en-US" sz="800" dirty="0">
              <a:sym typeface="Symbol" panose="05050102010706020507" pitchFamily="18" charset="2"/>
            </a:endParaRPr>
          </a:p>
          <a:p>
            <a:pPr>
              <a:lnSpc>
                <a:spcPct val="90000"/>
              </a:lnSpc>
            </a:pPr>
            <a:r>
              <a:rPr lang="en-US" altLang="en-US" dirty="0">
                <a:sym typeface="Symbol" panose="05050102010706020507" pitchFamily="18" charset="2"/>
              </a:rPr>
              <a:t>During MMU address translation, if valid–invalid bit in page table entry is</a:t>
            </a:r>
            <a:r>
              <a:rPr lang="en-US" altLang="en-US" b="1" dirty="0">
                <a:solidFill>
                  <a:srgbClr val="FF0000"/>
                </a:solidFill>
                <a:sym typeface="Symbol" panose="05050102010706020507" pitchFamily="18" charset="2"/>
              </a:rPr>
              <a:t> </a:t>
            </a:r>
            <a:r>
              <a:rPr lang="en-US" altLang="en-US" b="1" dirty="0" err="1">
                <a:solidFill>
                  <a:srgbClr val="FF0000"/>
                </a:solidFill>
                <a:sym typeface="Symbol" panose="05050102010706020507" pitchFamily="18" charset="2"/>
              </a:rPr>
              <a:t>i</a:t>
            </a:r>
            <a:r>
              <a:rPr lang="en-US" altLang="en-US" dirty="0">
                <a:sym typeface="Symbol" panose="05050102010706020507" pitchFamily="18" charset="2"/>
              </a:rPr>
              <a:t>  page fault</a:t>
            </a: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1836" y="2101215"/>
            <a:ext cx="282892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11</a:t>
            </a:fld>
            <a:endParaRPr lang="en-US"/>
          </a:p>
        </p:txBody>
      </p:sp>
    </p:spTree>
    <p:extLst>
      <p:ext uri="{BB962C8B-B14F-4D97-AF65-F5344CB8AC3E}">
        <p14:creationId xmlns:p14="http://schemas.microsoft.com/office/powerpoint/2010/main" val="34915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2000"/>
              <a:t>Page Table When Some Pages Are Not in Main Memory</a:t>
            </a:r>
          </a:p>
        </p:txBody>
      </p:sp>
      <p:pic>
        <p:nvPicPr>
          <p:cNvPr id="16387"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1174751"/>
            <a:ext cx="5736590" cy="556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12</a:t>
            </a:fld>
            <a:endParaRPr lang="en-US"/>
          </a:p>
        </p:txBody>
      </p:sp>
    </p:spTree>
    <p:extLst>
      <p:ext uri="{BB962C8B-B14F-4D97-AF65-F5344CB8AC3E}">
        <p14:creationId xmlns:p14="http://schemas.microsoft.com/office/powerpoint/2010/main" val="394267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a:t>Page Fault</a:t>
            </a:r>
          </a:p>
        </p:txBody>
      </p:sp>
      <p:sp>
        <p:nvSpPr>
          <p:cNvPr id="17411" name="Rectangle 3"/>
          <p:cNvSpPr>
            <a:spLocks noGrp="1" noChangeArrowheads="1"/>
          </p:cNvSpPr>
          <p:nvPr>
            <p:ph idx="1"/>
          </p:nvPr>
        </p:nvSpPr>
        <p:spPr/>
        <p:txBody>
          <a:bodyPr>
            <a:normAutofit fontScale="85000" lnSpcReduction="20000"/>
          </a:bodyPr>
          <a:lstStyle/>
          <a:p>
            <a:pPr>
              <a:lnSpc>
                <a:spcPct val="90000"/>
              </a:lnSpc>
              <a:buFont typeface="Monotype Sorts" pitchFamily="-84" charset="2"/>
              <a:buNone/>
            </a:pPr>
            <a:endParaRPr lang="en-US" altLang="en-US"/>
          </a:p>
          <a:p>
            <a:pPr>
              <a:lnSpc>
                <a:spcPct val="90000"/>
              </a:lnSpc>
            </a:pPr>
            <a:r>
              <a:rPr lang="en-US" altLang="en-US"/>
              <a:t>If there is a reference to a page, first reference to that page will trap to operating system:</a:t>
            </a:r>
          </a:p>
          <a:p>
            <a:pPr>
              <a:lnSpc>
                <a:spcPct val="90000"/>
              </a:lnSpc>
              <a:buFont typeface="Monotype Sorts" pitchFamily="-84" charset="2"/>
              <a:buNone/>
            </a:pPr>
            <a:r>
              <a:rPr lang="en-US" altLang="en-US">
                <a:solidFill>
                  <a:srgbClr val="3366FF"/>
                </a:solidFill>
                <a:sym typeface="Symbol" panose="05050102010706020507" pitchFamily="18" charset="2"/>
              </a:rPr>
              <a:t>              </a:t>
            </a:r>
            <a:r>
              <a:rPr lang="en-US" altLang="en-US" b="1">
                <a:solidFill>
                  <a:srgbClr val="3366FF"/>
                </a:solidFill>
                <a:sym typeface="Symbol" panose="05050102010706020507" pitchFamily="18" charset="2"/>
              </a:rPr>
              <a:t>page fault</a:t>
            </a:r>
          </a:p>
          <a:p>
            <a:pPr>
              <a:lnSpc>
                <a:spcPct val="90000"/>
              </a:lnSpc>
              <a:buFont typeface="Monotype Sorts" pitchFamily="-84" charset="2"/>
              <a:buAutoNum type="arabicPeriod"/>
            </a:pPr>
            <a:r>
              <a:rPr lang="en-US" altLang="en-US">
                <a:sym typeface="Symbol" panose="05050102010706020507" pitchFamily="18" charset="2"/>
              </a:rPr>
              <a:t>Operating system looks at another table to decide:</a:t>
            </a:r>
          </a:p>
          <a:p>
            <a:pPr marL="798513" lvl="1" indent="-341313"/>
            <a:r>
              <a:rPr lang="en-US" altLang="en-US"/>
              <a:t>Invalid reference </a:t>
            </a:r>
            <a:r>
              <a:rPr lang="en-US" altLang="en-US">
                <a:sym typeface="Symbol" panose="05050102010706020507" pitchFamily="18" charset="2"/>
              </a:rPr>
              <a:t> abort</a:t>
            </a:r>
          </a:p>
          <a:p>
            <a:pPr marL="798513" lvl="1" indent="-341313"/>
            <a:r>
              <a:rPr lang="en-US" altLang="en-US">
                <a:sym typeface="Symbol" panose="05050102010706020507" pitchFamily="18" charset="2"/>
              </a:rPr>
              <a:t>Just not in memory</a:t>
            </a:r>
          </a:p>
          <a:p>
            <a:pPr>
              <a:lnSpc>
                <a:spcPct val="90000"/>
              </a:lnSpc>
              <a:buFont typeface="Monotype Sorts" pitchFamily="-84" charset="2"/>
              <a:buAutoNum type="arabicPeriod"/>
            </a:pPr>
            <a:r>
              <a:rPr lang="en-US" altLang="en-US">
                <a:sym typeface="Symbol" panose="05050102010706020507" pitchFamily="18" charset="2"/>
              </a:rPr>
              <a:t>Find free frame</a:t>
            </a:r>
          </a:p>
          <a:p>
            <a:pPr>
              <a:lnSpc>
                <a:spcPct val="90000"/>
              </a:lnSpc>
              <a:buFont typeface="Monotype Sorts" pitchFamily="-84" charset="2"/>
              <a:buAutoNum type="arabicPeriod"/>
            </a:pPr>
            <a:r>
              <a:rPr lang="en-US" altLang="en-US">
                <a:sym typeface="Symbol" panose="05050102010706020507" pitchFamily="18" charset="2"/>
              </a:rPr>
              <a:t>Swap page into frame via scheduled disk operation</a:t>
            </a:r>
          </a:p>
          <a:p>
            <a:pPr>
              <a:lnSpc>
                <a:spcPct val="90000"/>
              </a:lnSpc>
              <a:buFont typeface="Monotype Sorts" pitchFamily="-84" charset="2"/>
              <a:buAutoNum type="arabicPeriod"/>
            </a:pPr>
            <a:r>
              <a:rPr lang="en-US" altLang="en-US">
                <a:sym typeface="Symbol" panose="05050102010706020507" pitchFamily="18" charset="2"/>
              </a:rPr>
              <a:t>Reset tables to indicate page now in memory</a:t>
            </a:r>
            <a:br>
              <a:rPr lang="en-US" altLang="en-US">
                <a:sym typeface="Symbol" panose="05050102010706020507" pitchFamily="18" charset="2"/>
              </a:rPr>
            </a:br>
            <a:r>
              <a:rPr lang="en-US" altLang="en-US">
                <a:sym typeface="Symbol" panose="05050102010706020507" pitchFamily="18" charset="2"/>
              </a:rPr>
              <a:t>Set validation bit = </a:t>
            </a:r>
            <a:r>
              <a:rPr lang="en-US" altLang="en-US" b="1">
                <a:solidFill>
                  <a:srgbClr val="FF0000"/>
                </a:solidFill>
                <a:sym typeface="Symbol" panose="05050102010706020507" pitchFamily="18" charset="2"/>
              </a:rPr>
              <a:t>v</a:t>
            </a:r>
            <a:endParaRPr lang="en-US" altLang="en-US">
              <a:sym typeface="Symbol" panose="05050102010706020507" pitchFamily="18" charset="2"/>
            </a:endParaRPr>
          </a:p>
          <a:p>
            <a:pPr>
              <a:lnSpc>
                <a:spcPct val="90000"/>
              </a:lnSpc>
              <a:buFont typeface="Monotype Sorts" pitchFamily="-84" charset="2"/>
              <a:buAutoNum type="arabicPeriod"/>
            </a:pPr>
            <a:r>
              <a:rPr lang="en-US" altLang="en-US">
                <a:sym typeface="Symbol" panose="05050102010706020507" pitchFamily="18" charset="2"/>
              </a:rPr>
              <a:t>Restart the instruction that caused the page fault</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13</a:t>
            </a:fld>
            <a:endParaRPr lang="en-US"/>
          </a:p>
        </p:txBody>
      </p:sp>
    </p:spTree>
    <p:extLst>
      <p:ext uri="{BB962C8B-B14F-4D97-AF65-F5344CB8AC3E}">
        <p14:creationId xmlns:p14="http://schemas.microsoft.com/office/powerpoint/2010/main" val="323164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a:t>Steps in Handling a Page Fault</a:t>
            </a:r>
          </a:p>
        </p:txBody>
      </p:sp>
      <p:pic>
        <p:nvPicPr>
          <p:cNvPr id="18435"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1" y="1217614"/>
            <a:ext cx="5800725"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14</a:t>
            </a:fld>
            <a:endParaRPr lang="en-US"/>
          </a:p>
        </p:txBody>
      </p:sp>
    </p:spTree>
    <p:extLst>
      <p:ext uri="{BB962C8B-B14F-4D97-AF65-F5344CB8AC3E}">
        <p14:creationId xmlns:p14="http://schemas.microsoft.com/office/powerpoint/2010/main" val="401537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altLang="en-US"/>
              <a:t>Aspects of Demand Paging</a:t>
            </a:r>
          </a:p>
        </p:txBody>
      </p:sp>
      <p:sp>
        <p:nvSpPr>
          <p:cNvPr id="19459" name="Content Placeholder 2"/>
          <p:cNvSpPr>
            <a:spLocks noGrp="1"/>
          </p:cNvSpPr>
          <p:nvPr>
            <p:ph idx="1"/>
          </p:nvPr>
        </p:nvSpPr>
        <p:spPr/>
        <p:txBody>
          <a:bodyPr>
            <a:normAutofit fontScale="92500" lnSpcReduction="20000"/>
          </a:bodyPr>
          <a:lstStyle/>
          <a:p>
            <a:r>
              <a:rPr lang="en-US" altLang="en-US" dirty="0"/>
              <a:t>Extreme case – start process with </a:t>
            </a:r>
            <a:r>
              <a:rPr lang="en-US" altLang="en-US" i="1" dirty="0"/>
              <a:t>no</a:t>
            </a:r>
            <a:r>
              <a:rPr lang="en-US" altLang="en-US" dirty="0"/>
              <a:t> pages in memory</a:t>
            </a:r>
          </a:p>
          <a:p>
            <a:pPr lvl="1"/>
            <a:r>
              <a:rPr lang="en-US" altLang="en-US" dirty="0"/>
              <a:t>OS sets instruction pointer to first instruction of process, non-memory-resident -&gt; page fault</a:t>
            </a:r>
          </a:p>
          <a:p>
            <a:pPr lvl="1"/>
            <a:r>
              <a:rPr lang="en-US" altLang="en-US" dirty="0"/>
              <a:t>And for every other process pages on first access</a:t>
            </a:r>
          </a:p>
          <a:p>
            <a:pPr lvl="1"/>
            <a:r>
              <a:rPr lang="en-US" altLang="en-US" b="1" dirty="0">
                <a:solidFill>
                  <a:srgbClr val="3366FF"/>
                </a:solidFill>
              </a:rPr>
              <a:t>Pure demand paging</a:t>
            </a:r>
          </a:p>
          <a:p>
            <a:r>
              <a:rPr lang="en-US" altLang="en-US" dirty="0"/>
              <a:t>A given instruction could access multiple pages -&gt; multiple page faults</a:t>
            </a:r>
          </a:p>
          <a:p>
            <a:pPr lvl="1"/>
            <a:r>
              <a:rPr lang="en-US" altLang="en-US" dirty="0"/>
              <a:t>Consider fetch and decode of instruction which adds 2 numbers from memory and stores result back to memory</a:t>
            </a:r>
          </a:p>
          <a:p>
            <a:pPr lvl="1"/>
            <a:r>
              <a:rPr lang="en-US" altLang="en-US" dirty="0"/>
              <a:t>Pain decreased because of </a:t>
            </a:r>
            <a:r>
              <a:rPr lang="en-US" altLang="en-US" b="1" dirty="0">
                <a:solidFill>
                  <a:srgbClr val="3366FF"/>
                </a:solidFill>
              </a:rPr>
              <a:t>locality of reference</a:t>
            </a:r>
          </a:p>
          <a:p>
            <a:r>
              <a:rPr lang="en-US" altLang="en-US" dirty="0"/>
              <a:t>Hardware support needed for demand paging</a:t>
            </a:r>
          </a:p>
          <a:p>
            <a:pPr lvl="1"/>
            <a:r>
              <a:rPr lang="en-US" altLang="en-US" dirty="0"/>
              <a:t>Page table with valid / invalid bit</a:t>
            </a:r>
          </a:p>
          <a:p>
            <a:pPr lvl="1"/>
            <a:r>
              <a:rPr lang="en-US" altLang="en-US" dirty="0"/>
              <a:t>Secondary memory (swap device with </a:t>
            </a:r>
            <a:r>
              <a:rPr lang="en-US" altLang="en-US" b="1" dirty="0">
                <a:solidFill>
                  <a:srgbClr val="3366FF"/>
                </a:solidFill>
              </a:rPr>
              <a:t>swap space</a:t>
            </a:r>
            <a:r>
              <a:rPr lang="en-US" altLang="en-US" dirty="0"/>
              <a:t>)</a:t>
            </a:r>
          </a:p>
          <a:p>
            <a:pPr lvl="1"/>
            <a:r>
              <a:rPr lang="en-US" altLang="en-US" dirty="0"/>
              <a:t>Instruction restart</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15</a:t>
            </a:fld>
            <a:endParaRPr lang="en-US"/>
          </a:p>
        </p:txBody>
      </p:sp>
    </p:spTree>
    <p:extLst>
      <p:ext uri="{BB962C8B-B14F-4D97-AF65-F5344CB8AC3E}">
        <p14:creationId xmlns:p14="http://schemas.microsoft.com/office/powerpoint/2010/main" val="323226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altLang="en-US" dirty="0"/>
              <a:t>Instruction Restart</a:t>
            </a:r>
          </a:p>
        </p:txBody>
      </p:sp>
      <p:sp>
        <p:nvSpPr>
          <p:cNvPr id="20483" name="Rectangle 3"/>
          <p:cNvSpPr>
            <a:spLocks noGrp="1" noChangeArrowheads="1"/>
          </p:cNvSpPr>
          <p:nvPr>
            <p:ph idx="1"/>
          </p:nvPr>
        </p:nvSpPr>
        <p:spPr/>
        <p:txBody>
          <a:bodyPr>
            <a:normAutofit fontScale="92500" lnSpcReduction="10000"/>
          </a:bodyPr>
          <a:lstStyle/>
          <a:p>
            <a:r>
              <a:rPr lang="en-US" altLang="en-US" dirty="0"/>
              <a:t>Must be able to restart the instruction that caused the page fault</a:t>
            </a:r>
          </a:p>
          <a:p>
            <a:pPr lvl="1"/>
            <a:r>
              <a:rPr lang="en-US" altLang="en-US" dirty="0"/>
              <a:t>Save enough state</a:t>
            </a:r>
          </a:p>
          <a:p>
            <a:r>
              <a:rPr lang="en-US" altLang="en-US" dirty="0"/>
              <a:t>Consider an instruction that could access several different locations</a:t>
            </a:r>
          </a:p>
          <a:p>
            <a:pPr lvl="1">
              <a:lnSpc>
                <a:spcPct val="90000"/>
              </a:lnSpc>
            </a:pPr>
            <a:r>
              <a:rPr lang="en-US" altLang="en-US" dirty="0">
                <a:sym typeface="Symbol" panose="05050102010706020507" pitchFamily="18" charset="2"/>
              </a:rPr>
              <a:t>block move</a:t>
            </a:r>
            <a:br>
              <a:rPr lang="en-US" altLang="en-US"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br>
              <a:rPr lang="en-US" altLang="en-US" sz="1600" dirty="0">
                <a:sym typeface="Symbol" panose="05050102010706020507" pitchFamily="18" charset="2"/>
              </a:rPr>
            </a:br>
            <a:endParaRPr lang="en-US" altLang="en-US" sz="1600" dirty="0">
              <a:sym typeface="Symbol" panose="05050102010706020507" pitchFamily="18" charset="2"/>
            </a:endParaRPr>
          </a:p>
          <a:p>
            <a:pPr lvl="1">
              <a:lnSpc>
                <a:spcPct val="90000"/>
              </a:lnSpc>
              <a:buFont typeface="Monotype Sorts" pitchFamily="-84" charset="2"/>
              <a:buNone/>
            </a:pPr>
            <a:endParaRPr lang="en-US" altLang="en-US" sz="1600" dirty="0">
              <a:sym typeface="Symbol" panose="05050102010706020507" pitchFamily="18" charset="2"/>
            </a:endParaRPr>
          </a:p>
          <a:p>
            <a:pPr lvl="1">
              <a:lnSpc>
                <a:spcPct val="90000"/>
              </a:lnSpc>
              <a:buFont typeface="Monotype Sorts" pitchFamily="-84" charset="2"/>
              <a:buNone/>
            </a:pPr>
            <a:endParaRPr lang="en-US" altLang="en-US" sz="1600" dirty="0">
              <a:sym typeface="Symbol" panose="05050102010706020507" pitchFamily="18" charset="2"/>
            </a:endParaRPr>
          </a:p>
          <a:p>
            <a:pPr lvl="1">
              <a:lnSpc>
                <a:spcPct val="90000"/>
              </a:lnSpc>
              <a:buFont typeface="Monotype Sorts" pitchFamily="-84" charset="2"/>
              <a:buNone/>
            </a:pPr>
            <a:endParaRPr lang="en-US" altLang="en-US" sz="1600" dirty="0">
              <a:sym typeface="Symbol" panose="05050102010706020507" pitchFamily="18" charset="2"/>
            </a:endParaRPr>
          </a:p>
          <a:p>
            <a:pPr lvl="1">
              <a:lnSpc>
                <a:spcPct val="90000"/>
              </a:lnSpc>
            </a:pPr>
            <a:r>
              <a:rPr lang="en-US" altLang="en-US" dirty="0">
                <a:sym typeface="Symbol" panose="05050102010706020507" pitchFamily="18" charset="2"/>
              </a:rPr>
              <a:t>auto increment/decrement location</a:t>
            </a:r>
          </a:p>
          <a:p>
            <a:pPr lvl="1">
              <a:lnSpc>
                <a:spcPct val="90000"/>
              </a:lnSpc>
            </a:pPr>
            <a:r>
              <a:rPr lang="en-US" altLang="en-US" dirty="0">
                <a:sym typeface="Symbol" panose="05050102010706020507" pitchFamily="18" charset="2"/>
              </a:rPr>
              <a:t>Restart the whole operation?</a:t>
            </a:r>
          </a:p>
          <a:p>
            <a:pPr lvl="2">
              <a:lnSpc>
                <a:spcPct val="90000"/>
              </a:lnSpc>
            </a:pPr>
            <a:r>
              <a:rPr lang="en-US" altLang="en-US" dirty="0">
                <a:sym typeface="Symbol" panose="05050102010706020507" pitchFamily="18" charset="2"/>
              </a:rPr>
              <a:t>What if source and destination overlap?</a:t>
            </a:r>
          </a:p>
        </p:txBody>
      </p:sp>
      <p:pic>
        <p:nvPicPr>
          <p:cNvPr id="204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2832" y="2995146"/>
            <a:ext cx="156368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16</a:t>
            </a:fld>
            <a:endParaRPr lang="en-US"/>
          </a:p>
        </p:txBody>
      </p:sp>
    </p:spTree>
    <p:extLst>
      <p:ext uri="{BB962C8B-B14F-4D97-AF65-F5344CB8AC3E}">
        <p14:creationId xmlns:p14="http://schemas.microsoft.com/office/powerpoint/2010/main" val="427485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a:t>Performance of Demand Paging</a:t>
            </a:r>
          </a:p>
        </p:txBody>
      </p:sp>
      <p:sp>
        <p:nvSpPr>
          <p:cNvPr id="21507" name="Rectangle 3"/>
          <p:cNvSpPr>
            <a:spLocks noGrp="1" noChangeArrowheads="1"/>
          </p:cNvSpPr>
          <p:nvPr>
            <p:ph idx="1"/>
          </p:nvPr>
        </p:nvSpPr>
        <p:spPr>
          <a:xfrm>
            <a:off x="922477" y="1253331"/>
            <a:ext cx="10831830" cy="4351338"/>
          </a:xfrm>
        </p:spPr>
        <p:txBody>
          <a:bodyPr>
            <a:noAutofit/>
          </a:bodyPr>
          <a:lstStyle/>
          <a:p>
            <a:pPr>
              <a:tabLst>
                <a:tab pos="2163763" algn="l"/>
                <a:tab pos="2855913" algn="l"/>
              </a:tabLst>
            </a:pPr>
            <a:r>
              <a:rPr lang="en-US" altLang="en-US" sz="2000" dirty="0"/>
              <a:t>Stages in Demand Paging (worse case)</a:t>
            </a:r>
          </a:p>
          <a:p>
            <a:pPr>
              <a:buFont typeface="Arial" panose="020B0604020202020204" pitchFamily="34" charset="0"/>
              <a:buAutoNum type="arabicPeriod"/>
              <a:tabLst>
                <a:tab pos="2163763" algn="l"/>
                <a:tab pos="2855913" algn="l"/>
              </a:tabLst>
            </a:pPr>
            <a:r>
              <a:rPr lang="en-US" altLang="en-US" sz="1400" dirty="0"/>
              <a:t>Trap to the operating system</a:t>
            </a:r>
          </a:p>
          <a:p>
            <a:pPr>
              <a:buFont typeface="Arial" panose="020B0604020202020204" pitchFamily="34" charset="0"/>
              <a:buAutoNum type="arabicPeriod"/>
              <a:tabLst>
                <a:tab pos="2163763" algn="l"/>
                <a:tab pos="2855913" algn="l"/>
              </a:tabLst>
            </a:pPr>
            <a:r>
              <a:rPr lang="en-US" altLang="en-US" sz="1400" dirty="0"/>
              <a:t>Save the user registers and process state</a:t>
            </a:r>
          </a:p>
          <a:p>
            <a:pPr>
              <a:buFont typeface="Arial" panose="020B0604020202020204" pitchFamily="34" charset="0"/>
              <a:buAutoNum type="arabicPeriod"/>
              <a:tabLst>
                <a:tab pos="2163763" algn="l"/>
                <a:tab pos="2855913" algn="l"/>
              </a:tabLst>
            </a:pPr>
            <a:r>
              <a:rPr lang="en-US" altLang="en-US" sz="1400" dirty="0"/>
              <a:t>Determine that the interrupt was a page fault</a:t>
            </a:r>
          </a:p>
          <a:p>
            <a:pPr>
              <a:buFont typeface="Arial" panose="020B0604020202020204" pitchFamily="34" charset="0"/>
              <a:buAutoNum type="arabicPeriod"/>
              <a:tabLst>
                <a:tab pos="2163763" algn="l"/>
                <a:tab pos="2855913" algn="l"/>
              </a:tabLst>
            </a:pPr>
            <a:r>
              <a:rPr lang="en-US" altLang="en-US" sz="1400" dirty="0"/>
              <a:t>Check that the page reference was legal and determine the location of the page on the disk</a:t>
            </a:r>
          </a:p>
          <a:p>
            <a:pPr>
              <a:buFont typeface="Arial" panose="020B0604020202020204" pitchFamily="34" charset="0"/>
              <a:buAutoNum type="arabicPeriod"/>
              <a:tabLst>
                <a:tab pos="2163763" algn="l"/>
                <a:tab pos="2855913" algn="l"/>
              </a:tabLst>
            </a:pPr>
            <a:r>
              <a:rPr lang="en-US" altLang="en-US" sz="1400" dirty="0"/>
              <a:t>Issue a read from the disk to a free frame:</a:t>
            </a:r>
          </a:p>
          <a:p>
            <a:pPr marL="798513" lvl="1" indent="-341313">
              <a:buFont typeface="Arial" panose="020B0604020202020204" pitchFamily="34" charset="0"/>
              <a:buAutoNum type="arabicPeriod"/>
              <a:tabLst>
                <a:tab pos="2163763" algn="l"/>
                <a:tab pos="2855913" algn="l"/>
              </a:tabLst>
            </a:pPr>
            <a:r>
              <a:rPr lang="en-US" altLang="en-US" sz="1400" dirty="0"/>
              <a:t>Wait in a queue for this device until the read request is serviced</a:t>
            </a:r>
          </a:p>
          <a:p>
            <a:pPr marL="798513" lvl="1" indent="-341313">
              <a:buFont typeface="Arial" panose="020B0604020202020204" pitchFamily="34" charset="0"/>
              <a:buAutoNum type="arabicPeriod"/>
              <a:tabLst>
                <a:tab pos="2163763" algn="l"/>
                <a:tab pos="2855913" algn="l"/>
              </a:tabLst>
            </a:pPr>
            <a:r>
              <a:rPr lang="en-US" altLang="en-US" sz="1400" dirty="0"/>
              <a:t>Wait for the device seek and/or latency time</a:t>
            </a:r>
          </a:p>
          <a:p>
            <a:pPr marL="798513" lvl="1" indent="-341313">
              <a:buFont typeface="Arial" panose="020B0604020202020204" pitchFamily="34" charset="0"/>
              <a:buAutoNum type="arabicPeriod"/>
              <a:tabLst>
                <a:tab pos="2163763" algn="l"/>
                <a:tab pos="2855913" algn="l"/>
              </a:tabLst>
            </a:pPr>
            <a:r>
              <a:rPr lang="en-US" altLang="en-US" sz="1400" dirty="0"/>
              <a:t>Begin the transfer of the page to a free frame</a:t>
            </a:r>
          </a:p>
          <a:p>
            <a:pPr>
              <a:buFont typeface="Arial" panose="020B0604020202020204" pitchFamily="34" charset="0"/>
              <a:buAutoNum type="arabicPeriod"/>
              <a:tabLst>
                <a:tab pos="2163763" algn="l"/>
                <a:tab pos="2855913" algn="l"/>
              </a:tabLst>
            </a:pPr>
            <a:r>
              <a:rPr lang="en-US" altLang="en-US" sz="1400" dirty="0"/>
              <a:t>While waiting, allocate the CPU to some other user</a:t>
            </a:r>
          </a:p>
          <a:p>
            <a:pPr>
              <a:buFont typeface="Arial" panose="020B0604020202020204" pitchFamily="34" charset="0"/>
              <a:buAutoNum type="arabicPeriod"/>
              <a:tabLst>
                <a:tab pos="2163763" algn="l"/>
                <a:tab pos="2855913" algn="l"/>
              </a:tabLst>
            </a:pPr>
            <a:r>
              <a:rPr lang="en-US" altLang="en-US" sz="1400" dirty="0"/>
              <a:t>Receive an interrupt from the disk I/O subsystem (I/O completed)</a:t>
            </a:r>
          </a:p>
          <a:p>
            <a:pPr>
              <a:buFont typeface="Arial" panose="020B0604020202020204" pitchFamily="34" charset="0"/>
              <a:buAutoNum type="arabicPeriod"/>
              <a:tabLst>
                <a:tab pos="2163763" algn="l"/>
                <a:tab pos="2855913" algn="l"/>
              </a:tabLst>
            </a:pPr>
            <a:r>
              <a:rPr lang="en-US" altLang="en-US" sz="1400" dirty="0"/>
              <a:t>Save the registers and process state for the other user</a:t>
            </a:r>
          </a:p>
          <a:p>
            <a:pPr>
              <a:buFont typeface="Arial" panose="020B0604020202020204" pitchFamily="34" charset="0"/>
              <a:buAutoNum type="arabicPeriod"/>
              <a:tabLst>
                <a:tab pos="2163763" algn="l"/>
                <a:tab pos="2855913" algn="l"/>
              </a:tabLst>
            </a:pPr>
            <a:r>
              <a:rPr lang="en-US" altLang="en-US" sz="1400" dirty="0"/>
              <a:t>Determine that the interrupt was from the disk</a:t>
            </a:r>
          </a:p>
          <a:p>
            <a:pPr>
              <a:buFont typeface="Arial" panose="020B0604020202020204" pitchFamily="34" charset="0"/>
              <a:buAutoNum type="arabicPeriod"/>
              <a:tabLst>
                <a:tab pos="2163763" algn="l"/>
                <a:tab pos="2855913" algn="l"/>
              </a:tabLst>
            </a:pPr>
            <a:r>
              <a:rPr lang="en-US" altLang="en-US" sz="1400" dirty="0"/>
              <a:t>Move the page information</a:t>
            </a:r>
          </a:p>
          <a:p>
            <a:pPr>
              <a:buFont typeface="Arial" panose="020B0604020202020204" pitchFamily="34" charset="0"/>
              <a:buAutoNum type="arabicPeriod"/>
              <a:tabLst>
                <a:tab pos="2163763" algn="l"/>
                <a:tab pos="2855913" algn="l"/>
              </a:tabLst>
            </a:pPr>
            <a:r>
              <a:rPr lang="en-US" altLang="en-US" sz="1400" dirty="0"/>
              <a:t>Correct the page table and other tables to show page is now in memory</a:t>
            </a:r>
          </a:p>
          <a:p>
            <a:pPr>
              <a:buFont typeface="Arial" panose="020B0604020202020204" pitchFamily="34" charset="0"/>
              <a:buAutoNum type="arabicPeriod"/>
              <a:tabLst>
                <a:tab pos="2163763" algn="l"/>
                <a:tab pos="2855913" algn="l"/>
              </a:tabLst>
            </a:pPr>
            <a:r>
              <a:rPr lang="en-US" altLang="en-US" sz="1400" dirty="0"/>
              <a:t>Wait for the CPU to be allocated to this process again</a:t>
            </a:r>
          </a:p>
          <a:p>
            <a:pPr>
              <a:buFont typeface="Arial" panose="020B0604020202020204" pitchFamily="34" charset="0"/>
              <a:buAutoNum type="arabicPeriod"/>
              <a:tabLst>
                <a:tab pos="2163763" algn="l"/>
                <a:tab pos="2855913" algn="l"/>
              </a:tabLst>
            </a:pPr>
            <a:r>
              <a:rPr lang="en-US" altLang="en-US" sz="1400" dirty="0"/>
              <a:t>Restore the user registers, process state, and new page table, and then resume the interrupted instruction</a:t>
            </a:r>
          </a:p>
          <a:p>
            <a:pPr>
              <a:tabLst>
                <a:tab pos="2163763" algn="l"/>
                <a:tab pos="2855913" algn="l"/>
              </a:tabLst>
            </a:pPr>
            <a:endParaRPr lang="en-US" altLang="en-US" dirty="0">
              <a:sym typeface="Symbol" panose="05050102010706020507" pitchFamily="18" charset="2"/>
            </a:endParaRP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17</a:t>
            </a:fld>
            <a:endParaRPr lang="en-US"/>
          </a:p>
        </p:txBody>
      </p:sp>
    </p:spTree>
    <p:extLst>
      <p:ext uri="{BB962C8B-B14F-4D97-AF65-F5344CB8AC3E}">
        <p14:creationId xmlns:p14="http://schemas.microsoft.com/office/powerpoint/2010/main" val="133857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altLang="en-US"/>
              <a:t>Performance of Demand Paging (Cont.)</a:t>
            </a:r>
          </a:p>
        </p:txBody>
      </p:sp>
      <p:sp>
        <p:nvSpPr>
          <p:cNvPr id="22531" name="Rectangle 3"/>
          <p:cNvSpPr>
            <a:spLocks noGrp="1" noChangeArrowheads="1"/>
          </p:cNvSpPr>
          <p:nvPr>
            <p:ph idx="1"/>
          </p:nvPr>
        </p:nvSpPr>
        <p:spPr>
          <a:xfrm>
            <a:off x="838200" y="1825625"/>
            <a:ext cx="9389724" cy="4351338"/>
          </a:xfrm>
        </p:spPr>
        <p:txBody>
          <a:bodyPr>
            <a:normAutofit fontScale="77500" lnSpcReduction="20000"/>
          </a:bodyPr>
          <a:lstStyle/>
          <a:p>
            <a:pPr>
              <a:tabLst>
                <a:tab pos="2163763" algn="l"/>
                <a:tab pos="2855913" algn="l"/>
              </a:tabLst>
            </a:pPr>
            <a:r>
              <a:rPr lang="en-US" altLang="en-US" dirty="0"/>
              <a:t>Three major activities</a:t>
            </a:r>
          </a:p>
          <a:p>
            <a:pPr lvl="1">
              <a:tabLst>
                <a:tab pos="2163763" algn="l"/>
                <a:tab pos="2855913" algn="l"/>
              </a:tabLst>
            </a:pPr>
            <a:r>
              <a:rPr lang="en-US" altLang="en-US" dirty="0"/>
              <a:t>Service the interrupt – careful coding means just several hundred instructions needed</a:t>
            </a:r>
          </a:p>
          <a:p>
            <a:pPr lvl="1">
              <a:tabLst>
                <a:tab pos="2163763" algn="l"/>
                <a:tab pos="2855913" algn="l"/>
              </a:tabLst>
            </a:pPr>
            <a:r>
              <a:rPr lang="en-US" altLang="en-US" dirty="0"/>
              <a:t>Read the page – lots of time</a:t>
            </a:r>
          </a:p>
          <a:p>
            <a:pPr lvl="1">
              <a:tabLst>
                <a:tab pos="2163763" algn="l"/>
                <a:tab pos="2855913" algn="l"/>
              </a:tabLst>
            </a:pPr>
            <a:r>
              <a:rPr lang="en-US" altLang="en-US" dirty="0"/>
              <a:t>Restart the process – again just a small amount of time</a:t>
            </a:r>
          </a:p>
          <a:p>
            <a:pPr>
              <a:tabLst>
                <a:tab pos="2163763" algn="l"/>
                <a:tab pos="2855913" algn="l"/>
              </a:tabLst>
            </a:pPr>
            <a:r>
              <a:rPr lang="en-US" altLang="en-US" dirty="0"/>
              <a:t>Page Fault Rate 0 </a:t>
            </a:r>
            <a:r>
              <a:rPr lang="en-US" altLang="en-US" dirty="0">
                <a:sym typeface="Symbol" panose="05050102010706020507" pitchFamily="18" charset="2"/>
              </a:rPr>
              <a:t> </a:t>
            </a:r>
            <a:r>
              <a:rPr lang="en-US" altLang="en-US" i="1" dirty="0">
                <a:sym typeface="Symbol" panose="05050102010706020507" pitchFamily="18" charset="2"/>
              </a:rPr>
              <a:t>p</a:t>
            </a:r>
            <a:r>
              <a:rPr lang="en-US" altLang="en-US" dirty="0">
                <a:sym typeface="Symbol" panose="05050102010706020507" pitchFamily="18" charset="2"/>
              </a:rPr>
              <a:t>  1</a:t>
            </a:r>
          </a:p>
          <a:p>
            <a:pPr lvl="1">
              <a:tabLst>
                <a:tab pos="2163763" algn="l"/>
                <a:tab pos="2855913" algn="l"/>
              </a:tabLst>
            </a:pPr>
            <a:r>
              <a:rPr lang="en-US" altLang="en-US" dirty="0">
                <a:sym typeface="Symbol" panose="05050102010706020507" pitchFamily="18" charset="2"/>
              </a:rPr>
              <a:t>if </a:t>
            </a:r>
            <a:r>
              <a:rPr lang="en-US" altLang="en-US" i="1" dirty="0">
                <a:sym typeface="Symbol" panose="05050102010706020507" pitchFamily="18" charset="2"/>
              </a:rPr>
              <a:t>p</a:t>
            </a:r>
            <a:r>
              <a:rPr lang="en-US" altLang="en-US" dirty="0">
                <a:sym typeface="Symbol" panose="05050102010706020507" pitchFamily="18" charset="2"/>
              </a:rPr>
              <a:t> = 0 no page faults </a:t>
            </a:r>
          </a:p>
          <a:p>
            <a:pPr lvl="1">
              <a:tabLst>
                <a:tab pos="2163763" algn="l"/>
                <a:tab pos="2855913" algn="l"/>
              </a:tabLst>
            </a:pPr>
            <a:r>
              <a:rPr lang="en-US" altLang="en-US" dirty="0">
                <a:sym typeface="Symbol" panose="05050102010706020507" pitchFamily="18" charset="2"/>
              </a:rPr>
              <a:t>if </a:t>
            </a:r>
            <a:r>
              <a:rPr lang="en-US" altLang="en-US" i="1" dirty="0">
                <a:sym typeface="Symbol" panose="05050102010706020507" pitchFamily="18" charset="2"/>
              </a:rPr>
              <a:t>p</a:t>
            </a:r>
            <a:r>
              <a:rPr lang="en-US" altLang="en-US" dirty="0">
                <a:sym typeface="Symbol" panose="05050102010706020507" pitchFamily="18" charset="2"/>
              </a:rPr>
              <a:t> = 1, every reference is a fault</a:t>
            </a:r>
          </a:p>
          <a:p>
            <a:pPr>
              <a:tabLst>
                <a:tab pos="2163763" algn="l"/>
                <a:tab pos="2855913" algn="l"/>
              </a:tabLst>
            </a:pPr>
            <a:r>
              <a:rPr lang="en-US" altLang="en-US" dirty="0">
                <a:sym typeface="Symbol" panose="05050102010706020507" pitchFamily="18" charset="2"/>
              </a:rPr>
              <a:t>Effective Access Time (EAT)</a:t>
            </a:r>
          </a:p>
          <a:p>
            <a:pPr>
              <a:buNone/>
              <a:tabLst>
                <a:tab pos="2163763" algn="l"/>
                <a:tab pos="2855913" algn="l"/>
              </a:tabLst>
            </a:pPr>
            <a:r>
              <a:rPr lang="en-US" altLang="en-US" dirty="0">
                <a:sym typeface="Symbol" panose="05050102010706020507" pitchFamily="18" charset="2"/>
              </a:rPr>
              <a:t>		EAT = (1 – </a:t>
            </a:r>
            <a:r>
              <a:rPr lang="en-US" altLang="en-US" i="1" dirty="0">
                <a:sym typeface="Symbol" panose="05050102010706020507" pitchFamily="18" charset="2"/>
              </a:rPr>
              <a:t>p</a:t>
            </a:r>
            <a:r>
              <a:rPr lang="en-US" altLang="en-US" dirty="0">
                <a:sym typeface="Symbol" panose="05050102010706020507" pitchFamily="18" charset="2"/>
              </a:rPr>
              <a:t>) x memory access</a:t>
            </a:r>
          </a:p>
          <a:p>
            <a:pPr>
              <a:buNone/>
              <a:tabLst>
                <a:tab pos="2163763" algn="l"/>
                <a:tab pos="2855913" algn="l"/>
              </a:tabLst>
            </a:pPr>
            <a:r>
              <a:rPr lang="en-US" altLang="en-US" dirty="0">
                <a:sym typeface="Symbol" panose="05050102010706020507" pitchFamily="18" charset="2"/>
              </a:rPr>
              <a:t>			+ </a:t>
            </a:r>
            <a:r>
              <a:rPr lang="en-US" altLang="en-US" i="1" dirty="0">
                <a:sym typeface="Symbol" panose="05050102010706020507" pitchFamily="18" charset="2"/>
              </a:rPr>
              <a:t>p</a:t>
            </a:r>
            <a:r>
              <a:rPr lang="en-US" altLang="en-US" dirty="0">
                <a:sym typeface="Symbol" panose="05050102010706020507" pitchFamily="18" charset="2"/>
              </a:rPr>
              <a:t> (</a:t>
            </a:r>
            <a:r>
              <a:rPr lang="en-US" altLang="en-US" dirty="0">
                <a:solidFill>
                  <a:srgbClr val="FF0000"/>
                </a:solidFill>
                <a:sym typeface="Symbol" panose="05050102010706020507" pitchFamily="18" charset="2"/>
              </a:rPr>
              <a:t>page fault overhead</a:t>
            </a:r>
          </a:p>
          <a:p>
            <a:pPr>
              <a:buNone/>
              <a:tabLst>
                <a:tab pos="2163763" algn="l"/>
                <a:tab pos="2855913" algn="l"/>
              </a:tabLst>
            </a:pPr>
            <a:r>
              <a:rPr lang="en-US" altLang="en-US" dirty="0">
                <a:solidFill>
                  <a:srgbClr val="FF0000"/>
                </a:solidFill>
                <a:sym typeface="Symbol" panose="05050102010706020507" pitchFamily="18" charset="2"/>
              </a:rPr>
              <a:t>			           + swap page out</a:t>
            </a:r>
          </a:p>
          <a:p>
            <a:pPr>
              <a:buNone/>
              <a:tabLst>
                <a:tab pos="2163763" algn="l"/>
                <a:tab pos="2855913" algn="l"/>
              </a:tabLst>
            </a:pPr>
            <a:r>
              <a:rPr lang="en-US" altLang="en-US" dirty="0">
                <a:solidFill>
                  <a:srgbClr val="FF0000"/>
                </a:solidFill>
                <a:sym typeface="Symbol" panose="05050102010706020507" pitchFamily="18" charset="2"/>
              </a:rPr>
              <a:t>			           + swap page in </a:t>
            </a:r>
            <a:r>
              <a:rPr lang="en-US" altLang="en-US" dirty="0">
                <a:sym typeface="Symbol" panose="05050102010706020507" pitchFamily="18" charset="2"/>
              </a:rPr>
              <a:t>)</a:t>
            </a:r>
          </a:p>
          <a:p>
            <a:pPr>
              <a:buNone/>
              <a:tabLst>
                <a:tab pos="2163763" algn="l"/>
                <a:tab pos="2855913" algn="l"/>
              </a:tabLst>
            </a:pPr>
            <a:r>
              <a:rPr lang="en-US" altLang="en-US" dirty="0">
                <a:sym typeface="Symbol" panose="05050102010706020507" pitchFamily="18" charset="2"/>
              </a:rPr>
              <a:t>				</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18</a:t>
            </a:fld>
            <a:endParaRPr lang="en-US"/>
          </a:p>
        </p:txBody>
      </p:sp>
      <p:sp>
        <p:nvSpPr>
          <p:cNvPr id="5" name="TextBox 4">
            <a:extLst>
              <a:ext uri="{FF2B5EF4-FFF2-40B4-BE49-F238E27FC236}">
                <a16:creationId xmlns:a16="http://schemas.microsoft.com/office/drawing/2014/main" id="{CC4BDA8E-64C7-407D-8916-559EA4FC7FEB}"/>
              </a:ext>
            </a:extLst>
          </p:cNvPr>
          <p:cNvSpPr txBox="1"/>
          <p:nvPr/>
        </p:nvSpPr>
        <p:spPr>
          <a:xfrm>
            <a:off x="7643973" y="4833991"/>
            <a:ext cx="2390654" cy="369332"/>
          </a:xfrm>
          <a:prstGeom prst="rect">
            <a:avLst/>
          </a:prstGeom>
          <a:noFill/>
        </p:spPr>
        <p:txBody>
          <a:bodyPr wrap="none" rtlCol="0">
            <a:spAutoFit/>
          </a:bodyPr>
          <a:lstStyle/>
          <a:p>
            <a:r>
              <a:rPr lang="en-US" dirty="0">
                <a:solidFill>
                  <a:srgbClr val="FF0000"/>
                </a:solidFill>
              </a:rPr>
              <a:t>Page Fault Service Time</a:t>
            </a:r>
          </a:p>
        </p:txBody>
      </p:sp>
    </p:spTree>
    <p:extLst>
      <p:ext uri="{BB962C8B-B14F-4D97-AF65-F5344CB8AC3E}">
        <p14:creationId xmlns:p14="http://schemas.microsoft.com/office/powerpoint/2010/main" val="94436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a:t>Demand Paging Example</a:t>
            </a:r>
          </a:p>
        </p:txBody>
      </p:sp>
      <p:sp>
        <p:nvSpPr>
          <p:cNvPr id="23555" name="Rectangle 3"/>
          <p:cNvSpPr>
            <a:spLocks noGrp="1" noChangeArrowheads="1"/>
          </p:cNvSpPr>
          <p:nvPr>
            <p:ph idx="1"/>
          </p:nvPr>
        </p:nvSpPr>
        <p:spPr/>
        <p:txBody>
          <a:bodyPr>
            <a:normAutofit fontScale="70000" lnSpcReduction="20000"/>
          </a:bodyPr>
          <a:lstStyle/>
          <a:p>
            <a:pPr>
              <a:tabLst>
                <a:tab pos="1773238" algn="l"/>
                <a:tab pos="2278063" algn="l"/>
              </a:tabLst>
            </a:pPr>
            <a:r>
              <a:rPr lang="en-US" altLang="en-US" dirty="0"/>
              <a:t>Memory access time = 200 nanoseconds</a:t>
            </a:r>
          </a:p>
          <a:p>
            <a:pPr>
              <a:tabLst>
                <a:tab pos="1773238" algn="l"/>
                <a:tab pos="2278063" algn="l"/>
              </a:tabLst>
            </a:pPr>
            <a:r>
              <a:rPr lang="en-US" altLang="en-US" dirty="0"/>
              <a:t>Average page-fault service time = 8 milliseconds</a:t>
            </a:r>
          </a:p>
          <a:p>
            <a:pPr>
              <a:tabLst>
                <a:tab pos="1773238" algn="l"/>
                <a:tab pos="2278063" algn="l"/>
              </a:tabLst>
            </a:pPr>
            <a:r>
              <a:rPr lang="en-US" altLang="en-US" dirty="0"/>
              <a:t>EAT = (1 – p) x 200 + p (8 milliseconds) </a:t>
            </a:r>
          </a:p>
          <a:p>
            <a:pPr>
              <a:buNone/>
              <a:tabLst>
                <a:tab pos="1773238" algn="l"/>
                <a:tab pos="2278063" algn="l"/>
              </a:tabLst>
            </a:pPr>
            <a:r>
              <a:rPr lang="en-US" altLang="en-US" dirty="0"/>
              <a:t>	        = (1 – p) x 200 + p x 8,000,000 </a:t>
            </a:r>
          </a:p>
          <a:p>
            <a:pPr>
              <a:buNone/>
              <a:tabLst>
                <a:tab pos="1773238" algn="l"/>
                <a:tab pos="2278063" algn="l"/>
              </a:tabLst>
            </a:pPr>
            <a:r>
              <a:rPr lang="en-US" altLang="en-US" dirty="0"/>
              <a:t>              = 200 + p x 7,999,800</a:t>
            </a:r>
          </a:p>
          <a:p>
            <a:pPr>
              <a:tabLst>
                <a:tab pos="1773238" algn="l"/>
                <a:tab pos="2278063" algn="l"/>
              </a:tabLst>
            </a:pPr>
            <a:r>
              <a:rPr lang="en-US" altLang="en-US" dirty="0"/>
              <a:t>If one access out of 1,000 causes a page fault, then</a:t>
            </a:r>
          </a:p>
          <a:p>
            <a:pPr>
              <a:buNone/>
              <a:tabLst>
                <a:tab pos="1773238" algn="l"/>
                <a:tab pos="2278063" algn="l"/>
              </a:tabLst>
            </a:pPr>
            <a:r>
              <a:rPr lang="en-US" altLang="en-US" dirty="0"/>
              <a:t>         EAT = 8.2 microseconds. </a:t>
            </a:r>
          </a:p>
          <a:p>
            <a:pPr>
              <a:buNone/>
              <a:tabLst>
                <a:tab pos="1773238" algn="l"/>
                <a:tab pos="2278063" algn="l"/>
              </a:tabLst>
            </a:pPr>
            <a:r>
              <a:rPr lang="en-US" altLang="en-US" dirty="0"/>
              <a:t>      This is a slowdown by a factor of 40!!</a:t>
            </a:r>
          </a:p>
          <a:p>
            <a:pPr>
              <a:tabLst>
                <a:tab pos="1773238" algn="l"/>
                <a:tab pos="2278063" algn="l"/>
              </a:tabLst>
            </a:pPr>
            <a:r>
              <a:rPr lang="en-US" altLang="en-US" dirty="0"/>
              <a:t>If want performance degradation &lt; 10 percent</a:t>
            </a:r>
          </a:p>
          <a:p>
            <a:pPr lvl="1">
              <a:tabLst>
                <a:tab pos="1773238" algn="l"/>
                <a:tab pos="2278063" algn="l"/>
              </a:tabLst>
            </a:pPr>
            <a:r>
              <a:rPr lang="en-US" altLang="en-US" dirty="0"/>
              <a:t>220 &gt; 200 + 7,999,800 x p</a:t>
            </a:r>
            <a:br>
              <a:rPr lang="en-US" altLang="en-US" dirty="0"/>
            </a:br>
            <a:r>
              <a:rPr lang="en-US" altLang="en-US" dirty="0"/>
              <a:t>20 &gt; 7,999,800 x p</a:t>
            </a:r>
          </a:p>
          <a:p>
            <a:pPr lvl="1">
              <a:tabLst>
                <a:tab pos="1773238" algn="l"/>
                <a:tab pos="2278063" algn="l"/>
              </a:tabLst>
            </a:pPr>
            <a:r>
              <a:rPr lang="en-US" altLang="en-US" dirty="0"/>
              <a:t>p &lt; .0000025</a:t>
            </a:r>
          </a:p>
          <a:p>
            <a:pPr lvl="1">
              <a:tabLst>
                <a:tab pos="1773238" algn="l"/>
                <a:tab pos="2278063" algn="l"/>
              </a:tabLst>
            </a:pPr>
            <a:r>
              <a:rPr lang="en-US" altLang="en-US" dirty="0"/>
              <a:t>&lt; one page fault in every 400,000 memory accesses</a:t>
            </a:r>
          </a:p>
          <a:p>
            <a:pPr>
              <a:buNone/>
              <a:tabLst>
                <a:tab pos="1773238" algn="l"/>
                <a:tab pos="2278063" algn="l"/>
              </a:tabLst>
            </a:pPr>
            <a:r>
              <a:rPr lang="en-US" altLang="en-US" dirty="0"/>
              <a:t>	</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19</a:t>
            </a:fld>
            <a:endParaRPr lang="en-US"/>
          </a:p>
        </p:txBody>
      </p:sp>
    </p:spTree>
    <p:extLst>
      <p:ext uri="{BB962C8B-B14F-4D97-AF65-F5344CB8AC3E}">
        <p14:creationId xmlns:p14="http://schemas.microsoft.com/office/powerpoint/2010/main" val="282541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altLang="en-US"/>
              <a:t>Background</a:t>
            </a:r>
          </a:p>
        </p:txBody>
      </p:sp>
      <p:sp>
        <p:nvSpPr>
          <p:cNvPr id="7171" name="Rectangle 3"/>
          <p:cNvSpPr>
            <a:spLocks noGrp="1" noChangeArrowheads="1"/>
          </p:cNvSpPr>
          <p:nvPr>
            <p:ph idx="1"/>
          </p:nvPr>
        </p:nvSpPr>
        <p:spPr/>
        <p:txBody>
          <a:bodyPr>
            <a:normAutofit lnSpcReduction="10000"/>
          </a:bodyPr>
          <a:lstStyle/>
          <a:p>
            <a:r>
              <a:rPr lang="en-US" altLang="en-US" dirty="0"/>
              <a:t>Code needs to be in memory to execute, but entire program rarely used</a:t>
            </a:r>
          </a:p>
          <a:p>
            <a:pPr lvl="1"/>
            <a:r>
              <a:rPr lang="en-US" altLang="en-US" dirty="0"/>
              <a:t>Error code, unusual routines, large data structures</a:t>
            </a:r>
          </a:p>
          <a:p>
            <a:r>
              <a:rPr lang="en-US" altLang="en-US" dirty="0"/>
              <a:t>Entire program code not needed at the same time</a:t>
            </a:r>
          </a:p>
          <a:p>
            <a:r>
              <a:rPr lang="en-US" altLang="en-US" dirty="0"/>
              <a:t>Consider ability to execute partially-loaded program</a:t>
            </a:r>
          </a:p>
          <a:p>
            <a:pPr lvl="1"/>
            <a:r>
              <a:rPr lang="en-US" altLang="en-US" dirty="0"/>
              <a:t>Program no longer constrained by limits of physical memory</a:t>
            </a:r>
          </a:p>
          <a:p>
            <a:pPr lvl="1"/>
            <a:r>
              <a:rPr lang="en-US" altLang="en-US" dirty="0"/>
              <a:t>Each program takes less memory while running -&gt; more programs run at the same time</a:t>
            </a:r>
          </a:p>
          <a:p>
            <a:pPr lvl="2"/>
            <a:r>
              <a:rPr lang="en-US" altLang="en-US" dirty="0"/>
              <a:t>Increased CPU utilization and throughput with no increase in response time or turnaround time</a:t>
            </a:r>
          </a:p>
          <a:p>
            <a:pPr lvl="1"/>
            <a:r>
              <a:rPr lang="en-US" altLang="en-US" dirty="0"/>
              <a:t>Less I/O needed to load or swap programs into memory -&gt; each user program runs faster</a:t>
            </a:r>
          </a:p>
          <a:p>
            <a:pPr lvl="1"/>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a:t>
            </a:fld>
            <a:endParaRPr lang="en-US"/>
          </a:p>
        </p:txBody>
      </p:sp>
    </p:spTree>
    <p:extLst>
      <p:ext uri="{BB962C8B-B14F-4D97-AF65-F5344CB8AC3E}">
        <p14:creationId xmlns:p14="http://schemas.microsoft.com/office/powerpoint/2010/main" val="536482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ltLang="en-US" dirty="0"/>
              <a:t>Demand Paging Optimizations</a:t>
            </a:r>
          </a:p>
        </p:txBody>
      </p:sp>
      <p:sp>
        <p:nvSpPr>
          <p:cNvPr id="24579" name="Content Placeholder 2"/>
          <p:cNvSpPr>
            <a:spLocks noGrp="1"/>
          </p:cNvSpPr>
          <p:nvPr>
            <p:ph idx="1"/>
          </p:nvPr>
        </p:nvSpPr>
        <p:spPr/>
        <p:txBody>
          <a:bodyPr>
            <a:normAutofit/>
          </a:bodyPr>
          <a:lstStyle/>
          <a:p>
            <a:r>
              <a:rPr lang="en-US" altLang="en-US" sz="1800" dirty="0"/>
              <a:t>Dedicate </a:t>
            </a:r>
            <a:r>
              <a:rPr lang="en-US" altLang="en-US" sz="1800" dirty="0">
                <a:solidFill>
                  <a:srgbClr val="FF0000"/>
                </a:solidFill>
              </a:rPr>
              <a:t>Swap Space </a:t>
            </a:r>
            <a:r>
              <a:rPr lang="en-US" altLang="en-US" sz="1800" dirty="0"/>
              <a:t>in memory or Disk</a:t>
            </a:r>
          </a:p>
          <a:p>
            <a:pPr lvl="1"/>
            <a:r>
              <a:rPr lang="en-US" altLang="en-US" sz="1400" dirty="0"/>
              <a:t>Swap space I/O faster than file system I/O even if on the same device</a:t>
            </a:r>
          </a:p>
          <a:p>
            <a:pPr lvl="2"/>
            <a:r>
              <a:rPr lang="en-US" altLang="en-US" sz="1400" dirty="0"/>
              <a:t>Swap space allocated in larger chunks; less management needed than file system</a:t>
            </a:r>
          </a:p>
          <a:p>
            <a:pPr lvl="1"/>
            <a:r>
              <a:rPr lang="en-US" altLang="en-US" sz="1400" dirty="0"/>
              <a:t>Copy entire process image to swap space at process load time</a:t>
            </a:r>
          </a:p>
          <a:p>
            <a:pPr lvl="2"/>
            <a:r>
              <a:rPr lang="en-US" altLang="en-US" sz="1400" dirty="0"/>
              <a:t>Then page in and out of swap space</a:t>
            </a:r>
          </a:p>
          <a:p>
            <a:pPr lvl="2"/>
            <a:r>
              <a:rPr lang="en-US" altLang="en-US" sz="1400" dirty="0"/>
              <a:t>Used in older BSD Unix</a:t>
            </a:r>
          </a:p>
          <a:p>
            <a:r>
              <a:rPr lang="en-US" altLang="en-US" sz="1800" dirty="0"/>
              <a:t>Demand page in from program binary on disk, but discard rather than paging out when freeing frame</a:t>
            </a:r>
          </a:p>
          <a:p>
            <a:pPr lvl="1"/>
            <a:r>
              <a:rPr lang="en-US" altLang="en-US" sz="1800" dirty="0"/>
              <a:t>Used in Solaris and current BSD</a:t>
            </a:r>
          </a:p>
          <a:p>
            <a:pPr lvl="1"/>
            <a:r>
              <a:rPr lang="en-US" altLang="en-US" sz="1800" dirty="0"/>
              <a:t>Still need to write to swap space</a:t>
            </a:r>
          </a:p>
          <a:p>
            <a:pPr lvl="2"/>
            <a:r>
              <a:rPr lang="en-US" altLang="en-US" sz="1800" dirty="0"/>
              <a:t>Pages not associated with a file (like stack and heap) – </a:t>
            </a:r>
            <a:r>
              <a:rPr lang="en-US" altLang="en-US" sz="1800" b="1" dirty="0">
                <a:solidFill>
                  <a:srgbClr val="3366FF"/>
                </a:solidFill>
              </a:rPr>
              <a:t>anonymous</a:t>
            </a:r>
            <a:r>
              <a:rPr lang="en-US" altLang="en-US" sz="1800" dirty="0"/>
              <a:t> </a:t>
            </a:r>
            <a:r>
              <a:rPr lang="en-US" altLang="en-US" sz="1800" b="1" dirty="0">
                <a:solidFill>
                  <a:srgbClr val="3366FF"/>
                </a:solidFill>
              </a:rPr>
              <a:t>memory</a:t>
            </a:r>
          </a:p>
          <a:p>
            <a:pPr lvl="2"/>
            <a:r>
              <a:rPr lang="en-US" altLang="en-US" sz="1800" dirty="0"/>
              <a:t>Pages modified in memory but not yet written back to the file system</a:t>
            </a:r>
          </a:p>
          <a:p>
            <a:r>
              <a:rPr lang="en-US" altLang="en-US" sz="1800" dirty="0"/>
              <a:t>Mobile systems</a:t>
            </a:r>
          </a:p>
          <a:p>
            <a:pPr lvl="1"/>
            <a:r>
              <a:rPr lang="en-US" altLang="en-US" sz="1800" dirty="0"/>
              <a:t>Typically, don’t support swapping</a:t>
            </a:r>
          </a:p>
          <a:p>
            <a:pPr lvl="1"/>
            <a:r>
              <a:rPr lang="en-US" altLang="en-US" sz="1800" dirty="0"/>
              <a:t>Instead, demand page from file system and reclaim read-only pages (such as code)</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20</a:t>
            </a:fld>
            <a:endParaRPr lang="en-US"/>
          </a:p>
        </p:txBody>
      </p:sp>
    </p:spTree>
    <p:extLst>
      <p:ext uri="{BB962C8B-B14F-4D97-AF65-F5344CB8AC3E}">
        <p14:creationId xmlns:p14="http://schemas.microsoft.com/office/powerpoint/2010/main" val="40021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altLang="en-US"/>
              <a:t>Copy-on-Write</a:t>
            </a:r>
          </a:p>
        </p:txBody>
      </p:sp>
      <p:sp>
        <p:nvSpPr>
          <p:cNvPr id="25603" name="Rectangle 3"/>
          <p:cNvSpPr>
            <a:spLocks noGrp="1" noChangeArrowheads="1"/>
          </p:cNvSpPr>
          <p:nvPr>
            <p:ph idx="1"/>
          </p:nvPr>
        </p:nvSpPr>
        <p:spPr/>
        <p:txBody>
          <a:bodyPr>
            <a:normAutofit/>
          </a:bodyPr>
          <a:lstStyle/>
          <a:p>
            <a:r>
              <a:rPr lang="en-US" altLang="en-US" sz="2000" b="1" dirty="0">
                <a:solidFill>
                  <a:srgbClr val="3366FF"/>
                </a:solidFill>
              </a:rPr>
              <a:t>Copy-on-Write </a:t>
            </a:r>
            <a:r>
              <a:rPr lang="en-US" altLang="en-US" sz="2000" dirty="0"/>
              <a:t>(COW) allows both parent and child processes to initially </a:t>
            </a:r>
            <a:r>
              <a:rPr lang="en-US" altLang="en-US" sz="2000" b="1" i="1" dirty="0"/>
              <a:t>share</a:t>
            </a:r>
            <a:r>
              <a:rPr lang="en-US" altLang="en-US" sz="2000" dirty="0"/>
              <a:t> the same pages in memory</a:t>
            </a:r>
          </a:p>
          <a:p>
            <a:pPr lvl="1"/>
            <a:r>
              <a:rPr lang="en-US" altLang="en-US" sz="2000" dirty="0"/>
              <a:t>If either process modifies a shared page, only then is the page copied</a:t>
            </a:r>
          </a:p>
          <a:p>
            <a:r>
              <a:rPr lang="en-US" altLang="en-US" sz="2000" dirty="0"/>
              <a:t>COW allows more efficient process creation as only modified pages are copied</a:t>
            </a:r>
          </a:p>
          <a:p>
            <a:r>
              <a:rPr lang="en-US" altLang="en-US" sz="2000" dirty="0"/>
              <a:t>In general, free pages are allocated from a </a:t>
            </a:r>
            <a:r>
              <a:rPr lang="en-US" altLang="en-US" sz="2000" b="1" dirty="0">
                <a:solidFill>
                  <a:srgbClr val="3366FF"/>
                </a:solidFill>
              </a:rPr>
              <a:t>pool</a:t>
            </a:r>
            <a:r>
              <a:rPr lang="en-US" altLang="en-US" sz="2000" dirty="0">
                <a:solidFill>
                  <a:srgbClr val="3366FF"/>
                </a:solidFill>
              </a:rPr>
              <a:t> </a:t>
            </a:r>
            <a:r>
              <a:rPr lang="en-US" altLang="en-US" sz="2000" dirty="0"/>
              <a:t>of </a:t>
            </a:r>
            <a:r>
              <a:rPr lang="en-US" altLang="en-US" sz="2000" b="1" dirty="0">
                <a:solidFill>
                  <a:srgbClr val="3366FF"/>
                </a:solidFill>
              </a:rPr>
              <a:t>zero-fill-on-demand </a:t>
            </a:r>
            <a:r>
              <a:rPr lang="en-US" altLang="en-US" sz="2000" dirty="0"/>
              <a:t>pages</a:t>
            </a:r>
          </a:p>
          <a:p>
            <a:pPr lvl="1"/>
            <a:r>
              <a:rPr lang="en-US" altLang="en-US" sz="2000" dirty="0"/>
              <a:t>Pool should always have free frames for fast demand page execution</a:t>
            </a:r>
          </a:p>
          <a:p>
            <a:pPr lvl="2"/>
            <a:r>
              <a:rPr lang="en-US" altLang="en-US" dirty="0"/>
              <a:t>Don’t want to have to free a frame as well as other processing on page fault</a:t>
            </a:r>
          </a:p>
          <a:p>
            <a:pPr lvl="1"/>
            <a:r>
              <a:rPr lang="en-US" altLang="en-US" sz="2000" dirty="0"/>
              <a:t>Why zero-out a page before allocating it?</a:t>
            </a:r>
          </a:p>
          <a:p>
            <a:r>
              <a:rPr lang="en-US" altLang="en-US" sz="2000" dirty="0" err="1">
                <a:latin typeface="Courier New" panose="02070309020205020404" pitchFamily="49" charset="0"/>
                <a:cs typeface="Courier New" panose="02070309020205020404" pitchFamily="49" charset="0"/>
              </a:rPr>
              <a:t>vfork</a:t>
            </a:r>
            <a:r>
              <a:rPr lang="en-US" altLang="en-US" sz="2000" dirty="0">
                <a:latin typeface="Courier New" panose="02070309020205020404" pitchFamily="49" charset="0"/>
                <a:cs typeface="Courier New" panose="02070309020205020404" pitchFamily="49" charset="0"/>
              </a:rPr>
              <a:t>()</a:t>
            </a:r>
            <a:r>
              <a:rPr lang="en-US" altLang="en-US" sz="2000" dirty="0"/>
              <a:t> variation on </a:t>
            </a:r>
            <a:r>
              <a:rPr lang="en-US" altLang="en-US" sz="2000" dirty="0">
                <a:latin typeface="Courier New" panose="02070309020205020404" pitchFamily="49" charset="0"/>
                <a:cs typeface="Courier New" panose="02070309020205020404" pitchFamily="49" charset="0"/>
              </a:rPr>
              <a:t>fork() </a:t>
            </a:r>
            <a:r>
              <a:rPr lang="en-US" altLang="en-US" sz="2000" dirty="0"/>
              <a:t>system call has parent suspend and child using copy-on-write address space of parent</a:t>
            </a:r>
          </a:p>
          <a:p>
            <a:pPr lvl="1"/>
            <a:r>
              <a:rPr lang="en-US" altLang="en-US" sz="2000" dirty="0"/>
              <a:t>Designed to have child call </a:t>
            </a:r>
            <a:r>
              <a:rPr lang="en-US" altLang="en-US" sz="2000" dirty="0">
                <a:latin typeface="Courier New" panose="02070309020205020404" pitchFamily="49" charset="0"/>
                <a:cs typeface="Courier New" panose="02070309020205020404" pitchFamily="49" charset="0"/>
              </a:rPr>
              <a:t>exec()</a:t>
            </a:r>
          </a:p>
          <a:p>
            <a:pPr lvl="1"/>
            <a:r>
              <a:rPr lang="en-US" altLang="en-US" sz="2000" dirty="0"/>
              <a:t>Very efficient</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21</a:t>
            </a:fld>
            <a:endParaRPr lang="en-US"/>
          </a:p>
        </p:txBody>
      </p:sp>
    </p:spTree>
    <p:extLst>
      <p:ext uri="{BB962C8B-B14F-4D97-AF65-F5344CB8AC3E}">
        <p14:creationId xmlns:p14="http://schemas.microsoft.com/office/powerpoint/2010/main" val="241309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altLang="en-US"/>
              <a:t>Before Process 1 Modifies Page C</a:t>
            </a:r>
          </a:p>
        </p:txBody>
      </p:sp>
      <p:pic>
        <p:nvPicPr>
          <p:cNvPr id="26627"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1" y="1457008"/>
            <a:ext cx="10384308" cy="417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22</a:t>
            </a:fld>
            <a:endParaRPr lang="en-US"/>
          </a:p>
        </p:txBody>
      </p:sp>
    </p:spTree>
    <p:extLst>
      <p:ext uri="{BB962C8B-B14F-4D97-AF65-F5344CB8AC3E}">
        <p14:creationId xmlns:p14="http://schemas.microsoft.com/office/powerpoint/2010/main" val="427982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a:t>After Process 1 Modifies Page C</a:t>
            </a:r>
          </a:p>
        </p:txBody>
      </p:sp>
      <p:pic>
        <p:nvPicPr>
          <p:cNvPr id="27651"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1" y="1490662"/>
            <a:ext cx="8325854" cy="384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23</a:t>
            </a:fld>
            <a:endParaRPr lang="en-US"/>
          </a:p>
        </p:txBody>
      </p:sp>
    </p:spTree>
    <p:extLst>
      <p:ext uri="{BB962C8B-B14F-4D97-AF65-F5344CB8AC3E}">
        <p14:creationId xmlns:p14="http://schemas.microsoft.com/office/powerpoint/2010/main" val="1750828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altLang="en-US" sz="3200" b="1" dirty="0"/>
              <a:t>What Happens if There is no Free Frame?</a:t>
            </a:r>
          </a:p>
        </p:txBody>
      </p:sp>
      <p:sp>
        <p:nvSpPr>
          <p:cNvPr id="28675" name="Rectangle 3"/>
          <p:cNvSpPr>
            <a:spLocks noGrp="1" noChangeArrowheads="1"/>
          </p:cNvSpPr>
          <p:nvPr>
            <p:ph idx="1"/>
          </p:nvPr>
        </p:nvSpPr>
        <p:spPr/>
        <p:txBody>
          <a:bodyPr>
            <a:normAutofit lnSpcReduction="10000"/>
          </a:bodyPr>
          <a:lstStyle/>
          <a:p>
            <a:r>
              <a:rPr lang="en-US" altLang="en-US" dirty="0"/>
              <a:t>Used up by process pages</a:t>
            </a:r>
          </a:p>
          <a:p>
            <a:r>
              <a:rPr lang="en-US" altLang="en-US" dirty="0"/>
              <a:t>Also, in demand from the kernel, I/O buffers, </a:t>
            </a:r>
            <a:r>
              <a:rPr lang="en-US" altLang="en-US" dirty="0" err="1"/>
              <a:t>etc</a:t>
            </a:r>
            <a:endParaRPr lang="en-US" altLang="en-US" dirty="0"/>
          </a:p>
          <a:p>
            <a:r>
              <a:rPr lang="en-US" altLang="en-US" dirty="0"/>
              <a:t>How much to allocate to each?</a:t>
            </a:r>
          </a:p>
          <a:p>
            <a:endParaRPr lang="en-US" altLang="en-US" dirty="0"/>
          </a:p>
          <a:p>
            <a:r>
              <a:rPr lang="en-US" altLang="en-US" dirty="0"/>
              <a:t>Page replacement – find some page in memory, but not really in use, page it out</a:t>
            </a:r>
          </a:p>
          <a:p>
            <a:pPr lvl="1"/>
            <a:r>
              <a:rPr lang="en-US" altLang="en-US" dirty="0"/>
              <a:t>Algorithm – terminate? swap out? replace the page?</a:t>
            </a:r>
          </a:p>
          <a:p>
            <a:pPr lvl="1"/>
            <a:r>
              <a:rPr lang="en-US" altLang="en-US" dirty="0"/>
              <a:t>Performance – want an algorithm which will result in minimum number of page faults</a:t>
            </a:r>
          </a:p>
          <a:p>
            <a:r>
              <a:rPr lang="en-US" altLang="en-US" dirty="0"/>
              <a:t>Same page may be brought into memory several times</a:t>
            </a:r>
          </a:p>
          <a:p>
            <a:pPr>
              <a:buFont typeface="Monotype Sorts" pitchFamily="-84" charset="2"/>
              <a:buNone/>
            </a:pPr>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24</a:t>
            </a:fld>
            <a:endParaRPr lang="en-US"/>
          </a:p>
        </p:txBody>
      </p:sp>
    </p:spTree>
    <p:extLst>
      <p:ext uri="{BB962C8B-B14F-4D97-AF65-F5344CB8AC3E}">
        <p14:creationId xmlns:p14="http://schemas.microsoft.com/office/powerpoint/2010/main" val="2410900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altLang="en-US"/>
              <a:t>Page Replacement</a:t>
            </a:r>
          </a:p>
        </p:txBody>
      </p:sp>
      <p:sp>
        <p:nvSpPr>
          <p:cNvPr id="29699" name="Rectangle 3"/>
          <p:cNvSpPr>
            <a:spLocks noGrp="1" noChangeArrowheads="1"/>
          </p:cNvSpPr>
          <p:nvPr>
            <p:ph idx="1"/>
          </p:nvPr>
        </p:nvSpPr>
        <p:spPr/>
        <p:txBody>
          <a:bodyPr/>
          <a:lstStyle/>
          <a:p>
            <a:r>
              <a:rPr lang="en-US" altLang="en-US" dirty="0"/>
              <a:t>Use </a:t>
            </a:r>
            <a:r>
              <a:rPr lang="en-US" altLang="en-US" b="1" dirty="0">
                <a:solidFill>
                  <a:srgbClr val="3366FF"/>
                </a:solidFill>
              </a:rPr>
              <a:t>modify </a:t>
            </a:r>
            <a:r>
              <a:rPr lang="en-US" altLang="en-US" dirty="0"/>
              <a:t>(</a:t>
            </a:r>
            <a:r>
              <a:rPr lang="en-US" altLang="en-US" b="1" dirty="0">
                <a:solidFill>
                  <a:srgbClr val="3366FF"/>
                </a:solidFill>
              </a:rPr>
              <a:t>dirty</a:t>
            </a:r>
            <a:r>
              <a:rPr lang="en-US" altLang="en-US" dirty="0"/>
              <a:t>)</a:t>
            </a:r>
            <a:r>
              <a:rPr lang="en-US" altLang="en-US" b="1" dirty="0">
                <a:solidFill>
                  <a:srgbClr val="3366FF"/>
                </a:solidFill>
              </a:rPr>
              <a:t> bit </a:t>
            </a:r>
            <a:r>
              <a:rPr lang="en-US" altLang="en-US" dirty="0"/>
              <a:t>to reduce overhead of page transfers – only modified pages are written to disk</a:t>
            </a:r>
          </a:p>
          <a:p>
            <a:r>
              <a:rPr lang="en-US" altLang="en-US" dirty="0"/>
              <a:t>Page replacement completes separation between logical memory and physical memory – large virtual memory can be provided on a smaller physical memory</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25</a:t>
            </a:fld>
            <a:endParaRPr lang="en-US"/>
          </a:p>
        </p:txBody>
      </p:sp>
    </p:spTree>
    <p:extLst>
      <p:ext uri="{BB962C8B-B14F-4D97-AF65-F5344CB8AC3E}">
        <p14:creationId xmlns:p14="http://schemas.microsoft.com/office/powerpoint/2010/main" val="3291451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altLang="en-US"/>
              <a:t>Need For Page Replacement</a:t>
            </a:r>
          </a:p>
        </p:txBody>
      </p:sp>
      <p:pic>
        <p:nvPicPr>
          <p:cNvPr id="30723"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1363664"/>
            <a:ext cx="7355840" cy="535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26</a:t>
            </a:fld>
            <a:endParaRPr lang="en-US"/>
          </a:p>
        </p:txBody>
      </p:sp>
    </p:spTree>
    <p:extLst>
      <p:ext uri="{BB962C8B-B14F-4D97-AF65-F5344CB8AC3E}">
        <p14:creationId xmlns:p14="http://schemas.microsoft.com/office/powerpoint/2010/main" val="2502415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altLang="en-US"/>
              <a:t>Basic Page Replacement</a:t>
            </a:r>
          </a:p>
        </p:txBody>
      </p:sp>
      <p:sp>
        <p:nvSpPr>
          <p:cNvPr id="31747" name="Rectangle 3"/>
          <p:cNvSpPr>
            <a:spLocks noGrp="1" noChangeArrowheads="1"/>
          </p:cNvSpPr>
          <p:nvPr>
            <p:ph idx="1"/>
          </p:nvPr>
        </p:nvSpPr>
        <p:spPr/>
        <p:txBody>
          <a:bodyPr>
            <a:normAutofit fontScale="85000" lnSpcReduction="20000"/>
          </a:bodyPr>
          <a:lstStyle/>
          <a:p>
            <a:pPr marL="379413" indent="-379413">
              <a:buFont typeface="Monotype Sorts" pitchFamily="-84" charset="2"/>
              <a:buAutoNum type="arabicPeriod"/>
            </a:pPr>
            <a:r>
              <a:rPr lang="en-US" altLang="en-US" dirty="0"/>
              <a:t>Find the location of the desired page on disk</a:t>
            </a:r>
            <a:br>
              <a:rPr lang="en-US" altLang="en-US" dirty="0"/>
            </a:br>
            <a:endParaRPr lang="en-US" altLang="en-US" dirty="0"/>
          </a:p>
          <a:p>
            <a:pPr marL="379413" indent="-379413">
              <a:buFont typeface="Monotype Sorts" pitchFamily="-84" charset="2"/>
              <a:buAutoNum type="arabicPeriod"/>
            </a:pPr>
            <a:r>
              <a:rPr lang="en-US" altLang="en-US" dirty="0"/>
              <a:t>Find a free frame:</a:t>
            </a:r>
            <a:br>
              <a:rPr lang="en-US" altLang="en-US" dirty="0"/>
            </a:br>
            <a:r>
              <a:rPr lang="en-US" altLang="en-US" dirty="0"/>
              <a:t>   -  If there is a free frame, use it</a:t>
            </a:r>
            <a:br>
              <a:rPr lang="en-US" altLang="en-US" dirty="0"/>
            </a:br>
            <a:r>
              <a:rPr lang="en-US" altLang="en-US" dirty="0"/>
              <a:t>   -  If there is no free frame, </a:t>
            </a:r>
          </a:p>
          <a:p>
            <a:pPr lvl="2"/>
            <a:r>
              <a:rPr lang="en-US" altLang="en-US" dirty="0"/>
              <a:t>use a page replacement algorithm to select a </a:t>
            </a:r>
            <a:r>
              <a:rPr lang="en-US" altLang="en-US" b="1" dirty="0">
                <a:solidFill>
                  <a:srgbClr val="3366FF"/>
                </a:solidFill>
              </a:rPr>
              <a:t>victim</a:t>
            </a:r>
            <a:r>
              <a:rPr lang="en-US" altLang="en-US" dirty="0">
                <a:solidFill>
                  <a:srgbClr val="3366FF"/>
                </a:solidFill>
              </a:rPr>
              <a:t> </a:t>
            </a:r>
            <a:r>
              <a:rPr lang="en-US" altLang="en-US" b="1" dirty="0">
                <a:solidFill>
                  <a:srgbClr val="3366FF"/>
                </a:solidFill>
              </a:rPr>
              <a:t>frame</a:t>
            </a:r>
            <a:br>
              <a:rPr lang="en-US" altLang="en-US" b="1" dirty="0">
                <a:solidFill>
                  <a:srgbClr val="3366FF"/>
                </a:solidFill>
              </a:rPr>
            </a:br>
            <a:r>
              <a:rPr lang="en-US" altLang="en-US" b="1" dirty="0">
                <a:solidFill>
                  <a:srgbClr val="3366FF"/>
                </a:solidFill>
              </a:rPr>
              <a:t>	- </a:t>
            </a:r>
            <a:r>
              <a:rPr lang="en-US" altLang="en-US" dirty="0"/>
              <a:t>Write victim frame to disk </a:t>
            </a:r>
            <a:r>
              <a:rPr lang="en-US" altLang="en-US" dirty="0">
                <a:solidFill>
                  <a:srgbClr val="FF0000"/>
                </a:solidFill>
              </a:rPr>
              <a:t>if dirty</a:t>
            </a:r>
            <a:br>
              <a:rPr lang="en-US" altLang="en-US" dirty="0"/>
            </a:br>
            <a:endParaRPr lang="en-US" altLang="en-US" dirty="0"/>
          </a:p>
          <a:p>
            <a:pPr marL="379413" indent="-379413">
              <a:buFont typeface="Monotype Sorts" pitchFamily="-84" charset="2"/>
              <a:buAutoNum type="arabicPeriod"/>
            </a:pPr>
            <a:r>
              <a:rPr lang="en-US" altLang="en-US" dirty="0"/>
              <a:t>Bring  the desired page into the (newly) free frame; update the page and frame tables</a:t>
            </a:r>
            <a:br>
              <a:rPr lang="en-US" altLang="en-US" dirty="0"/>
            </a:br>
            <a:endParaRPr lang="en-US" altLang="en-US" dirty="0"/>
          </a:p>
          <a:p>
            <a:pPr marL="379413" indent="-379413">
              <a:buFont typeface="Monotype Sorts" pitchFamily="-84" charset="2"/>
              <a:buAutoNum type="arabicPeriod"/>
            </a:pPr>
            <a:r>
              <a:rPr lang="en-US" altLang="en-US" dirty="0"/>
              <a:t>Continue the process by restarting the instruction that caused the trap</a:t>
            </a:r>
          </a:p>
          <a:p>
            <a:pPr marL="379413" indent="-379413">
              <a:buFont typeface="Monotype Sorts" pitchFamily="-84" charset="2"/>
              <a:buAutoNum type="arabicPeriod"/>
            </a:pPr>
            <a:endParaRPr lang="en-US" altLang="en-US" dirty="0"/>
          </a:p>
          <a:p>
            <a:pPr marL="379413" indent="-379413">
              <a:buNone/>
            </a:pPr>
            <a:r>
              <a:rPr lang="en-US" altLang="en-US" dirty="0"/>
              <a:t>Note now potentially 2 page transfers for page fault – increasing EAT</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27</a:t>
            </a:fld>
            <a:endParaRPr lang="en-US"/>
          </a:p>
        </p:txBody>
      </p:sp>
    </p:spTree>
    <p:extLst>
      <p:ext uri="{BB962C8B-B14F-4D97-AF65-F5344CB8AC3E}">
        <p14:creationId xmlns:p14="http://schemas.microsoft.com/office/powerpoint/2010/main" val="321906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altLang="en-US"/>
              <a:t>Page Replacement</a:t>
            </a:r>
          </a:p>
        </p:txBody>
      </p:sp>
      <p:pic>
        <p:nvPicPr>
          <p:cNvPr id="32771"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580" y="1326834"/>
            <a:ext cx="7195820" cy="530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28</a:t>
            </a:fld>
            <a:endParaRPr lang="en-US"/>
          </a:p>
        </p:txBody>
      </p:sp>
    </p:spTree>
    <p:extLst>
      <p:ext uri="{BB962C8B-B14F-4D97-AF65-F5344CB8AC3E}">
        <p14:creationId xmlns:p14="http://schemas.microsoft.com/office/powerpoint/2010/main" val="1117131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2800"/>
              <a:t>Page and Frame Replacement Algorithms</a:t>
            </a:r>
          </a:p>
        </p:txBody>
      </p:sp>
      <p:sp>
        <p:nvSpPr>
          <p:cNvPr id="33795" name="Rectangle 3"/>
          <p:cNvSpPr>
            <a:spLocks noGrp="1" noChangeArrowheads="1"/>
          </p:cNvSpPr>
          <p:nvPr>
            <p:ph idx="1"/>
          </p:nvPr>
        </p:nvSpPr>
        <p:spPr/>
        <p:txBody>
          <a:bodyPr>
            <a:normAutofit fontScale="92500" lnSpcReduction="20000"/>
          </a:bodyPr>
          <a:lstStyle/>
          <a:p>
            <a:pPr>
              <a:tabLst>
                <a:tab pos="3144838" algn="ctr"/>
              </a:tabLst>
            </a:pPr>
            <a:r>
              <a:rPr lang="en-US" altLang="en-US" b="1" dirty="0">
                <a:solidFill>
                  <a:srgbClr val="3366FF"/>
                </a:solidFill>
              </a:rPr>
              <a:t>Frame-allocation algorithm </a:t>
            </a:r>
            <a:r>
              <a:rPr lang="en-US" altLang="en-US" dirty="0"/>
              <a:t>determines </a:t>
            </a:r>
          </a:p>
          <a:p>
            <a:pPr lvl="1">
              <a:tabLst>
                <a:tab pos="3144838" algn="ctr"/>
              </a:tabLst>
            </a:pPr>
            <a:r>
              <a:rPr lang="en-US" altLang="en-US" dirty="0"/>
              <a:t>How many frames to give each process</a:t>
            </a:r>
          </a:p>
          <a:p>
            <a:pPr lvl="1">
              <a:tabLst>
                <a:tab pos="3144838" algn="ctr"/>
              </a:tabLst>
            </a:pPr>
            <a:r>
              <a:rPr lang="en-US" altLang="en-US" dirty="0"/>
              <a:t>Which frames to replace</a:t>
            </a:r>
          </a:p>
          <a:p>
            <a:pPr>
              <a:tabLst>
                <a:tab pos="3144838" algn="ctr"/>
              </a:tabLst>
            </a:pPr>
            <a:r>
              <a:rPr lang="en-US" altLang="en-US" b="1" dirty="0">
                <a:solidFill>
                  <a:srgbClr val="3366FF"/>
                </a:solidFill>
              </a:rPr>
              <a:t>Page-replacement algorithm</a:t>
            </a:r>
          </a:p>
          <a:p>
            <a:pPr lvl="1">
              <a:tabLst>
                <a:tab pos="3144838" algn="ctr"/>
              </a:tabLst>
            </a:pPr>
            <a:r>
              <a:rPr lang="en-US" altLang="en-US" dirty="0"/>
              <a:t>Want lowest page-fault rate on both first access and re-access</a:t>
            </a:r>
          </a:p>
          <a:p>
            <a:pPr>
              <a:tabLst>
                <a:tab pos="3144838" algn="ctr"/>
              </a:tabLst>
            </a:pPr>
            <a:r>
              <a:rPr lang="en-US" altLang="en-US" dirty="0"/>
              <a:t>Evaluate algorithm by running it on a string of memory references (reference string) and computing the number of page faults on that string</a:t>
            </a:r>
          </a:p>
          <a:p>
            <a:pPr lvl="1">
              <a:tabLst>
                <a:tab pos="3144838" algn="ctr"/>
              </a:tabLst>
            </a:pPr>
            <a:r>
              <a:rPr lang="en-US" altLang="en-US" dirty="0"/>
              <a:t>String is just page numbers, not full addresses</a:t>
            </a:r>
          </a:p>
          <a:p>
            <a:pPr lvl="1">
              <a:tabLst>
                <a:tab pos="3144838" algn="ctr"/>
              </a:tabLst>
            </a:pPr>
            <a:r>
              <a:rPr lang="en-US" altLang="en-US" dirty="0"/>
              <a:t>Repeated access to the same page does not cause a page fault</a:t>
            </a:r>
          </a:p>
          <a:p>
            <a:pPr lvl="1">
              <a:tabLst>
                <a:tab pos="3144838" algn="ctr"/>
              </a:tabLst>
            </a:pPr>
            <a:r>
              <a:rPr lang="en-US" altLang="en-US" dirty="0"/>
              <a:t>Results depend on number of frames available</a:t>
            </a:r>
          </a:p>
          <a:p>
            <a:pPr>
              <a:tabLst>
                <a:tab pos="3144838" algn="ctr"/>
              </a:tabLst>
            </a:pPr>
            <a:r>
              <a:rPr lang="en-US" altLang="en-US" dirty="0"/>
              <a:t>In all our examples, the </a:t>
            </a:r>
            <a:r>
              <a:rPr lang="en-US" altLang="en-US" b="1" dirty="0">
                <a:solidFill>
                  <a:srgbClr val="3366FF"/>
                </a:solidFill>
              </a:rPr>
              <a:t>reference string </a:t>
            </a:r>
            <a:r>
              <a:rPr lang="en-US" altLang="en-US" dirty="0"/>
              <a:t>of referenced page numbers is </a:t>
            </a:r>
          </a:p>
          <a:p>
            <a:pPr>
              <a:buNone/>
              <a:tabLst>
                <a:tab pos="3144838" algn="ctr"/>
              </a:tabLst>
            </a:pPr>
            <a:r>
              <a:rPr lang="en-US" altLang="en-US" dirty="0"/>
              <a:t>	               </a:t>
            </a:r>
            <a:r>
              <a:rPr lang="en-US" altLang="en-US" b="1" dirty="0">
                <a:solidFill>
                  <a:srgbClr val="FF0000"/>
                </a:solidFill>
              </a:rPr>
              <a:t>7,0,1,2,0,3,0,4,2,3,0,3,0,3,2,1,2,0,1,7,0,1</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29</a:t>
            </a:fld>
            <a:endParaRPr lang="en-US"/>
          </a:p>
        </p:txBody>
      </p:sp>
    </p:spTree>
    <p:extLst>
      <p:ext uri="{BB962C8B-B14F-4D97-AF65-F5344CB8AC3E}">
        <p14:creationId xmlns:p14="http://schemas.microsoft.com/office/powerpoint/2010/main" val="357125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altLang="en-US"/>
              <a:t>Background (Cont.)</a:t>
            </a:r>
          </a:p>
        </p:txBody>
      </p:sp>
      <p:sp>
        <p:nvSpPr>
          <p:cNvPr id="8195" name="Rectangle 3"/>
          <p:cNvSpPr>
            <a:spLocks noGrp="1" noChangeArrowheads="1"/>
          </p:cNvSpPr>
          <p:nvPr>
            <p:ph idx="1"/>
          </p:nvPr>
        </p:nvSpPr>
        <p:spPr/>
        <p:txBody>
          <a:bodyPr>
            <a:normAutofit/>
          </a:bodyPr>
          <a:lstStyle/>
          <a:p>
            <a:r>
              <a:rPr lang="en-US" altLang="en-US" sz="3600" b="1" dirty="0">
                <a:solidFill>
                  <a:srgbClr val="3366FF"/>
                </a:solidFill>
              </a:rPr>
              <a:t>Virtual memory</a:t>
            </a:r>
            <a:r>
              <a:rPr lang="en-US" altLang="en-US" sz="3600" dirty="0">
                <a:solidFill>
                  <a:srgbClr val="3366FF"/>
                </a:solidFill>
              </a:rPr>
              <a:t> </a:t>
            </a:r>
            <a:r>
              <a:rPr lang="en-US" altLang="en-US" sz="3600" dirty="0"/>
              <a:t>– separation of user logical memory from physical memory</a:t>
            </a:r>
          </a:p>
          <a:p>
            <a:pPr lvl="1"/>
            <a:r>
              <a:rPr lang="en-US" altLang="en-US" sz="2000" dirty="0"/>
              <a:t>Only a </a:t>
            </a:r>
            <a:r>
              <a:rPr lang="en-US" altLang="en-US" sz="2000" dirty="0">
                <a:solidFill>
                  <a:srgbClr val="FF0000"/>
                </a:solidFill>
              </a:rPr>
              <a:t>part of the program </a:t>
            </a:r>
            <a:r>
              <a:rPr lang="en-US" altLang="en-US" sz="2000" dirty="0"/>
              <a:t>needs to be in memory for execution</a:t>
            </a:r>
          </a:p>
          <a:p>
            <a:pPr lvl="1"/>
            <a:r>
              <a:rPr lang="en-US" altLang="en-US" sz="2000" dirty="0"/>
              <a:t>Logical address space can be much larger than physical address space</a:t>
            </a:r>
          </a:p>
          <a:p>
            <a:pPr lvl="1"/>
            <a:r>
              <a:rPr lang="en-US" altLang="en-US" sz="2000" dirty="0"/>
              <a:t>Allows address spaces to be shared by several processes</a:t>
            </a:r>
          </a:p>
          <a:p>
            <a:pPr lvl="1"/>
            <a:r>
              <a:rPr lang="en-US" altLang="en-US" sz="2000" dirty="0"/>
              <a:t>Allows for more efficient process creation</a:t>
            </a:r>
          </a:p>
          <a:p>
            <a:pPr lvl="1"/>
            <a:r>
              <a:rPr lang="en-US" altLang="en-US" sz="2000" dirty="0"/>
              <a:t>More programs running concurrently</a:t>
            </a:r>
          </a:p>
          <a:p>
            <a:pPr lvl="1"/>
            <a:r>
              <a:rPr lang="en-US" altLang="en-US" sz="2000" dirty="0"/>
              <a:t>Less I/O needed to load or swap processes</a:t>
            </a:r>
          </a:p>
          <a:p>
            <a:endParaRPr lang="en-US" altLang="en-US" sz="2000"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a:t>
            </a:fld>
            <a:endParaRPr lang="en-US"/>
          </a:p>
        </p:txBody>
      </p:sp>
    </p:spTree>
    <p:extLst>
      <p:ext uri="{BB962C8B-B14F-4D97-AF65-F5344CB8AC3E}">
        <p14:creationId xmlns:p14="http://schemas.microsoft.com/office/powerpoint/2010/main" val="3865147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2400"/>
              <a:t>Graph of Page Faults Versus The Number of Frames</a:t>
            </a:r>
          </a:p>
        </p:txBody>
      </p:sp>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40" y="1690687"/>
            <a:ext cx="8354060" cy="491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30</a:t>
            </a:fld>
            <a:endParaRPr lang="en-US"/>
          </a:p>
        </p:txBody>
      </p:sp>
    </p:spTree>
    <p:extLst>
      <p:ext uri="{BB962C8B-B14F-4D97-AF65-F5344CB8AC3E}">
        <p14:creationId xmlns:p14="http://schemas.microsoft.com/office/powerpoint/2010/main" val="2332846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altLang="en-US" dirty="0"/>
              <a:t>First-In-First-Out (FIFO) Algorithm</a:t>
            </a:r>
          </a:p>
        </p:txBody>
      </p:sp>
      <p:sp>
        <p:nvSpPr>
          <p:cNvPr id="35843" name="Rectangle 3"/>
          <p:cNvSpPr>
            <a:spLocks noGrp="1" noChangeArrowheads="1"/>
          </p:cNvSpPr>
          <p:nvPr>
            <p:ph idx="1"/>
          </p:nvPr>
        </p:nvSpPr>
        <p:spPr/>
        <p:txBody>
          <a:bodyPr>
            <a:normAutofit/>
          </a:bodyPr>
          <a:lstStyle/>
          <a:p>
            <a:r>
              <a:rPr lang="en-US" altLang="en-US" dirty="0"/>
              <a:t>Reference string: </a:t>
            </a:r>
            <a:r>
              <a:rPr lang="en-US" altLang="en-US" b="1" dirty="0">
                <a:solidFill>
                  <a:srgbClr val="FF0000"/>
                </a:solidFill>
              </a:rPr>
              <a:t>7,0,1,2,0,3,0,4,2,3,0,3,0,3,2,1,2,0,1,7,0,1</a:t>
            </a:r>
            <a:endParaRPr lang="en-US" altLang="en-US" dirty="0"/>
          </a:p>
          <a:p>
            <a:r>
              <a:rPr lang="en-US" altLang="en-US" dirty="0"/>
              <a:t>3 frames (3 pages can be in memory at a time per process)</a:t>
            </a:r>
          </a:p>
          <a:p>
            <a:pPr>
              <a:buFont typeface="Monotype Sorts" pitchFamily="-84" charset="2"/>
              <a:buNone/>
            </a:pPr>
            <a:endParaRPr lang="en-US" altLang="en-US" dirty="0"/>
          </a:p>
          <a:p>
            <a:pPr>
              <a:buFont typeface="Monotype Sorts" pitchFamily="-84" charset="2"/>
              <a:buNone/>
            </a:pPr>
            <a:endParaRPr lang="en-US" altLang="en-US" dirty="0"/>
          </a:p>
          <a:p>
            <a:pPr>
              <a:buFont typeface="Monotype Sorts" pitchFamily="-84" charset="2"/>
              <a:buNone/>
            </a:pPr>
            <a:br>
              <a:rPr lang="en-US" altLang="en-US" dirty="0"/>
            </a:br>
            <a:endParaRPr lang="en-US" altLang="en-US" dirty="0"/>
          </a:p>
          <a:p>
            <a:pPr>
              <a:buFont typeface="Monotype Sorts" pitchFamily="-84" charset="2"/>
              <a:buNone/>
            </a:pPr>
            <a:endParaRPr lang="en-US" altLang="en-US" sz="800" dirty="0"/>
          </a:p>
          <a:p>
            <a:pPr>
              <a:buFont typeface="Monotype Sorts" pitchFamily="-84" charset="2"/>
              <a:buNone/>
            </a:pPr>
            <a:endParaRPr lang="en-US" altLang="en-US" sz="800" dirty="0"/>
          </a:p>
          <a:p>
            <a:pPr>
              <a:buFont typeface="Monotype Sorts" pitchFamily="-84" charset="2"/>
              <a:buNone/>
            </a:pPr>
            <a:endParaRPr lang="en-US" altLang="en-US" dirty="0"/>
          </a:p>
        </p:txBody>
      </p:sp>
      <p:sp>
        <p:nvSpPr>
          <p:cNvPr id="35844" name="Text Box 16"/>
          <p:cNvSpPr txBox="1">
            <a:spLocks noChangeArrowheads="1"/>
          </p:cNvSpPr>
          <p:nvPr/>
        </p:nvSpPr>
        <p:spPr bwMode="auto">
          <a:xfrm>
            <a:off x="320835" y="3383698"/>
            <a:ext cx="1646596"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dirty="0">
                <a:latin typeface="Helvetica" panose="020B0604020202020204" pitchFamily="34" charset="0"/>
              </a:rPr>
              <a:t>15 page-faults</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31</a:t>
            </a:fld>
            <a:endParaRPr lang="en-US"/>
          </a:p>
        </p:txBody>
      </p:sp>
      <p:graphicFrame>
        <p:nvGraphicFramePr>
          <p:cNvPr id="6" name="Table 5">
            <a:extLst>
              <a:ext uri="{FF2B5EF4-FFF2-40B4-BE49-F238E27FC236}">
                <a16:creationId xmlns:a16="http://schemas.microsoft.com/office/drawing/2014/main" id="{E7F3461F-D21E-4ACD-B4DA-93F581ECD273}"/>
              </a:ext>
            </a:extLst>
          </p:cNvPr>
          <p:cNvGraphicFramePr>
            <a:graphicFrameLocks noGrp="1"/>
          </p:cNvGraphicFramePr>
          <p:nvPr/>
        </p:nvGraphicFramePr>
        <p:xfrm>
          <a:off x="2778711" y="3108781"/>
          <a:ext cx="7137400" cy="1537970"/>
        </p:xfrm>
        <a:graphic>
          <a:graphicData uri="http://schemas.openxmlformats.org/drawingml/2006/table">
            <a:tbl>
              <a:tblPr>
                <a:tableStyleId>{5C22544A-7EE6-4342-B048-85BDC9FD1C3A}</a:tableStyleId>
              </a:tblPr>
              <a:tblGrid>
                <a:gridCol w="939800">
                  <a:extLst>
                    <a:ext uri="{9D8B030D-6E8A-4147-A177-3AD203B41FA5}">
                      <a16:colId xmlns:a16="http://schemas.microsoft.com/office/drawing/2014/main" val="3096640248"/>
                    </a:ext>
                  </a:extLst>
                </a:gridCol>
                <a:gridCol w="609600">
                  <a:extLst>
                    <a:ext uri="{9D8B030D-6E8A-4147-A177-3AD203B41FA5}">
                      <a16:colId xmlns:a16="http://schemas.microsoft.com/office/drawing/2014/main" val="1394411516"/>
                    </a:ext>
                  </a:extLst>
                </a:gridCol>
                <a:gridCol w="254000">
                  <a:extLst>
                    <a:ext uri="{9D8B030D-6E8A-4147-A177-3AD203B41FA5}">
                      <a16:colId xmlns:a16="http://schemas.microsoft.com/office/drawing/2014/main" val="201172931"/>
                    </a:ext>
                  </a:extLst>
                </a:gridCol>
                <a:gridCol w="254000">
                  <a:extLst>
                    <a:ext uri="{9D8B030D-6E8A-4147-A177-3AD203B41FA5}">
                      <a16:colId xmlns:a16="http://schemas.microsoft.com/office/drawing/2014/main" val="495408508"/>
                    </a:ext>
                  </a:extLst>
                </a:gridCol>
                <a:gridCol w="254000">
                  <a:extLst>
                    <a:ext uri="{9D8B030D-6E8A-4147-A177-3AD203B41FA5}">
                      <a16:colId xmlns:a16="http://schemas.microsoft.com/office/drawing/2014/main" val="608093737"/>
                    </a:ext>
                  </a:extLst>
                </a:gridCol>
                <a:gridCol w="254000">
                  <a:extLst>
                    <a:ext uri="{9D8B030D-6E8A-4147-A177-3AD203B41FA5}">
                      <a16:colId xmlns:a16="http://schemas.microsoft.com/office/drawing/2014/main" val="4187706137"/>
                    </a:ext>
                  </a:extLst>
                </a:gridCol>
                <a:gridCol w="254000">
                  <a:extLst>
                    <a:ext uri="{9D8B030D-6E8A-4147-A177-3AD203B41FA5}">
                      <a16:colId xmlns:a16="http://schemas.microsoft.com/office/drawing/2014/main" val="2661539213"/>
                    </a:ext>
                  </a:extLst>
                </a:gridCol>
                <a:gridCol w="254000">
                  <a:extLst>
                    <a:ext uri="{9D8B030D-6E8A-4147-A177-3AD203B41FA5}">
                      <a16:colId xmlns:a16="http://schemas.microsoft.com/office/drawing/2014/main" val="212873241"/>
                    </a:ext>
                  </a:extLst>
                </a:gridCol>
                <a:gridCol w="254000">
                  <a:extLst>
                    <a:ext uri="{9D8B030D-6E8A-4147-A177-3AD203B41FA5}">
                      <a16:colId xmlns:a16="http://schemas.microsoft.com/office/drawing/2014/main" val="3923875253"/>
                    </a:ext>
                  </a:extLst>
                </a:gridCol>
                <a:gridCol w="254000">
                  <a:extLst>
                    <a:ext uri="{9D8B030D-6E8A-4147-A177-3AD203B41FA5}">
                      <a16:colId xmlns:a16="http://schemas.microsoft.com/office/drawing/2014/main" val="1276164263"/>
                    </a:ext>
                  </a:extLst>
                </a:gridCol>
                <a:gridCol w="254000">
                  <a:extLst>
                    <a:ext uri="{9D8B030D-6E8A-4147-A177-3AD203B41FA5}">
                      <a16:colId xmlns:a16="http://schemas.microsoft.com/office/drawing/2014/main" val="3045094506"/>
                    </a:ext>
                  </a:extLst>
                </a:gridCol>
                <a:gridCol w="254000">
                  <a:extLst>
                    <a:ext uri="{9D8B030D-6E8A-4147-A177-3AD203B41FA5}">
                      <a16:colId xmlns:a16="http://schemas.microsoft.com/office/drawing/2014/main" val="871561372"/>
                    </a:ext>
                  </a:extLst>
                </a:gridCol>
                <a:gridCol w="254000">
                  <a:extLst>
                    <a:ext uri="{9D8B030D-6E8A-4147-A177-3AD203B41FA5}">
                      <a16:colId xmlns:a16="http://schemas.microsoft.com/office/drawing/2014/main" val="1770274498"/>
                    </a:ext>
                  </a:extLst>
                </a:gridCol>
                <a:gridCol w="254000">
                  <a:extLst>
                    <a:ext uri="{9D8B030D-6E8A-4147-A177-3AD203B41FA5}">
                      <a16:colId xmlns:a16="http://schemas.microsoft.com/office/drawing/2014/main" val="1439271057"/>
                    </a:ext>
                  </a:extLst>
                </a:gridCol>
                <a:gridCol w="254000">
                  <a:extLst>
                    <a:ext uri="{9D8B030D-6E8A-4147-A177-3AD203B41FA5}">
                      <a16:colId xmlns:a16="http://schemas.microsoft.com/office/drawing/2014/main" val="1530966655"/>
                    </a:ext>
                  </a:extLst>
                </a:gridCol>
                <a:gridCol w="254000">
                  <a:extLst>
                    <a:ext uri="{9D8B030D-6E8A-4147-A177-3AD203B41FA5}">
                      <a16:colId xmlns:a16="http://schemas.microsoft.com/office/drawing/2014/main" val="3569020873"/>
                    </a:ext>
                  </a:extLst>
                </a:gridCol>
                <a:gridCol w="254000">
                  <a:extLst>
                    <a:ext uri="{9D8B030D-6E8A-4147-A177-3AD203B41FA5}">
                      <a16:colId xmlns:a16="http://schemas.microsoft.com/office/drawing/2014/main" val="2034946113"/>
                    </a:ext>
                  </a:extLst>
                </a:gridCol>
                <a:gridCol w="254000">
                  <a:extLst>
                    <a:ext uri="{9D8B030D-6E8A-4147-A177-3AD203B41FA5}">
                      <a16:colId xmlns:a16="http://schemas.microsoft.com/office/drawing/2014/main" val="1001865302"/>
                    </a:ext>
                  </a:extLst>
                </a:gridCol>
                <a:gridCol w="254000">
                  <a:extLst>
                    <a:ext uri="{9D8B030D-6E8A-4147-A177-3AD203B41FA5}">
                      <a16:colId xmlns:a16="http://schemas.microsoft.com/office/drawing/2014/main" val="4038554273"/>
                    </a:ext>
                  </a:extLst>
                </a:gridCol>
                <a:gridCol w="254000">
                  <a:extLst>
                    <a:ext uri="{9D8B030D-6E8A-4147-A177-3AD203B41FA5}">
                      <a16:colId xmlns:a16="http://schemas.microsoft.com/office/drawing/2014/main" val="1165132245"/>
                    </a:ext>
                  </a:extLst>
                </a:gridCol>
                <a:gridCol w="254000">
                  <a:extLst>
                    <a:ext uri="{9D8B030D-6E8A-4147-A177-3AD203B41FA5}">
                      <a16:colId xmlns:a16="http://schemas.microsoft.com/office/drawing/2014/main" val="1868098763"/>
                    </a:ext>
                  </a:extLst>
                </a:gridCol>
                <a:gridCol w="254000">
                  <a:extLst>
                    <a:ext uri="{9D8B030D-6E8A-4147-A177-3AD203B41FA5}">
                      <a16:colId xmlns:a16="http://schemas.microsoft.com/office/drawing/2014/main" val="2668307374"/>
                    </a:ext>
                  </a:extLst>
                </a:gridCol>
                <a:gridCol w="254000">
                  <a:extLst>
                    <a:ext uri="{9D8B030D-6E8A-4147-A177-3AD203B41FA5}">
                      <a16:colId xmlns:a16="http://schemas.microsoft.com/office/drawing/2014/main" val="3419362203"/>
                    </a:ext>
                  </a:extLst>
                </a:gridCol>
                <a:gridCol w="254000">
                  <a:extLst>
                    <a:ext uri="{9D8B030D-6E8A-4147-A177-3AD203B41FA5}">
                      <a16:colId xmlns:a16="http://schemas.microsoft.com/office/drawing/2014/main" val="4204892943"/>
                    </a:ext>
                  </a:extLst>
                </a:gridCol>
              </a:tblGrid>
              <a:tr h="184150">
                <a:tc>
                  <a:txBody>
                    <a:bodyPr/>
                    <a:lstStyle/>
                    <a:p>
                      <a:pPr algn="l" fontAlgn="b"/>
                      <a:r>
                        <a:rPr lang="en-US" sz="1100" u="none" strike="noStrike">
                          <a:effectLst/>
                        </a:rPr>
                        <a:t>Refrence string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13138475"/>
                  </a:ext>
                </a:extLst>
              </a:tr>
              <a:tr h="184150">
                <a:tc>
                  <a:txBody>
                    <a:bodyPr/>
                    <a:lstStyle/>
                    <a:p>
                      <a:pPr algn="l" fontAlgn="b"/>
                      <a:r>
                        <a:rPr lang="en-US" sz="1100" u="none" strike="noStrike">
                          <a:effectLst/>
                        </a:rPr>
                        <a:t>Page Frames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8189143"/>
                  </a:ext>
                </a:extLst>
              </a:tr>
              <a:tr h="18415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0199914"/>
                  </a:ext>
                </a:extLst>
              </a:tr>
              <a:tr h="18415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33915229"/>
                  </a:ext>
                </a:extLst>
              </a:tr>
              <a:tr h="184150">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7044805"/>
                  </a:ext>
                </a:extLst>
              </a:tr>
              <a:tr h="18415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15473820"/>
                  </a:ext>
                </a:extLst>
              </a:tr>
              <a:tr h="18415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31871113"/>
                  </a:ext>
                </a:extLst>
              </a:tr>
            </a:tbl>
          </a:graphicData>
        </a:graphic>
      </p:graphicFrame>
      <p:graphicFrame>
        <p:nvGraphicFramePr>
          <p:cNvPr id="7" name="Table 6">
            <a:extLst>
              <a:ext uri="{FF2B5EF4-FFF2-40B4-BE49-F238E27FC236}">
                <a16:creationId xmlns:a16="http://schemas.microsoft.com/office/drawing/2014/main" id="{A6DDC781-0047-4DB9-B0E0-A7B49FD65E6E}"/>
              </a:ext>
            </a:extLst>
          </p:cNvPr>
          <p:cNvGraphicFramePr>
            <a:graphicFrameLocks noGrp="1"/>
          </p:cNvGraphicFramePr>
          <p:nvPr/>
        </p:nvGraphicFramePr>
        <p:xfrm>
          <a:off x="2778711" y="4811697"/>
          <a:ext cx="7137400" cy="1537970"/>
        </p:xfrm>
        <a:graphic>
          <a:graphicData uri="http://schemas.openxmlformats.org/drawingml/2006/table">
            <a:tbl>
              <a:tblPr>
                <a:tableStyleId>{5C22544A-7EE6-4342-B048-85BDC9FD1C3A}</a:tableStyleId>
              </a:tblPr>
              <a:tblGrid>
                <a:gridCol w="939800">
                  <a:extLst>
                    <a:ext uri="{9D8B030D-6E8A-4147-A177-3AD203B41FA5}">
                      <a16:colId xmlns:a16="http://schemas.microsoft.com/office/drawing/2014/main" val="2080824963"/>
                    </a:ext>
                  </a:extLst>
                </a:gridCol>
                <a:gridCol w="609600">
                  <a:extLst>
                    <a:ext uri="{9D8B030D-6E8A-4147-A177-3AD203B41FA5}">
                      <a16:colId xmlns:a16="http://schemas.microsoft.com/office/drawing/2014/main" val="2110429944"/>
                    </a:ext>
                  </a:extLst>
                </a:gridCol>
                <a:gridCol w="254000">
                  <a:extLst>
                    <a:ext uri="{9D8B030D-6E8A-4147-A177-3AD203B41FA5}">
                      <a16:colId xmlns:a16="http://schemas.microsoft.com/office/drawing/2014/main" val="2653490714"/>
                    </a:ext>
                  </a:extLst>
                </a:gridCol>
                <a:gridCol w="254000">
                  <a:extLst>
                    <a:ext uri="{9D8B030D-6E8A-4147-A177-3AD203B41FA5}">
                      <a16:colId xmlns:a16="http://schemas.microsoft.com/office/drawing/2014/main" val="349704843"/>
                    </a:ext>
                  </a:extLst>
                </a:gridCol>
                <a:gridCol w="254000">
                  <a:extLst>
                    <a:ext uri="{9D8B030D-6E8A-4147-A177-3AD203B41FA5}">
                      <a16:colId xmlns:a16="http://schemas.microsoft.com/office/drawing/2014/main" val="806931516"/>
                    </a:ext>
                  </a:extLst>
                </a:gridCol>
                <a:gridCol w="254000">
                  <a:extLst>
                    <a:ext uri="{9D8B030D-6E8A-4147-A177-3AD203B41FA5}">
                      <a16:colId xmlns:a16="http://schemas.microsoft.com/office/drawing/2014/main" val="838076819"/>
                    </a:ext>
                  </a:extLst>
                </a:gridCol>
                <a:gridCol w="254000">
                  <a:extLst>
                    <a:ext uri="{9D8B030D-6E8A-4147-A177-3AD203B41FA5}">
                      <a16:colId xmlns:a16="http://schemas.microsoft.com/office/drawing/2014/main" val="3618790767"/>
                    </a:ext>
                  </a:extLst>
                </a:gridCol>
                <a:gridCol w="254000">
                  <a:extLst>
                    <a:ext uri="{9D8B030D-6E8A-4147-A177-3AD203B41FA5}">
                      <a16:colId xmlns:a16="http://schemas.microsoft.com/office/drawing/2014/main" val="3194470790"/>
                    </a:ext>
                  </a:extLst>
                </a:gridCol>
                <a:gridCol w="254000">
                  <a:extLst>
                    <a:ext uri="{9D8B030D-6E8A-4147-A177-3AD203B41FA5}">
                      <a16:colId xmlns:a16="http://schemas.microsoft.com/office/drawing/2014/main" val="3357112062"/>
                    </a:ext>
                  </a:extLst>
                </a:gridCol>
                <a:gridCol w="254000">
                  <a:extLst>
                    <a:ext uri="{9D8B030D-6E8A-4147-A177-3AD203B41FA5}">
                      <a16:colId xmlns:a16="http://schemas.microsoft.com/office/drawing/2014/main" val="3821342028"/>
                    </a:ext>
                  </a:extLst>
                </a:gridCol>
                <a:gridCol w="254000">
                  <a:extLst>
                    <a:ext uri="{9D8B030D-6E8A-4147-A177-3AD203B41FA5}">
                      <a16:colId xmlns:a16="http://schemas.microsoft.com/office/drawing/2014/main" val="3282050345"/>
                    </a:ext>
                  </a:extLst>
                </a:gridCol>
                <a:gridCol w="254000">
                  <a:extLst>
                    <a:ext uri="{9D8B030D-6E8A-4147-A177-3AD203B41FA5}">
                      <a16:colId xmlns:a16="http://schemas.microsoft.com/office/drawing/2014/main" val="3256585026"/>
                    </a:ext>
                  </a:extLst>
                </a:gridCol>
                <a:gridCol w="254000">
                  <a:extLst>
                    <a:ext uri="{9D8B030D-6E8A-4147-A177-3AD203B41FA5}">
                      <a16:colId xmlns:a16="http://schemas.microsoft.com/office/drawing/2014/main" val="3286289932"/>
                    </a:ext>
                  </a:extLst>
                </a:gridCol>
                <a:gridCol w="254000">
                  <a:extLst>
                    <a:ext uri="{9D8B030D-6E8A-4147-A177-3AD203B41FA5}">
                      <a16:colId xmlns:a16="http://schemas.microsoft.com/office/drawing/2014/main" val="4022747556"/>
                    </a:ext>
                  </a:extLst>
                </a:gridCol>
                <a:gridCol w="254000">
                  <a:extLst>
                    <a:ext uri="{9D8B030D-6E8A-4147-A177-3AD203B41FA5}">
                      <a16:colId xmlns:a16="http://schemas.microsoft.com/office/drawing/2014/main" val="992841523"/>
                    </a:ext>
                  </a:extLst>
                </a:gridCol>
                <a:gridCol w="254000">
                  <a:extLst>
                    <a:ext uri="{9D8B030D-6E8A-4147-A177-3AD203B41FA5}">
                      <a16:colId xmlns:a16="http://schemas.microsoft.com/office/drawing/2014/main" val="2251304332"/>
                    </a:ext>
                  </a:extLst>
                </a:gridCol>
                <a:gridCol w="254000">
                  <a:extLst>
                    <a:ext uri="{9D8B030D-6E8A-4147-A177-3AD203B41FA5}">
                      <a16:colId xmlns:a16="http://schemas.microsoft.com/office/drawing/2014/main" val="2261593389"/>
                    </a:ext>
                  </a:extLst>
                </a:gridCol>
                <a:gridCol w="254000">
                  <a:extLst>
                    <a:ext uri="{9D8B030D-6E8A-4147-A177-3AD203B41FA5}">
                      <a16:colId xmlns:a16="http://schemas.microsoft.com/office/drawing/2014/main" val="2777188212"/>
                    </a:ext>
                  </a:extLst>
                </a:gridCol>
                <a:gridCol w="254000">
                  <a:extLst>
                    <a:ext uri="{9D8B030D-6E8A-4147-A177-3AD203B41FA5}">
                      <a16:colId xmlns:a16="http://schemas.microsoft.com/office/drawing/2014/main" val="3765288932"/>
                    </a:ext>
                  </a:extLst>
                </a:gridCol>
                <a:gridCol w="254000">
                  <a:extLst>
                    <a:ext uri="{9D8B030D-6E8A-4147-A177-3AD203B41FA5}">
                      <a16:colId xmlns:a16="http://schemas.microsoft.com/office/drawing/2014/main" val="3827417373"/>
                    </a:ext>
                  </a:extLst>
                </a:gridCol>
                <a:gridCol w="254000">
                  <a:extLst>
                    <a:ext uri="{9D8B030D-6E8A-4147-A177-3AD203B41FA5}">
                      <a16:colId xmlns:a16="http://schemas.microsoft.com/office/drawing/2014/main" val="2568038585"/>
                    </a:ext>
                  </a:extLst>
                </a:gridCol>
                <a:gridCol w="254000">
                  <a:extLst>
                    <a:ext uri="{9D8B030D-6E8A-4147-A177-3AD203B41FA5}">
                      <a16:colId xmlns:a16="http://schemas.microsoft.com/office/drawing/2014/main" val="3876571381"/>
                    </a:ext>
                  </a:extLst>
                </a:gridCol>
                <a:gridCol w="254000">
                  <a:extLst>
                    <a:ext uri="{9D8B030D-6E8A-4147-A177-3AD203B41FA5}">
                      <a16:colId xmlns:a16="http://schemas.microsoft.com/office/drawing/2014/main" val="4235861587"/>
                    </a:ext>
                  </a:extLst>
                </a:gridCol>
                <a:gridCol w="254000">
                  <a:extLst>
                    <a:ext uri="{9D8B030D-6E8A-4147-A177-3AD203B41FA5}">
                      <a16:colId xmlns:a16="http://schemas.microsoft.com/office/drawing/2014/main" val="600118250"/>
                    </a:ext>
                  </a:extLst>
                </a:gridCol>
              </a:tblGrid>
              <a:tr h="184150">
                <a:tc>
                  <a:txBody>
                    <a:bodyPr/>
                    <a:lstStyle/>
                    <a:p>
                      <a:pPr algn="l" fontAlgn="b"/>
                      <a:r>
                        <a:rPr lang="en-US" sz="1100" u="none" strike="noStrike">
                          <a:effectLst/>
                        </a:rPr>
                        <a:t>Refrence string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70669854"/>
                  </a:ext>
                </a:extLst>
              </a:tr>
              <a:tr h="184150">
                <a:tc>
                  <a:txBody>
                    <a:bodyPr/>
                    <a:lstStyle/>
                    <a:p>
                      <a:pPr algn="l" fontAlgn="b"/>
                      <a:r>
                        <a:rPr lang="en-US" sz="1100" u="none" strike="noStrike">
                          <a:effectLst/>
                        </a:rPr>
                        <a:t>Page Frames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60821731"/>
                  </a:ext>
                </a:extLst>
              </a:tr>
              <a:tr h="18415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25796435"/>
                  </a:ext>
                </a:extLst>
              </a:tr>
              <a:tr h="18415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03219145"/>
                  </a:ext>
                </a:extLst>
              </a:tr>
              <a:tr h="184150">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34737959"/>
                  </a:ext>
                </a:extLst>
              </a:tr>
              <a:tr h="184150">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92471995"/>
                  </a:ext>
                </a:extLst>
              </a:tr>
              <a:tr h="18415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02680095"/>
                  </a:ext>
                </a:extLst>
              </a:tr>
            </a:tbl>
          </a:graphicData>
        </a:graphic>
      </p:graphicFrame>
      <p:sp>
        <p:nvSpPr>
          <p:cNvPr id="12" name="Text Box 16">
            <a:extLst>
              <a:ext uri="{FF2B5EF4-FFF2-40B4-BE49-F238E27FC236}">
                <a16:creationId xmlns:a16="http://schemas.microsoft.com/office/drawing/2014/main" id="{D325642E-06AA-48A6-A903-84B482370403}"/>
              </a:ext>
            </a:extLst>
          </p:cNvPr>
          <p:cNvSpPr txBox="1">
            <a:spLocks noChangeArrowheads="1"/>
          </p:cNvSpPr>
          <p:nvPr/>
        </p:nvSpPr>
        <p:spPr bwMode="auto">
          <a:xfrm>
            <a:off x="320835" y="5446036"/>
            <a:ext cx="1646596"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dirty="0">
                <a:latin typeface="Helvetica" panose="020B0604020202020204" pitchFamily="34" charset="0"/>
              </a:rPr>
              <a:t>10 page-faults</a:t>
            </a:r>
          </a:p>
        </p:txBody>
      </p:sp>
    </p:spTree>
    <p:extLst>
      <p:ext uri="{BB962C8B-B14F-4D97-AF65-F5344CB8AC3E}">
        <p14:creationId xmlns:p14="http://schemas.microsoft.com/office/powerpoint/2010/main" val="292456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DAC7-4F12-432D-9E98-02D1D225A170}"/>
              </a:ext>
            </a:extLst>
          </p:cNvPr>
          <p:cNvSpPr>
            <a:spLocks noGrp="1"/>
          </p:cNvSpPr>
          <p:nvPr>
            <p:ph type="title"/>
          </p:nvPr>
        </p:nvSpPr>
        <p:spPr/>
        <p:txBody>
          <a:bodyPr/>
          <a:lstStyle/>
          <a:p>
            <a:r>
              <a:rPr lang="en-US" altLang="en-US" dirty="0"/>
              <a:t>First-In-First-Out (FIFO) Algorithm</a:t>
            </a:r>
            <a:endParaRPr lang="en-US" dirty="0"/>
          </a:p>
        </p:txBody>
      </p:sp>
      <p:sp>
        <p:nvSpPr>
          <p:cNvPr id="3" name="Content Placeholder 2">
            <a:extLst>
              <a:ext uri="{FF2B5EF4-FFF2-40B4-BE49-F238E27FC236}">
                <a16:creationId xmlns:a16="http://schemas.microsoft.com/office/drawing/2014/main" id="{D764D197-27B2-48CA-886B-F5461961F75D}"/>
              </a:ext>
            </a:extLst>
          </p:cNvPr>
          <p:cNvSpPr>
            <a:spLocks noGrp="1"/>
          </p:cNvSpPr>
          <p:nvPr>
            <p:ph idx="1"/>
          </p:nvPr>
        </p:nvSpPr>
        <p:spPr>
          <a:xfrm>
            <a:off x="838200" y="4239384"/>
            <a:ext cx="10515600" cy="2119868"/>
          </a:xfrm>
        </p:spPr>
        <p:txBody>
          <a:bodyPr/>
          <a:lstStyle/>
          <a:p>
            <a:pPr lvl="1"/>
            <a:r>
              <a:rPr lang="en-US" altLang="en-US" dirty="0" err="1"/>
              <a:t>CanAdding</a:t>
            </a:r>
            <a:r>
              <a:rPr lang="en-US" altLang="en-US" dirty="0"/>
              <a:t> more frames can cause more page faults!</a:t>
            </a:r>
          </a:p>
          <a:p>
            <a:pPr lvl="2"/>
            <a:r>
              <a:rPr lang="en-US" altLang="en-US" b="1" dirty="0" err="1">
                <a:solidFill>
                  <a:srgbClr val="3366FF"/>
                </a:solidFill>
              </a:rPr>
              <a:t>Belady</a:t>
            </a:r>
            <a:r>
              <a:rPr lang="ja-JP" altLang="en-US" b="1" dirty="0">
                <a:solidFill>
                  <a:srgbClr val="3366FF"/>
                </a:solidFill>
              </a:rPr>
              <a:t>’</a:t>
            </a:r>
            <a:r>
              <a:rPr lang="en-US" altLang="ja-JP" b="1" dirty="0">
                <a:solidFill>
                  <a:srgbClr val="3366FF"/>
                </a:solidFill>
              </a:rPr>
              <a:t>s Anomaly</a:t>
            </a:r>
            <a:endParaRPr lang="en-US" altLang="en-US" sz="800" dirty="0"/>
          </a:p>
          <a:p>
            <a:r>
              <a:rPr lang="en-US" altLang="en-US" dirty="0"/>
              <a:t>How to track ages of pages? </a:t>
            </a:r>
          </a:p>
          <a:p>
            <a:pPr lvl="1"/>
            <a:r>
              <a:rPr lang="en-US" altLang="en-US" dirty="0"/>
              <a:t>Just use a FIFO queue</a:t>
            </a:r>
          </a:p>
          <a:p>
            <a:endParaRPr lang="en-US" dirty="0"/>
          </a:p>
        </p:txBody>
      </p:sp>
      <p:sp>
        <p:nvSpPr>
          <p:cNvPr id="4" name="Date Placeholder 3">
            <a:extLst>
              <a:ext uri="{FF2B5EF4-FFF2-40B4-BE49-F238E27FC236}">
                <a16:creationId xmlns:a16="http://schemas.microsoft.com/office/drawing/2014/main" id="{D495E6C8-4D1F-49FB-A675-F938789912FD}"/>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EA4FFDE6-A4C3-4810-908A-CA3626B38B4B}"/>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A3DCE03B-6C85-400D-A4B7-FA08E5559EAF}"/>
              </a:ext>
            </a:extLst>
          </p:cNvPr>
          <p:cNvSpPr>
            <a:spLocks noGrp="1"/>
          </p:cNvSpPr>
          <p:nvPr>
            <p:ph type="sldNum" sz="quarter" idx="12"/>
          </p:nvPr>
        </p:nvSpPr>
        <p:spPr/>
        <p:txBody>
          <a:bodyPr/>
          <a:lstStyle/>
          <a:p>
            <a:fld id="{B8FA9E9B-7639-41A7-8B5F-FEFEB094FBAA}" type="slidenum">
              <a:rPr lang="en-US" smtClean="0"/>
              <a:t>32</a:t>
            </a:fld>
            <a:endParaRPr lang="en-US"/>
          </a:p>
        </p:txBody>
      </p:sp>
      <p:graphicFrame>
        <p:nvGraphicFramePr>
          <p:cNvPr id="8" name="Table 7">
            <a:extLst>
              <a:ext uri="{FF2B5EF4-FFF2-40B4-BE49-F238E27FC236}">
                <a16:creationId xmlns:a16="http://schemas.microsoft.com/office/drawing/2014/main" id="{278EA3A6-4E0E-4D43-A72E-4626973AFEDE}"/>
              </a:ext>
            </a:extLst>
          </p:cNvPr>
          <p:cNvGraphicFramePr>
            <a:graphicFrameLocks noGrp="1"/>
          </p:cNvGraphicFramePr>
          <p:nvPr/>
        </p:nvGraphicFramePr>
        <p:xfrm>
          <a:off x="2783630" y="1362903"/>
          <a:ext cx="5214474" cy="2522822"/>
        </p:xfrm>
        <a:graphic>
          <a:graphicData uri="http://schemas.openxmlformats.org/drawingml/2006/table">
            <a:tbl>
              <a:tblPr>
                <a:tableStyleId>{5C22544A-7EE6-4342-B048-85BDC9FD1C3A}</a:tableStyleId>
              </a:tblPr>
              <a:tblGrid>
                <a:gridCol w="1124989">
                  <a:extLst>
                    <a:ext uri="{9D8B030D-6E8A-4147-A177-3AD203B41FA5}">
                      <a16:colId xmlns:a16="http://schemas.microsoft.com/office/drawing/2014/main" val="2858519614"/>
                    </a:ext>
                  </a:extLst>
                </a:gridCol>
                <a:gridCol w="440873">
                  <a:extLst>
                    <a:ext uri="{9D8B030D-6E8A-4147-A177-3AD203B41FA5}">
                      <a16:colId xmlns:a16="http://schemas.microsoft.com/office/drawing/2014/main" val="4257235370"/>
                    </a:ext>
                  </a:extLst>
                </a:gridCol>
                <a:gridCol w="304051">
                  <a:extLst>
                    <a:ext uri="{9D8B030D-6E8A-4147-A177-3AD203B41FA5}">
                      <a16:colId xmlns:a16="http://schemas.microsoft.com/office/drawing/2014/main" val="3337895166"/>
                    </a:ext>
                  </a:extLst>
                </a:gridCol>
                <a:gridCol w="304051">
                  <a:extLst>
                    <a:ext uri="{9D8B030D-6E8A-4147-A177-3AD203B41FA5}">
                      <a16:colId xmlns:a16="http://schemas.microsoft.com/office/drawing/2014/main" val="3443470963"/>
                    </a:ext>
                  </a:extLst>
                </a:gridCol>
                <a:gridCol w="304051">
                  <a:extLst>
                    <a:ext uri="{9D8B030D-6E8A-4147-A177-3AD203B41FA5}">
                      <a16:colId xmlns:a16="http://schemas.microsoft.com/office/drawing/2014/main" val="3242281048"/>
                    </a:ext>
                  </a:extLst>
                </a:gridCol>
                <a:gridCol w="304051">
                  <a:extLst>
                    <a:ext uri="{9D8B030D-6E8A-4147-A177-3AD203B41FA5}">
                      <a16:colId xmlns:a16="http://schemas.microsoft.com/office/drawing/2014/main" val="3367899285"/>
                    </a:ext>
                  </a:extLst>
                </a:gridCol>
                <a:gridCol w="304051">
                  <a:extLst>
                    <a:ext uri="{9D8B030D-6E8A-4147-A177-3AD203B41FA5}">
                      <a16:colId xmlns:a16="http://schemas.microsoft.com/office/drawing/2014/main" val="830425364"/>
                    </a:ext>
                  </a:extLst>
                </a:gridCol>
                <a:gridCol w="304051">
                  <a:extLst>
                    <a:ext uri="{9D8B030D-6E8A-4147-A177-3AD203B41FA5}">
                      <a16:colId xmlns:a16="http://schemas.microsoft.com/office/drawing/2014/main" val="1469738730"/>
                    </a:ext>
                  </a:extLst>
                </a:gridCol>
                <a:gridCol w="304051">
                  <a:extLst>
                    <a:ext uri="{9D8B030D-6E8A-4147-A177-3AD203B41FA5}">
                      <a16:colId xmlns:a16="http://schemas.microsoft.com/office/drawing/2014/main" val="2181231215"/>
                    </a:ext>
                  </a:extLst>
                </a:gridCol>
                <a:gridCol w="304051">
                  <a:extLst>
                    <a:ext uri="{9D8B030D-6E8A-4147-A177-3AD203B41FA5}">
                      <a16:colId xmlns:a16="http://schemas.microsoft.com/office/drawing/2014/main" val="4033716792"/>
                    </a:ext>
                  </a:extLst>
                </a:gridCol>
                <a:gridCol w="304051">
                  <a:extLst>
                    <a:ext uri="{9D8B030D-6E8A-4147-A177-3AD203B41FA5}">
                      <a16:colId xmlns:a16="http://schemas.microsoft.com/office/drawing/2014/main" val="3892488196"/>
                    </a:ext>
                  </a:extLst>
                </a:gridCol>
                <a:gridCol w="304051">
                  <a:extLst>
                    <a:ext uri="{9D8B030D-6E8A-4147-A177-3AD203B41FA5}">
                      <a16:colId xmlns:a16="http://schemas.microsoft.com/office/drawing/2014/main" val="1375604102"/>
                    </a:ext>
                  </a:extLst>
                </a:gridCol>
                <a:gridCol w="304051">
                  <a:extLst>
                    <a:ext uri="{9D8B030D-6E8A-4147-A177-3AD203B41FA5}">
                      <a16:colId xmlns:a16="http://schemas.microsoft.com/office/drawing/2014/main" val="735320795"/>
                    </a:ext>
                  </a:extLst>
                </a:gridCol>
                <a:gridCol w="304051">
                  <a:extLst>
                    <a:ext uri="{9D8B030D-6E8A-4147-A177-3AD203B41FA5}">
                      <a16:colId xmlns:a16="http://schemas.microsoft.com/office/drawing/2014/main" val="423039617"/>
                    </a:ext>
                  </a:extLst>
                </a:gridCol>
              </a:tblGrid>
              <a:tr h="241630">
                <a:tc>
                  <a:txBody>
                    <a:bodyPr/>
                    <a:lstStyle/>
                    <a:p>
                      <a:pPr algn="l" fontAlgn="b"/>
                      <a:r>
                        <a:rPr lang="en-US" sz="1400" b="1" u="none" strike="noStrike">
                          <a:effectLst/>
                        </a:rPr>
                        <a:t>Ref string</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5</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64047577"/>
                  </a:ext>
                </a:extLst>
              </a:tr>
              <a:tr h="189386">
                <a:tc>
                  <a:txBody>
                    <a:bodyPr/>
                    <a:lstStyle/>
                    <a:p>
                      <a:pPr algn="l" fontAlgn="b"/>
                      <a:r>
                        <a:rPr lang="en-US" sz="1100" u="none" strike="noStrike">
                          <a:effectLst/>
                        </a:rPr>
                        <a:t>Page Frames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29168625"/>
                  </a:ext>
                </a:extLst>
              </a:tr>
              <a:tr h="189386">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45261773"/>
                  </a:ext>
                </a:extLst>
              </a:tr>
              <a:tr h="189386">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79522309"/>
                  </a:ext>
                </a:extLst>
              </a:tr>
              <a:tr h="189386">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09083400"/>
                  </a:ext>
                </a:extLst>
              </a:tr>
              <a:tr h="189386">
                <a:tc>
                  <a:txBody>
                    <a:bodyPr/>
                    <a:lstStyle/>
                    <a:p>
                      <a:pPr algn="l" fontAlgn="b"/>
                      <a:r>
                        <a:rPr lang="en-US" sz="1100" u="none" strike="noStrike">
                          <a:effectLst/>
                        </a:rPr>
                        <a:t>Page Fault</a:t>
                      </a:r>
                      <a:endParaRPr lang="en-US"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9</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64437191"/>
                  </a:ext>
                </a:extLst>
              </a:tr>
              <a:tr h="189386">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2869909"/>
                  </a:ext>
                </a:extLst>
              </a:tr>
              <a:tr h="189386">
                <a:tc>
                  <a:txBody>
                    <a:bodyPr/>
                    <a:lstStyle/>
                    <a:p>
                      <a:pPr algn="l" fontAlgn="b"/>
                      <a:r>
                        <a:rPr lang="en-US" sz="1100" u="none" strike="noStrike">
                          <a:effectLst/>
                        </a:rPr>
                        <a:t>Page Frames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5098152"/>
                  </a:ext>
                </a:extLst>
              </a:tr>
              <a:tr h="189386">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70988090"/>
                  </a:ext>
                </a:extLst>
              </a:tr>
              <a:tr h="189386">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51617173"/>
                  </a:ext>
                </a:extLst>
              </a:tr>
              <a:tr h="189386">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1157657"/>
                  </a:ext>
                </a:extLst>
              </a:tr>
              <a:tr h="189386">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8351210"/>
                  </a:ext>
                </a:extLst>
              </a:tr>
              <a:tr h="189386">
                <a:tc>
                  <a:txBody>
                    <a:bodyPr/>
                    <a:lstStyle/>
                    <a:p>
                      <a:pPr algn="l" fontAlgn="b"/>
                      <a:r>
                        <a:rPr lang="en-US" sz="1100" u="none" strike="noStrike">
                          <a:effectLst/>
                        </a:rPr>
                        <a:t>Page Fault</a:t>
                      </a:r>
                      <a:endParaRPr lang="en-US"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dirty="0">
                          <a:effectLst/>
                        </a:rPr>
                        <a:t>10</a:t>
                      </a:r>
                      <a:endParaRPr lang="en-US"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7700693"/>
                  </a:ext>
                </a:extLst>
              </a:tr>
            </a:tbl>
          </a:graphicData>
        </a:graphic>
      </p:graphicFrame>
    </p:spTree>
    <p:extLst>
      <p:ext uri="{BB962C8B-B14F-4D97-AF65-F5344CB8AC3E}">
        <p14:creationId xmlns:p14="http://schemas.microsoft.com/office/powerpoint/2010/main" val="7541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altLang="en-US"/>
              <a:t>FIFO Illustrating Belady</a:t>
            </a:r>
            <a:r>
              <a:rPr lang="ja-JP" altLang="en-US"/>
              <a:t>’</a:t>
            </a:r>
            <a:r>
              <a:rPr lang="en-US" altLang="ja-JP"/>
              <a:t>s Anomaly</a:t>
            </a:r>
            <a:endParaRPr lang="en-US" altLang="en-US"/>
          </a:p>
        </p:txBody>
      </p:sp>
      <p:pic>
        <p:nvPicPr>
          <p:cNvPr id="36867" name="Picture 1" descr="9_1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5948" y="1690687"/>
            <a:ext cx="7129462" cy="510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33</a:t>
            </a:fld>
            <a:endParaRPr lang="en-US"/>
          </a:p>
        </p:txBody>
      </p:sp>
    </p:spTree>
    <p:extLst>
      <p:ext uri="{BB962C8B-B14F-4D97-AF65-F5344CB8AC3E}">
        <p14:creationId xmlns:p14="http://schemas.microsoft.com/office/powerpoint/2010/main" val="1146889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altLang="en-US"/>
              <a:t>Optimal Algorithm</a:t>
            </a:r>
          </a:p>
        </p:txBody>
      </p:sp>
      <p:sp>
        <p:nvSpPr>
          <p:cNvPr id="37891" name="Rectangle 3"/>
          <p:cNvSpPr>
            <a:spLocks noGrp="1" noChangeArrowheads="1"/>
          </p:cNvSpPr>
          <p:nvPr>
            <p:ph idx="1"/>
          </p:nvPr>
        </p:nvSpPr>
        <p:spPr>
          <a:xfrm>
            <a:off x="621030" y="1690688"/>
            <a:ext cx="10515600" cy="4351338"/>
          </a:xfrm>
        </p:spPr>
        <p:txBody>
          <a:bodyPr/>
          <a:lstStyle/>
          <a:p>
            <a:pPr>
              <a:tabLst>
                <a:tab pos="1889125" algn="l"/>
              </a:tabLst>
            </a:pPr>
            <a:r>
              <a:rPr lang="en-US" altLang="en-US" dirty="0"/>
              <a:t>Replace page that will not be used for longest period of time</a:t>
            </a:r>
          </a:p>
          <a:p>
            <a:pPr lvl="1">
              <a:tabLst>
                <a:tab pos="1889125" algn="l"/>
              </a:tabLst>
            </a:pPr>
            <a:r>
              <a:rPr lang="en-US" altLang="en-US" dirty="0"/>
              <a:t>9 is optimal for the example when using 3 Page Frames</a:t>
            </a:r>
          </a:p>
          <a:p>
            <a:pPr>
              <a:tabLst>
                <a:tab pos="1889125" algn="l"/>
              </a:tabLst>
            </a:pPr>
            <a:r>
              <a:rPr lang="en-US" altLang="en-US" dirty="0"/>
              <a:t>How do you know this?</a:t>
            </a:r>
          </a:p>
          <a:p>
            <a:pPr lvl="1">
              <a:tabLst>
                <a:tab pos="1889125" algn="l"/>
              </a:tabLst>
            </a:pPr>
            <a:r>
              <a:rPr lang="en-US" altLang="en-US" dirty="0"/>
              <a:t>Can</a:t>
            </a:r>
            <a:r>
              <a:rPr lang="ja-JP" altLang="en-US" dirty="0"/>
              <a:t>’</a:t>
            </a:r>
            <a:r>
              <a:rPr lang="en-US" altLang="ja-JP" dirty="0"/>
              <a:t>t read the future</a:t>
            </a:r>
            <a:endParaRPr lang="en-US" altLang="en-US" dirty="0"/>
          </a:p>
          <a:p>
            <a:pPr>
              <a:tabLst>
                <a:tab pos="1889125" algn="l"/>
              </a:tabLst>
            </a:pPr>
            <a:r>
              <a:rPr lang="en-US" altLang="en-US" dirty="0"/>
              <a:t>Used for measuring how well your algorithm performs</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34</a:t>
            </a:fld>
            <a:endParaRPr lang="en-US"/>
          </a:p>
        </p:txBody>
      </p:sp>
      <p:graphicFrame>
        <p:nvGraphicFramePr>
          <p:cNvPr id="5" name="Table 4">
            <a:extLst>
              <a:ext uri="{FF2B5EF4-FFF2-40B4-BE49-F238E27FC236}">
                <a16:creationId xmlns:a16="http://schemas.microsoft.com/office/drawing/2014/main" id="{2D467B68-1A68-4A53-B177-63D2DC263482}"/>
              </a:ext>
            </a:extLst>
          </p:cNvPr>
          <p:cNvGraphicFramePr>
            <a:graphicFrameLocks noGrp="1"/>
          </p:cNvGraphicFramePr>
          <p:nvPr>
            <p:extLst>
              <p:ext uri="{D42A27DB-BD31-4B8C-83A1-F6EECF244321}">
                <p14:modId xmlns:p14="http://schemas.microsoft.com/office/powerpoint/2010/main" val="2680821619"/>
              </p:ext>
            </p:extLst>
          </p:nvPr>
        </p:nvGraphicFramePr>
        <p:xfrm>
          <a:off x="1790699" y="4406318"/>
          <a:ext cx="7816278" cy="1635708"/>
        </p:xfrm>
        <a:graphic>
          <a:graphicData uri="http://schemas.openxmlformats.org/drawingml/2006/table">
            <a:tbl>
              <a:tblPr>
                <a:tableStyleId>{5C22544A-7EE6-4342-B048-85BDC9FD1C3A}</a:tableStyleId>
              </a:tblPr>
              <a:tblGrid>
                <a:gridCol w="858075">
                  <a:extLst>
                    <a:ext uri="{9D8B030D-6E8A-4147-A177-3AD203B41FA5}">
                      <a16:colId xmlns:a16="http://schemas.microsoft.com/office/drawing/2014/main" val="1681410246"/>
                    </a:ext>
                  </a:extLst>
                </a:gridCol>
                <a:gridCol w="360096">
                  <a:extLst>
                    <a:ext uri="{9D8B030D-6E8A-4147-A177-3AD203B41FA5}">
                      <a16:colId xmlns:a16="http://schemas.microsoft.com/office/drawing/2014/main" val="2590605623"/>
                    </a:ext>
                  </a:extLst>
                </a:gridCol>
                <a:gridCol w="357567">
                  <a:extLst>
                    <a:ext uri="{9D8B030D-6E8A-4147-A177-3AD203B41FA5}">
                      <a16:colId xmlns:a16="http://schemas.microsoft.com/office/drawing/2014/main" val="1166448903"/>
                    </a:ext>
                  </a:extLst>
                </a:gridCol>
                <a:gridCol w="312027">
                  <a:extLst>
                    <a:ext uri="{9D8B030D-6E8A-4147-A177-3AD203B41FA5}">
                      <a16:colId xmlns:a16="http://schemas.microsoft.com/office/drawing/2014/main" val="2169704073"/>
                    </a:ext>
                  </a:extLst>
                </a:gridCol>
                <a:gridCol w="312027">
                  <a:extLst>
                    <a:ext uri="{9D8B030D-6E8A-4147-A177-3AD203B41FA5}">
                      <a16:colId xmlns:a16="http://schemas.microsoft.com/office/drawing/2014/main" val="211265938"/>
                    </a:ext>
                  </a:extLst>
                </a:gridCol>
                <a:gridCol w="312027">
                  <a:extLst>
                    <a:ext uri="{9D8B030D-6E8A-4147-A177-3AD203B41FA5}">
                      <a16:colId xmlns:a16="http://schemas.microsoft.com/office/drawing/2014/main" val="2612392757"/>
                    </a:ext>
                  </a:extLst>
                </a:gridCol>
                <a:gridCol w="312027">
                  <a:extLst>
                    <a:ext uri="{9D8B030D-6E8A-4147-A177-3AD203B41FA5}">
                      <a16:colId xmlns:a16="http://schemas.microsoft.com/office/drawing/2014/main" val="4120008577"/>
                    </a:ext>
                  </a:extLst>
                </a:gridCol>
                <a:gridCol w="312027">
                  <a:extLst>
                    <a:ext uri="{9D8B030D-6E8A-4147-A177-3AD203B41FA5}">
                      <a16:colId xmlns:a16="http://schemas.microsoft.com/office/drawing/2014/main" val="1424399446"/>
                    </a:ext>
                  </a:extLst>
                </a:gridCol>
                <a:gridCol w="312027">
                  <a:extLst>
                    <a:ext uri="{9D8B030D-6E8A-4147-A177-3AD203B41FA5}">
                      <a16:colId xmlns:a16="http://schemas.microsoft.com/office/drawing/2014/main" val="1083810503"/>
                    </a:ext>
                  </a:extLst>
                </a:gridCol>
                <a:gridCol w="312027">
                  <a:extLst>
                    <a:ext uri="{9D8B030D-6E8A-4147-A177-3AD203B41FA5}">
                      <a16:colId xmlns:a16="http://schemas.microsoft.com/office/drawing/2014/main" val="1160622753"/>
                    </a:ext>
                  </a:extLst>
                </a:gridCol>
                <a:gridCol w="312027">
                  <a:extLst>
                    <a:ext uri="{9D8B030D-6E8A-4147-A177-3AD203B41FA5}">
                      <a16:colId xmlns:a16="http://schemas.microsoft.com/office/drawing/2014/main" val="3230762283"/>
                    </a:ext>
                  </a:extLst>
                </a:gridCol>
                <a:gridCol w="312027">
                  <a:extLst>
                    <a:ext uri="{9D8B030D-6E8A-4147-A177-3AD203B41FA5}">
                      <a16:colId xmlns:a16="http://schemas.microsoft.com/office/drawing/2014/main" val="1492107451"/>
                    </a:ext>
                  </a:extLst>
                </a:gridCol>
                <a:gridCol w="312027">
                  <a:extLst>
                    <a:ext uri="{9D8B030D-6E8A-4147-A177-3AD203B41FA5}">
                      <a16:colId xmlns:a16="http://schemas.microsoft.com/office/drawing/2014/main" val="2018007746"/>
                    </a:ext>
                  </a:extLst>
                </a:gridCol>
                <a:gridCol w="312027">
                  <a:extLst>
                    <a:ext uri="{9D8B030D-6E8A-4147-A177-3AD203B41FA5}">
                      <a16:colId xmlns:a16="http://schemas.microsoft.com/office/drawing/2014/main" val="2012900843"/>
                    </a:ext>
                  </a:extLst>
                </a:gridCol>
                <a:gridCol w="312027">
                  <a:extLst>
                    <a:ext uri="{9D8B030D-6E8A-4147-A177-3AD203B41FA5}">
                      <a16:colId xmlns:a16="http://schemas.microsoft.com/office/drawing/2014/main" val="2699843728"/>
                    </a:ext>
                  </a:extLst>
                </a:gridCol>
                <a:gridCol w="312027">
                  <a:extLst>
                    <a:ext uri="{9D8B030D-6E8A-4147-A177-3AD203B41FA5}">
                      <a16:colId xmlns:a16="http://schemas.microsoft.com/office/drawing/2014/main" val="2861518236"/>
                    </a:ext>
                  </a:extLst>
                </a:gridCol>
                <a:gridCol w="312027">
                  <a:extLst>
                    <a:ext uri="{9D8B030D-6E8A-4147-A177-3AD203B41FA5}">
                      <a16:colId xmlns:a16="http://schemas.microsoft.com/office/drawing/2014/main" val="2628640105"/>
                    </a:ext>
                  </a:extLst>
                </a:gridCol>
                <a:gridCol w="312027">
                  <a:extLst>
                    <a:ext uri="{9D8B030D-6E8A-4147-A177-3AD203B41FA5}">
                      <a16:colId xmlns:a16="http://schemas.microsoft.com/office/drawing/2014/main" val="4282180805"/>
                    </a:ext>
                  </a:extLst>
                </a:gridCol>
                <a:gridCol w="312027">
                  <a:extLst>
                    <a:ext uri="{9D8B030D-6E8A-4147-A177-3AD203B41FA5}">
                      <a16:colId xmlns:a16="http://schemas.microsoft.com/office/drawing/2014/main" val="960609871"/>
                    </a:ext>
                  </a:extLst>
                </a:gridCol>
                <a:gridCol w="312027">
                  <a:extLst>
                    <a:ext uri="{9D8B030D-6E8A-4147-A177-3AD203B41FA5}">
                      <a16:colId xmlns:a16="http://schemas.microsoft.com/office/drawing/2014/main" val="2613065180"/>
                    </a:ext>
                  </a:extLst>
                </a:gridCol>
                <a:gridCol w="312027">
                  <a:extLst>
                    <a:ext uri="{9D8B030D-6E8A-4147-A177-3AD203B41FA5}">
                      <a16:colId xmlns:a16="http://schemas.microsoft.com/office/drawing/2014/main" val="4252649656"/>
                    </a:ext>
                  </a:extLst>
                </a:gridCol>
                <a:gridCol w="312027">
                  <a:extLst>
                    <a:ext uri="{9D8B030D-6E8A-4147-A177-3AD203B41FA5}">
                      <a16:colId xmlns:a16="http://schemas.microsoft.com/office/drawing/2014/main" val="2129277975"/>
                    </a:ext>
                  </a:extLst>
                </a:gridCol>
                <a:gridCol w="312027">
                  <a:extLst>
                    <a:ext uri="{9D8B030D-6E8A-4147-A177-3AD203B41FA5}">
                      <a16:colId xmlns:a16="http://schemas.microsoft.com/office/drawing/2014/main" val="287709276"/>
                    </a:ext>
                  </a:extLst>
                </a:gridCol>
              </a:tblGrid>
              <a:tr h="272618">
                <a:tc>
                  <a:txBody>
                    <a:bodyPr/>
                    <a:lstStyle/>
                    <a:p>
                      <a:pPr algn="l" fontAlgn="b"/>
                      <a:r>
                        <a:rPr lang="en-US" sz="1600" b="1" u="none" strike="noStrike">
                          <a:effectLst/>
                        </a:rPr>
                        <a:t>Ref Str</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600" b="1" u="none" strike="noStrike">
                          <a:effectLst/>
                        </a:rPr>
                        <a:t> </a:t>
                      </a:r>
                      <a:endParaRPr lang="en-US" sz="16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600" b="1" u="none" strike="noStrike">
                          <a:effectLst/>
                        </a:rPr>
                        <a:t>7</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0</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1</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2</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0</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3</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4</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2</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3</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0</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3</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0</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3</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2</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1</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2</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0</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1</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7</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a:effectLst/>
                        </a:rPr>
                        <a:t>0</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1</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47897973"/>
                  </a:ext>
                </a:extLst>
              </a:tr>
              <a:tr h="272618">
                <a:tc>
                  <a:txBody>
                    <a:bodyPr/>
                    <a:lstStyle/>
                    <a:p>
                      <a:pPr algn="l" fontAlgn="b"/>
                      <a:r>
                        <a:rPr lang="en-US" sz="1200" u="none" strike="noStrike">
                          <a:effectLst/>
                        </a:rPr>
                        <a:t>PageFrame</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6197859"/>
                  </a:ext>
                </a:extLst>
              </a:tr>
              <a:tr h="272618">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78742535"/>
                  </a:ext>
                </a:extLst>
              </a:tr>
              <a:tr h="272618">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44106986"/>
                  </a:ext>
                </a:extLst>
              </a:tr>
              <a:tr h="272618">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25096362"/>
                  </a:ext>
                </a:extLst>
              </a:tr>
              <a:tr h="272618">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200" u="none" strike="noStrike" dirty="0">
                          <a:effectLst/>
                        </a:rPr>
                        <a:t>9</a:t>
                      </a:r>
                      <a:endParaRPr lang="en-US"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3393014"/>
                  </a:ext>
                </a:extLst>
              </a:tr>
            </a:tbl>
          </a:graphicData>
        </a:graphic>
      </p:graphicFrame>
    </p:spTree>
    <p:extLst>
      <p:ext uri="{BB962C8B-B14F-4D97-AF65-F5344CB8AC3E}">
        <p14:creationId xmlns:p14="http://schemas.microsoft.com/office/powerpoint/2010/main" val="576485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8232-7FC0-4B40-97A7-7728BDE067A4}"/>
              </a:ext>
            </a:extLst>
          </p:cNvPr>
          <p:cNvSpPr>
            <a:spLocks noGrp="1"/>
          </p:cNvSpPr>
          <p:nvPr>
            <p:ph type="title"/>
          </p:nvPr>
        </p:nvSpPr>
        <p:spPr/>
        <p:txBody>
          <a:bodyPr/>
          <a:lstStyle/>
          <a:p>
            <a:r>
              <a:rPr lang="en-US" dirty="0"/>
              <a:t>Optimal Algorithm</a:t>
            </a:r>
          </a:p>
        </p:txBody>
      </p:sp>
      <p:sp>
        <p:nvSpPr>
          <p:cNvPr id="4" name="Date Placeholder 3">
            <a:extLst>
              <a:ext uri="{FF2B5EF4-FFF2-40B4-BE49-F238E27FC236}">
                <a16:creationId xmlns:a16="http://schemas.microsoft.com/office/drawing/2014/main" id="{2E59A043-7F8B-4C4B-9503-A085E9D8D606}"/>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EBA8E840-0320-45B3-ACD0-8FEB771397A1}"/>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6EABA849-A6F0-4634-97F4-DB58B97400E6}"/>
              </a:ext>
            </a:extLst>
          </p:cNvPr>
          <p:cNvSpPr>
            <a:spLocks noGrp="1"/>
          </p:cNvSpPr>
          <p:nvPr>
            <p:ph type="sldNum" sz="quarter" idx="12"/>
          </p:nvPr>
        </p:nvSpPr>
        <p:spPr/>
        <p:txBody>
          <a:bodyPr/>
          <a:lstStyle/>
          <a:p>
            <a:fld id="{B8FA9E9B-7639-41A7-8B5F-FEFEB094FBAA}" type="slidenum">
              <a:rPr lang="en-US" smtClean="0"/>
              <a:t>35</a:t>
            </a:fld>
            <a:endParaRPr lang="en-US"/>
          </a:p>
        </p:txBody>
      </p:sp>
      <p:graphicFrame>
        <p:nvGraphicFramePr>
          <p:cNvPr id="7" name="Table 6">
            <a:extLst>
              <a:ext uri="{FF2B5EF4-FFF2-40B4-BE49-F238E27FC236}">
                <a16:creationId xmlns:a16="http://schemas.microsoft.com/office/drawing/2014/main" id="{942C4498-51D9-4675-8205-0D4CC5429D31}"/>
              </a:ext>
            </a:extLst>
          </p:cNvPr>
          <p:cNvGraphicFramePr>
            <a:graphicFrameLocks noGrp="1"/>
          </p:cNvGraphicFramePr>
          <p:nvPr/>
        </p:nvGraphicFramePr>
        <p:xfrm>
          <a:off x="2403423" y="1484468"/>
          <a:ext cx="6845513" cy="1181100"/>
        </p:xfrm>
        <a:graphic>
          <a:graphicData uri="http://schemas.openxmlformats.org/drawingml/2006/table">
            <a:tbl>
              <a:tblPr>
                <a:tableStyleId>{5C22544A-7EE6-4342-B048-85BDC9FD1C3A}</a:tableStyleId>
              </a:tblPr>
              <a:tblGrid>
                <a:gridCol w="751503">
                  <a:extLst>
                    <a:ext uri="{9D8B030D-6E8A-4147-A177-3AD203B41FA5}">
                      <a16:colId xmlns:a16="http://schemas.microsoft.com/office/drawing/2014/main" val="2701895121"/>
                    </a:ext>
                  </a:extLst>
                </a:gridCol>
                <a:gridCol w="355256">
                  <a:extLst>
                    <a:ext uri="{9D8B030D-6E8A-4147-A177-3AD203B41FA5}">
                      <a16:colId xmlns:a16="http://schemas.microsoft.com/office/drawing/2014/main" val="2740941870"/>
                    </a:ext>
                  </a:extLst>
                </a:gridCol>
                <a:gridCol w="273274">
                  <a:extLst>
                    <a:ext uri="{9D8B030D-6E8A-4147-A177-3AD203B41FA5}">
                      <a16:colId xmlns:a16="http://schemas.microsoft.com/office/drawing/2014/main" val="3715567584"/>
                    </a:ext>
                  </a:extLst>
                </a:gridCol>
                <a:gridCol w="273274">
                  <a:extLst>
                    <a:ext uri="{9D8B030D-6E8A-4147-A177-3AD203B41FA5}">
                      <a16:colId xmlns:a16="http://schemas.microsoft.com/office/drawing/2014/main" val="3613067898"/>
                    </a:ext>
                  </a:extLst>
                </a:gridCol>
                <a:gridCol w="273274">
                  <a:extLst>
                    <a:ext uri="{9D8B030D-6E8A-4147-A177-3AD203B41FA5}">
                      <a16:colId xmlns:a16="http://schemas.microsoft.com/office/drawing/2014/main" val="3810051389"/>
                    </a:ext>
                  </a:extLst>
                </a:gridCol>
                <a:gridCol w="273274">
                  <a:extLst>
                    <a:ext uri="{9D8B030D-6E8A-4147-A177-3AD203B41FA5}">
                      <a16:colId xmlns:a16="http://schemas.microsoft.com/office/drawing/2014/main" val="1024264626"/>
                    </a:ext>
                  </a:extLst>
                </a:gridCol>
                <a:gridCol w="273274">
                  <a:extLst>
                    <a:ext uri="{9D8B030D-6E8A-4147-A177-3AD203B41FA5}">
                      <a16:colId xmlns:a16="http://schemas.microsoft.com/office/drawing/2014/main" val="205321022"/>
                    </a:ext>
                  </a:extLst>
                </a:gridCol>
                <a:gridCol w="273274">
                  <a:extLst>
                    <a:ext uri="{9D8B030D-6E8A-4147-A177-3AD203B41FA5}">
                      <a16:colId xmlns:a16="http://schemas.microsoft.com/office/drawing/2014/main" val="1648037639"/>
                    </a:ext>
                  </a:extLst>
                </a:gridCol>
                <a:gridCol w="273274">
                  <a:extLst>
                    <a:ext uri="{9D8B030D-6E8A-4147-A177-3AD203B41FA5}">
                      <a16:colId xmlns:a16="http://schemas.microsoft.com/office/drawing/2014/main" val="869317610"/>
                    </a:ext>
                  </a:extLst>
                </a:gridCol>
                <a:gridCol w="273274">
                  <a:extLst>
                    <a:ext uri="{9D8B030D-6E8A-4147-A177-3AD203B41FA5}">
                      <a16:colId xmlns:a16="http://schemas.microsoft.com/office/drawing/2014/main" val="237121233"/>
                    </a:ext>
                  </a:extLst>
                </a:gridCol>
                <a:gridCol w="273274">
                  <a:extLst>
                    <a:ext uri="{9D8B030D-6E8A-4147-A177-3AD203B41FA5}">
                      <a16:colId xmlns:a16="http://schemas.microsoft.com/office/drawing/2014/main" val="335134374"/>
                    </a:ext>
                  </a:extLst>
                </a:gridCol>
                <a:gridCol w="273274">
                  <a:extLst>
                    <a:ext uri="{9D8B030D-6E8A-4147-A177-3AD203B41FA5}">
                      <a16:colId xmlns:a16="http://schemas.microsoft.com/office/drawing/2014/main" val="1111789783"/>
                    </a:ext>
                  </a:extLst>
                </a:gridCol>
                <a:gridCol w="273274">
                  <a:extLst>
                    <a:ext uri="{9D8B030D-6E8A-4147-A177-3AD203B41FA5}">
                      <a16:colId xmlns:a16="http://schemas.microsoft.com/office/drawing/2014/main" val="225579883"/>
                    </a:ext>
                  </a:extLst>
                </a:gridCol>
                <a:gridCol w="273274">
                  <a:extLst>
                    <a:ext uri="{9D8B030D-6E8A-4147-A177-3AD203B41FA5}">
                      <a16:colId xmlns:a16="http://schemas.microsoft.com/office/drawing/2014/main" val="3711545361"/>
                    </a:ext>
                  </a:extLst>
                </a:gridCol>
                <a:gridCol w="273274">
                  <a:extLst>
                    <a:ext uri="{9D8B030D-6E8A-4147-A177-3AD203B41FA5}">
                      <a16:colId xmlns:a16="http://schemas.microsoft.com/office/drawing/2014/main" val="2955759095"/>
                    </a:ext>
                  </a:extLst>
                </a:gridCol>
                <a:gridCol w="273274">
                  <a:extLst>
                    <a:ext uri="{9D8B030D-6E8A-4147-A177-3AD203B41FA5}">
                      <a16:colId xmlns:a16="http://schemas.microsoft.com/office/drawing/2014/main" val="3585308121"/>
                    </a:ext>
                  </a:extLst>
                </a:gridCol>
                <a:gridCol w="273274">
                  <a:extLst>
                    <a:ext uri="{9D8B030D-6E8A-4147-A177-3AD203B41FA5}">
                      <a16:colId xmlns:a16="http://schemas.microsoft.com/office/drawing/2014/main" val="1052398652"/>
                    </a:ext>
                  </a:extLst>
                </a:gridCol>
                <a:gridCol w="273274">
                  <a:extLst>
                    <a:ext uri="{9D8B030D-6E8A-4147-A177-3AD203B41FA5}">
                      <a16:colId xmlns:a16="http://schemas.microsoft.com/office/drawing/2014/main" val="2074056632"/>
                    </a:ext>
                  </a:extLst>
                </a:gridCol>
                <a:gridCol w="273274">
                  <a:extLst>
                    <a:ext uri="{9D8B030D-6E8A-4147-A177-3AD203B41FA5}">
                      <a16:colId xmlns:a16="http://schemas.microsoft.com/office/drawing/2014/main" val="841002069"/>
                    </a:ext>
                  </a:extLst>
                </a:gridCol>
                <a:gridCol w="273274">
                  <a:extLst>
                    <a:ext uri="{9D8B030D-6E8A-4147-A177-3AD203B41FA5}">
                      <a16:colId xmlns:a16="http://schemas.microsoft.com/office/drawing/2014/main" val="937220746"/>
                    </a:ext>
                  </a:extLst>
                </a:gridCol>
                <a:gridCol w="273274">
                  <a:extLst>
                    <a:ext uri="{9D8B030D-6E8A-4147-A177-3AD203B41FA5}">
                      <a16:colId xmlns:a16="http://schemas.microsoft.com/office/drawing/2014/main" val="1327298605"/>
                    </a:ext>
                  </a:extLst>
                </a:gridCol>
                <a:gridCol w="273274">
                  <a:extLst>
                    <a:ext uri="{9D8B030D-6E8A-4147-A177-3AD203B41FA5}">
                      <a16:colId xmlns:a16="http://schemas.microsoft.com/office/drawing/2014/main" val="163383686"/>
                    </a:ext>
                  </a:extLst>
                </a:gridCol>
                <a:gridCol w="273274">
                  <a:extLst>
                    <a:ext uri="{9D8B030D-6E8A-4147-A177-3AD203B41FA5}">
                      <a16:colId xmlns:a16="http://schemas.microsoft.com/office/drawing/2014/main" val="3665292663"/>
                    </a:ext>
                  </a:extLst>
                </a:gridCol>
              </a:tblGrid>
              <a:tr h="196850">
                <a:tc>
                  <a:txBody>
                    <a:bodyPr/>
                    <a:lstStyle/>
                    <a:p>
                      <a:pPr algn="l" fontAlgn="b"/>
                      <a:r>
                        <a:rPr lang="en-US" sz="1200" b="1" u="none" strike="noStrike" dirty="0">
                          <a:effectLst/>
                        </a:rPr>
                        <a:t>Ref Str</a:t>
                      </a:r>
                      <a:endParaRPr lang="en-US"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b="1"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4</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21093739"/>
                  </a:ext>
                </a:extLst>
              </a:tr>
              <a:tr h="196850">
                <a:tc>
                  <a:txBody>
                    <a:bodyPr/>
                    <a:lstStyle/>
                    <a:p>
                      <a:pPr algn="l" fontAlgn="b"/>
                      <a:r>
                        <a:rPr lang="en-US" sz="1200" u="none" strike="noStrike">
                          <a:effectLst/>
                        </a:rPr>
                        <a:t>PageFrame</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53261387"/>
                  </a:ext>
                </a:extLst>
              </a:tr>
              <a:tr h="196850">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3675753"/>
                  </a:ext>
                </a:extLst>
              </a:tr>
              <a:tr h="196850">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57434891"/>
                  </a:ext>
                </a:extLst>
              </a:tr>
              <a:tr h="196850">
                <a:tc>
                  <a:txBody>
                    <a:bodyPr/>
                    <a:lstStyle/>
                    <a:p>
                      <a:pPr algn="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2255094"/>
                  </a:ext>
                </a:extLst>
              </a:tr>
              <a:tr h="196850">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ctr"/>
                      <a:r>
                        <a:rPr lang="en-US" sz="1200" u="none" strike="noStrike" dirty="0">
                          <a:effectLst/>
                        </a:rPr>
                        <a:t>9</a:t>
                      </a:r>
                      <a:endParaRPr lang="en-US"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99832014"/>
                  </a:ext>
                </a:extLst>
              </a:tr>
            </a:tbl>
          </a:graphicData>
        </a:graphic>
      </p:graphicFrame>
      <p:graphicFrame>
        <p:nvGraphicFramePr>
          <p:cNvPr id="8" name="Table 7">
            <a:extLst>
              <a:ext uri="{FF2B5EF4-FFF2-40B4-BE49-F238E27FC236}">
                <a16:creationId xmlns:a16="http://schemas.microsoft.com/office/drawing/2014/main" id="{D712F40A-8292-4F35-8869-4E4C1AC5706A}"/>
              </a:ext>
            </a:extLst>
          </p:cNvPr>
          <p:cNvGraphicFramePr>
            <a:graphicFrameLocks noGrp="1"/>
          </p:cNvGraphicFramePr>
          <p:nvPr/>
        </p:nvGraphicFramePr>
        <p:xfrm>
          <a:off x="2403423" y="4017172"/>
          <a:ext cx="6845513" cy="1377950"/>
        </p:xfrm>
        <a:graphic>
          <a:graphicData uri="http://schemas.openxmlformats.org/drawingml/2006/table">
            <a:tbl>
              <a:tblPr>
                <a:tableStyleId>{5C22544A-7EE6-4342-B048-85BDC9FD1C3A}</a:tableStyleId>
              </a:tblPr>
              <a:tblGrid>
                <a:gridCol w="751503">
                  <a:extLst>
                    <a:ext uri="{9D8B030D-6E8A-4147-A177-3AD203B41FA5}">
                      <a16:colId xmlns:a16="http://schemas.microsoft.com/office/drawing/2014/main" val="2641389009"/>
                    </a:ext>
                  </a:extLst>
                </a:gridCol>
                <a:gridCol w="355256">
                  <a:extLst>
                    <a:ext uri="{9D8B030D-6E8A-4147-A177-3AD203B41FA5}">
                      <a16:colId xmlns:a16="http://schemas.microsoft.com/office/drawing/2014/main" val="1606144168"/>
                    </a:ext>
                  </a:extLst>
                </a:gridCol>
                <a:gridCol w="273274">
                  <a:extLst>
                    <a:ext uri="{9D8B030D-6E8A-4147-A177-3AD203B41FA5}">
                      <a16:colId xmlns:a16="http://schemas.microsoft.com/office/drawing/2014/main" val="3976533416"/>
                    </a:ext>
                  </a:extLst>
                </a:gridCol>
                <a:gridCol w="273274">
                  <a:extLst>
                    <a:ext uri="{9D8B030D-6E8A-4147-A177-3AD203B41FA5}">
                      <a16:colId xmlns:a16="http://schemas.microsoft.com/office/drawing/2014/main" val="3942028043"/>
                    </a:ext>
                  </a:extLst>
                </a:gridCol>
                <a:gridCol w="273274">
                  <a:extLst>
                    <a:ext uri="{9D8B030D-6E8A-4147-A177-3AD203B41FA5}">
                      <a16:colId xmlns:a16="http://schemas.microsoft.com/office/drawing/2014/main" val="286587859"/>
                    </a:ext>
                  </a:extLst>
                </a:gridCol>
                <a:gridCol w="273274">
                  <a:extLst>
                    <a:ext uri="{9D8B030D-6E8A-4147-A177-3AD203B41FA5}">
                      <a16:colId xmlns:a16="http://schemas.microsoft.com/office/drawing/2014/main" val="3366703692"/>
                    </a:ext>
                  </a:extLst>
                </a:gridCol>
                <a:gridCol w="273274">
                  <a:extLst>
                    <a:ext uri="{9D8B030D-6E8A-4147-A177-3AD203B41FA5}">
                      <a16:colId xmlns:a16="http://schemas.microsoft.com/office/drawing/2014/main" val="3609325238"/>
                    </a:ext>
                  </a:extLst>
                </a:gridCol>
                <a:gridCol w="273274">
                  <a:extLst>
                    <a:ext uri="{9D8B030D-6E8A-4147-A177-3AD203B41FA5}">
                      <a16:colId xmlns:a16="http://schemas.microsoft.com/office/drawing/2014/main" val="738212794"/>
                    </a:ext>
                  </a:extLst>
                </a:gridCol>
                <a:gridCol w="273274">
                  <a:extLst>
                    <a:ext uri="{9D8B030D-6E8A-4147-A177-3AD203B41FA5}">
                      <a16:colId xmlns:a16="http://schemas.microsoft.com/office/drawing/2014/main" val="4267958112"/>
                    </a:ext>
                  </a:extLst>
                </a:gridCol>
                <a:gridCol w="273274">
                  <a:extLst>
                    <a:ext uri="{9D8B030D-6E8A-4147-A177-3AD203B41FA5}">
                      <a16:colId xmlns:a16="http://schemas.microsoft.com/office/drawing/2014/main" val="2850394068"/>
                    </a:ext>
                  </a:extLst>
                </a:gridCol>
                <a:gridCol w="273274">
                  <a:extLst>
                    <a:ext uri="{9D8B030D-6E8A-4147-A177-3AD203B41FA5}">
                      <a16:colId xmlns:a16="http://schemas.microsoft.com/office/drawing/2014/main" val="2632399195"/>
                    </a:ext>
                  </a:extLst>
                </a:gridCol>
                <a:gridCol w="273274">
                  <a:extLst>
                    <a:ext uri="{9D8B030D-6E8A-4147-A177-3AD203B41FA5}">
                      <a16:colId xmlns:a16="http://schemas.microsoft.com/office/drawing/2014/main" val="4015728927"/>
                    </a:ext>
                  </a:extLst>
                </a:gridCol>
                <a:gridCol w="273274">
                  <a:extLst>
                    <a:ext uri="{9D8B030D-6E8A-4147-A177-3AD203B41FA5}">
                      <a16:colId xmlns:a16="http://schemas.microsoft.com/office/drawing/2014/main" val="529965341"/>
                    </a:ext>
                  </a:extLst>
                </a:gridCol>
                <a:gridCol w="273274">
                  <a:extLst>
                    <a:ext uri="{9D8B030D-6E8A-4147-A177-3AD203B41FA5}">
                      <a16:colId xmlns:a16="http://schemas.microsoft.com/office/drawing/2014/main" val="912761141"/>
                    </a:ext>
                  </a:extLst>
                </a:gridCol>
                <a:gridCol w="273274">
                  <a:extLst>
                    <a:ext uri="{9D8B030D-6E8A-4147-A177-3AD203B41FA5}">
                      <a16:colId xmlns:a16="http://schemas.microsoft.com/office/drawing/2014/main" val="1558431152"/>
                    </a:ext>
                  </a:extLst>
                </a:gridCol>
                <a:gridCol w="273274">
                  <a:extLst>
                    <a:ext uri="{9D8B030D-6E8A-4147-A177-3AD203B41FA5}">
                      <a16:colId xmlns:a16="http://schemas.microsoft.com/office/drawing/2014/main" val="3805142449"/>
                    </a:ext>
                  </a:extLst>
                </a:gridCol>
                <a:gridCol w="273274">
                  <a:extLst>
                    <a:ext uri="{9D8B030D-6E8A-4147-A177-3AD203B41FA5}">
                      <a16:colId xmlns:a16="http://schemas.microsoft.com/office/drawing/2014/main" val="26100583"/>
                    </a:ext>
                  </a:extLst>
                </a:gridCol>
                <a:gridCol w="273274">
                  <a:extLst>
                    <a:ext uri="{9D8B030D-6E8A-4147-A177-3AD203B41FA5}">
                      <a16:colId xmlns:a16="http://schemas.microsoft.com/office/drawing/2014/main" val="1733265687"/>
                    </a:ext>
                  </a:extLst>
                </a:gridCol>
                <a:gridCol w="273274">
                  <a:extLst>
                    <a:ext uri="{9D8B030D-6E8A-4147-A177-3AD203B41FA5}">
                      <a16:colId xmlns:a16="http://schemas.microsoft.com/office/drawing/2014/main" val="1999767201"/>
                    </a:ext>
                  </a:extLst>
                </a:gridCol>
                <a:gridCol w="273274">
                  <a:extLst>
                    <a:ext uri="{9D8B030D-6E8A-4147-A177-3AD203B41FA5}">
                      <a16:colId xmlns:a16="http://schemas.microsoft.com/office/drawing/2014/main" val="4244247561"/>
                    </a:ext>
                  </a:extLst>
                </a:gridCol>
                <a:gridCol w="273274">
                  <a:extLst>
                    <a:ext uri="{9D8B030D-6E8A-4147-A177-3AD203B41FA5}">
                      <a16:colId xmlns:a16="http://schemas.microsoft.com/office/drawing/2014/main" val="586700181"/>
                    </a:ext>
                  </a:extLst>
                </a:gridCol>
                <a:gridCol w="273274">
                  <a:extLst>
                    <a:ext uri="{9D8B030D-6E8A-4147-A177-3AD203B41FA5}">
                      <a16:colId xmlns:a16="http://schemas.microsoft.com/office/drawing/2014/main" val="4113743653"/>
                    </a:ext>
                  </a:extLst>
                </a:gridCol>
                <a:gridCol w="273274">
                  <a:extLst>
                    <a:ext uri="{9D8B030D-6E8A-4147-A177-3AD203B41FA5}">
                      <a16:colId xmlns:a16="http://schemas.microsoft.com/office/drawing/2014/main" val="3255909864"/>
                    </a:ext>
                  </a:extLst>
                </a:gridCol>
              </a:tblGrid>
              <a:tr h="196850">
                <a:tc>
                  <a:txBody>
                    <a:bodyPr/>
                    <a:lstStyle/>
                    <a:p>
                      <a:pPr algn="l" fontAlgn="b"/>
                      <a:r>
                        <a:rPr lang="en-US" sz="1200" b="1" u="none" strike="noStrike">
                          <a:effectLst/>
                        </a:rPr>
                        <a:t>Ref Str</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b="1"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4</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08983312"/>
                  </a:ext>
                </a:extLst>
              </a:tr>
              <a:tr h="196850">
                <a:tc>
                  <a:txBody>
                    <a:bodyPr/>
                    <a:lstStyle/>
                    <a:p>
                      <a:pPr algn="l" fontAlgn="b"/>
                      <a:r>
                        <a:rPr lang="en-US" sz="1200" u="none" strike="noStrike">
                          <a:effectLst/>
                        </a:rPr>
                        <a:t>PageFrame</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41597919"/>
                  </a:ext>
                </a:extLst>
              </a:tr>
              <a:tr h="196850">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73948139"/>
                  </a:ext>
                </a:extLst>
              </a:tr>
              <a:tr h="196850">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43106891"/>
                  </a:ext>
                </a:extLst>
              </a:tr>
              <a:tr h="196850">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263457"/>
                  </a:ext>
                </a:extLst>
              </a:tr>
              <a:tr h="196850">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3573487"/>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200" u="none" strike="noStrike">
                          <a:effectLst/>
                        </a:rPr>
                        <a:t>8</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62565589"/>
                  </a:ext>
                </a:extLst>
              </a:tr>
            </a:tbl>
          </a:graphicData>
        </a:graphic>
      </p:graphicFrame>
      <p:sp>
        <p:nvSpPr>
          <p:cNvPr id="9" name="TextBox 8">
            <a:extLst>
              <a:ext uri="{FF2B5EF4-FFF2-40B4-BE49-F238E27FC236}">
                <a16:creationId xmlns:a16="http://schemas.microsoft.com/office/drawing/2014/main" id="{7BBB0E5A-7701-4CB2-9DB7-6586698E99F8}"/>
              </a:ext>
            </a:extLst>
          </p:cNvPr>
          <p:cNvSpPr txBox="1"/>
          <p:nvPr/>
        </p:nvSpPr>
        <p:spPr>
          <a:xfrm>
            <a:off x="838200" y="1890352"/>
            <a:ext cx="1535613" cy="369332"/>
          </a:xfrm>
          <a:prstGeom prst="rect">
            <a:avLst/>
          </a:prstGeom>
          <a:noFill/>
        </p:spPr>
        <p:txBody>
          <a:bodyPr wrap="none" rtlCol="0">
            <a:spAutoFit/>
          </a:bodyPr>
          <a:lstStyle/>
          <a:p>
            <a:r>
              <a:rPr lang="en-US" dirty="0"/>
              <a:t>3 Page Frames</a:t>
            </a:r>
          </a:p>
        </p:txBody>
      </p:sp>
      <p:sp>
        <p:nvSpPr>
          <p:cNvPr id="10" name="TextBox 9">
            <a:extLst>
              <a:ext uri="{FF2B5EF4-FFF2-40B4-BE49-F238E27FC236}">
                <a16:creationId xmlns:a16="http://schemas.microsoft.com/office/drawing/2014/main" id="{09E6EC68-5058-4307-8E46-8C381F34EEF4}"/>
              </a:ext>
            </a:extLst>
          </p:cNvPr>
          <p:cNvSpPr txBox="1"/>
          <p:nvPr/>
        </p:nvSpPr>
        <p:spPr>
          <a:xfrm>
            <a:off x="838199" y="4521481"/>
            <a:ext cx="1535613" cy="369332"/>
          </a:xfrm>
          <a:prstGeom prst="rect">
            <a:avLst/>
          </a:prstGeom>
          <a:noFill/>
        </p:spPr>
        <p:txBody>
          <a:bodyPr wrap="none" rtlCol="0">
            <a:spAutoFit/>
          </a:bodyPr>
          <a:lstStyle/>
          <a:p>
            <a:r>
              <a:rPr lang="en-US" dirty="0"/>
              <a:t>4 Page Frames</a:t>
            </a:r>
          </a:p>
        </p:txBody>
      </p:sp>
    </p:spTree>
    <p:extLst>
      <p:ext uri="{BB962C8B-B14F-4D97-AF65-F5344CB8AC3E}">
        <p14:creationId xmlns:p14="http://schemas.microsoft.com/office/powerpoint/2010/main" val="2991642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altLang="en-US" dirty="0"/>
              <a:t>Least Recently Used (LRU) Algorithm</a:t>
            </a:r>
          </a:p>
        </p:txBody>
      </p:sp>
      <p:sp>
        <p:nvSpPr>
          <p:cNvPr id="36867" name="Rectangle 3"/>
          <p:cNvSpPr>
            <a:spLocks noGrp="1" noChangeArrowheads="1"/>
          </p:cNvSpPr>
          <p:nvPr>
            <p:ph idx="1"/>
          </p:nvPr>
        </p:nvSpPr>
        <p:spPr/>
        <p:txBody>
          <a:bodyPr>
            <a:normAutofit fontScale="62500" lnSpcReduction="20000"/>
          </a:bodyPr>
          <a:lstStyle/>
          <a:p>
            <a:pPr>
              <a:buFont typeface="Monotype Sorts" pitchFamily="-84" charset="2"/>
              <a:buNone/>
              <a:defRPr/>
            </a:pPr>
            <a:endParaRPr lang="en-US" altLang="en-US" dirty="0"/>
          </a:p>
          <a:p>
            <a:pPr>
              <a:defRPr/>
            </a:pPr>
            <a:r>
              <a:rPr lang="en-US" altLang="en-US" dirty="0"/>
              <a:t>Use past knowledge rather than future</a:t>
            </a:r>
          </a:p>
          <a:p>
            <a:pPr>
              <a:defRPr/>
            </a:pPr>
            <a:r>
              <a:rPr lang="en-US" altLang="en-US" dirty="0"/>
              <a:t>Replace page that has not been used in the most amount of time</a:t>
            </a:r>
          </a:p>
          <a:p>
            <a:pPr>
              <a:defRPr/>
            </a:pPr>
            <a:r>
              <a:rPr lang="en-US" altLang="en-US" dirty="0"/>
              <a:t>Associate time of last use with each page</a:t>
            </a:r>
          </a:p>
          <a:p>
            <a:pPr>
              <a:buFont typeface="Monotype Sorts" pitchFamily="-84" charset="2"/>
              <a:buNone/>
              <a:defRPr/>
            </a:pPr>
            <a:endParaRPr lang="en-US" altLang="en-US" dirty="0"/>
          </a:p>
          <a:p>
            <a:pPr>
              <a:buFont typeface="Monotype Sorts" pitchFamily="-84" charset="2"/>
              <a:buNone/>
              <a:defRPr/>
            </a:pPr>
            <a:endParaRPr lang="en-US" altLang="en-US" dirty="0"/>
          </a:p>
          <a:p>
            <a:pPr>
              <a:defRPr/>
            </a:pPr>
            <a:endParaRPr lang="en-US" altLang="en-US" dirty="0"/>
          </a:p>
          <a:p>
            <a:pPr>
              <a:defRPr/>
            </a:pPr>
            <a:endParaRPr lang="en-US" altLang="en-US" dirty="0"/>
          </a:p>
          <a:p>
            <a:pPr marL="0" indent="0">
              <a:buNone/>
              <a:defRPr/>
            </a:pPr>
            <a:endParaRPr lang="en-US" altLang="en-US" dirty="0"/>
          </a:p>
          <a:p>
            <a:pPr>
              <a:defRPr/>
            </a:pPr>
            <a:endParaRPr lang="en-US" altLang="en-US" dirty="0"/>
          </a:p>
          <a:p>
            <a:pPr>
              <a:defRPr/>
            </a:pPr>
            <a:r>
              <a:rPr lang="en-US" altLang="en-US" dirty="0"/>
              <a:t>11 faults – better than FIFO but worse than OPT</a:t>
            </a:r>
          </a:p>
          <a:p>
            <a:pPr>
              <a:defRPr/>
            </a:pPr>
            <a:r>
              <a:rPr lang="en-US" altLang="en-US" dirty="0"/>
              <a:t>Generally good algorithm and frequently used</a:t>
            </a:r>
          </a:p>
          <a:p>
            <a:pPr>
              <a:defRPr/>
            </a:pPr>
            <a:r>
              <a:rPr lang="en-US" altLang="en-US" dirty="0"/>
              <a:t>But how to implement?</a:t>
            </a:r>
          </a:p>
          <a:p>
            <a:pPr>
              <a:buFont typeface="Monotype Sorts" pitchFamily="-84" charset="2"/>
              <a:buNone/>
              <a:defRPr/>
            </a:pPr>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36</a:t>
            </a:fld>
            <a:endParaRPr lang="en-US"/>
          </a:p>
        </p:txBody>
      </p:sp>
      <p:graphicFrame>
        <p:nvGraphicFramePr>
          <p:cNvPr id="5" name="Table 4">
            <a:extLst>
              <a:ext uri="{FF2B5EF4-FFF2-40B4-BE49-F238E27FC236}">
                <a16:creationId xmlns:a16="http://schemas.microsoft.com/office/drawing/2014/main" id="{5406AECD-EF64-4BD7-ADD7-D3CA854538FE}"/>
              </a:ext>
            </a:extLst>
          </p:cNvPr>
          <p:cNvGraphicFramePr>
            <a:graphicFrameLocks noGrp="1"/>
          </p:cNvGraphicFramePr>
          <p:nvPr/>
        </p:nvGraphicFramePr>
        <p:xfrm>
          <a:off x="2084722" y="3128121"/>
          <a:ext cx="7006811" cy="1181100"/>
        </p:xfrm>
        <a:graphic>
          <a:graphicData uri="http://schemas.openxmlformats.org/drawingml/2006/table">
            <a:tbl>
              <a:tblPr>
                <a:tableStyleId>{5C22544A-7EE6-4342-B048-85BDC9FD1C3A}</a:tableStyleId>
              </a:tblPr>
              <a:tblGrid>
                <a:gridCol w="769211">
                  <a:extLst>
                    <a:ext uri="{9D8B030D-6E8A-4147-A177-3AD203B41FA5}">
                      <a16:colId xmlns:a16="http://schemas.microsoft.com/office/drawing/2014/main" val="586955190"/>
                    </a:ext>
                  </a:extLst>
                </a:gridCol>
                <a:gridCol w="363627">
                  <a:extLst>
                    <a:ext uri="{9D8B030D-6E8A-4147-A177-3AD203B41FA5}">
                      <a16:colId xmlns:a16="http://schemas.microsoft.com/office/drawing/2014/main" val="2593235433"/>
                    </a:ext>
                  </a:extLst>
                </a:gridCol>
                <a:gridCol w="279713">
                  <a:extLst>
                    <a:ext uri="{9D8B030D-6E8A-4147-A177-3AD203B41FA5}">
                      <a16:colId xmlns:a16="http://schemas.microsoft.com/office/drawing/2014/main" val="4157689655"/>
                    </a:ext>
                  </a:extLst>
                </a:gridCol>
                <a:gridCol w="279713">
                  <a:extLst>
                    <a:ext uri="{9D8B030D-6E8A-4147-A177-3AD203B41FA5}">
                      <a16:colId xmlns:a16="http://schemas.microsoft.com/office/drawing/2014/main" val="2466182073"/>
                    </a:ext>
                  </a:extLst>
                </a:gridCol>
                <a:gridCol w="279713">
                  <a:extLst>
                    <a:ext uri="{9D8B030D-6E8A-4147-A177-3AD203B41FA5}">
                      <a16:colId xmlns:a16="http://schemas.microsoft.com/office/drawing/2014/main" val="2669798250"/>
                    </a:ext>
                  </a:extLst>
                </a:gridCol>
                <a:gridCol w="279713">
                  <a:extLst>
                    <a:ext uri="{9D8B030D-6E8A-4147-A177-3AD203B41FA5}">
                      <a16:colId xmlns:a16="http://schemas.microsoft.com/office/drawing/2014/main" val="3621411888"/>
                    </a:ext>
                  </a:extLst>
                </a:gridCol>
                <a:gridCol w="279713">
                  <a:extLst>
                    <a:ext uri="{9D8B030D-6E8A-4147-A177-3AD203B41FA5}">
                      <a16:colId xmlns:a16="http://schemas.microsoft.com/office/drawing/2014/main" val="3980968900"/>
                    </a:ext>
                  </a:extLst>
                </a:gridCol>
                <a:gridCol w="279713">
                  <a:extLst>
                    <a:ext uri="{9D8B030D-6E8A-4147-A177-3AD203B41FA5}">
                      <a16:colId xmlns:a16="http://schemas.microsoft.com/office/drawing/2014/main" val="3873548892"/>
                    </a:ext>
                  </a:extLst>
                </a:gridCol>
                <a:gridCol w="279713">
                  <a:extLst>
                    <a:ext uri="{9D8B030D-6E8A-4147-A177-3AD203B41FA5}">
                      <a16:colId xmlns:a16="http://schemas.microsoft.com/office/drawing/2014/main" val="3352376178"/>
                    </a:ext>
                  </a:extLst>
                </a:gridCol>
                <a:gridCol w="279713">
                  <a:extLst>
                    <a:ext uri="{9D8B030D-6E8A-4147-A177-3AD203B41FA5}">
                      <a16:colId xmlns:a16="http://schemas.microsoft.com/office/drawing/2014/main" val="4082825498"/>
                    </a:ext>
                  </a:extLst>
                </a:gridCol>
                <a:gridCol w="279713">
                  <a:extLst>
                    <a:ext uri="{9D8B030D-6E8A-4147-A177-3AD203B41FA5}">
                      <a16:colId xmlns:a16="http://schemas.microsoft.com/office/drawing/2014/main" val="3630696274"/>
                    </a:ext>
                  </a:extLst>
                </a:gridCol>
                <a:gridCol w="279713">
                  <a:extLst>
                    <a:ext uri="{9D8B030D-6E8A-4147-A177-3AD203B41FA5}">
                      <a16:colId xmlns:a16="http://schemas.microsoft.com/office/drawing/2014/main" val="3680117268"/>
                    </a:ext>
                  </a:extLst>
                </a:gridCol>
                <a:gridCol w="279713">
                  <a:extLst>
                    <a:ext uri="{9D8B030D-6E8A-4147-A177-3AD203B41FA5}">
                      <a16:colId xmlns:a16="http://schemas.microsoft.com/office/drawing/2014/main" val="2816297170"/>
                    </a:ext>
                  </a:extLst>
                </a:gridCol>
                <a:gridCol w="279713">
                  <a:extLst>
                    <a:ext uri="{9D8B030D-6E8A-4147-A177-3AD203B41FA5}">
                      <a16:colId xmlns:a16="http://schemas.microsoft.com/office/drawing/2014/main" val="2099560644"/>
                    </a:ext>
                  </a:extLst>
                </a:gridCol>
                <a:gridCol w="279713">
                  <a:extLst>
                    <a:ext uri="{9D8B030D-6E8A-4147-A177-3AD203B41FA5}">
                      <a16:colId xmlns:a16="http://schemas.microsoft.com/office/drawing/2014/main" val="867874465"/>
                    </a:ext>
                  </a:extLst>
                </a:gridCol>
                <a:gridCol w="279713">
                  <a:extLst>
                    <a:ext uri="{9D8B030D-6E8A-4147-A177-3AD203B41FA5}">
                      <a16:colId xmlns:a16="http://schemas.microsoft.com/office/drawing/2014/main" val="1728389939"/>
                    </a:ext>
                  </a:extLst>
                </a:gridCol>
                <a:gridCol w="279713">
                  <a:extLst>
                    <a:ext uri="{9D8B030D-6E8A-4147-A177-3AD203B41FA5}">
                      <a16:colId xmlns:a16="http://schemas.microsoft.com/office/drawing/2014/main" val="1699041933"/>
                    </a:ext>
                  </a:extLst>
                </a:gridCol>
                <a:gridCol w="279713">
                  <a:extLst>
                    <a:ext uri="{9D8B030D-6E8A-4147-A177-3AD203B41FA5}">
                      <a16:colId xmlns:a16="http://schemas.microsoft.com/office/drawing/2014/main" val="20150752"/>
                    </a:ext>
                  </a:extLst>
                </a:gridCol>
                <a:gridCol w="279713">
                  <a:extLst>
                    <a:ext uri="{9D8B030D-6E8A-4147-A177-3AD203B41FA5}">
                      <a16:colId xmlns:a16="http://schemas.microsoft.com/office/drawing/2014/main" val="661439255"/>
                    </a:ext>
                  </a:extLst>
                </a:gridCol>
                <a:gridCol w="279713">
                  <a:extLst>
                    <a:ext uri="{9D8B030D-6E8A-4147-A177-3AD203B41FA5}">
                      <a16:colId xmlns:a16="http://schemas.microsoft.com/office/drawing/2014/main" val="838241667"/>
                    </a:ext>
                  </a:extLst>
                </a:gridCol>
                <a:gridCol w="279713">
                  <a:extLst>
                    <a:ext uri="{9D8B030D-6E8A-4147-A177-3AD203B41FA5}">
                      <a16:colId xmlns:a16="http://schemas.microsoft.com/office/drawing/2014/main" val="1521315845"/>
                    </a:ext>
                  </a:extLst>
                </a:gridCol>
                <a:gridCol w="279713">
                  <a:extLst>
                    <a:ext uri="{9D8B030D-6E8A-4147-A177-3AD203B41FA5}">
                      <a16:colId xmlns:a16="http://schemas.microsoft.com/office/drawing/2014/main" val="2559669841"/>
                    </a:ext>
                  </a:extLst>
                </a:gridCol>
                <a:gridCol w="279713">
                  <a:extLst>
                    <a:ext uri="{9D8B030D-6E8A-4147-A177-3AD203B41FA5}">
                      <a16:colId xmlns:a16="http://schemas.microsoft.com/office/drawing/2014/main" val="3646444187"/>
                    </a:ext>
                  </a:extLst>
                </a:gridCol>
              </a:tblGrid>
              <a:tr h="196850">
                <a:tc>
                  <a:txBody>
                    <a:bodyPr/>
                    <a:lstStyle/>
                    <a:p>
                      <a:pPr algn="l" fontAlgn="b"/>
                      <a:r>
                        <a:rPr lang="en-US" sz="1200" u="none" strike="noStrike">
                          <a:effectLst/>
                        </a:rPr>
                        <a:t>Ref Str</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90972125"/>
                  </a:ext>
                </a:extLst>
              </a:tr>
              <a:tr h="196850">
                <a:tc>
                  <a:txBody>
                    <a:bodyPr/>
                    <a:lstStyle/>
                    <a:p>
                      <a:pPr algn="l" fontAlgn="b"/>
                      <a:r>
                        <a:rPr lang="en-US" sz="1200" u="none" strike="noStrike">
                          <a:effectLst/>
                        </a:rPr>
                        <a:t>PageFrame</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83946373"/>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10200513"/>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76736764"/>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26308404"/>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200" u="none" strike="noStrike">
                          <a:effectLst/>
                        </a:rPr>
                        <a:t>11</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3584636"/>
                  </a:ext>
                </a:extLst>
              </a:tr>
            </a:tbl>
          </a:graphicData>
        </a:graphic>
      </p:graphicFrame>
    </p:spTree>
    <p:extLst>
      <p:ext uri="{BB962C8B-B14F-4D97-AF65-F5344CB8AC3E}">
        <p14:creationId xmlns:p14="http://schemas.microsoft.com/office/powerpoint/2010/main" val="3262195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2BA0-92DF-4563-AFE8-C410948EAD60}"/>
              </a:ext>
            </a:extLst>
          </p:cNvPr>
          <p:cNvSpPr>
            <a:spLocks noGrp="1"/>
          </p:cNvSpPr>
          <p:nvPr>
            <p:ph type="title"/>
          </p:nvPr>
        </p:nvSpPr>
        <p:spPr/>
        <p:txBody>
          <a:bodyPr/>
          <a:lstStyle/>
          <a:p>
            <a:r>
              <a:rPr lang="en-US" altLang="en-US" dirty="0"/>
              <a:t>Least Recently Used (LRU) Algorithm</a:t>
            </a:r>
            <a:endParaRPr lang="en-US" dirty="0"/>
          </a:p>
        </p:txBody>
      </p:sp>
      <p:sp>
        <p:nvSpPr>
          <p:cNvPr id="4" name="Date Placeholder 3">
            <a:extLst>
              <a:ext uri="{FF2B5EF4-FFF2-40B4-BE49-F238E27FC236}">
                <a16:creationId xmlns:a16="http://schemas.microsoft.com/office/drawing/2014/main" id="{69D8473E-F9F6-4109-83CD-18A58B16BBD7}"/>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9B1B1C8C-7806-4345-B5FD-D59F967BB121}"/>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6251B0BE-F435-4080-8A37-9394C1CE6FD9}"/>
              </a:ext>
            </a:extLst>
          </p:cNvPr>
          <p:cNvSpPr>
            <a:spLocks noGrp="1"/>
          </p:cNvSpPr>
          <p:nvPr>
            <p:ph type="sldNum" sz="quarter" idx="12"/>
          </p:nvPr>
        </p:nvSpPr>
        <p:spPr/>
        <p:txBody>
          <a:bodyPr/>
          <a:lstStyle/>
          <a:p>
            <a:fld id="{B8FA9E9B-7639-41A7-8B5F-FEFEB094FBAA}" type="slidenum">
              <a:rPr lang="en-US" smtClean="0"/>
              <a:t>37</a:t>
            </a:fld>
            <a:endParaRPr lang="en-US"/>
          </a:p>
        </p:txBody>
      </p:sp>
      <p:graphicFrame>
        <p:nvGraphicFramePr>
          <p:cNvPr id="7" name="Table 6">
            <a:extLst>
              <a:ext uri="{FF2B5EF4-FFF2-40B4-BE49-F238E27FC236}">
                <a16:creationId xmlns:a16="http://schemas.microsoft.com/office/drawing/2014/main" id="{62E8146A-B6AF-4460-8C06-507DD59FF361}"/>
              </a:ext>
            </a:extLst>
          </p:cNvPr>
          <p:cNvGraphicFramePr>
            <a:graphicFrameLocks noGrp="1"/>
          </p:cNvGraphicFramePr>
          <p:nvPr/>
        </p:nvGraphicFramePr>
        <p:xfrm>
          <a:off x="2892872" y="1690688"/>
          <a:ext cx="6671566" cy="1181100"/>
        </p:xfrm>
        <a:graphic>
          <a:graphicData uri="http://schemas.openxmlformats.org/drawingml/2006/table">
            <a:tbl>
              <a:tblPr>
                <a:tableStyleId>{5C22544A-7EE6-4342-B048-85BDC9FD1C3A}</a:tableStyleId>
              </a:tblPr>
              <a:tblGrid>
                <a:gridCol w="732407">
                  <a:extLst>
                    <a:ext uri="{9D8B030D-6E8A-4147-A177-3AD203B41FA5}">
                      <a16:colId xmlns:a16="http://schemas.microsoft.com/office/drawing/2014/main" val="3483922292"/>
                    </a:ext>
                  </a:extLst>
                </a:gridCol>
                <a:gridCol w="346229">
                  <a:extLst>
                    <a:ext uri="{9D8B030D-6E8A-4147-A177-3AD203B41FA5}">
                      <a16:colId xmlns:a16="http://schemas.microsoft.com/office/drawing/2014/main" val="2728278477"/>
                    </a:ext>
                  </a:extLst>
                </a:gridCol>
                <a:gridCol w="266330">
                  <a:extLst>
                    <a:ext uri="{9D8B030D-6E8A-4147-A177-3AD203B41FA5}">
                      <a16:colId xmlns:a16="http://schemas.microsoft.com/office/drawing/2014/main" val="2192689366"/>
                    </a:ext>
                  </a:extLst>
                </a:gridCol>
                <a:gridCol w="266330">
                  <a:extLst>
                    <a:ext uri="{9D8B030D-6E8A-4147-A177-3AD203B41FA5}">
                      <a16:colId xmlns:a16="http://schemas.microsoft.com/office/drawing/2014/main" val="3427126975"/>
                    </a:ext>
                  </a:extLst>
                </a:gridCol>
                <a:gridCol w="266330">
                  <a:extLst>
                    <a:ext uri="{9D8B030D-6E8A-4147-A177-3AD203B41FA5}">
                      <a16:colId xmlns:a16="http://schemas.microsoft.com/office/drawing/2014/main" val="1770582757"/>
                    </a:ext>
                  </a:extLst>
                </a:gridCol>
                <a:gridCol w="266330">
                  <a:extLst>
                    <a:ext uri="{9D8B030D-6E8A-4147-A177-3AD203B41FA5}">
                      <a16:colId xmlns:a16="http://schemas.microsoft.com/office/drawing/2014/main" val="2236301886"/>
                    </a:ext>
                  </a:extLst>
                </a:gridCol>
                <a:gridCol w="266330">
                  <a:extLst>
                    <a:ext uri="{9D8B030D-6E8A-4147-A177-3AD203B41FA5}">
                      <a16:colId xmlns:a16="http://schemas.microsoft.com/office/drawing/2014/main" val="299888334"/>
                    </a:ext>
                  </a:extLst>
                </a:gridCol>
                <a:gridCol w="266330">
                  <a:extLst>
                    <a:ext uri="{9D8B030D-6E8A-4147-A177-3AD203B41FA5}">
                      <a16:colId xmlns:a16="http://schemas.microsoft.com/office/drawing/2014/main" val="89579906"/>
                    </a:ext>
                  </a:extLst>
                </a:gridCol>
                <a:gridCol w="266330">
                  <a:extLst>
                    <a:ext uri="{9D8B030D-6E8A-4147-A177-3AD203B41FA5}">
                      <a16:colId xmlns:a16="http://schemas.microsoft.com/office/drawing/2014/main" val="1568153912"/>
                    </a:ext>
                  </a:extLst>
                </a:gridCol>
                <a:gridCol w="266330">
                  <a:extLst>
                    <a:ext uri="{9D8B030D-6E8A-4147-A177-3AD203B41FA5}">
                      <a16:colId xmlns:a16="http://schemas.microsoft.com/office/drawing/2014/main" val="30637050"/>
                    </a:ext>
                  </a:extLst>
                </a:gridCol>
                <a:gridCol w="266330">
                  <a:extLst>
                    <a:ext uri="{9D8B030D-6E8A-4147-A177-3AD203B41FA5}">
                      <a16:colId xmlns:a16="http://schemas.microsoft.com/office/drawing/2014/main" val="4084350264"/>
                    </a:ext>
                  </a:extLst>
                </a:gridCol>
                <a:gridCol w="266330">
                  <a:extLst>
                    <a:ext uri="{9D8B030D-6E8A-4147-A177-3AD203B41FA5}">
                      <a16:colId xmlns:a16="http://schemas.microsoft.com/office/drawing/2014/main" val="2629124400"/>
                    </a:ext>
                  </a:extLst>
                </a:gridCol>
                <a:gridCol w="266330">
                  <a:extLst>
                    <a:ext uri="{9D8B030D-6E8A-4147-A177-3AD203B41FA5}">
                      <a16:colId xmlns:a16="http://schemas.microsoft.com/office/drawing/2014/main" val="1994185154"/>
                    </a:ext>
                  </a:extLst>
                </a:gridCol>
                <a:gridCol w="266330">
                  <a:extLst>
                    <a:ext uri="{9D8B030D-6E8A-4147-A177-3AD203B41FA5}">
                      <a16:colId xmlns:a16="http://schemas.microsoft.com/office/drawing/2014/main" val="3839938797"/>
                    </a:ext>
                  </a:extLst>
                </a:gridCol>
                <a:gridCol w="266330">
                  <a:extLst>
                    <a:ext uri="{9D8B030D-6E8A-4147-A177-3AD203B41FA5}">
                      <a16:colId xmlns:a16="http://schemas.microsoft.com/office/drawing/2014/main" val="2231467609"/>
                    </a:ext>
                  </a:extLst>
                </a:gridCol>
                <a:gridCol w="266330">
                  <a:extLst>
                    <a:ext uri="{9D8B030D-6E8A-4147-A177-3AD203B41FA5}">
                      <a16:colId xmlns:a16="http://schemas.microsoft.com/office/drawing/2014/main" val="1047766732"/>
                    </a:ext>
                  </a:extLst>
                </a:gridCol>
                <a:gridCol w="266330">
                  <a:extLst>
                    <a:ext uri="{9D8B030D-6E8A-4147-A177-3AD203B41FA5}">
                      <a16:colId xmlns:a16="http://schemas.microsoft.com/office/drawing/2014/main" val="2177410501"/>
                    </a:ext>
                  </a:extLst>
                </a:gridCol>
                <a:gridCol w="266330">
                  <a:extLst>
                    <a:ext uri="{9D8B030D-6E8A-4147-A177-3AD203B41FA5}">
                      <a16:colId xmlns:a16="http://schemas.microsoft.com/office/drawing/2014/main" val="3266341774"/>
                    </a:ext>
                  </a:extLst>
                </a:gridCol>
                <a:gridCol w="266330">
                  <a:extLst>
                    <a:ext uri="{9D8B030D-6E8A-4147-A177-3AD203B41FA5}">
                      <a16:colId xmlns:a16="http://schemas.microsoft.com/office/drawing/2014/main" val="1302807016"/>
                    </a:ext>
                  </a:extLst>
                </a:gridCol>
                <a:gridCol w="266330">
                  <a:extLst>
                    <a:ext uri="{9D8B030D-6E8A-4147-A177-3AD203B41FA5}">
                      <a16:colId xmlns:a16="http://schemas.microsoft.com/office/drawing/2014/main" val="3291362380"/>
                    </a:ext>
                  </a:extLst>
                </a:gridCol>
                <a:gridCol w="266330">
                  <a:extLst>
                    <a:ext uri="{9D8B030D-6E8A-4147-A177-3AD203B41FA5}">
                      <a16:colId xmlns:a16="http://schemas.microsoft.com/office/drawing/2014/main" val="1118370829"/>
                    </a:ext>
                  </a:extLst>
                </a:gridCol>
                <a:gridCol w="266330">
                  <a:extLst>
                    <a:ext uri="{9D8B030D-6E8A-4147-A177-3AD203B41FA5}">
                      <a16:colId xmlns:a16="http://schemas.microsoft.com/office/drawing/2014/main" val="3451307640"/>
                    </a:ext>
                  </a:extLst>
                </a:gridCol>
                <a:gridCol w="266330">
                  <a:extLst>
                    <a:ext uri="{9D8B030D-6E8A-4147-A177-3AD203B41FA5}">
                      <a16:colId xmlns:a16="http://schemas.microsoft.com/office/drawing/2014/main" val="819576438"/>
                    </a:ext>
                  </a:extLst>
                </a:gridCol>
              </a:tblGrid>
              <a:tr h="196850">
                <a:tc>
                  <a:txBody>
                    <a:bodyPr/>
                    <a:lstStyle/>
                    <a:p>
                      <a:pPr algn="l" fontAlgn="b"/>
                      <a:r>
                        <a:rPr lang="en-US" sz="1200" u="none" strike="noStrike">
                          <a:effectLst/>
                        </a:rPr>
                        <a:t>Ref Str</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9225582"/>
                  </a:ext>
                </a:extLst>
              </a:tr>
              <a:tr h="196850">
                <a:tc>
                  <a:txBody>
                    <a:bodyPr/>
                    <a:lstStyle/>
                    <a:p>
                      <a:pPr algn="l" fontAlgn="b"/>
                      <a:r>
                        <a:rPr lang="en-US" sz="1200" u="none" strike="noStrike">
                          <a:effectLst/>
                        </a:rPr>
                        <a:t>PageFrame</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95361363"/>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18685660"/>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30990912"/>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66765812"/>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200" u="none" strike="noStrike">
                          <a:effectLst/>
                        </a:rPr>
                        <a:t>11</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08770438"/>
                  </a:ext>
                </a:extLst>
              </a:tr>
            </a:tbl>
          </a:graphicData>
        </a:graphic>
      </p:graphicFrame>
      <p:graphicFrame>
        <p:nvGraphicFramePr>
          <p:cNvPr id="8" name="Table 7">
            <a:extLst>
              <a:ext uri="{FF2B5EF4-FFF2-40B4-BE49-F238E27FC236}">
                <a16:creationId xmlns:a16="http://schemas.microsoft.com/office/drawing/2014/main" id="{CF463ABE-4F2E-4B9B-916A-EF979813DF44}"/>
              </a:ext>
            </a:extLst>
          </p:cNvPr>
          <p:cNvGraphicFramePr>
            <a:graphicFrameLocks noGrp="1"/>
          </p:cNvGraphicFramePr>
          <p:nvPr/>
        </p:nvGraphicFramePr>
        <p:xfrm>
          <a:off x="2892872" y="3979343"/>
          <a:ext cx="6671566" cy="1377950"/>
        </p:xfrm>
        <a:graphic>
          <a:graphicData uri="http://schemas.openxmlformats.org/drawingml/2006/table">
            <a:tbl>
              <a:tblPr>
                <a:tableStyleId>{5C22544A-7EE6-4342-B048-85BDC9FD1C3A}</a:tableStyleId>
              </a:tblPr>
              <a:tblGrid>
                <a:gridCol w="732407">
                  <a:extLst>
                    <a:ext uri="{9D8B030D-6E8A-4147-A177-3AD203B41FA5}">
                      <a16:colId xmlns:a16="http://schemas.microsoft.com/office/drawing/2014/main" val="4118746936"/>
                    </a:ext>
                  </a:extLst>
                </a:gridCol>
                <a:gridCol w="346229">
                  <a:extLst>
                    <a:ext uri="{9D8B030D-6E8A-4147-A177-3AD203B41FA5}">
                      <a16:colId xmlns:a16="http://schemas.microsoft.com/office/drawing/2014/main" val="1532452873"/>
                    </a:ext>
                  </a:extLst>
                </a:gridCol>
                <a:gridCol w="266330">
                  <a:extLst>
                    <a:ext uri="{9D8B030D-6E8A-4147-A177-3AD203B41FA5}">
                      <a16:colId xmlns:a16="http://schemas.microsoft.com/office/drawing/2014/main" val="4040452090"/>
                    </a:ext>
                  </a:extLst>
                </a:gridCol>
                <a:gridCol w="266330">
                  <a:extLst>
                    <a:ext uri="{9D8B030D-6E8A-4147-A177-3AD203B41FA5}">
                      <a16:colId xmlns:a16="http://schemas.microsoft.com/office/drawing/2014/main" val="368972661"/>
                    </a:ext>
                  </a:extLst>
                </a:gridCol>
                <a:gridCol w="266330">
                  <a:extLst>
                    <a:ext uri="{9D8B030D-6E8A-4147-A177-3AD203B41FA5}">
                      <a16:colId xmlns:a16="http://schemas.microsoft.com/office/drawing/2014/main" val="576652341"/>
                    </a:ext>
                  </a:extLst>
                </a:gridCol>
                <a:gridCol w="266330">
                  <a:extLst>
                    <a:ext uri="{9D8B030D-6E8A-4147-A177-3AD203B41FA5}">
                      <a16:colId xmlns:a16="http://schemas.microsoft.com/office/drawing/2014/main" val="3873057159"/>
                    </a:ext>
                  </a:extLst>
                </a:gridCol>
                <a:gridCol w="266330">
                  <a:extLst>
                    <a:ext uri="{9D8B030D-6E8A-4147-A177-3AD203B41FA5}">
                      <a16:colId xmlns:a16="http://schemas.microsoft.com/office/drawing/2014/main" val="1416166565"/>
                    </a:ext>
                  </a:extLst>
                </a:gridCol>
                <a:gridCol w="266330">
                  <a:extLst>
                    <a:ext uri="{9D8B030D-6E8A-4147-A177-3AD203B41FA5}">
                      <a16:colId xmlns:a16="http://schemas.microsoft.com/office/drawing/2014/main" val="3091171655"/>
                    </a:ext>
                  </a:extLst>
                </a:gridCol>
                <a:gridCol w="266330">
                  <a:extLst>
                    <a:ext uri="{9D8B030D-6E8A-4147-A177-3AD203B41FA5}">
                      <a16:colId xmlns:a16="http://schemas.microsoft.com/office/drawing/2014/main" val="2296986055"/>
                    </a:ext>
                  </a:extLst>
                </a:gridCol>
                <a:gridCol w="266330">
                  <a:extLst>
                    <a:ext uri="{9D8B030D-6E8A-4147-A177-3AD203B41FA5}">
                      <a16:colId xmlns:a16="http://schemas.microsoft.com/office/drawing/2014/main" val="2101439550"/>
                    </a:ext>
                  </a:extLst>
                </a:gridCol>
                <a:gridCol w="266330">
                  <a:extLst>
                    <a:ext uri="{9D8B030D-6E8A-4147-A177-3AD203B41FA5}">
                      <a16:colId xmlns:a16="http://schemas.microsoft.com/office/drawing/2014/main" val="4072135703"/>
                    </a:ext>
                  </a:extLst>
                </a:gridCol>
                <a:gridCol w="266330">
                  <a:extLst>
                    <a:ext uri="{9D8B030D-6E8A-4147-A177-3AD203B41FA5}">
                      <a16:colId xmlns:a16="http://schemas.microsoft.com/office/drawing/2014/main" val="740629008"/>
                    </a:ext>
                  </a:extLst>
                </a:gridCol>
                <a:gridCol w="266330">
                  <a:extLst>
                    <a:ext uri="{9D8B030D-6E8A-4147-A177-3AD203B41FA5}">
                      <a16:colId xmlns:a16="http://schemas.microsoft.com/office/drawing/2014/main" val="2113457322"/>
                    </a:ext>
                  </a:extLst>
                </a:gridCol>
                <a:gridCol w="266330">
                  <a:extLst>
                    <a:ext uri="{9D8B030D-6E8A-4147-A177-3AD203B41FA5}">
                      <a16:colId xmlns:a16="http://schemas.microsoft.com/office/drawing/2014/main" val="1450941867"/>
                    </a:ext>
                  </a:extLst>
                </a:gridCol>
                <a:gridCol w="266330">
                  <a:extLst>
                    <a:ext uri="{9D8B030D-6E8A-4147-A177-3AD203B41FA5}">
                      <a16:colId xmlns:a16="http://schemas.microsoft.com/office/drawing/2014/main" val="2877920961"/>
                    </a:ext>
                  </a:extLst>
                </a:gridCol>
                <a:gridCol w="266330">
                  <a:extLst>
                    <a:ext uri="{9D8B030D-6E8A-4147-A177-3AD203B41FA5}">
                      <a16:colId xmlns:a16="http://schemas.microsoft.com/office/drawing/2014/main" val="3722475963"/>
                    </a:ext>
                  </a:extLst>
                </a:gridCol>
                <a:gridCol w="266330">
                  <a:extLst>
                    <a:ext uri="{9D8B030D-6E8A-4147-A177-3AD203B41FA5}">
                      <a16:colId xmlns:a16="http://schemas.microsoft.com/office/drawing/2014/main" val="1046005891"/>
                    </a:ext>
                  </a:extLst>
                </a:gridCol>
                <a:gridCol w="266330">
                  <a:extLst>
                    <a:ext uri="{9D8B030D-6E8A-4147-A177-3AD203B41FA5}">
                      <a16:colId xmlns:a16="http://schemas.microsoft.com/office/drawing/2014/main" val="227279891"/>
                    </a:ext>
                  </a:extLst>
                </a:gridCol>
                <a:gridCol w="266330">
                  <a:extLst>
                    <a:ext uri="{9D8B030D-6E8A-4147-A177-3AD203B41FA5}">
                      <a16:colId xmlns:a16="http://schemas.microsoft.com/office/drawing/2014/main" val="1381968993"/>
                    </a:ext>
                  </a:extLst>
                </a:gridCol>
                <a:gridCol w="266330">
                  <a:extLst>
                    <a:ext uri="{9D8B030D-6E8A-4147-A177-3AD203B41FA5}">
                      <a16:colId xmlns:a16="http://schemas.microsoft.com/office/drawing/2014/main" val="1660352550"/>
                    </a:ext>
                  </a:extLst>
                </a:gridCol>
                <a:gridCol w="266330">
                  <a:extLst>
                    <a:ext uri="{9D8B030D-6E8A-4147-A177-3AD203B41FA5}">
                      <a16:colId xmlns:a16="http://schemas.microsoft.com/office/drawing/2014/main" val="2725287881"/>
                    </a:ext>
                  </a:extLst>
                </a:gridCol>
                <a:gridCol w="266330">
                  <a:extLst>
                    <a:ext uri="{9D8B030D-6E8A-4147-A177-3AD203B41FA5}">
                      <a16:colId xmlns:a16="http://schemas.microsoft.com/office/drawing/2014/main" val="2814676170"/>
                    </a:ext>
                  </a:extLst>
                </a:gridCol>
                <a:gridCol w="266330">
                  <a:extLst>
                    <a:ext uri="{9D8B030D-6E8A-4147-A177-3AD203B41FA5}">
                      <a16:colId xmlns:a16="http://schemas.microsoft.com/office/drawing/2014/main" val="2909924510"/>
                    </a:ext>
                  </a:extLst>
                </a:gridCol>
              </a:tblGrid>
              <a:tr h="196850">
                <a:tc>
                  <a:txBody>
                    <a:bodyPr/>
                    <a:lstStyle/>
                    <a:p>
                      <a:pPr algn="l" fontAlgn="b"/>
                      <a:r>
                        <a:rPr lang="en-US" sz="1200" u="none" strike="noStrike">
                          <a:effectLst/>
                        </a:rPr>
                        <a:t>Ref Str</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50978841"/>
                  </a:ext>
                </a:extLst>
              </a:tr>
              <a:tr h="196850">
                <a:tc>
                  <a:txBody>
                    <a:bodyPr/>
                    <a:lstStyle/>
                    <a:p>
                      <a:pPr algn="l" fontAlgn="b"/>
                      <a:r>
                        <a:rPr lang="en-US" sz="1200" u="none" strike="noStrike">
                          <a:effectLst/>
                        </a:rPr>
                        <a:t>PageFrame</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65001239"/>
                  </a:ext>
                </a:extLst>
              </a:tr>
              <a:tr h="196850">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6701108"/>
                  </a:ext>
                </a:extLst>
              </a:tr>
              <a:tr h="196850">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5226681"/>
                  </a:ext>
                </a:extLst>
              </a:tr>
              <a:tr h="196850">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35067871"/>
                  </a:ext>
                </a:extLst>
              </a:tr>
              <a:tr h="196850">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25744498"/>
                  </a:ext>
                </a:extLst>
              </a:tr>
              <a:tr h="19685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en-US" sz="1200" u="none" strike="noStrike">
                          <a:effectLst/>
                        </a:rPr>
                        <a:t>8</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63406751"/>
                  </a:ext>
                </a:extLst>
              </a:tr>
            </a:tbl>
          </a:graphicData>
        </a:graphic>
      </p:graphicFrame>
      <p:sp>
        <p:nvSpPr>
          <p:cNvPr id="9" name="TextBox 8">
            <a:extLst>
              <a:ext uri="{FF2B5EF4-FFF2-40B4-BE49-F238E27FC236}">
                <a16:creationId xmlns:a16="http://schemas.microsoft.com/office/drawing/2014/main" id="{C5E04D67-AF88-4442-9773-21344B4C815C}"/>
              </a:ext>
            </a:extLst>
          </p:cNvPr>
          <p:cNvSpPr txBox="1"/>
          <p:nvPr/>
        </p:nvSpPr>
        <p:spPr>
          <a:xfrm>
            <a:off x="838200" y="1890352"/>
            <a:ext cx="1535613" cy="369332"/>
          </a:xfrm>
          <a:prstGeom prst="rect">
            <a:avLst/>
          </a:prstGeom>
          <a:noFill/>
        </p:spPr>
        <p:txBody>
          <a:bodyPr wrap="none" rtlCol="0">
            <a:spAutoFit/>
          </a:bodyPr>
          <a:lstStyle/>
          <a:p>
            <a:r>
              <a:rPr lang="en-US" dirty="0"/>
              <a:t>3 Page Frames</a:t>
            </a:r>
          </a:p>
        </p:txBody>
      </p:sp>
      <p:sp>
        <p:nvSpPr>
          <p:cNvPr id="10" name="TextBox 9">
            <a:extLst>
              <a:ext uri="{FF2B5EF4-FFF2-40B4-BE49-F238E27FC236}">
                <a16:creationId xmlns:a16="http://schemas.microsoft.com/office/drawing/2014/main" id="{5E578C4D-1C2D-4ACA-B297-2B3609C5F941}"/>
              </a:ext>
            </a:extLst>
          </p:cNvPr>
          <p:cNvSpPr txBox="1"/>
          <p:nvPr/>
        </p:nvSpPr>
        <p:spPr>
          <a:xfrm>
            <a:off x="838199" y="4521481"/>
            <a:ext cx="1535613" cy="369332"/>
          </a:xfrm>
          <a:prstGeom prst="rect">
            <a:avLst/>
          </a:prstGeom>
          <a:noFill/>
        </p:spPr>
        <p:txBody>
          <a:bodyPr wrap="none" rtlCol="0">
            <a:spAutoFit/>
          </a:bodyPr>
          <a:lstStyle/>
          <a:p>
            <a:r>
              <a:rPr lang="en-US" dirty="0"/>
              <a:t>4 Page Frames</a:t>
            </a:r>
          </a:p>
        </p:txBody>
      </p:sp>
    </p:spTree>
    <p:extLst>
      <p:ext uri="{BB962C8B-B14F-4D97-AF65-F5344CB8AC3E}">
        <p14:creationId xmlns:p14="http://schemas.microsoft.com/office/powerpoint/2010/main" val="1863895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altLang="en-US"/>
              <a:t>LRU Algorithm (Cont.)</a:t>
            </a:r>
          </a:p>
        </p:txBody>
      </p:sp>
      <p:sp>
        <p:nvSpPr>
          <p:cNvPr id="39939" name="Rectangle 3"/>
          <p:cNvSpPr>
            <a:spLocks noGrp="1" noChangeArrowheads="1"/>
          </p:cNvSpPr>
          <p:nvPr>
            <p:ph idx="1"/>
          </p:nvPr>
        </p:nvSpPr>
        <p:spPr/>
        <p:txBody>
          <a:bodyPr>
            <a:normAutofit fontScale="92500" lnSpcReduction="20000"/>
          </a:bodyPr>
          <a:lstStyle/>
          <a:p>
            <a:r>
              <a:rPr lang="en-US" altLang="en-US"/>
              <a:t>Counter implementation</a:t>
            </a:r>
          </a:p>
          <a:p>
            <a:pPr lvl="1"/>
            <a:r>
              <a:rPr lang="en-US" altLang="en-US"/>
              <a:t>Every page entry has a counter; every time page is referenced through this entry, copy the clock into the counter</a:t>
            </a:r>
          </a:p>
          <a:p>
            <a:pPr lvl="1"/>
            <a:r>
              <a:rPr lang="en-US" altLang="en-US"/>
              <a:t>When a page needs to be changed, look at the counters to find smallest value</a:t>
            </a:r>
          </a:p>
          <a:p>
            <a:pPr lvl="2"/>
            <a:r>
              <a:rPr lang="en-US" altLang="en-US"/>
              <a:t>Search through table needed</a:t>
            </a:r>
          </a:p>
          <a:p>
            <a:r>
              <a:rPr lang="en-US" altLang="en-US"/>
              <a:t>Stack implementation</a:t>
            </a:r>
          </a:p>
          <a:p>
            <a:pPr lvl="1"/>
            <a:r>
              <a:rPr lang="en-US" altLang="en-US"/>
              <a:t>Keep a stack of page numbers in a double link form:</a:t>
            </a:r>
          </a:p>
          <a:p>
            <a:pPr lvl="1"/>
            <a:r>
              <a:rPr lang="en-US" altLang="en-US"/>
              <a:t>Page referenced:</a:t>
            </a:r>
          </a:p>
          <a:p>
            <a:pPr lvl="2"/>
            <a:r>
              <a:rPr lang="en-US" altLang="en-US"/>
              <a:t>move it to the top</a:t>
            </a:r>
          </a:p>
          <a:p>
            <a:pPr lvl="2"/>
            <a:r>
              <a:rPr lang="en-US" altLang="en-US"/>
              <a:t>requires 6 pointers to be changed</a:t>
            </a:r>
          </a:p>
          <a:p>
            <a:pPr lvl="1"/>
            <a:r>
              <a:rPr lang="en-US" altLang="en-US"/>
              <a:t>But each update more expensive</a:t>
            </a:r>
          </a:p>
          <a:p>
            <a:pPr lvl="1"/>
            <a:r>
              <a:rPr lang="en-US" altLang="en-US"/>
              <a:t>No search for replacement</a:t>
            </a:r>
          </a:p>
          <a:p>
            <a:r>
              <a:rPr lang="en-US" altLang="en-US"/>
              <a:t>LRU and OPT are cases of </a:t>
            </a:r>
            <a:r>
              <a:rPr lang="en-US" altLang="en-US" b="1">
                <a:solidFill>
                  <a:srgbClr val="3366FF"/>
                </a:solidFill>
              </a:rPr>
              <a:t>stack algorithms </a:t>
            </a:r>
            <a:r>
              <a:rPr lang="en-US" altLang="en-US"/>
              <a:t>that don</a:t>
            </a:r>
            <a:r>
              <a:rPr lang="ja-JP" altLang="en-US"/>
              <a:t>’</a:t>
            </a:r>
            <a:r>
              <a:rPr lang="en-US" altLang="ja-JP"/>
              <a:t>t have Belady</a:t>
            </a:r>
            <a:r>
              <a:rPr lang="ja-JP" altLang="en-US"/>
              <a:t>’</a:t>
            </a:r>
            <a:r>
              <a:rPr lang="en-US" altLang="ja-JP"/>
              <a:t>s Anomaly</a:t>
            </a:r>
            <a:endParaRPr lang="en-US" altLang="en-US"/>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38</a:t>
            </a:fld>
            <a:endParaRPr lang="en-US"/>
          </a:p>
        </p:txBody>
      </p:sp>
    </p:spTree>
    <p:extLst>
      <p:ext uri="{BB962C8B-B14F-4D97-AF65-F5344CB8AC3E}">
        <p14:creationId xmlns:p14="http://schemas.microsoft.com/office/powerpoint/2010/main" val="84447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2000"/>
              <a:t>Use Of A Stack to Record Most Recent Page References</a:t>
            </a:r>
          </a:p>
        </p:txBody>
      </p:sp>
      <p:pic>
        <p:nvPicPr>
          <p:cNvPr id="40963" name="Picture 1" descr="9_16.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1799" y="1450024"/>
            <a:ext cx="6707821" cy="524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39</a:t>
            </a:fld>
            <a:endParaRPr lang="en-US"/>
          </a:p>
        </p:txBody>
      </p:sp>
    </p:spTree>
    <p:extLst>
      <p:ext uri="{BB962C8B-B14F-4D97-AF65-F5344CB8AC3E}">
        <p14:creationId xmlns:p14="http://schemas.microsoft.com/office/powerpoint/2010/main" val="283705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a:t>Background (Cont.)</a:t>
            </a:r>
          </a:p>
        </p:txBody>
      </p:sp>
      <p:sp>
        <p:nvSpPr>
          <p:cNvPr id="9219" name="Rectangle 3"/>
          <p:cNvSpPr>
            <a:spLocks noGrp="1" noChangeArrowheads="1"/>
          </p:cNvSpPr>
          <p:nvPr>
            <p:ph idx="1"/>
          </p:nvPr>
        </p:nvSpPr>
        <p:spPr/>
        <p:txBody>
          <a:bodyPr>
            <a:normAutofit/>
          </a:bodyPr>
          <a:lstStyle/>
          <a:p>
            <a:r>
              <a:rPr lang="en-US" altLang="en-US" sz="3600" b="1" dirty="0">
                <a:solidFill>
                  <a:srgbClr val="3366FF"/>
                </a:solidFill>
              </a:rPr>
              <a:t>Virtual address space</a:t>
            </a:r>
            <a:r>
              <a:rPr lang="en-US" altLang="en-US" sz="3600" dirty="0"/>
              <a:t> – logical view of how process is stored in memory</a:t>
            </a:r>
          </a:p>
          <a:p>
            <a:pPr lvl="1"/>
            <a:r>
              <a:rPr lang="en-US" altLang="en-US" sz="2000" dirty="0"/>
              <a:t>Usually start at address 0, contiguous addresses until end of space</a:t>
            </a:r>
          </a:p>
          <a:p>
            <a:pPr lvl="1"/>
            <a:r>
              <a:rPr lang="en-US" altLang="en-US" sz="2000" dirty="0"/>
              <a:t>Meanwhile, physical memory organized in page frames</a:t>
            </a:r>
          </a:p>
          <a:p>
            <a:pPr lvl="1"/>
            <a:r>
              <a:rPr lang="en-US" altLang="en-US" sz="2000" dirty="0"/>
              <a:t>MMU must map logical to physical</a:t>
            </a:r>
            <a:endParaRPr lang="en-US" altLang="en-US" sz="3200" dirty="0"/>
          </a:p>
          <a:p>
            <a:r>
              <a:rPr lang="en-US" altLang="en-US" sz="3600" dirty="0"/>
              <a:t>Virtual memory can be implemented via:</a:t>
            </a:r>
          </a:p>
          <a:p>
            <a:pPr lvl="1"/>
            <a:r>
              <a:rPr lang="en-US" altLang="en-US" sz="2000" dirty="0"/>
              <a:t>Demand paging </a:t>
            </a:r>
          </a:p>
          <a:p>
            <a:pPr lvl="1"/>
            <a:r>
              <a:rPr lang="en-US" altLang="en-US" sz="2000" dirty="0"/>
              <a:t>Demand segmentation</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a:t>
            </a:fld>
            <a:endParaRPr lang="en-US"/>
          </a:p>
        </p:txBody>
      </p:sp>
    </p:spTree>
    <p:extLst>
      <p:ext uri="{BB962C8B-B14F-4D97-AF65-F5344CB8AC3E}">
        <p14:creationId xmlns:p14="http://schemas.microsoft.com/office/powerpoint/2010/main" val="1070760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en-US" altLang="en-US"/>
              <a:t>LRU Approximation Algorithms</a:t>
            </a:r>
          </a:p>
        </p:txBody>
      </p:sp>
      <p:sp>
        <p:nvSpPr>
          <p:cNvPr id="41987" name="Rectangle 3"/>
          <p:cNvSpPr>
            <a:spLocks noGrp="1" noChangeArrowheads="1"/>
          </p:cNvSpPr>
          <p:nvPr>
            <p:ph idx="1"/>
          </p:nvPr>
        </p:nvSpPr>
        <p:spPr/>
        <p:txBody>
          <a:bodyPr>
            <a:normAutofit fontScale="92500" lnSpcReduction="20000"/>
          </a:bodyPr>
          <a:lstStyle/>
          <a:p>
            <a:r>
              <a:rPr lang="en-US" altLang="en-US"/>
              <a:t>LRU needs special hardware and still slow</a:t>
            </a:r>
          </a:p>
          <a:p>
            <a:r>
              <a:rPr lang="en-US" altLang="en-US" b="1">
                <a:solidFill>
                  <a:srgbClr val="3366FF"/>
                </a:solidFill>
              </a:rPr>
              <a:t>Reference bit</a:t>
            </a:r>
          </a:p>
          <a:p>
            <a:pPr lvl="1"/>
            <a:r>
              <a:rPr lang="en-US" altLang="en-US"/>
              <a:t>With each page associate a bit, initially = 0</a:t>
            </a:r>
          </a:p>
          <a:p>
            <a:pPr lvl="1"/>
            <a:r>
              <a:rPr lang="en-US" altLang="en-US"/>
              <a:t>When page is referenced bit set to 1</a:t>
            </a:r>
          </a:p>
          <a:p>
            <a:pPr lvl="1"/>
            <a:r>
              <a:rPr lang="en-US" altLang="en-US"/>
              <a:t>Replace any with reference bit = 0 (if one exists)</a:t>
            </a:r>
          </a:p>
          <a:p>
            <a:pPr lvl="2"/>
            <a:r>
              <a:rPr lang="en-US" altLang="en-US"/>
              <a:t>We do not know the order, however</a:t>
            </a:r>
            <a:endParaRPr lang="en-US" altLang="en-US" sz="800"/>
          </a:p>
          <a:p>
            <a:r>
              <a:rPr lang="en-US" altLang="en-US" b="1">
                <a:solidFill>
                  <a:srgbClr val="3366FF"/>
                </a:solidFill>
              </a:rPr>
              <a:t>Second-chance algorithm</a:t>
            </a:r>
          </a:p>
          <a:p>
            <a:pPr lvl="1"/>
            <a:r>
              <a:rPr lang="en-US" altLang="en-US"/>
              <a:t>Generally FIFO, plus hardware-provided reference bit</a:t>
            </a:r>
          </a:p>
          <a:p>
            <a:pPr lvl="1"/>
            <a:r>
              <a:rPr lang="en-US" altLang="en-US" b="1">
                <a:solidFill>
                  <a:srgbClr val="3366FF"/>
                </a:solidFill>
              </a:rPr>
              <a:t>Clock</a:t>
            </a:r>
            <a:r>
              <a:rPr lang="en-US" altLang="en-US"/>
              <a:t> replacement</a:t>
            </a:r>
          </a:p>
          <a:p>
            <a:pPr lvl="1"/>
            <a:r>
              <a:rPr lang="en-US" altLang="en-US"/>
              <a:t>If page to be replaced has </a:t>
            </a:r>
          </a:p>
          <a:p>
            <a:pPr lvl="2"/>
            <a:r>
              <a:rPr lang="en-US" altLang="en-US"/>
              <a:t>Reference bit = 0 -&gt; replace it</a:t>
            </a:r>
          </a:p>
          <a:p>
            <a:pPr lvl="2"/>
            <a:r>
              <a:rPr lang="en-US" altLang="en-US"/>
              <a:t>reference bit = 1 then:</a:t>
            </a:r>
          </a:p>
          <a:p>
            <a:pPr lvl="3"/>
            <a:r>
              <a:rPr lang="en-US" altLang="en-US"/>
              <a:t>set reference bit 0, leave page in memory</a:t>
            </a:r>
          </a:p>
          <a:p>
            <a:pPr lvl="3"/>
            <a:r>
              <a:rPr lang="en-US" altLang="en-US"/>
              <a:t>replace next page, subject to same rules</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40</a:t>
            </a:fld>
            <a:endParaRPr lang="en-US"/>
          </a:p>
        </p:txBody>
      </p:sp>
    </p:spTree>
    <p:extLst>
      <p:ext uri="{BB962C8B-B14F-4D97-AF65-F5344CB8AC3E}">
        <p14:creationId xmlns:p14="http://schemas.microsoft.com/office/powerpoint/2010/main" val="1947250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2000"/>
              <a:t>Second-Chance (clock) Page-Replacement Algorithm</a:t>
            </a:r>
          </a:p>
        </p:txBody>
      </p:sp>
      <p:pic>
        <p:nvPicPr>
          <p:cNvPr id="43011" name="Picture 1" descr="9_17.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8044" y="1377951"/>
            <a:ext cx="5211445" cy="526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41</a:t>
            </a:fld>
            <a:endParaRPr lang="en-US"/>
          </a:p>
        </p:txBody>
      </p:sp>
    </p:spTree>
    <p:extLst>
      <p:ext uri="{BB962C8B-B14F-4D97-AF65-F5344CB8AC3E}">
        <p14:creationId xmlns:p14="http://schemas.microsoft.com/office/powerpoint/2010/main" val="715471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2800"/>
              <a:t>Enhanced Second-Chance Algorithm</a:t>
            </a:r>
          </a:p>
        </p:txBody>
      </p:sp>
      <p:sp>
        <p:nvSpPr>
          <p:cNvPr id="44035" name="Rectangle 3"/>
          <p:cNvSpPr>
            <a:spLocks noGrp="1" noChangeArrowheads="1"/>
          </p:cNvSpPr>
          <p:nvPr>
            <p:ph idx="1"/>
          </p:nvPr>
        </p:nvSpPr>
        <p:spPr/>
        <p:txBody>
          <a:bodyPr>
            <a:normAutofit fontScale="92500" lnSpcReduction="20000"/>
          </a:bodyPr>
          <a:lstStyle/>
          <a:p>
            <a:r>
              <a:rPr lang="en-US" altLang="en-US"/>
              <a:t>Improve algorithm by using reference bit and modify bit (if available) in concert</a:t>
            </a:r>
          </a:p>
          <a:p>
            <a:r>
              <a:rPr lang="en-US" altLang="en-US"/>
              <a:t>Take ordered pair (reference, modify)</a:t>
            </a:r>
          </a:p>
          <a:p>
            <a:pPr>
              <a:buFont typeface="Arial" panose="020B0604020202020204" pitchFamily="34" charset="0"/>
              <a:buAutoNum type="arabicPeriod"/>
            </a:pPr>
            <a:r>
              <a:rPr lang="en-US" altLang="en-US"/>
              <a:t>(0, 0) neither recently used not modified – best page to replace</a:t>
            </a:r>
          </a:p>
          <a:p>
            <a:pPr>
              <a:buFont typeface="Arial" panose="020B0604020202020204" pitchFamily="34" charset="0"/>
              <a:buAutoNum type="arabicPeriod"/>
            </a:pPr>
            <a:r>
              <a:rPr lang="en-US" altLang="en-US"/>
              <a:t>(0, 1) not recently used but modified – not quite as good, must write out before replacement</a:t>
            </a:r>
          </a:p>
          <a:p>
            <a:pPr>
              <a:buFont typeface="Arial" panose="020B0604020202020204" pitchFamily="34" charset="0"/>
              <a:buAutoNum type="arabicPeriod"/>
            </a:pPr>
            <a:r>
              <a:rPr lang="en-US" altLang="en-US"/>
              <a:t>(1, 0) recently used but clean – probably will be used again soon</a:t>
            </a:r>
          </a:p>
          <a:p>
            <a:pPr>
              <a:buFont typeface="Arial" panose="020B0604020202020204" pitchFamily="34" charset="0"/>
              <a:buAutoNum type="arabicPeriod"/>
            </a:pPr>
            <a:r>
              <a:rPr lang="en-US" altLang="en-US"/>
              <a:t>(1, 1) recently used and modified – probably will be used again soon and need to write out before replacement</a:t>
            </a:r>
          </a:p>
          <a:p>
            <a:r>
              <a:rPr lang="en-US" altLang="en-US"/>
              <a:t>When page replacement called for, use the clock scheme  but use the four classes replace page in lowest non-empty class</a:t>
            </a:r>
          </a:p>
          <a:p>
            <a:pPr lvl="1"/>
            <a:r>
              <a:rPr lang="en-US" altLang="en-US"/>
              <a:t>Might need to search circular queue several times</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42</a:t>
            </a:fld>
            <a:endParaRPr lang="en-US"/>
          </a:p>
        </p:txBody>
      </p:sp>
    </p:spTree>
    <p:extLst>
      <p:ext uri="{BB962C8B-B14F-4D97-AF65-F5344CB8AC3E}">
        <p14:creationId xmlns:p14="http://schemas.microsoft.com/office/powerpoint/2010/main" val="949075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altLang="en-US"/>
              <a:t>Counting Algorithms</a:t>
            </a:r>
          </a:p>
        </p:txBody>
      </p:sp>
      <p:sp>
        <p:nvSpPr>
          <p:cNvPr id="45059" name="Rectangle 3"/>
          <p:cNvSpPr>
            <a:spLocks noGrp="1" noChangeArrowheads="1"/>
          </p:cNvSpPr>
          <p:nvPr>
            <p:ph idx="1"/>
          </p:nvPr>
        </p:nvSpPr>
        <p:spPr/>
        <p:txBody>
          <a:bodyPr/>
          <a:lstStyle/>
          <a:p>
            <a:r>
              <a:rPr lang="en-US" altLang="en-US" dirty="0"/>
              <a:t>Keep a counter of the number of references that have been made to each page</a:t>
            </a:r>
          </a:p>
          <a:p>
            <a:pPr lvl="1"/>
            <a:r>
              <a:rPr lang="en-US" altLang="en-US" dirty="0"/>
              <a:t>Not common</a:t>
            </a:r>
            <a:br>
              <a:rPr lang="en-US" altLang="en-US" dirty="0"/>
            </a:br>
            <a:endParaRPr lang="en-US" altLang="en-US" dirty="0"/>
          </a:p>
          <a:p>
            <a:r>
              <a:rPr lang="en-US" altLang="en-US" b="1" dirty="0">
                <a:solidFill>
                  <a:srgbClr val="3366FF"/>
                </a:solidFill>
              </a:rPr>
              <a:t>Lease Frequently Used </a:t>
            </a:r>
            <a:r>
              <a:rPr lang="en-US" altLang="en-US" dirty="0"/>
              <a:t>(</a:t>
            </a:r>
            <a:r>
              <a:rPr lang="en-US" altLang="en-US" b="1" dirty="0">
                <a:solidFill>
                  <a:srgbClr val="3366FF"/>
                </a:solidFill>
              </a:rPr>
              <a:t>LFU</a:t>
            </a:r>
            <a:r>
              <a:rPr lang="en-US" altLang="en-US" dirty="0"/>
              <a:t>)</a:t>
            </a:r>
            <a:r>
              <a:rPr lang="en-US" altLang="en-US" b="1" dirty="0">
                <a:solidFill>
                  <a:srgbClr val="3366FF"/>
                </a:solidFill>
              </a:rPr>
              <a:t> Algorithm:</a:t>
            </a:r>
            <a:r>
              <a:rPr lang="en-US" altLang="en-US" dirty="0"/>
              <a:t>  replaces page with smallest count</a:t>
            </a:r>
            <a:br>
              <a:rPr lang="en-US" altLang="en-US" dirty="0"/>
            </a:br>
            <a:endParaRPr lang="en-US" altLang="en-US" dirty="0"/>
          </a:p>
          <a:p>
            <a:r>
              <a:rPr lang="en-US" altLang="en-US" b="1" dirty="0">
                <a:solidFill>
                  <a:srgbClr val="3366FF"/>
                </a:solidFill>
              </a:rPr>
              <a:t>Most Frequently Used </a:t>
            </a:r>
            <a:r>
              <a:rPr lang="en-US" altLang="en-US" dirty="0"/>
              <a:t>(</a:t>
            </a:r>
            <a:r>
              <a:rPr lang="en-US" altLang="en-US" b="1" dirty="0">
                <a:solidFill>
                  <a:srgbClr val="3366FF"/>
                </a:solidFill>
              </a:rPr>
              <a:t>MFU</a:t>
            </a:r>
            <a:r>
              <a:rPr lang="en-US" altLang="en-US" dirty="0"/>
              <a:t>)</a:t>
            </a:r>
            <a:r>
              <a:rPr lang="en-US" altLang="en-US" b="1" dirty="0">
                <a:solidFill>
                  <a:srgbClr val="3366FF"/>
                </a:solidFill>
              </a:rPr>
              <a:t> Algorithm</a:t>
            </a:r>
            <a:r>
              <a:rPr lang="en-US" altLang="en-US" dirty="0"/>
              <a:t>: based on the argument that the page with the smallest count was probably just brought in and has yet to be used</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43</a:t>
            </a:fld>
            <a:endParaRPr lang="en-US" dirty="0"/>
          </a:p>
        </p:txBody>
      </p:sp>
    </p:spTree>
    <p:extLst>
      <p:ext uri="{BB962C8B-B14F-4D97-AF65-F5344CB8AC3E}">
        <p14:creationId xmlns:p14="http://schemas.microsoft.com/office/powerpoint/2010/main" val="1952009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altLang="en-US"/>
              <a:t>Page-Buffering Algorithms</a:t>
            </a:r>
          </a:p>
        </p:txBody>
      </p:sp>
      <p:sp>
        <p:nvSpPr>
          <p:cNvPr id="46083" name="Content Placeholder 2"/>
          <p:cNvSpPr>
            <a:spLocks noGrp="1"/>
          </p:cNvSpPr>
          <p:nvPr>
            <p:ph idx="1"/>
          </p:nvPr>
        </p:nvSpPr>
        <p:spPr/>
        <p:txBody>
          <a:bodyPr>
            <a:normAutofit/>
          </a:bodyPr>
          <a:lstStyle/>
          <a:p>
            <a:r>
              <a:rPr lang="en-US" altLang="en-US"/>
              <a:t>Keep a pool of free frames, always</a:t>
            </a:r>
          </a:p>
          <a:p>
            <a:pPr lvl="1"/>
            <a:r>
              <a:rPr lang="en-US" altLang="en-US"/>
              <a:t>Then frame available when needed, not found at fault time</a:t>
            </a:r>
          </a:p>
          <a:p>
            <a:pPr lvl="1"/>
            <a:r>
              <a:rPr lang="en-US" altLang="en-US"/>
              <a:t>Read page into free frame and select victim to evict and add to free pool</a:t>
            </a:r>
          </a:p>
          <a:p>
            <a:pPr lvl="1"/>
            <a:r>
              <a:rPr lang="en-US" altLang="en-US"/>
              <a:t>When convenient, evict victim</a:t>
            </a:r>
          </a:p>
          <a:p>
            <a:r>
              <a:rPr lang="en-US" altLang="en-US"/>
              <a:t>Possibly, keep list of modified pages</a:t>
            </a:r>
          </a:p>
          <a:p>
            <a:pPr lvl="1"/>
            <a:r>
              <a:rPr lang="en-US" altLang="en-US"/>
              <a:t>When backing store otherwise idle, write pages there and set to non-dirty</a:t>
            </a:r>
          </a:p>
          <a:p>
            <a:r>
              <a:rPr lang="en-US" altLang="en-US"/>
              <a:t>Possibly, keep free frame contents intact and note what is in them</a:t>
            </a:r>
          </a:p>
          <a:p>
            <a:pPr lvl="1"/>
            <a:r>
              <a:rPr lang="en-US" altLang="en-US"/>
              <a:t>If referenced again before reused, no need to load contents again from disk</a:t>
            </a:r>
          </a:p>
          <a:p>
            <a:pPr lvl="1"/>
            <a:r>
              <a:rPr lang="en-US" altLang="en-US"/>
              <a:t>Generally useful to reduce penalty if wrong victim frame selected  </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44</a:t>
            </a:fld>
            <a:endParaRPr lang="en-US"/>
          </a:p>
        </p:txBody>
      </p:sp>
    </p:spTree>
    <p:extLst>
      <p:ext uri="{BB962C8B-B14F-4D97-AF65-F5344CB8AC3E}">
        <p14:creationId xmlns:p14="http://schemas.microsoft.com/office/powerpoint/2010/main" val="2793534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2800" dirty="0"/>
              <a:t>Applications and Page Replacement</a:t>
            </a:r>
          </a:p>
        </p:txBody>
      </p:sp>
      <p:sp>
        <p:nvSpPr>
          <p:cNvPr id="47107" name="Content Placeholder 2"/>
          <p:cNvSpPr>
            <a:spLocks noGrp="1"/>
          </p:cNvSpPr>
          <p:nvPr>
            <p:ph idx="1"/>
          </p:nvPr>
        </p:nvSpPr>
        <p:spPr/>
        <p:txBody>
          <a:bodyPr>
            <a:normAutofit/>
          </a:bodyPr>
          <a:lstStyle/>
          <a:p>
            <a:r>
              <a:rPr lang="en-US" altLang="en-US" dirty="0"/>
              <a:t>All of these algorithms have OS guessing about future page access</a:t>
            </a:r>
          </a:p>
          <a:p>
            <a:r>
              <a:rPr lang="en-US" altLang="en-US" dirty="0"/>
              <a:t>Some applications have better knowledge – e.g., databases</a:t>
            </a:r>
          </a:p>
          <a:p>
            <a:r>
              <a:rPr lang="en-US" altLang="en-US" dirty="0"/>
              <a:t>Memory intensive applications can cause double buffering</a:t>
            </a:r>
          </a:p>
          <a:p>
            <a:pPr lvl="1"/>
            <a:r>
              <a:rPr lang="en-US" altLang="en-US" dirty="0"/>
              <a:t>OS keeps copy of page in memory as I/O buffer</a:t>
            </a:r>
          </a:p>
          <a:p>
            <a:pPr lvl="1"/>
            <a:r>
              <a:rPr lang="en-US" altLang="en-US" dirty="0"/>
              <a:t>Application keeps page in memory for its own work</a:t>
            </a:r>
          </a:p>
          <a:p>
            <a:r>
              <a:rPr lang="en-US" altLang="en-US" dirty="0"/>
              <a:t>Operating system can give direct access to the disk, getting out of the way of the applications</a:t>
            </a:r>
          </a:p>
          <a:p>
            <a:pPr lvl="1"/>
            <a:r>
              <a:rPr lang="en-US" altLang="en-US" b="1" dirty="0">
                <a:solidFill>
                  <a:srgbClr val="3366FF"/>
                </a:solidFill>
              </a:rPr>
              <a:t>Raw</a:t>
            </a:r>
            <a:r>
              <a:rPr lang="en-US" altLang="en-US" b="1" dirty="0"/>
              <a:t> </a:t>
            </a:r>
            <a:r>
              <a:rPr lang="en-US" altLang="en-US" b="1" dirty="0">
                <a:solidFill>
                  <a:srgbClr val="3366FF"/>
                </a:solidFill>
              </a:rPr>
              <a:t>disk</a:t>
            </a:r>
            <a:r>
              <a:rPr lang="en-US" altLang="en-US" b="1" dirty="0"/>
              <a:t> </a:t>
            </a:r>
            <a:r>
              <a:rPr lang="en-US" altLang="en-US" dirty="0"/>
              <a:t>mode</a:t>
            </a:r>
          </a:p>
          <a:p>
            <a:r>
              <a:rPr lang="en-US" altLang="en-US" dirty="0"/>
              <a:t>Bypasses buffering, locking, etc.</a:t>
            </a:r>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45</a:t>
            </a:fld>
            <a:endParaRPr lang="en-US"/>
          </a:p>
        </p:txBody>
      </p:sp>
    </p:spTree>
    <p:extLst>
      <p:ext uri="{BB962C8B-B14F-4D97-AF65-F5344CB8AC3E}">
        <p14:creationId xmlns:p14="http://schemas.microsoft.com/office/powerpoint/2010/main" val="2658439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r>
              <a:rPr lang="en-US" altLang="en-US"/>
              <a:t>Allocation of Frames</a:t>
            </a:r>
          </a:p>
        </p:txBody>
      </p:sp>
      <p:sp>
        <p:nvSpPr>
          <p:cNvPr id="48131" name="Rectangle 3"/>
          <p:cNvSpPr>
            <a:spLocks noGrp="1" noChangeArrowheads="1"/>
          </p:cNvSpPr>
          <p:nvPr>
            <p:ph idx="1"/>
          </p:nvPr>
        </p:nvSpPr>
        <p:spPr/>
        <p:txBody>
          <a:bodyPr>
            <a:normAutofit lnSpcReduction="10000"/>
          </a:bodyPr>
          <a:lstStyle/>
          <a:p>
            <a:r>
              <a:rPr lang="en-US" altLang="en-US"/>
              <a:t>Each process needs </a:t>
            </a:r>
            <a:r>
              <a:rPr lang="en-US" altLang="en-US" b="1" i="1"/>
              <a:t>minimum</a:t>
            </a:r>
            <a:r>
              <a:rPr lang="en-US" altLang="en-US"/>
              <a:t> number of frames</a:t>
            </a:r>
          </a:p>
          <a:p>
            <a:r>
              <a:rPr lang="en-US" altLang="en-US"/>
              <a:t>Example:  IBM 370 – 6 pages to handle SS MOVE instruction:</a:t>
            </a:r>
          </a:p>
          <a:p>
            <a:pPr lvl="1"/>
            <a:r>
              <a:rPr lang="en-US" altLang="en-US"/>
              <a:t>instruction is 6 bytes, might span 2 pages</a:t>
            </a:r>
          </a:p>
          <a:p>
            <a:pPr lvl="1"/>
            <a:r>
              <a:rPr lang="en-US" altLang="en-US"/>
              <a:t>2 pages to handle </a:t>
            </a:r>
            <a:r>
              <a:rPr lang="en-US" altLang="en-US" i="1"/>
              <a:t>from</a:t>
            </a:r>
          </a:p>
          <a:p>
            <a:pPr lvl="1"/>
            <a:r>
              <a:rPr lang="en-US" altLang="en-US"/>
              <a:t>2 pages to handle </a:t>
            </a:r>
            <a:r>
              <a:rPr lang="en-US" altLang="en-US" i="1"/>
              <a:t>to</a:t>
            </a:r>
          </a:p>
          <a:p>
            <a:r>
              <a:rPr lang="en-US" altLang="en-US" b="1" i="1"/>
              <a:t>Maximum</a:t>
            </a:r>
            <a:r>
              <a:rPr lang="en-US" altLang="en-US" i="1"/>
              <a:t> </a:t>
            </a:r>
            <a:r>
              <a:rPr lang="en-US" altLang="en-US"/>
              <a:t>of course is total frames in the system</a:t>
            </a:r>
          </a:p>
          <a:p>
            <a:r>
              <a:rPr lang="en-US" altLang="en-US"/>
              <a:t>Two major allocation schemes</a:t>
            </a:r>
          </a:p>
          <a:p>
            <a:pPr lvl="1"/>
            <a:r>
              <a:rPr lang="en-US" altLang="en-US"/>
              <a:t>fixed allocation</a:t>
            </a:r>
          </a:p>
          <a:p>
            <a:pPr lvl="1"/>
            <a:r>
              <a:rPr lang="en-US" altLang="en-US"/>
              <a:t>priority allocation</a:t>
            </a:r>
          </a:p>
          <a:p>
            <a:r>
              <a:rPr lang="en-US" altLang="en-US"/>
              <a:t>Many variations</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46</a:t>
            </a:fld>
            <a:endParaRPr lang="en-US"/>
          </a:p>
        </p:txBody>
      </p:sp>
    </p:spTree>
    <p:extLst>
      <p:ext uri="{BB962C8B-B14F-4D97-AF65-F5344CB8AC3E}">
        <p14:creationId xmlns:p14="http://schemas.microsoft.com/office/powerpoint/2010/main" val="1609557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normAutofit/>
          </a:bodyPr>
          <a:lstStyle/>
          <a:p>
            <a:pPr eaLnBrk="1" hangingPunct="1"/>
            <a:r>
              <a:rPr lang="en-US" altLang="en-US"/>
              <a:t>Fixed Allocation</a:t>
            </a:r>
          </a:p>
        </p:txBody>
      </p:sp>
      <p:sp>
        <p:nvSpPr>
          <p:cNvPr id="1029" name="Rectangle 3"/>
          <p:cNvSpPr>
            <a:spLocks noGrp="1" noChangeArrowheads="1"/>
          </p:cNvSpPr>
          <p:nvPr>
            <p:ph idx="1"/>
          </p:nvPr>
        </p:nvSpPr>
        <p:spPr/>
        <p:txBody>
          <a:bodyPr/>
          <a:lstStyle/>
          <a:p>
            <a:r>
              <a:rPr lang="en-US" altLang="en-US" dirty="0"/>
              <a:t>Equal allocation – For example, if there are 100 frames (after allocating frames for the OS) and 5 processes, give each process 20 frames</a:t>
            </a:r>
          </a:p>
          <a:p>
            <a:pPr lvl="1"/>
            <a:r>
              <a:rPr lang="en-US" altLang="en-US" dirty="0"/>
              <a:t>Keep some as free frame buffer pool</a:t>
            </a:r>
          </a:p>
          <a:p>
            <a:endParaRPr lang="en-US" altLang="en-US" sz="800" dirty="0"/>
          </a:p>
          <a:p>
            <a:r>
              <a:rPr lang="en-US" altLang="en-US" dirty="0"/>
              <a:t>Proportional allocation – Allocate according to the size of process</a:t>
            </a:r>
          </a:p>
          <a:p>
            <a:pPr lvl="1"/>
            <a:r>
              <a:rPr lang="en-US" altLang="en-US" dirty="0"/>
              <a:t>Dynamic as degree of multiprogramming, process sizes change</a:t>
            </a:r>
          </a:p>
          <a:p>
            <a:pPr lvl="1">
              <a:buFont typeface="Monotype Sorts" pitchFamily="-84" charset="2"/>
              <a:buNone/>
            </a:pPr>
            <a:endParaRPr lang="en-US" altLang="en-US" dirty="0"/>
          </a:p>
          <a:p>
            <a:pPr lvl="1"/>
            <a:endParaRPr lang="en-US" altLang="en-US" dirty="0"/>
          </a:p>
          <a:p>
            <a:pPr lvl="1"/>
            <a:endParaRPr lang="en-US" altLang="en-US" dirty="0"/>
          </a:p>
          <a:p>
            <a:pPr lvl="1"/>
            <a:endParaRPr lang="en-US" altLang="en-US" dirty="0"/>
          </a:p>
          <a:p>
            <a:pPr lvl="1"/>
            <a:endParaRPr lang="en-US" altLang="en-US" dirty="0"/>
          </a:p>
        </p:txBody>
      </p:sp>
      <p:graphicFrame>
        <p:nvGraphicFramePr>
          <p:cNvPr id="1026" name="Object 2"/>
          <p:cNvGraphicFramePr>
            <a:graphicFrameLocks noChangeAspect="1"/>
          </p:cNvGraphicFramePr>
          <p:nvPr/>
        </p:nvGraphicFramePr>
        <p:xfrm>
          <a:off x="3123248" y="4729163"/>
          <a:ext cx="2857500" cy="1611312"/>
        </p:xfrm>
        <a:graphic>
          <a:graphicData uri="http://schemas.openxmlformats.org/presentationml/2006/ole">
            <mc:AlternateContent xmlns:mc="http://schemas.openxmlformats.org/markup-compatibility/2006">
              <mc:Choice xmlns:v="urn:schemas-microsoft-com:vml" Requires="v">
                <p:oleObj name="Equation" r:id="rId3" imgW="2857500" imgH="1612900" progId="Equation.3">
                  <p:embed/>
                </p:oleObj>
              </mc:Choice>
              <mc:Fallback>
                <p:oleObj name="Equation" r:id="rId3" imgW="2857500" imgH="1612900" progId="Equation.3">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3248" y="4729163"/>
                        <a:ext cx="2857500" cy="161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0" name="Line 5"/>
          <p:cNvSpPr>
            <a:spLocks noChangeShapeType="1"/>
          </p:cNvSpPr>
          <p:nvPr/>
        </p:nvSpPr>
        <p:spPr bwMode="auto">
          <a:xfrm>
            <a:off x="3306763" y="3792538"/>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1031" name="Line 6"/>
          <p:cNvSpPr>
            <a:spLocks noChangeShapeType="1"/>
          </p:cNvSpPr>
          <p:nvPr/>
        </p:nvSpPr>
        <p:spPr bwMode="auto">
          <a:xfrm>
            <a:off x="3306763" y="4129088"/>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1032" name="Line 7"/>
          <p:cNvSpPr>
            <a:spLocks noChangeShapeType="1"/>
          </p:cNvSpPr>
          <p:nvPr/>
        </p:nvSpPr>
        <p:spPr bwMode="auto">
          <a:xfrm>
            <a:off x="3306763" y="4989513"/>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1033" name="Line 8"/>
          <p:cNvSpPr>
            <a:spLocks noChangeShapeType="1"/>
          </p:cNvSpPr>
          <p:nvPr/>
        </p:nvSpPr>
        <p:spPr bwMode="auto">
          <a:xfrm>
            <a:off x="3300413" y="4456113"/>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graphicFrame>
        <p:nvGraphicFramePr>
          <p:cNvPr id="1027" name="Object 3"/>
          <p:cNvGraphicFramePr>
            <a:graphicFrameLocks noChangeAspect="1"/>
          </p:cNvGraphicFramePr>
          <p:nvPr/>
        </p:nvGraphicFramePr>
        <p:xfrm>
          <a:off x="7629209" y="4572794"/>
          <a:ext cx="1506537" cy="1924050"/>
        </p:xfrm>
        <a:graphic>
          <a:graphicData uri="http://schemas.openxmlformats.org/presentationml/2006/ole">
            <mc:AlternateContent xmlns:mc="http://schemas.openxmlformats.org/markup-compatibility/2006">
              <mc:Choice xmlns:v="urn:schemas-microsoft-com:vml" Requires="v">
                <p:oleObj name="Equation" r:id="rId5" imgW="1143000" imgH="1460500" progId="Equation.3">
                  <p:embed/>
                </p:oleObj>
              </mc:Choice>
              <mc:Fallback>
                <p:oleObj name="Equation" r:id="rId5" imgW="1143000" imgH="1460500" progId="Equation.3">
                  <p:embed/>
                  <p:pic>
                    <p:nvPicPr>
                      <p:cNvPr id="1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9209" y="4572794"/>
                        <a:ext cx="1506537"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47</a:t>
            </a:fld>
            <a:endParaRPr lang="en-US"/>
          </a:p>
        </p:txBody>
      </p:sp>
    </p:spTree>
    <p:extLst>
      <p:ext uri="{BB962C8B-B14F-4D97-AF65-F5344CB8AC3E}">
        <p14:creationId xmlns:p14="http://schemas.microsoft.com/office/powerpoint/2010/main" val="2920147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hangingPunct="1"/>
            <a:r>
              <a:rPr lang="en-US" altLang="en-US"/>
              <a:t>Priority Allocation</a:t>
            </a:r>
          </a:p>
        </p:txBody>
      </p:sp>
      <p:sp>
        <p:nvSpPr>
          <p:cNvPr id="49155" name="Rectangle 3"/>
          <p:cNvSpPr>
            <a:spLocks noGrp="1" noChangeArrowheads="1"/>
          </p:cNvSpPr>
          <p:nvPr>
            <p:ph idx="1"/>
          </p:nvPr>
        </p:nvSpPr>
        <p:spPr/>
        <p:txBody>
          <a:bodyPr/>
          <a:lstStyle/>
          <a:p>
            <a:r>
              <a:rPr lang="en-US" altLang="en-US"/>
              <a:t>Use a proportional allocation scheme using priorities rather than size</a:t>
            </a:r>
            <a:br>
              <a:rPr lang="en-US" altLang="en-US"/>
            </a:br>
            <a:endParaRPr lang="en-US" altLang="en-US"/>
          </a:p>
          <a:p>
            <a:r>
              <a:rPr lang="en-US" altLang="en-US"/>
              <a:t>If process </a:t>
            </a:r>
            <a:r>
              <a:rPr lang="en-US" altLang="en-US" b="1" i="1"/>
              <a:t>P</a:t>
            </a:r>
            <a:r>
              <a:rPr lang="en-US" altLang="en-US" b="1" i="1" baseline="-25000"/>
              <a:t>i</a:t>
            </a:r>
            <a:r>
              <a:rPr lang="en-US" altLang="en-US"/>
              <a:t> generates a page fault,</a:t>
            </a:r>
          </a:p>
          <a:p>
            <a:pPr lvl="1"/>
            <a:r>
              <a:rPr lang="en-US" altLang="en-US"/>
              <a:t>select for replacement one of its frames</a:t>
            </a:r>
          </a:p>
          <a:p>
            <a:pPr lvl="1"/>
            <a:r>
              <a:rPr lang="en-US" altLang="en-US"/>
              <a:t>select for replacement a frame from a process with lower priority number</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48</a:t>
            </a:fld>
            <a:endParaRPr lang="en-US"/>
          </a:p>
        </p:txBody>
      </p:sp>
    </p:spTree>
    <p:extLst>
      <p:ext uri="{BB962C8B-B14F-4D97-AF65-F5344CB8AC3E}">
        <p14:creationId xmlns:p14="http://schemas.microsoft.com/office/powerpoint/2010/main" val="1898779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a:t>Global vs. Local Allocation</a:t>
            </a:r>
          </a:p>
        </p:txBody>
      </p:sp>
      <p:sp>
        <p:nvSpPr>
          <p:cNvPr id="50179" name="Rectangle 3"/>
          <p:cNvSpPr>
            <a:spLocks noGrp="1" noChangeArrowheads="1"/>
          </p:cNvSpPr>
          <p:nvPr>
            <p:ph idx="1"/>
          </p:nvPr>
        </p:nvSpPr>
        <p:spPr/>
        <p:txBody>
          <a:bodyPr>
            <a:normAutofit/>
          </a:bodyPr>
          <a:lstStyle/>
          <a:p>
            <a:r>
              <a:rPr lang="en-US" altLang="en-US" b="1">
                <a:solidFill>
                  <a:srgbClr val="3366FF"/>
                </a:solidFill>
              </a:rPr>
              <a:t>Global replacement</a:t>
            </a:r>
            <a:r>
              <a:rPr lang="en-US" altLang="en-US">
                <a:solidFill>
                  <a:srgbClr val="3366FF"/>
                </a:solidFill>
              </a:rPr>
              <a:t> </a:t>
            </a:r>
            <a:r>
              <a:rPr lang="en-US" altLang="en-US"/>
              <a:t>– process selects a replacement frame from the set of all frames; one process can take a frame from another</a:t>
            </a:r>
          </a:p>
          <a:p>
            <a:pPr lvl="1"/>
            <a:r>
              <a:rPr lang="en-US" altLang="en-US"/>
              <a:t>But then process execution time can vary greatly</a:t>
            </a:r>
          </a:p>
          <a:p>
            <a:pPr lvl="1"/>
            <a:r>
              <a:rPr lang="en-US" altLang="en-US"/>
              <a:t>But greater throughput so more common</a:t>
            </a:r>
          </a:p>
          <a:p>
            <a:pPr>
              <a:buFont typeface="Monotype Sorts" pitchFamily="-84" charset="2"/>
              <a:buNone/>
            </a:pPr>
            <a:endParaRPr lang="en-US" altLang="en-US"/>
          </a:p>
          <a:p>
            <a:r>
              <a:rPr lang="en-US" altLang="en-US" b="1">
                <a:solidFill>
                  <a:srgbClr val="3366FF"/>
                </a:solidFill>
              </a:rPr>
              <a:t>Local replacement</a:t>
            </a:r>
            <a:r>
              <a:rPr lang="en-US" altLang="en-US">
                <a:solidFill>
                  <a:srgbClr val="3366FF"/>
                </a:solidFill>
              </a:rPr>
              <a:t> </a:t>
            </a:r>
            <a:r>
              <a:rPr lang="en-US" altLang="en-US"/>
              <a:t>– each process selects from only its own set of allocated frames</a:t>
            </a:r>
          </a:p>
          <a:p>
            <a:pPr lvl="1"/>
            <a:r>
              <a:rPr lang="en-US" altLang="en-US"/>
              <a:t>More consistent per-process performance</a:t>
            </a:r>
          </a:p>
          <a:p>
            <a:pPr lvl="1"/>
            <a:r>
              <a:rPr lang="en-US" altLang="en-US"/>
              <a:t>But possibly underutilized memory</a:t>
            </a:r>
          </a:p>
          <a:p>
            <a:pPr lvl="1"/>
            <a:endParaRPr lang="en-US" altLang="en-US"/>
          </a:p>
          <a:p>
            <a:pPr lvl="1"/>
            <a:endParaRPr lang="en-US" altLang="en-US"/>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49</a:t>
            </a:fld>
            <a:endParaRPr lang="en-US"/>
          </a:p>
        </p:txBody>
      </p:sp>
    </p:spTree>
    <p:extLst>
      <p:ext uri="{BB962C8B-B14F-4D97-AF65-F5344CB8AC3E}">
        <p14:creationId xmlns:p14="http://schemas.microsoft.com/office/powerpoint/2010/main" val="3796217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2400"/>
              <a:t>Virtual Memory That is Larger Than Physical Memory</a:t>
            </a:r>
          </a:p>
        </p:txBody>
      </p:sp>
      <p:pic>
        <p:nvPicPr>
          <p:cNvPr id="10243" name="Picture 5"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210958"/>
            <a:ext cx="6713538" cy="53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a:t>
            </a:fld>
            <a:endParaRPr lang="en-US"/>
          </a:p>
        </p:txBody>
      </p:sp>
    </p:spTree>
    <p:extLst>
      <p:ext uri="{BB962C8B-B14F-4D97-AF65-F5344CB8AC3E}">
        <p14:creationId xmlns:p14="http://schemas.microsoft.com/office/powerpoint/2010/main" val="3097677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r>
              <a:rPr lang="en-US" altLang="en-US" dirty="0"/>
              <a:t>Non-Uniform Memory Access</a:t>
            </a:r>
          </a:p>
        </p:txBody>
      </p:sp>
      <p:sp>
        <p:nvSpPr>
          <p:cNvPr id="51203" name="Content Placeholder 2"/>
          <p:cNvSpPr>
            <a:spLocks noGrp="1"/>
          </p:cNvSpPr>
          <p:nvPr>
            <p:ph idx="1"/>
          </p:nvPr>
        </p:nvSpPr>
        <p:spPr/>
        <p:txBody>
          <a:bodyPr>
            <a:normAutofit fontScale="92500" lnSpcReduction="10000"/>
          </a:bodyPr>
          <a:lstStyle/>
          <a:p>
            <a:r>
              <a:rPr lang="en-US" altLang="en-US" dirty="0"/>
              <a:t>So far, all memory accessed equally (Same access time)</a:t>
            </a:r>
          </a:p>
          <a:p>
            <a:r>
              <a:rPr lang="en-US" altLang="en-US" dirty="0"/>
              <a:t>Many systems are </a:t>
            </a:r>
            <a:r>
              <a:rPr lang="en-US" altLang="en-US" b="1" dirty="0">
                <a:solidFill>
                  <a:srgbClr val="3366FF"/>
                </a:solidFill>
              </a:rPr>
              <a:t>NUMA</a:t>
            </a:r>
            <a:r>
              <a:rPr lang="en-US" altLang="en-US" dirty="0"/>
              <a:t> – speed of access to memory varies</a:t>
            </a:r>
          </a:p>
          <a:p>
            <a:pPr lvl="1"/>
            <a:r>
              <a:rPr lang="en-US" altLang="en-US" dirty="0"/>
              <a:t>Consider system boards containing CPUs and memory, interconnected over a system bus</a:t>
            </a:r>
          </a:p>
          <a:p>
            <a:r>
              <a:rPr lang="en-US" altLang="en-US" dirty="0"/>
              <a:t>Optimal performance comes from allocating memory </a:t>
            </a:r>
            <a:r>
              <a:rPr lang="ja-JP" altLang="en-US" dirty="0"/>
              <a:t>“</a:t>
            </a:r>
            <a:r>
              <a:rPr lang="en-US" altLang="ja-JP" dirty="0"/>
              <a:t>close to</a:t>
            </a:r>
            <a:r>
              <a:rPr lang="ja-JP" altLang="en-US" dirty="0"/>
              <a:t>”</a:t>
            </a:r>
            <a:r>
              <a:rPr lang="en-US" altLang="ja-JP" dirty="0"/>
              <a:t> the CPU on which the thread is scheduled</a:t>
            </a:r>
          </a:p>
          <a:p>
            <a:pPr lvl="1"/>
            <a:r>
              <a:rPr lang="en-US" altLang="en-US" dirty="0"/>
              <a:t>And modifying the scheduler to schedule the thread on the same system board when possible</a:t>
            </a:r>
          </a:p>
          <a:p>
            <a:pPr lvl="1"/>
            <a:r>
              <a:rPr lang="en-US" altLang="en-US" dirty="0"/>
              <a:t>Solved by Solaris by creating </a:t>
            </a:r>
            <a:r>
              <a:rPr lang="en-US" altLang="en-US" b="1" dirty="0" err="1">
                <a:solidFill>
                  <a:srgbClr val="3366FF"/>
                </a:solidFill>
              </a:rPr>
              <a:t>lgroups</a:t>
            </a:r>
            <a:r>
              <a:rPr lang="en-US" altLang="en-US" b="1" dirty="0">
                <a:solidFill>
                  <a:srgbClr val="3366FF"/>
                </a:solidFill>
              </a:rPr>
              <a:t> </a:t>
            </a:r>
          </a:p>
          <a:p>
            <a:pPr lvl="2"/>
            <a:r>
              <a:rPr lang="en-US" altLang="en-US" dirty="0"/>
              <a:t>Structure to track CPU / Memory low latency groups</a:t>
            </a:r>
          </a:p>
          <a:p>
            <a:pPr lvl="2"/>
            <a:r>
              <a:rPr lang="en-US" altLang="en-US" dirty="0"/>
              <a:t>Used my schedule and pager</a:t>
            </a:r>
          </a:p>
          <a:p>
            <a:pPr lvl="2"/>
            <a:r>
              <a:rPr lang="en-US" altLang="en-US" dirty="0"/>
              <a:t>When possible, schedule all threads of a process and allocate all memory for that process within the </a:t>
            </a:r>
            <a:r>
              <a:rPr lang="en-US" altLang="en-US" dirty="0" err="1"/>
              <a:t>lgroup</a:t>
            </a:r>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50</a:t>
            </a:fld>
            <a:endParaRPr lang="en-US"/>
          </a:p>
        </p:txBody>
      </p:sp>
    </p:spTree>
    <p:extLst>
      <p:ext uri="{BB962C8B-B14F-4D97-AF65-F5344CB8AC3E}">
        <p14:creationId xmlns:p14="http://schemas.microsoft.com/office/powerpoint/2010/main" val="3717315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15F7-3BFF-490E-8BED-2D30D48FCA94}"/>
              </a:ext>
            </a:extLst>
          </p:cNvPr>
          <p:cNvSpPr>
            <a:spLocks noGrp="1"/>
          </p:cNvSpPr>
          <p:nvPr>
            <p:ph type="title"/>
          </p:nvPr>
        </p:nvSpPr>
        <p:spPr/>
        <p:txBody>
          <a:bodyPr/>
          <a:lstStyle/>
          <a:p>
            <a:r>
              <a:rPr lang="en-US" dirty="0"/>
              <a:t>Virtual Memory</a:t>
            </a:r>
          </a:p>
        </p:txBody>
      </p:sp>
      <p:sp>
        <p:nvSpPr>
          <p:cNvPr id="3" name="Text Placeholder 2">
            <a:extLst>
              <a:ext uri="{FF2B5EF4-FFF2-40B4-BE49-F238E27FC236}">
                <a16:creationId xmlns:a16="http://schemas.microsoft.com/office/drawing/2014/main" id="{936090CC-BC96-48FB-9A79-C0F01B3EF900}"/>
              </a:ext>
            </a:extLst>
          </p:cNvPr>
          <p:cNvSpPr>
            <a:spLocks noGrp="1"/>
          </p:cNvSpPr>
          <p:nvPr>
            <p:ph type="body" idx="1"/>
          </p:nvPr>
        </p:nvSpPr>
        <p:spPr/>
        <p:txBody>
          <a:bodyPr/>
          <a:lstStyle/>
          <a:p>
            <a:r>
              <a:rPr lang="en-US" dirty="0"/>
              <a:t>Paging</a:t>
            </a:r>
          </a:p>
          <a:p>
            <a:pPr lvl="1"/>
            <a:r>
              <a:rPr lang="en-US" dirty="0"/>
              <a:t>Demand paging</a:t>
            </a:r>
          </a:p>
          <a:p>
            <a:pPr lvl="1"/>
            <a:r>
              <a:rPr lang="en-US" dirty="0"/>
              <a:t>Page Replacement Algorithms</a:t>
            </a:r>
          </a:p>
          <a:p>
            <a:pPr lvl="2"/>
            <a:r>
              <a:rPr lang="en-US" dirty="0"/>
              <a:t>FIFO, Optimal, LRU</a:t>
            </a:r>
          </a:p>
          <a:p>
            <a:pPr lvl="2"/>
            <a:r>
              <a:rPr lang="en-US" dirty="0"/>
              <a:t>Stack Algorithms</a:t>
            </a:r>
          </a:p>
          <a:p>
            <a:pPr lvl="1"/>
            <a:r>
              <a:rPr lang="en-US" dirty="0"/>
              <a:t>Implementations</a:t>
            </a:r>
          </a:p>
          <a:p>
            <a:pPr lvl="2"/>
            <a:r>
              <a:rPr lang="en-US" dirty="0"/>
              <a:t>Approximations</a:t>
            </a:r>
          </a:p>
          <a:p>
            <a:pPr lvl="1"/>
            <a:r>
              <a:rPr lang="en-US" dirty="0"/>
              <a:t>Strategies</a:t>
            </a:r>
          </a:p>
          <a:p>
            <a:pPr lvl="2"/>
            <a:r>
              <a:rPr lang="en-US" dirty="0"/>
              <a:t>Global vs. local</a:t>
            </a:r>
          </a:p>
          <a:p>
            <a:pPr marL="914400" lvl="2" indent="0">
              <a:buNone/>
            </a:pPr>
            <a:endParaRPr lang="en-US" dirty="0"/>
          </a:p>
        </p:txBody>
      </p:sp>
      <p:sp>
        <p:nvSpPr>
          <p:cNvPr id="4" name="Date Placeholder 3">
            <a:extLst>
              <a:ext uri="{FF2B5EF4-FFF2-40B4-BE49-F238E27FC236}">
                <a16:creationId xmlns:a16="http://schemas.microsoft.com/office/drawing/2014/main" id="{A1032791-7A06-4AB7-A958-175743B34AF1}"/>
              </a:ext>
            </a:extLst>
          </p:cNvPr>
          <p:cNvSpPr>
            <a:spLocks noGrp="1"/>
          </p:cNvSpPr>
          <p:nvPr>
            <p:ph type="dt" sz="half" idx="10"/>
          </p:nvPr>
        </p:nvSpPr>
        <p:spPr/>
        <p:txBody>
          <a:bodyPr/>
          <a:lstStyle/>
          <a:p>
            <a:pPr>
              <a:defRPr/>
            </a:pPr>
            <a:r>
              <a:rPr lang="en-US"/>
              <a:t>2021</a:t>
            </a:r>
          </a:p>
        </p:txBody>
      </p:sp>
      <p:sp>
        <p:nvSpPr>
          <p:cNvPr id="6" name="Slide Number Placeholder 5">
            <a:extLst>
              <a:ext uri="{FF2B5EF4-FFF2-40B4-BE49-F238E27FC236}">
                <a16:creationId xmlns:a16="http://schemas.microsoft.com/office/drawing/2014/main" id="{520E064F-F44A-4F51-BFAC-95FC65AC98FF}"/>
              </a:ext>
            </a:extLst>
          </p:cNvPr>
          <p:cNvSpPr>
            <a:spLocks noGrp="1"/>
          </p:cNvSpPr>
          <p:nvPr>
            <p:ph type="sldNum" sz="quarter" idx="12"/>
          </p:nvPr>
        </p:nvSpPr>
        <p:spPr/>
        <p:txBody>
          <a:bodyPr/>
          <a:lstStyle/>
          <a:p>
            <a:pPr>
              <a:defRPr/>
            </a:pPr>
            <a:fld id="{6742D389-1E87-4ECE-A6D6-350E1E9597FC}" type="slidenum">
              <a:rPr lang="en-US" smtClean="0"/>
              <a:pPr>
                <a:defRPr/>
              </a:pPr>
              <a:t>51</a:t>
            </a:fld>
            <a:endParaRPr lang="en-US"/>
          </a:p>
        </p:txBody>
      </p:sp>
      <p:sp>
        <p:nvSpPr>
          <p:cNvPr id="5" name="Footer Placeholder 4">
            <a:extLst>
              <a:ext uri="{FF2B5EF4-FFF2-40B4-BE49-F238E27FC236}">
                <a16:creationId xmlns:a16="http://schemas.microsoft.com/office/drawing/2014/main" id="{D65EEC06-96E6-4495-B59A-673CF126D171}"/>
              </a:ext>
            </a:extLst>
          </p:cNvPr>
          <p:cNvSpPr>
            <a:spLocks noGrp="1"/>
          </p:cNvSpPr>
          <p:nvPr>
            <p:ph type="ftr" sz="quarter" idx="11"/>
          </p:nvPr>
        </p:nvSpPr>
        <p:spPr/>
        <p:txBody>
          <a:bodyPr/>
          <a:lstStyle/>
          <a:p>
            <a:pPr>
              <a:defRPr/>
            </a:pPr>
            <a:r>
              <a:rPr lang="en-US"/>
              <a:t>Copyright 2018 Silberschatz, Gavin &amp; Gagne</a:t>
            </a:r>
          </a:p>
        </p:txBody>
      </p:sp>
    </p:spTree>
    <p:extLst>
      <p:ext uri="{BB962C8B-B14F-4D97-AF65-F5344CB8AC3E}">
        <p14:creationId xmlns:p14="http://schemas.microsoft.com/office/powerpoint/2010/main" val="3118320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altLang="en-US"/>
              <a:t>Thrashing</a:t>
            </a:r>
          </a:p>
        </p:txBody>
      </p:sp>
      <p:sp>
        <p:nvSpPr>
          <p:cNvPr id="52227" name="Rectangle 3"/>
          <p:cNvSpPr>
            <a:spLocks noGrp="1" noChangeArrowheads="1"/>
          </p:cNvSpPr>
          <p:nvPr>
            <p:ph idx="1"/>
          </p:nvPr>
        </p:nvSpPr>
        <p:spPr/>
        <p:txBody>
          <a:bodyPr>
            <a:normAutofit/>
          </a:bodyPr>
          <a:lstStyle/>
          <a:p>
            <a:r>
              <a:rPr lang="en-US" altLang="en-US"/>
              <a:t>If a process does not have </a:t>
            </a:r>
            <a:r>
              <a:rPr lang="ja-JP" altLang="en-US"/>
              <a:t>“</a:t>
            </a:r>
            <a:r>
              <a:rPr lang="en-US" altLang="ja-JP"/>
              <a:t>enough</a:t>
            </a:r>
            <a:r>
              <a:rPr lang="ja-JP" altLang="en-US"/>
              <a:t>”</a:t>
            </a:r>
            <a:r>
              <a:rPr lang="en-US" altLang="ja-JP"/>
              <a:t> pages, the page-fault rate is very high</a:t>
            </a:r>
          </a:p>
          <a:p>
            <a:pPr lvl="1"/>
            <a:r>
              <a:rPr lang="en-US" altLang="en-US"/>
              <a:t>Page fault to get page</a:t>
            </a:r>
          </a:p>
          <a:p>
            <a:pPr lvl="1"/>
            <a:r>
              <a:rPr lang="en-US" altLang="en-US"/>
              <a:t>Replace existing frame</a:t>
            </a:r>
          </a:p>
          <a:p>
            <a:pPr lvl="1"/>
            <a:r>
              <a:rPr lang="en-US" altLang="en-US"/>
              <a:t>But quickly need replaced frame back</a:t>
            </a:r>
          </a:p>
          <a:p>
            <a:pPr lvl="1"/>
            <a:r>
              <a:rPr lang="en-US" altLang="en-US"/>
              <a:t>This leads to:</a:t>
            </a:r>
          </a:p>
          <a:p>
            <a:pPr lvl="2"/>
            <a:r>
              <a:rPr lang="en-US" altLang="en-US"/>
              <a:t>Low CPU utilization</a:t>
            </a:r>
          </a:p>
          <a:p>
            <a:pPr lvl="2"/>
            <a:r>
              <a:rPr lang="en-US" altLang="en-US"/>
              <a:t>Operating system thinking that it needs to increase the degree of multiprogramming</a:t>
            </a:r>
          </a:p>
          <a:p>
            <a:pPr lvl="2"/>
            <a:r>
              <a:rPr lang="en-US" altLang="en-US"/>
              <a:t>Another process added to the system</a:t>
            </a:r>
            <a:br>
              <a:rPr lang="en-US" altLang="en-US"/>
            </a:br>
            <a:endParaRPr lang="en-US" altLang="en-US"/>
          </a:p>
          <a:p>
            <a:r>
              <a:rPr lang="en-US" altLang="en-US" b="1">
                <a:solidFill>
                  <a:srgbClr val="3366FF"/>
                </a:solidFill>
              </a:rPr>
              <a:t>Thrashing</a:t>
            </a:r>
            <a:r>
              <a:rPr lang="en-US" altLang="en-US">
                <a:solidFill>
                  <a:srgbClr val="3366FF"/>
                </a:solidFill>
              </a:rPr>
              <a:t> </a:t>
            </a:r>
            <a:r>
              <a:rPr lang="en-US" altLang="en-US">
                <a:sym typeface="Symbol" panose="05050102010706020507" pitchFamily="18" charset="2"/>
              </a:rPr>
              <a:t> a process is busy swapping pages in and out</a:t>
            </a:r>
            <a:endParaRPr lang="en-US" altLang="en-US"/>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52</a:t>
            </a:fld>
            <a:endParaRPr lang="en-US"/>
          </a:p>
        </p:txBody>
      </p:sp>
    </p:spTree>
    <p:extLst>
      <p:ext uri="{BB962C8B-B14F-4D97-AF65-F5344CB8AC3E}">
        <p14:creationId xmlns:p14="http://schemas.microsoft.com/office/powerpoint/2010/main" val="2041241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en-US" altLang="en-US"/>
              <a:t>Thrashing (Cont.)</a:t>
            </a:r>
            <a:endParaRPr lang="en-US" altLang="en-US" sz="2400"/>
          </a:p>
        </p:txBody>
      </p:sp>
      <p:pic>
        <p:nvPicPr>
          <p:cNvPr id="53251"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255" y="1728377"/>
            <a:ext cx="8873489" cy="512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53</a:t>
            </a:fld>
            <a:endParaRPr lang="en-US"/>
          </a:p>
        </p:txBody>
      </p:sp>
    </p:spTree>
    <p:extLst>
      <p:ext uri="{BB962C8B-B14F-4D97-AF65-F5344CB8AC3E}">
        <p14:creationId xmlns:p14="http://schemas.microsoft.com/office/powerpoint/2010/main" val="950446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en-US" altLang="en-US"/>
              <a:t>Demand Paging and Thrashing </a:t>
            </a:r>
            <a:endParaRPr lang="en-US" altLang="en-US" sz="2400"/>
          </a:p>
        </p:txBody>
      </p:sp>
      <p:sp>
        <p:nvSpPr>
          <p:cNvPr id="54275" name="Rectangle 3"/>
          <p:cNvSpPr>
            <a:spLocks noGrp="1" noChangeArrowheads="1"/>
          </p:cNvSpPr>
          <p:nvPr>
            <p:ph idx="1"/>
          </p:nvPr>
        </p:nvSpPr>
        <p:spPr/>
        <p:txBody>
          <a:bodyPr>
            <a:normAutofit/>
          </a:bodyPr>
          <a:lstStyle/>
          <a:p>
            <a:r>
              <a:rPr lang="en-US" altLang="en-US"/>
              <a:t>Why does demand paging work?</a:t>
            </a:r>
            <a:br>
              <a:rPr lang="en-US" altLang="en-US"/>
            </a:br>
            <a:r>
              <a:rPr lang="en-US" altLang="en-US" b="1">
                <a:solidFill>
                  <a:srgbClr val="3366FF"/>
                </a:solidFill>
              </a:rPr>
              <a:t>Locality model</a:t>
            </a:r>
          </a:p>
          <a:p>
            <a:pPr lvl="1"/>
            <a:r>
              <a:rPr lang="en-US" altLang="en-US"/>
              <a:t>Process migrates from one locality to another</a:t>
            </a:r>
          </a:p>
          <a:p>
            <a:pPr lvl="1"/>
            <a:r>
              <a:rPr lang="en-US" altLang="en-US"/>
              <a:t>Localities may overlap</a:t>
            </a:r>
          </a:p>
          <a:p>
            <a:pPr lvl="1">
              <a:buFont typeface="Monotype Sorts" pitchFamily="-84" charset="2"/>
              <a:buNone/>
            </a:pPr>
            <a:endParaRPr lang="en-US" altLang="en-US"/>
          </a:p>
          <a:p>
            <a:r>
              <a:rPr lang="en-US" altLang="en-US"/>
              <a:t>Why does thrashing occur?</a:t>
            </a:r>
            <a:br>
              <a:rPr lang="en-US" altLang="en-US"/>
            </a:br>
            <a:r>
              <a:rPr lang="en-US" altLang="en-US">
                <a:sym typeface="Symbol" panose="05050102010706020507" pitchFamily="18" charset="2"/>
              </a:rPr>
              <a:t> size of locality &gt; total memory size</a:t>
            </a:r>
          </a:p>
          <a:p>
            <a:pPr lvl="1"/>
            <a:r>
              <a:rPr lang="en-US" altLang="en-US">
                <a:sym typeface="Symbol" panose="05050102010706020507" pitchFamily="18" charset="2"/>
              </a:rPr>
              <a:t>Limit effects by using local or priority page replacement</a:t>
            </a:r>
            <a:endParaRPr lang="en-US" altLang="en-US"/>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54</a:t>
            </a:fld>
            <a:endParaRPr lang="en-US"/>
          </a:p>
        </p:txBody>
      </p:sp>
    </p:spTree>
    <p:extLst>
      <p:ext uri="{BB962C8B-B14F-4D97-AF65-F5344CB8AC3E}">
        <p14:creationId xmlns:p14="http://schemas.microsoft.com/office/powerpoint/2010/main" val="3220795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58850" y="1234219"/>
            <a:ext cx="4947834" cy="1325563"/>
          </a:xfrm>
        </p:spPr>
        <p:txBody>
          <a:bodyPr/>
          <a:lstStyle/>
          <a:p>
            <a:pPr eaLnBrk="1" hangingPunct="1"/>
            <a:r>
              <a:rPr lang="en-US" altLang="en-US" sz="2800" dirty="0"/>
              <a:t>Locality In A Memory-Reference</a:t>
            </a:r>
            <a:br>
              <a:rPr lang="en-US" altLang="en-US" sz="2800" dirty="0"/>
            </a:br>
            <a:r>
              <a:rPr lang="en-US" altLang="en-US" sz="2800" dirty="0"/>
              <a:t> Pattern</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55</a:t>
            </a:fld>
            <a:endParaRPr lang="en-US"/>
          </a:p>
        </p:txBody>
      </p:sp>
      <p:pic>
        <p:nvPicPr>
          <p:cNvPr id="6" name="Picture 5" descr="A close up of a logo&#10;&#10;Description automatically generated">
            <a:extLst>
              <a:ext uri="{FF2B5EF4-FFF2-40B4-BE49-F238E27FC236}">
                <a16:creationId xmlns:a16="http://schemas.microsoft.com/office/drawing/2014/main" id="{866A7CFF-A72D-4141-9967-50F1323FC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447" y="649351"/>
            <a:ext cx="4277106" cy="5470398"/>
          </a:xfrm>
          <a:prstGeom prst="rect">
            <a:avLst/>
          </a:prstGeom>
        </p:spPr>
      </p:pic>
      <p:sp>
        <p:nvSpPr>
          <p:cNvPr id="7" name="TextBox 6">
            <a:extLst>
              <a:ext uri="{FF2B5EF4-FFF2-40B4-BE49-F238E27FC236}">
                <a16:creationId xmlns:a16="http://schemas.microsoft.com/office/drawing/2014/main" id="{BBCB0A17-B199-42A9-B273-FE3C5A9DBD78}"/>
              </a:ext>
            </a:extLst>
          </p:cNvPr>
          <p:cNvSpPr txBox="1"/>
          <p:nvPr/>
        </p:nvSpPr>
        <p:spPr>
          <a:xfrm>
            <a:off x="1077238" y="2655518"/>
            <a:ext cx="5549030" cy="1477328"/>
          </a:xfrm>
          <a:prstGeom prst="rect">
            <a:avLst/>
          </a:prstGeom>
          <a:noFill/>
        </p:spPr>
        <p:txBody>
          <a:bodyPr wrap="square" rtlCol="0">
            <a:spAutoFit/>
          </a:bodyPr>
          <a:lstStyle/>
          <a:p>
            <a:r>
              <a:rPr lang="en-US" dirty="0"/>
              <a:t>Working set at time a</a:t>
            </a:r>
          </a:p>
          <a:p>
            <a:r>
              <a:rPr lang="en-US" dirty="0"/>
              <a:t>	{18, 19, 20, 21, 22, 23, 24, 29, 30, 33}</a:t>
            </a:r>
          </a:p>
          <a:p>
            <a:endParaRPr lang="en-US" dirty="0"/>
          </a:p>
          <a:p>
            <a:r>
              <a:rPr lang="en-US" dirty="0"/>
              <a:t>Working set at time b</a:t>
            </a:r>
          </a:p>
          <a:p>
            <a:r>
              <a:rPr lang="en-US" dirty="0"/>
              <a:t>	{18, 19, 20, 24, 25, 26, 27, 28, 29, 31, 32, 33}</a:t>
            </a:r>
          </a:p>
        </p:txBody>
      </p:sp>
    </p:spTree>
    <p:extLst>
      <p:ext uri="{BB962C8B-B14F-4D97-AF65-F5344CB8AC3E}">
        <p14:creationId xmlns:p14="http://schemas.microsoft.com/office/powerpoint/2010/main" val="308565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eaLnBrk="1" hangingPunct="1"/>
            <a:r>
              <a:rPr lang="en-US" altLang="en-US"/>
              <a:t>Working-Set Model</a:t>
            </a:r>
          </a:p>
        </p:txBody>
      </p:sp>
      <p:sp>
        <p:nvSpPr>
          <p:cNvPr id="56323" name="Rectangle 3"/>
          <p:cNvSpPr>
            <a:spLocks noGrp="1" noChangeArrowheads="1"/>
          </p:cNvSpPr>
          <p:nvPr>
            <p:ph idx="1"/>
          </p:nvPr>
        </p:nvSpPr>
        <p:spPr>
          <a:xfrm>
            <a:off x="289560" y="1837055"/>
            <a:ext cx="10515600" cy="4351338"/>
          </a:xfrm>
        </p:spPr>
        <p:txBody>
          <a:bodyPr/>
          <a:lstStyle/>
          <a:p>
            <a:r>
              <a:rPr lang="en-US" altLang="en-US" sz="1600" dirty="0">
                <a:sym typeface="Symbol" panose="05050102010706020507" pitchFamily="18" charset="2"/>
              </a:rPr>
              <a:t>  working-set window  a fixed number of page references </a:t>
            </a:r>
            <a:br>
              <a:rPr lang="en-US" altLang="en-US" sz="1600" dirty="0">
                <a:sym typeface="Symbol" panose="05050102010706020507" pitchFamily="18" charset="2"/>
              </a:rPr>
            </a:br>
            <a:r>
              <a:rPr lang="en-US" altLang="en-US" sz="1600" dirty="0">
                <a:sym typeface="Symbol" panose="05050102010706020507" pitchFamily="18" charset="2"/>
              </a:rPr>
              <a:t>Example:  10,000 instructions</a:t>
            </a:r>
          </a:p>
          <a:p>
            <a:r>
              <a:rPr lang="en-US" altLang="en-US" sz="1600" i="1" dirty="0" err="1">
                <a:sym typeface="Symbol" panose="05050102010706020507" pitchFamily="18" charset="2"/>
              </a:rPr>
              <a:t>WSS</a:t>
            </a:r>
            <a:r>
              <a:rPr lang="en-US" altLang="en-US" sz="1600" i="1" baseline="-25000" dirty="0" err="1">
                <a:sym typeface="Symbol" panose="05050102010706020507" pitchFamily="18" charset="2"/>
              </a:rPr>
              <a:t>i</a:t>
            </a:r>
            <a:r>
              <a:rPr lang="en-US" altLang="en-US" sz="1600" dirty="0">
                <a:sym typeface="Symbol" panose="05050102010706020507" pitchFamily="18" charset="2"/>
              </a:rPr>
              <a:t> (working set of Process </a:t>
            </a:r>
            <a:r>
              <a:rPr lang="en-US" altLang="en-US" sz="1600" i="1" dirty="0">
                <a:sym typeface="Symbol" panose="05050102010706020507" pitchFamily="18" charset="2"/>
              </a:rPr>
              <a:t>P</a:t>
            </a:r>
            <a:r>
              <a:rPr lang="en-US" altLang="en-US" sz="1600" i="1" baseline="-25000" dirty="0">
                <a:sym typeface="Symbol" panose="05050102010706020507" pitchFamily="18" charset="2"/>
              </a:rPr>
              <a:t>i</a:t>
            </a:r>
            <a:r>
              <a:rPr lang="en-US" altLang="en-US" sz="1600" dirty="0">
                <a:sym typeface="Symbol" panose="05050102010706020507" pitchFamily="18" charset="2"/>
              </a:rPr>
              <a:t>) =</a:t>
            </a:r>
            <a:br>
              <a:rPr lang="en-US" altLang="en-US" sz="1600" dirty="0">
                <a:sym typeface="Symbol" panose="05050102010706020507" pitchFamily="18" charset="2"/>
              </a:rPr>
            </a:br>
            <a:r>
              <a:rPr lang="en-US" altLang="en-US" sz="1600" dirty="0">
                <a:sym typeface="Symbol" panose="05050102010706020507" pitchFamily="18" charset="2"/>
              </a:rPr>
              <a:t>total number of pages referenced in the most recent  (varies in time)</a:t>
            </a:r>
          </a:p>
          <a:p>
            <a:pPr lvl="1"/>
            <a:r>
              <a:rPr lang="en-US" altLang="en-US" sz="1600" dirty="0">
                <a:sym typeface="Symbol" panose="05050102010706020507" pitchFamily="18" charset="2"/>
              </a:rPr>
              <a:t>if  too small will not encompass entire locality</a:t>
            </a:r>
          </a:p>
          <a:p>
            <a:pPr lvl="1"/>
            <a:r>
              <a:rPr lang="en-US" altLang="en-US" sz="1600" dirty="0">
                <a:sym typeface="Symbol" panose="05050102010706020507" pitchFamily="18" charset="2"/>
              </a:rPr>
              <a:t>if  too large will encompass several localities</a:t>
            </a:r>
          </a:p>
          <a:p>
            <a:pPr lvl="1"/>
            <a:r>
              <a:rPr lang="en-US" altLang="en-US" sz="1600" dirty="0">
                <a:sym typeface="Symbol" panose="05050102010706020507" pitchFamily="18" charset="2"/>
              </a:rPr>
              <a:t>if  =   will encompass entire program</a:t>
            </a:r>
          </a:p>
          <a:p>
            <a:r>
              <a:rPr lang="en-US" altLang="en-US" sz="1600" i="1" dirty="0">
                <a:sym typeface="Symbol" panose="05050102010706020507" pitchFamily="18" charset="2"/>
              </a:rPr>
              <a:t>D</a:t>
            </a:r>
            <a:r>
              <a:rPr lang="en-US" altLang="en-US" sz="1600" dirty="0">
                <a:sym typeface="Symbol" panose="05050102010706020507" pitchFamily="18" charset="2"/>
              </a:rPr>
              <a:t> =  </a:t>
            </a:r>
            <a:r>
              <a:rPr lang="en-US" altLang="en-US" sz="1600" i="1" dirty="0" err="1">
                <a:sym typeface="Symbol" panose="05050102010706020507" pitchFamily="18" charset="2"/>
              </a:rPr>
              <a:t>WSS</a:t>
            </a:r>
            <a:r>
              <a:rPr lang="en-US" altLang="en-US" sz="1600" i="1" baseline="-25000" dirty="0" err="1">
                <a:sym typeface="Symbol" panose="05050102010706020507" pitchFamily="18" charset="2"/>
              </a:rPr>
              <a:t>i</a:t>
            </a:r>
            <a:r>
              <a:rPr lang="en-US" altLang="en-US" sz="1600" dirty="0">
                <a:sym typeface="Symbol" panose="05050102010706020507" pitchFamily="18" charset="2"/>
              </a:rPr>
              <a:t>  total demand frames </a:t>
            </a:r>
          </a:p>
          <a:p>
            <a:pPr lvl="1"/>
            <a:r>
              <a:rPr lang="en-US" altLang="en-US" sz="1600" dirty="0">
                <a:sym typeface="Symbol" panose="05050102010706020507" pitchFamily="18" charset="2"/>
              </a:rPr>
              <a:t>Approximation of locality</a:t>
            </a:r>
          </a:p>
          <a:p>
            <a:r>
              <a:rPr lang="en-US" altLang="en-US" sz="1600" dirty="0">
                <a:sym typeface="Symbol" panose="05050102010706020507" pitchFamily="18" charset="2"/>
              </a:rPr>
              <a:t>if </a:t>
            </a:r>
            <a:r>
              <a:rPr lang="en-US" altLang="en-US" sz="1600" i="1" dirty="0">
                <a:sym typeface="Symbol" panose="05050102010706020507" pitchFamily="18" charset="2"/>
              </a:rPr>
              <a:t>D</a:t>
            </a:r>
            <a:r>
              <a:rPr lang="en-US" altLang="en-US" sz="1600" dirty="0">
                <a:sym typeface="Symbol" panose="05050102010706020507" pitchFamily="18" charset="2"/>
              </a:rPr>
              <a:t> &gt; </a:t>
            </a:r>
            <a:r>
              <a:rPr lang="en-US" altLang="en-US" sz="1600" i="1" dirty="0">
                <a:sym typeface="Symbol" panose="05050102010706020507" pitchFamily="18" charset="2"/>
              </a:rPr>
              <a:t>m</a:t>
            </a:r>
            <a:r>
              <a:rPr lang="en-US" altLang="en-US" sz="1600" dirty="0">
                <a:sym typeface="Symbol" panose="05050102010706020507" pitchFamily="18" charset="2"/>
              </a:rPr>
              <a:t>  Thrashing</a:t>
            </a:r>
          </a:p>
          <a:p>
            <a:r>
              <a:rPr lang="en-US" altLang="en-US" sz="1600" dirty="0">
                <a:sym typeface="Symbol" panose="05050102010706020507" pitchFamily="18" charset="2"/>
              </a:rPr>
              <a:t>Policy if </a:t>
            </a:r>
            <a:r>
              <a:rPr lang="en-US" altLang="en-US" sz="1600" i="1" dirty="0">
                <a:sym typeface="Symbol" panose="05050102010706020507" pitchFamily="18" charset="2"/>
              </a:rPr>
              <a:t>D</a:t>
            </a:r>
            <a:r>
              <a:rPr lang="en-US" altLang="en-US" sz="1600" dirty="0">
                <a:sym typeface="Symbol" panose="05050102010706020507" pitchFamily="18" charset="2"/>
              </a:rPr>
              <a:t> &gt; m, then suspend or swap out one of the processes </a:t>
            </a:r>
          </a:p>
        </p:txBody>
      </p:sp>
      <p:pic>
        <p:nvPicPr>
          <p:cNvPr id="563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2" y="3003551"/>
            <a:ext cx="670718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56</a:t>
            </a:fld>
            <a:endParaRPr lang="en-US"/>
          </a:p>
        </p:txBody>
      </p:sp>
    </p:spTree>
    <p:extLst>
      <p:ext uri="{BB962C8B-B14F-4D97-AF65-F5344CB8AC3E}">
        <p14:creationId xmlns:p14="http://schemas.microsoft.com/office/powerpoint/2010/main" val="457717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eaLnBrk="1" hangingPunct="1"/>
            <a:r>
              <a:rPr lang="en-US" altLang="en-US"/>
              <a:t>Keeping Track of the Working Set</a:t>
            </a:r>
          </a:p>
        </p:txBody>
      </p:sp>
      <p:sp>
        <p:nvSpPr>
          <p:cNvPr id="57347" name="Rectangle 3"/>
          <p:cNvSpPr>
            <a:spLocks noGrp="1" noChangeArrowheads="1"/>
          </p:cNvSpPr>
          <p:nvPr>
            <p:ph idx="1"/>
          </p:nvPr>
        </p:nvSpPr>
        <p:spPr/>
        <p:txBody>
          <a:bodyPr>
            <a:normAutofit lnSpcReduction="10000"/>
          </a:bodyPr>
          <a:lstStyle/>
          <a:p>
            <a:r>
              <a:rPr lang="en-US" altLang="en-US" dirty="0"/>
              <a:t>Approximate with interval timer + a reference bit</a:t>
            </a:r>
          </a:p>
          <a:p>
            <a:r>
              <a:rPr lang="en-US" altLang="en-US" dirty="0"/>
              <a:t>Example: </a:t>
            </a:r>
            <a:r>
              <a:rPr lang="en-US" altLang="en-US" dirty="0">
                <a:sym typeface="Symbol" panose="05050102010706020507" pitchFamily="18" charset="2"/>
              </a:rPr>
              <a:t> = 10,000</a:t>
            </a:r>
          </a:p>
          <a:p>
            <a:pPr lvl="1"/>
            <a:r>
              <a:rPr lang="en-US" altLang="en-US" dirty="0">
                <a:sym typeface="Symbol" panose="05050102010706020507" pitchFamily="18" charset="2"/>
              </a:rPr>
              <a:t>Timer interrupts after every 5000 time units</a:t>
            </a:r>
          </a:p>
          <a:p>
            <a:pPr lvl="1"/>
            <a:r>
              <a:rPr lang="en-US" altLang="en-US" dirty="0">
                <a:sym typeface="Symbol" panose="05050102010706020507" pitchFamily="18" charset="2"/>
              </a:rPr>
              <a:t>Keep in memory 2 bits for each page</a:t>
            </a:r>
          </a:p>
          <a:p>
            <a:pPr lvl="1"/>
            <a:r>
              <a:rPr lang="en-US" altLang="en-US" dirty="0">
                <a:sym typeface="Symbol" panose="05050102010706020507" pitchFamily="18" charset="2"/>
              </a:rPr>
              <a:t>Whenever a timer interrupts </a:t>
            </a:r>
          </a:p>
          <a:p>
            <a:pPr lvl="2"/>
            <a:r>
              <a:rPr lang="en-US" altLang="en-US" dirty="0">
                <a:sym typeface="Symbol" panose="05050102010706020507" pitchFamily="18" charset="2"/>
              </a:rPr>
              <a:t>Copy reference bits to memory</a:t>
            </a:r>
          </a:p>
          <a:p>
            <a:pPr lvl="2"/>
            <a:r>
              <a:rPr lang="en-US" altLang="en-US" dirty="0">
                <a:sym typeface="Symbol" panose="05050102010706020507" pitchFamily="18" charset="2"/>
              </a:rPr>
              <a:t>Set all reference bits to 0</a:t>
            </a:r>
          </a:p>
          <a:p>
            <a:pPr lvl="1"/>
            <a:r>
              <a:rPr lang="en-US" altLang="en-US" dirty="0">
                <a:sym typeface="Symbol" panose="05050102010706020507" pitchFamily="18" charset="2"/>
              </a:rPr>
              <a:t>If one of the bits for a page (in memory or reference bit) is 1 </a:t>
            </a:r>
          </a:p>
          <a:p>
            <a:pPr marL="914400" lvl="2" indent="0">
              <a:buNone/>
            </a:pPr>
            <a:r>
              <a:rPr lang="en-US" altLang="en-US" dirty="0">
                <a:sym typeface="Symbol" panose="05050102010706020507" pitchFamily="18" charset="2"/>
              </a:rPr>
              <a:t> page in working set</a:t>
            </a:r>
          </a:p>
          <a:p>
            <a:r>
              <a:rPr lang="en-US" altLang="en-US" dirty="0">
                <a:sym typeface="Symbol" panose="05050102010706020507" pitchFamily="18" charset="2"/>
              </a:rPr>
              <a:t>Why is this not completely accurate?</a:t>
            </a:r>
          </a:p>
          <a:p>
            <a:r>
              <a:rPr lang="en-US" altLang="en-US" dirty="0">
                <a:sym typeface="Symbol" panose="05050102010706020507" pitchFamily="18" charset="2"/>
              </a:rPr>
              <a:t>Improvement = 10 bits and interrupt every 1000 time units</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57</a:t>
            </a:fld>
            <a:endParaRPr lang="en-US"/>
          </a:p>
        </p:txBody>
      </p:sp>
    </p:spTree>
    <p:extLst>
      <p:ext uri="{BB962C8B-B14F-4D97-AF65-F5344CB8AC3E}">
        <p14:creationId xmlns:p14="http://schemas.microsoft.com/office/powerpoint/2010/main" val="540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pPr eaLnBrk="1" hangingPunct="1"/>
            <a:r>
              <a:rPr lang="en-US" altLang="en-US"/>
              <a:t>Page-Fault Frequency</a:t>
            </a:r>
          </a:p>
        </p:txBody>
      </p:sp>
      <p:sp>
        <p:nvSpPr>
          <p:cNvPr id="58371" name="Rectangle 3"/>
          <p:cNvSpPr>
            <a:spLocks noGrp="1" noChangeArrowheads="1"/>
          </p:cNvSpPr>
          <p:nvPr>
            <p:ph idx="1"/>
          </p:nvPr>
        </p:nvSpPr>
        <p:spPr/>
        <p:txBody>
          <a:bodyPr>
            <a:normAutofit/>
          </a:bodyPr>
          <a:lstStyle/>
          <a:p>
            <a:r>
              <a:rPr lang="en-US" altLang="en-US"/>
              <a:t>More direct approach than WSS</a:t>
            </a:r>
          </a:p>
          <a:p>
            <a:r>
              <a:rPr lang="en-US" altLang="en-US"/>
              <a:t>Establish </a:t>
            </a:r>
            <a:r>
              <a:rPr lang="ja-JP" altLang="en-US"/>
              <a:t>“</a:t>
            </a:r>
            <a:r>
              <a:rPr lang="en-US" altLang="ja-JP"/>
              <a:t>acceptable</a:t>
            </a:r>
            <a:r>
              <a:rPr lang="ja-JP" altLang="en-US"/>
              <a:t>”</a:t>
            </a:r>
            <a:r>
              <a:rPr lang="en-US" altLang="ja-JP"/>
              <a:t> </a:t>
            </a:r>
            <a:r>
              <a:rPr lang="en-US" altLang="ja-JP" b="1">
                <a:solidFill>
                  <a:srgbClr val="3366FF"/>
                </a:solidFill>
              </a:rPr>
              <a:t>page-fault frequency </a:t>
            </a:r>
            <a:r>
              <a:rPr lang="en-US" altLang="ja-JP"/>
              <a:t>(</a:t>
            </a:r>
            <a:r>
              <a:rPr lang="en-US" altLang="ja-JP" b="1">
                <a:solidFill>
                  <a:srgbClr val="3366FF"/>
                </a:solidFill>
              </a:rPr>
              <a:t>PFF</a:t>
            </a:r>
            <a:r>
              <a:rPr lang="en-US" altLang="ja-JP"/>
              <a:t>)</a:t>
            </a:r>
            <a:r>
              <a:rPr lang="en-US" altLang="ja-JP" b="1">
                <a:solidFill>
                  <a:srgbClr val="3366FF"/>
                </a:solidFill>
              </a:rPr>
              <a:t> </a:t>
            </a:r>
            <a:r>
              <a:rPr lang="en-US" altLang="ja-JP"/>
              <a:t>rate and use local replacement policy</a:t>
            </a:r>
          </a:p>
          <a:p>
            <a:pPr lvl="1"/>
            <a:r>
              <a:rPr lang="en-US" altLang="en-US"/>
              <a:t>If actual rate too low, process loses frame</a:t>
            </a:r>
          </a:p>
          <a:p>
            <a:pPr lvl="1"/>
            <a:r>
              <a:rPr lang="en-US" altLang="en-US"/>
              <a:t>If actual rate too high, process gains frame</a:t>
            </a:r>
          </a:p>
        </p:txBody>
      </p:sp>
      <p:pic>
        <p:nvPicPr>
          <p:cNvPr id="58372" name="Picture 1" descr="9_2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9151" y="3903663"/>
            <a:ext cx="510381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58</a:t>
            </a:fld>
            <a:endParaRPr lang="en-US"/>
          </a:p>
        </p:txBody>
      </p:sp>
    </p:spTree>
    <p:extLst>
      <p:ext uri="{BB962C8B-B14F-4D97-AF65-F5344CB8AC3E}">
        <p14:creationId xmlns:p14="http://schemas.microsoft.com/office/powerpoint/2010/main" val="3757082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pPr eaLnBrk="1" hangingPunct="1"/>
            <a:r>
              <a:rPr lang="en-US" altLang="en-US"/>
              <a:t>Working Sets and Page Fault Rates</a:t>
            </a:r>
          </a:p>
        </p:txBody>
      </p:sp>
      <p:pic>
        <p:nvPicPr>
          <p:cNvPr id="59395"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168" y="3792540"/>
            <a:ext cx="58023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2317750" y="2003109"/>
            <a:ext cx="7194550" cy="2071687"/>
          </a:xfrm>
          <a:prstGeom prst="rect">
            <a:avLst/>
          </a:prstGeom>
          <a:noFill/>
          <a:ln>
            <a:noFill/>
          </a:ln>
          <a:extLst>
            <a:ext uri="{FAA26D3D-D897-4be2-8F04-BA451C77F1D7}"/>
          </a:extLst>
        </p:spPr>
        <p:txBody>
          <a:bodyPr lIns="91435" tIns="45718" rIns="91435" bIns="45718"/>
          <a:lstStyle>
            <a:lvl1pPr marL="488950" indent="-488950" algn="l" rtl="0" eaLnBrk="0" fontAlgn="base" hangingPunct="0">
              <a:spcBef>
                <a:spcPct val="35000"/>
              </a:spcBef>
              <a:spcAft>
                <a:spcPct val="0"/>
              </a:spcAft>
              <a:buClr>
                <a:srgbClr val="993300"/>
              </a:buClr>
              <a:buSzPct val="90000"/>
              <a:buFont typeface="Monotype Sorts" charset="0"/>
              <a:buChar char="n"/>
              <a:defRPr kumimoji="1">
                <a:solidFill>
                  <a:schemeClr val="tx1"/>
                </a:solidFill>
                <a:latin typeface="+mn-lt"/>
                <a:ea typeface="ＭＳ Ｐゴシック" charset="-128"/>
                <a:cs typeface="ＭＳ Ｐゴシック" charset="-128"/>
              </a:defRPr>
            </a:lvl1pPr>
            <a:lvl2pPr marL="1060450" indent="-407988" algn="l" rtl="0" eaLnBrk="0" fontAlgn="base" hangingPunct="0">
              <a:spcBef>
                <a:spcPct val="35000"/>
              </a:spcBef>
              <a:spcAft>
                <a:spcPct val="0"/>
              </a:spcAft>
              <a:buClr>
                <a:srgbClr val="CC6600"/>
              </a:buClr>
              <a:buSzPct val="80000"/>
              <a:buFont typeface="Monotype Sorts" charset="0"/>
              <a:buChar char="l"/>
              <a:defRPr kumimoji="1">
                <a:solidFill>
                  <a:schemeClr val="tx1"/>
                </a:solidFill>
                <a:latin typeface="+mn-lt"/>
                <a:ea typeface="ＭＳ Ｐゴシック" charset="-128"/>
              </a:defRPr>
            </a:lvl2pPr>
            <a:lvl3pPr marL="1550988" indent="-325438" algn="l" rtl="0" eaLnBrk="0" fontAlgn="base" hangingPunct="0">
              <a:spcBef>
                <a:spcPct val="35000"/>
              </a:spcBef>
              <a:spcAft>
                <a:spcPct val="0"/>
              </a:spcAft>
              <a:buClr>
                <a:srgbClr val="009900"/>
              </a:buClr>
              <a:buSzPct val="75000"/>
              <a:buFont typeface="Webdings" charset="0"/>
              <a:buChar char="4"/>
              <a:defRPr kumimoji="1">
                <a:solidFill>
                  <a:schemeClr val="tx1"/>
                </a:solidFill>
                <a:latin typeface="+mn-lt"/>
                <a:ea typeface="ＭＳ Ｐゴシック" charset="-128"/>
              </a:defRPr>
            </a:lvl3pPr>
            <a:lvl4pPr marL="2039938" indent="-325438"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2530475" indent="-325438"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3183912"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3837022"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4490133"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5143243"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indent="-342900">
              <a:buFont typeface="+mj-lt"/>
              <a:buAutoNum type="arabicPeriod"/>
              <a:defRPr/>
            </a:pPr>
            <a:r>
              <a:rPr lang="en-US" dirty="0">
                <a:ea typeface="ＭＳ Ｐゴシック" charset="0"/>
                <a:cs typeface="ＭＳ Ｐゴシック" charset="0"/>
              </a:rPr>
              <a:t>Direct relationship between working set of a process and its page-fault rate</a:t>
            </a:r>
          </a:p>
          <a:p>
            <a:pPr marL="342900" indent="-342900">
              <a:buFont typeface="+mj-lt"/>
              <a:buAutoNum type="arabicPeriod"/>
              <a:defRPr/>
            </a:pPr>
            <a:r>
              <a:rPr lang="en-US" dirty="0">
                <a:ea typeface="ＭＳ Ｐゴシック" charset="0"/>
                <a:cs typeface="ＭＳ Ｐゴシック" charset="0"/>
              </a:rPr>
              <a:t>Working set changes over time</a:t>
            </a:r>
          </a:p>
          <a:p>
            <a:pPr marL="342900" indent="-342900">
              <a:buFont typeface="+mj-lt"/>
              <a:buAutoNum type="arabicPeriod"/>
              <a:defRPr/>
            </a:pPr>
            <a:r>
              <a:rPr lang="en-US" dirty="0">
                <a:ea typeface="ＭＳ Ｐゴシック" charset="0"/>
                <a:cs typeface="ＭＳ Ｐゴシック" charset="0"/>
              </a:rPr>
              <a:t>Peaks and valleys over time</a:t>
            </a:r>
          </a:p>
          <a:p>
            <a:pPr marL="0" indent="0">
              <a:buNone/>
              <a:defRPr/>
            </a:pPr>
            <a:endParaRPr lang="en-US" dirty="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59</a:t>
            </a:fld>
            <a:endParaRPr lang="en-US"/>
          </a:p>
        </p:txBody>
      </p:sp>
    </p:spTree>
    <p:extLst>
      <p:ext uri="{BB962C8B-B14F-4D97-AF65-F5344CB8AC3E}">
        <p14:creationId xmlns:p14="http://schemas.microsoft.com/office/powerpoint/2010/main" val="274922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altLang="en-US"/>
              <a:t>Virtual-address Space</a:t>
            </a:r>
          </a:p>
        </p:txBody>
      </p:sp>
      <p:pic>
        <p:nvPicPr>
          <p:cNvPr id="112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1274764"/>
            <a:ext cx="20637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txBox="1">
            <a:spLocks noChangeArrowheads="1"/>
          </p:cNvSpPr>
          <p:nvPr/>
        </p:nvSpPr>
        <p:spPr bwMode="auto">
          <a:xfrm>
            <a:off x="838200" y="1690688"/>
            <a:ext cx="611124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defRPr>
                <a:solidFill>
                  <a:schemeClr val="tx1"/>
                </a:solidFill>
                <a:latin typeface="Verdana" panose="020B0604030504040204" pitchFamily="34" charset="0"/>
                <a:ea typeface="MS PGothic" panose="020B0600070205080204" pitchFamily="34" charset="-128"/>
              </a:defRPr>
            </a:lvl1pPr>
            <a:lvl2pPr marL="1060450" indent="-407988">
              <a:defRPr>
                <a:solidFill>
                  <a:schemeClr val="tx1"/>
                </a:solidFill>
                <a:latin typeface="Verdana" panose="020B0604030504040204" pitchFamily="34" charset="0"/>
                <a:ea typeface="MS PGothic" panose="020B0600070205080204" pitchFamily="34" charset="-128"/>
              </a:defRPr>
            </a:lvl2pPr>
            <a:lvl3pPr marL="1550988" indent="-325438">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90000"/>
              <a:buFont typeface="Monotype Sorts" pitchFamily="-84" charset="2"/>
              <a:buChar char="n"/>
            </a:pPr>
            <a:r>
              <a:rPr kumimoji="1" lang="en-US" altLang="en-US" sz="1600" dirty="0">
                <a:latin typeface="Helvetica" panose="020B0604020202020204" pitchFamily="34" charset="0"/>
              </a:rPr>
              <a:t>Usually design logical address space for stack to start at Max logical address and grow “down” while heap grows “up”</a:t>
            </a:r>
          </a:p>
          <a:p>
            <a:pPr lvl="1">
              <a:spcBef>
                <a:spcPct val="35000"/>
              </a:spcBef>
              <a:buClr>
                <a:srgbClr val="CC6600"/>
              </a:buClr>
              <a:buSzPct val="80000"/>
              <a:buFont typeface="Monotype Sorts" pitchFamily="-84" charset="2"/>
              <a:buChar char="l"/>
            </a:pPr>
            <a:r>
              <a:rPr kumimoji="1" lang="en-US" altLang="en-US" sz="1600" dirty="0">
                <a:latin typeface="Helvetica" panose="020B0604020202020204" pitchFamily="34" charset="0"/>
              </a:rPr>
              <a:t>Maximizes address space use</a:t>
            </a:r>
          </a:p>
          <a:p>
            <a:pPr lvl="1">
              <a:spcBef>
                <a:spcPct val="35000"/>
              </a:spcBef>
              <a:buClr>
                <a:srgbClr val="CC6600"/>
              </a:buClr>
              <a:buSzPct val="80000"/>
              <a:buFont typeface="Monotype Sorts" pitchFamily="-84" charset="2"/>
              <a:buChar char="l"/>
            </a:pPr>
            <a:r>
              <a:rPr kumimoji="1" lang="en-US" altLang="en-US" sz="1600" dirty="0">
                <a:latin typeface="Helvetica" panose="020B0604020202020204" pitchFamily="34" charset="0"/>
              </a:rPr>
              <a:t>Unused address space between the two is hole</a:t>
            </a:r>
          </a:p>
          <a:p>
            <a:pPr lvl="2">
              <a:spcBef>
                <a:spcPct val="35000"/>
              </a:spcBef>
              <a:buClr>
                <a:srgbClr val="009900"/>
              </a:buClr>
              <a:buSzPct val="75000"/>
              <a:buFont typeface="Webdings" panose="05030102010509060703" pitchFamily="18" charset="2"/>
              <a:buChar char="4"/>
            </a:pPr>
            <a:r>
              <a:rPr kumimoji="1" lang="en-US" altLang="en-US" sz="1600" dirty="0">
                <a:latin typeface="Helvetica" panose="020B0604020202020204" pitchFamily="34" charset="0"/>
              </a:rPr>
              <a:t>No physical memory needed until heap or stack grows to a given new page</a:t>
            </a:r>
          </a:p>
          <a:p>
            <a:pPr>
              <a:spcBef>
                <a:spcPct val="35000"/>
              </a:spcBef>
              <a:buClr>
                <a:srgbClr val="993300"/>
              </a:buClr>
              <a:buSzPct val="90000"/>
              <a:buFont typeface="Monotype Sorts" pitchFamily="-84" charset="2"/>
              <a:buChar char="n"/>
            </a:pPr>
            <a:r>
              <a:rPr kumimoji="1" lang="en-US" altLang="en-US" sz="1600" dirty="0">
                <a:latin typeface="Helvetica" panose="020B0604020202020204" pitchFamily="34" charset="0"/>
              </a:rPr>
              <a:t>Enables </a:t>
            </a:r>
            <a:r>
              <a:rPr kumimoji="1" lang="en-US" altLang="en-US" sz="1600" b="1" dirty="0">
                <a:solidFill>
                  <a:srgbClr val="3366FF"/>
                </a:solidFill>
                <a:latin typeface="Helvetica" panose="020B0604020202020204" pitchFamily="34" charset="0"/>
              </a:rPr>
              <a:t>sparse </a:t>
            </a:r>
            <a:r>
              <a:rPr kumimoji="1" lang="en-US" altLang="en-US" sz="1600" dirty="0">
                <a:latin typeface="Helvetica" panose="020B0604020202020204" pitchFamily="34" charset="0"/>
              </a:rPr>
              <a:t>address spaces with holes left for growth, dynamically linked libraries, etc.</a:t>
            </a:r>
          </a:p>
          <a:p>
            <a:pPr>
              <a:spcBef>
                <a:spcPct val="35000"/>
              </a:spcBef>
              <a:buClr>
                <a:srgbClr val="993300"/>
              </a:buClr>
              <a:buSzPct val="90000"/>
              <a:buFont typeface="Monotype Sorts" pitchFamily="-84" charset="2"/>
              <a:buChar char="n"/>
            </a:pPr>
            <a:r>
              <a:rPr kumimoji="1" lang="en-US" altLang="en-US" sz="1600" dirty="0">
                <a:latin typeface="Helvetica" panose="020B0604020202020204" pitchFamily="34" charset="0"/>
              </a:rPr>
              <a:t>System libraries shared via mapping into virtual address space</a:t>
            </a:r>
          </a:p>
          <a:p>
            <a:pPr>
              <a:spcBef>
                <a:spcPct val="35000"/>
              </a:spcBef>
              <a:buClr>
                <a:srgbClr val="993300"/>
              </a:buClr>
              <a:buSzPct val="90000"/>
              <a:buFont typeface="Monotype Sorts" pitchFamily="-84" charset="2"/>
              <a:buChar char="n"/>
            </a:pPr>
            <a:r>
              <a:rPr kumimoji="1" lang="en-US" altLang="en-US" sz="1600" dirty="0">
                <a:latin typeface="Helvetica" panose="020B0604020202020204" pitchFamily="34" charset="0"/>
              </a:rPr>
              <a:t>Shared memory by mapping pages read-write into virtual address space</a:t>
            </a:r>
          </a:p>
          <a:p>
            <a:pPr>
              <a:spcBef>
                <a:spcPct val="35000"/>
              </a:spcBef>
              <a:buClr>
                <a:srgbClr val="993300"/>
              </a:buClr>
              <a:buSzPct val="90000"/>
              <a:buFont typeface="Monotype Sorts" pitchFamily="-84" charset="2"/>
              <a:buChar char="n"/>
            </a:pPr>
            <a:r>
              <a:rPr kumimoji="1" lang="en-US" altLang="en-US" sz="1600" dirty="0">
                <a:latin typeface="Helvetica" panose="020B0604020202020204" pitchFamily="34" charset="0"/>
              </a:rPr>
              <a:t>Pages can be shared during </a:t>
            </a:r>
            <a:r>
              <a:rPr kumimoji="1" lang="en-US" altLang="en-US" sz="1600" dirty="0">
                <a:latin typeface="Courier New" panose="02070309020205020404" pitchFamily="49" charset="0"/>
                <a:cs typeface="Courier New" panose="02070309020205020404" pitchFamily="49" charset="0"/>
              </a:rPr>
              <a:t>fork()</a:t>
            </a:r>
            <a:r>
              <a:rPr kumimoji="1" lang="en-US" altLang="en-US" sz="1600" dirty="0">
                <a:latin typeface="Helvetica" panose="020B0604020202020204" pitchFamily="34" charset="0"/>
                <a:cs typeface="Courier New" panose="02070309020205020404" pitchFamily="49" charset="0"/>
              </a:rPr>
              <a:t>, speeding process creation</a:t>
            </a:r>
          </a:p>
          <a:p>
            <a:pPr lvl="1">
              <a:spcBef>
                <a:spcPct val="35000"/>
              </a:spcBef>
              <a:buClr>
                <a:srgbClr val="CC6600"/>
              </a:buClr>
              <a:buSzPct val="80000"/>
              <a:buFont typeface="Monotype Sorts" pitchFamily="-84" charset="2"/>
              <a:buNone/>
            </a:pPr>
            <a:r>
              <a:rPr kumimoji="1" lang="en-US" altLang="en-US" sz="1600" dirty="0">
                <a:latin typeface="Helvetica" panose="020B0604020202020204" pitchFamily="34" charset="0"/>
              </a:rPr>
              <a:t> </a:t>
            </a:r>
          </a:p>
          <a:p>
            <a:pPr lvl="1">
              <a:spcBef>
                <a:spcPct val="35000"/>
              </a:spcBef>
              <a:buClr>
                <a:srgbClr val="CC6600"/>
              </a:buClr>
              <a:buSzPct val="80000"/>
              <a:buFont typeface="Monotype Sorts" pitchFamily="-84" charset="2"/>
              <a:buNone/>
            </a:pPr>
            <a:endParaRPr kumimoji="1" lang="en-US" altLang="en-US" dirty="0">
              <a:latin typeface="Helvetica" panose="020B0604020202020204" pitchFamily="34" charset="0"/>
            </a:endParaRP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a:t>
            </a:fld>
            <a:endParaRPr lang="en-US"/>
          </a:p>
        </p:txBody>
      </p:sp>
    </p:spTree>
    <p:extLst>
      <p:ext uri="{BB962C8B-B14F-4D97-AF65-F5344CB8AC3E}">
        <p14:creationId xmlns:p14="http://schemas.microsoft.com/office/powerpoint/2010/main" val="2990216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hangingPunct="1"/>
            <a:r>
              <a:rPr lang="en-US" altLang="en-US"/>
              <a:t>Memory-Mapped Files</a:t>
            </a:r>
          </a:p>
        </p:txBody>
      </p:sp>
      <p:sp>
        <p:nvSpPr>
          <p:cNvPr id="60419" name="Rectangle 3"/>
          <p:cNvSpPr>
            <a:spLocks noGrp="1" noChangeArrowheads="1"/>
          </p:cNvSpPr>
          <p:nvPr>
            <p:ph idx="1"/>
          </p:nvPr>
        </p:nvSpPr>
        <p:spPr/>
        <p:txBody>
          <a:bodyPr>
            <a:normAutofit fontScale="92500" lnSpcReduction="20000"/>
          </a:bodyPr>
          <a:lstStyle/>
          <a:p>
            <a:r>
              <a:rPr lang="en-US" altLang="en-US"/>
              <a:t>Memory-mapped file I/O allows file I/O to be treated as routine memory access by </a:t>
            </a:r>
            <a:r>
              <a:rPr lang="en-US" altLang="en-US" b="1">
                <a:solidFill>
                  <a:srgbClr val="3366FF"/>
                </a:solidFill>
              </a:rPr>
              <a:t>mapping</a:t>
            </a:r>
            <a:r>
              <a:rPr lang="en-US" altLang="en-US">
                <a:solidFill>
                  <a:srgbClr val="3366FF"/>
                </a:solidFill>
              </a:rPr>
              <a:t> </a:t>
            </a:r>
            <a:r>
              <a:rPr lang="en-US" altLang="en-US"/>
              <a:t>a disk block to a page in memory</a:t>
            </a:r>
          </a:p>
          <a:p>
            <a:r>
              <a:rPr lang="en-US" altLang="en-US"/>
              <a:t>A file is initially read using demand paging</a:t>
            </a:r>
          </a:p>
          <a:p>
            <a:pPr lvl="1"/>
            <a:r>
              <a:rPr lang="en-US" altLang="en-US"/>
              <a:t>A page-sized portion of the file is read from the file system into a physical page</a:t>
            </a:r>
          </a:p>
          <a:p>
            <a:pPr lvl="1"/>
            <a:r>
              <a:rPr lang="en-US" altLang="en-US"/>
              <a:t>Subsequent reads/writes to/from the file are treated as ordinary memory accesses</a:t>
            </a:r>
          </a:p>
          <a:p>
            <a:r>
              <a:rPr lang="en-US" altLang="en-US"/>
              <a:t>Simplifies and speeds file access by driving file I/O through memory rather than </a:t>
            </a:r>
            <a:r>
              <a:rPr lang="en-US" altLang="en-US">
                <a:latin typeface="Courier New" panose="02070309020205020404" pitchFamily="49" charset="0"/>
              </a:rPr>
              <a:t>read()</a:t>
            </a:r>
            <a:r>
              <a:rPr lang="en-US" altLang="en-US" b="1">
                <a:latin typeface="Courier New" panose="02070309020205020404" pitchFamily="49" charset="0"/>
              </a:rPr>
              <a:t> </a:t>
            </a:r>
            <a:r>
              <a:rPr lang="en-US" altLang="en-US"/>
              <a:t>and</a:t>
            </a:r>
            <a:r>
              <a:rPr lang="en-US" altLang="en-US">
                <a:latin typeface="Courier New" panose="02070309020205020404" pitchFamily="49" charset="0"/>
              </a:rPr>
              <a:t> write()</a:t>
            </a:r>
            <a:r>
              <a:rPr lang="en-US" altLang="en-US"/>
              <a:t> system calls</a:t>
            </a:r>
          </a:p>
          <a:p>
            <a:r>
              <a:rPr lang="en-US" altLang="en-US"/>
              <a:t>Also allows several processes to map the same file allowing the pages in memory to be shared</a:t>
            </a:r>
          </a:p>
          <a:p>
            <a:r>
              <a:rPr lang="en-US" altLang="en-US"/>
              <a:t>But when does written data make it to disk?</a:t>
            </a:r>
          </a:p>
          <a:p>
            <a:pPr lvl="1"/>
            <a:r>
              <a:rPr lang="en-US" altLang="en-US"/>
              <a:t>Periodically and / or at file </a:t>
            </a:r>
            <a:r>
              <a:rPr lang="en-US" altLang="en-US">
                <a:latin typeface="Courier New" panose="02070309020205020404" pitchFamily="49" charset="0"/>
              </a:rPr>
              <a:t>close()</a:t>
            </a:r>
            <a:r>
              <a:rPr lang="en-US" altLang="en-US"/>
              <a:t> time</a:t>
            </a:r>
          </a:p>
          <a:p>
            <a:pPr lvl="1"/>
            <a:r>
              <a:rPr lang="en-US" altLang="en-US"/>
              <a:t>For example, when the pager scans for dirty pages</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60</a:t>
            </a:fld>
            <a:endParaRPr lang="en-US"/>
          </a:p>
        </p:txBody>
      </p:sp>
    </p:spTree>
    <p:extLst>
      <p:ext uri="{BB962C8B-B14F-4D97-AF65-F5344CB8AC3E}">
        <p14:creationId xmlns:p14="http://schemas.microsoft.com/office/powerpoint/2010/main" val="3403302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eaLnBrk="1" hangingPunct="1"/>
            <a:r>
              <a:rPr lang="en-US" altLang="en-US"/>
              <a:t>Allocating Kernel Memory</a:t>
            </a:r>
          </a:p>
        </p:txBody>
      </p:sp>
      <p:sp>
        <p:nvSpPr>
          <p:cNvPr id="65539" name="Rectangle 3"/>
          <p:cNvSpPr>
            <a:spLocks noGrp="1" noChangeArrowheads="1"/>
          </p:cNvSpPr>
          <p:nvPr>
            <p:ph idx="1"/>
          </p:nvPr>
        </p:nvSpPr>
        <p:spPr/>
        <p:txBody>
          <a:bodyPr/>
          <a:lstStyle/>
          <a:p>
            <a:r>
              <a:rPr lang="en-US" altLang="en-US" dirty="0"/>
              <a:t>Treated differently from user memory</a:t>
            </a:r>
          </a:p>
          <a:p>
            <a:r>
              <a:rPr lang="en-US" altLang="en-US" dirty="0"/>
              <a:t>Often allocated from a free-memory pool</a:t>
            </a:r>
          </a:p>
          <a:p>
            <a:pPr lvl="1"/>
            <a:r>
              <a:rPr lang="en-US" altLang="en-US" dirty="0"/>
              <a:t>Kernel requests memory for structures of varying sizes</a:t>
            </a:r>
          </a:p>
          <a:p>
            <a:pPr lvl="1"/>
            <a:r>
              <a:rPr lang="en-US" altLang="en-US" dirty="0"/>
              <a:t>Some kernel memory needs to be contiguous</a:t>
            </a:r>
          </a:p>
          <a:p>
            <a:pPr lvl="2"/>
            <a:r>
              <a:rPr lang="en-US" altLang="en-US" dirty="0"/>
              <a:t>I.e., for device I/O</a:t>
            </a:r>
          </a:p>
          <a:p>
            <a:pPr>
              <a:buFont typeface="Monotype Sorts" pitchFamily="-84" charset="2"/>
              <a:buNone/>
            </a:pPr>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61</a:t>
            </a:fld>
            <a:endParaRPr lang="en-US"/>
          </a:p>
        </p:txBody>
      </p:sp>
    </p:spTree>
    <p:extLst>
      <p:ext uri="{BB962C8B-B14F-4D97-AF65-F5344CB8AC3E}">
        <p14:creationId xmlns:p14="http://schemas.microsoft.com/office/powerpoint/2010/main" val="1962543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US" altLang="en-US"/>
              <a:t>Buddy System</a:t>
            </a:r>
          </a:p>
        </p:txBody>
      </p:sp>
      <p:sp>
        <p:nvSpPr>
          <p:cNvPr id="66563" name="Rectangle 3"/>
          <p:cNvSpPr>
            <a:spLocks noGrp="1" noChangeArrowheads="1"/>
          </p:cNvSpPr>
          <p:nvPr>
            <p:ph idx="1"/>
          </p:nvPr>
        </p:nvSpPr>
        <p:spPr/>
        <p:txBody>
          <a:bodyPr>
            <a:normAutofit fontScale="85000" lnSpcReduction="20000"/>
          </a:bodyPr>
          <a:lstStyle/>
          <a:p>
            <a:r>
              <a:rPr lang="en-US" altLang="en-US" dirty="0"/>
              <a:t>Allocates memory from fixed-size segment consisting of physically-contiguous pages</a:t>
            </a:r>
          </a:p>
          <a:p>
            <a:r>
              <a:rPr lang="en-US" altLang="en-US" dirty="0"/>
              <a:t>Memory allocated using </a:t>
            </a:r>
            <a:r>
              <a:rPr lang="en-US" altLang="en-US" b="1" dirty="0">
                <a:solidFill>
                  <a:srgbClr val="3366FF"/>
                </a:solidFill>
              </a:rPr>
              <a:t>power-of-2 allocator</a:t>
            </a:r>
          </a:p>
          <a:p>
            <a:pPr lvl="1"/>
            <a:r>
              <a:rPr lang="en-US" altLang="en-US" dirty="0"/>
              <a:t>Satisfies requests in units sized as power of 2</a:t>
            </a:r>
          </a:p>
          <a:p>
            <a:pPr lvl="1"/>
            <a:r>
              <a:rPr lang="en-US" altLang="en-US" dirty="0"/>
              <a:t>Request rounded up to next highest power of 2</a:t>
            </a:r>
          </a:p>
          <a:p>
            <a:pPr lvl="1"/>
            <a:r>
              <a:rPr lang="en-US" altLang="en-US" dirty="0"/>
              <a:t>When smaller allocation needed than is available, current chunk split into two buddies of next-lower power of 2</a:t>
            </a:r>
          </a:p>
          <a:p>
            <a:pPr lvl="2"/>
            <a:r>
              <a:rPr lang="en-US" altLang="en-US" dirty="0"/>
              <a:t>Continue until appropriately sized chunk available</a:t>
            </a:r>
          </a:p>
          <a:p>
            <a:r>
              <a:rPr lang="en-US" altLang="en-US" dirty="0"/>
              <a:t>For example, assume 256KB chunk available, kernel requests 21KB</a:t>
            </a:r>
          </a:p>
          <a:p>
            <a:pPr lvl="1"/>
            <a:r>
              <a:rPr lang="en-US" altLang="en-US" dirty="0"/>
              <a:t>Split into A</a:t>
            </a:r>
            <a:r>
              <a:rPr lang="en-US" altLang="en-US" baseline="-25000" dirty="0"/>
              <a:t>L</a:t>
            </a:r>
            <a:r>
              <a:rPr lang="en-US" altLang="en-US" dirty="0"/>
              <a:t> </a:t>
            </a:r>
            <a:r>
              <a:rPr lang="en-US" altLang="en-US" baseline="-25000" dirty="0"/>
              <a:t>and</a:t>
            </a:r>
            <a:r>
              <a:rPr lang="en-US" altLang="en-US" dirty="0"/>
              <a:t> A</a:t>
            </a:r>
            <a:r>
              <a:rPr lang="en-US" altLang="en-US" baseline="-25000" dirty="0"/>
              <a:t>R</a:t>
            </a:r>
            <a:r>
              <a:rPr lang="en-US" altLang="en-US" dirty="0"/>
              <a:t> of 128KB each</a:t>
            </a:r>
          </a:p>
          <a:p>
            <a:pPr lvl="2"/>
            <a:r>
              <a:rPr lang="en-US" altLang="en-US" dirty="0"/>
              <a:t>One further divided into B</a:t>
            </a:r>
            <a:r>
              <a:rPr lang="en-US" altLang="en-US" baseline="-25000" dirty="0"/>
              <a:t>L</a:t>
            </a:r>
            <a:r>
              <a:rPr lang="en-US" altLang="en-US" dirty="0"/>
              <a:t> and B</a:t>
            </a:r>
            <a:r>
              <a:rPr lang="en-US" altLang="en-US" baseline="-25000" dirty="0"/>
              <a:t>R</a:t>
            </a:r>
            <a:r>
              <a:rPr lang="en-US" altLang="en-US" dirty="0"/>
              <a:t> of 64KB</a:t>
            </a:r>
          </a:p>
          <a:p>
            <a:pPr lvl="3"/>
            <a:r>
              <a:rPr lang="en-US" altLang="en-US" dirty="0"/>
              <a:t>One further into C</a:t>
            </a:r>
            <a:r>
              <a:rPr lang="en-US" altLang="en-US" baseline="-25000" dirty="0"/>
              <a:t>L</a:t>
            </a:r>
            <a:r>
              <a:rPr lang="en-US" altLang="en-US" dirty="0"/>
              <a:t> and C</a:t>
            </a:r>
            <a:r>
              <a:rPr lang="en-US" altLang="en-US" baseline="-25000" dirty="0"/>
              <a:t>R</a:t>
            </a:r>
            <a:r>
              <a:rPr lang="en-US" altLang="en-US" dirty="0"/>
              <a:t> of 32KB each – one used to satisfy request</a:t>
            </a:r>
          </a:p>
          <a:p>
            <a:r>
              <a:rPr lang="en-US" altLang="en-US" dirty="0"/>
              <a:t>Advantage – quickly </a:t>
            </a:r>
            <a:r>
              <a:rPr lang="en-US" altLang="en-US" b="1" dirty="0">
                <a:solidFill>
                  <a:srgbClr val="3366FF"/>
                </a:solidFill>
              </a:rPr>
              <a:t>coalesce</a:t>
            </a:r>
            <a:r>
              <a:rPr lang="en-US" altLang="en-US" dirty="0"/>
              <a:t> unused chunks into larger chunk</a:t>
            </a:r>
          </a:p>
          <a:p>
            <a:r>
              <a:rPr lang="en-US" altLang="en-US" dirty="0"/>
              <a:t>Disadvantage - fragmentation</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62</a:t>
            </a:fld>
            <a:endParaRPr lang="en-US"/>
          </a:p>
        </p:txBody>
      </p:sp>
    </p:spTree>
    <p:extLst>
      <p:ext uri="{BB962C8B-B14F-4D97-AF65-F5344CB8AC3E}">
        <p14:creationId xmlns:p14="http://schemas.microsoft.com/office/powerpoint/2010/main" val="603330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altLang="en-US"/>
              <a:t>Buddy System Allocator</a:t>
            </a:r>
          </a:p>
        </p:txBody>
      </p:sp>
      <p:pic>
        <p:nvPicPr>
          <p:cNvPr id="67587" name="Picture 1" descr="9_26.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8712" y="1374139"/>
            <a:ext cx="5456164" cy="53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63</a:t>
            </a:fld>
            <a:endParaRPr lang="en-US"/>
          </a:p>
        </p:txBody>
      </p:sp>
    </p:spTree>
    <p:extLst>
      <p:ext uri="{BB962C8B-B14F-4D97-AF65-F5344CB8AC3E}">
        <p14:creationId xmlns:p14="http://schemas.microsoft.com/office/powerpoint/2010/main" val="1311067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eaLnBrk="1" hangingPunct="1"/>
            <a:r>
              <a:rPr lang="en-US" altLang="en-US"/>
              <a:t>Slab Allocator</a:t>
            </a:r>
          </a:p>
        </p:txBody>
      </p:sp>
      <p:sp>
        <p:nvSpPr>
          <p:cNvPr id="68611" name="Rectangle 3"/>
          <p:cNvSpPr>
            <a:spLocks noGrp="1" noChangeArrowheads="1"/>
          </p:cNvSpPr>
          <p:nvPr>
            <p:ph idx="1"/>
          </p:nvPr>
        </p:nvSpPr>
        <p:spPr/>
        <p:txBody>
          <a:bodyPr>
            <a:normAutofit fontScale="85000" lnSpcReduction="20000"/>
          </a:bodyPr>
          <a:lstStyle/>
          <a:p>
            <a:r>
              <a:rPr lang="en-US" altLang="en-US" dirty="0"/>
              <a:t>Alternate strategy</a:t>
            </a:r>
            <a:endParaRPr lang="en-US" altLang="en-US" sz="800" dirty="0"/>
          </a:p>
          <a:p>
            <a:r>
              <a:rPr lang="en-US" altLang="en-US" b="1" dirty="0">
                <a:solidFill>
                  <a:srgbClr val="3366FF"/>
                </a:solidFill>
              </a:rPr>
              <a:t>Slab</a:t>
            </a:r>
            <a:r>
              <a:rPr lang="en-US" altLang="en-US" dirty="0">
                <a:solidFill>
                  <a:srgbClr val="3366FF"/>
                </a:solidFill>
              </a:rPr>
              <a:t> </a:t>
            </a:r>
            <a:r>
              <a:rPr lang="en-US" altLang="en-US" dirty="0"/>
              <a:t>is one or more physically contiguous pages</a:t>
            </a:r>
            <a:endParaRPr lang="en-US" altLang="en-US" sz="800" dirty="0"/>
          </a:p>
          <a:p>
            <a:r>
              <a:rPr lang="en-US" altLang="en-US" b="1" dirty="0">
                <a:solidFill>
                  <a:srgbClr val="3366FF"/>
                </a:solidFill>
              </a:rPr>
              <a:t>Cache</a:t>
            </a:r>
            <a:r>
              <a:rPr lang="en-US" altLang="en-US" dirty="0">
                <a:solidFill>
                  <a:srgbClr val="3366FF"/>
                </a:solidFill>
              </a:rPr>
              <a:t> </a:t>
            </a:r>
            <a:r>
              <a:rPr lang="en-US" altLang="en-US" dirty="0"/>
              <a:t>consists of one or more slabs </a:t>
            </a:r>
          </a:p>
          <a:p>
            <a:pPr lvl="1"/>
            <a:r>
              <a:rPr lang="en-US" altLang="en-US" dirty="0"/>
              <a:t>(this is not the hardware memory cache of the </a:t>
            </a:r>
            <a:r>
              <a:rPr lang="en-US" altLang="en-US" dirty="0" err="1"/>
              <a:t>cpu</a:t>
            </a:r>
            <a:r>
              <a:rPr lang="en-US" altLang="en-US" dirty="0"/>
              <a:t>)</a:t>
            </a:r>
            <a:endParaRPr lang="en-US" altLang="en-US" sz="400" dirty="0"/>
          </a:p>
          <a:p>
            <a:r>
              <a:rPr lang="en-US" altLang="en-US" dirty="0"/>
              <a:t>Single cache for each unique kernel data structure</a:t>
            </a:r>
          </a:p>
          <a:p>
            <a:pPr lvl="1"/>
            <a:r>
              <a:rPr lang="en-US" altLang="en-US" dirty="0"/>
              <a:t>Each cache filled with </a:t>
            </a:r>
            <a:r>
              <a:rPr lang="en-US" altLang="en-US" b="1" dirty="0">
                <a:solidFill>
                  <a:srgbClr val="3366FF"/>
                </a:solidFill>
              </a:rPr>
              <a:t>objects</a:t>
            </a:r>
            <a:r>
              <a:rPr lang="en-US" altLang="en-US" dirty="0">
                <a:solidFill>
                  <a:srgbClr val="3366FF"/>
                </a:solidFill>
              </a:rPr>
              <a:t> </a:t>
            </a:r>
            <a:r>
              <a:rPr lang="en-US" altLang="en-US" dirty="0"/>
              <a:t>– instantiations of the data structure</a:t>
            </a:r>
          </a:p>
          <a:p>
            <a:pPr lvl="1"/>
            <a:r>
              <a:rPr lang="en-US" altLang="en-US" dirty="0"/>
              <a:t>For example – Cache representing semaphores stores instances of semaphore objects</a:t>
            </a:r>
          </a:p>
          <a:p>
            <a:pPr lvl="2"/>
            <a:endParaRPr lang="en-US" altLang="en-US" sz="400" dirty="0"/>
          </a:p>
          <a:p>
            <a:r>
              <a:rPr lang="en-US" altLang="en-US" dirty="0"/>
              <a:t>When cache created, filled with objects marked as </a:t>
            </a:r>
            <a:r>
              <a:rPr lang="en-US" altLang="en-US" b="1" dirty="0">
                <a:latin typeface="Courier New" panose="02070309020205020404" pitchFamily="49" charset="0"/>
                <a:cs typeface="Courier New" panose="02070309020205020404" pitchFamily="49" charset="0"/>
              </a:rPr>
              <a:t>free</a:t>
            </a:r>
            <a:endParaRPr lang="en-US" altLang="en-US" sz="800" b="1" dirty="0"/>
          </a:p>
          <a:p>
            <a:r>
              <a:rPr lang="en-US" altLang="en-US" dirty="0"/>
              <a:t>When structures stored, objects marked as </a:t>
            </a:r>
            <a:r>
              <a:rPr lang="en-US" altLang="en-US" b="1" dirty="0">
                <a:latin typeface="Courier New" panose="02070309020205020404" pitchFamily="49" charset="0"/>
                <a:cs typeface="Courier New" panose="02070309020205020404" pitchFamily="49" charset="0"/>
              </a:rPr>
              <a:t>used</a:t>
            </a:r>
            <a:endParaRPr lang="en-US" altLang="en-US" sz="800" b="1" dirty="0"/>
          </a:p>
          <a:p>
            <a:r>
              <a:rPr lang="en-US" altLang="en-US" dirty="0"/>
              <a:t>If slab is full of used objects, next object allocated from empty slab</a:t>
            </a:r>
          </a:p>
          <a:p>
            <a:pPr lvl="1"/>
            <a:r>
              <a:rPr lang="en-US" altLang="en-US" dirty="0"/>
              <a:t>If no empty slabs, new slab allocated</a:t>
            </a:r>
            <a:endParaRPr lang="en-US" altLang="en-US" sz="800" dirty="0"/>
          </a:p>
          <a:p>
            <a:r>
              <a:rPr lang="en-US" altLang="en-US" dirty="0"/>
              <a:t>Benefits include no fragmentation, fast memory request satisfaction</a:t>
            </a:r>
          </a:p>
          <a:p>
            <a:pPr>
              <a:buFont typeface="Monotype Sorts" pitchFamily="-84" charset="2"/>
              <a:buNone/>
            </a:pPr>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64</a:t>
            </a:fld>
            <a:endParaRPr lang="en-US"/>
          </a:p>
        </p:txBody>
      </p:sp>
    </p:spTree>
    <p:extLst>
      <p:ext uri="{BB962C8B-B14F-4D97-AF65-F5344CB8AC3E}">
        <p14:creationId xmlns:p14="http://schemas.microsoft.com/office/powerpoint/2010/main" val="1340930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eaLnBrk="1" hangingPunct="1"/>
            <a:r>
              <a:rPr lang="en-US" altLang="en-US"/>
              <a:t>Slab Allocation</a:t>
            </a:r>
          </a:p>
        </p:txBody>
      </p:sp>
      <p:pic>
        <p:nvPicPr>
          <p:cNvPr id="69635" name="Picture 1" descr="9_27.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1" y="1690688"/>
            <a:ext cx="6380479" cy="50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65</a:t>
            </a:fld>
            <a:endParaRPr lang="en-US"/>
          </a:p>
        </p:txBody>
      </p:sp>
    </p:spTree>
    <p:extLst>
      <p:ext uri="{BB962C8B-B14F-4D97-AF65-F5344CB8AC3E}">
        <p14:creationId xmlns:p14="http://schemas.microsoft.com/office/powerpoint/2010/main" val="5908688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eaLnBrk="1" hangingPunct="1"/>
            <a:r>
              <a:rPr lang="en-US" altLang="en-US"/>
              <a:t>Slab Allocator in Linux</a:t>
            </a:r>
          </a:p>
        </p:txBody>
      </p:sp>
      <p:sp>
        <p:nvSpPr>
          <p:cNvPr id="70659" name="Rectangle 3"/>
          <p:cNvSpPr>
            <a:spLocks noGrp="1" noChangeArrowheads="1"/>
          </p:cNvSpPr>
          <p:nvPr>
            <p:ph idx="1"/>
          </p:nvPr>
        </p:nvSpPr>
        <p:spPr/>
        <p:txBody>
          <a:bodyPr>
            <a:normAutofit fontScale="92500" lnSpcReduction="20000"/>
          </a:bodyPr>
          <a:lstStyle/>
          <a:p>
            <a:r>
              <a:rPr lang="en-US" altLang="en-US" dirty="0"/>
              <a:t>For example, process descriptor is of type </a:t>
            </a:r>
            <a:r>
              <a:rPr lang="en-US" altLang="en-US" dirty="0">
                <a:latin typeface="Courier New" panose="02070309020205020404" pitchFamily="49" charset="0"/>
                <a:cs typeface="Courier New" panose="02070309020205020404" pitchFamily="49" charset="0"/>
              </a:rPr>
              <a:t>struct </a:t>
            </a:r>
            <a:r>
              <a:rPr lang="en-US" altLang="en-US" dirty="0" err="1">
                <a:latin typeface="Courier New" panose="02070309020205020404" pitchFamily="49" charset="0"/>
                <a:cs typeface="Courier New" panose="02070309020205020404" pitchFamily="49" charset="0"/>
              </a:rPr>
              <a:t>task_struct</a:t>
            </a:r>
            <a:endParaRPr lang="en-US" altLang="en-US" dirty="0"/>
          </a:p>
          <a:p>
            <a:r>
              <a:rPr lang="en-US" altLang="en-US" dirty="0"/>
              <a:t>Approx 1.7KB of memory</a:t>
            </a:r>
          </a:p>
          <a:p>
            <a:r>
              <a:rPr lang="en-US" altLang="en-US" dirty="0"/>
              <a:t>New task -&gt; allocate new struct from cache</a:t>
            </a:r>
          </a:p>
          <a:p>
            <a:pPr lvl="1"/>
            <a:r>
              <a:rPr lang="en-US" altLang="en-US" dirty="0"/>
              <a:t>Will use existing free </a:t>
            </a:r>
            <a:r>
              <a:rPr lang="en-US" altLang="en-US" dirty="0">
                <a:latin typeface="Courier New" panose="02070309020205020404" pitchFamily="49" charset="0"/>
                <a:cs typeface="Courier New" panose="02070309020205020404" pitchFamily="49" charset="0"/>
              </a:rPr>
              <a:t>struct </a:t>
            </a:r>
            <a:r>
              <a:rPr lang="en-US" altLang="en-US" dirty="0" err="1">
                <a:latin typeface="Courier New" panose="02070309020205020404" pitchFamily="49" charset="0"/>
                <a:cs typeface="Courier New" panose="02070309020205020404" pitchFamily="49" charset="0"/>
              </a:rPr>
              <a:t>task_struct</a:t>
            </a:r>
            <a:endParaRPr lang="en-US" altLang="en-US" dirty="0"/>
          </a:p>
          <a:p>
            <a:r>
              <a:rPr lang="en-US" altLang="en-US" dirty="0"/>
              <a:t>Slab can be in three possible states</a:t>
            </a:r>
          </a:p>
          <a:p>
            <a:pPr lvl="1">
              <a:buFont typeface="Arial" panose="020B0604020202020204" pitchFamily="34" charset="0"/>
              <a:buAutoNum type="arabicPeriod"/>
            </a:pPr>
            <a:r>
              <a:rPr lang="en-US" altLang="en-US" dirty="0"/>
              <a:t>Full – all used</a:t>
            </a:r>
          </a:p>
          <a:p>
            <a:pPr lvl="1">
              <a:buFont typeface="Arial" panose="020B0604020202020204" pitchFamily="34" charset="0"/>
              <a:buAutoNum type="arabicPeriod"/>
            </a:pPr>
            <a:r>
              <a:rPr lang="en-US" altLang="en-US" dirty="0"/>
              <a:t>Empty – all free</a:t>
            </a:r>
          </a:p>
          <a:p>
            <a:pPr lvl="1">
              <a:buFont typeface="Arial" panose="020B0604020202020204" pitchFamily="34" charset="0"/>
              <a:buAutoNum type="arabicPeriod"/>
            </a:pPr>
            <a:r>
              <a:rPr lang="en-US" altLang="en-US" dirty="0"/>
              <a:t>Partial – mix of free and used</a:t>
            </a:r>
          </a:p>
          <a:p>
            <a:r>
              <a:rPr lang="en-US" altLang="en-US" dirty="0"/>
              <a:t>Upon request, slab allocator</a:t>
            </a:r>
          </a:p>
          <a:p>
            <a:pPr lvl="1">
              <a:buFont typeface="Arial" panose="020B0604020202020204" pitchFamily="34" charset="0"/>
              <a:buAutoNum type="arabicPeriod"/>
            </a:pPr>
            <a:r>
              <a:rPr lang="en-US" altLang="en-US" dirty="0"/>
              <a:t>Uses free struct in partial slab</a:t>
            </a:r>
          </a:p>
          <a:p>
            <a:pPr lvl="1">
              <a:buFont typeface="Arial" panose="020B0604020202020204" pitchFamily="34" charset="0"/>
              <a:buAutoNum type="arabicPeriod"/>
            </a:pPr>
            <a:r>
              <a:rPr lang="en-US" altLang="en-US" dirty="0"/>
              <a:t>If none, takes one from empty slab</a:t>
            </a:r>
          </a:p>
          <a:p>
            <a:pPr lvl="1">
              <a:buFont typeface="Arial" panose="020B0604020202020204" pitchFamily="34" charset="0"/>
              <a:buAutoNum type="arabicPeriod"/>
            </a:pPr>
            <a:r>
              <a:rPr lang="en-US" altLang="en-US" dirty="0"/>
              <a:t>If no empty slab, create new empty</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66</a:t>
            </a:fld>
            <a:endParaRPr lang="en-US"/>
          </a:p>
        </p:txBody>
      </p:sp>
    </p:spTree>
    <p:extLst>
      <p:ext uri="{BB962C8B-B14F-4D97-AF65-F5344CB8AC3E}">
        <p14:creationId xmlns:p14="http://schemas.microsoft.com/office/powerpoint/2010/main" val="41349507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hangingPunct="1"/>
            <a:r>
              <a:rPr lang="en-US" altLang="en-US"/>
              <a:t>Slab Allocator in Linux (Cont.)</a:t>
            </a:r>
          </a:p>
        </p:txBody>
      </p:sp>
      <p:sp>
        <p:nvSpPr>
          <p:cNvPr id="71683" name="Rectangle 3"/>
          <p:cNvSpPr>
            <a:spLocks noGrp="1" noChangeArrowheads="1"/>
          </p:cNvSpPr>
          <p:nvPr>
            <p:ph idx="1"/>
          </p:nvPr>
        </p:nvSpPr>
        <p:spPr/>
        <p:txBody>
          <a:bodyPr/>
          <a:lstStyle/>
          <a:p>
            <a:r>
              <a:rPr lang="en-US" altLang="en-US"/>
              <a:t>Slab started in Solaris, now wide-spread for both kernel mode and user memory in various OSes</a:t>
            </a:r>
          </a:p>
          <a:p>
            <a:r>
              <a:rPr lang="en-US" altLang="en-US"/>
              <a:t>Linux  2.2 had SLAB, now has both SLOB and SLUB allocators</a:t>
            </a:r>
          </a:p>
          <a:p>
            <a:pPr lvl="1"/>
            <a:r>
              <a:rPr lang="en-US" altLang="en-US"/>
              <a:t>SLOB for systems with limited memory</a:t>
            </a:r>
          </a:p>
          <a:p>
            <a:pPr lvl="2"/>
            <a:r>
              <a:rPr lang="en-US" altLang="en-US"/>
              <a:t>Simple List of Blocks – maintains 3 list objects for small, medium, large objects</a:t>
            </a:r>
          </a:p>
          <a:p>
            <a:pPr lvl="1"/>
            <a:r>
              <a:rPr lang="en-US" altLang="en-US"/>
              <a:t>SLUB is performance-optimized SLAB removes per-CPU queues, metadata stored in page structure</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67</a:t>
            </a:fld>
            <a:endParaRPr lang="en-US"/>
          </a:p>
        </p:txBody>
      </p:sp>
    </p:spTree>
    <p:extLst>
      <p:ext uri="{BB962C8B-B14F-4D97-AF65-F5344CB8AC3E}">
        <p14:creationId xmlns:p14="http://schemas.microsoft.com/office/powerpoint/2010/main" val="4190107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en-US" altLang="en-US"/>
              <a:t>Other Considerations -- Prepaging</a:t>
            </a:r>
          </a:p>
        </p:txBody>
      </p:sp>
      <p:sp>
        <p:nvSpPr>
          <p:cNvPr id="72707" name="Rectangle 3"/>
          <p:cNvSpPr>
            <a:spLocks noGrp="1" noChangeArrowheads="1"/>
          </p:cNvSpPr>
          <p:nvPr>
            <p:ph idx="1"/>
          </p:nvPr>
        </p:nvSpPr>
        <p:spPr/>
        <p:txBody>
          <a:bodyPr/>
          <a:lstStyle/>
          <a:p>
            <a:r>
              <a:rPr lang="en-US" altLang="en-US" dirty="0" err="1"/>
              <a:t>Prepaging</a:t>
            </a:r>
            <a:r>
              <a:rPr lang="en-US" altLang="en-US" dirty="0"/>
              <a:t> </a:t>
            </a:r>
          </a:p>
          <a:p>
            <a:pPr lvl="1"/>
            <a:r>
              <a:rPr lang="en-US" altLang="en-US" dirty="0"/>
              <a:t>To reduce the large number of page faults that occurs at process startup</a:t>
            </a:r>
          </a:p>
          <a:p>
            <a:pPr lvl="1"/>
            <a:r>
              <a:rPr lang="en-US" altLang="en-US" dirty="0" err="1"/>
              <a:t>Prepage</a:t>
            </a:r>
            <a:r>
              <a:rPr lang="en-US" altLang="en-US" dirty="0"/>
              <a:t> all or some of the pages a process will need, before they are referenced</a:t>
            </a:r>
          </a:p>
          <a:p>
            <a:pPr lvl="1"/>
            <a:r>
              <a:rPr lang="en-US" altLang="en-US" dirty="0"/>
              <a:t>But if </a:t>
            </a:r>
            <a:r>
              <a:rPr lang="en-US" altLang="en-US" dirty="0" err="1"/>
              <a:t>prepaged</a:t>
            </a:r>
            <a:r>
              <a:rPr lang="en-US" altLang="en-US" dirty="0"/>
              <a:t> pages are unused, I/O and memory was wasted</a:t>
            </a:r>
          </a:p>
          <a:p>
            <a:pPr lvl="1"/>
            <a:r>
              <a:rPr lang="en-US" altLang="en-US" dirty="0"/>
              <a:t>Assume </a:t>
            </a:r>
            <a:r>
              <a:rPr lang="en-US" altLang="en-US" i="1" dirty="0"/>
              <a:t>s</a:t>
            </a:r>
            <a:r>
              <a:rPr lang="en-US" altLang="en-US" dirty="0"/>
              <a:t> pages are </a:t>
            </a:r>
            <a:r>
              <a:rPr lang="en-US" altLang="en-US" dirty="0" err="1"/>
              <a:t>prepaged</a:t>
            </a:r>
            <a:r>
              <a:rPr lang="en-US" altLang="en-US" dirty="0"/>
              <a:t> and </a:t>
            </a:r>
            <a:r>
              <a:rPr lang="el-GR" altLang="en-US" i="1" dirty="0"/>
              <a:t>α</a:t>
            </a:r>
            <a:r>
              <a:rPr lang="en-US" altLang="en-US" i="1" dirty="0"/>
              <a:t> fraction </a:t>
            </a:r>
            <a:r>
              <a:rPr lang="en-US" altLang="en-US" dirty="0"/>
              <a:t>of the pages is used</a:t>
            </a:r>
          </a:p>
          <a:p>
            <a:pPr lvl="2"/>
            <a:r>
              <a:rPr lang="en-US" altLang="en-US" dirty="0"/>
              <a:t>Is cost of saved pages faults &gt; or &lt; than the cost of </a:t>
            </a:r>
            <a:r>
              <a:rPr lang="en-US" altLang="en-US" dirty="0" err="1"/>
              <a:t>prepaging</a:t>
            </a:r>
            <a:r>
              <a:rPr lang="en-US" altLang="en-US" i="1" dirty="0"/>
              <a:t> </a:t>
            </a:r>
            <a:br>
              <a:rPr lang="en-US" altLang="en-US" i="1" dirty="0"/>
            </a:br>
            <a:r>
              <a:rPr lang="en-US" altLang="en-US" dirty="0"/>
              <a:t>unnecessary pages</a:t>
            </a:r>
            <a:r>
              <a:rPr lang="en-US" altLang="en-US" i="1" dirty="0"/>
              <a:t>?  </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68</a:t>
            </a:fld>
            <a:endParaRPr lang="en-US"/>
          </a:p>
        </p:txBody>
      </p:sp>
    </p:spTree>
    <p:extLst>
      <p:ext uri="{BB962C8B-B14F-4D97-AF65-F5344CB8AC3E}">
        <p14:creationId xmlns:p14="http://schemas.microsoft.com/office/powerpoint/2010/main" val="2864627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eaLnBrk="1" hangingPunct="1"/>
            <a:r>
              <a:rPr lang="en-US" altLang="en-US"/>
              <a:t>Other Issues – Page Size</a:t>
            </a:r>
          </a:p>
        </p:txBody>
      </p:sp>
      <p:sp>
        <p:nvSpPr>
          <p:cNvPr id="73731" name="Rectangle 3"/>
          <p:cNvSpPr>
            <a:spLocks noGrp="1" noChangeArrowheads="1"/>
          </p:cNvSpPr>
          <p:nvPr>
            <p:ph idx="1"/>
          </p:nvPr>
        </p:nvSpPr>
        <p:spPr/>
        <p:txBody>
          <a:bodyPr>
            <a:normAutofit fontScale="92500" lnSpcReduction="20000"/>
          </a:bodyPr>
          <a:lstStyle/>
          <a:p>
            <a:r>
              <a:rPr lang="en-US" altLang="en-US"/>
              <a:t>Sometimes OS designers have a choice</a:t>
            </a:r>
          </a:p>
          <a:p>
            <a:pPr lvl="1"/>
            <a:r>
              <a:rPr lang="en-US" altLang="en-US"/>
              <a:t>Especially if running on custom-built CPU</a:t>
            </a:r>
          </a:p>
          <a:p>
            <a:r>
              <a:rPr lang="en-US" altLang="en-US"/>
              <a:t>Page size selection must take into consideration:</a:t>
            </a:r>
          </a:p>
          <a:p>
            <a:pPr lvl="1"/>
            <a:r>
              <a:rPr lang="en-US" altLang="en-US"/>
              <a:t>Fragmentation</a:t>
            </a:r>
          </a:p>
          <a:p>
            <a:pPr lvl="1"/>
            <a:r>
              <a:rPr lang="en-US" altLang="en-US"/>
              <a:t>Page table size </a:t>
            </a:r>
          </a:p>
          <a:p>
            <a:pPr lvl="1"/>
            <a:r>
              <a:rPr lang="en-US" altLang="en-US" b="1">
                <a:solidFill>
                  <a:srgbClr val="3366FF"/>
                </a:solidFill>
              </a:rPr>
              <a:t>Resolution</a:t>
            </a:r>
          </a:p>
          <a:p>
            <a:pPr lvl="1"/>
            <a:r>
              <a:rPr lang="en-US" altLang="en-US"/>
              <a:t>I/O overhead</a:t>
            </a:r>
          </a:p>
          <a:p>
            <a:pPr lvl="1"/>
            <a:r>
              <a:rPr lang="en-US" altLang="en-US"/>
              <a:t>Number of page faults</a:t>
            </a:r>
          </a:p>
          <a:p>
            <a:pPr lvl="1"/>
            <a:r>
              <a:rPr lang="en-US" altLang="en-US"/>
              <a:t>Locality</a:t>
            </a:r>
          </a:p>
          <a:p>
            <a:pPr lvl="1"/>
            <a:r>
              <a:rPr lang="en-US" altLang="en-US"/>
              <a:t>TLB size and effectiveness</a:t>
            </a:r>
          </a:p>
          <a:p>
            <a:r>
              <a:rPr lang="en-US" altLang="en-US"/>
              <a:t>Always power of 2, usually in the range 2</a:t>
            </a:r>
            <a:r>
              <a:rPr lang="en-US" altLang="en-US" baseline="30000"/>
              <a:t>12</a:t>
            </a:r>
            <a:r>
              <a:rPr lang="en-US" altLang="en-US"/>
              <a:t> (4,096 bytes) to 2</a:t>
            </a:r>
            <a:r>
              <a:rPr lang="en-US" altLang="en-US" baseline="30000"/>
              <a:t>22</a:t>
            </a:r>
            <a:r>
              <a:rPr lang="en-US" altLang="en-US"/>
              <a:t> (4,194,304 bytes)</a:t>
            </a:r>
          </a:p>
          <a:p>
            <a:r>
              <a:rPr lang="en-US" altLang="en-US"/>
              <a:t>On average, growing over time</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69</a:t>
            </a:fld>
            <a:endParaRPr lang="en-US"/>
          </a:p>
        </p:txBody>
      </p:sp>
    </p:spTree>
    <p:extLst>
      <p:ext uri="{BB962C8B-B14F-4D97-AF65-F5344CB8AC3E}">
        <p14:creationId xmlns:p14="http://schemas.microsoft.com/office/powerpoint/2010/main" val="366698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a:t>Shared Library Using Virtual Memory</a:t>
            </a:r>
          </a:p>
        </p:txBody>
      </p:sp>
      <p:pic>
        <p:nvPicPr>
          <p:cNvPr id="122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481" y="2078673"/>
            <a:ext cx="6296025"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7</a:t>
            </a:fld>
            <a:endParaRPr lang="en-US"/>
          </a:p>
        </p:txBody>
      </p:sp>
    </p:spTree>
    <p:extLst>
      <p:ext uri="{BB962C8B-B14F-4D97-AF65-F5344CB8AC3E}">
        <p14:creationId xmlns:p14="http://schemas.microsoft.com/office/powerpoint/2010/main" val="36929783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pPr eaLnBrk="1" hangingPunct="1"/>
            <a:r>
              <a:rPr lang="en-US" altLang="en-US"/>
              <a:t>Other Issues – TLB Reach </a:t>
            </a:r>
          </a:p>
        </p:txBody>
      </p:sp>
      <p:sp>
        <p:nvSpPr>
          <p:cNvPr id="74755" name="Rectangle 3"/>
          <p:cNvSpPr>
            <a:spLocks noGrp="1" noChangeArrowheads="1"/>
          </p:cNvSpPr>
          <p:nvPr>
            <p:ph idx="1"/>
          </p:nvPr>
        </p:nvSpPr>
        <p:spPr/>
        <p:txBody>
          <a:bodyPr>
            <a:normAutofit fontScale="92500" lnSpcReduction="20000"/>
          </a:bodyPr>
          <a:lstStyle/>
          <a:p>
            <a:r>
              <a:rPr lang="en-US" altLang="en-US" dirty="0"/>
              <a:t>TLB Reach - The amount of memory accessible from the TLB</a:t>
            </a:r>
          </a:p>
          <a:p>
            <a:endParaRPr lang="en-US" altLang="en-US" sz="800" dirty="0"/>
          </a:p>
          <a:p>
            <a:r>
              <a:rPr lang="en-US" altLang="en-US" dirty="0"/>
              <a:t>TLB Reach = (TLB Size) X (Page Size)</a:t>
            </a:r>
          </a:p>
          <a:p>
            <a:endParaRPr lang="en-US" altLang="en-US" sz="800" dirty="0"/>
          </a:p>
          <a:p>
            <a:r>
              <a:rPr lang="en-US" altLang="en-US" dirty="0"/>
              <a:t>Ideally, the working set of each process is stored in the TLB</a:t>
            </a:r>
          </a:p>
          <a:p>
            <a:pPr lvl="1"/>
            <a:r>
              <a:rPr lang="en-US" altLang="en-US" dirty="0"/>
              <a:t>Otherwise, there is a high degree of page faults</a:t>
            </a:r>
          </a:p>
          <a:p>
            <a:pPr lvl="1"/>
            <a:endParaRPr lang="en-US" altLang="en-US" sz="800" dirty="0"/>
          </a:p>
          <a:p>
            <a:r>
              <a:rPr lang="en-US" altLang="en-US" dirty="0"/>
              <a:t>Increase the Page Size</a:t>
            </a:r>
          </a:p>
          <a:p>
            <a:pPr lvl="1"/>
            <a:r>
              <a:rPr lang="en-US" altLang="en-US" dirty="0"/>
              <a:t>This may lead to an increase in fragmentation as not all applications require a large page size</a:t>
            </a:r>
          </a:p>
          <a:p>
            <a:pPr lvl="1"/>
            <a:endParaRPr lang="en-US" altLang="en-US" sz="800" dirty="0"/>
          </a:p>
          <a:p>
            <a:r>
              <a:rPr lang="en-US" altLang="en-US" dirty="0"/>
              <a:t>Provide Multiple Page Sizes</a:t>
            </a:r>
          </a:p>
          <a:p>
            <a:pPr lvl="1"/>
            <a:r>
              <a:rPr lang="en-US" altLang="en-US" dirty="0"/>
              <a:t>This allows applications that require larger page sizes the opportunity to use them without an increase in fragmentation</a:t>
            </a:r>
          </a:p>
          <a:p>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70</a:t>
            </a:fld>
            <a:endParaRPr lang="en-US"/>
          </a:p>
        </p:txBody>
      </p:sp>
    </p:spTree>
    <p:extLst>
      <p:ext uri="{BB962C8B-B14F-4D97-AF65-F5344CB8AC3E}">
        <p14:creationId xmlns:p14="http://schemas.microsoft.com/office/powerpoint/2010/main" val="33961979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pPr eaLnBrk="1" hangingPunct="1"/>
            <a:r>
              <a:rPr lang="en-US" altLang="en-US"/>
              <a:t>Other Issues – Program Structure</a:t>
            </a:r>
          </a:p>
        </p:txBody>
      </p:sp>
      <p:sp>
        <p:nvSpPr>
          <p:cNvPr id="75779" name="Rectangle 3"/>
          <p:cNvSpPr>
            <a:spLocks noGrp="1" noChangeArrowheads="1"/>
          </p:cNvSpPr>
          <p:nvPr>
            <p:ph idx="1"/>
          </p:nvPr>
        </p:nvSpPr>
        <p:spPr/>
        <p:txBody>
          <a:bodyPr>
            <a:normAutofit fontScale="85000" lnSpcReduction="20000"/>
          </a:bodyPr>
          <a:lstStyle/>
          <a:p>
            <a:pPr>
              <a:tabLst>
                <a:tab pos="3317875" algn="l"/>
                <a:tab pos="3649663" algn="l"/>
              </a:tabLst>
            </a:pPr>
            <a:r>
              <a:rPr lang="en-US" altLang="en-US"/>
              <a:t>Program structure</a:t>
            </a:r>
          </a:p>
          <a:p>
            <a:pPr lvl="1">
              <a:tabLst>
                <a:tab pos="3317875" algn="l"/>
                <a:tab pos="3649663" algn="l"/>
              </a:tabLst>
            </a:pPr>
            <a:r>
              <a:rPr lang="en-US" altLang="en-US">
                <a:latin typeface="Courier New" panose="02070309020205020404" pitchFamily="49" charset="0"/>
              </a:rPr>
              <a:t>int[128,128] data;</a:t>
            </a:r>
          </a:p>
          <a:p>
            <a:pPr lvl="1">
              <a:tabLst>
                <a:tab pos="3317875" algn="l"/>
                <a:tab pos="3649663" algn="l"/>
              </a:tabLst>
            </a:pPr>
            <a:r>
              <a:rPr lang="en-US" altLang="en-US"/>
              <a:t>Each row is stored in one page </a:t>
            </a:r>
          </a:p>
          <a:p>
            <a:pPr lvl="1">
              <a:tabLst>
                <a:tab pos="3317875" algn="l"/>
                <a:tab pos="3649663" algn="l"/>
              </a:tabLst>
            </a:pPr>
            <a:r>
              <a:rPr lang="en-US" altLang="en-US"/>
              <a:t>Program 1 	</a:t>
            </a:r>
          </a:p>
          <a:p>
            <a:pPr>
              <a:buNone/>
              <a:tabLst>
                <a:tab pos="3317875" algn="l"/>
                <a:tab pos="3649663" algn="l"/>
              </a:tabLst>
            </a:pPr>
            <a:r>
              <a:rPr lang="en-US" altLang="en-US">
                <a:latin typeface="Courier New" panose="02070309020205020404" pitchFamily="49" charset="0"/>
              </a:rPr>
              <a:t>                for (j = 0; j &lt;128; j++)</a:t>
            </a:r>
            <a:br>
              <a:rPr lang="en-US" altLang="en-US">
                <a:latin typeface="Courier New" panose="02070309020205020404" pitchFamily="49" charset="0"/>
              </a:rPr>
            </a:br>
            <a:r>
              <a:rPr lang="en-US" altLang="en-US">
                <a:latin typeface="Courier New" panose="02070309020205020404" pitchFamily="49" charset="0"/>
              </a:rPr>
              <a:t>                  for (i = 0; i &lt; 128; i++)</a:t>
            </a:r>
            <a:br>
              <a:rPr lang="en-US" altLang="en-US">
                <a:latin typeface="Courier New" panose="02070309020205020404" pitchFamily="49" charset="0"/>
              </a:rPr>
            </a:br>
            <a:r>
              <a:rPr lang="en-US" altLang="en-US">
                <a:latin typeface="Courier New" panose="02070309020205020404" pitchFamily="49" charset="0"/>
              </a:rPr>
              <a:t>                        data[i,j] = 0;</a:t>
            </a:r>
            <a:br>
              <a:rPr lang="en-US" altLang="en-US">
                <a:latin typeface="Courier New" panose="02070309020205020404" pitchFamily="49" charset="0"/>
              </a:rPr>
            </a:br>
            <a:endParaRPr lang="en-US" altLang="en-US">
              <a:latin typeface="Courier New" panose="02070309020205020404" pitchFamily="49" charset="0"/>
            </a:endParaRPr>
          </a:p>
          <a:p>
            <a:pPr lvl="1">
              <a:buNone/>
              <a:tabLst>
                <a:tab pos="3317875" algn="l"/>
                <a:tab pos="3649663" algn="l"/>
              </a:tabLst>
            </a:pPr>
            <a:r>
              <a:rPr lang="en-US" altLang="en-US"/>
              <a:t>     128 x 128 = 16,384 page faults </a:t>
            </a:r>
            <a:br>
              <a:rPr lang="en-US" altLang="en-US"/>
            </a:br>
            <a:endParaRPr lang="en-US" altLang="en-US"/>
          </a:p>
          <a:p>
            <a:pPr lvl="1">
              <a:tabLst>
                <a:tab pos="3317875" algn="l"/>
                <a:tab pos="3649663" algn="l"/>
              </a:tabLst>
            </a:pPr>
            <a:r>
              <a:rPr lang="en-US" altLang="en-US"/>
              <a:t>Program 2 	</a:t>
            </a:r>
          </a:p>
          <a:p>
            <a:pPr lvl="1">
              <a:buNone/>
              <a:tabLst>
                <a:tab pos="3317875" algn="l"/>
                <a:tab pos="3649663" algn="l"/>
              </a:tabLst>
            </a:pPr>
            <a:r>
              <a:rPr lang="en-US" altLang="en-US">
                <a:latin typeface="Courier New" panose="02070309020205020404" pitchFamily="49" charset="0"/>
              </a:rPr>
              <a:t>             for (i = 0; i &lt; 128; i++)</a:t>
            </a:r>
            <a:br>
              <a:rPr lang="en-US" altLang="en-US">
                <a:latin typeface="Courier New" panose="02070309020205020404" pitchFamily="49" charset="0"/>
              </a:rPr>
            </a:br>
            <a:r>
              <a:rPr lang="en-US" altLang="en-US">
                <a:latin typeface="Courier New" panose="02070309020205020404" pitchFamily="49" charset="0"/>
              </a:rPr>
              <a:t>               for (j = 0; j &lt; 128; j++)</a:t>
            </a:r>
            <a:br>
              <a:rPr lang="en-US" altLang="en-US">
                <a:latin typeface="Courier New" panose="02070309020205020404" pitchFamily="49" charset="0"/>
              </a:rPr>
            </a:br>
            <a:r>
              <a:rPr lang="en-US" altLang="en-US">
                <a:latin typeface="Courier New" panose="02070309020205020404" pitchFamily="49" charset="0"/>
              </a:rPr>
              <a:t>                     data[i,j] = 0;</a:t>
            </a:r>
          </a:p>
          <a:p>
            <a:pPr lvl="1">
              <a:buNone/>
              <a:tabLst>
                <a:tab pos="3317875" algn="l"/>
                <a:tab pos="3649663" algn="l"/>
              </a:tabLst>
            </a:pPr>
            <a:br>
              <a:rPr lang="en-US" altLang="en-US"/>
            </a:br>
            <a:r>
              <a:rPr lang="en-US" altLang="en-US"/>
              <a:t>128 page faults</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71</a:t>
            </a:fld>
            <a:endParaRPr lang="en-US"/>
          </a:p>
        </p:txBody>
      </p:sp>
    </p:spTree>
    <p:extLst>
      <p:ext uri="{BB962C8B-B14F-4D97-AF65-F5344CB8AC3E}">
        <p14:creationId xmlns:p14="http://schemas.microsoft.com/office/powerpoint/2010/main" val="1132708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pPr eaLnBrk="1" hangingPunct="1"/>
            <a:r>
              <a:rPr lang="en-US" altLang="en-US"/>
              <a:t>Other Issues – I/O interlock</a:t>
            </a:r>
          </a:p>
        </p:txBody>
      </p:sp>
      <p:sp>
        <p:nvSpPr>
          <p:cNvPr id="76803" name="Rectangle 3"/>
          <p:cNvSpPr>
            <a:spLocks noGrp="1" noChangeArrowheads="1"/>
          </p:cNvSpPr>
          <p:nvPr>
            <p:ph idx="1"/>
          </p:nvPr>
        </p:nvSpPr>
        <p:spPr/>
        <p:txBody>
          <a:bodyPr>
            <a:normAutofit/>
          </a:bodyPr>
          <a:lstStyle/>
          <a:p>
            <a:r>
              <a:rPr lang="en-US" altLang="en-US" b="1">
                <a:solidFill>
                  <a:srgbClr val="3366FF"/>
                </a:solidFill>
              </a:rPr>
              <a:t>I/O Interlock</a:t>
            </a:r>
            <a:r>
              <a:rPr lang="en-US" altLang="en-US">
                <a:solidFill>
                  <a:srgbClr val="3366FF"/>
                </a:solidFill>
              </a:rPr>
              <a:t> </a:t>
            </a:r>
            <a:r>
              <a:rPr lang="en-US" altLang="en-US"/>
              <a:t>– Pages must sometimes be locked into memory</a:t>
            </a:r>
          </a:p>
          <a:p>
            <a:r>
              <a:rPr lang="en-US" altLang="en-US"/>
              <a:t>Consider I/O - Pages that are used for copying a file from a device must be locked from being selected for eviction by a page replacement algorithm</a:t>
            </a:r>
          </a:p>
          <a:p>
            <a:r>
              <a:rPr lang="en-US" altLang="en-US" b="1">
                <a:solidFill>
                  <a:srgbClr val="3366FF"/>
                </a:solidFill>
              </a:rPr>
              <a:t>Pinning</a:t>
            </a:r>
            <a:r>
              <a:rPr lang="en-US" altLang="en-US"/>
              <a:t> of pages to lock into memory</a:t>
            </a:r>
          </a:p>
        </p:txBody>
      </p:sp>
      <p:pic>
        <p:nvPicPr>
          <p:cNvPr id="768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410" y="3381058"/>
            <a:ext cx="291465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72</a:t>
            </a:fld>
            <a:endParaRPr lang="en-US"/>
          </a:p>
        </p:txBody>
      </p:sp>
    </p:spTree>
    <p:extLst>
      <p:ext uri="{BB962C8B-B14F-4D97-AF65-F5344CB8AC3E}">
        <p14:creationId xmlns:p14="http://schemas.microsoft.com/office/powerpoint/2010/main" val="1063581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hangingPunct="1"/>
            <a:r>
              <a:rPr lang="en-US" altLang="en-US" dirty="0"/>
              <a:t>Operating System Examples</a:t>
            </a:r>
          </a:p>
        </p:txBody>
      </p:sp>
      <p:sp>
        <p:nvSpPr>
          <p:cNvPr id="77827" name="Rectangle 3"/>
          <p:cNvSpPr>
            <a:spLocks noGrp="1" noChangeArrowheads="1"/>
          </p:cNvSpPr>
          <p:nvPr>
            <p:ph idx="1"/>
          </p:nvPr>
        </p:nvSpPr>
        <p:spPr/>
        <p:txBody>
          <a:bodyPr/>
          <a:lstStyle/>
          <a:p>
            <a:r>
              <a:rPr lang="en-US" altLang="en-US" dirty="0"/>
              <a:t>4 BSD UNIX </a:t>
            </a:r>
          </a:p>
          <a:p>
            <a:endParaRPr lang="en-US" altLang="en-US" dirty="0"/>
          </a:p>
          <a:p>
            <a:r>
              <a:rPr lang="en-US" altLang="en-US" dirty="0"/>
              <a:t>Linux</a:t>
            </a:r>
          </a:p>
          <a:p>
            <a:endParaRPr lang="en-US" altLang="en-US" dirty="0"/>
          </a:p>
          <a:p>
            <a:r>
              <a:rPr lang="en-US" altLang="en-US" dirty="0"/>
              <a:t>Windows</a:t>
            </a:r>
          </a:p>
          <a:p>
            <a:endParaRPr lang="en-US" altLang="en-US" dirty="0"/>
          </a:p>
          <a:p>
            <a:r>
              <a:rPr lang="en-US" altLang="en-US" dirty="0"/>
              <a:t>Solaris </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73</a:t>
            </a:fld>
            <a:endParaRPr lang="en-US"/>
          </a:p>
        </p:txBody>
      </p:sp>
    </p:spTree>
    <p:extLst>
      <p:ext uri="{BB962C8B-B14F-4D97-AF65-F5344CB8AC3E}">
        <p14:creationId xmlns:p14="http://schemas.microsoft.com/office/powerpoint/2010/main" val="864256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D580-F25F-09F8-4AD9-6C734B62D85B}"/>
              </a:ext>
            </a:extLst>
          </p:cNvPr>
          <p:cNvSpPr>
            <a:spLocks noGrp="1"/>
          </p:cNvSpPr>
          <p:nvPr>
            <p:ph type="title"/>
          </p:nvPr>
        </p:nvSpPr>
        <p:spPr/>
        <p:txBody>
          <a:bodyPr/>
          <a:lstStyle/>
          <a:p>
            <a:r>
              <a:rPr lang="en-US" dirty="0"/>
              <a:t>4 BSD UNIX</a:t>
            </a:r>
          </a:p>
        </p:txBody>
      </p:sp>
      <p:sp>
        <p:nvSpPr>
          <p:cNvPr id="3" name="Content Placeholder 2">
            <a:extLst>
              <a:ext uri="{FF2B5EF4-FFF2-40B4-BE49-F238E27FC236}">
                <a16:creationId xmlns:a16="http://schemas.microsoft.com/office/drawing/2014/main" id="{9756312D-F202-2293-41CE-C8B75DCD793D}"/>
              </a:ext>
            </a:extLst>
          </p:cNvPr>
          <p:cNvSpPr>
            <a:spLocks noGrp="1"/>
          </p:cNvSpPr>
          <p:nvPr>
            <p:ph idx="1"/>
          </p:nvPr>
        </p:nvSpPr>
        <p:spPr>
          <a:xfrm>
            <a:off x="838199" y="1825625"/>
            <a:ext cx="10703859" cy="4351338"/>
          </a:xfrm>
        </p:spPr>
        <p:txBody>
          <a:bodyPr/>
          <a:lstStyle/>
          <a:p>
            <a:r>
              <a:rPr lang="en-US" dirty="0"/>
              <a:t>Global replacement policy</a:t>
            </a:r>
          </a:p>
          <a:p>
            <a:pPr lvl="1"/>
            <a:r>
              <a:rPr lang="en-US" dirty="0"/>
              <a:t>Using second chance algorithm</a:t>
            </a:r>
          </a:p>
          <a:p>
            <a:r>
              <a:rPr lang="en-US" dirty="0"/>
              <a:t>Implemented by </a:t>
            </a:r>
            <a:r>
              <a:rPr lang="en-US" b="1" i="1" dirty="0" err="1"/>
              <a:t>pageout</a:t>
            </a:r>
            <a:r>
              <a:rPr lang="en-US" b="1" i="1" dirty="0"/>
              <a:t> daemon</a:t>
            </a:r>
          </a:p>
          <a:p>
            <a:pPr lvl="1"/>
            <a:r>
              <a:rPr lang="en-US" dirty="0"/>
              <a:t>Also uses a </a:t>
            </a:r>
            <a:r>
              <a:rPr lang="en-US" b="1" i="1" dirty="0"/>
              <a:t>swapper</a:t>
            </a:r>
            <a:r>
              <a:rPr lang="en-US" dirty="0"/>
              <a:t> process</a:t>
            </a:r>
          </a:p>
          <a:p>
            <a:pPr lvl="1"/>
            <a:r>
              <a:rPr lang="en-US" dirty="0"/>
              <a:t>Both execute in kernel mode with their own process structure and kernel stack</a:t>
            </a:r>
          </a:p>
          <a:p>
            <a:r>
              <a:rPr lang="en-US" dirty="0"/>
              <a:t>There is a </a:t>
            </a:r>
            <a:r>
              <a:rPr lang="en-US" b="1" dirty="0"/>
              <a:t>core map table (</a:t>
            </a:r>
            <a:r>
              <a:rPr lang="en-US" b="1" dirty="0" err="1"/>
              <a:t>cmap</a:t>
            </a:r>
            <a:r>
              <a:rPr lang="en-US" b="1" dirty="0"/>
              <a:t>) </a:t>
            </a:r>
            <a:r>
              <a:rPr lang="en-US" dirty="0"/>
              <a:t>with one entry for each page frame</a:t>
            </a:r>
          </a:p>
          <a:p>
            <a:r>
              <a:rPr lang="en-US" dirty="0"/>
              <a:t>Executing process has its page table in the memory</a:t>
            </a:r>
          </a:p>
          <a:p>
            <a:pPr marL="0" indent="0">
              <a:buNone/>
            </a:pPr>
            <a:endParaRPr lang="en-US" b="1" dirty="0"/>
          </a:p>
        </p:txBody>
      </p:sp>
      <p:sp>
        <p:nvSpPr>
          <p:cNvPr id="4" name="Date Placeholder 3">
            <a:extLst>
              <a:ext uri="{FF2B5EF4-FFF2-40B4-BE49-F238E27FC236}">
                <a16:creationId xmlns:a16="http://schemas.microsoft.com/office/drawing/2014/main" id="{5BB65B1F-9EFF-61F8-11ED-045B56916FFF}"/>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5098B2E8-2B80-2CE7-05B1-0D75B831414D}"/>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571F493B-574A-8A3F-02B5-3CA15CFA5F81}"/>
              </a:ext>
            </a:extLst>
          </p:cNvPr>
          <p:cNvSpPr>
            <a:spLocks noGrp="1"/>
          </p:cNvSpPr>
          <p:nvPr>
            <p:ph type="sldNum" sz="quarter" idx="12"/>
          </p:nvPr>
        </p:nvSpPr>
        <p:spPr/>
        <p:txBody>
          <a:bodyPr/>
          <a:lstStyle/>
          <a:p>
            <a:fld id="{B8FA9E9B-7639-41A7-8B5F-FEFEB094FBAA}" type="slidenum">
              <a:rPr lang="en-US" smtClean="0"/>
              <a:t>74</a:t>
            </a:fld>
            <a:endParaRPr lang="en-US"/>
          </a:p>
        </p:txBody>
      </p:sp>
    </p:spTree>
    <p:extLst>
      <p:ext uri="{BB962C8B-B14F-4D97-AF65-F5344CB8AC3E}">
        <p14:creationId xmlns:p14="http://schemas.microsoft.com/office/powerpoint/2010/main" val="42047299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C822-598D-3CA0-D46F-7CD87D68AC0E}"/>
              </a:ext>
            </a:extLst>
          </p:cNvPr>
          <p:cNvSpPr>
            <a:spLocks noGrp="1"/>
          </p:cNvSpPr>
          <p:nvPr>
            <p:ph type="title"/>
          </p:nvPr>
        </p:nvSpPr>
        <p:spPr/>
        <p:txBody>
          <a:bodyPr/>
          <a:lstStyle/>
          <a:p>
            <a:r>
              <a:rPr lang="en-US" dirty="0"/>
              <a:t>4 BSD UNIX- </a:t>
            </a:r>
            <a:r>
              <a:rPr lang="en-US" sz="3600" dirty="0"/>
              <a:t>Page Replacement Algorithm</a:t>
            </a:r>
            <a:br>
              <a:rPr lang="en-US" dirty="0"/>
            </a:br>
            <a:endParaRPr lang="en-US" dirty="0"/>
          </a:p>
        </p:txBody>
      </p:sp>
      <p:sp>
        <p:nvSpPr>
          <p:cNvPr id="3" name="Content Placeholder 2">
            <a:extLst>
              <a:ext uri="{FF2B5EF4-FFF2-40B4-BE49-F238E27FC236}">
                <a16:creationId xmlns:a16="http://schemas.microsoft.com/office/drawing/2014/main" id="{7DBAC444-18A4-B8EF-F309-083A6C1096AC}"/>
              </a:ext>
            </a:extLst>
          </p:cNvPr>
          <p:cNvSpPr>
            <a:spLocks noGrp="1"/>
          </p:cNvSpPr>
          <p:nvPr>
            <p:ph idx="1"/>
          </p:nvPr>
        </p:nvSpPr>
        <p:spPr>
          <a:xfrm>
            <a:off x="703730" y="1529790"/>
            <a:ext cx="5939118" cy="4351338"/>
          </a:xfrm>
        </p:spPr>
        <p:txBody>
          <a:bodyPr>
            <a:normAutofit lnSpcReduction="10000"/>
          </a:bodyPr>
          <a:lstStyle/>
          <a:p>
            <a:r>
              <a:rPr lang="en-US" dirty="0"/>
              <a:t>Clock Algorithm implemented by </a:t>
            </a:r>
            <a:r>
              <a:rPr lang="en-US" i="1" dirty="0" err="1"/>
              <a:t>pageout</a:t>
            </a:r>
            <a:r>
              <a:rPr lang="en-US" i="1" dirty="0"/>
              <a:t> daemon</a:t>
            </a:r>
          </a:p>
          <a:p>
            <a:pPr lvl="1"/>
            <a:r>
              <a:rPr lang="en-US" dirty="0"/>
              <a:t>A software clock hand sweeps all entries in </a:t>
            </a:r>
            <a:r>
              <a:rPr lang="en-US" dirty="0" err="1"/>
              <a:t>cmap</a:t>
            </a:r>
            <a:endParaRPr lang="en-US" dirty="0"/>
          </a:p>
          <a:p>
            <a:pPr lvl="2"/>
            <a:r>
              <a:rPr lang="en-US" dirty="0"/>
              <a:t>If the frame is unused, advance the clock hand to the next entry. </a:t>
            </a:r>
          </a:p>
          <a:p>
            <a:pPr lvl="2"/>
            <a:r>
              <a:rPr lang="en-US" dirty="0"/>
              <a:t>If I/O is active on the page, leave it as it is. </a:t>
            </a:r>
          </a:p>
          <a:p>
            <a:pPr lvl="2"/>
            <a:r>
              <a:rPr lang="en-US" dirty="0"/>
              <a:t>If the reference bit is set, reset it. </a:t>
            </a:r>
          </a:p>
          <a:p>
            <a:pPr lvl="2"/>
            <a:r>
              <a:rPr lang="en-US" dirty="0"/>
              <a:t>If the reference bit is reset (because the page have not been referenced since last time the bit was reset), release the page by entering it into free list. </a:t>
            </a:r>
          </a:p>
          <a:p>
            <a:pPr lvl="3"/>
            <a:r>
              <a:rPr lang="en-US" dirty="0"/>
              <a:t>If the page was modified, it must first be written to the paging disk. </a:t>
            </a:r>
          </a:p>
        </p:txBody>
      </p:sp>
      <p:sp>
        <p:nvSpPr>
          <p:cNvPr id="4" name="Date Placeholder 3">
            <a:extLst>
              <a:ext uri="{FF2B5EF4-FFF2-40B4-BE49-F238E27FC236}">
                <a16:creationId xmlns:a16="http://schemas.microsoft.com/office/drawing/2014/main" id="{FE2676D5-9508-A278-D34E-B55A8FA867A8}"/>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C396630B-798C-9DF9-C344-4455B7F1CA3A}"/>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20A1084C-2C90-7463-BD9C-D2CB35C24B85}"/>
              </a:ext>
            </a:extLst>
          </p:cNvPr>
          <p:cNvSpPr>
            <a:spLocks noGrp="1"/>
          </p:cNvSpPr>
          <p:nvPr>
            <p:ph type="sldNum" sz="quarter" idx="12"/>
          </p:nvPr>
        </p:nvSpPr>
        <p:spPr/>
        <p:txBody>
          <a:bodyPr/>
          <a:lstStyle/>
          <a:p>
            <a:fld id="{B8FA9E9B-7639-41A7-8B5F-FEFEB094FBAA}" type="slidenum">
              <a:rPr lang="en-US" smtClean="0"/>
              <a:t>75</a:t>
            </a:fld>
            <a:endParaRPr lang="en-US"/>
          </a:p>
        </p:txBody>
      </p:sp>
      <p:pic>
        <p:nvPicPr>
          <p:cNvPr id="9" name="Picture 1" descr="9_17.pdf">
            <a:extLst>
              <a:ext uri="{FF2B5EF4-FFF2-40B4-BE49-F238E27FC236}">
                <a16:creationId xmlns:a16="http://schemas.microsoft.com/office/drawing/2014/main" id="{F5C5DF26-C945-1CB5-4E94-3457893D14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5905" y="1153268"/>
            <a:ext cx="5211445" cy="526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062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2D10-58E3-8462-77B2-291854266DA0}"/>
              </a:ext>
            </a:extLst>
          </p:cNvPr>
          <p:cNvSpPr>
            <a:spLocks noGrp="1"/>
          </p:cNvSpPr>
          <p:nvPr>
            <p:ph type="title"/>
          </p:nvPr>
        </p:nvSpPr>
        <p:spPr/>
        <p:txBody>
          <a:bodyPr>
            <a:normAutofit fontScale="90000"/>
          </a:bodyPr>
          <a:lstStyle/>
          <a:p>
            <a:r>
              <a:rPr lang="en-US" sz="4900" dirty="0"/>
              <a:t>4 BSD UNIX- </a:t>
            </a:r>
            <a:r>
              <a:rPr lang="en-US" sz="4000" dirty="0"/>
              <a:t>Clock Algorithm with two Clock Hands</a:t>
            </a:r>
            <a:br>
              <a:rPr lang="en-US" dirty="0"/>
            </a:br>
            <a:endParaRPr lang="en-US" dirty="0"/>
          </a:p>
        </p:txBody>
      </p:sp>
      <p:sp>
        <p:nvSpPr>
          <p:cNvPr id="3" name="Content Placeholder 2">
            <a:extLst>
              <a:ext uri="{FF2B5EF4-FFF2-40B4-BE49-F238E27FC236}">
                <a16:creationId xmlns:a16="http://schemas.microsoft.com/office/drawing/2014/main" id="{94E8AC7E-9CCC-8D93-9FA6-4495E6E93595}"/>
              </a:ext>
            </a:extLst>
          </p:cNvPr>
          <p:cNvSpPr>
            <a:spLocks noGrp="1"/>
          </p:cNvSpPr>
          <p:nvPr>
            <p:ph idx="1"/>
          </p:nvPr>
        </p:nvSpPr>
        <p:spPr/>
        <p:txBody>
          <a:bodyPr/>
          <a:lstStyle/>
          <a:p>
            <a:r>
              <a:rPr lang="en-US" sz="2400" dirty="0"/>
              <a:t>If a large main memory is used, the clock algorithm with one hand does not work very well because the time to scan all page frames is too large. </a:t>
            </a:r>
          </a:p>
          <a:p>
            <a:r>
              <a:rPr lang="en-US" sz="2400" dirty="0"/>
              <a:t>On some systems an algorithm with two clock hands is used. </a:t>
            </a:r>
          </a:p>
          <a:p>
            <a:r>
              <a:rPr lang="en-US" sz="2400" dirty="0"/>
              <a:t>The first clock hand is used to reset the reference bit, and the second clock hand releases pages with the referenced bit still reset. (they have not been referenced in the time span between the scan of the first and second clock hands)</a:t>
            </a:r>
          </a:p>
        </p:txBody>
      </p:sp>
      <p:sp>
        <p:nvSpPr>
          <p:cNvPr id="4" name="Date Placeholder 3">
            <a:extLst>
              <a:ext uri="{FF2B5EF4-FFF2-40B4-BE49-F238E27FC236}">
                <a16:creationId xmlns:a16="http://schemas.microsoft.com/office/drawing/2014/main" id="{988E9827-FF21-6E3E-3DAE-99AD6C9F7CD0}"/>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09269197-4A3B-FB87-6D2E-20D7B0B3CD0C}"/>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9829B8AF-A273-3175-C949-A34F6F1CACE7}"/>
              </a:ext>
            </a:extLst>
          </p:cNvPr>
          <p:cNvSpPr>
            <a:spLocks noGrp="1"/>
          </p:cNvSpPr>
          <p:nvPr>
            <p:ph type="sldNum" sz="quarter" idx="12"/>
          </p:nvPr>
        </p:nvSpPr>
        <p:spPr/>
        <p:txBody>
          <a:bodyPr/>
          <a:lstStyle/>
          <a:p>
            <a:fld id="{B8FA9E9B-7639-41A7-8B5F-FEFEB094FBAA}" type="slidenum">
              <a:rPr lang="en-US" smtClean="0"/>
              <a:t>76</a:t>
            </a:fld>
            <a:endParaRPr lang="en-US"/>
          </a:p>
        </p:txBody>
      </p:sp>
    </p:spTree>
    <p:extLst>
      <p:ext uri="{BB962C8B-B14F-4D97-AF65-F5344CB8AC3E}">
        <p14:creationId xmlns:p14="http://schemas.microsoft.com/office/powerpoint/2010/main" val="41595955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80EF-87CC-0455-4DC8-7341F7777F24}"/>
              </a:ext>
            </a:extLst>
          </p:cNvPr>
          <p:cNvSpPr>
            <a:spLocks noGrp="1"/>
          </p:cNvSpPr>
          <p:nvPr>
            <p:ph type="title"/>
          </p:nvPr>
        </p:nvSpPr>
        <p:spPr/>
        <p:txBody>
          <a:bodyPr/>
          <a:lstStyle/>
          <a:p>
            <a:r>
              <a:rPr lang="en-US" dirty="0"/>
              <a:t>4 BSD UNIX</a:t>
            </a:r>
          </a:p>
        </p:txBody>
      </p:sp>
      <p:sp>
        <p:nvSpPr>
          <p:cNvPr id="3" name="Content Placeholder 2">
            <a:extLst>
              <a:ext uri="{FF2B5EF4-FFF2-40B4-BE49-F238E27FC236}">
                <a16:creationId xmlns:a16="http://schemas.microsoft.com/office/drawing/2014/main" id="{D80E8B54-75D5-5C7B-EE3C-7E871CD1419B}"/>
              </a:ext>
            </a:extLst>
          </p:cNvPr>
          <p:cNvSpPr>
            <a:spLocks noGrp="1"/>
          </p:cNvSpPr>
          <p:nvPr>
            <p:ph idx="1"/>
          </p:nvPr>
        </p:nvSpPr>
        <p:spPr>
          <a:xfrm>
            <a:off x="838200" y="1458072"/>
            <a:ext cx="10515600" cy="4351338"/>
          </a:xfrm>
        </p:spPr>
        <p:txBody>
          <a:bodyPr>
            <a:normAutofit lnSpcReduction="10000"/>
          </a:bodyPr>
          <a:lstStyle/>
          <a:p>
            <a:pPr marL="0" indent="0">
              <a:buNone/>
            </a:pPr>
            <a:r>
              <a:rPr lang="en-US" dirty="0"/>
              <a:t>Page Replacement Algorithm for two Clock Hands </a:t>
            </a:r>
          </a:p>
          <a:p>
            <a:r>
              <a:rPr lang="en-US" sz="2400" dirty="0"/>
              <a:t>The goal for the </a:t>
            </a:r>
            <a:r>
              <a:rPr lang="en-US" sz="2400" i="1" dirty="0" err="1"/>
              <a:t>pageout</a:t>
            </a:r>
            <a:r>
              <a:rPr lang="en-US" sz="2400" i="1" dirty="0"/>
              <a:t> daemon </a:t>
            </a:r>
            <a:r>
              <a:rPr lang="en-US" sz="2400" dirty="0"/>
              <a:t>is to assure that there are a sufficient number of free frames available at all times in a free frame list. </a:t>
            </a:r>
          </a:p>
          <a:p>
            <a:r>
              <a:rPr lang="en-US" sz="2400" dirty="0"/>
              <a:t>The </a:t>
            </a:r>
            <a:r>
              <a:rPr lang="en-US" sz="2400" i="1" dirty="0" err="1"/>
              <a:t>pageout</a:t>
            </a:r>
            <a:r>
              <a:rPr lang="en-US" sz="2400" i="1" dirty="0"/>
              <a:t> daemon </a:t>
            </a:r>
            <a:r>
              <a:rPr lang="en-US" sz="2400" dirty="0"/>
              <a:t>is awakened every 250 </a:t>
            </a:r>
            <a:r>
              <a:rPr lang="en-US" sz="2400" dirty="0" err="1"/>
              <a:t>ms</a:t>
            </a:r>
            <a:r>
              <a:rPr lang="en-US" sz="2400" dirty="0"/>
              <a:t> by a timeout to check that there is at least </a:t>
            </a:r>
            <a:r>
              <a:rPr lang="en-US" sz="2400" b="1" dirty="0" err="1"/>
              <a:t>lotsfree</a:t>
            </a:r>
            <a:r>
              <a:rPr lang="en-US" sz="2400" dirty="0"/>
              <a:t> (system parameter) free page frames. If this is the case the </a:t>
            </a:r>
            <a:r>
              <a:rPr lang="en-US" sz="2400" i="1" dirty="0" err="1"/>
              <a:t>pageout</a:t>
            </a:r>
            <a:r>
              <a:rPr lang="en-US" sz="2400" i="1" dirty="0"/>
              <a:t> daemon g</a:t>
            </a:r>
            <a:r>
              <a:rPr lang="en-US" sz="2400" dirty="0"/>
              <a:t>oes back to sleep. </a:t>
            </a:r>
          </a:p>
          <a:p>
            <a:r>
              <a:rPr lang="en-US" sz="2400" dirty="0"/>
              <a:t>If the number of free frames is below </a:t>
            </a:r>
            <a:r>
              <a:rPr lang="en-US" sz="2400" b="1" dirty="0" err="1"/>
              <a:t>lotsfree</a:t>
            </a:r>
            <a:r>
              <a:rPr lang="en-US" sz="2400" dirty="0"/>
              <a:t>, the clock hand sweeps a number of steps. How many steps depends on the number of pages needed to reach </a:t>
            </a:r>
            <a:r>
              <a:rPr lang="en-US" sz="2400" b="1" dirty="0" err="1"/>
              <a:t>lotsfree</a:t>
            </a:r>
            <a:r>
              <a:rPr lang="en-US" sz="2400" dirty="0"/>
              <a:t> free frames. </a:t>
            </a:r>
          </a:p>
          <a:p>
            <a:r>
              <a:rPr lang="en-US" sz="2400" dirty="0"/>
              <a:t>There is a maximum number of steps the </a:t>
            </a:r>
            <a:r>
              <a:rPr lang="en-US" sz="2400" i="1" dirty="0" err="1"/>
              <a:t>pageout</a:t>
            </a:r>
            <a:r>
              <a:rPr lang="en-US" sz="2400" i="1" dirty="0"/>
              <a:t> daemon </a:t>
            </a:r>
            <a:r>
              <a:rPr lang="en-US" sz="2400" dirty="0"/>
              <a:t>is allowed to sweep at one occasion. This is adjusted so that the </a:t>
            </a:r>
            <a:r>
              <a:rPr lang="en-US" sz="2400" i="1" dirty="0" err="1"/>
              <a:t>pageout</a:t>
            </a:r>
            <a:r>
              <a:rPr lang="en-US" sz="2400" i="1" dirty="0"/>
              <a:t> daemon </a:t>
            </a:r>
            <a:r>
              <a:rPr lang="en-US" sz="2400" dirty="0"/>
              <a:t>should not use more than 10% of the CPU time.</a:t>
            </a:r>
          </a:p>
        </p:txBody>
      </p:sp>
      <p:sp>
        <p:nvSpPr>
          <p:cNvPr id="4" name="Date Placeholder 3">
            <a:extLst>
              <a:ext uri="{FF2B5EF4-FFF2-40B4-BE49-F238E27FC236}">
                <a16:creationId xmlns:a16="http://schemas.microsoft.com/office/drawing/2014/main" id="{783CFEB8-6C4D-75CE-C649-353C49E6672A}"/>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DE5EA970-372F-D1FE-42C2-46E1AA63240A}"/>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0C214606-6EF9-9211-B08B-9C5DE329D1F9}"/>
              </a:ext>
            </a:extLst>
          </p:cNvPr>
          <p:cNvSpPr>
            <a:spLocks noGrp="1"/>
          </p:cNvSpPr>
          <p:nvPr>
            <p:ph type="sldNum" sz="quarter" idx="12"/>
          </p:nvPr>
        </p:nvSpPr>
        <p:spPr/>
        <p:txBody>
          <a:bodyPr/>
          <a:lstStyle/>
          <a:p>
            <a:fld id="{B8FA9E9B-7639-41A7-8B5F-FEFEB094FBAA}" type="slidenum">
              <a:rPr lang="en-US" smtClean="0"/>
              <a:t>77</a:t>
            </a:fld>
            <a:endParaRPr lang="en-US"/>
          </a:p>
        </p:txBody>
      </p:sp>
    </p:spTree>
    <p:extLst>
      <p:ext uri="{BB962C8B-B14F-4D97-AF65-F5344CB8AC3E}">
        <p14:creationId xmlns:p14="http://schemas.microsoft.com/office/powerpoint/2010/main" val="10609708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6EC6-7A3D-795E-DDD8-54636A74D82C}"/>
              </a:ext>
            </a:extLst>
          </p:cNvPr>
          <p:cNvSpPr>
            <a:spLocks noGrp="1"/>
          </p:cNvSpPr>
          <p:nvPr>
            <p:ph type="title"/>
          </p:nvPr>
        </p:nvSpPr>
        <p:spPr/>
        <p:txBody>
          <a:bodyPr/>
          <a:lstStyle/>
          <a:p>
            <a:r>
              <a:rPr lang="en-US" dirty="0"/>
              <a:t>4 BSD UNIX - Swapping</a:t>
            </a:r>
          </a:p>
        </p:txBody>
      </p:sp>
      <p:sp>
        <p:nvSpPr>
          <p:cNvPr id="3" name="Content Placeholder 2">
            <a:extLst>
              <a:ext uri="{FF2B5EF4-FFF2-40B4-BE49-F238E27FC236}">
                <a16:creationId xmlns:a16="http://schemas.microsoft.com/office/drawing/2014/main" id="{F6AC853F-8635-F0CC-6C14-9BBA3366978E}"/>
              </a:ext>
            </a:extLst>
          </p:cNvPr>
          <p:cNvSpPr>
            <a:spLocks noGrp="1"/>
          </p:cNvSpPr>
          <p:nvPr>
            <p:ph idx="1"/>
          </p:nvPr>
        </p:nvSpPr>
        <p:spPr>
          <a:xfrm>
            <a:off x="838200" y="1534272"/>
            <a:ext cx="10515600" cy="4351338"/>
          </a:xfrm>
        </p:spPr>
        <p:txBody>
          <a:bodyPr>
            <a:normAutofit lnSpcReduction="10000"/>
          </a:bodyPr>
          <a:lstStyle/>
          <a:p>
            <a:pPr marL="0" indent="0">
              <a:buNone/>
            </a:pPr>
            <a:r>
              <a:rPr lang="en-US" dirty="0"/>
              <a:t>If it is discovered that the paging system is overloaded, the swapper process is started to swap out some processes entirely (including page table and u-block). The reason for using swapping is to try to avoid that the system enters a thrashing condition. </a:t>
            </a:r>
          </a:p>
          <a:p>
            <a:pPr marL="0" indent="0">
              <a:buNone/>
            </a:pPr>
            <a:r>
              <a:rPr lang="en-US" dirty="0"/>
              <a:t>The swapper process is started only if the following conditions are fulfilled: </a:t>
            </a:r>
          </a:p>
          <a:p>
            <a:r>
              <a:rPr lang="en-US" dirty="0"/>
              <a:t>1. Load average is high (many processes in the ready queue). </a:t>
            </a:r>
          </a:p>
          <a:p>
            <a:r>
              <a:rPr lang="en-US" dirty="0"/>
              <a:t>2. The number of free page frames is below a low value </a:t>
            </a:r>
            <a:r>
              <a:rPr lang="en-US" b="1" dirty="0" err="1"/>
              <a:t>minfree</a:t>
            </a:r>
            <a:r>
              <a:rPr lang="en-US" dirty="0"/>
              <a:t>. </a:t>
            </a:r>
          </a:p>
          <a:p>
            <a:r>
              <a:rPr lang="en-US" dirty="0"/>
              <a:t>3. The average number of free frames is less than </a:t>
            </a:r>
            <a:r>
              <a:rPr lang="en-US" b="1" dirty="0" err="1"/>
              <a:t>desfree</a:t>
            </a:r>
            <a:r>
              <a:rPr lang="en-US" dirty="0"/>
              <a:t>. </a:t>
            </a:r>
          </a:p>
          <a:p>
            <a:pPr lvl="1"/>
            <a:r>
              <a:rPr lang="en-US" dirty="0"/>
              <a:t>(</a:t>
            </a:r>
            <a:r>
              <a:rPr lang="en-US" b="1" dirty="0" err="1"/>
              <a:t>lotsfree</a:t>
            </a:r>
            <a:r>
              <a:rPr lang="en-US" b="1" dirty="0"/>
              <a:t> &gt; </a:t>
            </a:r>
            <a:r>
              <a:rPr lang="en-US" b="1" dirty="0" err="1"/>
              <a:t>desfree</a:t>
            </a:r>
            <a:r>
              <a:rPr lang="en-US" b="1" dirty="0"/>
              <a:t> &gt; </a:t>
            </a:r>
            <a:r>
              <a:rPr lang="en-US" b="1" dirty="0" err="1"/>
              <a:t>minfree</a:t>
            </a:r>
            <a:r>
              <a:rPr lang="en-US" dirty="0"/>
              <a:t>).</a:t>
            </a:r>
          </a:p>
        </p:txBody>
      </p:sp>
      <p:sp>
        <p:nvSpPr>
          <p:cNvPr id="4" name="Date Placeholder 3">
            <a:extLst>
              <a:ext uri="{FF2B5EF4-FFF2-40B4-BE49-F238E27FC236}">
                <a16:creationId xmlns:a16="http://schemas.microsoft.com/office/drawing/2014/main" id="{9563009E-BD04-D350-2E97-1DD04EDA472A}"/>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EE7EA3A8-253B-7717-C008-EA53D658AA69}"/>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9C3F0F82-D652-F0AE-42CF-69A9283D04A3}"/>
              </a:ext>
            </a:extLst>
          </p:cNvPr>
          <p:cNvSpPr>
            <a:spLocks noGrp="1"/>
          </p:cNvSpPr>
          <p:nvPr>
            <p:ph type="sldNum" sz="quarter" idx="12"/>
          </p:nvPr>
        </p:nvSpPr>
        <p:spPr>
          <a:xfrm>
            <a:off x="8610600" y="6356349"/>
            <a:ext cx="2743200" cy="365125"/>
          </a:xfrm>
        </p:spPr>
        <p:txBody>
          <a:bodyPr/>
          <a:lstStyle/>
          <a:p>
            <a:fld id="{B8FA9E9B-7639-41A7-8B5F-FEFEB094FBAA}" type="slidenum">
              <a:rPr lang="en-US" smtClean="0"/>
              <a:t>78</a:t>
            </a:fld>
            <a:endParaRPr lang="en-US"/>
          </a:p>
        </p:txBody>
      </p:sp>
    </p:spTree>
    <p:extLst>
      <p:ext uri="{BB962C8B-B14F-4D97-AF65-F5344CB8AC3E}">
        <p14:creationId xmlns:p14="http://schemas.microsoft.com/office/powerpoint/2010/main" val="10537443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9D3B-F242-259E-F720-3B8A671925D8}"/>
              </a:ext>
            </a:extLst>
          </p:cNvPr>
          <p:cNvSpPr>
            <a:spLocks noGrp="1"/>
          </p:cNvSpPr>
          <p:nvPr>
            <p:ph type="title"/>
          </p:nvPr>
        </p:nvSpPr>
        <p:spPr/>
        <p:txBody>
          <a:bodyPr/>
          <a:lstStyle/>
          <a:p>
            <a:r>
              <a:rPr lang="en-US" dirty="0"/>
              <a:t>4 BSD UNIX - Swapping</a:t>
            </a:r>
          </a:p>
        </p:txBody>
      </p:sp>
      <p:sp>
        <p:nvSpPr>
          <p:cNvPr id="3" name="Content Placeholder 2">
            <a:extLst>
              <a:ext uri="{FF2B5EF4-FFF2-40B4-BE49-F238E27FC236}">
                <a16:creationId xmlns:a16="http://schemas.microsoft.com/office/drawing/2014/main" id="{CD1AEDED-942A-9CFD-7840-39C39978FF24}"/>
              </a:ext>
            </a:extLst>
          </p:cNvPr>
          <p:cNvSpPr>
            <a:spLocks noGrp="1"/>
          </p:cNvSpPr>
          <p:nvPr>
            <p:ph idx="1"/>
          </p:nvPr>
        </p:nvSpPr>
        <p:spPr>
          <a:xfrm>
            <a:off x="806824" y="1453590"/>
            <a:ext cx="10515600" cy="4351338"/>
          </a:xfrm>
        </p:spPr>
        <p:txBody>
          <a:bodyPr>
            <a:normAutofit fontScale="92500" lnSpcReduction="10000"/>
          </a:bodyPr>
          <a:lstStyle/>
          <a:p>
            <a:pPr marL="0" indent="0">
              <a:buNone/>
            </a:pPr>
            <a:r>
              <a:rPr lang="en-US" dirty="0" err="1"/>
              <a:t>Swapout</a:t>
            </a:r>
            <a:r>
              <a:rPr lang="en-US" dirty="0"/>
              <a:t>: </a:t>
            </a:r>
          </a:p>
          <a:p>
            <a:r>
              <a:rPr lang="en-US" dirty="0"/>
              <a:t>If some process has been idle more than 20 seconds, swap it out. </a:t>
            </a:r>
          </a:p>
          <a:p>
            <a:r>
              <a:rPr lang="en-US" dirty="0"/>
              <a:t>Else select the one among the four biggest processes that has been in main memory the longest time. </a:t>
            </a:r>
          </a:p>
          <a:p>
            <a:r>
              <a:rPr lang="en-US" dirty="0"/>
              <a:t>The algorithm is repeated until a sufficient number of frames is available or no more candidate processes for swapping can be found. </a:t>
            </a:r>
          </a:p>
          <a:p>
            <a:pPr marL="0" indent="0">
              <a:buNone/>
            </a:pPr>
            <a:r>
              <a:rPr lang="en-US" dirty="0" err="1"/>
              <a:t>Swapin</a:t>
            </a:r>
            <a:endParaRPr lang="en-US" dirty="0"/>
          </a:p>
          <a:p>
            <a:r>
              <a:rPr lang="en-US" dirty="0"/>
              <a:t> With a few seconds interval, the swapper process checks if some swapped out process can be swapped in again. Only the page table and the u-block is brought in by the swapper process. The pages are not fetched until they generate a page fault.</a:t>
            </a:r>
          </a:p>
        </p:txBody>
      </p:sp>
      <p:sp>
        <p:nvSpPr>
          <p:cNvPr id="4" name="Date Placeholder 3">
            <a:extLst>
              <a:ext uri="{FF2B5EF4-FFF2-40B4-BE49-F238E27FC236}">
                <a16:creationId xmlns:a16="http://schemas.microsoft.com/office/drawing/2014/main" id="{6F315473-AEED-A771-FA53-E604E9DACF9F}"/>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0A4F26DA-95BE-F380-4B44-BABB413BFF9D}"/>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1C05FD4D-3584-87EC-795A-FB32437ECF01}"/>
              </a:ext>
            </a:extLst>
          </p:cNvPr>
          <p:cNvSpPr>
            <a:spLocks noGrp="1"/>
          </p:cNvSpPr>
          <p:nvPr>
            <p:ph type="sldNum" sz="quarter" idx="12"/>
          </p:nvPr>
        </p:nvSpPr>
        <p:spPr/>
        <p:txBody>
          <a:bodyPr/>
          <a:lstStyle/>
          <a:p>
            <a:fld id="{B8FA9E9B-7639-41A7-8B5F-FEFEB094FBAA}" type="slidenum">
              <a:rPr lang="en-US" smtClean="0"/>
              <a:t>79</a:t>
            </a:fld>
            <a:endParaRPr lang="en-US"/>
          </a:p>
        </p:txBody>
      </p:sp>
    </p:spTree>
    <p:extLst>
      <p:ext uri="{BB962C8B-B14F-4D97-AF65-F5344CB8AC3E}">
        <p14:creationId xmlns:p14="http://schemas.microsoft.com/office/powerpoint/2010/main" val="183987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en-US" dirty="0"/>
              <a:t>Swapping Using  Paging</a:t>
            </a:r>
          </a:p>
        </p:txBody>
      </p:sp>
      <p:sp>
        <p:nvSpPr>
          <p:cNvPr id="13315" name="Rectangle 3"/>
          <p:cNvSpPr>
            <a:spLocks noGrp="1" noChangeArrowheads="1"/>
          </p:cNvSpPr>
          <p:nvPr>
            <p:ph idx="1"/>
          </p:nvPr>
        </p:nvSpPr>
        <p:spPr>
          <a:xfrm>
            <a:off x="838200" y="1825625"/>
            <a:ext cx="4653337" cy="4351338"/>
          </a:xfrm>
        </p:spPr>
        <p:txBody>
          <a:bodyPr>
            <a:normAutofit/>
          </a:bodyPr>
          <a:lstStyle/>
          <a:p>
            <a:pPr>
              <a:lnSpc>
                <a:spcPct val="90000"/>
              </a:lnSpc>
            </a:pPr>
            <a:r>
              <a:rPr lang="en-US" altLang="en-US" sz="2000" dirty="0"/>
              <a:t>Could bring entire process into memory at load time</a:t>
            </a:r>
          </a:p>
          <a:p>
            <a:pPr>
              <a:lnSpc>
                <a:spcPct val="90000"/>
              </a:lnSpc>
            </a:pPr>
            <a:r>
              <a:rPr lang="en-US" altLang="en-US" sz="2000" dirty="0"/>
              <a:t>Like paging system with swapping </a:t>
            </a:r>
          </a:p>
          <a:p>
            <a:pPr>
              <a:lnSpc>
                <a:spcPct val="90000"/>
              </a:lnSpc>
            </a:pPr>
            <a:r>
              <a:rPr lang="en-US" altLang="en-US" sz="2000" dirty="0"/>
              <a:t>No external fragmentation</a:t>
            </a:r>
          </a:p>
          <a:p>
            <a:pPr>
              <a:lnSpc>
                <a:spcPct val="90000"/>
              </a:lnSpc>
            </a:pPr>
            <a:endParaRPr lang="en-US" altLang="en-US" sz="2000" dirty="0"/>
          </a:p>
          <a:p>
            <a:pPr>
              <a:lnSpc>
                <a:spcPct val="90000"/>
              </a:lnSpc>
            </a:pPr>
            <a:endParaRPr lang="en-US" altLang="en-US" sz="2000" dirty="0"/>
          </a:p>
          <a:p>
            <a:pPr lvl="1">
              <a:lnSpc>
                <a:spcPct val="90000"/>
              </a:lnSpc>
              <a:buFont typeface="Monotype Sorts" pitchFamily="-84" charset="2"/>
              <a:buNone/>
            </a:pPr>
            <a:endParaRPr lang="en-US" altLang="en-US" sz="3200" dirty="0">
              <a:sym typeface="Symbol" panose="05050102010706020507" pitchFamily="18" charset="2"/>
            </a:endParaRPr>
          </a:p>
        </p:txBody>
      </p:sp>
      <p:pic>
        <p:nvPicPr>
          <p:cNvPr id="13316"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01800"/>
            <a:ext cx="3878263"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8</a:t>
            </a:fld>
            <a:endParaRPr lang="en-US"/>
          </a:p>
        </p:txBody>
      </p:sp>
    </p:spTree>
    <p:extLst>
      <p:ext uri="{BB962C8B-B14F-4D97-AF65-F5344CB8AC3E}">
        <p14:creationId xmlns:p14="http://schemas.microsoft.com/office/powerpoint/2010/main" val="8093424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0321-5AB9-40C1-B85E-A040A1C8780D}"/>
              </a:ext>
            </a:extLst>
          </p:cNvPr>
          <p:cNvSpPr>
            <a:spLocks noGrp="1"/>
          </p:cNvSpPr>
          <p:nvPr>
            <p:ph type="title"/>
          </p:nvPr>
        </p:nvSpPr>
        <p:spPr/>
        <p:txBody>
          <a:bodyPr/>
          <a:lstStyle/>
          <a:p>
            <a:r>
              <a:rPr lang="en-US" dirty="0"/>
              <a:t>Linux</a:t>
            </a:r>
          </a:p>
        </p:txBody>
      </p:sp>
      <p:sp>
        <p:nvSpPr>
          <p:cNvPr id="3" name="Content Placeholder 2">
            <a:extLst>
              <a:ext uri="{FF2B5EF4-FFF2-40B4-BE49-F238E27FC236}">
                <a16:creationId xmlns:a16="http://schemas.microsoft.com/office/drawing/2014/main" id="{9EEDA775-2D6D-4B1D-9A21-53F65972379C}"/>
              </a:ext>
            </a:extLst>
          </p:cNvPr>
          <p:cNvSpPr>
            <a:spLocks noGrp="1"/>
          </p:cNvSpPr>
          <p:nvPr>
            <p:ph idx="1"/>
          </p:nvPr>
        </p:nvSpPr>
        <p:spPr/>
        <p:txBody>
          <a:bodyPr/>
          <a:lstStyle/>
          <a:p>
            <a:r>
              <a:rPr lang="en-US" dirty="0"/>
              <a:t>Kernel memory – slab allocation</a:t>
            </a:r>
          </a:p>
          <a:p>
            <a:r>
              <a:rPr lang="en-US" dirty="0"/>
              <a:t>Rest – uses demand paging</a:t>
            </a:r>
          </a:p>
          <a:p>
            <a:pPr lvl="1"/>
            <a:r>
              <a:rPr lang="en-US" dirty="0"/>
              <a:t>Global page replacement policy </a:t>
            </a:r>
          </a:p>
          <a:p>
            <a:pPr lvl="2"/>
            <a:r>
              <a:rPr lang="en-US" dirty="0"/>
              <a:t>LRU approximation clock algorithm</a:t>
            </a:r>
          </a:p>
          <a:p>
            <a:pPr lvl="1"/>
            <a:r>
              <a:rPr lang="en-US" dirty="0"/>
              <a:t>Maintains two lists</a:t>
            </a:r>
          </a:p>
          <a:p>
            <a:pPr lvl="2"/>
            <a:r>
              <a:rPr lang="en-US" dirty="0"/>
              <a:t>Active List – pages considered to be in use</a:t>
            </a:r>
          </a:p>
          <a:p>
            <a:pPr lvl="2"/>
            <a:r>
              <a:rPr lang="en-US" dirty="0"/>
              <a:t>Inactive List – pages that have not recently been referenced and are eligible to be reclaimed</a:t>
            </a:r>
          </a:p>
        </p:txBody>
      </p:sp>
      <p:sp>
        <p:nvSpPr>
          <p:cNvPr id="4" name="Date Placeholder 3">
            <a:extLst>
              <a:ext uri="{FF2B5EF4-FFF2-40B4-BE49-F238E27FC236}">
                <a16:creationId xmlns:a16="http://schemas.microsoft.com/office/drawing/2014/main" id="{69CB1762-F2C2-40A0-875D-AF4EB235C669}"/>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31B7ED17-22D9-4AED-AEFE-334708DFB21A}"/>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52FD572F-725A-40C9-BCAB-3804C649E2FB}"/>
              </a:ext>
            </a:extLst>
          </p:cNvPr>
          <p:cNvSpPr>
            <a:spLocks noGrp="1"/>
          </p:cNvSpPr>
          <p:nvPr>
            <p:ph type="sldNum" sz="quarter" idx="12"/>
          </p:nvPr>
        </p:nvSpPr>
        <p:spPr/>
        <p:txBody>
          <a:bodyPr/>
          <a:lstStyle/>
          <a:p>
            <a:fld id="{B8FA9E9B-7639-41A7-8B5F-FEFEB094FBAA}" type="slidenum">
              <a:rPr lang="en-US" smtClean="0"/>
              <a:t>80</a:t>
            </a:fld>
            <a:endParaRPr lang="en-US"/>
          </a:p>
        </p:txBody>
      </p:sp>
    </p:spTree>
    <p:extLst>
      <p:ext uri="{BB962C8B-B14F-4D97-AF65-F5344CB8AC3E}">
        <p14:creationId xmlns:p14="http://schemas.microsoft.com/office/powerpoint/2010/main" val="2837084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FE1C-C7E3-4533-A8E6-FA91F04E41E9}"/>
              </a:ext>
            </a:extLst>
          </p:cNvPr>
          <p:cNvSpPr>
            <a:spLocks noGrp="1"/>
          </p:cNvSpPr>
          <p:nvPr>
            <p:ph type="title"/>
          </p:nvPr>
        </p:nvSpPr>
        <p:spPr/>
        <p:txBody>
          <a:bodyPr/>
          <a:lstStyle/>
          <a:p>
            <a:r>
              <a:rPr lang="en-US" dirty="0"/>
              <a:t>Linux</a:t>
            </a:r>
          </a:p>
        </p:txBody>
      </p:sp>
      <p:pic>
        <p:nvPicPr>
          <p:cNvPr id="8" name="Content Placeholder 7" descr="A screenshot of a cell phone&#10;&#10;Description automatically generated">
            <a:extLst>
              <a:ext uri="{FF2B5EF4-FFF2-40B4-BE49-F238E27FC236}">
                <a16:creationId xmlns:a16="http://schemas.microsoft.com/office/drawing/2014/main" id="{B4771370-9E3D-4F60-90A2-811B3410268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45388" y="1531293"/>
            <a:ext cx="4306824" cy="2804922"/>
          </a:xfrm>
        </p:spPr>
      </p:pic>
      <p:sp>
        <p:nvSpPr>
          <p:cNvPr id="4" name="Date Placeholder 3">
            <a:extLst>
              <a:ext uri="{FF2B5EF4-FFF2-40B4-BE49-F238E27FC236}">
                <a16:creationId xmlns:a16="http://schemas.microsoft.com/office/drawing/2014/main" id="{DE0383F3-F11C-42A9-9FBF-99D1A3104810}"/>
              </a:ext>
            </a:extLst>
          </p:cNvPr>
          <p:cNvSpPr>
            <a:spLocks noGrp="1"/>
          </p:cNvSpPr>
          <p:nvPr>
            <p:ph type="dt" sz="half" idx="10"/>
          </p:nvPr>
        </p:nvSpPr>
        <p:spPr/>
        <p:txBody>
          <a:bodyPr/>
          <a:lstStyle/>
          <a:p>
            <a:r>
              <a:rPr lang="en-US"/>
              <a:t>2021</a:t>
            </a:r>
          </a:p>
        </p:txBody>
      </p:sp>
      <p:sp>
        <p:nvSpPr>
          <p:cNvPr id="5" name="Footer Placeholder 4">
            <a:extLst>
              <a:ext uri="{FF2B5EF4-FFF2-40B4-BE49-F238E27FC236}">
                <a16:creationId xmlns:a16="http://schemas.microsoft.com/office/drawing/2014/main" id="{54A6BC31-80FE-4DB0-B7EC-EC18EEACBDAC}"/>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8163E77C-80D2-4BFC-9280-925E0D1B1718}"/>
              </a:ext>
            </a:extLst>
          </p:cNvPr>
          <p:cNvSpPr>
            <a:spLocks noGrp="1"/>
          </p:cNvSpPr>
          <p:nvPr>
            <p:ph type="sldNum" sz="quarter" idx="12"/>
          </p:nvPr>
        </p:nvSpPr>
        <p:spPr/>
        <p:txBody>
          <a:bodyPr/>
          <a:lstStyle/>
          <a:p>
            <a:fld id="{B8FA9E9B-7639-41A7-8B5F-FEFEB094FBAA}" type="slidenum">
              <a:rPr lang="en-US" smtClean="0"/>
              <a:t>81</a:t>
            </a:fld>
            <a:endParaRPr lang="en-US"/>
          </a:p>
        </p:txBody>
      </p:sp>
      <p:sp>
        <p:nvSpPr>
          <p:cNvPr id="12" name="TextBox 11">
            <a:extLst>
              <a:ext uri="{FF2B5EF4-FFF2-40B4-BE49-F238E27FC236}">
                <a16:creationId xmlns:a16="http://schemas.microsoft.com/office/drawing/2014/main" id="{0342E8C4-0DD9-4F81-B834-CF171D932DB6}"/>
              </a:ext>
            </a:extLst>
          </p:cNvPr>
          <p:cNvSpPr txBox="1"/>
          <p:nvPr/>
        </p:nvSpPr>
        <p:spPr>
          <a:xfrm>
            <a:off x="1139868" y="1772433"/>
            <a:ext cx="603128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Accessed bit</a:t>
            </a:r>
          </a:p>
          <a:p>
            <a:pPr marL="742950" lvl="1" indent="-285750">
              <a:buFont typeface="Arial" panose="020B0604020202020204" pitchFamily="34" charset="0"/>
              <a:buChar char="•"/>
            </a:pPr>
            <a:r>
              <a:rPr lang="en-US" dirty="0"/>
              <a:t>Set when first allocated </a:t>
            </a:r>
          </a:p>
          <a:p>
            <a:pPr marL="1200150" lvl="2" indent="-285750">
              <a:buFont typeface="Arial" panose="020B0604020202020204" pitchFamily="34" charset="0"/>
              <a:buChar char="•"/>
            </a:pPr>
            <a:r>
              <a:rPr lang="en-US" dirty="0"/>
              <a:t>Added to the rear of the </a:t>
            </a:r>
            <a:r>
              <a:rPr lang="en-US" dirty="0" err="1"/>
              <a:t>active_list</a:t>
            </a:r>
            <a:endParaRPr lang="en-US" dirty="0"/>
          </a:p>
          <a:p>
            <a:pPr marL="742950" lvl="1" indent="-285750">
              <a:buFont typeface="Arial" panose="020B0604020202020204" pitchFamily="34" charset="0"/>
              <a:buChar char="•"/>
            </a:pPr>
            <a:r>
              <a:rPr lang="en-US" dirty="0"/>
              <a:t>When referenced access bit set and moved to the rear of the </a:t>
            </a:r>
            <a:r>
              <a:rPr lang="en-US" dirty="0" err="1"/>
              <a:t>Active_list</a:t>
            </a:r>
            <a:endParaRPr lang="en-US" dirty="0"/>
          </a:p>
          <a:p>
            <a:pPr marL="285750" indent="-285750">
              <a:buFont typeface="Arial" panose="020B0604020202020204" pitchFamily="34" charset="0"/>
              <a:buChar char="•"/>
            </a:pPr>
            <a:r>
              <a:rPr lang="en-US" dirty="0"/>
              <a:t>Periodically access bits for pages in the </a:t>
            </a:r>
            <a:r>
              <a:rPr lang="en-US" dirty="0" err="1"/>
              <a:t>active_list</a:t>
            </a:r>
            <a:r>
              <a:rPr lang="en-US" dirty="0"/>
              <a:t> are reset</a:t>
            </a:r>
          </a:p>
          <a:p>
            <a:pPr marL="285750" indent="-285750">
              <a:buFont typeface="Arial" panose="020B0604020202020204" pitchFamily="34" charset="0"/>
              <a:buChar char="•"/>
            </a:pPr>
            <a:r>
              <a:rPr lang="en-US" dirty="0"/>
              <a:t>Pages from the front of the </a:t>
            </a:r>
            <a:r>
              <a:rPr lang="en-US" dirty="0" err="1"/>
              <a:t>Active_list</a:t>
            </a:r>
            <a:r>
              <a:rPr lang="en-US" dirty="0"/>
              <a:t> may move to the rear of the </a:t>
            </a:r>
            <a:r>
              <a:rPr lang="en-US" dirty="0" err="1"/>
              <a:t>Inactive_list</a:t>
            </a:r>
            <a:endParaRPr lang="en-US" dirty="0"/>
          </a:p>
          <a:p>
            <a:pPr marL="285750" indent="-285750">
              <a:buFont typeface="Arial" panose="020B0604020202020204" pitchFamily="34" charset="0"/>
              <a:buChar char="•"/>
            </a:pPr>
            <a:r>
              <a:rPr lang="en-US" dirty="0"/>
              <a:t>If a page on </a:t>
            </a:r>
            <a:r>
              <a:rPr lang="en-US" dirty="0" err="1"/>
              <a:t>inactive_list</a:t>
            </a:r>
            <a:r>
              <a:rPr lang="en-US" dirty="0"/>
              <a:t> is referenced it is moved to </a:t>
            </a:r>
            <a:r>
              <a:rPr lang="en-US" dirty="0" err="1"/>
              <a:t>active_list</a:t>
            </a:r>
            <a:endParaRPr lang="en-US" dirty="0"/>
          </a:p>
          <a:p>
            <a:pPr marL="285750" indent="-285750">
              <a:buFont typeface="Arial" panose="020B0604020202020204" pitchFamily="34" charset="0"/>
              <a:buChar char="•"/>
            </a:pPr>
            <a:r>
              <a:rPr lang="en-US" dirty="0"/>
              <a:t>Free page List</a:t>
            </a:r>
          </a:p>
          <a:p>
            <a:pPr marL="742950" lvl="1" indent="-285750">
              <a:buFont typeface="Arial" panose="020B0604020202020204" pitchFamily="34" charset="0"/>
              <a:buChar char="•"/>
            </a:pPr>
            <a:r>
              <a:rPr lang="en-US" dirty="0"/>
              <a:t>Paging daemon – </a:t>
            </a:r>
            <a:r>
              <a:rPr lang="en-US" i="1" dirty="0" err="1"/>
              <a:t>kswapd</a:t>
            </a:r>
            <a:r>
              <a:rPr lang="en-US" dirty="0"/>
              <a:t> </a:t>
            </a:r>
          </a:p>
          <a:p>
            <a:pPr marL="742950" lvl="1" indent="-285750">
              <a:buFont typeface="Arial" panose="020B0604020202020204" pitchFamily="34" charset="0"/>
              <a:buChar char="•"/>
            </a:pPr>
            <a:r>
              <a:rPr lang="en-US" dirty="0"/>
              <a:t>Awakens and if the size of Free page list below a threshold</a:t>
            </a:r>
          </a:p>
          <a:p>
            <a:pPr marL="1200150" lvl="2" indent="-285750">
              <a:buFont typeface="Arial" panose="020B0604020202020204" pitchFamily="34" charset="0"/>
              <a:buChar char="•"/>
            </a:pPr>
            <a:r>
              <a:rPr lang="en-US" dirty="0"/>
              <a:t>Reclaims the pages from the front of </a:t>
            </a:r>
            <a:r>
              <a:rPr lang="en-US" dirty="0" err="1"/>
              <a:t>Inactive_list</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42764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0DB9-5F9C-4032-8223-8733F4EFFB9C}"/>
              </a:ext>
            </a:extLst>
          </p:cNvPr>
          <p:cNvSpPr>
            <a:spLocks noGrp="1"/>
          </p:cNvSpPr>
          <p:nvPr>
            <p:ph type="title"/>
          </p:nvPr>
        </p:nvSpPr>
        <p:spPr/>
        <p:txBody>
          <a:bodyPr/>
          <a:lstStyle/>
          <a:p>
            <a:r>
              <a:rPr lang="en-US" dirty="0"/>
              <a:t>Windows</a:t>
            </a:r>
          </a:p>
        </p:txBody>
      </p:sp>
      <p:sp>
        <p:nvSpPr>
          <p:cNvPr id="10" name="Content Placeholder 9">
            <a:extLst>
              <a:ext uri="{FF2B5EF4-FFF2-40B4-BE49-F238E27FC236}">
                <a16:creationId xmlns:a16="http://schemas.microsoft.com/office/drawing/2014/main" id="{8CF971AB-2F09-4FA7-8FD2-762B3713F48D}"/>
              </a:ext>
            </a:extLst>
          </p:cNvPr>
          <p:cNvSpPr>
            <a:spLocks noGrp="1"/>
          </p:cNvSpPr>
          <p:nvPr>
            <p:ph idx="1"/>
          </p:nvPr>
        </p:nvSpPr>
        <p:spPr/>
        <p:txBody>
          <a:bodyPr/>
          <a:lstStyle/>
          <a:p>
            <a:r>
              <a:rPr lang="en-US" dirty="0"/>
              <a:t>32 bit architecture</a:t>
            </a:r>
          </a:p>
          <a:p>
            <a:pPr lvl="1"/>
            <a:r>
              <a:rPr lang="en-US" dirty="0"/>
              <a:t>Virtual address space 2 GB – can be extended to 3 GB</a:t>
            </a:r>
          </a:p>
          <a:p>
            <a:pPr lvl="1"/>
            <a:r>
              <a:rPr lang="en-US" dirty="0"/>
              <a:t>Physical memory – up to 4 GB</a:t>
            </a:r>
          </a:p>
          <a:p>
            <a:pPr lvl="1"/>
            <a:endParaRPr lang="en-US" dirty="0"/>
          </a:p>
          <a:p>
            <a:r>
              <a:rPr lang="en-US" dirty="0"/>
              <a:t>64 bit architecture</a:t>
            </a:r>
          </a:p>
          <a:p>
            <a:pPr lvl="1"/>
            <a:r>
              <a:rPr lang="en-US" dirty="0"/>
              <a:t>128 TB Virtual address space</a:t>
            </a:r>
          </a:p>
          <a:p>
            <a:pPr lvl="1"/>
            <a:r>
              <a:rPr lang="en-US" dirty="0"/>
              <a:t>Up to 24 TB physical memory (server version supports 128 TB )</a:t>
            </a:r>
          </a:p>
          <a:p>
            <a:pPr lvl="1"/>
            <a:endParaRPr lang="en-US" dirty="0"/>
          </a:p>
        </p:txBody>
      </p:sp>
      <p:sp>
        <p:nvSpPr>
          <p:cNvPr id="7" name="Date Placeholder 6">
            <a:extLst>
              <a:ext uri="{FF2B5EF4-FFF2-40B4-BE49-F238E27FC236}">
                <a16:creationId xmlns:a16="http://schemas.microsoft.com/office/drawing/2014/main" id="{07A95FE1-BB8D-4259-AE94-D4B8A98FDCA8}"/>
              </a:ext>
            </a:extLst>
          </p:cNvPr>
          <p:cNvSpPr>
            <a:spLocks noGrp="1"/>
          </p:cNvSpPr>
          <p:nvPr>
            <p:ph type="dt" sz="half" idx="10"/>
          </p:nvPr>
        </p:nvSpPr>
        <p:spPr/>
        <p:txBody>
          <a:bodyPr/>
          <a:lstStyle/>
          <a:p>
            <a:r>
              <a:rPr lang="en-US"/>
              <a:t>2021</a:t>
            </a:r>
          </a:p>
        </p:txBody>
      </p:sp>
      <p:sp>
        <p:nvSpPr>
          <p:cNvPr id="8" name="Footer Placeholder 7">
            <a:extLst>
              <a:ext uri="{FF2B5EF4-FFF2-40B4-BE49-F238E27FC236}">
                <a16:creationId xmlns:a16="http://schemas.microsoft.com/office/drawing/2014/main" id="{E68F62C7-79AC-414B-A790-8CC4E2065B1E}"/>
              </a:ext>
            </a:extLst>
          </p:cNvPr>
          <p:cNvSpPr>
            <a:spLocks noGrp="1"/>
          </p:cNvSpPr>
          <p:nvPr>
            <p:ph type="ftr" sz="quarter" idx="11"/>
          </p:nvPr>
        </p:nvSpPr>
        <p:spPr/>
        <p:txBody>
          <a:bodyPr/>
          <a:lstStyle/>
          <a:p>
            <a:r>
              <a:rPr lang="en-US"/>
              <a:t>Copyright 2018 Silberschatz, Gavin &amp; Gagne</a:t>
            </a:r>
          </a:p>
        </p:txBody>
      </p:sp>
      <p:sp>
        <p:nvSpPr>
          <p:cNvPr id="9" name="Slide Number Placeholder 8">
            <a:extLst>
              <a:ext uri="{FF2B5EF4-FFF2-40B4-BE49-F238E27FC236}">
                <a16:creationId xmlns:a16="http://schemas.microsoft.com/office/drawing/2014/main" id="{72AEC78C-1FA8-462D-BE88-F8CDA8087432}"/>
              </a:ext>
            </a:extLst>
          </p:cNvPr>
          <p:cNvSpPr>
            <a:spLocks noGrp="1"/>
          </p:cNvSpPr>
          <p:nvPr>
            <p:ph type="sldNum" sz="quarter" idx="12"/>
          </p:nvPr>
        </p:nvSpPr>
        <p:spPr/>
        <p:txBody>
          <a:bodyPr/>
          <a:lstStyle/>
          <a:p>
            <a:fld id="{B8FA9E9B-7639-41A7-8B5F-FEFEB094FBAA}" type="slidenum">
              <a:rPr lang="en-US" smtClean="0"/>
              <a:t>82</a:t>
            </a:fld>
            <a:endParaRPr lang="en-US"/>
          </a:p>
        </p:txBody>
      </p:sp>
    </p:spTree>
    <p:extLst>
      <p:ext uri="{BB962C8B-B14F-4D97-AF65-F5344CB8AC3E}">
        <p14:creationId xmlns:p14="http://schemas.microsoft.com/office/powerpoint/2010/main" val="217179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eaLnBrk="1" hangingPunct="1"/>
            <a:r>
              <a:rPr lang="en-US" altLang="en-US" dirty="0"/>
              <a:t>Windows</a:t>
            </a:r>
          </a:p>
        </p:txBody>
      </p:sp>
      <p:sp>
        <p:nvSpPr>
          <p:cNvPr id="78851" name="Rectangle 3"/>
          <p:cNvSpPr>
            <a:spLocks noGrp="1" noChangeArrowheads="1"/>
          </p:cNvSpPr>
          <p:nvPr>
            <p:ph idx="1"/>
          </p:nvPr>
        </p:nvSpPr>
        <p:spPr/>
        <p:txBody>
          <a:bodyPr>
            <a:normAutofit fontScale="92500" lnSpcReduction="20000"/>
          </a:bodyPr>
          <a:lstStyle/>
          <a:p>
            <a:r>
              <a:rPr lang="en-US" altLang="en-US" dirty="0"/>
              <a:t>Uses demand paging with </a:t>
            </a:r>
            <a:r>
              <a:rPr lang="en-US" altLang="en-US" b="1" dirty="0">
                <a:solidFill>
                  <a:srgbClr val="3366FF"/>
                </a:solidFill>
              </a:rPr>
              <a:t>clustering</a:t>
            </a:r>
            <a:r>
              <a:rPr lang="en-US" altLang="en-US" dirty="0"/>
              <a:t>. Clustering brings in pages surrounding the faulting page</a:t>
            </a:r>
            <a:endParaRPr lang="en-US" altLang="en-US" sz="800" dirty="0"/>
          </a:p>
          <a:p>
            <a:r>
              <a:rPr lang="en-US" altLang="en-US" dirty="0"/>
              <a:t>Processes are assigned </a:t>
            </a:r>
            <a:r>
              <a:rPr lang="en-US" altLang="en-US" b="1" dirty="0">
                <a:solidFill>
                  <a:srgbClr val="3366FF"/>
                </a:solidFill>
              </a:rPr>
              <a:t>working set minimum</a:t>
            </a:r>
            <a:r>
              <a:rPr lang="en-US" altLang="en-US" dirty="0">
                <a:solidFill>
                  <a:srgbClr val="3366FF"/>
                </a:solidFill>
              </a:rPr>
              <a:t> </a:t>
            </a:r>
            <a:r>
              <a:rPr lang="en-US" altLang="en-US" dirty="0"/>
              <a:t>and </a:t>
            </a:r>
            <a:r>
              <a:rPr lang="en-US" altLang="en-US" b="1" dirty="0">
                <a:solidFill>
                  <a:srgbClr val="3366FF"/>
                </a:solidFill>
              </a:rPr>
              <a:t>working set maximum</a:t>
            </a:r>
            <a:endParaRPr lang="en-US" altLang="en-US" sz="800" dirty="0">
              <a:solidFill>
                <a:srgbClr val="3366FF"/>
              </a:solidFill>
            </a:endParaRPr>
          </a:p>
          <a:p>
            <a:r>
              <a:rPr lang="en-US" altLang="en-US" dirty="0"/>
              <a:t>Working set minimum is the minimum number of pages the process is guaranteed to have in memory</a:t>
            </a:r>
            <a:endParaRPr lang="en-US" altLang="en-US" sz="800" dirty="0"/>
          </a:p>
          <a:p>
            <a:r>
              <a:rPr lang="en-US" altLang="en-US" dirty="0"/>
              <a:t>A process may be assigned as many pages as possible up to its working set maximum</a:t>
            </a:r>
            <a:endParaRPr lang="en-US" altLang="en-US" sz="800" dirty="0"/>
          </a:p>
          <a:p>
            <a:r>
              <a:rPr lang="en-US" altLang="en-US" dirty="0"/>
              <a:t>When the amount of free memory in the system falls below a threshold, </a:t>
            </a:r>
            <a:r>
              <a:rPr lang="en-US" altLang="en-US" b="1" dirty="0">
                <a:solidFill>
                  <a:srgbClr val="3366FF"/>
                </a:solidFill>
              </a:rPr>
              <a:t>automatic working set trimming</a:t>
            </a:r>
            <a:r>
              <a:rPr lang="en-US" altLang="en-US" dirty="0">
                <a:solidFill>
                  <a:srgbClr val="3366FF"/>
                </a:solidFill>
              </a:rPr>
              <a:t> </a:t>
            </a:r>
            <a:r>
              <a:rPr lang="en-US" altLang="en-US" dirty="0"/>
              <a:t>is performed to restore the amount of free memory</a:t>
            </a:r>
            <a:endParaRPr lang="en-US" altLang="en-US" sz="800" dirty="0"/>
          </a:p>
          <a:p>
            <a:r>
              <a:rPr lang="en-US" altLang="en-US" dirty="0"/>
              <a:t>Working set trimming removes pages from processes that have pages in excess of their working set minimum</a:t>
            </a: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83</a:t>
            </a:fld>
            <a:endParaRPr lang="en-US"/>
          </a:p>
        </p:txBody>
      </p:sp>
    </p:spTree>
    <p:extLst>
      <p:ext uri="{BB962C8B-B14F-4D97-AF65-F5344CB8AC3E}">
        <p14:creationId xmlns:p14="http://schemas.microsoft.com/office/powerpoint/2010/main" val="1443740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pPr eaLnBrk="1" hangingPunct="1"/>
            <a:r>
              <a:rPr lang="en-US" altLang="en-US"/>
              <a:t>Solaris </a:t>
            </a:r>
          </a:p>
        </p:txBody>
      </p:sp>
      <p:sp>
        <p:nvSpPr>
          <p:cNvPr id="79875" name="Rectangle 3"/>
          <p:cNvSpPr>
            <a:spLocks noGrp="1" noChangeArrowheads="1"/>
          </p:cNvSpPr>
          <p:nvPr>
            <p:ph idx="1"/>
          </p:nvPr>
        </p:nvSpPr>
        <p:spPr>
          <a:xfrm>
            <a:off x="838200" y="1440493"/>
            <a:ext cx="10515600" cy="4736470"/>
          </a:xfrm>
        </p:spPr>
        <p:txBody>
          <a:bodyPr>
            <a:normAutofit fontScale="85000" lnSpcReduction="20000"/>
          </a:bodyPr>
          <a:lstStyle/>
          <a:p>
            <a:r>
              <a:rPr lang="en-US" altLang="en-US" dirty="0"/>
              <a:t>Assigns page from the list of free pages</a:t>
            </a:r>
          </a:p>
          <a:p>
            <a:r>
              <a:rPr lang="en-US" altLang="en-US" dirty="0"/>
              <a:t>Maintains a list of free pages to assign faulting processes</a:t>
            </a:r>
            <a:endParaRPr lang="en-US" altLang="en-US" sz="800" dirty="0"/>
          </a:p>
          <a:p>
            <a:r>
              <a:rPr lang="en-US" altLang="en-US" b="1" dirty="0" err="1">
                <a:latin typeface="Courier New" panose="02070309020205020404" pitchFamily="49" charset="0"/>
                <a:cs typeface="Courier New" panose="02070309020205020404" pitchFamily="49" charset="0"/>
              </a:rPr>
              <a:t>Lotsfree</a:t>
            </a:r>
            <a:r>
              <a:rPr lang="en-US" altLang="en-US" dirty="0"/>
              <a:t> – threshold parameter (amount of free memory) to begin paging</a:t>
            </a:r>
            <a:endParaRPr lang="en-US" altLang="en-US" sz="800" dirty="0"/>
          </a:p>
          <a:p>
            <a:r>
              <a:rPr lang="en-US" altLang="en-US" b="1" dirty="0" err="1">
                <a:latin typeface="Courier New" panose="02070309020205020404" pitchFamily="49" charset="0"/>
                <a:cs typeface="Courier New" panose="02070309020205020404" pitchFamily="49" charset="0"/>
              </a:rPr>
              <a:t>Desfree</a:t>
            </a:r>
            <a:r>
              <a:rPr lang="en-US" altLang="en-US" dirty="0"/>
              <a:t> – threshold parameter to increasing paging</a:t>
            </a:r>
            <a:endParaRPr lang="en-US" altLang="en-US" sz="800" dirty="0"/>
          </a:p>
          <a:p>
            <a:r>
              <a:rPr lang="en-US" altLang="en-US" b="1" dirty="0" err="1">
                <a:latin typeface="Courier New" panose="02070309020205020404" pitchFamily="49" charset="0"/>
                <a:cs typeface="Courier New" panose="02070309020205020404" pitchFamily="49" charset="0"/>
              </a:rPr>
              <a:t>Minfree</a:t>
            </a:r>
            <a:r>
              <a:rPr lang="en-US" altLang="en-US" dirty="0"/>
              <a:t> – threshold parameter to being swapping</a:t>
            </a:r>
            <a:endParaRPr lang="en-US" altLang="en-US" sz="800" dirty="0"/>
          </a:p>
          <a:p>
            <a:r>
              <a:rPr lang="en-US" altLang="en-US" dirty="0"/>
              <a:t>Paging is performed by </a:t>
            </a:r>
            <a:r>
              <a:rPr lang="en-US" altLang="en-US" b="1" dirty="0" err="1">
                <a:latin typeface="Courier New" panose="02070309020205020404" pitchFamily="49" charset="0"/>
                <a:cs typeface="Courier New" panose="02070309020205020404" pitchFamily="49" charset="0"/>
              </a:rPr>
              <a:t>pageout</a:t>
            </a:r>
            <a:r>
              <a:rPr lang="en-US" altLang="en-US" dirty="0"/>
              <a:t> process</a:t>
            </a:r>
            <a:endParaRPr lang="en-US" altLang="en-US" sz="800" dirty="0"/>
          </a:p>
          <a:p>
            <a:r>
              <a:rPr lang="en-US" altLang="en-US" b="1" dirty="0" err="1">
                <a:latin typeface="Courier New" panose="02070309020205020404" pitchFamily="49" charset="0"/>
                <a:cs typeface="Courier New" panose="02070309020205020404" pitchFamily="49" charset="0"/>
              </a:rPr>
              <a:t>Pageout</a:t>
            </a:r>
            <a:r>
              <a:rPr lang="en-US" altLang="en-US" dirty="0"/>
              <a:t> scans pages using modified clock algorithm</a:t>
            </a:r>
            <a:endParaRPr lang="en-US" altLang="en-US" sz="800" dirty="0"/>
          </a:p>
          <a:p>
            <a:r>
              <a:rPr lang="en-US" altLang="en-US" b="1" dirty="0" err="1">
                <a:latin typeface="Courier New" panose="02070309020205020404" pitchFamily="49" charset="0"/>
                <a:cs typeface="Courier New" panose="02070309020205020404" pitchFamily="49" charset="0"/>
              </a:rPr>
              <a:t>Scanrate</a:t>
            </a:r>
            <a:r>
              <a:rPr lang="en-US" altLang="en-US" dirty="0"/>
              <a:t> is the rate at which pages are scanned. This ranges from </a:t>
            </a:r>
            <a:r>
              <a:rPr lang="en-US" altLang="en-US" b="1" dirty="0" err="1">
                <a:latin typeface="Courier New" panose="02070309020205020404" pitchFamily="49" charset="0"/>
                <a:cs typeface="Courier New" panose="02070309020205020404" pitchFamily="49" charset="0"/>
              </a:rPr>
              <a:t>slowscan</a:t>
            </a:r>
            <a:r>
              <a:rPr lang="en-US" altLang="en-US" dirty="0"/>
              <a:t> to </a:t>
            </a:r>
            <a:r>
              <a:rPr lang="en-US" altLang="en-US" b="1" dirty="0" err="1">
                <a:latin typeface="Courier New" panose="02070309020205020404" pitchFamily="49" charset="0"/>
                <a:cs typeface="Courier New" panose="02070309020205020404" pitchFamily="49" charset="0"/>
              </a:rPr>
              <a:t>fastscan</a:t>
            </a:r>
            <a:endParaRPr lang="en-US" altLang="en-US" b="1" dirty="0">
              <a:latin typeface="Courier New" panose="02070309020205020404" pitchFamily="49" charset="0"/>
              <a:cs typeface="Courier New" panose="02070309020205020404" pitchFamily="49" charset="0"/>
            </a:endParaRPr>
          </a:p>
          <a:p>
            <a:r>
              <a:rPr lang="en-US" altLang="en-US" b="1" dirty="0" err="1">
                <a:latin typeface="Courier New" panose="02070309020205020404" pitchFamily="49" charset="0"/>
                <a:cs typeface="Courier New" panose="02070309020205020404" pitchFamily="49" charset="0"/>
              </a:rPr>
              <a:t>Pageout</a:t>
            </a:r>
            <a:r>
              <a:rPr lang="en-US" altLang="en-US" dirty="0"/>
              <a:t> is called more frequently depending upon the amount of free memory available</a:t>
            </a:r>
          </a:p>
          <a:p>
            <a:r>
              <a:rPr lang="en-US" altLang="en-US" b="1" dirty="0">
                <a:solidFill>
                  <a:srgbClr val="3366FF"/>
                </a:solidFill>
              </a:rPr>
              <a:t>Priority paging </a:t>
            </a:r>
            <a:r>
              <a:rPr lang="en-US" altLang="en-US" dirty="0"/>
              <a:t>gives priority to process code pages</a:t>
            </a:r>
          </a:p>
          <a:p>
            <a:endParaRPr lang="en-US" altLang="en-US" dirty="0"/>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84</a:t>
            </a:fld>
            <a:endParaRPr lang="en-US"/>
          </a:p>
        </p:txBody>
      </p:sp>
    </p:spTree>
    <p:extLst>
      <p:ext uri="{BB962C8B-B14F-4D97-AF65-F5344CB8AC3E}">
        <p14:creationId xmlns:p14="http://schemas.microsoft.com/office/powerpoint/2010/main" val="18715519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r>
              <a:rPr lang="en-US" altLang="en-US"/>
              <a:t>Solaris 2 Page Scanner</a:t>
            </a:r>
          </a:p>
        </p:txBody>
      </p:sp>
      <p:pic>
        <p:nvPicPr>
          <p:cNvPr id="80899" name="Picture 1" descr="9_29.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1690688"/>
            <a:ext cx="6497320" cy="492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85</a:t>
            </a:fld>
            <a:endParaRPr lang="en-US"/>
          </a:p>
        </p:txBody>
      </p:sp>
    </p:spTree>
    <p:extLst>
      <p:ext uri="{BB962C8B-B14F-4D97-AF65-F5344CB8AC3E}">
        <p14:creationId xmlns:p14="http://schemas.microsoft.com/office/powerpoint/2010/main" val="209283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en-US" dirty="0"/>
              <a:t>Demand Paging</a:t>
            </a:r>
          </a:p>
        </p:txBody>
      </p:sp>
      <p:sp>
        <p:nvSpPr>
          <p:cNvPr id="13315" name="Rectangle 3"/>
          <p:cNvSpPr>
            <a:spLocks noGrp="1" noChangeArrowheads="1"/>
          </p:cNvSpPr>
          <p:nvPr>
            <p:ph idx="1"/>
          </p:nvPr>
        </p:nvSpPr>
        <p:spPr>
          <a:xfrm>
            <a:off x="838200" y="1825625"/>
            <a:ext cx="7026667" cy="4351338"/>
          </a:xfrm>
        </p:spPr>
        <p:txBody>
          <a:bodyPr>
            <a:normAutofit/>
          </a:bodyPr>
          <a:lstStyle/>
          <a:p>
            <a:pPr>
              <a:lnSpc>
                <a:spcPct val="90000"/>
              </a:lnSpc>
            </a:pPr>
            <a:endParaRPr lang="en-US" altLang="en-US" sz="1800" dirty="0"/>
          </a:p>
          <a:p>
            <a:pPr>
              <a:lnSpc>
                <a:spcPct val="90000"/>
              </a:lnSpc>
            </a:pPr>
            <a:r>
              <a:rPr lang="en-US" altLang="en-US" sz="1800" dirty="0"/>
              <a:t>Bring a page into memory only when it is needed</a:t>
            </a:r>
          </a:p>
          <a:p>
            <a:pPr lvl="1">
              <a:lnSpc>
                <a:spcPct val="90000"/>
              </a:lnSpc>
            </a:pPr>
            <a:r>
              <a:rPr lang="en-US" altLang="en-US" sz="1800" dirty="0"/>
              <a:t>Less I/O needed, no unnecessary I/O</a:t>
            </a:r>
          </a:p>
          <a:p>
            <a:pPr lvl="1">
              <a:lnSpc>
                <a:spcPct val="90000"/>
              </a:lnSpc>
            </a:pPr>
            <a:r>
              <a:rPr lang="en-US" altLang="en-US" sz="1800" dirty="0"/>
              <a:t>Less memory needed </a:t>
            </a:r>
          </a:p>
          <a:p>
            <a:pPr lvl="1">
              <a:lnSpc>
                <a:spcPct val="90000"/>
              </a:lnSpc>
            </a:pPr>
            <a:r>
              <a:rPr lang="en-US" altLang="en-US" sz="1800" dirty="0"/>
              <a:t>Faster response</a:t>
            </a:r>
          </a:p>
          <a:p>
            <a:pPr lvl="1">
              <a:lnSpc>
                <a:spcPct val="90000"/>
              </a:lnSpc>
            </a:pPr>
            <a:r>
              <a:rPr lang="en-US" altLang="en-US" sz="1800" dirty="0"/>
              <a:t>More users</a:t>
            </a:r>
          </a:p>
          <a:p>
            <a:pPr>
              <a:lnSpc>
                <a:spcPct val="90000"/>
              </a:lnSpc>
            </a:pPr>
            <a:r>
              <a:rPr lang="en-US" altLang="en-US" sz="1800" dirty="0"/>
              <a:t>Page is needed </a:t>
            </a:r>
            <a:r>
              <a:rPr lang="en-US" altLang="en-US" sz="1800" dirty="0">
                <a:sym typeface="Symbol" panose="05050102010706020507" pitchFamily="18" charset="2"/>
              </a:rPr>
              <a:t> reference to it</a:t>
            </a:r>
          </a:p>
          <a:p>
            <a:pPr lvl="1">
              <a:lnSpc>
                <a:spcPct val="90000"/>
              </a:lnSpc>
            </a:pPr>
            <a:r>
              <a:rPr lang="en-US" altLang="en-US" sz="1800" dirty="0"/>
              <a:t>invalid reference </a:t>
            </a:r>
            <a:r>
              <a:rPr lang="en-US" altLang="en-US" sz="1800" dirty="0">
                <a:sym typeface="Symbol" panose="05050102010706020507" pitchFamily="18" charset="2"/>
              </a:rPr>
              <a:t> abort</a:t>
            </a:r>
          </a:p>
          <a:p>
            <a:pPr lvl="1">
              <a:lnSpc>
                <a:spcPct val="90000"/>
              </a:lnSpc>
            </a:pPr>
            <a:r>
              <a:rPr lang="en-US" altLang="en-US" sz="1800" dirty="0">
                <a:sym typeface="Symbol" panose="05050102010706020507" pitchFamily="18" charset="2"/>
              </a:rPr>
              <a:t>not-in-memory  bring to memory</a:t>
            </a:r>
          </a:p>
          <a:p>
            <a:pPr>
              <a:lnSpc>
                <a:spcPct val="90000"/>
              </a:lnSpc>
            </a:pPr>
            <a:r>
              <a:rPr lang="en-US" altLang="en-US" sz="1800" b="1" dirty="0">
                <a:solidFill>
                  <a:srgbClr val="3366FF"/>
                </a:solidFill>
                <a:sym typeface="Symbol" panose="05050102010706020507" pitchFamily="18" charset="2"/>
              </a:rPr>
              <a:t>Lazy swapper</a:t>
            </a:r>
            <a:r>
              <a:rPr lang="en-US" altLang="en-US" sz="1800" dirty="0">
                <a:solidFill>
                  <a:srgbClr val="3366FF"/>
                </a:solidFill>
                <a:sym typeface="Symbol" panose="05050102010706020507" pitchFamily="18" charset="2"/>
              </a:rPr>
              <a:t> </a:t>
            </a:r>
            <a:r>
              <a:rPr lang="en-US" altLang="en-US" sz="1800" dirty="0">
                <a:sym typeface="Symbol" panose="05050102010706020507" pitchFamily="18" charset="2"/>
              </a:rPr>
              <a:t>– never swaps a page into memory unless page will be needed</a:t>
            </a:r>
          </a:p>
          <a:p>
            <a:pPr lvl="1">
              <a:lnSpc>
                <a:spcPct val="90000"/>
              </a:lnSpc>
            </a:pPr>
            <a:r>
              <a:rPr lang="en-US" altLang="en-US" sz="1800" dirty="0">
                <a:sym typeface="Symbol" panose="05050102010706020507" pitchFamily="18" charset="2"/>
              </a:rPr>
              <a:t>Swapper that deals with pages is usually called a </a:t>
            </a:r>
            <a:r>
              <a:rPr lang="en-US" altLang="en-US" sz="1800" b="1" dirty="0">
                <a:solidFill>
                  <a:srgbClr val="3366FF"/>
                </a:solidFill>
                <a:sym typeface="Symbol" panose="05050102010706020507" pitchFamily="18" charset="2"/>
              </a:rPr>
              <a:t>pager</a:t>
            </a:r>
          </a:p>
          <a:p>
            <a:pPr lvl="1">
              <a:lnSpc>
                <a:spcPct val="90000"/>
              </a:lnSpc>
              <a:buFont typeface="Monotype Sorts" pitchFamily="-84" charset="2"/>
              <a:buNone/>
            </a:pPr>
            <a:endParaRPr lang="en-US" altLang="en-US" sz="2800" dirty="0">
              <a:sym typeface="Symbol" panose="05050102010706020507" pitchFamily="18" charset="2"/>
            </a:endParaRPr>
          </a:p>
        </p:txBody>
      </p:sp>
      <p:sp>
        <p:nvSpPr>
          <p:cNvPr id="2" name="Date Placeholder 1"/>
          <p:cNvSpPr>
            <a:spLocks noGrp="1"/>
          </p:cNvSpPr>
          <p:nvPr>
            <p:ph type="dt" sz="half" idx="10"/>
          </p:nvPr>
        </p:nvSpPr>
        <p:spPr/>
        <p:txBody>
          <a:bodyPr/>
          <a:lstStyle/>
          <a:p>
            <a:r>
              <a:rPr lang="en-US"/>
              <a:t>2021</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9</a:t>
            </a:fld>
            <a:endParaRPr lang="en-US"/>
          </a:p>
        </p:txBody>
      </p:sp>
    </p:spTree>
    <p:extLst>
      <p:ext uri="{BB962C8B-B14F-4D97-AF65-F5344CB8AC3E}">
        <p14:creationId xmlns:p14="http://schemas.microsoft.com/office/powerpoint/2010/main" val="1624616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8681</TotalTime>
  <Words>7656</Words>
  <Application>Microsoft Office PowerPoint</Application>
  <PresentationFormat>Widescreen</PresentationFormat>
  <Paragraphs>2291</Paragraphs>
  <Slides>85</Slides>
  <Notes>66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6" baseType="lpstr">
      <vt:lpstr>Arial</vt:lpstr>
      <vt:lpstr>Calibri</vt:lpstr>
      <vt:lpstr>Calibri Light</vt:lpstr>
      <vt:lpstr>Courier New</vt:lpstr>
      <vt:lpstr>Helvetica</vt:lpstr>
      <vt:lpstr>Monotype Sorts</vt:lpstr>
      <vt:lpstr>Times New Roman</vt:lpstr>
      <vt:lpstr>Verdana</vt:lpstr>
      <vt:lpstr>Webdings</vt:lpstr>
      <vt:lpstr>Office Theme</vt:lpstr>
      <vt:lpstr>Equation</vt:lpstr>
      <vt:lpstr>CSMC 412</vt:lpstr>
      <vt:lpstr>Background</vt:lpstr>
      <vt:lpstr>Background (Cont.)</vt:lpstr>
      <vt:lpstr>Background (Cont.)</vt:lpstr>
      <vt:lpstr>Virtual Memory That is Larger Than Physical Memory</vt:lpstr>
      <vt:lpstr>Virtual-address Space</vt:lpstr>
      <vt:lpstr>Shared Library Using Virtual Memory</vt:lpstr>
      <vt:lpstr>Swapping Using  Paging</vt:lpstr>
      <vt:lpstr>Demand Paging</vt:lpstr>
      <vt:lpstr>Basic Concepts</vt:lpstr>
      <vt:lpstr>Valid-Invalid Bit</vt:lpstr>
      <vt:lpstr>Page Table When Some Pages Are Not in Main Memory</vt:lpstr>
      <vt:lpstr>Page Fault</vt:lpstr>
      <vt:lpstr>Steps in Handling a Page Fault</vt:lpstr>
      <vt:lpstr>Aspects of Demand Paging</vt:lpstr>
      <vt:lpstr>Instruction Restart</vt:lpstr>
      <vt:lpstr>Performance of Demand Paging</vt:lpstr>
      <vt:lpstr>Performance of Demand Paging (Cont.)</vt:lpstr>
      <vt:lpstr>Demand Paging Example</vt:lpstr>
      <vt:lpstr>Demand Paging Optimizations</vt:lpstr>
      <vt:lpstr>Copy-on-Write</vt:lpstr>
      <vt:lpstr>Before Process 1 Modifies Page C</vt:lpstr>
      <vt:lpstr>After Process 1 Modifies Page C</vt:lpstr>
      <vt:lpstr>What Happens if There is no Free Frame?</vt:lpstr>
      <vt:lpstr>Page Replacement</vt:lpstr>
      <vt:lpstr>Need For Page Replacement</vt:lpstr>
      <vt:lpstr>Basic Page Replacement</vt:lpstr>
      <vt:lpstr>Page Replacement</vt:lpstr>
      <vt:lpstr>Page and Frame Replacement Algorithms</vt:lpstr>
      <vt:lpstr>Graph of Page Faults Versus The Number of Frames</vt:lpstr>
      <vt:lpstr>First-In-First-Out (FIFO) Algorithm</vt:lpstr>
      <vt:lpstr>First-In-First-Out (FIFO) Algorithm</vt:lpstr>
      <vt:lpstr>FIFO Illustrating Belady’s Anomaly</vt:lpstr>
      <vt:lpstr>Optimal Algorithm</vt:lpstr>
      <vt:lpstr>Optimal Algorithm</vt:lpstr>
      <vt:lpstr>Least Recently Used (LRU) Algorithm</vt:lpstr>
      <vt:lpstr>Least Recently Used (LRU) Algorithm</vt:lpstr>
      <vt:lpstr>LRU Algorithm (Cont.)</vt:lpstr>
      <vt:lpstr>Use Of A Stack to Record Most Recent Page References</vt:lpstr>
      <vt:lpstr>LRU Approximation Algorithms</vt:lpstr>
      <vt:lpstr>Second-Chance (clock) Page-Replacement Algorithm</vt:lpstr>
      <vt:lpstr>Enhanced Second-Chance Algorithm</vt:lpstr>
      <vt:lpstr>Counting Algorithms</vt:lpstr>
      <vt:lpstr>Page-Buffering Algorithms</vt:lpstr>
      <vt:lpstr>Applications and Page Replacement</vt:lpstr>
      <vt:lpstr>Allocation of Frames</vt:lpstr>
      <vt:lpstr>Fixed Allocation</vt:lpstr>
      <vt:lpstr>Priority Allocation</vt:lpstr>
      <vt:lpstr>Global vs. Local Allocation</vt:lpstr>
      <vt:lpstr>Non-Uniform Memory Access</vt:lpstr>
      <vt:lpstr>Virtual Memory</vt:lpstr>
      <vt:lpstr>Thrashing</vt:lpstr>
      <vt:lpstr>Thrashing (Cont.)</vt:lpstr>
      <vt:lpstr>Demand Paging and Thrashing </vt:lpstr>
      <vt:lpstr>Locality In A Memory-Reference  Pattern</vt:lpstr>
      <vt:lpstr>Working-Set Model</vt:lpstr>
      <vt:lpstr>Keeping Track of the Working Set</vt:lpstr>
      <vt:lpstr>Page-Fault Frequency</vt:lpstr>
      <vt:lpstr>Working Sets and Page Fault Rates</vt:lpstr>
      <vt:lpstr>Memory-Mapped Files</vt:lpstr>
      <vt:lpstr>Allocating Kernel Memory</vt:lpstr>
      <vt:lpstr>Buddy System</vt:lpstr>
      <vt:lpstr>Buddy System Allocator</vt:lpstr>
      <vt:lpstr>Slab Allocator</vt:lpstr>
      <vt:lpstr>Slab Allocation</vt:lpstr>
      <vt:lpstr>Slab Allocator in Linux</vt:lpstr>
      <vt:lpstr>Slab Allocator in Linux (Cont.)</vt:lpstr>
      <vt:lpstr>Other Considerations -- Prepaging</vt:lpstr>
      <vt:lpstr>Other Issues – Page Size</vt:lpstr>
      <vt:lpstr>Other Issues – TLB Reach </vt:lpstr>
      <vt:lpstr>Other Issues – Program Structure</vt:lpstr>
      <vt:lpstr>Other Issues – I/O interlock</vt:lpstr>
      <vt:lpstr>Operating System Examples</vt:lpstr>
      <vt:lpstr>4 BSD UNIX</vt:lpstr>
      <vt:lpstr>4 BSD UNIX- Page Replacement Algorithm </vt:lpstr>
      <vt:lpstr>4 BSD UNIX- Clock Algorithm with two Clock Hands </vt:lpstr>
      <vt:lpstr>4 BSD UNIX</vt:lpstr>
      <vt:lpstr>4 BSD UNIX - Swapping</vt:lpstr>
      <vt:lpstr>4 BSD UNIX - Swapping</vt:lpstr>
      <vt:lpstr>Linux</vt:lpstr>
      <vt:lpstr>Linux</vt:lpstr>
      <vt:lpstr>Windows</vt:lpstr>
      <vt:lpstr>Windows</vt:lpstr>
      <vt:lpstr>Solaris </vt:lpstr>
      <vt:lpstr>Solaris 2 Page Scanner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CSMC 412</dc:title>
  <dc:creator>Agrawala, Ashok</dc:creator>
  <cp:lastModifiedBy>Ashok K. Agrawala</cp:lastModifiedBy>
  <cp:revision>50</cp:revision>
  <cp:lastPrinted>2021-10-28T14:06:11Z</cp:lastPrinted>
  <dcterms:created xsi:type="dcterms:W3CDTF">2019-02-25T14:10:39Z</dcterms:created>
  <dcterms:modified xsi:type="dcterms:W3CDTF">2022-10-31T17:19:22Z</dcterms:modified>
</cp:coreProperties>
</file>