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0" r:id="rId2"/>
    <p:sldId id="257" r:id="rId3"/>
    <p:sldId id="258" r:id="rId4"/>
    <p:sldId id="259" r:id="rId5"/>
    <p:sldId id="261" r:id="rId6"/>
    <p:sldId id="316" r:id="rId7"/>
    <p:sldId id="322" r:id="rId8"/>
    <p:sldId id="262" r:id="rId9"/>
    <p:sldId id="263" r:id="rId10"/>
    <p:sldId id="264" r:id="rId11"/>
    <p:sldId id="265" r:id="rId12"/>
    <p:sldId id="266" r:id="rId13"/>
    <p:sldId id="321" r:id="rId14"/>
    <p:sldId id="267" r:id="rId15"/>
    <p:sldId id="260" r:id="rId16"/>
    <p:sldId id="269" r:id="rId17"/>
    <p:sldId id="268" r:id="rId18"/>
    <p:sldId id="270" r:id="rId19"/>
    <p:sldId id="317" r:id="rId20"/>
    <p:sldId id="271" r:id="rId21"/>
    <p:sldId id="272" r:id="rId22"/>
    <p:sldId id="315" r:id="rId23"/>
    <p:sldId id="273" r:id="rId24"/>
    <p:sldId id="318" r:id="rId25"/>
    <p:sldId id="275" r:id="rId26"/>
    <p:sldId id="276" r:id="rId27"/>
    <p:sldId id="277" r:id="rId28"/>
    <p:sldId id="278" r:id="rId29"/>
    <p:sldId id="279" r:id="rId30"/>
    <p:sldId id="319" r:id="rId31"/>
    <p:sldId id="281" r:id="rId32"/>
    <p:sldId id="282" r:id="rId33"/>
    <p:sldId id="283" r:id="rId34"/>
    <p:sldId id="284" r:id="rId35"/>
    <p:sldId id="285" r:id="rId36"/>
    <p:sldId id="286" r:id="rId37"/>
    <p:sldId id="288" r:id="rId38"/>
    <p:sldId id="289" r:id="rId39"/>
    <p:sldId id="291" r:id="rId40"/>
    <p:sldId id="292" r:id="rId41"/>
    <p:sldId id="293" r:id="rId42"/>
    <p:sldId id="294" r:id="rId43"/>
    <p:sldId id="295" r:id="rId44"/>
    <p:sldId id="297" r:id="rId45"/>
    <p:sldId id="298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80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04A18AF-9245-49CC-980E-C17E05D31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2E8991-9F9F-401F-A720-3E81EA871FA4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E11E994-7A16-49A3-85E4-F9EF132C9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1008A2B-7CED-46BF-BE9E-585A0703E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7C092ED-6691-469D-8F7A-D839A61BE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4AB6D0-BAD2-4996-89B3-013BA92087C6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5CEE2AE-3A53-4AA9-9957-0C649A7E08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F106577-BAD9-421E-ABFE-114AFA31C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088C313-F81F-49E0-83F4-2CE192320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9C748A4-CD9C-4E9D-A255-066882B34FFF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4A19F39-891F-47CC-8D9C-D2A4E1FD5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BFBA9DB-5E6F-4421-B5AC-838269C6E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84D301E-82E4-4DAB-B8F8-C96E4CB83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0B01DB0-4262-4133-A56B-59E051E27182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27489CF-9199-46E7-B638-30BBB34D9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927D992-34E8-4FFD-BB5F-CE50EE795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87FB188-DDC2-4A12-9C3B-65E771049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4BC531F-935F-494D-9502-F09E589E9231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4AF13A34-61BA-45C6-8F0D-04F0722DC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5CF9885-89A1-453E-98F4-459E57F77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BB2B8185-D912-454A-96C7-CB3490219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9FDFCD9-3C4F-4E6D-94B1-961C755FCE2E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3A76BFA-83C0-48CB-89FE-91CBED1A23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0ED833-AB7F-4256-A8EB-F36166B44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F68A2ABC-6E94-4EA6-BAE1-B98C018792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D96AAB6-8A17-4604-BAA3-A643272D44C0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E16FE47-E991-40F7-881A-4D6970C98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EAEF069-5C32-4203-B84B-C8508335F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227DC3C-95A2-4EE5-A988-B75CAD73E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229FF8B-DC17-454D-BF6B-11414F031A74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B618554-32F2-47F9-A65F-A923E16B9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C2DB260-FB28-4733-B85F-7242BFBFB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22121C7-D2B5-44CC-B7D5-ECB30A5CD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19B1F3-BE2A-4410-B6B4-D5486A4BF162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6B1B752-B56D-4B30-9A9D-A9AE9D620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040E25E-2790-448B-8C89-2234B0F15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E8BE3F1B-5F69-41E3-BF89-2E95C892D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4B7E19-2956-4361-8EEA-155898E2DF6E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5956F7C-4EA7-40ED-B976-01D2BAFD4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6E5D4A34-46D3-4AA6-B7CD-345D3DAFC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EBB1AC4-9921-4C70-83D2-5A3D06530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1E1A3FF-F6A1-46FB-A50D-6835906D61C2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D88287D-113B-4F47-B681-A511EE20C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28D9E18-5131-449C-A64F-DD1ACF540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51C2E833-72D5-4039-8B8C-ADDCA84CE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F4F3A4-5360-46D1-B50C-B44C9CA83EDA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8EBC102-C3AE-48D4-88CD-10C453055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A40EFD0-6B1B-4184-A8CE-793697DC0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A0BFAC5-C426-4760-B49D-95898944B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7C43F4-D584-483B-BE41-49B0230B58C2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9EB456A-D6E8-4D36-8A81-1C499A23E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29422F9-804B-4618-8587-FC8830CB8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528DED61-DB67-4061-B2C3-EF62C0148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9E71F9-F783-4131-AF6D-53863BDE5634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334E4B3-B071-479D-AE5B-11ED7AAEC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19663A0-AECD-4FDB-9CD5-371735DB0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BA3B81C-DBDF-4EF0-B6D2-4A1C185B0D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2D3111-176B-4DBC-8C0B-8623703D6C57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7E41588D-C132-4D82-B2D0-50AFBCA59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3F5B3CE2-88A7-4AC0-8BB9-368DCB53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213F896-8184-48E6-9210-564FD53EC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8D27FA-96ED-4A90-A093-52460FD7F16B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D6F9C289-DBED-4620-AC45-5F7FE32CC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16D98DE-1BCF-473A-8FCF-ED2EF7738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7E7B1BC-7FBE-4BB9-9C87-CD60C6D36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ED6E6A-DD63-476D-8899-78B07EB49547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BDAEC17-BB4D-4F39-8374-50AB2A1E6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2F2B58D8-43D4-42FB-8538-DEE680289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FA430509-0592-4C35-B9E6-05BADC74E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7966E3A-A41C-48DF-9B90-EADCE2B0AE88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B8BEF72-FED1-4EE5-89DA-0C5271FBE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F08F404-AA5A-43B2-905E-3938EF0C2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2BFA955-2423-4439-9C22-0DC446440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8852A0-BB4D-4671-9E44-688E2EBCAD28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67A3DB3-F1F7-455D-8BEC-54960A13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243EDE9-8F50-4950-92F8-F82D389A0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99D3FFB-5270-4D5C-A412-AE945DA3C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1AE88F-3EA1-4E6F-B511-301E3C2B9113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FBB9B5FA-4651-4BA0-95E6-AD9DD4817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887C9A8-1A1C-43A4-8388-8418242D4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DD58B16-A5CE-45C7-AC55-AFAF0814E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1041F-FE7A-4514-AF1D-7F04DE3D3700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8608895-2418-48AF-9151-C2FBBAD59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1FF317F8-F548-49FE-8B9C-DFE27B937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0CD36FE-8615-45D2-AC7C-30FA76264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97CADF-69E2-45CB-A1C2-BC58DC5F35B1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039E631-9D19-4FA8-8827-E4CDB0F58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9709607-1184-4B0C-BB68-F3C40CAA5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CA351871-FF8B-4BC6-AFA6-6353F7788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1FAFD81-4DED-4943-90E0-CE4E775F385A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2098329-1346-4154-BBA2-F2877F8D5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3C6B5D8-F946-4684-8378-CDE533EA2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65094D3-3CB6-4AF4-9853-9BB44052E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8C8985-F362-4A96-8CC4-EE0A234E45EB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BEB7BE5-C7EB-4860-BEE3-D6774E444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B3C52EA3-F98F-4673-9194-860D2FE2B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5DE1EBE-F58E-4E17-B412-F70A879FC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5D0C3A-2A22-42C5-8E98-24079545EFF3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A3917BA-0F7D-42BF-A0B5-E4558D4D5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357F07C5-1546-4396-AE08-181E02EDE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9A743A3C-E005-4C18-8F6D-AF9DF96D7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4407FA7-FDAA-4471-8ACA-63B166B2CDB6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E5575E1-209E-49A2-B8F5-A96280437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172C688C-51E3-4FE0-9369-FFB2E1378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E5AD7639-DBE6-47D5-9A86-ED39F89BD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08EFC6-83C0-479E-A4DC-A6AB34711AFC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5C4CF841-59F7-4CCC-981E-F1DDF46D3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0DFD7DA-B9C2-498D-A4B5-5748AAFD4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E8231639-4134-4D1D-B5E6-39ED8A67DE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1059AB-04D8-4D6E-B453-2B50DD51C52F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CAD8A7BB-6ADB-4862-8435-05AC53CAB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1B6F0FA-7DE7-47C8-B5E6-DC3AF28C2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9E1C156E-89EB-4286-9CEA-5F64C269E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084DA2-6E5C-421E-8839-E8813792D93A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88127616-F728-49C5-8C61-FFCEBDCA3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C27517C4-11B7-4060-8785-7F64DA391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8F6DA37-4589-4ABA-96FE-FBF0311F3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865942A-38BA-4A94-9897-06F435C7CF02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2EC7EE12-EE0E-4DA3-A8A9-9A00F48A1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784A617-E06E-40BE-B417-506BD8270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A40A234E-4B7C-446A-A159-EC170773E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5F3102-2F96-4854-A919-0D56CDB8E7FA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3C9F825-40C5-4E30-B045-A408CE8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0C0F80FF-E422-48CC-BCFF-727780FFD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35364808-2229-46CA-9B5F-1A0E279363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DCF066-5D17-481E-988E-AD8A1742B8B6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7BEE27D-394A-4460-B496-C513A4E02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5F889A57-0FCE-4031-B21B-E031BE2AB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EDA9676-A1BE-458F-B7A2-7998EED630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9075E1-2CC8-4A57-BC8A-E8E6C1D1FF48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4B1DAD1-75BC-4AB1-8753-209125072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EFAC3E2-4005-42E8-A61A-DE5E7F45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FA2A2A26-0423-42D9-83C1-6E47B4258F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040970-1708-4399-990B-B0E344D41E9F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7386CC6-5CAF-4D18-ACCF-36728CE7C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363FFC2-FA01-4C88-A2E0-B69C5CF30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6276E2A0-FA24-457D-9C2C-537EEB2AC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783431-A98F-4DA5-B4BE-B5187EFCED71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7B5BBBC-AB40-4B81-A06E-66F99CEF50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F7026870-E3C2-442E-86BF-9A7774F2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0E93F93-9311-43FD-BBCE-D55817F33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C3EE9C8-4113-49D5-8A33-F04FA673C08F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F011698-0097-41E8-8126-76F86E0DB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3AA90D1D-487F-4C73-BE62-CFBECF2A7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20F6E9B9-CF53-401F-AB9C-047535828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662E9E-71B9-428E-88BA-FE6981436CEA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66CB2C8-37A4-444A-9855-8EB3336F9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CDC941AB-89B4-42F5-9B8C-A8B811491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2CF9461-5612-4A30-B682-73D22C2FC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0338E92-9E18-40BB-924B-0C0F3FC5D4FF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5EF3C02-4B07-46A8-AE97-6E0661F5CD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2A411DE-861C-4AC3-ADED-CB2EB7AB4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84949DE-705C-4F64-82E7-0FCA57398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BDCDD7-9C5D-4C94-BAD7-0B6AD90B5144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85AA720-881C-4492-BF9C-8981EE50D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BC291C9-5424-4557-98F5-C97CB2985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0C9C6D1-38B7-4D85-863C-78713A552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022141F-C134-4834-A2EF-57AC053F4A2E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8EF12E4-5D1D-408F-911F-1DFB8F76B0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4BA29F6-3E95-423A-A3F0-ABB29F719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C1996E7-D05C-4705-9343-65EA0DBF41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4561FBA-56DC-4747-A9F1-EA43F0AD9D38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84ED3F2-AC1D-4650-925A-1CCCB32F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9A837FC-0F05-4BAB-9E3E-45B09BB9C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383B86A-9D93-43E9-B92C-6C02797B3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45C945-BAE8-46CF-B0AA-47B4EAF9C770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41F5372-7A98-437B-9C81-572673522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9908C0E-87AA-4FCD-BBD0-E803AD365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2019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file" TargetMode="External"/><Relationship Id="rId2" Type="http://schemas.openxmlformats.org/officeDocument/2006/relationships/hyperlink" Target="https://en.wikipedia.org/wiki/String_(computer_science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_syste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/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1943131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>
                <a:solidFill>
                  <a:srgbClr val="000000"/>
                </a:solidFill>
              </a:rPr>
              <a:t>Set 17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CFF0093-D098-4850-A044-0DA280AA6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File Locking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F8F145-CDF8-404D-8156-09E3ED1121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Provided by some operating systems and file systems</a:t>
            </a:r>
          </a:p>
          <a:p>
            <a:pPr lvl="1"/>
            <a:r>
              <a:rPr lang="en-US" altLang="en-US"/>
              <a:t>Similar to reader-writer locks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Shared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3366FF"/>
                </a:solidFill>
              </a:rPr>
              <a:t>lock</a:t>
            </a:r>
            <a:r>
              <a:rPr lang="en-US" altLang="en-US"/>
              <a:t> similar to reader lock – several processes can acquire concurrently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Exclusive lock </a:t>
            </a:r>
            <a:r>
              <a:rPr lang="en-US" altLang="en-US"/>
              <a:t>similar to writer lock</a:t>
            </a:r>
          </a:p>
          <a:p>
            <a:r>
              <a:rPr lang="en-US" altLang="en-US"/>
              <a:t>Mediates access to a file</a:t>
            </a:r>
          </a:p>
          <a:p>
            <a:r>
              <a:rPr lang="en-US" altLang="en-US"/>
              <a:t>Mandatory or advisory: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Mandatory</a:t>
            </a:r>
            <a:r>
              <a:rPr lang="en-US" altLang="en-US"/>
              <a:t> – access is denied depending on locks held and requested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Advisory</a:t>
            </a:r>
            <a:r>
              <a:rPr lang="en-US" altLang="en-US"/>
              <a:t> – processes can find status of locks and decide what to do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C39BAE-E3BB-4614-95E8-ABDDF7F3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FCACE8-18A1-4D1B-AAED-93874C05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A1B51E2-C4FA-403B-976D-96AEA17AC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 Locking Example – Java API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EC9DC15-AFE5-42DF-8D24-98E8F4EF7D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import java.io.*;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import java.nio.channels.*;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public class LockingExample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i="1">
                <a:solidFill>
                  <a:srgbClr val="0033CC"/>
                </a:solidFill>
              </a:rPr>
              <a:t>	</a:t>
            </a:r>
            <a:r>
              <a:rPr lang="en-US" altLang="en-US" sz="1400">
                <a:solidFill>
                  <a:srgbClr val="0033CC"/>
                </a:solidFill>
              </a:rPr>
              <a:t>public static final boolean EXCLUSIVE = false;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public static final boolean SHARED = true;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public static void main(String arsg[]) throws IOException </a:t>
            </a:r>
            <a:r>
              <a:rPr lang="en-US" altLang="en-US" sz="1400" i="1">
                <a:solidFill>
                  <a:srgbClr val="0033CC"/>
                </a:solidFill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FileLock sharedLock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FileLock exclusiveLock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try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RandomAccessFile raf = new RandomAccessFile("file.txt", "rw");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// get the channel for the file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FileChannel ch = raf.getChannel();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// this locks the first half of the file - exclusive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exclusiveLock = ch.lock(0, raf.length()/2, EXCLUSIVE);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/** Now modify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exclusiveLock.release();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400">
              <a:solidFill>
                <a:srgbClr val="0033CC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27F846-8FC5-4995-AB5C-8C036178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430226-4D72-46FD-8EBA-7343A58E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FE78CBC-2EDB-4745-9571-09C527F6C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File Locking Example – Java API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0EC73F0-7D48-4711-B81A-317DA21B9E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			// this locks the second half of the file - shared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			sharedLock = ch.lock(raf.length()/2+1, raf.length(), 				SHARED);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			/** Now read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			sharedLock.release();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>
                <a:solidFill>
                  <a:srgbClr val="0033CC"/>
                </a:solidFill>
              </a:rPr>
              <a:t>		</a:t>
            </a:r>
            <a:r>
              <a:rPr lang="en-US" altLang="en-US" sz="1600">
                <a:solidFill>
                  <a:srgbClr val="0033CC"/>
                </a:solidFill>
              </a:rPr>
              <a:t>}</a:t>
            </a:r>
            <a:r>
              <a:rPr lang="en-US" altLang="en-US" sz="1600" i="1">
                <a:solidFill>
                  <a:srgbClr val="0033CC"/>
                </a:solidFill>
              </a:rPr>
              <a:t> </a:t>
            </a:r>
            <a:r>
              <a:rPr lang="en-US" altLang="en-US" sz="1600">
                <a:solidFill>
                  <a:srgbClr val="0033CC"/>
                </a:solidFill>
              </a:rPr>
              <a:t>catch (java.io.IOException ioe) {</a:t>
            </a:r>
            <a:r>
              <a:rPr lang="en-US" altLang="en-US" sz="1600" i="1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>
                <a:solidFill>
                  <a:srgbClr val="0033CC"/>
                </a:solidFill>
              </a:rPr>
              <a:t>			</a:t>
            </a:r>
            <a:r>
              <a:rPr lang="en-US" altLang="en-US" sz="1600">
                <a:solidFill>
                  <a:srgbClr val="0033CC"/>
                </a:solidFill>
              </a:rPr>
              <a:t>System.err.println(ioe);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>
                <a:solidFill>
                  <a:srgbClr val="0033CC"/>
                </a:solidFill>
              </a:rPr>
              <a:t>		</a:t>
            </a:r>
            <a:r>
              <a:rPr lang="en-US" altLang="en-US" sz="1600">
                <a:solidFill>
                  <a:srgbClr val="0033CC"/>
                </a:solidFill>
              </a:rPr>
              <a:t>}finally {</a:t>
            </a:r>
            <a:r>
              <a:rPr lang="en-US" altLang="en-US" sz="1600" i="1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			if (exclusiveLock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			exclusiveLock.release();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			if (sharedLock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			sharedLock.release();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>
                <a:solidFill>
                  <a:srgbClr val="0033CC"/>
                </a:solidFill>
              </a:rPr>
              <a:t>		</a:t>
            </a:r>
            <a:r>
              <a:rPr lang="en-US" altLang="en-US" sz="160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>
                <a:solidFill>
                  <a:srgbClr val="0033CC"/>
                </a:solidFill>
              </a:rPr>
              <a:t>	</a:t>
            </a:r>
            <a:r>
              <a:rPr lang="en-US" altLang="en-US" sz="160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</a:pPr>
            <a:endParaRPr lang="en-US" altLang="en-US" sz="1600">
              <a:solidFill>
                <a:srgbClr val="0033CC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905A0F-D17F-4857-875C-7ECCF7F8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C5EC3-3945-4494-9B9E-40E926E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96BA-3223-43F6-B1DB-AA476AC6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BA6F-49ED-407A-A07B-F4138417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6523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 tooltip="String (computer science)"/>
              </a:rPr>
              <a:t>name</a:t>
            </a:r>
            <a:r>
              <a:rPr lang="en-US" dirty="0"/>
              <a:t> used to uniquely identify a </a:t>
            </a:r>
            <a:r>
              <a:rPr lang="en-US" dirty="0">
                <a:hlinkClick r:id="rId3" tooltip="Computer file"/>
              </a:rPr>
              <a:t>computer file</a:t>
            </a:r>
            <a:r>
              <a:rPr lang="en-US" dirty="0"/>
              <a:t> stored in a </a:t>
            </a:r>
            <a:r>
              <a:rPr lang="en-US" dirty="0">
                <a:hlinkClick r:id="rId4" tooltip="File system"/>
              </a:rPr>
              <a:t>file system</a:t>
            </a:r>
            <a:r>
              <a:rPr lang="en-US" dirty="0"/>
              <a:t>. </a:t>
            </a:r>
          </a:p>
          <a:p>
            <a:r>
              <a:rPr lang="en-US" dirty="0"/>
              <a:t>Name may include:</a:t>
            </a:r>
          </a:p>
          <a:p>
            <a:pPr lvl="1"/>
            <a:r>
              <a:rPr lang="en-US" dirty="0"/>
              <a:t>Host</a:t>
            </a:r>
          </a:p>
          <a:p>
            <a:pPr lvl="1"/>
            <a:r>
              <a:rPr lang="en-US" dirty="0"/>
              <a:t>Device</a:t>
            </a:r>
          </a:p>
          <a:p>
            <a:pPr lvl="1"/>
            <a:r>
              <a:rPr lang="en-US" dirty="0"/>
              <a:t>Path/Directory/Folder</a:t>
            </a:r>
          </a:p>
          <a:p>
            <a:pPr lvl="1"/>
            <a:r>
              <a:rPr lang="en-US" dirty="0"/>
              <a:t>File – base name</a:t>
            </a:r>
          </a:p>
          <a:p>
            <a:pPr lvl="1"/>
            <a:r>
              <a:rPr lang="en-US" dirty="0"/>
              <a:t>Type/Extension</a:t>
            </a:r>
          </a:p>
          <a:p>
            <a:pPr lvl="1"/>
            <a:r>
              <a:rPr lang="en-US" dirty="0"/>
              <a:t>Version</a:t>
            </a:r>
          </a:p>
          <a:p>
            <a:r>
              <a:rPr lang="en-US" dirty="0"/>
              <a:t>Common names: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484DF-077D-4290-9127-367F7C00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035F9-4F2A-4576-8EB0-DE6C60F4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11814F-7D77-4B90-B89E-4E0ED661D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70402"/>
              </p:ext>
            </p:extLst>
          </p:nvPr>
        </p:nvGraphicFramePr>
        <p:xfrm>
          <a:off x="7349429" y="1467133"/>
          <a:ext cx="4449754" cy="4351340"/>
        </p:xfrm>
        <a:graphic>
          <a:graphicData uri="http://schemas.openxmlformats.org/drawingml/2006/table">
            <a:tbl>
              <a:tblPr/>
              <a:tblGrid>
                <a:gridCol w="1628192">
                  <a:extLst>
                    <a:ext uri="{9D8B030D-6E8A-4147-A177-3AD203B41FA5}">
                      <a16:colId xmlns:a16="http://schemas.microsoft.com/office/drawing/2014/main" val="2802936724"/>
                    </a:ext>
                  </a:extLst>
                </a:gridCol>
                <a:gridCol w="2821562">
                  <a:extLst>
                    <a:ext uri="{9D8B030D-6E8A-4147-A177-3AD203B41FA5}">
                      <a16:colId xmlns:a16="http://schemas.microsoft.com/office/drawing/2014/main" val="1352816825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r>
                        <a:rPr lang="en-US" sz="1200" b="1" dirty="0"/>
                        <a:t>File </a:t>
                      </a:r>
                      <a:r>
                        <a:rPr lang="en-US" sz="1100" b="1" dirty="0"/>
                        <a:t>Name</a:t>
                      </a:r>
                      <a:endParaRPr lang="en-US" sz="1200" b="1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Contents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20968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README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Project overview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14173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 dirty="0"/>
                        <a:t>MANIFEST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List of project files with brief explanations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6476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INSTALL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Installation instructions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10455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Copying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Licensing information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92099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TODO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Wish list for future extensions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60704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NEWS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Documentation on user-visible changes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316812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Changes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Code change summary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928268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configure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Platform configuration script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072628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Makefile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Build specification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0911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Makefile.SH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Shell script producing the above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644832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config.h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Platform configuration definitions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26711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config_h.SH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Shell script producing the above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83884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en-US" sz="1200"/>
                        <a:t>patchlevel.h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Defines the project release version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76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33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B2085B-83B5-499A-8051-36B1461DD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2364" y="165101"/>
            <a:ext cx="78184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File Types – Name, Extension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A6096564-68D8-4DF1-8A73-49B6CE9EA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86" r="15715" b="1186"/>
          <a:stretch>
            <a:fillRect/>
          </a:stretch>
        </p:blipFill>
        <p:spPr bwMode="auto">
          <a:xfrm>
            <a:off x="4022725" y="1209676"/>
            <a:ext cx="4337050" cy="46323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0AEE43-5118-4FFD-AF74-3F566033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8DA51-9212-43BC-BDD9-054FB32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D540B9F-695A-466E-ACC5-2DA3D762B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 Structure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8C9EFB7-7524-4997-BCC1-9F1CBBC6A8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Lines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Variable length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819C64-EB13-42D8-87C5-ED39A048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9F6C7-35DB-4CBA-B9E3-7554E76F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B200A5C-5F34-47DD-B7C5-AC51A8888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79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Sequential-access File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A3EC68A6-94C6-4926-8C72-0C90CFEA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1" y="1358901"/>
            <a:ext cx="59467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4B7F6-936E-48B9-9A87-C97692D2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962BC-070A-40EA-A18E-DAAF0E46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B0DD781-9731-438F-BA48-4B4BD11CD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Access Methods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A0437FA-3FE9-4FF8-8219-A27C404AB1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3203575" algn="l"/>
                <a:tab pos="4056063" algn="l"/>
              </a:tabLst>
            </a:pPr>
            <a:r>
              <a:rPr lang="en-US" altLang="en-US" sz="1600" b="1" dirty="0"/>
              <a:t>Sequential Access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dirty="0">
                <a:solidFill>
                  <a:srgbClr val="000000"/>
                </a:solidFill>
              </a:rPr>
              <a:t>		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next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write next 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reset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dirty="0">
                <a:solidFill>
                  <a:srgbClr val="000000"/>
                </a:solidFill>
              </a:rPr>
              <a:t>		no read after last write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dirty="0">
                <a:solidFill>
                  <a:srgbClr val="000000"/>
                </a:solidFill>
              </a:rPr>
              <a:t>			(rewrite)</a:t>
            </a:r>
          </a:p>
          <a:p>
            <a:pPr>
              <a:tabLst>
                <a:tab pos="3203575" algn="l"/>
                <a:tab pos="4056063" algn="l"/>
              </a:tabLst>
            </a:pPr>
            <a:r>
              <a:rPr lang="en-US" altLang="en-US" sz="1600" b="1" dirty="0">
                <a:solidFill>
                  <a:srgbClr val="000000"/>
                </a:solidFill>
              </a:rPr>
              <a:t>Direct Access – </a:t>
            </a:r>
            <a:r>
              <a:rPr lang="en-US" altLang="en-US" sz="1600" dirty="0">
                <a:solidFill>
                  <a:srgbClr val="000000"/>
                </a:solidFill>
              </a:rPr>
              <a:t>file is fixed length </a:t>
            </a:r>
            <a:r>
              <a:rPr lang="en-US" altLang="en-US" sz="1600" dirty="0">
                <a:solidFill>
                  <a:srgbClr val="0033CC"/>
                </a:solidFill>
              </a:rPr>
              <a:t>logical records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dirty="0">
                <a:solidFill>
                  <a:srgbClr val="000000"/>
                </a:solidFill>
              </a:rPr>
              <a:t>		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</a:t>
            </a:r>
            <a:r>
              <a:rPr lang="en-US" altLang="en-US" sz="16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write </a:t>
            </a:r>
            <a:r>
              <a:rPr lang="en-US" altLang="en-US" sz="16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position to </a:t>
            </a:r>
            <a:r>
              <a:rPr lang="en-US" altLang="en-US" sz="16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read next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write next </a:t>
            </a:r>
          </a:p>
          <a:p>
            <a:pPr>
              <a:spcBef>
                <a:spcPct val="10000"/>
              </a:spcBef>
              <a:buNone/>
              <a:tabLst>
                <a:tab pos="3203575" algn="l"/>
                <a:tab pos="405606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rewrite </a:t>
            </a:r>
            <a:r>
              <a:rPr lang="en-US" altLang="en-US" sz="16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buNone/>
              <a:tabLst>
                <a:tab pos="3203575" algn="l"/>
                <a:tab pos="4056063" algn="l"/>
              </a:tabLst>
            </a:pPr>
            <a:r>
              <a:rPr lang="en-US" altLang="en-US" sz="1600" dirty="0"/>
              <a:t>	</a:t>
            </a:r>
            <a:r>
              <a:rPr lang="en-US" altLang="en-US" sz="1600" i="1" dirty="0"/>
              <a:t>n</a:t>
            </a:r>
            <a:r>
              <a:rPr lang="en-US" altLang="en-US" sz="1600" dirty="0"/>
              <a:t> = </a:t>
            </a:r>
            <a:r>
              <a:rPr lang="en-US" altLang="en-US" sz="1600" dirty="0">
                <a:solidFill>
                  <a:srgbClr val="0033CC"/>
                </a:solidFill>
              </a:rPr>
              <a:t>relative block number</a:t>
            </a:r>
          </a:p>
          <a:p>
            <a:pPr>
              <a:buNone/>
              <a:tabLst>
                <a:tab pos="3203575" algn="l"/>
                <a:tab pos="4056063" algn="l"/>
              </a:tabLst>
            </a:pPr>
            <a:endParaRPr lang="en-US" altLang="en-US" sz="1600" dirty="0"/>
          </a:p>
          <a:p>
            <a:pPr>
              <a:tabLst>
                <a:tab pos="3203575" algn="l"/>
                <a:tab pos="4056063" algn="l"/>
              </a:tabLst>
            </a:pPr>
            <a:r>
              <a:rPr lang="en-US" altLang="en-US" sz="1600" dirty="0"/>
              <a:t>Relative block numbers allow OS to decide where file should be placed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313050-E7FC-479E-BA04-7897D8DF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002F4-3894-4A0C-A363-D0FA3A45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11A61A2-EA9F-454F-82FD-F796669DA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9675" y="196850"/>
            <a:ext cx="8301038" cy="438150"/>
          </a:xfrm>
        </p:spPr>
        <p:txBody>
          <a:bodyPr/>
          <a:lstStyle/>
          <a:p>
            <a:pPr eaLnBrk="1" hangingPunct="1"/>
            <a:r>
              <a:rPr lang="en-US" altLang="en-US" sz="2000"/>
              <a:t>Simulation of Sequential Access on Direct-access File</a:t>
            </a:r>
          </a:p>
        </p:txBody>
      </p:sp>
      <p:pic>
        <p:nvPicPr>
          <p:cNvPr id="18435" name="Picture 6">
            <a:extLst>
              <a:ext uri="{FF2B5EF4-FFF2-40B4-BE49-F238E27FC236}">
                <a16:creationId xmlns:a16="http://schemas.microsoft.com/office/drawing/2014/main" id="{97718D37-0A9E-4FA1-B921-6AAD7303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289050"/>
            <a:ext cx="61293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D643C6-5EDA-4EF8-8F3F-F5336110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9AC3D-2FBB-400D-AF61-333BCF4C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B0EF47-EF93-4568-A058-A4474A884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Access Methods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D357F7D-6A95-4AAE-9727-F43016E01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3203575" algn="l"/>
                <a:tab pos="4056063" algn="l"/>
              </a:tabLst>
            </a:pPr>
            <a:r>
              <a:rPr lang="en-US" altLang="en-US">
                <a:solidFill>
                  <a:srgbClr val="000000"/>
                </a:solidFill>
              </a:rPr>
              <a:t>Can be built on top of base methods</a:t>
            </a:r>
          </a:p>
          <a:p>
            <a:pPr>
              <a:tabLst>
                <a:tab pos="3203575" algn="l"/>
                <a:tab pos="4056063" algn="l"/>
              </a:tabLst>
            </a:pPr>
            <a:r>
              <a:rPr lang="en-US" altLang="en-US">
                <a:solidFill>
                  <a:srgbClr val="000000"/>
                </a:solidFill>
              </a:rPr>
              <a:t>General involve creation of an </a:t>
            </a:r>
            <a:r>
              <a:rPr lang="en-US" altLang="en-US">
                <a:solidFill>
                  <a:srgbClr val="0033CC"/>
                </a:solidFill>
              </a:rPr>
              <a:t>index</a:t>
            </a:r>
            <a:r>
              <a:rPr lang="en-US" altLang="en-US">
                <a:solidFill>
                  <a:srgbClr val="000000"/>
                </a:solidFill>
              </a:rPr>
              <a:t> for the file</a:t>
            </a:r>
          </a:p>
          <a:p>
            <a:pPr>
              <a:tabLst>
                <a:tab pos="3203575" algn="l"/>
                <a:tab pos="4056063" algn="l"/>
              </a:tabLst>
            </a:pPr>
            <a:r>
              <a:rPr lang="en-US" altLang="en-US">
                <a:solidFill>
                  <a:srgbClr val="000000"/>
                </a:solidFill>
              </a:rPr>
              <a:t>Keep index in memory for fast determination of location of data to be operated on (consider UPC code plus record of data about that item)</a:t>
            </a:r>
          </a:p>
          <a:p>
            <a:pPr>
              <a:tabLst>
                <a:tab pos="3203575" algn="l"/>
                <a:tab pos="4056063" algn="l"/>
              </a:tabLst>
            </a:pPr>
            <a:r>
              <a:rPr lang="en-US" altLang="en-US">
                <a:solidFill>
                  <a:srgbClr val="000000"/>
                </a:solidFill>
              </a:rPr>
              <a:t>If too large, index (in memory) of the index (on disk)</a:t>
            </a:r>
          </a:p>
          <a:p>
            <a:pPr>
              <a:tabLst>
                <a:tab pos="3203575" algn="l"/>
                <a:tab pos="4056063" algn="l"/>
              </a:tabLst>
            </a:pPr>
            <a:r>
              <a:rPr lang="en-US" altLang="en-US">
                <a:solidFill>
                  <a:srgbClr val="000000"/>
                </a:solidFill>
              </a:rPr>
              <a:t>IBM indexed sequential-access method (ISAM)</a:t>
            </a:r>
          </a:p>
          <a:p>
            <a:pPr lvl="1">
              <a:tabLst>
                <a:tab pos="3203575" algn="l"/>
                <a:tab pos="4056063" algn="l"/>
              </a:tabLst>
            </a:pPr>
            <a:r>
              <a:rPr lang="en-US" altLang="en-US">
                <a:solidFill>
                  <a:srgbClr val="000000"/>
                </a:solidFill>
              </a:rPr>
              <a:t>Small master index, points to disk blocks of secondary index</a:t>
            </a:r>
          </a:p>
          <a:p>
            <a:pPr lvl="1">
              <a:tabLst>
                <a:tab pos="3203575" algn="l"/>
                <a:tab pos="4056063" algn="l"/>
              </a:tabLst>
            </a:pPr>
            <a:r>
              <a:rPr lang="en-US" altLang="en-US">
                <a:solidFill>
                  <a:srgbClr val="000000"/>
                </a:solidFill>
              </a:rPr>
              <a:t>File kept sorted on a defined key</a:t>
            </a:r>
          </a:p>
          <a:p>
            <a:pPr lvl="1">
              <a:tabLst>
                <a:tab pos="3203575" algn="l"/>
                <a:tab pos="4056063" algn="l"/>
              </a:tabLst>
            </a:pPr>
            <a:r>
              <a:rPr lang="en-US" altLang="en-US">
                <a:solidFill>
                  <a:srgbClr val="000000"/>
                </a:solidFill>
              </a:rPr>
              <a:t>All done by the OS</a:t>
            </a:r>
          </a:p>
          <a:p>
            <a:pPr>
              <a:tabLst>
                <a:tab pos="3203575" algn="l"/>
                <a:tab pos="4056063" algn="l"/>
              </a:tabLst>
            </a:pPr>
            <a:r>
              <a:rPr lang="en-US" altLang="en-US">
                <a:solidFill>
                  <a:srgbClr val="000000"/>
                </a:solidFill>
              </a:rPr>
              <a:t>VMS operating system provides index and relative files as another example (see next slide)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C9E560-9869-48FE-8E6C-7CC57690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D3F65-C821-40ED-A568-457ECFA1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9C29185-4BD9-4098-8E36-50BC721B5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File-System Interface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FF9104-2370-4926-8F06-F1D2AFC4BD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File Concept</a:t>
            </a:r>
          </a:p>
          <a:p>
            <a:r>
              <a:rPr lang="en-US" altLang="en-US" dirty="0"/>
              <a:t>Access Methods</a:t>
            </a:r>
          </a:p>
          <a:p>
            <a:r>
              <a:rPr lang="en-US" altLang="en-US" dirty="0"/>
              <a:t>Disk and Directory Structure</a:t>
            </a:r>
          </a:p>
          <a:p>
            <a:r>
              <a:rPr lang="en-US" altLang="en-US" dirty="0"/>
              <a:t>File-System Mounting</a:t>
            </a:r>
          </a:p>
          <a:p>
            <a:r>
              <a:rPr lang="en-US" altLang="en-US" dirty="0"/>
              <a:t>File Sharing</a:t>
            </a:r>
          </a:p>
          <a:p>
            <a:r>
              <a:rPr lang="en-US" altLang="en-US" dirty="0"/>
              <a:t>Protection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E8CB1F-4F95-4FA6-A60F-158E40B8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D0DEE-DCA0-4149-8AAF-88F03202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D3EF00E-E2C5-4BA7-9E8A-D16EE3A26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9200" y="150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Example of Index and Relative Files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C44E48A2-FF8F-437E-BB34-5E1F8259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320801"/>
            <a:ext cx="59023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6DE676-AF7F-4387-8994-19A56967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1920E-EF9A-4AB0-9A21-5DC5DD35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2DDBB4B-722B-4F29-A199-1223A7CD2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079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Directory 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FEF0AD3-781D-4059-9C54-870B47116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0788" y="1374776"/>
            <a:ext cx="7370762" cy="3540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 collection of nodes containing information about all files</a:t>
            </a: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B4A5B425-EDED-4745-8C5C-92DA26869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EB048F93-C75F-4E4D-8547-E7D33904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425E3429-44F8-4A15-B7D1-BC5A45D2A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9CE46427-7C63-46FA-BB42-6D8203C96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C2F50177-D113-4A84-BF8C-11E76C11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590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31CB309D-8E8B-45C2-A7D1-1CCFC096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267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1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68FB78F0-525E-4129-B8FD-F933D8587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2</a:t>
            </a:r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8C423FD4-EEB2-4095-95E1-9419E0195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67200"/>
            <a:ext cx="457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3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4812CD74-8718-4DA3-B328-03B75A3ED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267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4</a:t>
            </a: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4A521F81-CD16-4B6E-B1C2-9B4BAC269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648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n</a:t>
            </a:r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2BC4B59A-4096-4F31-A53A-2FF5EE892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2575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BC7EC5C1-9109-4267-B6AE-8AB2B9BF7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DE5E4CAA-283E-4ECD-9898-72CC8AAA6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048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C44C8038-38B5-4C50-B204-D35F41E2B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FD5543FC-3646-4A7A-84DA-F011B2343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Freeform 19">
            <a:extLst>
              <a:ext uri="{FF2B5EF4-FFF2-40B4-BE49-F238E27FC236}">
                <a16:creationId xmlns:a16="http://schemas.microsoft.com/office/drawing/2014/main" id="{FFEBC6AC-9BCA-4CB8-B83C-F3A086E04574}"/>
              </a:ext>
            </a:extLst>
          </p:cNvPr>
          <p:cNvSpPr>
            <a:spLocks/>
          </p:cNvSpPr>
          <p:nvPr/>
        </p:nvSpPr>
        <p:spPr bwMode="auto">
          <a:xfrm>
            <a:off x="4062414" y="1962150"/>
            <a:ext cx="4186237" cy="1473200"/>
          </a:xfrm>
          <a:custGeom>
            <a:avLst/>
            <a:gdLst>
              <a:gd name="T0" fmla="*/ 2147483647 w 2637"/>
              <a:gd name="T1" fmla="*/ 2147483647 h 928"/>
              <a:gd name="T2" fmla="*/ 2147483647 w 2637"/>
              <a:gd name="T3" fmla="*/ 2147483647 h 928"/>
              <a:gd name="T4" fmla="*/ 2147483647 w 2637"/>
              <a:gd name="T5" fmla="*/ 2147483647 h 928"/>
              <a:gd name="T6" fmla="*/ 2147483647 w 2637"/>
              <a:gd name="T7" fmla="*/ 2147483647 h 928"/>
              <a:gd name="T8" fmla="*/ 2147483647 w 2637"/>
              <a:gd name="T9" fmla="*/ 0 h 928"/>
              <a:gd name="T10" fmla="*/ 2147483647 w 2637"/>
              <a:gd name="T11" fmla="*/ 2147483647 h 928"/>
              <a:gd name="T12" fmla="*/ 2147483647 w 2637"/>
              <a:gd name="T13" fmla="*/ 2147483647 h 928"/>
              <a:gd name="T14" fmla="*/ 2147483647 w 2637"/>
              <a:gd name="T15" fmla="*/ 2147483647 h 928"/>
              <a:gd name="T16" fmla="*/ 2147483647 w 2637"/>
              <a:gd name="T17" fmla="*/ 2147483647 h 928"/>
              <a:gd name="T18" fmla="*/ 2147483647 w 2637"/>
              <a:gd name="T19" fmla="*/ 2147483647 h 928"/>
              <a:gd name="T20" fmla="*/ 2147483647 w 2637"/>
              <a:gd name="T21" fmla="*/ 2147483647 h 928"/>
              <a:gd name="T22" fmla="*/ 2147483647 w 2637"/>
              <a:gd name="T23" fmla="*/ 2147483647 h 928"/>
              <a:gd name="T24" fmla="*/ 2147483647 w 2637"/>
              <a:gd name="T25" fmla="*/ 2147483647 h 928"/>
              <a:gd name="T26" fmla="*/ 2147483647 w 2637"/>
              <a:gd name="T27" fmla="*/ 2147483647 h 928"/>
              <a:gd name="T28" fmla="*/ 2147483647 w 2637"/>
              <a:gd name="T29" fmla="*/ 2147483647 h 928"/>
              <a:gd name="T30" fmla="*/ 2147483647 w 2637"/>
              <a:gd name="T31" fmla="*/ 2147483647 h 928"/>
              <a:gd name="T32" fmla="*/ 2147483647 w 2637"/>
              <a:gd name="T33" fmla="*/ 2147483647 h 928"/>
              <a:gd name="T34" fmla="*/ 2147483647 w 2637"/>
              <a:gd name="T35" fmla="*/ 2147483647 h 928"/>
              <a:gd name="T36" fmla="*/ 2147483647 w 2637"/>
              <a:gd name="T37" fmla="*/ 2147483647 h 928"/>
              <a:gd name="T38" fmla="*/ 2147483647 w 2637"/>
              <a:gd name="T39" fmla="*/ 2147483647 h 928"/>
              <a:gd name="T40" fmla="*/ 2147483647 w 2637"/>
              <a:gd name="T41" fmla="*/ 2147483647 h 928"/>
              <a:gd name="T42" fmla="*/ 2147483647 w 2637"/>
              <a:gd name="T43" fmla="*/ 2147483647 h 928"/>
              <a:gd name="T44" fmla="*/ 2147483647 w 2637"/>
              <a:gd name="T45" fmla="*/ 2147483647 h 928"/>
              <a:gd name="T46" fmla="*/ 2147483647 w 2637"/>
              <a:gd name="T47" fmla="*/ 2147483647 h 928"/>
              <a:gd name="T48" fmla="*/ 2147483647 w 2637"/>
              <a:gd name="T49" fmla="*/ 2147483647 h 928"/>
              <a:gd name="T50" fmla="*/ 2147483647 w 2637"/>
              <a:gd name="T51" fmla="*/ 2147483647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Freeform 20">
            <a:extLst>
              <a:ext uri="{FF2B5EF4-FFF2-40B4-BE49-F238E27FC236}">
                <a16:creationId xmlns:a16="http://schemas.microsoft.com/office/drawing/2014/main" id="{69A4FD39-2BF7-49AB-A7FE-C0E28B8A8922}"/>
              </a:ext>
            </a:extLst>
          </p:cNvPr>
          <p:cNvSpPr>
            <a:spLocks/>
          </p:cNvSpPr>
          <p:nvPr/>
        </p:nvSpPr>
        <p:spPr bwMode="auto">
          <a:xfrm>
            <a:off x="3886200" y="3886200"/>
            <a:ext cx="4262438" cy="1600200"/>
          </a:xfrm>
          <a:custGeom>
            <a:avLst/>
            <a:gdLst>
              <a:gd name="T0" fmla="*/ 2147483647 w 2637"/>
              <a:gd name="T1" fmla="*/ 2147483647 h 928"/>
              <a:gd name="T2" fmla="*/ 2147483647 w 2637"/>
              <a:gd name="T3" fmla="*/ 2147483647 h 928"/>
              <a:gd name="T4" fmla="*/ 2147483647 w 2637"/>
              <a:gd name="T5" fmla="*/ 2147483647 h 928"/>
              <a:gd name="T6" fmla="*/ 2147483647 w 2637"/>
              <a:gd name="T7" fmla="*/ 2147483647 h 928"/>
              <a:gd name="T8" fmla="*/ 2147483647 w 2637"/>
              <a:gd name="T9" fmla="*/ 0 h 928"/>
              <a:gd name="T10" fmla="*/ 2147483647 w 2637"/>
              <a:gd name="T11" fmla="*/ 2147483647 h 928"/>
              <a:gd name="T12" fmla="*/ 2147483647 w 2637"/>
              <a:gd name="T13" fmla="*/ 2147483647 h 928"/>
              <a:gd name="T14" fmla="*/ 2147483647 w 2637"/>
              <a:gd name="T15" fmla="*/ 2147483647 h 928"/>
              <a:gd name="T16" fmla="*/ 2147483647 w 2637"/>
              <a:gd name="T17" fmla="*/ 2147483647 h 928"/>
              <a:gd name="T18" fmla="*/ 2147483647 w 2637"/>
              <a:gd name="T19" fmla="*/ 2147483647 h 928"/>
              <a:gd name="T20" fmla="*/ 2147483647 w 2637"/>
              <a:gd name="T21" fmla="*/ 2147483647 h 928"/>
              <a:gd name="T22" fmla="*/ 2147483647 w 2637"/>
              <a:gd name="T23" fmla="*/ 2147483647 h 928"/>
              <a:gd name="T24" fmla="*/ 2147483647 w 2637"/>
              <a:gd name="T25" fmla="*/ 2147483647 h 928"/>
              <a:gd name="T26" fmla="*/ 2147483647 w 2637"/>
              <a:gd name="T27" fmla="*/ 2147483647 h 928"/>
              <a:gd name="T28" fmla="*/ 2147483647 w 2637"/>
              <a:gd name="T29" fmla="*/ 2147483647 h 928"/>
              <a:gd name="T30" fmla="*/ 2147483647 w 2637"/>
              <a:gd name="T31" fmla="*/ 2147483647 h 928"/>
              <a:gd name="T32" fmla="*/ 2147483647 w 2637"/>
              <a:gd name="T33" fmla="*/ 2147483647 h 928"/>
              <a:gd name="T34" fmla="*/ 2147483647 w 2637"/>
              <a:gd name="T35" fmla="*/ 2147483647 h 928"/>
              <a:gd name="T36" fmla="*/ 2147483647 w 2637"/>
              <a:gd name="T37" fmla="*/ 2147483647 h 928"/>
              <a:gd name="T38" fmla="*/ 2147483647 w 2637"/>
              <a:gd name="T39" fmla="*/ 2147483647 h 928"/>
              <a:gd name="T40" fmla="*/ 2147483647 w 2637"/>
              <a:gd name="T41" fmla="*/ 2147483647 h 928"/>
              <a:gd name="T42" fmla="*/ 2147483647 w 2637"/>
              <a:gd name="T43" fmla="*/ 2147483647 h 928"/>
              <a:gd name="T44" fmla="*/ 2147483647 w 2637"/>
              <a:gd name="T45" fmla="*/ 2147483647 h 928"/>
              <a:gd name="T46" fmla="*/ 2147483647 w 2637"/>
              <a:gd name="T47" fmla="*/ 2147483647 h 928"/>
              <a:gd name="T48" fmla="*/ 2147483647 w 2637"/>
              <a:gd name="T49" fmla="*/ 2147483647 h 928"/>
              <a:gd name="T50" fmla="*/ 2147483647 w 2637"/>
              <a:gd name="T51" fmla="*/ 2147483647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161CC1ED-5DBA-4242-B716-F8C0616AA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1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Directory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1C275AE2-6DD6-46F0-A7A8-25FB3547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4191001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Files</a:t>
            </a:r>
          </a:p>
        </p:txBody>
      </p:sp>
      <p:sp>
        <p:nvSpPr>
          <p:cNvPr id="21527" name="Rectangle 23">
            <a:extLst>
              <a:ext uri="{FF2B5EF4-FFF2-40B4-BE49-F238E27FC236}">
                <a16:creationId xmlns:a16="http://schemas.microsoft.com/office/drawing/2014/main" id="{10D400F4-20D3-469D-A028-53082D0BF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638800"/>
            <a:ext cx="7602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Helvetica" panose="020B0604020202020204" pitchFamily="34" charset="0"/>
              </a:rPr>
              <a:t>Both the directory structure and the files reside on disk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3C69C1-22FC-4BFD-9CE7-5BAD9118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F25D33-694F-449E-A8B1-BF53E28C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D3666392-DD11-4640-84AD-1962B4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Structure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7A697948-176B-4CBC-926B-A43232F0E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Disk can be subdivided into </a:t>
            </a:r>
            <a:r>
              <a:rPr lang="en-US" altLang="en-US" b="1">
                <a:solidFill>
                  <a:srgbClr val="3366FF"/>
                </a:solidFill>
              </a:rPr>
              <a:t>partitions</a:t>
            </a:r>
          </a:p>
          <a:p>
            <a:r>
              <a:rPr lang="en-US" altLang="en-US"/>
              <a:t>Disks or partitions can be </a:t>
            </a:r>
            <a:r>
              <a:rPr lang="en-US" altLang="en-US" b="1">
                <a:solidFill>
                  <a:srgbClr val="3366FF"/>
                </a:solidFill>
              </a:rPr>
              <a:t>RAID </a:t>
            </a:r>
            <a:r>
              <a:rPr lang="en-US" altLang="en-US"/>
              <a:t>protected against failure</a:t>
            </a:r>
          </a:p>
          <a:p>
            <a:r>
              <a:rPr lang="en-US" altLang="en-US"/>
              <a:t>Disk or partition can be used </a:t>
            </a:r>
            <a:r>
              <a:rPr lang="en-US" altLang="en-US" b="1">
                <a:solidFill>
                  <a:srgbClr val="3366FF"/>
                </a:solidFill>
              </a:rPr>
              <a:t>raw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without a file system, or </a:t>
            </a:r>
            <a:r>
              <a:rPr lang="en-US" altLang="en-US" b="1">
                <a:solidFill>
                  <a:srgbClr val="3366FF"/>
                </a:solidFill>
              </a:rPr>
              <a:t>formatted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with a file system</a:t>
            </a:r>
          </a:p>
          <a:p>
            <a:r>
              <a:rPr lang="en-US" altLang="en-US"/>
              <a:t>Partitions also known as minidisks, slices</a:t>
            </a:r>
          </a:p>
          <a:p>
            <a:r>
              <a:rPr lang="en-US" altLang="en-US"/>
              <a:t>Entity containing file system known as a </a:t>
            </a:r>
            <a:r>
              <a:rPr lang="en-US" altLang="en-US" b="1">
                <a:solidFill>
                  <a:srgbClr val="3366FF"/>
                </a:solidFill>
              </a:rPr>
              <a:t>volume</a:t>
            </a:r>
          </a:p>
          <a:p>
            <a:r>
              <a:rPr lang="en-US" altLang="en-US"/>
              <a:t>Each volume containing file system also tracks that file system</a:t>
            </a:r>
            <a:r>
              <a:rPr lang="ja-JP" altLang="en-US"/>
              <a:t>’</a:t>
            </a:r>
            <a:r>
              <a:rPr lang="en-US" altLang="ja-JP"/>
              <a:t>s info in </a:t>
            </a:r>
            <a:r>
              <a:rPr lang="en-US" altLang="ja-JP" b="1">
                <a:solidFill>
                  <a:srgbClr val="3366FF"/>
                </a:solidFill>
              </a:rPr>
              <a:t>device directory</a:t>
            </a:r>
            <a:r>
              <a:rPr lang="en-US" altLang="ja-JP">
                <a:solidFill>
                  <a:srgbClr val="3366FF"/>
                </a:solidFill>
              </a:rPr>
              <a:t> </a:t>
            </a:r>
            <a:r>
              <a:rPr lang="en-US" altLang="ja-JP"/>
              <a:t>or </a:t>
            </a:r>
            <a:r>
              <a:rPr lang="en-US" altLang="ja-JP" b="1">
                <a:solidFill>
                  <a:srgbClr val="3366FF"/>
                </a:solidFill>
              </a:rPr>
              <a:t>volume table of contents</a:t>
            </a:r>
          </a:p>
          <a:p>
            <a:r>
              <a:rPr lang="en-US" altLang="en-US"/>
              <a:t>As well as </a:t>
            </a:r>
            <a:r>
              <a:rPr lang="en-US" altLang="en-US" b="1">
                <a:solidFill>
                  <a:srgbClr val="3366FF"/>
                </a:solidFill>
              </a:rPr>
              <a:t>general-purpose file systems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there are many </a:t>
            </a:r>
            <a:r>
              <a:rPr lang="en-US" altLang="en-US" b="1">
                <a:solidFill>
                  <a:srgbClr val="3366FF"/>
                </a:solidFill>
              </a:rPr>
              <a:t>special-purpose file systems</a:t>
            </a:r>
            <a:r>
              <a:rPr lang="en-US" altLang="en-US"/>
              <a:t>, frequently all within the same operating system or computer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01782E-E70B-45E0-96A0-73401046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AA9C4-AFF2-4A15-9C2C-6FB09E3C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67632B1-8A49-4896-8510-9431D8B47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9188" y="179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 Typical File-system Organization</a:t>
            </a:r>
          </a:p>
        </p:txBody>
      </p:sp>
      <p:pic>
        <p:nvPicPr>
          <p:cNvPr id="23555" name="Picture 6" descr="10">
            <a:extLst>
              <a:ext uri="{FF2B5EF4-FFF2-40B4-BE49-F238E27FC236}">
                <a16:creationId xmlns:a16="http://schemas.microsoft.com/office/drawing/2014/main" id="{925B9010-0CC7-4C99-9C8A-C992ED7B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9" y="1187451"/>
            <a:ext cx="69103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A717C8-BB54-41BD-AFA9-FBCB3B3E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632D5-2CAB-48B5-97FD-2C6C7244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C910CA7C-E202-4D16-BA7D-EF11D1DB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File Systems</a:t>
            </a:r>
          </a:p>
        </p:txBody>
      </p:sp>
      <p:sp>
        <p:nvSpPr>
          <p:cNvPr id="24579" name="Content Placeholder 3">
            <a:extLst>
              <a:ext uri="{FF2B5EF4-FFF2-40B4-BE49-F238E27FC236}">
                <a16:creationId xmlns:a16="http://schemas.microsoft.com/office/drawing/2014/main" id="{B341369B-059B-45D5-A9BE-FA5314EF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mostly talk of general-purpose file systems</a:t>
            </a:r>
          </a:p>
          <a:p>
            <a:r>
              <a:rPr lang="en-US" altLang="en-US"/>
              <a:t>But systems frequently have may file systems, some general- and some special- purpose</a:t>
            </a:r>
          </a:p>
          <a:p>
            <a:r>
              <a:rPr lang="en-US" altLang="en-US"/>
              <a:t>Consider Solaris has</a:t>
            </a:r>
          </a:p>
          <a:p>
            <a:pPr lvl="1"/>
            <a:r>
              <a:rPr lang="en-US" altLang="en-US"/>
              <a:t>tmpfs – memory-based volatile FS for fast, temporary I/O</a:t>
            </a:r>
          </a:p>
          <a:p>
            <a:pPr lvl="1"/>
            <a:r>
              <a:rPr lang="en-US" altLang="en-US"/>
              <a:t>objfs – interface into kernel memory to get kernel symbols for debugging</a:t>
            </a:r>
          </a:p>
          <a:p>
            <a:pPr lvl="1"/>
            <a:r>
              <a:rPr lang="en-US" altLang="en-US"/>
              <a:t>ctfs – contract file system for managing daemons </a:t>
            </a:r>
          </a:p>
          <a:p>
            <a:pPr lvl="1"/>
            <a:r>
              <a:rPr lang="en-US" altLang="en-US"/>
              <a:t>lofs – loopback file system allows one FS to be accessed in place of another</a:t>
            </a:r>
          </a:p>
          <a:p>
            <a:pPr lvl="1"/>
            <a:r>
              <a:rPr lang="en-US" altLang="en-US"/>
              <a:t>procfs – kernel interface to process structures</a:t>
            </a:r>
          </a:p>
          <a:p>
            <a:pPr lvl="1"/>
            <a:r>
              <a:rPr lang="en-US" altLang="en-US"/>
              <a:t>ufs, zfs – general purpose file systems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B9190D-BB66-44DA-9FB9-5BB92584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E2C1B-DBBE-4E4E-A0B4-0B3F99A4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747D56D-86FE-4458-99FC-A5C9B1AB2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7925" y="150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Operations Performed on Directory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A0CEB9A-C09E-478A-96A3-F9A22DF59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0450" y="1092201"/>
            <a:ext cx="8229600" cy="4530725"/>
          </a:xfrm>
        </p:spPr>
        <p:txBody>
          <a:bodyPr/>
          <a:lstStyle/>
          <a:p>
            <a:r>
              <a:rPr lang="en-US" altLang="en-US"/>
              <a:t>Search for a file</a:t>
            </a:r>
          </a:p>
          <a:p>
            <a:endParaRPr lang="en-US" altLang="en-US" sz="800"/>
          </a:p>
          <a:p>
            <a:r>
              <a:rPr lang="en-US" altLang="en-US"/>
              <a:t>Create a file</a:t>
            </a:r>
          </a:p>
          <a:p>
            <a:endParaRPr lang="en-US" altLang="en-US" sz="800"/>
          </a:p>
          <a:p>
            <a:r>
              <a:rPr lang="en-US" altLang="en-US"/>
              <a:t>Delete a file</a:t>
            </a:r>
          </a:p>
          <a:p>
            <a:endParaRPr lang="en-US" altLang="en-US" sz="800"/>
          </a:p>
          <a:p>
            <a:r>
              <a:rPr lang="en-US" altLang="en-US"/>
              <a:t>List a directory</a:t>
            </a:r>
          </a:p>
          <a:p>
            <a:endParaRPr lang="en-US" altLang="en-US" sz="800"/>
          </a:p>
          <a:p>
            <a:r>
              <a:rPr lang="en-US" altLang="en-US"/>
              <a:t>Rename a file</a:t>
            </a:r>
          </a:p>
          <a:p>
            <a:endParaRPr lang="en-US" altLang="en-US" sz="800"/>
          </a:p>
          <a:p>
            <a:r>
              <a:rPr lang="en-US" altLang="en-US"/>
              <a:t>Traverse the file system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B1B0D9-E21A-4D7C-9240-BAB9CBE9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D14F5-3841-4825-A791-42700DB1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FCDDB9A-23C1-4F2A-8EDA-A629550D1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/>
              <a:t>Directory Organization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4E6555-7B40-4FEE-BA92-B6D9796D36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Efficiency – locating a file quickly</a:t>
            </a:r>
          </a:p>
          <a:p>
            <a:r>
              <a:rPr lang="en-US" altLang="en-US"/>
              <a:t>Naming – convenient to users</a:t>
            </a:r>
          </a:p>
          <a:p>
            <a:pPr lvl="1"/>
            <a:r>
              <a:rPr lang="en-US" altLang="en-US"/>
              <a:t>Two users can have same name for different files</a:t>
            </a:r>
          </a:p>
          <a:p>
            <a:pPr lvl="1"/>
            <a:r>
              <a:rPr lang="en-US" altLang="en-US"/>
              <a:t>The same file can have several different names</a:t>
            </a:r>
          </a:p>
          <a:p>
            <a:r>
              <a:rPr lang="en-US" altLang="en-US"/>
              <a:t>Grouping – logical grouping of files by properties, (e.g., all Java programs, all games, …)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32FA6D0-E912-4DA4-B05E-44E417F5C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34" y="1366044"/>
            <a:ext cx="718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</a:rPr>
              <a:t>The directory is organized logically  to obtain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FAED16-A996-4772-87AA-95CBF174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5AB6C-A28A-43E4-93A9-7D9843F7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CC6890A-649D-42C2-87E6-9F2BA61C5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651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Single-Level Directory</a:t>
            </a:r>
            <a:endParaRPr lang="en-US" altLang="en-US" sz="24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B2E8FCF-19AA-45C7-B3CD-29F02CCBB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9663" y="990601"/>
            <a:ext cx="7275512" cy="4130675"/>
          </a:xfrm>
        </p:spPr>
        <p:txBody>
          <a:bodyPr/>
          <a:lstStyle/>
          <a:p>
            <a:r>
              <a:rPr lang="en-US" altLang="en-US"/>
              <a:t>A single directory for all users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Naming problem</a:t>
            </a:r>
          </a:p>
          <a:p>
            <a:r>
              <a:rPr lang="en-US" altLang="en-US"/>
              <a:t>Grouping problem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A384EA49-136E-489A-8AB6-91E5BE8C9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3746501"/>
            <a:ext cx="440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>
              <a:latin typeface="Helvetica" panose="020B0604020202020204" pitchFamily="34" charset="0"/>
            </a:endParaRP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6DA1A7F3-E586-4586-A6E6-01B85C86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1577976"/>
            <a:ext cx="61007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38843A-B704-4EAD-B947-FC5106EE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6F03F-24B6-4464-BCAC-896B5710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11DE366-20B3-48BD-B344-B982A15DB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79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Two-Level Directory</a:t>
            </a:r>
            <a:endParaRPr lang="en-US" altLang="en-US" sz="24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257720B-0326-4988-B89F-2ED45A57E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3314" y="1120776"/>
            <a:ext cx="7869237" cy="555625"/>
          </a:xfrm>
        </p:spPr>
        <p:txBody>
          <a:bodyPr/>
          <a:lstStyle/>
          <a:p>
            <a:r>
              <a:rPr lang="en-US" altLang="en-US"/>
              <a:t>Separate directory for each user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E72D6342-504E-4BA7-9C44-7FE4CB13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6" y="4111625"/>
            <a:ext cx="70024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Path name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Can have the same file name for different user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Efficient searching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No grouping capability</a:t>
            </a:r>
          </a:p>
        </p:txBody>
      </p:sp>
      <p:pic>
        <p:nvPicPr>
          <p:cNvPr id="28677" name="Picture 8">
            <a:extLst>
              <a:ext uri="{FF2B5EF4-FFF2-40B4-BE49-F238E27FC236}">
                <a16:creationId xmlns:a16="http://schemas.microsoft.com/office/drawing/2014/main" id="{A9E6BC77-4669-4B78-8196-E5CA30050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724025"/>
            <a:ext cx="642778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5D8D9E-3C56-42A6-91DE-771EF0CA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186C8-E0F5-45BB-B34B-438827FC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FB9FC44-5498-4D0C-8F58-6D225A89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79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Tree-Structured Directories</a:t>
            </a:r>
          </a:p>
        </p:txBody>
      </p:sp>
      <p:pic>
        <p:nvPicPr>
          <p:cNvPr id="29699" name="Picture 6">
            <a:extLst>
              <a:ext uri="{FF2B5EF4-FFF2-40B4-BE49-F238E27FC236}">
                <a16:creationId xmlns:a16="http://schemas.microsoft.com/office/drawing/2014/main" id="{AD2C3F5E-8861-4199-A46B-DB305319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239839"/>
            <a:ext cx="69151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BBEEB5-1545-41F6-8E69-7A9CAE48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2DE8F-95DC-4EAF-A2BF-DAEAE5BE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F2B3BE-9949-4CF8-9DC4-3948BC225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10528BE-4EA6-4041-B718-7B451C0A4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explain the function of file systems</a:t>
            </a:r>
          </a:p>
          <a:p>
            <a:r>
              <a:rPr lang="en-US" altLang="en-US"/>
              <a:t>To describe the interfaces to file systems</a:t>
            </a:r>
          </a:p>
          <a:p>
            <a:r>
              <a:rPr lang="en-US" altLang="en-US"/>
              <a:t>To discuss file-system design tradeoffs, including access methods, file sharing, file locking, and directory structures</a:t>
            </a:r>
          </a:p>
          <a:p>
            <a:r>
              <a:rPr lang="en-US" altLang="en-US"/>
              <a:t>To explore file-system protection</a:t>
            </a:r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C10502-87AD-4BCC-BAB2-5F387B02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2018 </a:t>
            </a:r>
            <a:r>
              <a:rPr lang="en-US" dirty="0" err="1"/>
              <a:t>Silberschatz</a:t>
            </a:r>
            <a:r>
              <a:rPr lang="en-US" dirty="0"/>
              <a:t>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4EC309-BDC6-466B-8ED5-292E334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028206D-3200-435B-B768-247C991F7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Tree-Structured Directories (Cont.)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AE7E672-72A9-4946-9BBF-C33128C49F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Efficient searching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Grouping Capability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Current directory (working directory)</a:t>
            </a:r>
          </a:p>
          <a:p>
            <a:pPr lvl="1"/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/spell/mail/prog</a:t>
            </a:r>
          </a:p>
          <a:p>
            <a:pPr lvl="1"/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list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3CE4A5-15C1-44B5-B1A8-B7A82C35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6C4721-DA2B-413F-B220-13CF133E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4179AED-DE62-4328-A5EB-7C3BE71C1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Tree-Structured Directories (Cont)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AAC8B5E-7B44-45A9-AE61-38C6D4AA1B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857500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Absolute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3366FF"/>
                </a:solidFill>
              </a:rPr>
              <a:t>relative</a:t>
            </a:r>
            <a:r>
              <a:rPr lang="en-US" altLang="en-US"/>
              <a:t> path name</a:t>
            </a:r>
          </a:p>
          <a:p>
            <a:pPr>
              <a:tabLst>
                <a:tab pos="2857500" algn="ctr"/>
              </a:tabLst>
            </a:pPr>
            <a:r>
              <a:rPr lang="en-US" altLang="en-US"/>
              <a:t>Creating a new file is done in current directory</a:t>
            </a:r>
          </a:p>
          <a:p>
            <a:pPr>
              <a:tabLst>
                <a:tab pos="2857500" algn="ctr"/>
              </a:tabLst>
            </a:pPr>
            <a:r>
              <a:rPr lang="en-US" altLang="en-US"/>
              <a:t>Delete a file</a:t>
            </a:r>
          </a:p>
          <a:p>
            <a:pPr>
              <a:buNone/>
              <a:tabLst>
                <a:tab pos="2857500" algn="ctr"/>
              </a:tabLst>
            </a:pPr>
            <a:r>
              <a:rPr lang="en-US" altLang="en-US"/>
              <a:t>		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 &lt;file-name&gt;</a:t>
            </a:r>
          </a:p>
          <a:p>
            <a:pPr>
              <a:tabLst>
                <a:tab pos="2857500" algn="ctr"/>
              </a:tabLst>
            </a:pPr>
            <a:r>
              <a:rPr lang="en-US" altLang="en-US"/>
              <a:t>Creating a new subdirectory is done in current directory</a:t>
            </a:r>
          </a:p>
          <a:p>
            <a:pPr marL="342900" lvl="1" indent="-342900">
              <a:buClr>
                <a:srgbClr val="993300"/>
              </a:buClr>
              <a:buSzPct val="90000"/>
              <a:buNone/>
              <a:tabLst>
                <a:tab pos="2857500" algn="ctr"/>
              </a:tabLst>
            </a:pPr>
            <a:r>
              <a:rPr lang="en-US" altLang="en-US"/>
              <a:t>		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mkdir &lt;dir-name&gt;</a:t>
            </a:r>
          </a:p>
          <a:p>
            <a:pPr marL="342900" lvl="1" indent="-342900">
              <a:buClr>
                <a:srgbClr val="993300"/>
              </a:buClr>
              <a:buSzPct val="90000"/>
              <a:buNone/>
              <a:tabLst>
                <a:tab pos="2857500" algn="ctr"/>
              </a:tabLst>
            </a:pPr>
            <a:r>
              <a:rPr lang="en-US" altLang="en-US"/>
              <a:t>	Example:  if in current directory  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/mail</a:t>
            </a:r>
          </a:p>
          <a:p>
            <a:pPr marL="342900" lvl="1" indent="-342900">
              <a:buClr>
                <a:srgbClr val="993300"/>
              </a:buClr>
              <a:buSzPct val="90000"/>
              <a:buNone/>
              <a:tabLst>
                <a:tab pos="2857500" algn="ctr"/>
              </a:tabLs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mkdir count</a:t>
            </a:r>
          </a:p>
        </p:txBody>
      </p:sp>
      <p:sp>
        <p:nvSpPr>
          <p:cNvPr id="31748" name="Rectangle 11">
            <a:extLst>
              <a:ext uri="{FF2B5EF4-FFF2-40B4-BE49-F238E27FC236}">
                <a16:creationId xmlns:a16="http://schemas.microsoft.com/office/drawing/2014/main" id="{D4C9C0A0-8A69-44F5-8AD9-71C53E92D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5561013"/>
            <a:ext cx="74231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Helvetica" panose="020B0604020202020204" pitchFamily="34" charset="0"/>
              </a:rPr>
              <a:t>Deleting </a:t>
            </a:r>
            <a:r>
              <a:rPr lang="ja-JP" altLang="en-US" sz="2000">
                <a:latin typeface="Helvetica" panose="020B0604020202020204" pitchFamily="34" charset="0"/>
              </a:rPr>
              <a:t>“</a:t>
            </a:r>
            <a:r>
              <a:rPr lang="en-US" altLang="ja-JP" sz="2000">
                <a:latin typeface="Helvetica" panose="020B0604020202020204" pitchFamily="34" charset="0"/>
              </a:rPr>
              <a:t>mail</a:t>
            </a:r>
            <a:r>
              <a:rPr lang="ja-JP" altLang="en-US" sz="2000">
                <a:latin typeface="Helvetica" panose="020B0604020202020204" pitchFamily="34" charset="0"/>
              </a:rPr>
              <a:t>”</a:t>
            </a:r>
            <a:r>
              <a:rPr lang="en-US" altLang="ja-JP" sz="2000">
                <a:latin typeface="Helvetica" panose="020B0604020202020204" pitchFamily="34" charset="0"/>
              </a:rPr>
              <a:t> </a:t>
            </a:r>
            <a:r>
              <a:rPr lang="en-US" altLang="ja-JP" sz="2000">
                <a:latin typeface="Helvetica" panose="020B0604020202020204" pitchFamily="34" charset="0"/>
                <a:sym typeface="Symbol" panose="05050102010706020507" pitchFamily="18" charset="2"/>
              </a:rPr>
              <a:t> deleting the entire subtree rooted by </a:t>
            </a:r>
            <a:r>
              <a:rPr lang="ja-JP" altLang="en-US" sz="2000">
                <a:latin typeface="Helvetica" panose="020B0604020202020204" pitchFamily="34" charset="0"/>
                <a:sym typeface="Symbol" panose="05050102010706020507" pitchFamily="18" charset="2"/>
              </a:rPr>
              <a:t>“</a:t>
            </a:r>
            <a:r>
              <a:rPr lang="en-US" altLang="ja-JP" sz="2000">
                <a:latin typeface="Helvetica" panose="020B0604020202020204" pitchFamily="34" charset="0"/>
                <a:sym typeface="Symbol" panose="05050102010706020507" pitchFamily="18" charset="2"/>
              </a:rPr>
              <a:t>mail</a:t>
            </a:r>
            <a:r>
              <a:rPr lang="ja-JP" altLang="en-US" sz="2000">
                <a:latin typeface="Helvetica" panose="020B0604020202020204" pitchFamily="34" charset="0"/>
                <a:sym typeface="Symbol" panose="05050102010706020507" pitchFamily="18" charset="2"/>
              </a:rPr>
              <a:t>”</a:t>
            </a:r>
            <a:endParaRPr lang="en-US" altLang="en-US" sz="2000">
              <a:latin typeface="Helvetica" panose="020B0604020202020204" pitchFamily="34" charset="0"/>
            </a:endParaRP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91EED5CA-F60D-49BF-A7C9-35AF6CEE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17" y="4373563"/>
            <a:ext cx="313213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603BB-58A3-48D5-97D5-69AC6253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24E4B-6208-482A-AF33-CC02C31F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41CEE0C-712F-4009-B2A4-48EF170F5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0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Acyclic-Graph Directories</a:t>
            </a:r>
            <a:endParaRPr lang="en-US" altLang="en-US" sz="24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713603D-3EF6-4231-AF20-B0F7E335D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5213" y="1093789"/>
            <a:ext cx="7029450" cy="522287"/>
          </a:xfrm>
        </p:spPr>
        <p:txBody>
          <a:bodyPr/>
          <a:lstStyle/>
          <a:p>
            <a:r>
              <a:rPr lang="en-US" altLang="en-US"/>
              <a:t>Have shared subdirectories and files</a:t>
            </a:r>
          </a:p>
        </p:txBody>
      </p:sp>
      <p:pic>
        <p:nvPicPr>
          <p:cNvPr id="32772" name="Picture 7" descr="10">
            <a:extLst>
              <a:ext uri="{FF2B5EF4-FFF2-40B4-BE49-F238E27FC236}">
                <a16:creationId xmlns:a16="http://schemas.microsoft.com/office/drawing/2014/main" id="{03340A96-FA84-49CF-95F4-A38D108D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9" y="1677989"/>
            <a:ext cx="4960937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EA034C-7C3B-4094-AD45-D7159CFF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3CD1EF-A5E0-480B-8452-85F3B164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86EFA6F-C132-4540-B0D6-5B4E86C32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Acyclic-Graph Directories (Cont.)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4AF3534-08FB-4B6D-980B-67816F7AA6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Two different names (aliasing)</a:t>
            </a:r>
          </a:p>
          <a:p>
            <a:r>
              <a:rPr lang="en-US" altLang="en-US"/>
              <a:t>If </a:t>
            </a:r>
            <a:r>
              <a:rPr lang="en-US" altLang="en-US" b="1" i="1"/>
              <a:t>dict</a:t>
            </a:r>
            <a:r>
              <a:rPr lang="en-US" altLang="en-US"/>
              <a:t> deletes </a:t>
            </a:r>
            <a:r>
              <a:rPr lang="en-US" altLang="en-US" b="1" i="1"/>
              <a:t>list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 dangling pointer</a:t>
            </a:r>
          </a:p>
          <a:p>
            <a:pPr>
              <a:buFont typeface="Monotype Sorts" pitchFamily="-84" charset="2"/>
              <a:buNone/>
            </a:pPr>
            <a:r>
              <a:rPr lang="en-US" altLang="en-US"/>
              <a:t>	Solutions:</a:t>
            </a:r>
          </a:p>
          <a:p>
            <a:pPr lvl="1"/>
            <a:r>
              <a:rPr lang="en-US" altLang="en-US"/>
              <a:t>Backpointers, so we can delete all pointers</a:t>
            </a:r>
            <a:br>
              <a:rPr lang="en-US" altLang="en-US"/>
            </a:br>
            <a:r>
              <a:rPr lang="en-US" altLang="en-US"/>
              <a:t>Variable size records a problem</a:t>
            </a:r>
          </a:p>
          <a:p>
            <a:pPr lvl="1"/>
            <a:r>
              <a:rPr lang="en-US" altLang="en-US"/>
              <a:t>Backpointers using a daisy chain organization</a:t>
            </a:r>
          </a:p>
          <a:p>
            <a:pPr lvl="1"/>
            <a:r>
              <a:rPr lang="en-US" altLang="en-US"/>
              <a:t>Entry-hold-count solution</a:t>
            </a:r>
          </a:p>
          <a:p>
            <a:r>
              <a:rPr lang="en-US" altLang="en-US"/>
              <a:t>New directory entry type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Link</a:t>
            </a:r>
            <a:r>
              <a:rPr lang="en-US" altLang="en-US"/>
              <a:t> – another name (pointer) to an existing file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Resolve the link </a:t>
            </a:r>
            <a:r>
              <a:rPr lang="en-US" altLang="en-US"/>
              <a:t>– follow pointer to locate the file</a:t>
            </a:r>
            <a:endParaRPr lang="en-US" altLang="en-US" b="1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5EA7FF-EFC8-4138-8BD1-03BD4184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86B01-E169-4463-BD07-CE0A7428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EE4A77C-2FED-4479-A679-D5A9C557F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4288" y="179388"/>
            <a:ext cx="76565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General Graph Directory</a:t>
            </a:r>
            <a:endParaRPr lang="en-US" altLang="en-US" sz="2400"/>
          </a:p>
        </p:txBody>
      </p:sp>
      <p:pic>
        <p:nvPicPr>
          <p:cNvPr id="34819" name="Picture 6" descr="10">
            <a:extLst>
              <a:ext uri="{FF2B5EF4-FFF2-40B4-BE49-F238E27FC236}">
                <a16:creationId xmlns:a16="http://schemas.microsoft.com/office/drawing/2014/main" id="{64361511-C27B-4F79-9890-0DA8AB40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331914"/>
            <a:ext cx="66167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459BA6-60B3-4CA2-857B-C01E1181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A2AB1-5A23-47C7-BFC6-DA19D2EE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C4C1875-3F78-4B2B-98C0-79C33B5DC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Graph Directory (Cont.)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C97F1EC-8119-4E66-A5A3-32480BAF5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do we guarantee no cycles?</a:t>
            </a:r>
          </a:p>
          <a:p>
            <a:pPr lvl="1"/>
            <a:r>
              <a:rPr lang="en-US" altLang="en-US"/>
              <a:t>Allow only links to file not subdirectories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Garbage collection</a:t>
            </a:r>
          </a:p>
          <a:p>
            <a:pPr lvl="1"/>
            <a:r>
              <a:rPr lang="en-US" altLang="en-US"/>
              <a:t>Every time a new link is added use a cycle detection algorithm to determine whether it is OK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B263F7-D72D-4373-9A50-C7E14C1E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5ADEF-B507-4334-B5D9-A65D1003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7F0352F-07C8-4932-8CEF-3FD85EA56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76" y="136526"/>
            <a:ext cx="77184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File System Mounting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28FB052-85C8-4011-94BB-BA0A2A127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3314" y="1120775"/>
            <a:ext cx="6821487" cy="3067050"/>
          </a:xfrm>
        </p:spPr>
        <p:txBody>
          <a:bodyPr/>
          <a:lstStyle/>
          <a:p>
            <a:r>
              <a:rPr lang="en-US" altLang="en-US" dirty="0"/>
              <a:t>A file system must be </a:t>
            </a:r>
            <a:r>
              <a:rPr lang="en-US" altLang="en-US" b="1" dirty="0">
                <a:solidFill>
                  <a:srgbClr val="3366FF"/>
                </a:solidFill>
              </a:rPr>
              <a:t>mounted</a:t>
            </a:r>
            <a:r>
              <a:rPr lang="en-US" altLang="en-US" dirty="0"/>
              <a:t> before it can be accessed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dirty="0"/>
              <a:t>A unmounted file system is mounted at a </a:t>
            </a:r>
            <a:r>
              <a:rPr lang="en-US" altLang="en-US" b="1" dirty="0">
                <a:solidFill>
                  <a:srgbClr val="3366FF"/>
                </a:solidFill>
              </a:rPr>
              <a:t>mount point</a:t>
            </a:r>
          </a:p>
        </p:txBody>
      </p:sp>
      <p:pic>
        <p:nvPicPr>
          <p:cNvPr id="36868" name="Picture 1" descr="11_14.pdf">
            <a:extLst>
              <a:ext uri="{FF2B5EF4-FFF2-40B4-BE49-F238E27FC236}">
                <a16:creationId xmlns:a16="http://schemas.microsoft.com/office/drawing/2014/main" id="{0817D186-C9A2-4D64-B900-3908B97DE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04" y="3072883"/>
            <a:ext cx="591026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015084-786E-419A-A0E5-CD1CF205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6EA46-4D7C-4639-A146-C9EB3403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AD3E863-54F0-41F7-9DCB-FE5A59F81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0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Mount Point</a:t>
            </a:r>
            <a:endParaRPr lang="en-US" altLang="en-US" sz="2400"/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152B74A7-6AFC-42F9-B2FB-FCA73A33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266825"/>
            <a:ext cx="29845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C25491-B978-4E75-B6F8-13984FAE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A08FD-E075-44E2-9ACD-1993397E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9DD11D4-11FD-432C-9D9A-D327B2E4A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 Sharing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2E5A1A1-CCC1-4474-806D-801F7B1CB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Sharing of files on multi-user systems is desirable</a:t>
            </a:r>
          </a:p>
          <a:p>
            <a:r>
              <a:rPr lang="en-US" altLang="en-US"/>
              <a:t>Sharing may be done through a </a:t>
            </a:r>
            <a:r>
              <a:rPr lang="en-US" altLang="en-US" b="1">
                <a:solidFill>
                  <a:srgbClr val="3366FF"/>
                </a:solidFill>
              </a:rPr>
              <a:t>protection</a:t>
            </a:r>
            <a:r>
              <a:rPr lang="en-US" altLang="en-US"/>
              <a:t> scheme</a:t>
            </a:r>
          </a:p>
          <a:p>
            <a:r>
              <a:rPr lang="en-US" altLang="en-US"/>
              <a:t>On distributed systems, files may be shared across a network</a:t>
            </a:r>
          </a:p>
          <a:p>
            <a:r>
              <a:rPr lang="en-US" altLang="en-US"/>
              <a:t>Network File System (NFS) is a common distributed file-sharing method</a:t>
            </a:r>
          </a:p>
          <a:p>
            <a:r>
              <a:rPr lang="en-US" altLang="en-US"/>
              <a:t>If multi-user system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User IDs </a:t>
            </a:r>
            <a:r>
              <a:rPr lang="en-US" altLang="en-US"/>
              <a:t>identify users, allowing permissions and protections to be per-user</a:t>
            </a:r>
            <a:br>
              <a:rPr lang="en-US" altLang="en-US"/>
            </a:br>
            <a:r>
              <a:rPr lang="en-US" altLang="en-US" b="1">
                <a:solidFill>
                  <a:srgbClr val="3366FF"/>
                </a:solidFill>
              </a:rPr>
              <a:t>Group IDs </a:t>
            </a:r>
            <a:r>
              <a:rPr lang="en-US" altLang="en-US"/>
              <a:t>allow users to be in groups, permitting group access rights</a:t>
            </a:r>
          </a:p>
          <a:p>
            <a:pPr lvl="1"/>
            <a:r>
              <a:rPr lang="en-US" altLang="en-US"/>
              <a:t>Owner of a file / directory</a:t>
            </a:r>
          </a:p>
          <a:p>
            <a:pPr lvl="1"/>
            <a:r>
              <a:rPr lang="en-US" altLang="en-US"/>
              <a:t>Group of a file / directory</a:t>
            </a:r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C928AE-705E-4C33-95A0-7A87E6EC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FE98AE-4141-43D5-B938-49364B55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2273F4B-359B-4BD7-8B13-AAFB2AA82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 Sharing – Remote File Systems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AFF16AD-8D70-4F4F-88C8-41A7E9AF5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/>
              <a:t>Uses networking to allow file system access between systems</a:t>
            </a:r>
          </a:p>
          <a:p>
            <a:pPr lvl="1"/>
            <a:r>
              <a:rPr lang="en-US" altLang="en-US"/>
              <a:t>Manually via programs like FTP</a:t>
            </a:r>
          </a:p>
          <a:p>
            <a:pPr lvl="1"/>
            <a:r>
              <a:rPr lang="en-US" altLang="en-US"/>
              <a:t>Automatically, seamlessly using </a:t>
            </a:r>
            <a:r>
              <a:rPr lang="en-US" altLang="en-US" b="1">
                <a:solidFill>
                  <a:srgbClr val="3366FF"/>
                </a:solidFill>
              </a:rPr>
              <a:t>distributed file systems</a:t>
            </a:r>
          </a:p>
          <a:p>
            <a:pPr lvl="1"/>
            <a:r>
              <a:rPr lang="en-US" altLang="en-US"/>
              <a:t>Semi automatically via the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rgbClr val="3366FF"/>
                </a:solidFill>
              </a:rPr>
              <a:t>world wide web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Client-server </a:t>
            </a:r>
            <a:r>
              <a:rPr lang="en-US" altLang="en-US"/>
              <a:t>model allows clients to mount remote file systems from servers</a:t>
            </a:r>
          </a:p>
          <a:p>
            <a:pPr lvl="1"/>
            <a:r>
              <a:rPr lang="en-US" altLang="en-US"/>
              <a:t>Server can serve multiple clients</a:t>
            </a:r>
          </a:p>
          <a:p>
            <a:pPr lvl="1"/>
            <a:r>
              <a:rPr lang="en-US" altLang="en-US"/>
              <a:t>Client and user-on-client identification is insecure or complicated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NFS</a:t>
            </a:r>
            <a:r>
              <a:rPr lang="en-US" altLang="en-US"/>
              <a:t> is standard UNIX client-server file sharing protocol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CIFS</a:t>
            </a:r>
            <a:r>
              <a:rPr lang="en-US" altLang="en-US"/>
              <a:t> is standard Windows protocol</a:t>
            </a:r>
          </a:p>
          <a:p>
            <a:pPr lvl="1"/>
            <a:r>
              <a:rPr lang="en-US" altLang="en-US"/>
              <a:t>Standard operating system file calls are translated into remote calls</a:t>
            </a:r>
          </a:p>
          <a:p>
            <a:r>
              <a:rPr lang="en-US" altLang="en-US"/>
              <a:t>Distributed Information Systems </a:t>
            </a:r>
            <a:r>
              <a:rPr lang="en-US" altLang="en-US" b="1"/>
              <a:t>(</a:t>
            </a:r>
            <a:r>
              <a:rPr lang="en-US" altLang="en-US" b="1">
                <a:solidFill>
                  <a:srgbClr val="3366FF"/>
                </a:solidFill>
              </a:rPr>
              <a:t>distributed naming services</a:t>
            </a:r>
            <a:r>
              <a:rPr lang="en-US" altLang="en-US" b="1"/>
              <a:t>)</a:t>
            </a:r>
            <a:r>
              <a:rPr lang="en-US" altLang="en-US"/>
              <a:t> such as LDAP, DNS, NIS, Active Directory implement unified access to information needed for remote computing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B6ACFA-7296-4DB5-8708-80949AE3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B5C82-162A-4FE0-ABBA-CBC90582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61CA8DF-86AE-4D9E-B83F-CAC0E9F43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File Concept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615AB8-C383-43D9-B5AF-BA3C03F33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Contiguous logical address space</a:t>
            </a:r>
          </a:p>
          <a:p>
            <a:pPr lvl="1"/>
            <a:r>
              <a:rPr lang="en-US" altLang="en-US" dirty="0"/>
              <a:t>Records</a:t>
            </a:r>
          </a:p>
          <a:p>
            <a:r>
              <a:rPr lang="en-US" altLang="en-US" dirty="0"/>
              <a:t>Types: </a:t>
            </a:r>
          </a:p>
          <a:p>
            <a:pPr lvl="1"/>
            <a:r>
              <a:rPr lang="en-US" altLang="en-US" dirty="0"/>
              <a:t>Data</a:t>
            </a:r>
          </a:p>
          <a:p>
            <a:pPr lvl="2"/>
            <a:r>
              <a:rPr lang="en-US" altLang="en-US" dirty="0"/>
              <a:t>numeric</a:t>
            </a:r>
          </a:p>
          <a:p>
            <a:pPr lvl="2"/>
            <a:r>
              <a:rPr lang="en-US" altLang="en-US" dirty="0"/>
              <a:t>character</a:t>
            </a:r>
          </a:p>
          <a:p>
            <a:pPr lvl="2"/>
            <a:r>
              <a:rPr lang="en-US" altLang="en-US" dirty="0"/>
              <a:t>binary</a:t>
            </a:r>
          </a:p>
          <a:p>
            <a:pPr lvl="1"/>
            <a:r>
              <a:rPr lang="en-US" altLang="en-US" dirty="0"/>
              <a:t>Program</a:t>
            </a:r>
          </a:p>
          <a:p>
            <a:r>
              <a:rPr lang="en-US" altLang="en-US" dirty="0"/>
              <a:t>Contents defined by file’s creator</a:t>
            </a:r>
          </a:p>
          <a:p>
            <a:pPr lvl="1"/>
            <a:r>
              <a:rPr lang="en-US" altLang="en-US" dirty="0"/>
              <a:t>Many types</a:t>
            </a:r>
          </a:p>
          <a:p>
            <a:pPr lvl="2"/>
            <a:r>
              <a:rPr lang="en-US" altLang="en-US" dirty="0"/>
              <a:t>Consider </a:t>
            </a:r>
            <a:r>
              <a:rPr lang="en-US" altLang="en-US" b="1" dirty="0">
                <a:solidFill>
                  <a:srgbClr val="3366FF"/>
                </a:solidFill>
              </a:rPr>
              <a:t>text file, source file, executable file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889473-5C12-4911-82DF-4E67BC8D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6D233-E730-4D2A-9CB9-C952B033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8B85FAD-4E17-416E-A783-EDB2717DF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 Sharing – Failure Modes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BD4DD17-1D6D-4DAB-898F-C608E60CF8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 file systems have failure modes</a:t>
            </a:r>
          </a:p>
          <a:p>
            <a:pPr lvl="1"/>
            <a:r>
              <a:rPr lang="en-US" altLang="en-US" dirty="0"/>
              <a:t>For example, corruption of directory structures or other non-user data, called </a:t>
            </a:r>
            <a:r>
              <a:rPr lang="en-US" altLang="en-US" b="1" dirty="0">
                <a:solidFill>
                  <a:srgbClr val="3366FF"/>
                </a:solidFill>
              </a:rPr>
              <a:t>metadata</a:t>
            </a:r>
          </a:p>
          <a:p>
            <a:r>
              <a:rPr lang="en-US" altLang="en-US" dirty="0"/>
              <a:t>Remote file systems add new failure modes, due to network failure, server failure</a:t>
            </a:r>
          </a:p>
          <a:p>
            <a:r>
              <a:rPr lang="en-US" altLang="en-US" dirty="0"/>
              <a:t>Recovery from failure can involve </a:t>
            </a:r>
            <a:r>
              <a:rPr lang="en-US" altLang="en-US" b="1" dirty="0">
                <a:solidFill>
                  <a:srgbClr val="3366FF"/>
                </a:solidFill>
              </a:rPr>
              <a:t>state information </a:t>
            </a:r>
            <a:r>
              <a:rPr lang="en-US" altLang="en-US" dirty="0"/>
              <a:t>about status of each remote request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Stateless</a:t>
            </a:r>
            <a:r>
              <a:rPr lang="en-US" altLang="en-US" dirty="0"/>
              <a:t> protocols such as NFS v3 include all information in each request, allowing easy recovery but less security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0B7C59-03F2-478F-8A03-288215A5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CE5D64-0772-4F8F-BE96-EE647174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CC01825-612A-4582-8697-8B23F2A19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 Sharing – Consistency Semantics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48E411F-B6E1-4751-9C08-5EF1049E8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Specify how multiple users are to access a shared file simultaneously</a:t>
            </a:r>
          </a:p>
          <a:p>
            <a:pPr lvl="1"/>
            <a:r>
              <a:rPr lang="en-US" altLang="en-US" dirty="0"/>
              <a:t>Similar to process synchronization algorithms</a:t>
            </a:r>
          </a:p>
          <a:p>
            <a:pPr lvl="2"/>
            <a:r>
              <a:rPr lang="en-US" altLang="en-US" dirty="0"/>
              <a:t>Tend to be less complex due to disk I/O and network latency (for remote file systems</a:t>
            </a:r>
          </a:p>
          <a:p>
            <a:pPr lvl="1"/>
            <a:r>
              <a:rPr lang="en-US" altLang="en-US" dirty="0"/>
              <a:t>Andrew File System (AFS) implemented complex remote file sharing semantics</a:t>
            </a:r>
          </a:p>
          <a:p>
            <a:pPr lvl="1"/>
            <a:r>
              <a:rPr lang="en-US" altLang="en-US" dirty="0"/>
              <a:t>Unix file system (UFS) implements:</a:t>
            </a:r>
          </a:p>
          <a:p>
            <a:pPr lvl="2"/>
            <a:r>
              <a:rPr lang="en-US" altLang="en-US" dirty="0"/>
              <a:t>Writes to an open file visible immediately to other users of the same open file</a:t>
            </a:r>
          </a:p>
          <a:p>
            <a:pPr lvl="2"/>
            <a:r>
              <a:rPr lang="en-US" altLang="en-US" dirty="0"/>
              <a:t>Sharing file pointer to allow multiple users to read and write concurrently</a:t>
            </a:r>
          </a:p>
          <a:p>
            <a:pPr lvl="1"/>
            <a:r>
              <a:rPr lang="en-US" altLang="en-US" dirty="0"/>
              <a:t>AFS has session semantics</a:t>
            </a:r>
          </a:p>
          <a:p>
            <a:pPr lvl="2"/>
            <a:r>
              <a:rPr lang="en-US" altLang="en-US" dirty="0"/>
              <a:t>Writes only visible to sessions starting after the file is closed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B70F7A-D3B2-4480-8DB8-3AE86553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C02D3E-427B-40CF-A116-5BAFF857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2FAA978-1842-4101-8F23-ED4CB7825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Protection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9F2815E-1FD8-422F-A8E1-E7ACFAA5C3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File owner/creator should be able to control:</a:t>
            </a:r>
          </a:p>
          <a:p>
            <a:pPr lvl="1"/>
            <a:r>
              <a:rPr lang="en-US" altLang="en-US"/>
              <a:t>what can be done</a:t>
            </a:r>
          </a:p>
          <a:p>
            <a:pPr lvl="1"/>
            <a:r>
              <a:rPr lang="en-US" altLang="en-US"/>
              <a:t>by whom</a:t>
            </a:r>
          </a:p>
          <a:p>
            <a:r>
              <a:rPr lang="en-US" altLang="en-US"/>
              <a:t>Types of access</a:t>
            </a:r>
          </a:p>
          <a:p>
            <a:pPr lvl="1"/>
            <a:r>
              <a:rPr lang="en-US" altLang="en-US" b="1"/>
              <a:t>Read</a:t>
            </a:r>
          </a:p>
          <a:p>
            <a:pPr lvl="1"/>
            <a:r>
              <a:rPr lang="en-US" altLang="en-US" b="1"/>
              <a:t>Write</a:t>
            </a:r>
          </a:p>
          <a:p>
            <a:pPr lvl="1"/>
            <a:r>
              <a:rPr lang="en-US" altLang="en-US" b="1"/>
              <a:t>Execute</a:t>
            </a:r>
          </a:p>
          <a:p>
            <a:pPr lvl="1"/>
            <a:r>
              <a:rPr lang="en-US" altLang="en-US" b="1"/>
              <a:t>Append</a:t>
            </a:r>
          </a:p>
          <a:p>
            <a:pPr lvl="1"/>
            <a:r>
              <a:rPr lang="en-US" altLang="en-US" b="1"/>
              <a:t>Delete</a:t>
            </a:r>
          </a:p>
          <a:p>
            <a:pPr lvl="1"/>
            <a:r>
              <a:rPr lang="en-US" altLang="en-US" b="1"/>
              <a:t>List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656F80-9B34-4C55-A321-331A07AF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41945-6A57-4C05-AF4A-A89F2E32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EB4E033-B0D2-44A7-903C-F02A8DB22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Access Lists and Groups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CDFCAA3-11A4-4124-85B3-B955C3C389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110640"/>
          </a:xfrm>
        </p:spPr>
        <p:txBody>
          <a:bodyPr>
            <a:normAutofit lnSpcReduction="10000"/>
          </a:bodyPr>
          <a:lstStyle/>
          <a:p>
            <a:pPr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Mode of access:  read, write, execute</a:t>
            </a:r>
          </a:p>
          <a:p>
            <a:pPr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Three classes of users on Unix / Linux</a:t>
            </a:r>
          </a:p>
          <a:p>
            <a:pPr>
              <a:spcBef>
                <a:spcPct val="10000"/>
              </a:spcBef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</a:t>
            </a:r>
            <a:r>
              <a:rPr lang="en-US" altLang="en-US" sz="800" dirty="0"/>
              <a:t>	</a:t>
            </a:r>
            <a:r>
              <a:rPr lang="en-US" altLang="en-US" sz="1600" dirty="0"/>
              <a:t>			RWX</a:t>
            </a:r>
          </a:p>
          <a:p>
            <a:pPr>
              <a:spcBef>
                <a:spcPct val="10000"/>
              </a:spcBef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	a) </a:t>
            </a:r>
            <a:r>
              <a:rPr lang="en-US" altLang="en-US" sz="1600" b="1" dirty="0"/>
              <a:t>owner access</a:t>
            </a:r>
            <a:r>
              <a:rPr lang="en-US" altLang="en-US" sz="1600" dirty="0"/>
              <a:t> 	7	</a:t>
            </a:r>
            <a:r>
              <a:rPr lang="en-US" altLang="en-US" sz="1600" dirty="0">
                <a:sym typeface="Symbol" panose="05050102010706020507" pitchFamily="18" charset="2"/>
              </a:rPr>
              <a:t>	1 1 1</a:t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				RWX</a:t>
            </a:r>
          </a:p>
          <a:p>
            <a:pPr>
              <a:spcBef>
                <a:spcPct val="10000"/>
              </a:spcBef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b) </a:t>
            </a:r>
            <a:r>
              <a:rPr lang="en-US" altLang="en-US" sz="1600" b="1" dirty="0">
                <a:sym typeface="Symbol" panose="05050102010706020507" pitchFamily="18" charset="2"/>
              </a:rPr>
              <a:t>group access</a:t>
            </a:r>
            <a:r>
              <a:rPr lang="en-US" altLang="en-US" sz="1600" dirty="0">
                <a:sym typeface="Symbol" panose="05050102010706020507" pitchFamily="18" charset="2"/>
              </a:rPr>
              <a:t> 	6	 	1 1 0</a:t>
            </a:r>
          </a:p>
          <a:p>
            <a:pPr>
              <a:spcBef>
                <a:spcPct val="10000"/>
              </a:spcBef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			RWX</a:t>
            </a:r>
          </a:p>
          <a:p>
            <a:pPr>
              <a:spcBef>
                <a:spcPct val="10000"/>
              </a:spcBef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c) </a:t>
            </a:r>
            <a:r>
              <a:rPr lang="en-US" altLang="en-US" sz="1600" b="1" dirty="0">
                <a:sym typeface="Symbol" panose="05050102010706020507" pitchFamily="18" charset="2"/>
              </a:rPr>
              <a:t>public access</a:t>
            </a:r>
            <a:r>
              <a:rPr lang="en-US" altLang="en-US" sz="1600" dirty="0">
                <a:sym typeface="Symbol" panose="05050102010706020507" pitchFamily="18" charset="2"/>
              </a:rPr>
              <a:t>	1	 	0 0 1</a:t>
            </a:r>
          </a:p>
          <a:p>
            <a:pPr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Ask manager to create a group (unique name), say G, and add some users to the group.</a:t>
            </a:r>
          </a:p>
          <a:p>
            <a:pPr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For a particular file (say </a:t>
            </a:r>
            <a:r>
              <a:rPr lang="en-US" altLang="en-US" i="1" dirty="0">
                <a:sym typeface="Symbol" panose="05050102010706020507" pitchFamily="18" charset="2"/>
              </a:rPr>
              <a:t>game</a:t>
            </a:r>
            <a:r>
              <a:rPr lang="en-US" altLang="en-US" dirty="0">
                <a:sym typeface="Symbol" panose="05050102010706020507" pitchFamily="18" charset="2"/>
              </a:rPr>
              <a:t>) or subdirectory, define an appropriate access.</a:t>
            </a:r>
          </a:p>
        </p:txBody>
      </p:sp>
      <p:sp>
        <p:nvSpPr>
          <p:cNvPr id="44036" name="Rectangle 13">
            <a:extLst>
              <a:ext uri="{FF2B5EF4-FFF2-40B4-BE49-F238E27FC236}">
                <a16:creationId xmlns:a16="http://schemas.microsoft.com/office/drawing/2014/main" id="{F68ED768-8E76-4ABD-B265-6FC3C8594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5643564"/>
            <a:ext cx="70294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Font typeface="Monotype Sorts" pitchFamily="-84" charset="2"/>
              <a:buNone/>
            </a:pPr>
            <a: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Attach a group to a file</a:t>
            </a:r>
            <a:b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	         </a:t>
            </a:r>
            <a:r>
              <a:rPr kumimoji="1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chgrp</a:t>
            </a:r>
            <a:r>
              <a:rPr kumimoji="1" lang="en-US" altLang="en-US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G    game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07CC4AA5-4632-4D35-B93D-19738D109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41" y="2851660"/>
            <a:ext cx="2513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6F724A-32EE-411A-A6ED-A3531B29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FF9FE-9A4F-4482-A41C-1D817548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38FAB0B-C57F-4E40-A3CF-4D6C73B77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1939" y="90488"/>
            <a:ext cx="7864475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Windows 11 Access-Control List Management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FB7B7D-7F58-4806-8B93-AA0B2723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32C96-E982-47E2-9656-35A9B903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638DE-6546-F1F0-0F32-C74DFAA1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332" y="1426899"/>
            <a:ext cx="3613336" cy="508661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F77F3A2-68FB-49B0-97EB-99A0C8DC6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3326" y="150813"/>
            <a:ext cx="77374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 Sample UNIX Directory Listing</a:t>
            </a: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DF425C99-EE29-4BE5-8973-509362323B8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7065" r="722" b="27065"/>
          <a:stretch>
            <a:fillRect/>
          </a:stretch>
        </p:blipFill>
        <p:spPr>
          <a:xfrm>
            <a:off x="3043238" y="1208089"/>
            <a:ext cx="6629400" cy="3030537"/>
          </a:xfr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3A1FB-5BA7-429E-9479-9816D028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1DE33-6AC3-432D-947C-A53A0CF5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AF501C2-1D15-40B9-9EC0-57D1C1434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 Attributes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185B8A2-99DA-4C89-9DAC-FE1323369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b="1"/>
              <a:t>Name</a:t>
            </a:r>
            <a:r>
              <a:rPr lang="en-US" altLang="en-US"/>
              <a:t> – only information kept in human-readable form</a:t>
            </a:r>
          </a:p>
          <a:p>
            <a:r>
              <a:rPr lang="en-US" altLang="en-US" b="1"/>
              <a:t>Identifier</a:t>
            </a:r>
            <a:r>
              <a:rPr lang="en-US" altLang="en-US"/>
              <a:t> – unique tag (number) identifies file within file system</a:t>
            </a:r>
          </a:p>
          <a:p>
            <a:r>
              <a:rPr lang="en-US" altLang="en-US" b="1"/>
              <a:t>Type</a:t>
            </a:r>
            <a:r>
              <a:rPr lang="en-US" altLang="en-US"/>
              <a:t> – needed for systems that support different types</a:t>
            </a:r>
          </a:p>
          <a:p>
            <a:r>
              <a:rPr lang="en-US" altLang="en-US" b="1"/>
              <a:t>Location</a:t>
            </a:r>
            <a:r>
              <a:rPr lang="en-US" altLang="en-US"/>
              <a:t> – pointer to file location on device</a:t>
            </a:r>
          </a:p>
          <a:p>
            <a:r>
              <a:rPr lang="en-US" altLang="en-US" b="1"/>
              <a:t>Size</a:t>
            </a:r>
            <a:r>
              <a:rPr lang="en-US" altLang="en-US"/>
              <a:t> – current file size</a:t>
            </a:r>
          </a:p>
          <a:p>
            <a:r>
              <a:rPr lang="en-US" altLang="en-US" b="1"/>
              <a:t>Protection</a:t>
            </a:r>
            <a:r>
              <a:rPr lang="en-US" altLang="en-US"/>
              <a:t> – controls who can do reading, writing, executing</a:t>
            </a:r>
          </a:p>
          <a:p>
            <a:r>
              <a:rPr lang="en-US" altLang="en-US" b="1"/>
              <a:t>Time, date, and user identification</a:t>
            </a:r>
            <a:r>
              <a:rPr lang="en-US" altLang="en-US"/>
              <a:t> – data for protection, security, and usage monitoring</a:t>
            </a:r>
          </a:p>
          <a:p>
            <a:r>
              <a:rPr lang="en-US" altLang="en-US"/>
              <a:t>Information about files are kept in the directory structure, which is maintained on the disk</a:t>
            </a:r>
          </a:p>
          <a:p>
            <a:r>
              <a:rPr lang="en-US" altLang="en-US"/>
              <a:t>Many variations, including extended file attributes such as file checksum</a:t>
            </a:r>
          </a:p>
          <a:p>
            <a:r>
              <a:rPr lang="en-US" altLang="en-US"/>
              <a:t>Information kept in the directory structure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51A557-67CC-4EA2-86DB-5AFAAA82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B9EB25-FD91-44DE-B8AA-E8B28929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380D1E-2817-417B-B1D7-5D1340AE2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3826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File info Window on Mac OS X</a:t>
            </a:r>
          </a:p>
        </p:txBody>
      </p:sp>
      <p:pic>
        <p:nvPicPr>
          <p:cNvPr id="8195" name="Picture 4" descr="11_01.pdf">
            <a:extLst>
              <a:ext uri="{FF2B5EF4-FFF2-40B4-BE49-F238E27FC236}">
                <a16:creationId xmlns:a16="http://schemas.microsoft.com/office/drawing/2014/main" id="{4576379E-6D65-44C1-9F28-E9B5A4C17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4" y="1041401"/>
            <a:ext cx="19208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57A70D-9456-4ED9-8B9A-6B1A2D21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94D8B-8014-49A1-91CA-0D36EC4C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1948-13F7-1A31-B8A8-3D023ED3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information in Windows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93814-5AC3-7AE8-E25D-63F59B90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2A56E-5144-7597-33EF-537BA71F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14" y="1426899"/>
            <a:ext cx="3721291" cy="511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6EF0D-A2DD-88BA-8CC9-4FD02198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332" y="1426899"/>
            <a:ext cx="3613336" cy="5086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177274-1BC2-A84E-BCCB-0D4711FCF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149" y="1426899"/>
            <a:ext cx="3638737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4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50A5838-663C-46EB-B544-FA7881BD9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 Operations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31C2658-6453-462D-82BA-1EE48E13FB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File is an </a:t>
            </a:r>
            <a:r>
              <a:rPr lang="en-US" altLang="en-US" b="1"/>
              <a:t>abstract data type</a:t>
            </a:r>
          </a:p>
          <a:p>
            <a:r>
              <a:rPr lang="en-US" altLang="en-US" b="1"/>
              <a:t>Create</a:t>
            </a:r>
          </a:p>
          <a:p>
            <a:r>
              <a:rPr lang="en-US" altLang="en-US" b="1"/>
              <a:t>Write – </a:t>
            </a:r>
            <a:r>
              <a:rPr lang="en-US" altLang="en-US"/>
              <a:t>at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write pointer </a:t>
            </a:r>
            <a:r>
              <a:rPr lang="en-US" altLang="en-US"/>
              <a:t>location</a:t>
            </a:r>
          </a:p>
          <a:p>
            <a:r>
              <a:rPr lang="en-US" altLang="en-US" b="1"/>
              <a:t>Read – </a:t>
            </a:r>
            <a:r>
              <a:rPr lang="en-US" altLang="en-US"/>
              <a:t>at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read pointer </a:t>
            </a:r>
            <a:r>
              <a:rPr lang="en-US" altLang="en-US"/>
              <a:t>location</a:t>
            </a:r>
          </a:p>
          <a:p>
            <a:r>
              <a:rPr lang="en-US" altLang="en-US" b="1"/>
              <a:t>Reposition within file - </a:t>
            </a:r>
            <a:r>
              <a:rPr lang="en-US" altLang="en-US" b="1">
                <a:solidFill>
                  <a:srgbClr val="3366FF"/>
                </a:solidFill>
              </a:rPr>
              <a:t>seek</a:t>
            </a:r>
          </a:p>
          <a:p>
            <a:r>
              <a:rPr lang="en-US" altLang="en-US" b="1"/>
              <a:t>Delete</a:t>
            </a:r>
          </a:p>
          <a:p>
            <a:r>
              <a:rPr lang="en-US" altLang="en-US" b="1"/>
              <a:t>Truncate</a:t>
            </a:r>
          </a:p>
          <a:p>
            <a:r>
              <a:rPr lang="en-US" altLang="en-US" b="1" i="1"/>
              <a:t>Open(F</a:t>
            </a:r>
            <a:r>
              <a:rPr lang="en-US" altLang="en-US" b="1" i="1" baseline="-25000"/>
              <a:t>i</a:t>
            </a:r>
            <a:r>
              <a:rPr lang="en-US" altLang="en-US" b="1" i="1"/>
              <a:t>)</a:t>
            </a:r>
            <a:r>
              <a:rPr lang="en-US" altLang="en-US" b="1"/>
              <a:t> </a:t>
            </a:r>
            <a:r>
              <a:rPr lang="en-US" altLang="en-US"/>
              <a:t>– search the directory structure on disk for entry </a:t>
            </a:r>
            <a:r>
              <a:rPr lang="en-US" altLang="en-US" b="1" i="1"/>
              <a:t>F</a:t>
            </a:r>
            <a:r>
              <a:rPr lang="en-US" altLang="en-US" b="1" i="1" baseline="-25000"/>
              <a:t>i</a:t>
            </a:r>
            <a:r>
              <a:rPr lang="en-US" altLang="en-US"/>
              <a:t>, and move the content of entry to memory</a:t>
            </a:r>
          </a:p>
          <a:p>
            <a:r>
              <a:rPr lang="en-US" altLang="en-US" b="1" i="1"/>
              <a:t>Close (F</a:t>
            </a:r>
            <a:r>
              <a:rPr lang="en-US" altLang="en-US" b="1" i="1" baseline="-25000"/>
              <a:t>i</a:t>
            </a:r>
            <a:r>
              <a:rPr lang="en-US" altLang="en-US" b="1" i="1"/>
              <a:t>)</a:t>
            </a:r>
            <a:r>
              <a:rPr lang="en-US" altLang="en-US" b="1"/>
              <a:t> </a:t>
            </a:r>
            <a:r>
              <a:rPr lang="en-US" altLang="en-US"/>
              <a:t>– move the content of entry</a:t>
            </a:r>
            <a:r>
              <a:rPr lang="en-US" altLang="en-US" b="1"/>
              <a:t> </a:t>
            </a:r>
            <a:r>
              <a:rPr lang="en-US" altLang="en-US" b="1" i="1"/>
              <a:t>F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/>
              <a:t>in memory to directory structure on disk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88633F-D1A6-4981-91FB-49D85073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06EA4-5E53-4B8A-BEA8-C8F21B50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A63578-0AF8-4726-9FD8-BC7F760BD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Files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0AB88C9-9DEF-4978-9DD0-1826C233C4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Several pieces of data are needed to manage open files: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Open-file table</a:t>
            </a:r>
            <a:r>
              <a:rPr lang="en-US" altLang="en-US" dirty="0"/>
              <a:t>: tracks open files</a:t>
            </a:r>
          </a:p>
          <a:p>
            <a:pPr lvl="1"/>
            <a:r>
              <a:rPr lang="en-US" altLang="en-US" dirty="0"/>
              <a:t>File pointer:  pointer to last read/write location, per process that has the file open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File-open count</a:t>
            </a:r>
            <a:r>
              <a:rPr lang="en-US" altLang="en-US" dirty="0"/>
              <a:t>: counter of number of times a file is open – to allow removal of data from open-file table when last processes closes it</a:t>
            </a:r>
          </a:p>
          <a:p>
            <a:pPr lvl="1"/>
            <a:r>
              <a:rPr lang="en-US" altLang="en-US" dirty="0"/>
              <a:t>Disk location of the file: cache of data access information</a:t>
            </a:r>
          </a:p>
          <a:p>
            <a:pPr lvl="1"/>
            <a:r>
              <a:rPr lang="en-US" altLang="en-US" dirty="0"/>
              <a:t>Access rights: per-process access mode information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E4972D-0225-4F83-BE97-07A28A9D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61EBF-5371-4147-AD78-9DAC787D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2594</Words>
  <Application>Microsoft Office PowerPoint</Application>
  <PresentationFormat>Widescreen</PresentationFormat>
  <Paragraphs>478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Helvetica</vt:lpstr>
      <vt:lpstr>Monotype Sorts</vt:lpstr>
      <vt:lpstr>Times New Roman</vt:lpstr>
      <vt:lpstr>Verdana</vt:lpstr>
      <vt:lpstr>Office Theme</vt:lpstr>
      <vt:lpstr>CSMC 412</vt:lpstr>
      <vt:lpstr>File-System Interface</vt:lpstr>
      <vt:lpstr>Objectives</vt:lpstr>
      <vt:lpstr>File Concept</vt:lpstr>
      <vt:lpstr>File Attributes</vt:lpstr>
      <vt:lpstr>File info Window on Mac OS X</vt:lpstr>
      <vt:lpstr>File information in Windows</vt:lpstr>
      <vt:lpstr>File Operations</vt:lpstr>
      <vt:lpstr>Open Files</vt:lpstr>
      <vt:lpstr>Open File Locking</vt:lpstr>
      <vt:lpstr>File Locking Example – Java API</vt:lpstr>
      <vt:lpstr>File Locking Example – Java API (Cont.)</vt:lpstr>
      <vt:lpstr>File Name</vt:lpstr>
      <vt:lpstr>File Types – Name, Extension</vt:lpstr>
      <vt:lpstr>File Structure</vt:lpstr>
      <vt:lpstr>Sequential-access File</vt:lpstr>
      <vt:lpstr>Access Methods</vt:lpstr>
      <vt:lpstr>Simulation of Sequential Access on Direct-access File</vt:lpstr>
      <vt:lpstr>Other Access Methods</vt:lpstr>
      <vt:lpstr>Example of Index and Relative Files</vt:lpstr>
      <vt:lpstr>Directory Structure</vt:lpstr>
      <vt:lpstr>Disk Structure</vt:lpstr>
      <vt:lpstr>A Typical File-system Organization</vt:lpstr>
      <vt:lpstr>Types of File Systems</vt:lpstr>
      <vt:lpstr>Operations Performed on Directory</vt:lpstr>
      <vt:lpstr>Directory Organization</vt:lpstr>
      <vt:lpstr>Single-Level Directory</vt:lpstr>
      <vt:lpstr>Two-Level Directory</vt:lpstr>
      <vt:lpstr>Tree-Structured Directories</vt:lpstr>
      <vt:lpstr>Tree-Structured Directories (Cont.)</vt:lpstr>
      <vt:lpstr>Tree-Structured Directories (Cont)</vt:lpstr>
      <vt:lpstr>Acyclic-Graph Directories</vt:lpstr>
      <vt:lpstr>Acyclic-Graph Directories (Cont.)</vt:lpstr>
      <vt:lpstr>General Graph Directory</vt:lpstr>
      <vt:lpstr>General Graph Directory (Cont.)</vt:lpstr>
      <vt:lpstr>File System Mounting</vt:lpstr>
      <vt:lpstr>Mount Point</vt:lpstr>
      <vt:lpstr>File Sharing</vt:lpstr>
      <vt:lpstr>File Sharing – Remote File Systems</vt:lpstr>
      <vt:lpstr>File Sharing – Failure Modes</vt:lpstr>
      <vt:lpstr>File Sharing – Consistency Semantics</vt:lpstr>
      <vt:lpstr>Protection</vt:lpstr>
      <vt:lpstr>Access Lists and Groups</vt:lpstr>
      <vt:lpstr>Windows 11 Access-Control List Management</vt:lpstr>
      <vt:lpstr>A Sample UNIX Directory Listing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45</cp:revision>
  <cp:lastPrinted>2019-03-11T14:41:40Z</cp:lastPrinted>
  <dcterms:created xsi:type="dcterms:W3CDTF">2019-02-25T14:10:39Z</dcterms:created>
  <dcterms:modified xsi:type="dcterms:W3CDTF">2023-04-19T18:29:22Z</dcterms:modified>
</cp:coreProperties>
</file>