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80" r:id="rId2"/>
    <p:sldId id="332" r:id="rId3"/>
    <p:sldId id="333" r:id="rId4"/>
    <p:sldId id="395" r:id="rId5"/>
    <p:sldId id="334" r:id="rId6"/>
    <p:sldId id="335" r:id="rId7"/>
    <p:sldId id="336" r:id="rId8"/>
    <p:sldId id="390" r:id="rId9"/>
    <p:sldId id="338" r:id="rId10"/>
    <p:sldId id="337" r:id="rId11"/>
    <p:sldId id="339" r:id="rId12"/>
    <p:sldId id="340" r:id="rId13"/>
    <p:sldId id="341" r:id="rId14"/>
    <p:sldId id="389" r:id="rId15"/>
    <p:sldId id="342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3" r:id="rId24"/>
    <p:sldId id="354" r:id="rId25"/>
    <p:sldId id="356" r:id="rId26"/>
    <p:sldId id="358" r:id="rId27"/>
    <p:sldId id="359" r:id="rId28"/>
    <p:sldId id="386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91" r:id="rId50"/>
    <p:sldId id="380" r:id="rId51"/>
    <p:sldId id="381" r:id="rId52"/>
    <p:sldId id="382" r:id="rId53"/>
    <p:sldId id="383" r:id="rId54"/>
    <p:sldId id="392" r:id="rId55"/>
    <p:sldId id="393" r:id="rId56"/>
    <p:sldId id="394" r:id="rId57"/>
    <p:sldId id="384" r:id="rId58"/>
    <p:sldId id="387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1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D327E4A-0544-C976-05A1-5E2438F3D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12CA89-ADE1-45B0-9AD0-CE8C66B11291}" type="slidenum">
              <a:rPr lang="en-US" altLang="en-US" sz="1300">
                <a:latin typeface="Helvetica" panose="020B0604020202020204" pitchFamily="34" charset="0"/>
              </a:rPr>
              <a:pPr/>
              <a:t>14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3434ACA-429F-EB72-B900-7ABE044D6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A9BA636-DB37-061A-55CA-2F1229E53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C8FB9674-B28D-AE6D-8EDB-1AFF7A18C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130B176-9FF5-4A97-A0BA-9C1827EAA386}" type="slidenum">
              <a:rPr lang="en-US" altLang="en-US" sz="1300">
                <a:latin typeface="Helvetica" panose="020B0604020202020204" pitchFamily="34" charset="0"/>
              </a:rPr>
              <a:pPr/>
              <a:t>15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C2C8AEA-74F4-2446-A39E-2C7B625309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D6C7ECA-AE4E-4479-0E2B-18AFCAB67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9C5CB62B-31B0-54C9-543E-F75340340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8A4D61-CC76-4A31-9895-71AD342D59D9}" type="slidenum">
              <a:rPr lang="en-US" altLang="en-US" sz="130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384DF5F-D9B4-1F8F-1157-18AAAE3D1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5AA6B7C-B087-FA75-8A0E-FB1D61AA1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6E62566-7050-2406-5D14-4C62ED29F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61CB13E-2B99-4FF0-91A7-3CAE957443C9}" type="slidenum">
              <a:rPr lang="en-US" altLang="en-US" sz="1300">
                <a:latin typeface="Helvetica" panose="020B0604020202020204" pitchFamily="34" charset="0"/>
              </a:rPr>
              <a:pPr/>
              <a:t>18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7685C5E-A0F2-08A0-A985-B58FE200B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F37A36E-489D-B12C-A9C4-058CA9776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67C92AF-D681-9A3D-A150-545B9B84A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E86E934-A139-444E-8464-5362D2F0F405}" type="slidenum">
              <a:rPr lang="en-US" altLang="en-US" sz="130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67BB79E-8A67-2DBC-6D9A-852B76573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2E165B5-47A7-C0D4-E69A-5FCDF50F6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5E8F737-A66E-2AC7-8DD3-DA7170783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3A8786-945E-4262-8534-62D3BFEF6B5C}" type="slidenum">
              <a:rPr lang="en-US" altLang="en-US" sz="130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EB248B7-D3DE-A99F-0E14-3204352DE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F9A5ACA-AC8E-0E8D-7B1B-4E4113CB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C7FF265-6A46-B160-321F-56433023D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39DD8-AC82-4DC8-AAEC-F08046681020}" type="slidenum">
              <a:rPr lang="en-US" altLang="en-US" sz="130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1F7086-3A26-602A-2A76-A61DB7611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A218F2C-B739-E9C3-9096-C8522CAC7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63BDB87-B5C3-B55A-A09A-F78554216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1F1921-C79E-4A51-A059-E515FA040564}" type="slidenum">
              <a:rPr lang="en-US" altLang="en-US" sz="1300">
                <a:latin typeface="Helvetica" panose="020B0604020202020204" pitchFamily="34" charset="0"/>
              </a:rPr>
              <a:pPr/>
              <a:t>25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7D28982-111B-D1D6-34CF-5FF3D939C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63A2FC5-A0B8-4494-E94F-64B6CCA97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24CEC364-CD37-F07D-3A52-EF83C0266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7C3A6A-8E4B-485D-9EAE-A97E561493EA}" type="slidenum">
              <a:rPr lang="en-US" altLang="en-US" sz="1300">
                <a:latin typeface="Helvetica" panose="020B0604020202020204" pitchFamily="34" charset="0"/>
              </a:rPr>
              <a:pPr/>
              <a:t>27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1E67AFD-241D-24A7-929C-F3168EA90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759CC6F-EED4-7D57-FA97-D1E0913F2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BB57C9A-C971-AF22-0CF8-13E887D30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AAB9D3-AC32-4B13-9B3D-3C2904D58A27}" type="slidenum">
              <a:rPr lang="en-US" altLang="en-US" sz="1300">
                <a:latin typeface="Helvetica" panose="020B0604020202020204" pitchFamily="34" charset="0"/>
              </a:rPr>
              <a:pPr/>
              <a:t>28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24C3CF5-363C-278A-47F5-8B17EFA36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240A3D4-C460-3CF0-DBDC-A85286332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BFA54FD8-37D4-4FD5-7D04-45CDAC032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4A9E23-9D61-453F-8373-A8CF5B41B252}" type="slidenum">
              <a:rPr lang="en-US" altLang="en-US" sz="130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FE846B2-91E7-268D-F173-DC1F8B71C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C2CBAF2-B652-F2B6-C7CD-73204C2AC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ED4B35B-37C8-E8AC-A145-9CBE23D0D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533D42-4C66-4E92-9446-7FAD331CD6FF}" type="slidenum">
              <a:rPr lang="en-US" altLang="en-US" sz="1300">
                <a:latin typeface="Helvetica" panose="020B0604020202020204" pitchFamily="34" charset="0"/>
              </a:rPr>
              <a:pPr/>
              <a:t>29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2036DC-1143-75FD-B8BC-CA890E6A4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076439B-929E-596D-347D-7631703DE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64396B0A-E5B8-169E-FE3C-36736E8AF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782756-9DFA-4156-B5B5-4A594ACE2767}" type="slidenum">
              <a:rPr lang="en-US" altLang="en-US" sz="130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D21530B-67DF-2393-2F70-E5505CB66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A30AFCE-0F45-E59E-D7DC-3B88CD0B4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5C6DEDD4-0DF6-879D-F2ED-CF56FBE1A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46E6C6F-7B4E-4D7E-B813-88F6DD62F845}" type="slidenum">
              <a:rPr lang="en-US" altLang="en-US" sz="130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9F93464-C10B-4188-7A3D-D496F5E20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B881AAD-122F-CC45-E8BF-F0632724E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E34758C-2146-51FC-BDE3-F7975EFE8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43374F-369E-4340-A6F7-3A9B5546F5D0}" type="slidenum">
              <a:rPr lang="en-US" altLang="en-US" sz="130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380E3F6-842C-6C07-3E2B-CEBABDB16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A2CB3C0-C169-6F6D-A352-E2C4173CE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7EA82E66-4C3F-E22D-1F38-EA591A1A5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7EEE91-46C2-4C47-A6D7-D1CB6F223BE0}" type="slidenum">
              <a:rPr lang="en-US" altLang="en-US" sz="130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FE72905-06CC-C182-C219-AABADE607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747AD3C-7F53-CFFE-295D-6E4B0AEAC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2DE704BA-23FB-119A-2FC3-1A1EE1CDF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DB543F-138B-4283-97FE-B7DAA57F5788}" type="slidenum">
              <a:rPr lang="en-US" altLang="en-US" sz="1300">
                <a:latin typeface="Helvetica" panose="020B0604020202020204" pitchFamily="34" charset="0"/>
              </a:rPr>
              <a:pPr/>
              <a:t>34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19F72479-6CE2-40CB-B575-DDFA584FF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66E0424-E86D-3F66-033D-95265720F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429BD041-62F2-1828-613E-97E069215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D19F172-B85D-4043-94D8-4C44967EFD53}" type="slidenum">
              <a:rPr lang="en-US" altLang="en-US" sz="1300">
                <a:latin typeface="Helvetica" panose="020B0604020202020204" pitchFamily="34" charset="0"/>
              </a:rPr>
              <a:pPr/>
              <a:t>35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F52D3F6-5718-6AE8-556B-9C31480B3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CB9ECE1-727B-5AB9-D179-BEB299E33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82241F3C-A920-EB9A-DC05-5700216E6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7C2645-E7AC-4E96-BF4C-3355DE8AA8C7}" type="slidenum">
              <a:rPr lang="en-US" altLang="en-US" sz="130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809AFD8-867A-60EE-51E6-ADA354BB2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84C4788-00FD-CFD2-3207-9EA59E9A0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7BBACB2-8FB5-BE7B-DB2A-51D6AF416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94D70F-F466-4DCE-A939-C4C5AC8C6538}" type="slidenum">
              <a:rPr lang="en-US" altLang="en-US" sz="130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334F1D9-CDEA-2B99-DB22-0BB54A5AA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317F8C8-B6EC-361A-8CA3-D708C6081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89419868-3B91-854F-7E8E-0EC02B5D6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23B222-3E19-4458-BE7C-533DFB5ED6FB}" type="slidenum">
              <a:rPr lang="en-US" altLang="en-US" sz="130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79318FF-7C87-2E74-FC45-FB97EBFDA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BFE9EED-4EF6-210A-54CA-A50A6DBEA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714125FD-0BE8-4AD0-E300-298D0689D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558E4E-8847-430F-9E11-CC06515D0F98}" type="slidenum">
              <a:rPr lang="en-US" altLang="en-US" sz="130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6C718E9-D2EA-DC85-98CB-DF0E48F94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045CAD1-0ADB-B86D-7C77-4D2E440D8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16031345-C30B-C1C3-86E5-4125C5C0A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5D38E-1F0F-438C-9A9A-D4CE3CEF70EA}" type="slidenum">
              <a:rPr lang="en-US" altLang="en-US" sz="130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4897FDA-859D-6243-62A2-7D7295C5B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2D81A21-3281-812F-C948-C75D0EE72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3D16215D-4094-4006-3E8A-646FA2321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13441F-8179-46FA-BD23-59A59DCD274F}" type="slidenum">
              <a:rPr lang="en-US" altLang="en-US" sz="1300">
                <a:latin typeface="Helvetica" panose="020B0604020202020204" pitchFamily="34" charset="0"/>
              </a:rPr>
              <a:pPr/>
              <a:t>40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9E1F656-D54B-0281-ED6B-5D984B197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4205821-704C-1AA4-96D0-91361A517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E7635D8C-FAD0-2066-0FA3-B514A4E13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BE6809-D318-4378-A76C-0289D9D85F48}" type="slidenum">
              <a:rPr lang="en-US" altLang="en-US" sz="1300">
                <a:latin typeface="Helvetica" panose="020B0604020202020204" pitchFamily="34" charset="0"/>
              </a:rPr>
              <a:pPr/>
              <a:t>41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0BB75D5-6EDB-008C-1BB3-3EA92C481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7962B18-3301-8F42-C7A7-2A2F8130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310D3993-D708-7CED-5347-FD7665B9B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AC311B-ED00-4F5A-9E77-5836BA6C56BA}" type="slidenum">
              <a:rPr lang="en-US" altLang="en-US" sz="1300">
                <a:latin typeface="Helvetica" panose="020B0604020202020204" pitchFamily="34" charset="0"/>
              </a:rPr>
              <a:pPr/>
              <a:t>42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8C6E75F-5FFE-32A9-909D-7B3879B75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0A6285B-99DF-2ADA-C158-3495E7A3B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E37E69-3B6A-87E2-9B15-682CC7099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993E48-0F51-4797-A649-5F2FF0792933}" type="slidenum">
              <a:rPr lang="en-US" altLang="en-US" sz="1300">
                <a:latin typeface="Helvetica" panose="020B0604020202020204" pitchFamily="34" charset="0"/>
              </a:rPr>
              <a:pPr/>
              <a:t>43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18C1295E-F224-0DC6-EE6F-9DD12C95E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664C249-3749-B7CF-3744-AACFE1F1C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BF1CF7D9-BB51-A3C1-A98D-BBA9CB9A1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5AC28-600B-4390-A489-E25EF1DBF97B}" type="slidenum">
              <a:rPr lang="en-US" altLang="en-US" sz="1300">
                <a:latin typeface="Helvetica" panose="020B0604020202020204" pitchFamily="34" charset="0"/>
              </a:rPr>
              <a:pPr/>
              <a:t>44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12ACB4FE-1E79-1B4A-5E01-64E4BADA0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DD49F0F-1FB2-3646-A665-5B95AA216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0911451-6D1E-A685-1914-157E3D2D4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828E5EBE-5A2B-77FD-2E2D-82F28943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A9D58445-5F99-976A-0673-0438B4886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C2FF5C-39BA-489C-B3C5-0641736EDAAD}" type="slidenum">
              <a:rPr lang="en-US" altLang="en-US" sz="1300">
                <a:latin typeface="Helvetica" panose="020B0604020202020204" pitchFamily="34" charset="0"/>
              </a:rPr>
              <a:pPr/>
              <a:t>45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F7441DC5-3C81-6EF6-9610-5BBAE3923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E5EA39-105E-4564-AE33-C4561329ADFF}" type="slidenum">
              <a:rPr lang="en-US" altLang="en-US" sz="1300">
                <a:latin typeface="Helvetica" panose="020B0604020202020204" pitchFamily="34" charset="0"/>
              </a:rPr>
              <a:pPr/>
              <a:t>46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3EFD469B-CBEA-C0C5-3AC9-EA2A8354F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FFDA051-F37D-AF4A-84AF-53DCE042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6EC41AE6-23D8-B5C1-E92F-34599C0D7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FD9EA2-3504-415F-980D-0EB4DE0C1591}" type="slidenum">
              <a:rPr lang="en-US" altLang="en-US" sz="1300">
                <a:latin typeface="Helvetica" panose="020B0604020202020204" pitchFamily="34" charset="0"/>
              </a:rPr>
              <a:pPr/>
              <a:t>47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2902083-8A29-EFAE-0C8F-435F38BD4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5E4703A-3BCB-EA58-5630-AE9964B2F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42F1321-5E31-C26E-F238-4892BC9E6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190C47-4159-45B2-8276-B7F8205DBE77}" type="slidenum">
              <a:rPr lang="en-US" altLang="en-US" sz="1300">
                <a:latin typeface="Helvetica" panose="020B0604020202020204" pitchFamily="34" charset="0"/>
              </a:rPr>
              <a:pPr/>
              <a:t>50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2529AD9-F673-3BE1-09D6-1EBF31526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B930197-C85E-5E4E-A4C3-6FDC2E40E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1400C577-32A8-869C-836A-421F520D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EDD157-8C87-4252-8CAC-BA61BC1C808A}" type="slidenum">
              <a:rPr lang="en-US" altLang="en-US" sz="130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F15A449-C3EB-A0F9-90CB-7B4EA78AC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4CB1DFB-429C-F106-80E6-A57667023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AD124DB4-8701-2BA7-7283-095814B1C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783D46-07D3-4FD0-84A1-F39009BBF32F}" type="slidenum">
              <a:rPr lang="en-US" altLang="en-US" sz="1300">
                <a:latin typeface="Helvetica" panose="020B0604020202020204" pitchFamily="34" charset="0"/>
              </a:rPr>
              <a:pPr/>
              <a:t>51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8B1B554-C3C6-0C39-3C8C-E7D5518F5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D77405D-6F95-4DA2-E884-C32676C75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62984F58-1B81-8AAB-FD39-2854F2B9C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D3FC2F-1F8A-4A24-95AA-AF52AAF9A9D0}" type="slidenum">
              <a:rPr lang="en-US" altLang="en-US" sz="1300">
                <a:latin typeface="Helvetica" panose="020B0604020202020204" pitchFamily="34" charset="0"/>
              </a:rPr>
              <a:pPr/>
              <a:t>52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CBFF26B-5E11-4F98-9C24-793D4FE75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754304B-0F75-4B0A-2786-96145EFCF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50F4BD74-9441-86FF-B29C-C61B35297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1A7132-84F3-4F8B-AC93-DD6199D4C3D5}" type="slidenum">
              <a:rPr lang="en-US" altLang="en-US" sz="1300">
                <a:latin typeface="Helvetica" panose="020B0604020202020204" pitchFamily="34" charset="0"/>
              </a:rPr>
              <a:pPr/>
              <a:t>53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F7BE29A5-313F-1688-455A-58C5D196A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4A88106-5032-9A20-5E11-88A7A6535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3D320494-969F-DD04-B920-229B87D34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7F8C3D-DEEC-414B-93F2-CB4807B5B1A5}" type="slidenum">
              <a:rPr lang="en-US" altLang="en-US" sz="1300">
                <a:latin typeface="Helvetica" panose="020B0604020202020204" pitchFamily="34" charset="0"/>
              </a:rPr>
              <a:pPr/>
              <a:t>57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7F1FBEF-B1E3-3446-B211-231CEFF3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6444361-3754-4970-36CD-0818E00B7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3B3EA1EB-F63C-A01A-598B-D979A81DB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7DCDD0-590B-4F60-9E84-7C373E12C2D2}" type="slidenum">
              <a:rPr lang="en-US" altLang="en-US" sz="1300">
                <a:latin typeface="Helvetica" panose="020B0604020202020204" pitchFamily="34" charset="0"/>
              </a:rPr>
              <a:pPr/>
              <a:t>58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2F279B0-7F2C-F1A1-BA75-A3E6285BB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D52C627-0340-FF0E-BDCE-97FC766AA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C757679-C8CA-27EE-7B7F-0E7081CA7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4AEE29C-B42B-4E88-A51E-6E1AD106DE90}" type="slidenum">
              <a:rPr lang="en-US" altLang="en-US" sz="1300">
                <a:latin typeface="Helvetica" panose="020B0604020202020204" pitchFamily="34" charset="0"/>
              </a:rPr>
              <a:pPr/>
              <a:t>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537DDF3-5A07-B0EF-19DF-41BCAA2D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757745-57C2-0688-2EB5-09B59D74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43449203-CC51-B5D7-3B44-15A5AE4E4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F253F9-3956-4C56-8161-3E405B00CDC8}" type="slidenum">
              <a:rPr lang="en-US" altLang="en-US" sz="130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7B86DFD-58C0-FA42-361F-85301C6AE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7955874-6095-DCAA-697D-71E7C2BAA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13903673-B2E1-F852-9148-98D1C4640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8675DA-91FF-4F4A-89E7-C67B61A01425}" type="slidenum">
              <a:rPr lang="en-US" altLang="en-US" sz="1300">
                <a:latin typeface="Helvetica" panose="020B0604020202020204" pitchFamily="34" charset="0"/>
              </a:rPr>
              <a:pPr/>
              <a:t>10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1B11B20-E335-6729-A353-3147BB0D4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7686E65-F191-E802-822B-F2934B37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0EEA5B6B-ABF3-D303-1E6A-77DBCDBB0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F64427-350E-4DF1-89C2-C1048F3242E2}" type="slidenum">
              <a:rPr lang="en-US" altLang="en-US" sz="1300">
                <a:latin typeface="Helvetica" panose="020B0604020202020204" pitchFamily="34" charset="0"/>
              </a:rPr>
              <a:pPr/>
              <a:t>11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74234A4-B7CC-A945-CCF2-BC952DF94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BAD69E0-4689-70F2-6D4C-BF294AAA1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346F6806-C4D4-C053-239D-4A7ABCFC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87B604-80AE-4BA0-8A31-51CD39785E34}" type="slidenum">
              <a:rPr lang="en-US" altLang="en-US" sz="130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C3019E4-C370-2DCB-809D-BE59CDBA1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344F1B-A46F-96F7-B438-06A22A94C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393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Security</a:t>
            </a: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373545E-E733-A4A9-D6BB-9CE8E32C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038" y="182563"/>
            <a:ext cx="80057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Four-layered Model of Security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7F71E65-62AF-7653-FD4F-D22963F3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495551"/>
            <a:ext cx="846296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5AF17AC-E1FF-3C7D-E93E-D98B64FF4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188" y="1270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Program Threats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E3D0795-E776-B933-5773-F00F70B0E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5" y="1082676"/>
            <a:ext cx="7704138" cy="530066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Trojan Horse</a:t>
            </a:r>
          </a:p>
          <a:p>
            <a:pPr lvl="1"/>
            <a:r>
              <a:rPr lang="en-US" altLang="en-US"/>
              <a:t>Code segment that misuses its environment</a:t>
            </a:r>
          </a:p>
          <a:p>
            <a:pPr lvl="1"/>
            <a:r>
              <a:rPr lang="en-US" altLang="en-US"/>
              <a:t>Exploits mechanisms for allowing programs written by users to be executed by other users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Spyware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pop-up browser windows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covert channels</a:t>
            </a:r>
          </a:p>
          <a:p>
            <a:pPr lvl="1"/>
            <a:r>
              <a:rPr lang="en-US" altLang="en-US"/>
              <a:t>Up to 80% of spam delivered by spyware-infected systems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Trap Door</a:t>
            </a:r>
          </a:p>
          <a:p>
            <a:pPr lvl="1"/>
            <a:r>
              <a:rPr lang="en-US" altLang="en-US"/>
              <a:t>Specific user identifier or password that circumvents normal security procedures</a:t>
            </a:r>
          </a:p>
          <a:p>
            <a:pPr lvl="1"/>
            <a:r>
              <a:rPr lang="en-US" altLang="en-US"/>
              <a:t>Could be included in a compiler</a:t>
            </a:r>
          </a:p>
          <a:p>
            <a:pPr lvl="1"/>
            <a:r>
              <a:rPr lang="en-US" altLang="en-US"/>
              <a:t>How to detect them?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7C6C8C4-35E5-730A-BD5C-D1EC3BAC8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5426" y="114301"/>
            <a:ext cx="7445375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Program Threats (Cont.)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8374DCB-D565-FB4A-8EE6-1DB943EB0B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8714" y="1069976"/>
            <a:ext cx="7616825" cy="4530725"/>
          </a:xfrm>
        </p:spPr>
        <p:txBody>
          <a:bodyPr>
            <a:normAutofit fontScale="62500" lnSpcReduction="20000"/>
          </a:bodyPr>
          <a:lstStyle/>
          <a:p>
            <a:pPr>
              <a:buFont typeface="Monotype Sorts" pitchFamily="2" charset="2"/>
              <a:buChar char="n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Malware - </a:t>
            </a:r>
            <a:r>
              <a:rPr lang="en-US" altLang="en-US" dirty="0"/>
              <a:t>Software designed to exploit, disable, or damage computer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Trojan Horse </a:t>
            </a:r>
            <a:r>
              <a:rPr lang="en-US" altLang="en-US" dirty="0"/>
              <a:t>– Program that acts in a clandestine manner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Spyware </a:t>
            </a:r>
            <a:r>
              <a:rPr lang="en-US" altLang="en-US" dirty="0"/>
              <a:t>– Program frequently installed with legitimate software to display adds, capture user data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Ransomware</a:t>
            </a:r>
            <a:r>
              <a:rPr lang="en-US" altLang="en-US" dirty="0"/>
              <a:t> – locks up data via encryption, demanding payment to unlock it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dirty="0"/>
              <a:t>Others include trap doors, logic bombs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dirty="0"/>
              <a:t>All try to violate the Principle of Least Privilege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r>
              <a:rPr lang="en-US" altLang="en-US" dirty="0"/>
              <a:t>Goal frequently is to leave behind Remote Access Tool (RAT) for repeated access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230E954-5F22-CAAF-A7C4-1FBB24F9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06" y="2954302"/>
            <a:ext cx="4495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F9510D5-B514-00ED-9CD3-2E772DDDB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4963" y="155576"/>
            <a:ext cx="7662862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 Program with Buffer-overflow Condition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A81A9CF-03EF-3A41-60AB-73EBCA28A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4476" y="955676"/>
            <a:ext cx="6386513" cy="4530725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#include </a:t>
            </a:r>
            <a:r>
              <a:rPr lang="en-US" altLang="en-US" i="1">
                <a:latin typeface="Courier New" panose="02070309020205020404" pitchFamily="49" charset="0"/>
              </a:rPr>
              <a:t>&lt;</a:t>
            </a:r>
            <a:r>
              <a:rPr lang="en-US" altLang="en-US">
                <a:latin typeface="Courier New" panose="02070309020205020404" pitchFamily="49" charset="0"/>
              </a:rPr>
              <a:t>stdio.h</a:t>
            </a:r>
            <a:r>
              <a:rPr lang="en-US" altLang="en-US" i="1">
                <a:latin typeface="Courier New" panose="02070309020205020404" pitchFamily="49" charset="0"/>
              </a:rPr>
              <a:t>&gt;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#define BUFFER SIZE 256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int main(int argc, char *argv[])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char buffer[BUFFER SIZE];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if (argc &lt; 2)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-1;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else 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strcpy(buffer,argv[1]);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0;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39503C-37B6-2445-89F2-2A502EB5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4856164"/>
            <a:ext cx="7616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kern="0" dirty="0"/>
          </a:p>
          <a:p>
            <a:pPr>
              <a:defRPr/>
            </a:pPr>
            <a:endParaRPr lang="en-US" altLang="en-US" kern="0" dirty="0"/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Code review </a:t>
            </a:r>
            <a:r>
              <a:rPr lang="en-US" altLang="en-US" kern="0" dirty="0"/>
              <a:t>can help – programmers review each other’s code, looking for logic flows, programming flaws</a:t>
            </a:r>
          </a:p>
          <a:p>
            <a:pPr lvl="1"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16069FF-B4AA-344B-5D00-0F49FBBF6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5375" y="141288"/>
            <a:ext cx="7899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Code Injection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2365375" y="1069976"/>
            <a:ext cx="7261225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2400" b="1" kern="0" dirty="0">
                <a:solidFill>
                  <a:srgbClr val="3366FF"/>
                </a:solidFill>
              </a:rPr>
              <a:t>Code-injection attack </a:t>
            </a:r>
            <a:r>
              <a:rPr lang="en-US" altLang="en-US" sz="2400" dirty="0"/>
              <a:t>occurs when system code is not malicious but has bugs allowing executable code to be added or modified</a:t>
            </a:r>
          </a:p>
          <a:p>
            <a:pPr lvl="1">
              <a:defRPr/>
            </a:pPr>
            <a:r>
              <a:rPr lang="en-US" altLang="en-US" sz="2400" dirty="0"/>
              <a:t>Results from poor or insecure programming paradigms, commonly in low level languages like C or C++ which allow for direct memory access through pointers</a:t>
            </a:r>
          </a:p>
          <a:p>
            <a:pPr lvl="1">
              <a:defRPr/>
            </a:pPr>
            <a:r>
              <a:rPr lang="en-US" altLang="en-US" sz="2400" dirty="0"/>
              <a:t>Goal is a buffer overflow in which code is placed in a buffer and execution caused by the attack</a:t>
            </a:r>
          </a:p>
          <a:p>
            <a:pPr lvl="1">
              <a:defRPr/>
            </a:pPr>
            <a:r>
              <a:rPr lang="en-US" altLang="en-US" sz="2400" dirty="0"/>
              <a:t>Can be run by script kiddies – use tools written but exploit identifiers</a:t>
            </a:r>
          </a:p>
          <a:p>
            <a:pPr marL="0" indent="0">
              <a:buNone/>
              <a:defRPr/>
            </a:pPr>
            <a:endParaRPr lang="en-US" altLang="en-US" sz="240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888EC408-19DA-7A49-4224-5EBC75920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5375" y="141288"/>
            <a:ext cx="7899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Code Injection (cont.)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2398713" y="1069976"/>
            <a:ext cx="4919662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>
              <a:defRPr/>
            </a:pPr>
            <a:r>
              <a:rPr lang="en-US" altLang="en-US" dirty="0"/>
              <a:t>Outcomes from code injection include: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Frequently use trampoline to code execution to exploit buffer overflow: </a:t>
            </a:r>
          </a:p>
          <a:p>
            <a:pPr>
              <a:defRPr/>
            </a:pPr>
            <a:endParaRPr lang="en-US" altLang="en-US" kern="0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23D50C7A-A079-592E-E8A4-A8BC7FDEC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79539"/>
            <a:ext cx="54721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1B108595-F869-50D2-E56A-EC2FA5D4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4062414"/>
            <a:ext cx="17605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EDBC0B8-2825-1244-5DF3-025F61481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126" y="155576"/>
            <a:ext cx="7813675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Great Programming Required?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7BC73EB-CF9E-6436-16B5-059AD252D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4426" y="1111251"/>
            <a:ext cx="7218363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For the first step of determining the bug, and second step of writing exploit code, yes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Script kiddies </a:t>
            </a:r>
            <a:r>
              <a:rPr lang="en-US" altLang="en-US"/>
              <a:t>can run pre-written exploit code to attack a given system</a:t>
            </a:r>
          </a:p>
          <a:p>
            <a:r>
              <a:rPr lang="en-US" altLang="en-US"/>
              <a:t>Attack code can get a shell with the processes</a:t>
            </a:r>
            <a:r>
              <a:rPr lang="ja-JP" altLang="en-US"/>
              <a:t>’</a:t>
            </a:r>
            <a:r>
              <a:rPr lang="en-US" altLang="ja-JP"/>
              <a:t> owner</a:t>
            </a:r>
            <a:r>
              <a:rPr lang="ja-JP" altLang="en-US"/>
              <a:t>’</a:t>
            </a:r>
            <a:r>
              <a:rPr lang="en-US" altLang="ja-JP"/>
              <a:t>s permissions</a:t>
            </a:r>
          </a:p>
          <a:p>
            <a:pPr lvl="1"/>
            <a:r>
              <a:rPr lang="en-US" altLang="en-US"/>
              <a:t>Or open a network port, delete files, download a program, etc</a:t>
            </a:r>
          </a:p>
          <a:p>
            <a:r>
              <a:rPr lang="en-US" altLang="en-US"/>
              <a:t>Depending on bug, attack can be executed across a network using allowed connections, bypassing firewalls</a:t>
            </a:r>
          </a:p>
          <a:p>
            <a:r>
              <a:rPr lang="en-US" altLang="en-US"/>
              <a:t>Buffer overflow can be disabled by disabling stack execution or adding bit to page table to indicate </a:t>
            </a:r>
            <a:r>
              <a:rPr lang="ja-JP" altLang="en-US"/>
              <a:t>“</a:t>
            </a:r>
            <a:r>
              <a:rPr lang="en-US" altLang="ja-JP"/>
              <a:t>non-executable</a:t>
            </a:r>
            <a:r>
              <a:rPr lang="ja-JP" altLang="en-US"/>
              <a:t>”</a:t>
            </a:r>
            <a:r>
              <a:rPr lang="en-US" altLang="ja-JP"/>
              <a:t> state</a:t>
            </a:r>
          </a:p>
          <a:p>
            <a:pPr lvl="1"/>
            <a:r>
              <a:rPr lang="en-US" altLang="en-US"/>
              <a:t>Available in SPARC and x86</a:t>
            </a:r>
          </a:p>
          <a:p>
            <a:pPr lvl="1"/>
            <a:r>
              <a:rPr lang="en-US" altLang="en-US"/>
              <a:t>But still have security exploits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98E474C-8A98-D554-F86A-4ECA149AD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4764" y="155576"/>
            <a:ext cx="76660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Program Threats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CC8B390F-EB45-E5CC-3F61-4B8584172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9813" y="1150939"/>
            <a:ext cx="8482012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Viruses</a:t>
            </a:r>
          </a:p>
          <a:p>
            <a:pPr lvl="1"/>
            <a:r>
              <a:rPr lang="en-US" altLang="en-US"/>
              <a:t>Code fragment embedded in legitimate program</a:t>
            </a:r>
          </a:p>
          <a:p>
            <a:pPr lvl="1"/>
            <a:r>
              <a:rPr lang="en-US" altLang="en-US"/>
              <a:t>Self-replicating, designed to infect other computers</a:t>
            </a:r>
          </a:p>
          <a:p>
            <a:pPr lvl="1"/>
            <a:r>
              <a:rPr lang="en-US" altLang="en-US"/>
              <a:t>Very specific to CPU architecture, operating system, applications</a:t>
            </a:r>
          </a:p>
          <a:p>
            <a:pPr lvl="1"/>
            <a:r>
              <a:rPr lang="en-US" altLang="en-US"/>
              <a:t>Usually borne via email or as a macro</a:t>
            </a:r>
          </a:p>
          <a:p>
            <a:pPr lvl="1"/>
            <a:r>
              <a:rPr lang="en-US" altLang="en-US"/>
              <a:t>Visual Basic Macro to reformat hard drive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Sub AutoOpen()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Dim oFS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Set oFS = CreateObject(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Scripting.FileSystemObject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vs = Shell(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c:command.com /k format c: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,vbHide)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End Sub</a:t>
            </a:r>
          </a:p>
          <a:p>
            <a:pPr lvl="1"/>
            <a:endParaRPr lang="en-US" altLang="en-U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C0D76417-5B53-827F-6C49-9479762B2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0614" y="141288"/>
            <a:ext cx="7850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Program Threats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CDDEB4F-248E-8FAD-7957-7D20FCF0D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6" y="1123951"/>
            <a:ext cx="7559675" cy="4530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3366FF"/>
                </a:solidFill>
              </a:rPr>
              <a:t>Virus dropper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inserts virus onto the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Many categories of viruses, literally many thousands of viruses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File / parasitic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Boot /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Macro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Rootkit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Source code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Polymorphic to avoid having a </a:t>
            </a:r>
            <a:r>
              <a:rPr lang="en-US" altLang="en-US" b="1" dirty="0">
                <a:solidFill>
                  <a:srgbClr val="3366FF"/>
                </a:solidFill>
              </a:rPr>
              <a:t>virus signature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Armored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2802DFA6-4CE2-5131-4D43-A8F6EA118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1400" y="127001"/>
            <a:ext cx="7899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 Boot-sector Computer Virus</a:t>
            </a:r>
          </a:p>
        </p:txBody>
      </p:sp>
      <p:pic>
        <p:nvPicPr>
          <p:cNvPr id="34818" name="Picture 4">
            <a:extLst>
              <a:ext uri="{FF2B5EF4-FFF2-40B4-BE49-F238E27FC236}">
                <a16:creationId xmlns:a16="http://schemas.microsoft.com/office/drawing/2014/main" id="{4A313D68-EA79-F9B7-008A-929F672F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093789"/>
            <a:ext cx="4851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>
            <a:extLst>
              <a:ext uri="{FF2B5EF4-FFF2-40B4-BE49-F238E27FC236}">
                <a16:creationId xmlns:a16="http://schemas.microsoft.com/office/drawing/2014/main" id="{F64B0FB6-684D-2B42-BF94-9C395BB3F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952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Security</a:t>
            </a:r>
          </a:p>
        </p:txBody>
      </p:sp>
      <p:sp>
        <p:nvSpPr>
          <p:cNvPr id="7170" name="Rectangle 1027">
            <a:extLst>
              <a:ext uri="{FF2B5EF4-FFF2-40B4-BE49-F238E27FC236}">
                <a16:creationId xmlns:a16="http://schemas.microsoft.com/office/drawing/2014/main" id="{DC13780A-E3E6-1438-D8A7-BF5274FDB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6" y="1135063"/>
            <a:ext cx="7351713" cy="44831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Security Problem</a:t>
            </a:r>
          </a:p>
          <a:p>
            <a:r>
              <a:rPr lang="en-US" altLang="en-US" dirty="0"/>
              <a:t>Program Threats</a:t>
            </a:r>
          </a:p>
          <a:p>
            <a:r>
              <a:rPr lang="en-US" altLang="en-US" dirty="0"/>
              <a:t>System and Network Threats</a:t>
            </a:r>
          </a:p>
          <a:p>
            <a:r>
              <a:rPr lang="en-US" altLang="en-US" dirty="0"/>
              <a:t>Cryptography as a Security Tool</a:t>
            </a:r>
          </a:p>
          <a:p>
            <a:r>
              <a:rPr lang="en-US" altLang="en-US" dirty="0"/>
              <a:t>User Authentication</a:t>
            </a:r>
          </a:p>
          <a:p>
            <a:r>
              <a:rPr lang="en-US" altLang="en-US" dirty="0"/>
              <a:t>Implementing Security Defenses</a:t>
            </a:r>
          </a:p>
          <a:p>
            <a:r>
              <a:rPr lang="en-US" altLang="en-US" dirty="0"/>
              <a:t>Firewalling to Protect Systems and Networks</a:t>
            </a:r>
          </a:p>
          <a:p>
            <a:r>
              <a:rPr lang="en-US" altLang="en-US" dirty="0"/>
              <a:t>Computer-Security Classifications</a:t>
            </a:r>
          </a:p>
          <a:p>
            <a:r>
              <a:rPr lang="en-US" altLang="en-US" dirty="0"/>
              <a:t>An Example: Windows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147EBF76-C012-E280-0306-8661F6CB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Threat Continues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ACD805C-8AB0-100D-6079-2744E24D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8714" y="1082676"/>
            <a:ext cx="7723187" cy="4530725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Attacks still common, still occurring</a:t>
            </a:r>
          </a:p>
          <a:p>
            <a:r>
              <a:rPr lang="en-US" altLang="en-US"/>
              <a:t>Attacks moved over time from science experiments to tools of organized crime</a:t>
            </a:r>
          </a:p>
          <a:p>
            <a:pPr lvl="1"/>
            <a:r>
              <a:rPr lang="en-US" altLang="en-US"/>
              <a:t>Targeting specific companies</a:t>
            </a:r>
          </a:p>
          <a:p>
            <a:pPr lvl="1"/>
            <a:r>
              <a:rPr lang="en-US" altLang="en-US"/>
              <a:t>Creating botnets to use as tool for spam and DDOS delivery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Keystroke logger </a:t>
            </a:r>
            <a:r>
              <a:rPr lang="en-US" altLang="en-US"/>
              <a:t>to grab passwords, credit card numbers</a:t>
            </a:r>
          </a:p>
          <a:p>
            <a:r>
              <a:rPr lang="en-US" altLang="en-US"/>
              <a:t>Why is Windows the target for most attacks?</a:t>
            </a:r>
          </a:p>
          <a:p>
            <a:pPr lvl="1"/>
            <a:r>
              <a:rPr lang="en-US" altLang="en-US"/>
              <a:t>Most common</a:t>
            </a:r>
          </a:p>
          <a:p>
            <a:pPr lvl="1"/>
            <a:r>
              <a:rPr lang="en-US" altLang="en-US"/>
              <a:t>Everyone is an administrator</a:t>
            </a:r>
          </a:p>
          <a:p>
            <a:pPr lvl="2"/>
            <a:r>
              <a:rPr lang="en-US" altLang="en-US"/>
              <a:t>Licensing required?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Monoculture</a:t>
            </a:r>
            <a:r>
              <a:rPr lang="en-US" altLang="en-US"/>
              <a:t> considered harmful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4836D0B7-7FB1-1533-9640-B0665DD3D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141288"/>
            <a:ext cx="7859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System and Network Threats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E02709AD-E962-ECC6-012B-E5B7D555E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38239"/>
            <a:ext cx="731361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Some systems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open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rather than </a:t>
            </a:r>
            <a:r>
              <a:rPr lang="en-US" altLang="ja-JP" b="1">
                <a:solidFill>
                  <a:srgbClr val="3366FF"/>
                </a:solidFill>
              </a:rPr>
              <a:t>secure by default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Reduce </a:t>
            </a:r>
            <a:r>
              <a:rPr lang="en-US" altLang="en-US" b="1">
                <a:solidFill>
                  <a:srgbClr val="3366FF"/>
                </a:solidFill>
              </a:rPr>
              <a:t>attack surface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But harder to use, more knowledge needed to administer</a:t>
            </a:r>
          </a:p>
          <a:p>
            <a:r>
              <a:rPr lang="en-US" altLang="en-US">
                <a:solidFill>
                  <a:srgbClr val="000000"/>
                </a:solidFill>
              </a:rPr>
              <a:t>Network threats harder to detect, prevent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Protection systems weaker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More difficult to have a shared secret on which to base access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No physical limits once system attached to internet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Or on network with system attached to internet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Even determining location of connecting system difficult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IP address is only knowledge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FEEDB14-0AA0-85F4-FBA9-59FCBFF2E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8939" y="168276"/>
            <a:ext cx="7513637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System and Network Threats (Cont.)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2E28A30-14F8-4B0F-CA9E-E3E4E581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8" y="1069976"/>
            <a:ext cx="7478712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Worms</a:t>
            </a:r>
            <a:r>
              <a:rPr lang="en-US" altLang="en-US" dirty="0"/>
              <a:t> – use </a:t>
            </a:r>
            <a:r>
              <a:rPr lang="en-US" altLang="en-US" b="1" dirty="0">
                <a:solidFill>
                  <a:srgbClr val="3366FF"/>
                </a:solidFill>
              </a:rPr>
              <a:t>spawn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mechanism; standalone program</a:t>
            </a:r>
            <a:endParaRPr lang="en-US" altLang="en-US" sz="800" dirty="0"/>
          </a:p>
          <a:p>
            <a:r>
              <a:rPr lang="en-US" altLang="en-US" dirty="0"/>
              <a:t>Internet worm</a:t>
            </a:r>
          </a:p>
          <a:p>
            <a:pPr lvl="1"/>
            <a:r>
              <a:rPr lang="en-US" altLang="en-US" dirty="0"/>
              <a:t>Exploited UNIX networking features (remote access) and bugs in </a:t>
            </a:r>
            <a:r>
              <a:rPr lang="en-US" altLang="en-US" i="1" dirty="0"/>
              <a:t>finger</a:t>
            </a:r>
            <a:r>
              <a:rPr lang="en-US" altLang="en-US" dirty="0"/>
              <a:t> and </a:t>
            </a:r>
            <a:r>
              <a:rPr lang="en-US" altLang="en-US" i="1" dirty="0" err="1"/>
              <a:t>sendmail</a:t>
            </a:r>
            <a:r>
              <a:rPr lang="en-US" altLang="en-US" dirty="0"/>
              <a:t> programs</a:t>
            </a:r>
          </a:p>
          <a:p>
            <a:pPr lvl="1"/>
            <a:r>
              <a:rPr lang="en-US" altLang="en-US" dirty="0"/>
              <a:t>Exploited trust-relationship mechanism used by </a:t>
            </a:r>
            <a:r>
              <a:rPr lang="en-US" altLang="en-US" i="1" dirty="0" err="1"/>
              <a:t>rsh</a:t>
            </a:r>
            <a:r>
              <a:rPr lang="en-US" altLang="en-US" i="1" dirty="0"/>
              <a:t> </a:t>
            </a:r>
            <a:r>
              <a:rPr lang="en-US" altLang="en-US" dirty="0"/>
              <a:t>to access friendly systems without use of password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Grappling hook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program uploaded main worm program</a:t>
            </a:r>
          </a:p>
          <a:p>
            <a:pPr lvl="2"/>
            <a:r>
              <a:rPr lang="en-US" altLang="en-US" dirty="0"/>
              <a:t>99 lines of C code </a:t>
            </a:r>
          </a:p>
          <a:p>
            <a:pPr lvl="1"/>
            <a:r>
              <a:rPr lang="en-US" altLang="en-US" dirty="0"/>
              <a:t>Hooked system then uploaded main code, tried to attack connected systems</a:t>
            </a:r>
          </a:p>
          <a:p>
            <a:pPr lvl="1"/>
            <a:r>
              <a:rPr lang="en-US" altLang="en-US" dirty="0"/>
              <a:t>Also tried to break into other users’ accounts on local system via password guessing</a:t>
            </a:r>
          </a:p>
          <a:p>
            <a:pPr lvl="1"/>
            <a:r>
              <a:rPr lang="en-US" altLang="en-US" dirty="0"/>
              <a:t>If target system already infected, abort, except for every 7</a:t>
            </a:r>
            <a:r>
              <a:rPr lang="en-US" altLang="en-US" baseline="30000" dirty="0"/>
              <a:t>th</a:t>
            </a:r>
            <a:r>
              <a:rPr lang="en-US" altLang="en-US" dirty="0"/>
              <a:t> time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DD80AB3-1C3E-FF46-2FF3-16ECA864F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27001"/>
            <a:ext cx="7799388" cy="576263"/>
          </a:xfrm>
        </p:spPr>
        <p:txBody>
          <a:bodyPr/>
          <a:lstStyle/>
          <a:p>
            <a:r>
              <a:rPr lang="en-US" altLang="en-US" sz="2800"/>
              <a:t>System and Network Threats (Cont.)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88FF606D-77FF-F268-04E5-D136FB50A4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3000" y="1096964"/>
            <a:ext cx="6877050" cy="4530725"/>
          </a:xfrm>
        </p:spPr>
        <p:txBody>
          <a:bodyPr/>
          <a:lstStyle/>
          <a:p>
            <a:r>
              <a:rPr lang="en-US" altLang="en-US" b="1"/>
              <a:t>Port scanning</a:t>
            </a:r>
            <a:endParaRPr lang="en-US" altLang="en-US"/>
          </a:p>
          <a:p>
            <a:pPr lvl="1"/>
            <a:r>
              <a:rPr lang="en-US" altLang="en-US"/>
              <a:t>Automated attempt to connect to a range of ports on one or a range of IP addresses</a:t>
            </a:r>
          </a:p>
          <a:p>
            <a:pPr lvl="1"/>
            <a:r>
              <a:rPr lang="en-US" altLang="en-US"/>
              <a:t>Detection of answering service protocol</a:t>
            </a:r>
          </a:p>
          <a:p>
            <a:pPr lvl="1"/>
            <a:r>
              <a:rPr lang="en-US" altLang="en-US"/>
              <a:t>Detection of OS and version running on system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nmap </a:t>
            </a:r>
            <a:r>
              <a:rPr lang="en-US" altLang="en-US"/>
              <a:t>scans all ports in a given IP range for a response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nessus</a:t>
            </a:r>
            <a:r>
              <a:rPr lang="en-US" altLang="en-US"/>
              <a:t> has a database of protocols and bugs (and exploits) to apply against a system</a:t>
            </a:r>
          </a:p>
          <a:p>
            <a:pPr lvl="1"/>
            <a:r>
              <a:rPr lang="en-US" altLang="en-US"/>
              <a:t>Frequently launched from </a:t>
            </a:r>
            <a:r>
              <a:rPr lang="en-US" altLang="en-US" b="1">
                <a:solidFill>
                  <a:srgbClr val="3366FF"/>
                </a:solidFill>
              </a:rPr>
              <a:t>zombie systems</a:t>
            </a:r>
            <a:r>
              <a:rPr lang="en-US" altLang="en-US"/>
              <a:t> </a:t>
            </a:r>
          </a:p>
          <a:p>
            <a:pPr lvl="2"/>
            <a:r>
              <a:rPr lang="en-US" altLang="en-US"/>
              <a:t>To decrease trace-ability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07EB7C8-1F78-F4B5-E4B0-97D05B8E1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6664" y="127001"/>
            <a:ext cx="7704137" cy="576263"/>
          </a:xfrm>
        </p:spPr>
        <p:txBody>
          <a:bodyPr/>
          <a:lstStyle/>
          <a:p>
            <a:r>
              <a:rPr lang="en-US" altLang="en-US" sz="2800"/>
              <a:t>System and Network Threats (Cont.)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B623227-C8B5-9020-4686-CEF580145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2676" y="998539"/>
            <a:ext cx="7108825" cy="4530725"/>
          </a:xfrm>
        </p:spPr>
        <p:txBody>
          <a:bodyPr>
            <a:normAutofit fontScale="92500"/>
          </a:bodyPr>
          <a:lstStyle/>
          <a:p>
            <a:r>
              <a:rPr lang="en-US" altLang="en-US" b="1" dirty="0"/>
              <a:t>Denial of Service</a:t>
            </a:r>
          </a:p>
          <a:p>
            <a:pPr lvl="1"/>
            <a:r>
              <a:rPr lang="en-US" altLang="en-US" dirty="0"/>
              <a:t>Overload the targeted computer preventing it from doing any useful work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Distributed Denial-of-Service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DDoS</a:t>
            </a:r>
            <a:r>
              <a:rPr lang="en-US" altLang="en-US" dirty="0"/>
              <a:t>) come from multiple sites at once</a:t>
            </a:r>
          </a:p>
          <a:p>
            <a:pPr lvl="1"/>
            <a:r>
              <a:rPr lang="en-US" altLang="en-US" dirty="0"/>
              <a:t>Consider the start of the IP-connection handshake (SYN)</a:t>
            </a:r>
          </a:p>
          <a:p>
            <a:pPr lvl="2"/>
            <a:r>
              <a:rPr lang="en-US" altLang="en-US" dirty="0"/>
              <a:t>How many started-connections can the OS handle?</a:t>
            </a:r>
          </a:p>
          <a:p>
            <a:pPr lvl="1"/>
            <a:r>
              <a:rPr lang="en-US" altLang="en-US" dirty="0"/>
              <a:t>Consider traffic to a web site</a:t>
            </a:r>
          </a:p>
          <a:p>
            <a:pPr lvl="2"/>
            <a:r>
              <a:rPr lang="en-US" altLang="en-US" dirty="0"/>
              <a:t>How can you tell the difference between being a target and being really popular?</a:t>
            </a:r>
          </a:p>
          <a:p>
            <a:pPr lvl="1"/>
            <a:r>
              <a:rPr lang="en-US" altLang="en-US" dirty="0"/>
              <a:t>Accidental – CS students writing bad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dirty="0"/>
              <a:t>code</a:t>
            </a:r>
          </a:p>
          <a:p>
            <a:pPr lvl="1"/>
            <a:r>
              <a:rPr lang="en-US" altLang="en-US" dirty="0"/>
              <a:t>Purposeful – extortion, punishment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D929BB0C-E516-71C5-44CA-3C3B79A52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9663" y="141288"/>
            <a:ext cx="7967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Cryptography as a Security Tool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9D458F34-F386-3DC5-BB29-6628023D6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055689"/>
            <a:ext cx="7042150" cy="4530725"/>
          </a:xfrm>
        </p:spPr>
        <p:txBody>
          <a:bodyPr/>
          <a:lstStyle/>
          <a:p>
            <a:r>
              <a:rPr lang="en-US" altLang="en-US"/>
              <a:t>Broadest security tool available</a:t>
            </a:r>
          </a:p>
          <a:p>
            <a:pPr lvl="1"/>
            <a:r>
              <a:rPr lang="en-US" altLang="en-US"/>
              <a:t>Internal to a given computer, source and destination of messages can be known and protected</a:t>
            </a:r>
          </a:p>
          <a:p>
            <a:pPr lvl="2"/>
            <a:r>
              <a:rPr lang="en-US" altLang="en-US"/>
              <a:t>OS creates, manages, protects process IDs, communication ports</a:t>
            </a:r>
          </a:p>
          <a:p>
            <a:pPr lvl="1"/>
            <a:r>
              <a:rPr lang="en-US" altLang="en-US"/>
              <a:t>Source and destination of messages on network cannot be trusted without cryptography</a:t>
            </a:r>
          </a:p>
          <a:p>
            <a:pPr lvl="2"/>
            <a:r>
              <a:rPr lang="en-US" altLang="en-US"/>
              <a:t>Local network – IP address?</a:t>
            </a:r>
          </a:p>
          <a:p>
            <a:pPr lvl="3"/>
            <a:r>
              <a:rPr lang="en-US" altLang="en-US"/>
              <a:t>Consider unauthorized host added</a:t>
            </a:r>
          </a:p>
          <a:p>
            <a:pPr lvl="2"/>
            <a:r>
              <a:rPr lang="en-US" altLang="en-US"/>
              <a:t>WAN / Internet – how to establish authenticity </a:t>
            </a:r>
          </a:p>
          <a:p>
            <a:pPr lvl="3"/>
            <a:r>
              <a:rPr lang="en-US" altLang="en-US"/>
              <a:t>Not via IP address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FA01F93-56B5-AA50-4F27-BB05700BC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7001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Cryptography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1389E6C8-935B-6426-6046-59AD967C0F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44738" y="1138239"/>
            <a:ext cx="6589712" cy="4530725"/>
          </a:xfrm>
        </p:spPr>
        <p:txBody>
          <a:bodyPr/>
          <a:lstStyle/>
          <a:p>
            <a:r>
              <a:rPr lang="en-US" altLang="en-US"/>
              <a:t>Means to constrain potential senders (</a:t>
            </a:r>
            <a:r>
              <a:rPr lang="en-US" altLang="en-US" i="1"/>
              <a:t>sources</a:t>
            </a:r>
            <a:r>
              <a:rPr lang="en-US" altLang="en-US"/>
              <a:t>) and / or receivers (</a:t>
            </a:r>
            <a:r>
              <a:rPr lang="en-US" altLang="en-US" i="1"/>
              <a:t>destinations</a:t>
            </a:r>
            <a:r>
              <a:rPr lang="en-US" altLang="en-US"/>
              <a:t>) of </a:t>
            </a:r>
            <a:r>
              <a:rPr lang="en-US" altLang="en-US" i="1"/>
              <a:t>messages</a:t>
            </a:r>
          </a:p>
          <a:p>
            <a:pPr lvl="1"/>
            <a:r>
              <a:rPr lang="en-US" altLang="en-US"/>
              <a:t>Based on secrets (</a:t>
            </a:r>
            <a:r>
              <a:rPr lang="en-US" altLang="en-US" b="1">
                <a:solidFill>
                  <a:srgbClr val="3366FF"/>
                </a:solidFill>
              </a:rPr>
              <a:t>keys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Enables</a:t>
            </a:r>
          </a:p>
          <a:p>
            <a:pPr lvl="2"/>
            <a:r>
              <a:rPr lang="en-US" altLang="en-US"/>
              <a:t>Confirmation of source</a:t>
            </a:r>
          </a:p>
          <a:p>
            <a:pPr lvl="2"/>
            <a:r>
              <a:rPr lang="en-US" altLang="en-US"/>
              <a:t>Receipt only by certain destination</a:t>
            </a:r>
          </a:p>
          <a:p>
            <a:pPr lvl="2"/>
            <a:r>
              <a:rPr lang="en-US" altLang="en-US"/>
              <a:t>Trust relationship between sender and receiver</a:t>
            </a:r>
          </a:p>
          <a:p>
            <a:pPr lvl="2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8610940-C681-B3A6-C976-3B090F385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Encryption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2757B53-DC80-6BC6-A7AC-94CB4C1A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0" y="1071563"/>
            <a:ext cx="7081838" cy="517366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Constrains the set of possible receivers of a message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Encryption</a:t>
            </a:r>
            <a:r>
              <a:rPr lang="en-US" altLang="en-US"/>
              <a:t> algorithm consists of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K</a:t>
            </a:r>
            <a:r>
              <a:rPr lang="en-US" altLang="en-US"/>
              <a:t> of keys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M</a:t>
            </a:r>
            <a:r>
              <a:rPr lang="en-US" altLang="en-US"/>
              <a:t> of Messages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C</a:t>
            </a:r>
            <a:r>
              <a:rPr lang="en-US" altLang="en-US"/>
              <a:t> of ciphertexts (encrypted messages)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E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</a:t>
            </a:r>
            <a:r>
              <a:rPr lang="en-US" altLang="en-US"/>
              <a:t>→</a:t>
            </a:r>
            <a:r>
              <a:rPr lang="en-US" altLang="en-US" i="1"/>
              <a:t>C</a:t>
            </a:r>
            <a:r>
              <a:rPr lang="en-US" altLang="en-US"/>
              <a:t>). 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E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is a function for generating ciphertexts from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E </a:t>
            </a:r>
            <a:r>
              <a:rPr lang="en-US" altLang="en-US"/>
              <a:t>and </a:t>
            </a:r>
            <a:r>
              <a:rPr lang="en-US" altLang="en-US" i="1"/>
              <a:t>E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D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C </a:t>
            </a:r>
            <a:r>
              <a:rPr lang="en-US" altLang="en-US"/>
              <a:t>→ </a:t>
            </a:r>
            <a:r>
              <a:rPr lang="en-US" altLang="en-US" i="1"/>
              <a:t>M</a:t>
            </a:r>
            <a:r>
              <a:rPr lang="en-US" altLang="en-US"/>
              <a:t>). That is, for each </a:t>
            </a:r>
            <a:r>
              <a:rPr lang="en-US" altLang="en-US" i="1"/>
              <a:t>k </a:t>
            </a:r>
            <a:r>
              <a:rPr lang="en-US" altLang="en-US" i="1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D</a:t>
            </a:r>
            <a:r>
              <a:rPr lang="en-US" altLang="en-US" baseline="-25000"/>
              <a:t>k</a:t>
            </a:r>
            <a:r>
              <a:rPr lang="en-US" altLang="en-US"/>
              <a:t> is a function for generating messages from ciphertexts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D </a:t>
            </a:r>
            <a:r>
              <a:rPr lang="en-US" altLang="en-US"/>
              <a:t>and </a:t>
            </a:r>
            <a:r>
              <a:rPr lang="en-US" altLang="en-US" i="1"/>
              <a:t>D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6989B3D-8A87-8BF3-F095-83A1A1C9C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Encryption (Cont.)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779E2108-6A50-A214-FA30-854E057DC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071563"/>
            <a:ext cx="6673850" cy="5173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encryption algorithm must provide this essential property: Given a ciphertext c </a:t>
            </a:r>
            <a:r>
              <a:rPr lang="en-US" altLang="en-US">
                <a:sym typeface="Symbol" panose="05050102010706020507" pitchFamily="18" charset="2"/>
              </a:rPr>
              <a:t> </a:t>
            </a:r>
            <a:r>
              <a:rPr lang="en-US" altLang="en-US"/>
              <a:t>C, a computer can compute m such that E</a:t>
            </a:r>
            <a:r>
              <a:rPr lang="en-US" altLang="en-US" baseline="-25000"/>
              <a:t>k</a:t>
            </a:r>
            <a:r>
              <a:rPr lang="en-US" altLang="en-US"/>
              <a:t>(m) = c only if it possesses </a:t>
            </a:r>
            <a:r>
              <a:rPr lang="en-US" altLang="en-US" i="1"/>
              <a:t>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Thus, a computer holding </a:t>
            </a:r>
            <a:r>
              <a:rPr lang="en-US" altLang="en-US" i="1"/>
              <a:t>k </a:t>
            </a:r>
            <a:r>
              <a:rPr lang="en-US" altLang="en-US"/>
              <a:t>can decrypt ciphertexts to the plaintexts used to produce them, but a computer not holding </a:t>
            </a:r>
            <a:r>
              <a:rPr lang="en-US" altLang="en-US" i="1"/>
              <a:t>k </a:t>
            </a:r>
            <a:r>
              <a:rPr lang="en-US" altLang="en-US"/>
              <a:t>cannot decrypt ciphertexts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Since ciphertexts are generally exposed (for example, sent on the network), it is important that it be infeasible to derive </a:t>
            </a:r>
            <a:r>
              <a:rPr lang="en-US" altLang="en-US" i="1"/>
              <a:t>k</a:t>
            </a:r>
            <a:r>
              <a:rPr lang="en-US" altLang="en-US"/>
              <a:t> from the ciphertexts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1EA5BDD3-4F17-FB40-4686-5468F040D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Symmetric Encryption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9FF5E87B-98C9-A964-BA9D-2EEDC7186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1401" y="1221744"/>
            <a:ext cx="7696200" cy="4530725"/>
          </a:xfrm>
        </p:spPr>
        <p:txBody>
          <a:bodyPr/>
          <a:lstStyle/>
          <a:p>
            <a:r>
              <a:rPr lang="en-US" altLang="en-US" sz="1600" dirty="0"/>
              <a:t>Same key used to encrypt and decrypt</a:t>
            </a:r>
          </a:p>
          <a:p>
            <a:pPr lvl="1"/>
            <a:r>
              <a:rPr lang="en-US" altLang="en-US" sz="1600" dirty="0"/>
              <a:t>Therefore </a:t>
            </a:r>
            <a:r>
              <a:rPr lang="en-US" altLang="en-US" sz="1600" i="1" dirty="0"/>
              <a:t>k</a:t>
            </a:r>
            <a:r>
              <a:rPr lang="en-US" altLang="en-US" sz="1600" dirty="0"/>
              <a:t> must be kept secret</a:t>
            </a:r>
          </a:p>
          <a:p>
            <a:r>
              <a:rPr lang="en-US" altLang="en-US" sz="1600" dirty="0"/>
              <a:t>DES was most commonly used symmetric block-encryption algorithm (created by US Govt)</a:t>
            </a:r>
          </a:p>
          <a:p>
            <a:pPr lvl="1"/>
            <a:r>
              <a:rPr lang="en-US" altLang="en-US" sz="1600" dirty="0"/>
              <a:t>Encrypts a block of data at a time</a:t>
            </a:r>
          </a:p>
          <a:p>
            <a:pPr lvl="1"/>
            <a:r>
              <a:rPr lang="en-US" altLang="en-US" sz="1600" dirty="0"/>
              <a:t>Keys too short so now considered insecure</a:t>
            </a:r>
          </a:p>
          <a:p>
            <a:r>
              <a:rPr lang="en-US" altLang="en-US" sz="1600" dirty="0"/>
              <a:t>Triple-DES considered more secure</a:t>
            </a:r>
          </a:p>
          <a:p>
            <a:pPr lvl="1"/>
            <a:r>
              <a:rPr lang="en-US" altLang="en-US" sz="1600" dirty="0"/>
              <a:t>Algorithm used 3 times using 2 or 3 keys</a:t>
            </a:r>
          </a:p>
          <a:p>
            <a:pPr lvl="1"/>
            <a:r>
              <a:rPr lang="en-US" altLang="en-US" sz="1600" dirty="0"/>
              <a:t>For example </a:t>
            </a:r>
          </a:p>
          <a:p>
            <a:r>
              <a:rPr lang="en-US" altLang="en-US" sz="1600" dirty="0"/>
              <a:t>2001 NIST adopted new block cipher - Advanced Encryption Standard (</a:t>
            </a:r>
            <a:r>
              <a:rPr lang="en-US" altLang="en-US" sz="1600" b="1" dirty="0">
                <a:solidFill>
                  <a:srgbClr val="3366FF"/>
                </a:solidFill>
              </a:rPr>
              <a:t>AES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600" dirty="0"/>
              <a:t>Keys of 128, 192, or 256 bits, works on 128 bit blocks</a:t>
            </a:r>
          </a:p>
          <a:p>
            <a:r>
              <a:rPr lang="en-US" altLang="en-US" sz="1600" dirty="0"/>
              <a:t>RC4 is most common symmetric stream cipher, but known to have vulnerabilities</a:t>
            </a:r>
          </a:p>
          <a:p>
            <a:pPr lvl="1"/>
            <a:r>
              <a:rPr lang="en-US" altLang="en-US" sz="1600" dirty="0"/>
              <a:t>Encrypts/decrypts a stream of bytes (i.e., wireless transmission)</a:t>
            </a:r>
          </a:p>
          <a:p>
            <a:pPr lvl="1"/>
            <a:r>
              <a:rPr lang="en-US" altLang="en-US" sz="1600" dirty="0"/>
              <a:t>Key is a input to pseudo-random-bit generator</a:t>
            </a:r>
          </a:p>
          <a:p>
            <a:pPr lvl="2"/>
            <a:r>
              <a:rPr lang="en-US" altLang="en-US" sz="1600" dirty="0"/>
              <a:t>Generates an infinite </a:t>
            </a:r>
            <a:r>
              <a:rPr lang="en-US" altLang="en-US" sz="1600" b="1" dirty="0">
                <a:solidFill>
                  <a:srgbClr val="3366FF"/>
                </a:solidFill>
              </a:rPr>
              <a:t>keystream</a:t>
            </a:r>
          </a:p>
        </p:txBody>
      </p:sp>
      <p:pic>
        <p:nvPicPr>
          <p:cNvPr id="52227" name="Picture 1" descr="Screen Shot 2013-02-18 at 5.34.27 PM.png">
            <a:extLst>
              <a:ext uri="{FF2B5EF4-FFF2-40B4-BE49-F238E27FC236}">
                <a16:creationId xmlns:a16="http://schemas.microsoft.com/office/drawing/2014/main" id="{016FB2BA-10DB-B8F1-EA76-6D1787AF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4" y="3608389"/>
            <a:ext cx="155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0D144A3-8E4D-4E2B-A4F1-D6FDBB0E6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8276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8050CC5-B7CA-C55A-50FB-0553F45C0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9"/>
            <a:ext cx="6877050" cy="4530725"/>
          </a:xfrm>
        </p:spPr>
        <p:txBody>
          <a:bodyPr/>
          <a:lstStyle/>
          <a:p>
            <a:r>
              <a:rPr lang="en-US" altLang="en-US"/>
              <a:t>Discuss security threats and attacks</a:t>
            </a:r>
          </a:p>
          <a:p>
            <a:r>
              <a:rPr lang="en-US" altLang="en-US"/>
              <a:t>Explain the fundamentals of encryption, authentication, and hashing</a:t>
            </a:r>
          </a:p>
          <a:p>
            <a:r>
              <a:rPr lang="en-US" altLang="en-US"/>
              <a:t>Examine the uses of cryptography in computing</a:t>
            </a:r>
          </a:p>
          <a:p>
            <a:r>
              <a:rPr lang="en-US" altLang="en-US"/>
              <a:t>Describe the various countermeasures to security attacks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0D477CE-095F-9C1F-143B-607C6FD18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914" y="177801"/>
            <a:ext cx="8053387" cy="449263"/>
          </a:xfrm>
        </p:spPr>
        <p:txBody>
          <a:bodyPr/>
          <a:lstStyle/>
          <a:p>
            <a:pPr eaLnBrk="1" hangingPunct="1"/>
            <a:r>
              <a:rPr lang="en-US" altLang="en-US" sz="2400"/>
              <a:t>Secure Communication over Insecure Medium</a:t>
            </a:r>
          </a:p>
        </p:txBody>
      </p:sp>
      <p:pic>
        <p:nvPicPr>
          <p:cNvPr id="54274" name="Picture 6">
            <a:extLst>
              <a:ext uri="{FF2B5EF4-FFF2-40B4-BE49-F238E27FC236}">
                <a16:creationId xmlns:a16="http://schemas.microsoft.com/office/drawing/2014/main" id="{7577D161-2859-DE07-DB70-5F04CDB5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4" y="898525"/>
            <a:ext cx="331628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BEC5A1A-51B3-3FBA-BA96-17B3DCBDD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2475" y="15557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Asymmetric Encryption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784FB07-88CB-CEC1-898F-0B89B04FB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8" y="1082676"/>
            <a:ext cx="6837362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Public-key encryption </a:t>
            </a:r>
            <a:r>
              <a:rPr lang="en-US" altLang="en-US"/>
              <a:t>based on each user having two keys: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public key </a:t>
            </a:r>
            <a:r>
              <a:rPr lang="en-US" altLang="en-US"/>
              <a:t>– published key used to encrypt data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private key </a:t>
            </a:r>
            <a:r>
              <a:rPr lang="en-US" altLang="en-US"/>
              <a:t>– key known only to individual user used to decrypt data</a:t>
            </a:r>
          </a:p>
          <a:p>
            <a:r>
              <a:rPr lang="en-US" altLang="en-US"/>
              <a:t>Must be an encryption scheme that can be made public without making it easy to figure out the decryption scheme</a:t>
            </a:r>
          </a:p>
          <a:p>
            <a:pPr lvl="1"/>
            <a:r>
              <a:rPr lang="en-US" altLang="en-US"/>
              <a:t>Most common is </a:t>
            </a:r>
            <a:r>
              <a:rPr lang="en-US" altLang="en-US" b="1">
                <a:solidFill>
                  <a:srgbClr val="3366FF"/>
                </a:solidFill>
              </a:rPr>
              <a:t>RSA</a:t>
            </a:r>
            <a:r>
              <a:rPr lang="en-US" altLang="en-US"/>
              <a:t> block cipher</a:t>
            </a:r>
          </a:p>
          <a:p>
            <a:pPr lvl="1"/>
            <a:r>
              <a:rPr lang="en-US" altLang="en-US"/>
              <a:t>Efficient algorithm for testing whether or not a number is prime</a:t>
            </a:r>
          </a:p>
          <a:p>
            <a:pPr lvl="1"/>
            <a:r>
              <a:rPr lang="en-US" altLang="en-US"/>
              <a:t>No efficient algorithm is know for finding the prime factors of a number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40E04FB3-8C0A-91F9-D707-1401579AC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7138" y="14128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Asymmetric Encryption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0EC98EB8-E692-B71F-E34B-A7A51D279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3000" y="1082676"/>
            <a:ext cx="6877050" cy="4530725"/>
          </a:xfrm>
        </p:spPr>
        <p:txBody>
          <a:bodyPr/>
          <a:lstStyle/>
          <a:p>
            <a:r>
              <a:rPr lang="en-US" altLang="en-US"/>
              <a:t>Formally, it is computationally infeasible to derive </a:t>
            </a:r>
            <a:r>
              <a:rPr lang="en-US" altLang="en-US" i="1"/>
              <a:t>k</a:t>
            </a:r>
            <a:r>
              <a:rPr lang="en-US" altLang="en-US" i="1" baseline="-25000"/>
              <a:t>d,N</a:t>
            </a:r>
            <a:r>
              <a:rPr lang="en-US" altLang="en-US"/>
              <a:t> from </a:t>
            </a:r>
            <a:r>
              <a:rPr lang="en-US" altLang="en-US" i="1"/>
              <a:t>k</a:t>
            </a:r>
            <a:r>
              <a:rPr lang="en-US" altLang="en-US" i="1" baseline="-25000"/>
              <a:t>e,N</a:t>
            </a:r>
            <a:r>
              <a:rPr lang="en-US" altLang="en-US"/>
              <a:t>, and so </a:t>
            </a:r>
            <a:r>
              <a:rPr lang="en-US" altLang="en-US" i="1"/>
              <a:t>k</a:t>
            </a:r>
            <a:r>
              <a:rPr lang="en-US" altLang="en-US" i="1" baseline="-25000"/>
              <a:t>e </a:t>
            </a:r>
            <a:r>
              <a:rPr lang="en-US" altLang="en-US"/>
              <a:t> need not be kept secret and can be widely disseminated</a:t>
            </a:r>
          </a:p>
          <a:p>
            <a:pPr lvl="1"/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/>
              <a:t> is the </a:t>
            </a:r>
            <a:r>
              <a:rPr lang="en-US" altLang="en-US" b="1">
                <a:solidFill>
                  <a:srgbClr val="3366FF"/>
                </a:solidFill>
              </a:rPr>
              <a:t>public key</a:t>
            </a:r>
          </a:p>
          <a:p>
            <a:pPr lvl="1"/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/>
              <a:t> is the </a:t>
            </a:r>
            <a:r>
              <a:rPr lang="en-US" altLang="en-US" b="1">
                <a:solidFill>
                  <a:srgbClr val="3366FF"/>
                </a:solidFill>
              </a:rPr>
              <a:t>private key</a:t>
            </a:r>
          </a:p>
          <a:p>
            <a:pPr lvl="1"/>
            <a:r>
              <a:rPr lang="en-US" altLang="en-US" i="1"/>
              <a:t>N </a:t>
            </a:r>
            <a:r>
              <a:rPr lang="en-US" altLang="en-US"/>
              <a:t>is the product of two large, randomly chosen prime numbers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 </a:t>
            </a:r>
            <a:r>
              <a:rPr lang="en-US" altLang="en-US"/>
              <a:t>(for example,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 </a:t>
            </a:r>
            <a:r>
              <a:rPr lang="en-US" altLang="en-US"/>
              <a:t>are 512 bits each)</a:t>
            </a:r>
          </a:p>
          <a:p>
            <a:pPr lvl="1"/>
            <a:r>
              <a:rPr lang="en-US" altLang="en-US"/>
              <a:t>Encryption algorithm is </a:t>
            </a:r>
            <a:r>
              <a:rPr lang="en-US" altLang="en-US" i="1"/>
              <a:t>E</a:t>
            </a:r>
            <a:r>
              <a:rPr lang="en-US" altLang="en-US" i="1" baseline="-25000"/>
              <a:t>ke,N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m</a:t>
            </a:r>
            <a:r>
              <a:rPr lang="en-US" altLang="en-US" i="1" baseline="30000"/>
              <a:t>k</a:t>
            </a:r>
            <a:r>
              <a:rPr lang="en-US" altLang="en-US" i="1" baseline="12000"/>
              <a:t>e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r>
              <a:rPr lang="en-US" altLang="en-US"/>
              <a:t>, where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 </a:t>
            </a:r>
            <a:r>
              <a:rPr lang="en-US" altLang="en-US"/>
              <a:t>satisfies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k</a:t>
            </a:r>
            <a:r>
              <a:rPr lang="en-US" altLang="en-US" i="1" baseline="-25000"/>
              <a:t>d </a:t>
            </a:r>
            <a:r>
              <a:rPr lang="en-US" altLang="en-US"/>
              <a:t>mod (</a:t>
            </a:r>
            <a:r>
              <a:rPr lang="en-US" altLang="en-US" i="1"/>
              <a:t>p</a:t>
            </a:r>
            <a:r>
              <a:rPr lang="en-US" altLang="en-US"/>
              <a:t>−1)(</a:t>
            </a:r>
            <a:r>
              <a:rPr lang="en-US" altLang="en-US" i="1"/>
              <a:t>q </a:t>
            </a:r>
            <a:r>
              <a:rPr lang="en-US" altLang="en-US"/>
              <a:t>−1) = 1</a:t>
            </a:r>
          </a:p>
          <a:p>
            <a:pPr lvl="1"/>
            <a:r>
              <a:rPr lang="en-US" altLang="en-US"/>
              <a:t>The decryption algorithm is then </a:t>
            </a:r>
            <a:r>
              <a:rPr lang="en-US" altLang="en-US" i="1"/>
              <a:t>D</a:t>
            </a:r>
            <a:r>
              <a:rPr lang="en-US" altLang="en-US" i="1" baseline="-25000"/>
              <a:t>kd,N</a:t>
            </a:r>
            <a:r>
              <a:rPr lang="en-US" altLang="en-US"/>
              <a:t>(</a:t>
            </a:r>
            <a:r>
              <a:rPr lang="en-US" altLang="en-US" i="1"/>
              <a:t>c</a:t>
            </a:r>
            <a:r>
              <a:rPr lang="en-US" altLang="en-US"/>
              <a:t>) = </a:t>
            </a:r>
            <a:r>
              <a:rPr lang="en-US" altLang="en-US" i="1"/>
              <a:t>c</a:t>
            </a:r>
            <a:r>
              <a:rPr lang="en-US" altLang="en-US" i="1" baseline="30000"/>
              <a:t>k</a:t>
            </a:r>
            <a:r>
              <a:rPr lang="en-US" altLang="en-US" i="1" baseline="12000"/>
              <a:t>d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79BB0E4-D9F0-4C51-6EE7-4142D8E51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5401" y="155576"/>
            <a:ext cx="7440613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Asymmetric Encryption Example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1F70E0CF-5E94-9CBA-AD80-775DE13FA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5701" y="1065213"/>
            <a:ext cx="7027863" cy="54276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For example. make </a:t>
            </a:r>
            <a:r>
              <a:rPr lang="en-US" altLang="en-US" i="1"/>
              <a:t>p </a:t>
            </a:r>
            <a:r>
              <a:rPr lang="en-US" altLang="en-US"/>
              <a:t>= 7and </a:t>
            </a:r>
            <a:r>
              <a:rPr lang="en-US" altLang="en-US" i="1"/>
              <a:t>q </a:t>
            </a:r>
            <a:r>
              <a:rPr lang="en-US" altLang="en-US"/>
              <a:t>= 13</a:t>
            </a:r>
            <a:endParaRPr lang="en-US" altLang="en-US" sz="800"/>
          </a:p>
          <a:p>
            <a:r>
              <a:rPr lang="en-US" altLang="en-US"/>
              <a:t>We then calculate </a:t>
            </a:r>
            <a:r>
              <a:rPr lang="en-US" altLang="en-US" i="1"/>
              <a:t>N </a:t>
            </a:r>
            <a:r>
              <a:rPr lang="en-US" altLang="en-US"/>
              <a:t>= 7∗13 = 91 and (</a:t>
            </a:r>
            <a:r>
              <a:rPr lang="en-US" altLang="en-US" i="1"/>
              <a:t>p</a:t>
            </a:r>
            <a:r>
              <a:rPr lang="en-US" altLang="en-US"/>
              <a:t>−1)(</a:t>
            </a:r>
            <a:r>
              <a:rPr lang="en-US" altLang="en-US" i="1"/>
              <a:t>q</a:t>
            </a:r>
            <a:r>
              <a:rPr lang="en-US" altLang="en-US"/>
              <a:t>−1) = 72</a:t>
            </a:r>
            <a:endParaRPr lang="en-US" altLang="en-US" sz="800"/>
          </a:p>
          <a:p>
            <a:r>
              <a:rPr lang="en-US" altLang="en-US"/>
              <a:t>We next select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 </a:t>
            </a:r>
            <a:r>
              <a:rPr lang="en-US" altLang="en-US"/>
              <a:t>relatively prime to 72 and</a:t>
            </a:r>
            <a:r>
              <a:rPr lang="en-US" altLang="en-US" i="1"/>
              <a:t>&lt; </a:t>
            </a:r>
            <a:r>
              <a:rPr lang="en-US" altLang="en-US"/>
              <a:t>72, yielding 5</a:t>
            </a:r>
            <a:endParaRPr lang="en-US" altLang="en-US" sz="800"/>
          </a:p>
          <a:p>
            <a:r>
              <a:rPr lang="en-US" altLang="en-US"/>
              <a:t>Finally, we calculate </a:t>
            </a:r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 i="1"/>
              <a:t> </a:t>
            </a:r>
            <a:r>
              <a:rPr lang="en-US" altLang="en-US"/>
              <a:t>such that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 i="1"/>
              <a:t> </a:t>
            </a:r>
            <a:r>
              <a:rPr lang="en-US" altLang="en-US"/>
              <a:t>mod 72 = 1, yielding 29</a:t>
            </a:r>
            <a:endParaRPr lang="en-US" altLang="en-US" sz="800"/>
          </a:p>
          <a:p>
            <a:r>
              <a:rPr lang="en-US" altLang="en-US"/>
              <a:t>We how have our keys</a:t>
            </a:r>
          </a:p>
          <a:p>
            <a:pPr lvl="1"/>
            <a:r>
              <a:rPr lang="en-US" altLang="en-US"/>
              <a:t>Public key, </a:t>
            </a:r>
            <a:r>
              <a:rPr lang="en-US" altLang="en-US" i="1"/>
              <a:t>k</a:t>
            </a:r>
            <a:r>
              <a:rPr lang="en-US" altLang="en-US" i="1" baseline="-25000"/>
              <a:t>e,N</a:t>
            </a:r>
            <a:r>
              <a:rPr lang="en-US" altLang="en-US" i="1"/>
              <a:t> </a:t>
            </a:r>
            <a:r>
              <a:rPr lang="en-US" altLang="en-US"/>
              <a:t>= 5</a:t>
            </a:r>
            <a:r>
              <a:rPr lang="en-US" altLang="en-US" i="1"/>
              <a:t>, </a:t>
            </a:r>
            <a:r>
              <a:rPr lang="en-US" altLang="en-US"/>
              <a:t>91</a:t>
            </a:r>
          </a:p>
          <a:p>
            <a:pPr lvl="1"/>
            <a:r>
              <a:rPr lang="en-US" altLang="en-US"/>
              <a:t>Private key, </a:t>
            </a:r>
            <a:r>
              <a:rPr lang="en-US" altLang="en-US" i="1"/>
              <a:t>k</a:t>
            </a:r>
            <a:r>
              <a:rPr lang="en-US" altLang="en-US" i="1" baseline="-25000"/>
              <a:t>d,N</a:t>
            </a:r>
            <a:r>
              <a:rPr lang="en-US" altLang="en-US" i="1"/>
              <a:t> </a:t>
            </a:r>
            <a:r>
              <a:rPr lang="en-US" altLang="en-US"/>
              <a:t>= 29</a:t>
            </a:r>
            <a:r>
              <a:rPr lang="en-US" altLang="en-US" i="1"/>
              <a:t>, </a:t>
            </a:r>
            <a:r>
              <a:rPr lang="en-US" altLang="en-US"/>
              <a:t>91</a:t>
            </a:r>
            <a:endParaRPr lang="en-US" altLang="en-US" sz="800"/>
          </a:p>
          <a:p>
            <a:r>
              <a:rPr lang="en-US" altLang="en-US"/>
              <a:t> Encrypting the message 69 with the public key results in the cyphertext 62</a:t>
            </a:r>
            <a:endParaRPr lang="en-US" altLang="en-US" sz="800"/>
          </a:p>
          <a:p>
            <a:r>
              <a:rPr lang="en-US" altLang="en-US"/>
              <a:t>Cyphertext can be decoded with the private key</a:t>
            </a:r>
          </a:p>
          <a:p>
            <a:pPr lvl="1"/>
            <a:r>
              <a:rPr lang="en-US" altLang="en-US"/>
              <a:t>Public key can be distributed in cleartext to anyone who wants to communicate with holder of public key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9D2037CD-A40D-51EF-DAB0-5CD62BB1B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71438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z="2400"/>
              <a:t>Encryption using RSA Asymmetric Cryptography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B0D38499-F5C7-3E9F-C407-E3A03189E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4" y="1012826"/>
            <a:ext cx="26447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D3B814E9-DFE1-A3EE-71B1-A16DD0C19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5200" y="114301"/>
            <a:ext cx="7975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Cryptography (Cont.)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259AAA3A-1702-0D57-DEBC-7F7DD41F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65226"/>
            <a:ext cx="6672263" cy="4530725"/>
          </a:xfrm>
        </p:spPr>
        <p:txBody>
          <a:bodyPr/>
          <a:lstStyle/>
          <a:p>
            <a:r>
              <a:rPr lang="en-US" altLang="en-US" dirty="0"/>
              <a:t>Note symmetric cryptography based on transformations, asymmetric based on mathematical functions</a:t>
            </a:r>
          </a:p>
          <a:p>
            <a:pPr lvl="1"/>
            <a:r>
              <a:rPr lang="en-US" altLang="en-US" dirty="0"/>
              <a:t>Asymmetric much more compute intensive</a:t>
            </a:r>
          </a:p>
          <a:p>
            <a:pPr lvl="1"/>
            <a:r>
              <a:rPr lang="en-US" altLang="en-US" dirty="0"/>
              <a:t>Typically, not used for bulk data encryption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E9CA898-73F0-EDD6-98F1-F2A5ACD95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Authentication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15D52315-BA6C-575B-163A-9D2A442FA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5" y="996950"/>
            <a:ext cx="7723188" cy="52212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Constraining set of potential senders of a message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Complementary to encryption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Also, can prove message is unmodified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Algorithm components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</a:t>
            </a:r>
            <a:r>
              <a:rPr lang="en-US" altLang="en-US" i="1" dirty="0"/>
              <a:t>K </a:t>
            </a:r>
            <a:r>
              <a:rPr lang="en-US" altLang="en-US" dirty="0"/>
              <a:t>of keys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</a:t>
            </a:r>
            <a:r>
              <a:rPr lang="en-US" altLang="en-US" i="1" dirty="0"/>
              <a:t>M </a:t>
            </a:r>
            <a:r>
              <a:rPr lang="en-US" altLang="en-US" dirty="0"/>
              <a:t>of messages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</a:t>
            </a:r>
            <a:r>
              <a:rPr lang="en-US" altLang="en-US" i="1" dirty="0"/>
              <a:t>A </a:t>
            </a:r>
            <a:r>
              <a:rPr lang="en-US" altLang="en-US" dirty="0"/>
              <a:t>of authenticators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function </a:t>
            </a:r>
            <a:r>
              <a:rPr lang="en-US" altLang="en-US" i="1" dirty="0"/>
              <a:t>S </a:t>
            </a:r>
            <a:r>
              <a:rPr lang="en-US" altLang="en-US" dirty="0"/>
              <a:t>: </a:t>
            </a:r>
            <a:r>
              <a:rPr lang="en-US" altLang="en-US" i="1" dirty="0"/>
              <a:t>K </a:t>
            </a:r>
            <a:r>
              <a:rPr lang="en-US" altLang="en-US" dirty="0"/>
              <a:t>→ (</a:t>
            </a:r>
            <a:r>
              <a:rPr lang="en-US" altLang="en-US" i="1" dirty="0"/>
              <a:t>M</a:t>
            </a:r>
            <a:r>
              <a:rPr lang="en-US" altLang="en-US" dirty="0"/>
              <a:t>→ </a:t>
            </a:r>
            <a:r>
              <a:rPr lang="en-US" altLang="en-US" i="1" dirty="0"/>
              <a:t>A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That is, for each </a:t>
            </a:r>
            <a:r>
              <a:rPr lang="en-US" altLang="en-US" i="1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S</a:t>
            </a:r>
            <a:r>
              <a:rPr lang="en-US" altLang="en-US" baseline="-25000" dirty="0" err="1"/>
              <a:t>k</a:t>
            </a:r>
            <a:r>
              <a:rPr lang="en-US" altLang="en-US" dirty="0"/>
              <a:t> is a function for generating authenticators from messages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Both </a:t>
            </a:r>
            <a:r>
              <a:rPr lang="en-US" altLang="en-US" i="1" dirty="0"/>
              <a:t>S </a:t>
            </a:r>
            <a:r>
              <a:rPr lang="en-US" altLang="en-US" dirty="0"/>
              <a:t>and </a:t>
            </a:r>
            <a:r>
              <a:rPr lang="en-US" altLang="en-US" i="1" dirty="0" err="1"/>
              <a:t>S</a:t>
            </a:r>
            <a:r>
              <a:rPr lang="en-US" altLang="en-US" baseline="-25000" dirty="0" err="1"/>
              <a:t>k</a:t>
            </a:r>
            <a:r>
              <a:rPr lang="en-US" altLang="en-US" dirty="0"/>
              <a:t> for any </a:t>
            </a:r>
            <a:r>
              <a:rPr lang="en-US" altLang="en-US" i="1" dirty="0"/>
              <a:t>k </a:t>
            </a:r>
            <a:r>
              <a:rPr lang="en-US" altLang="en-US" dirty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function </a:t>
            </a:r>
            <a:r>
              <a:rPr lang="en-US" altLang="en-US" i="1" dirty="0"/>
              <a:t>V </a:t>
            </a:r>
            <a:r>
              <a:rPr lang="en-US" altLang="en-US" dirty="0"/>
              <a:t>: </a:t>
            </a:r>
            <a:r>
              <a:rPr lang="en-US" altLang="en-US" i="1" dirty="0"/>
              <a:t>K </a:t>
            </a:r>
            <a:r>
              <a:rPr lang="en-US" altLang="en-US" dirty="0"/>
              <a:t>→ (</a:t>
            </a:r>
            <a:r>
              <a:rPr lang="en-US" altLang="en-US" i="1" dirty="0"/>
              <a:t>M </a:t>
            </a:r>
            <a:r>
              <a:rPr lang="en-US" altLang="en-US" dirty="0"/>
              <a:t>× </a:t>
            </a:r>
            <a:r>
              <a:rPr lang="en-US" altLang="en-US" i="1" dirty="0"/>
              <a:t>A</a:t>
            </a:r>
            <a:r>
              <a:rPr lang="en-US" altLang="en-US" dirty="0"/>
              <a:t>→ {true, false}). That is, for each </a:t>
            </a:r>
            <a:r>
              <a:rPr lang="en-US" altLang="en-US" i="1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is a function for verifying authenticators on messages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Both </a:t>
            </a:r>
            <a:r>
              <a:rPr lang="en-US" altLang="en-US" i="1" dirty="0"/>
              <a:t>V </a:t>
            </a:r>
            <a:r>
              <a:rPr lang="en-US" altLang="en-US" dirty="0"/>
              <a:t>and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for any </a:t>
            </a:r>
            <a:r>
              <a:rPr lang="en-US" altLang="en-US" i="1" dirty="0"/>
              <a:t>k </a:t>
            </a:r>
            <a:r>
              <a:rPr lang="en-US" altLang="en-US" dirty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09FCCCC4-D9BE-4D8A-7A8C-ABDD6D826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4301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Authentication (Cont.)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958BE9DB-C8FC-7F47-7BAD-46806FFDD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3001" y="1055689"/>
            <a:ext cx="6767513" cy="486727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For a message </a:t>
            </a:r>
            <a:r>
              <a:rPr lang="en-US" altLang="en-US" i="1" dirty="0"/>
              <a:t>m</a:t>
            </a:r>
            <a:r>
              <a:rPr lang="en-US" altLang="en-US" dirty="0"/>
              <a:t>, a computer can generate an authenticator </a:t>
            </a:r>
            <a:r>
              <a:rPr lang="en-US" altLang="en-US" i="1" dirty="0"/>
              <a:t>a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 </a:t>
            </a:r>
            <a:r>
              <a:rPr lang="en-US" altLang="en-US" dirty="0"/>
              <a:t>such that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/>
              <a:t>m, a</a:t>
            </a:r>
            <a:r>
              <a:rPr lang="en-US" altLang="en-US" dirty="0"/>
              <a:t>) = </a:t>
            </a:r>
            <a:r>
              <a:rPr lang="en-US" altLang="en-US" dirty="0">
                <a:latin typeface="Courier New" panose="02070309020205020404" pitchFamily="49" charset="0"/>
              </a:rPr>
              <a:t>true</a:t>
            </a:r>
            <a:r>
              <a:rPr lang="en-US" altLang="en-US" dirty="0"/>
              <a:t> only if it possesses </a:t>
            </a:r>
            <a:r>
              <a:rPr lang="en-US" altLang="en-US" i="1" dirty="0"/>
              <a:t>k</a:t>
            </a:r>
            <a:endParaRPr lang="en-US" altLang="en-US" sz="800" dirty="0"/>
          </a:p>
          <a:p>
            <a:r>
              <a:rPr lang="en-US" altLang="en-US" dirty="0"/>
              <a:t>Thus, computer holding </a:t>
            </a:r>
            <a:r>
              <a:rPr lang="en-US" altLang="en-US" i="1" dirty="0"/>
              <a:t>k</a:t>
            </a:r>
            <a:r>
              <a:rPr lang="en-US" altLang="en-US" dirty="0"/>
              <a:t> can generate authenticators on messages so that any other computer possessing </a:t>
            </a:r>
            <a:r>
              <a:rPr lang="en-US" altLang="en-US" i="1" dirty="0"/>
              <a:t>k</a:t>
            </a:r>
            <a:r>
              <a:rPr lang="en-US" altLang="en-US" dirty="0"/>
              <a:t> can verify them</a:t>
            </a:r>
            <a:endParaRPr lang="en-US" altLang="en-US" sz="800" dirty="0"/>
          </a:p>
          <a:p>
            <a:r>
              <a:rPr lang="en-US" altLang="en-US" dirty="0"/>
              <a:t>Computer not holding </a:t>
            </a:r>
            <a:r>
              <a:rPr lang="en-US" altLang="en-US" i="1" dirty="0"/>
              <a:t>k</a:t>
            </a:r>
            <a:r>
              <a:rPr lang="en-US" altLang="en-US" dirty="0"/>
              <a:t> cannot generate authenticators on messages that can be verified using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k</a:t>
            </a:r>
            <a:endParaRPr lang="en-US" altLang="en-US" sz="800" dirty="0"/>
          </a:p>
          <a:p>
            <a:r>
              <a:rPr lang="en-US" altLang="en-US" dirty="0"/>
              <a:t>Since authenticators are generally exposed (for example, they are sent on the network with the messages themselves), it must not be feasible to derive </a:t>
            </a:r>
            <a:r>
              <a:rPr lang="en-US" altLang="en-US" i="1" dirty="0"/>
              <a:t>k</a:t>
            </a:r>
            <a:r>
              <a:rPr lang="en-US" altLang="en-US" dirty="0"/>
              <a:t> from the authenticators</a:t>
            </a:r>
            <a:endParaRPr lang="en-US" altLang="en-US" sz="800" dirty="0"/>
          </a:p>
          <a:p>
            <a:r>
              <a:rPr lang="en-US" altLang="en-US" dirty="0"/>
              <a:t>Practically, if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 err="1"/>
              <a:t>m,a</a:t>
            </a:r>
            <a:r>
              <a:rPr lang="en-US" altLang="en-US" i="1" dirty="0"/>
              <a:t>) </a:t>
            </a:r>
            <a:r>
              <a:rPr lang="en-US" altLang="en-US" dirty="0"/>
              <a:t>=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altLang="en-US" dirty="0"/>
              <a:t>then we know </a:t>
            </a:r>
            <a:r>
              <a:rPr lang="en-US" altLang="en-US" i="1" dirty="0"/>
              <a:t>m</a:t>
            </a:r>
            <a:r>
              <a:rPr lang="en-US" altLang="en-US" dirty="0"/>
              <a:t> has not been modified and that sender of message has </a:t>
            </a:r>
            <a:r>
              <a:rPr lang="en-US" altLang="en-US" i="1" dirty="0"/>
              <a:t>k</a:t>
            </a:r>
          </a:p>
          <a:p>
            <a:pPr lvl="1"/>
            <a:r>
              <a:rPr lang="en-US" altLang="en-US" dirty="0"/>
              <a:t>If we share </a:t>
            </a:r>
            <a:r>
              <a:rPr lang="en-US" altLang="en-US" i="1" dirty="0"/>
              <a:t>k</a:t>
            </a:r>
            <a:r>
              <a:rPr lang="en-US" altLang="en-US" dirty="0"/>
              <a:t> with only one entity, know where the message originated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774BEDD1-5034-0B09-F199-21B6409FA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5889" y="114301"/>
            <a:ext cx="7869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Authentication – Hash Functions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C48EACBE-FD5F-C3DB-927C-277E2873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065214"/>
            <a:ext cx="7259638" cy="508158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Basis of authentication</a:t>
            </a:r>
            <a:endParaRPr lang="en-US" altLang="en-US" sz="800" dirty="0"/>
          </a:p>
          <a:p>
            <a:r>
              <a:rPr lang="en-US" altLang="en-US" dirty="0"/>
              <a:t>Creates small, fixed-size block of data </a:t>
            </a:r>
            <a:r>
              <a:rPr lang="en-US" altLang="en-US" b="1" dirty="0">
                <a:solidFill>
                  <a:srgbClr val="3366FF"/>
                </a:solidFill>
              </a:rPr>
              <a:t>message digest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hash value)</a:t>
            </a:r>
            <a:r>
              <a:rPr lang="en-US" altLang="en-US" dirty="0"/>
              <a:t> from </a:t>
            </a:r>
            <a:r>
              <a:rPr lang="en-US" altLang="en-US" i="1" dirty="0"/>
              <a:t>m</a:t>
            </a:r>
            <a:endParaRPr lang="en-US" altLang="en-US" sz="800" i="1" dirty="0"/>
          </a:p>
          <a:p>
            <a:r>
              <a:rPr lang="en-US" altLang="en-US" dirty="0"/>
              <a:t>Hash Function </a:t>
            </a:r>
            <a:r>
              <a:rPr lang="en-US" altLang="en-US" i="1" dirty="0"/>
              <a:t>H </a:t>
            </a:r>
            <a:r>
              <a:rPr lang="en-US" altLang="en-US" dirty="0"/>
              <a:t>must be collision resistant on </a:t>
            </a:r>
            <a:r>
              <a:rPr lang="en-US" altLang="en-US" i="1" dirty="0"/>
              <a:t>m</a:t>
            </a:r>
            <a:endParaRPr lang="en-US" altLang="en-US" dirty="0"/>
          </a:p>
          <a:p>
            <a:pPr lvl="1"/>
            <a:r>
              <a:rPr lang="en-US" altLang="en-US" sz="1600" dirty="0"/>
              <a:t>Must be infeasible to find an </a:t>
            </a:r>
            <a:r>
              <a:rPr lang="en-US" altLang="en-US" sz="1600" i="1" dirty="0"/>
              <a:t>m</a:t>
            </a:r>
            <a:r>
              <a:rPr lang="ja-JP" altLang="en-US" sz="1600" i="1" dirty="0"/>
              <a:t>’</a:t>
            </a:r>
            <a:r>
              <a:rPr lang="en-US" altLang="ja-JP" sz="1600" dirty="0"/>
              <a:t> ≠ </a:t>
            </a:r>
            <a:r>
              <a:rPr lang="en-US" altLang="ja-JP" sz="1600" i="1" dirty="0"/>
              <a:t>m </a:t>
            </a:r>
            <a:r>
              <a:rPr lang="en-US" altLang="ja-JP" sz="1600" dirty="0"/>
              <a:t>such that </a:t>
            </a:r>
            <a:r>
              <a:rPr lang="en-US" altLang="ja-JP" sz="1600" i="1" dirty="0"/>
              <a:t>H</a:t>
            </a:r>
            <a:r>
              <a:rPr lang="en-US" altLang="ja-JP" sz="1600" dirty="0"/>
              <a:t>(</a:t>
            </a:r>
            <a:r>
              <a:rPr lang="en-US" altLang="ja-JP" sz="1600" i="1" dirty="0"/>
              <a:t>m</a:t>
            </a:r>
            <a:r>
              <a:rPr lang="en-US" altLang="ja-JP" sz="1600" dirty="0"/>
              <a:t>) = </a:t>
            </a:r>
            <a:r>
              <a:rPr lang="en-US" altLang="ja-JP" sz="1600" i="1" dirty="0"/>
              <a:t>H</a:t>
            </a:r>
            <a:r>
              <a:rPr lang="en-US" altLang="ja-JP" sz="1600" dirty="0"/>
              <a:t>(</a:t>
            </a:r>
            <a:r>
              <a:rPr lang="en-US" altLang="ja-JP" sz="1600" i="1" dirty="0"/>
              <a:t>m</a:t>
            </a:r>
            <a:r>
              <a:rPr lang="ja-JP" altLang="en-US" sz="1600" i="1" dirty="0"/>
              <a:t>’</a:t>
            </a:r>
            <a:r>
              <a:rPr lang="en-US" altLang="ja-JP" sz="1600" dirty="0"/>
              <a:t>)</a:t>
            </a:r>
            <a:endParaRPr lang="en-US" altLang="en-US" sz="800" dirty="0"/>
          </a:p>
          <a:p>
            <a:r>
              <a:rPr lang="en-US" altLang="en-US" dirty="0"/>
              <a:t>If</a:t>
            </a:r>
            <a:r>
              <a:rPr lang="en-US" altLang="en-US" i="1" dirty="0"/>
              <a:t> 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ja-JP" altLang="en-US" i="1" dirty="0"/>
              <a:t>’</a:t>
            </a:r>
            <a:r>
              <a:rPr lang="en-US" altLang="ja-JP" dirty="0"/>
              <a:t>), then </a:t>
            </a:r>
            <a:r>
              <a:rPr lang="en-US" altLang="ja-JP" i="1" dirty="0"/>
              <a:t>m</a:t>
            </a:r>
            <a:r>
              <a:rPr lang="en-US" altLang="ja-JP" dirty="0"/>
              <a:t> = </a:t>
            </a:r>
            <a:r>
              <a:rPr lang="en-US" altLang="ja-JP" i="1" dirty="0"/>
              <a:t>m</a:t>
            </a:r>
            <a:r>
              <a:rPr lang="ja-JP" altLang="en-US" dirty="0"/>
              <a:t>’</a:t>
            </a:r>
            <a:endParaRPr lang="en-US" altLang="ja-JP" dirty="0"/>
          </a:p>
          <a:p>
            <a:pPr lvl="1"/>
            <a:r>
              <a:rPr lang="en-US" altLang="en-US" sz="1600" dirty="0"/>
              <a:t>The message has not been modified</a:t>
            </a:r>
            <a:endParaRPr lang="en-US" altLang="en-US" sz="800" dirty="0"/>
          </a:p>
          <a:p>
            <a:r>
              <a:rPr lang="en-US" altLang="en-US" dirty="0"/>
              <a:t>Common message-digest functions include </a:t>
            </a:r>
            <a:r>
              <a:rPr lang="en-US" altLang="en-US" b="1" dirty="0">
                <a:solidFill>
                  <a:srgbClr val="3366FF"/>
                </a:solidFill>
              </a:rPr>
              <a:t>MD5</a:t>
            </a:r>
            <a:r>
              <a:rPr lang="en-US" altLang="en-US" dirty="0"/>
              <a:t>, which produces a 128-bit hash, and </a:t>
            </a:r>
            <a:r>
              <a:rPr lang="en-US" altLang="en-US" b="1" dirty="0">
                <a:solidFill>
                  <a:srgbClr val="3366FF"/>
                </a:solidFill>
              </a:rPr>
              <a:t>SHA-1</a:t>
            </a:r>
            <a:r>
              <a:rPr lang="en-US" altLang="en-US" dirty="0"/>
              <a:t>, which outputs a 160-bit hash</a:t>
            </a:r>
            <a:endParaRPr lang="en-US" altLang="en-US" sz="800" dirty="0"/>
          </a:p>
          <a:p>
            <a:r>
              <a:rPr lang="en-US" altLang="en-US" dirty="0"/>
              <a:t>Not useful as authenticators</a:t>
            </a:r>
          </a:p>
          <a:p>
            <a:pPr lvl="1"/>
            <a:r>
              <a:rPr lang="en-US" altLang="en-US" dirty="0"/>
              <a:t>For example, </a:t>
            </a:r>
            <a:r>
              <a:rPr lang="en-US" altLang="en-US" i="1" dirty="0"/>
              <a:t>H(m</a:t>
            </a:r>
            <a:r>
              <a:rPr lang="en-US" altLang="en-US" dirty="0"/>
              <a:t>) can be sent with a message</a:t>
            </a:r>
          </a:p>
          <a:p>
            <a:pPr lvl="2"/>
            <a:r>
              <a:rPr lang="en-US" altLang="en-US" sz="1600" dirty="0"/>
              <a:t>But if </a:t>
            </a:r>
            <a:r>
              <a:rPr lang="en-US" altLang="en-US" sz="1600" i="1" dirty="0"/>
              <a:t>H</a:t>
            </a:r>
            <a:r>
              <a:rPr lang="en-US" altLang="en-US" sz="1600" dirty="0"/>
              <a:t> is known someone could modify </a:t>
            </a:r>
            <a:r>
              <a:rPr lang="en-US" altLang="en-US" sz="1600" i="1" dirty="0"/>
              <a:t>m</a:t>
            </a:r>
            <a:r>
              <a:rPr lang="en-US" altLang="en-US" sz="1600" dirty="0"/>
              <a:t> to </a:t>
            </a:r>
            <a:r>
              <a:rPr lang="en-US" altLang="en-US" sz="1600" i="1" dirty="0"/>
              <a:t>m’</a:t>
            </a:r>
            <a:r>
              <a:rPr lang="en-US" altLang="ja-JP" sz="1600" dirty="0"/>
              <a:t> and recompute </a:t>
            </a:r>
            <a:r>
              <a:rPr lang="en-US" altLang="ja-JP" sz="1600" i="1" dirty="0"/>
              <a:t>H(m</a:t>
            </a:r>
            <a:r>
              <a:rPr lang="en-US" altLang="en-US" sz="1600" i="1" dirty="0"/>
              <a:t>’</a:t>
            </a:r>
            <a:r>
              <a:rPr lang="en-US" altLang="ja-JP" sz="1600" i="1" dirty="0"/>
              <a:t>)</a:t>
            </a:r>
            <a:r>
              <a:rPr lang="en-US" altLang="ja-JP" sz="1600" dirty="0"/>
              <a:t> and modification not detected</a:t>
            </a:r>
          </a:p>
          <a:p>
            <a:pPr lvl="2"/>
            <a:r>
              <a:rPr lang="en-US" altLang="en-US" sz="1600" dirty="0"/>
              <a:t>So must authenticate </a:t>
            </a:r>
            <a:r>
              <a:rPr lang="en-US" altLang="en-US" sz="1600" i="1" dirty="0"/>
              <a:t>H(m)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4647D846-8E29-44D4-AF3E-F0F62465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Authentication - MAC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DD25767E-B9E1-9956-B401-6BF004318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65226"/>
            <a:ext cx="70262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Symmetric encryption used in </a:t>
            </a:r>
            <a:r>
              <a:rPr lang="en-US" altLang="en-US" b="1" dirty="0">
                <a:solidFill>
                  <a:srgbClr val="3366FF"/>
                </a:solidFill>
              </a:rPr>
              <a:t>message-authentication code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MAC</a:t>
            </a:r>
            <a:r>
              <a:rPr lang="en-US" altLang="en-US" dirty="0"/>
              <a:t>) authentication algorithm</a:t>
            </a:r>
          </a:p>
          <a:p>
            <a:r>
              <a:rPr lang="en-US" altLang="en-US" dirty="0"/>
              <a:t>Cryptographic checksum generated from message using secret key</a:t>
            </a:r>
          </a:p>
          <a:p>
            <a:pPr lvl="1"/>
            <a:r>
              <a:rPr lang="en-US" altLang="en-US" dirty="0"/>
              <a:t>Can securely authenticate short values </a:t>
            </a:r>
          </a:p>
          <a:p>
            <a:r>
              <a:rPr lang="en-US" altLang="en-US" dirty="0"/>
              <a:t>If used to authenticate </a:t>
            </a:r>
            <a:r>
              <a:rPr lang="en-US" altLang="en-US" i="1" dirty="0"/>
              <a:t>H(m)</a:t>
            </a:r>
            <a:r>
              <a:rPr lang="en-US" altLang="en-US" dirty="0"/>
              <a:t> for an </a:t>
            </a:r>
            <a:r>
              <a:rPr lang="en-US" altLang="en-US" i="1" dirty="0"/>
              <a:t>H</a:t>
            </a:r>
            <a:r>
              <a:rPr lang="en-US" altLang="en-US" dirty="0"/>
              <a:t> that is collision resistant, then obtain a way to securely authenticate long message by hashing them first</a:t>
            </a:r>
          </a:p>
          <a:p>
            <a:r>
              <a:rPr lang="en-US" altLang="en-US" dirty="0"/>
              <a:t>Note that </a:t>
            </a:r>
            <a:r>
              <a:rPr lang="en-US" altLang="en-US" i="1" dirty="0"/>
              <a:t>k </a:t>
            </a:r>
            <a:r>
              <a:rPr lang="en-US" altLang="en-US" dirty="0"/>
              <a:t>is needed to compute both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so anyone able to compute one can compute the other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9D77-473B-5B72-5A43-EF835959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vs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A074-A2AD-0999-924C-53A52960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Security – </a:t>
            </a:r>
          </a:p>
          <a:p>
            <a:pPr lvl="1"/>
            <a:r>
              <a:rPr lang="en-US" sz="2800" dirty="0"/>
              <a:t>A measure of confidence that the integrity of a system and its data will be preserved</a:t>
            </a:r>
          </a:p>
          <a:p>
            <a:r>
              <a:rPr lang="en-US" sz="3200" dirty="0"/>
              <a:t>Protection – </a:t>
            </a:r>
          </a:p>
          <a:p>
            <a:pPr lvl="1"/>
            <a:r>
              <a:rPr lang="en-US" sz="2800" dirty="0"/>
              <a:t>The set of mechanisms that control the access of processes and users to the resources defined by a computer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EE862-9825-8645-A304-9F211EEE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08A85-477F-4432-C3F3-96EB4344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89F70F57-2B53-9681-288B-49ADCC1F6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0163" y="182563"/>
            <a:ext cx="7694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Authentication – Digital Signature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F9225482-F691-AFF3-86F0-1C82A625A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9" y="1028700"/>
            <a:ext cx="7081837" cy="52022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Based on asymmetric keys and digital signature algorithm</a:t>
            </a:r>
          </a:p>
          <a:p>
            <a:r>
              <a:rPr lang="en-US" altLang="en-US"/>
              <a:t>Authenticators produced are </a:t>
            </a:r>
            <a:r>
              <a:rPr lang="en-US" altLang="en-US" b="1">
                <a:solidFill>
                  <a:srgbClr val="3366FF"/>
                </a:solidFill>
              </a:rPr>
              <a:t>digital signatures</a:t>
            </a:r>
          </a:p>
          <a:p>
            <a:r>
              <a:rPr lang="en-US" altLang="en-US"/>
              <a:t>Very useful – </a:t>
            </a:r>
            <a:r>
              <a:rPr lang="en-US" altLang="en-US" b="1" i="1"/>
              <a:t>anyone</a:t>
            </a:r>
            <a:r>
              <a:rPr lang="en-US" altLang="en-US"/>
              <a:t> can verify authenticity of a message</a:t>
            </a:r>
          </a:p>
          <a:p>
            <a:r>
              <a:rPr lang="en-US" altLang="en-US"/>
              <a:t>In a digital-signature algorithm, computationally infeasible to derive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 from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endParaRPr lang="en-US" altLang="en-US"/>
          </a:p>
          <a:p>
            <a:pPr lvl="1"/>
            <a:r>
              <a:rPr lang="en-US" altLang="en-US" i="1"/>
              <a:t>V </a:t>
            </a:r>
            <a:r>
              <a:rPr lang="en-US" altLang="en-US"/>
              <a:t>is a one-way function</a:t>
            </a:r>
          </a:p>
          <a:p>
            <a:pPr lvl="1"/>
            <a:r>
              <a:rPr lang="en-US" altLang="en-US"/>
              <a:t>Thus,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r>
              <a:rPr lang="en-US" altLang="en-US" i="1"/>
              <a:t> </a:t>
            </a:r>
            <a:r>
              <a:rPr lang="en-US" altLang="en-US"/>
              <a:t>is the public key and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is the private key</a:t>
            </a:r>
          </a:p>
          <a:p>
            <a:r>
              <a:rPr lang="en-US" altLang="en-US"/>
              <a:t>Consider the RSA digital-signature algorithm</a:t>
            </a:r>
          </a:p>
          <a:p>
            <a:pPr lvl="1"/>
            <a:r>
              <a:rPr lang="en-US" altLang="en-US"/>
              <a:t>Similar to the RSA encryption algorithm, but the key use is reversed</a:t>
            </a:r>
          </a:p>
          <a:p>
            <a:pPr lvl="1"/>
            <a:r>
              <a:rPr lang="en-US" altLang="en-US"/>
              <a:t>Digital signature of message </a:t>
            </a:r>
            <a:r>
              <a:rPr lang="en-US" altLang="en-US" i="1"/>
              <a:t>S</a:t>
            </a:r>
            <a:r>
              <a:rPr lang="en-US" altLang="en-US" i="1" baseline="-25000"/>
              <a:t>ks</a:t>
            </a:r>
            <a:r>
              <a:rPr lang="en-US" altLang="en-US" i="1"/>
              <a:t> 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</a:t>
            </a:r>
            <a:r>
              <a:rPr lang="en-US" altLang="en-US" i="1" baseline="30000"/>
              <a:t>k</a:t>
            </a:r>
            <a:r>
              <a:rPr lang="en-US" altLang="en-US" i="1" baseline="12000"/>
              <a:t>s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endParaRPr lang="en-US" altLang="en-US"/>
          </a:p>
          <a:p>
            <a:pPr lvl="1"/>
            <a:r>
              <a:rPr lang="en-US" altLang="en-US"/>
              <a:t>The key 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again is a pair (</a:t>
            </a:r>
            <a:r>
              <a:rPr lang="en-US" altLang="en-US" i="1"/>
              <a:t>d, N</a:t>
            </a:r>
            <a:r>
              <a:rPr lang="en-US" altLang="en-US"/>
              <a:t>), where </a:t>
            </a:r>
            <a:r>
              <a:rPr lang="en-US" altLang="en-US" i="1"/>
              <a:t>N </a:t>
            </a:r>
            <a:r>
              <a:rPr lang="en-US" altLang="en-US"/>
              <a:t>is the product of two large, randomly chosen prime numbers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</a:t>
            </a:r>
          </a:p>
          <a:p>
            <a:pPr lvl="1"/>
            <a:r>
              <a:rPr lang="en-US" altLang="en-US"/>
              <a:t>Verification algorithm is </a:t>
            </a:r>
            <a:r>
              <a:rPr lang="en-US" altLang="en-US" i="1"/>
              <a:t>V</a:t>
            </a:r>
            <a:r>
              <a:rPr lang="en-US" altLang="en-US" i="1" baseline="-25000"/>
              <a:t>kv</a:t>
            </a:r>
            <a:r>
              <a:rPr lang="en-US" altLang="en-US"/>
              <a:t>(</a:t>
            </a:r>
            <a:r>
              <a:rPr lang="en-US" altLang="en-US" i="1"/>
              <a:t>m, a</a:t>
            </a:r>
            <a:r>
              <a:rPr lang="en-US" altLang="en-US"/>
              <a:t>)    (</a:t>
            </a:r>
            <a:r>
              <a:rPr lang="en-US" altLang="en-US" i="1"/>
              <a:t>a</a:t>
            </a:r>
            <a:r>
              <a:rPr lang="en-US" altLang="en-US" i="1" baseline="30000"/>
              <a:t>k</a:t>
            </a:r>
            <a:r>
              <a:rPr lang="en-US" altLang="en-US" i="1" baseline="10000"/>
              <a:t>v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 </a:t>
            </a:r>
            <a:r>
              <a:rPr lang="en-US" altLang="en-US"/>
              <a:t>=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))</a:t>
            </a:r>
          </a:p>
          <a:p>
            <a:pPr lvl="2"/>
            <a:r>
              <a:rPr lang="en-US" altLang="en-US"/>
              <a:t>Where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r>
              <a:rPr lang="en-US" altLang="en-US" i="1"/>
              <a:t> </a:t>
            </a:r>
            <a:r>
              <a:rPr lang="en-US" altLang="en-US"/>
              <a:t>satisfies </a:t>
            </a:r>
            <a:r>
              <a:rPr lang="en-US" altLang="en-US" i="1"/>
              <a:t>k</a:t>
            </a:r>
            <a:r>
              <a:rPr lang="en-US" altLang="en-US" i="1" baseline="-25000"/>
              <a:t>v</a:t>
            </a:r>
            <a:r>
              <a:rPr lang="en-US" altLang="en-US" i="1"/>
              <a:t>k</a:t>
            </a:r>
            <a:r>
              <a:rPr lang="en-US" altLang="en-US" i="1" baseline="-25000"/>
              <a:t>s</a:t>
            </a:r>
            <a:r>
              <a:rPr lang="en-US" altLang="en-US" i="1"/>
              <a:t> </a:t>
            </a:r>
            <a:r>
              <a:rPr lang="en-US" altLang="en-US"/>
              <a:t>mod (</a:t>
            </a:r>
            <a:r>
              <a:rPr lang="en-US" altLang="en-US" i="1"/>
              <a:t>p </a:t>
            </a:r>
            <a:r>
              <a:rPr lang="en-US" altLang="en-US"/>
              <a:t>− 1)(</a:t>
            </a:r>
            <a:r>
              <a:rPr lang="en-US" altLang="en-US" i="1"/>
              <a:t>q </a:t>
            </a:r>
            <a:r>
              <a:rPr lang="en-US" altLang="en-US"/>
              <a:t>− 1) = 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C1BA8D67-68F9-6A4B-28C4-A7212B98F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7138" y="100013"/>
            <a:ext cx="7713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Authentication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FB9EF628-970A-A23D-C6D7-A47FA1870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082676"/>
            <a:ext cx="7164388" cy="4530725"/>
          </a:xfrm>
        </p:spPr>
        <p:txBody>
          <a:bodyPr/>
          <a:lstStyle/>
          <a:p>
            <a:r>
              <a:rPr lang="en-US" altLang="en-US"/>
              <a:t>Why authentication if a subset of encryption?</a:t>
            </a:r>
          </a:p>
          <a:p>
            <a:pPr lvl="1"/>
            <a:r>
              <a:rPr lang="en-US" altLang="en-US"/>
              <a:t>Fewer computations (except for RSA digital signatures)</a:t>
            </a:r>
          </a:p>
          <a:p>
            <a:pPr lvl="1"/>
            <a:r>
              <a:rPr lang="en-US" altLang="en-US"/>
              <a:t>Authenticator usually shorter than message</a:t>
            </a:r>
          </a:p>
          <a:p>
            <a:pPr lvl="1"/>
            <a:r>
              <a:rPr lang="en-US" altLang="en-US"/>
              <a:t>Sometimes want authentication but not confidentiality</a:t>
            </a:r>
          </a:p>
          <a:p>
            <a:pPr lvl="2"/>
            <a:r>
              <a:rPr lang="en-US" altLang="en-US"/>
              <a:t>Signed patches et al</a:t>
            </a:r>
          </a:p>
          <a:p>
            <a:pPr lvl="1"/>
            <a:r>
              <a:rPr lang="en-US" altLang="en-US"/>
              <a:t>Can be basis for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non-repudiation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46E6336C-A4B9-9A47-887B-21942C5B9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43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Key Distribution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71C1225-7F97-BF3D-0068-6975B9351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6" y="1165226"/>
            <a:ext cx="6359525" cy="4530725"/>
          </a:xfrm>
        </p:spPr>
        <p:txBody>
          <a:bodyPr/>
          <a:lstStyle/>
          <a:p>
            <a:r>
              <a:rPr lang="en-US" altLang="en-US"/>
              <a:t>Delivery of symmetric key is huge challenge</a:t>
            </a:r>
          </a:p>
          <a:p>
            <a:pPr lvl="1"/>
            <a:r>
              <a:rPr lang="en-US" altLang="en-US"/>
              <a:t>Sometimes done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out-of-band</a:t>
            </a:r>
          </a:p>
          <a:p>
            <a:r>
              <a:rPr lang="en-US" altLang="en-US"/>
              <a:t>Asymmetric keys can proliferate – stored on </a:t>
            </a:r>
            <a:r>
              <a:rPr lang="en-US" altLang="en-US" b="1">
                <a:solidFill>
                  <a:srgbClr val="3366FF"/>
                </a:solidFill>
              </a:rPr>
              <a:t>key ring</a:t>
            </a:r>
          </a:p>
          <a:p>
            <a:pPr lvl="1"/>
            <a:r>
              <a:rPr lang="en-US" altLang="en-US"/>
              <a:t>Even asymmetric key distribution needs care – man-in-the-middle attack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7412FDDD-1440-CD45-0C41-E595EB0B2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6" y="182563"/>
            <a:ext cx="78787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Digital Certificates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841C351-E52D-70F9-D154-07D266033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5700" y="1111251"/>
            <a:ext cx="6700838" cy="4530725"/>
          </a:xfrm>
        </p:spPr>
        <p:txBody>
          <a:bodyPr/>
          <a:lstStyle/>
          <a:p>
            <a:r>
              <a:rPr lang="en-US" altLang="en-US"/>
              <a:t>Proof of who or what owns a public key</a:t>
            </a:r>
          </a:p>
          <a:p>
            <a:r>
              <a:rPr lang="en-US" altLang="en-US"/>
              <a:t>Public key digitally signed a trusted party</a:t>
            </a:r>
          </a:p>
          <a:p>
            <a:r>
              <a:rPr lang="en-US" altLang="en-US"/>
              <a:t>Trusted party receives proof of identification from entity and certifies that public key belongs to entity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Certificate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3366FF"/>
                </a:solidFill>
              </a:rPr>
              <a:t>authority</a:t>
            </a:r>
            <a:r>
              <a:rPr lang="en-US" altLang="en-US"/>
              <a:t> are trusted party – their public keys included with web browser distributions</a:t>
            </a:r>
          </a:p>
          <a:p>
            <a:pPr lvl="1"/>
            <a:r>
              <a:rPr lang="en-US" altLang="en-US"/>
              <a:t>They vouch for other authorities via digitally signing their keys, and so 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9792C64B-88AA-60B6-C970-8DC57026C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350" y="150814"/>
            <a:ext cx="7869238" cy="485775"/>
          </a:xfrm>
        </p:spPr>
        <p:txBody>
          <a:bodyPr/>
          <a:lstStyle/>
          <a:p>
            <a:pPr eaLnBrk="1" hangingPunct="1"/>
            <a:r>
              <a:rPr lang="en-US" altLang="en-US" sz="2000"/>
              <a:t>Man-in-the-middle Attack on Asymmetric Cryptography</a:t>
            </a:r>
          </a:p>
        </p:txBody>
      </p:sp>
      <p:pic>
        <p:nvPicPr>
          <p:cNvPr id="82946" name="Picture 1">
            <a:extLst>
              <a:ext uri="{FF2B5EF4-FFF2-40B4-BE49-F238E27FC236}">
                <a16:creationId xmlns:a16="http://schemas.microsoft.com/office/drawing/2014/main" id="{82DC91DD-415C-3D2D-3C76-1C9A69D7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57264"/>
            <a:ext cx="4443412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6AEEE6B6-0A6E-2F7A-E1B9-C5287B7F2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4426" y="155576"/>
            <a:ext cx="7826375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Implementation of Cryptography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2AC7A325-D7C4-08F1-FF26-CCF2812E1D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0451" y="1233489"/>
            <a:ext cx="358616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Can be done at various </a:t>
            </a:r>
            <a:r>
              <a:rPr lang="en-US" altLang="en-US" b="1" dirty="0">
                <a:solidFill>
                  <a:srgbClr val="3366FF"/>
                </a:solidFill>
              </a:rPr>
              <a:t>layers</a:t>
            </a:r>
            <a:r>
              <a:rPr lang="en-US" altLang="en-US" dirty="0"/>
              <a:t> of ISO Reference Model</a:t>
            </a:r>
          </a:p>
          <a:p>
            <a:pPr lvl="1"/>
            <a:r>
              <a:rPr lang="en-US" altLang="en-US" sz="1600" dirty="0"/>
              <a:t>SSL at the Transport layer</a:t>
            </a:r>
          </a:p>
          <a:p>
            <a:pPr lvl="1"/>
            <a:r>
              <a:rPr lang="en-US" altLang="en-US" sz="1600" dirty="0"/>
              <a:t>Network layer is typically </a:t>
            </a:r>
            <a:r>
              <a:rPr lang="en-US" altLang="en-US" sz="1600" b="1" dirty="0" err="1">
                <a:solidFill>
                  <a:srgbClr val="3366FF"/>
                </a:solidFill>
              </a:rPr>
              <a:t>IPSec</a:t>
            </a:r>
            <a:endParaRPr lang="en-US" altLang="en-US" sz="1600" b="1" dirty="0">
              <a:solidFill>
                <a:srgbClr val="3366FF"/>
              </a:solidFill>
            </a:endParaRPr>
          </a:p>
          <a:p>
            <a:pPr lvl="2"/>
            <a:r>
              <a:rPr lang="en-US" altLang="en-US" sz="1600" b="1" dirty="0">
                <a:solidFill>
                  <a:srgbClr val="3366FF"/>
                </a:solidFill>
              </a:rPr>
              <a:t>IKE</a:t>
            </a:r>
            <a:r>
              <a:rPr lang="en-US" altLang="en-US" sz="1600" dirty="0"/>
              <a:t> for key exchange</a:t>
            </a:r>
          </a:p>
          <a:p>
            <a:pPr lvl="2"/>
            <a:r>
              <a:rPr lang="en-US" altLang="en-US" sz="1600" dirty="0"/>
              <a:t>Basis of </a:t>
            </a:r>
            <a:r>
              <a:rPr lang="en-US" altLang="en-US" sz="1600" b="1" dirty="0">
                <a:solidFill>
                  <a:srgbClr val="3366FF"/>
                </a:solidFill>
              </a:rPr>
              <a:t>Virtual Private Networks (VPNs)</a:t>
            </a:r>
          </a:p>
          <a:p>
            <a:pPr lvl="2"/>
            <a:endParaRPr lang="en-US" altLang="en-US" sz="1600" b="1" dirty="0">
              <a:solidFill>
                <a:srgbClr val="3366FF"/>
              </a:solidFill>
            </a:endParaRPr>
          </a:p>
          <a:p>
            <a:r>
              <a:rPr lang="en-US" altLang="en-US" dirty="0"/>
              <a:t>Why not just at lowest level?</a:t>
            </a:r>
          </a:p>
          <a:p>
            <a:pPr lvl="1"/>
            <a:r>
              <a:rPr lang="en-US" altLang="en-US" sz="1600" dirty="0"/>
              <a:t>Sometimes need more knowledge than available at low levels</a:t>
            </a:r>
          </a:p>
          <a:p>
            <a:pPr lvl="2"/>
            <a:r>
              <a:rPr lang="en-US" altLang="en-US" sz="1600" dirty="0"/>
              <a:t>i.e., User authentication</a:t>
            </a:r>
          </a:p>
          <a:p>
            <a:pPr lvl="2"/>
            <a:r>
              <a:rPr lang="en-US" altLang="en-US" sz="1600" dirty="0"/>
              <a:t>i.e., e-mail delivery</a:t>
            </a:r>
          </a:p>
          <a:p>
            <a:pPr lvl="1"/>
            <a:endParaRPr lang="en-US" altLang="en-US" dirty="0"/>
          </a:p>
        </p:txBody>
      </p:sp>
      <p:pic>
        <p:nvPicPr>
          <p:cNvPr id="84995" name="Picture 3" descr="Screen shot 2011-04-30 at 8.45.55 PM.png">
            <a:extLst>
              <a:ext uri="{FF2B5EF4-FFF2-40B4-BE49-F238E27FC236}">
                <a16:creationId xmlns:a16="http://schemas.microsoft.com/office/drawing/2014/main" id="{7ED49D39-A0E9-290A-07CD-1729C2266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4" y="906464"/>
            <a:ext cx="1978025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4">
            <a:extLst>
              <a:ext uri="{FF2B5EF4-FFF2-40B4-BE49-F238E27FC236}">
                <a16:creationId xmlns:a16="http://schemas.microsoft.com/office/drawing/2014/main" id="{F2B2BAE6-8611-D4EA-7C02-5A910A7E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4497389"/>
            <a:ext cx="2051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800">
                <a:latin typeface="Verdana" panose="020B0604030504040204" pitchFamily="34" charset="0"/>
              </a:rPr>
              <a:t>Source: http://en.wikipedia.org/wiki/OSI_model</a:t>
            </a:r>
          </a:p>
        </p:txBody>
      </p:sp>
      <p:pic>
        <p:nvPicPr>
          <p:cNvPr id="84997" name="Picture 5" descr="Screen shot 2011-04-30 at 8.46.34 PM.png">
            <a:extLst>
              <a:ext uri="{FF2B5EF4-FFF2-40B4-BE49-F238E27FC236}">
                <a16:creationId xmlns:a16="http://schemas.microsoft.com/office/drawing/2014/main" id="{EBEECB1C-4E82-1C3D-E0E7-6D62A5E55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1" y="979489"/>
            <a:ext cx="26130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336F1F00-5D49-0CBC-6BCF-E70A2DA1E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70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Encryption Example - TLS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55786AFF-3935-07DC-AA44-E35DD6B59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9988" y="1098550"/>
            <a:ext cx="7313612" cy="52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Insertion of cryptography at one layer of the ISO network model (the transport layer)</a:t>
            </a:r>
            <a:endParaRPr lang="en-US" altLang="en-US" sz="900"/>
          </a:p>
          <a:p>
            <a:pPr>
              <a:lnSpc>
                <a:spcPct val="90000"/>
              </a:lnSpc>
            </a:pPr>
            <a:r>
              <a:rPr lang="en-US" altLang="en-US"/>
              <a:t>SSL – Secure Socket Layer (also called TLS)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Cryptographic protocol that limits two computers to only exchange messages with each other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Very complicated, with many variations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Used between web servers and browsers for secure communication (credit card numbers)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The server is verified with a </a:t>
            </a:r>
            <a:r>
              <a:rPr lang="en-US" altLang="en-US" b="1">
                <a:solidFill>
                  <a:srgbClr val="3366FF"/>
                </a:solidFill>
              </a:rPr>
              <a:t>certificate</a:t>
            </a:r>
            <a:r>
              <a:rPr lang="en-US" altLang="en-US" b="1"/>
              <a:t> </a:t>
            </a:r>
            <a:r>
              <a:rPr lang="en-US" altLang="en-US"/>
              <a:t>assuring client is talking to correct server</a:t>
            </a:r>
            <a:endParaRPr lang="en-US" altLang="en-US" sz="900"/>
          </a:p>
          <a:p>
            <a:pPr>
              <a:lnSpc>
                <a:spcPct val="90000"/>
              </a:lnSpc>
            </a:pPr>
            <a:r>
              <a:rPr lang="en-US" altLang="en-US"/>
              <a:t>Asymmetric cryptography used to establish a secure </a:t>
            </a:r>
            <a:r>
              <a:rPr lang="en-US" altLang="en-US" b="1">
                <a:solidFill>
                  <a:srgbClr val="3366FF"/>
                </a:solidFill>
              </a:rPr>
              <a:t>session key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(symmetric encryption) for bulk of communication during session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Communication between each computer then uses symmetric key cryptography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More details in textbook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F93AFD6E-0CEF-E986-CC0F-1611234F8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827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User Authentication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1CEB9672-53DF-3B2D-9F27-812C1B137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096964"/>
            <a:ext cx="740886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/>
              <a:t>Crucial to identify user correctly, as protection systems depend on user ID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User identity most often established through </a:t>
            </a:r>
            <a:r>
              <a:rPr lang="en-US" altLang="en-US" sz="1600" b="1">
                <a:solidFill>
                  <a:srgbClr val="3366FF"/>
                </a:solidFill>
              </a:rPr>
              <a:t>passwords</a:t>
            </a:r>
            <a:r>
              <a:rPr lang="en-US" altLang="en-US" sz="1600"/>
              <a:t>, can be considered a special case of either keys or capabilities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Passwords must be kept secret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Frequent change of passwords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History to avoid repeats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Use of </a:t>
            </a:r>
            <a:r>
              <a:rPr lang="ja-JP" altLang="en-US" sz="1600"/>
              <a:t>“</a:t>
            </a:r>
            <a:r>
              <a:rPr lang="en-US" altLang="ja-JP" sz="1600"/>
              <a:t>non-guessable</a:t>
            </a:r>
            <a:r>
              <a:rPr lang="ja-JP" altLang="en-US" sz="1600"/>
              <a:t>”</a:t>
            </a:r>
            <a:r>
              <a:rPr lang="en-US" altLang="ja-JP" sz="1600"/>
              <a:t> passwords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Log all invalid access attempts (but not the passwords themselves)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Unauthorized transfer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Passwords may also either be encrypted or allowed to be used only once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Does encrypting passwords solve the exposure problem?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Might solve </a:t>
            </a:r>
            <a:r>
              <a:rPr lang="en-US" altLang="en-US" sz="1600" b="1">
                <a:solidFill>
                  <a:srgbClr val="3366FF"/>
                </a:solidFill>
              </a:rPr>
              <a:t>sniffing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Consider </a:t>
            </a:r>
            <a:r>
              <a:rPr lang="en-US" altLang="en-US" sz="1600" b="1">
                <a:solidFill>
                  <a:srgbClr val="3366FF"/>
                </a:solidFill>
              </a:rPr>
              <a:t>shoulder surfing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Consider Trojan horse keystroke logger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How are passwords stored at authenticating site?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CEDB459D-D9F6-2560-74DC-A24D200CC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7001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Passwords 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D3BBA210-BB73-E64E-2E09-79E930BA5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0451" y="1077914"/>
            <a:ext cx="7859713" cy="5076825"/>
          </a:xfrm>
        </p:spPr>
        <p:txBody>
          <a:bodyPr/>
          <a:lstStyle/>
          <a:p>
            <a:r>
              <a:rPr lang="en-US" altLang="en-US" sz="1600"/>
              <a:t>Encrypt to avoid having to keep secret</a:t>
            </a:r>
          </a:p>
          <a:p>
            <a:pPr lvl="1"/>
            <a:r>
              <a:rPr lang="en-US" altLang="en-US" sz="1600"/>
              <a:t>But keep secret anyway (i.e. Unix uses superuser-only readably file 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/etc/shadow</a:t>
            </a:r>
            <a:r>
              <a:rPr lang="en-US" altLang="en-US" sz="1600"/>
              <a:t>)</a:t>
            </a:r>
          </a:p>
          <a:p>
            <a:pPr lvl="1"/>
            <a:r>
              <a:rPr lang="en-US" altLang="en-US" sz="1600"/>
              <a:t>Use algorithm easy to compute but difficult to invert</a:t>
            </a:r>
          </a:p>
          <a:p>
            <a:pPr lvl="1"/>
            <a:r>
              <a:rPr lang="en-US" altLang="en-US" sz="1600"/>
              <a:t>Only encrypted password stored, never decrypted</a:t>
            </a:r>
          </a:p>
          <a:p>
            <a:pPr lvl="1"/>
            <a:r>
              <a:rPr lang="en-US" altLang="en-US" sz="1600"/>
              <a:t>Add </a:t>
            </a:r>
            <a:r>
              <a:rPr lang="ja-JP" altLang="en-US" sz="1600"/>
              <a:t>“</a:t>
            </a:r>
            <a:r>
              <a:rPr lang="en-US" altLang="ja-JP" sz="1600"/>
              <a:t>salt</a:t>
            </a:r>
            <a:r>
              <a:rPr lang="ja-JP" altLang="en-US" sz="1600"/>
              <a:t>”</a:t>
            </a:r>
            <a:r>
              <a:rPr lang="en-US" altLang="ja-JP" sz="1600"/>
              <a:t> to avoid the same password being encrypted to the same value</a:t>
            </a:r>
            <a:endParaRPr lang="en-US" altLang="en-US" sz="1600"/>
          </a:p>
          <a:p>
            <a:r>
              <a:rPr lang="en-US" altLang="en-US" sz="1600"/>
              <a:t>One-time passwords</a:t>
            </a:r>
          </a:p>
          <a:p>
            <a:pPr lvl="1"/>
            <a:r>
              <a:rPr lang="en-US" altLang="en-US" sz="1600"/>
              <a:t>Use a function based on a seed to compute a password, both user and computer</a:t>
            </a:r>
          </a:p>
          <a:p>
            <a:pPr lvl="1"/>
            <a:r>
              <a:rPr lang="en-US" altLang="en-US" sz="1600"/>
              <a:t>Hardware device / calculator / key fob to generate the password</a:t>
            </a:r>
          </a:p>
          <a:p>
            <a:pPr lvl="2"/>
            <a:r>
              <a:rPr lang="en-US" altLang="en-US" sz="1600"/>
              <a:t>Changes very frequently</a:t>
            </a:r>
          </a:p>
          <a:p>
            <a:r>
              <a:rPr lang="en-US" altLang="en-US" sz="1600"/>
              <a:t>Biometrics</a:t>
            </a:r>
          </a:p>
          <a:p>
            <a:pPr lvl="1"/>
            <a:r>
              <a:rPr lang="en-US" altLang="en-US" sz="1600"/>
              <a:t>Some physical attribute (fingerprint, hand scan)</a:t>
            </a:r>
          </a:p>
          <a:p>
            <a:r>
              <a:rPr lang="en-US" altLang="en-US" sz="1600"/>
              <a:t>Multi-factor authentication</a:t>
            </a:r>
          </a:p>
          <a:p>
            <a:pPr lvl="1"/>
            <a:r>
              <a:rPr lang="en-US" altLang="en-US" sz="1600"/>
              <a:t>Need two or more factors for authentication</a:t>
            </a:r>
          </a:p>
          <a:p>
            <a:pPr lvl="2"/>
            <a:r>
              <a:rPr lang="en-US" altLang="en-US" sz="1600"/>
              <a:t>i.e. USB </a:t>
            </a:r>
            <a:r>
              <a:rPr lang="ja-JP" altLang="en-US" sz="1600"/>
              <a:t>“</a:t>
            </a:r>
            <a:r>
              <a:rPr lang="en-US" altLang="ja-JP" sz="1600"/>
              <a:t>dongle</a:t>
            </a:r>
            <a:r>
              <a:rPr lang="ja-JP" altLang="en-US" sz="1600"/>
              <a:t>”</a:t>
            </a:r>
            <a:r>
              <a:rPr lang="en-US" altLang="ja-JP" sz="1600"/>
              <a:t>, biometric measure, and password</a:t>
            </a:r>
            <a:endParaRPr lang="en-US" altLang="en-US"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90A0A082-6C13-6246-6B3C-55A1948D7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7001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Passwords (cont.) </a:t>
            </a:r>
          </a:p>
        </p:txBody>
      </p:sp>
      <p:pic>
        <p:nvPicPr>
          <p:cNvPr id="92162" name="Content Placeholder 2">
            <a:extLst>
              <a:ext uri="{FF2B5EF4-FFF2-40B4-BE49-F238E27FC236}">
                <a16:creationId xmlns:a16="http://schemas.microsoft.com/office/drawing/2014/main" id="{74609052-251B-A5A8-767B-E5D7396EE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163" y="1470025"/>
            <a:ext cx="7632700" cy="4292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6DEF1EE-0729-29E4-219A-29A138712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952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The Security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85CCAA6F-ACAE-BFFA-2E2C-D57EBEE01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65225"/>
            <a:ext cx="7123113" cy="4852988"/>
          </a:xfrm>
        </p:spPr>
        <p:txBody>
          <a:bodyPr/>
          <a:lstStyle/>
          <a:p>
            <a:r>
              <a:rPr lang="en-US" altLang="en-US" dirty="0"/>
              <a:t>System is </a:t>
            </a:r>
            <a:r>
              <a:rPr lang="en-US" altLang="en-US" b="1" dirty="0">
                <a:solidFill>
                  <a:srgbClr val="3366FF"/>
                </a:solidFill>
              </a:rPr>
              <a:t>secure</a:t>
            </a:r>
            <a:r>
              <a:rPr lang="en-US" altLang="en-US" dirty="0"/>
              <a:t> if resources used and accessed as intended under all circumstances</a:t>
            </a:r>
          </a:p>
          <a:p>
            <a:pPr lvl="1"/>
            <a:r>
              <a:rPr lang="en-US" altLang="en-US" dirty="0"/>
              <a:t>Unachievable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Intruders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crackers</a:t>
            </a:r>
            <a:r>
              <a:rPr lang="en-US" altLang="en-US" dirty="0"/>
              <a:t>) attempt to breach security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Threat </a:t>
            </a:r>
            <a:r>
              <a:rPr lang="en-US" altLang="en-US" dirty="0"/>
              <a:t>is potential security violation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Attack</a:t>
            </a:r>
            <a:r>
              <a:rPr lang="en-US" altLang="en-US" dirty="0"/>
              <a:t> is an attempt to breach security</a:t>
            </a:r>
          </a:p>
          <a:p>
            <a:r>
              <a:rPr lang="en-US" altLang="en-US" dirty="0"/>
              <a:t>Attack can be accidental or malicious</a:t>
            </a:r>
          </a:p>
          <a:p>
            <a:r>
              <a:rPr lang="en-US" altLang="en-US" dirty="0"/>
              <a:t>Easier to protect against accidental than malicious misuse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2447C49E-2C5F-CCDA-4377-EB9E2ADA4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9038" y="182563"/>
            <a:ext cx="7956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Implementing Security Defenses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524EB6F2-C776-9A84-EF8C-6787DB32C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055688"/>
            <a:ext cx="7750175" cy="4826000"/>
          </a:xfrm>
        </p:spPr>
        <p:txBody>
          <a:bodyPr/>
          <a:lstStyle/>
          <a:p>
            <a:r>
              <a:rPr lang="en-US" altLang="en-US" sz="1600" b="1">
                <a:solidFill>
                  <a:srgbClr val="3366FF"/>
                </a:solidFill>
              </a:rPr>
              <a:t>Defense in depth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is most common security theory – multiple layers of security</a:t>
            </a:r>
          </a:p>
          <a:p>
            <a:r>
              <a:rPr lang="en-US" altLang="en-US" sz="1600" b="1">
                <a:solidFill>
                  <a:srgbClr val="3366FF"/>
                </a:solidFill>
              </a:rPr>
              <a:t>Security policy </a:t>
            </a:r>
            <a:r>
              <a:rPr lang="en-US" altLang="en-US" sz="1600"/>
              <a:t>describes what is being secured</a:t>
            </a:r>
          </a:p>
          <a:p>
            <a:r>
              <a:rPr lang="en-US" altLang="en-US" sz="1600"/>
              <a:t>Vulnerability assessment compares real state of system / network compared to security policy</a:t>
            </a:r>
          </a:p>
          <a:p>
            <a:r>
              <a:rPr lang="en-US" altLang="en-US" sz="1600"/>
              <a:t>Intrusion detection endeavors to detect attempted or successful intrusions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Signature-based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detection spots known bad patterns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Anomaly detection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spots differences from normal behavior</a:t>
            </a:r>
          </a:p>
          <a:p>
            <a:pPr lvl="2"/>
            <a:r>
              <a:rPr lang="en-US" altLang="en-US" sz="1600"/>
              <a:t>Can detect </a:t>
            </a:r>
            <a:r>
              <a:rPr lang="en-US" altLang="en-US" sz="1600" b="1">
                <a:solidFill>
                  <a:srgbClr val="3366FF"/>
                </a:solidFill>
              </a:rPr>
              <a:t>zero-day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attacks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False-positives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and </a:t>
            </a:r>
            <a:r>
              <a:rPr lang="en-US" altLang="en-US" sz="1600" b="1">
                <a:solidFill>
                  <a:srgbClr val="3366FF"/>
                </a:solidFill>
              </a:rPr>
              <a:t>false-negatives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 problem</a:t>
            </a:r>
          </a:p>
          <a:p>
            <a:r>
              <a:rPr lang="en-US" altLang="en-US" sz="1600"/>
              <a:t>Virus protection</a:t>
            </a:r>
          </a:p>
          <a:p>
            <a:pPr lvl="1"/>
            <a:r>
              <a:rPr lang="en-US" altLang="en-US" sz="1600"/>
              <a:t>Searching all programs or programs at execution for known virus patterns</a:t>
            </a:r>
          </a:p>
          <a:p>
            <a:pPr lvl="1"/>
            <a:r>
              <a:rPr lang="en-US" altLang="en-US" sz="1600"/>
              <a:t>Or run in </a:t>
            </a:r>
            <a:r>
              <a:rPr lang="en-US" altLang="en-US" sz="1600" b="1">
                <a:solidFill>
                  <a:srgbClr val="3366FF"/>
                </a:solidFill>
              </a:rPr>
              <a:t>sandbox</a:t>
            </a:r>
            <a:r>
              <a:rPr lang="en-US" altLang="en-US" sz="1600"/>
              <a:t> so can’t damage system</a:t>
            </a:r>
          </a:p>
          <a:p>
            <a:r>
              <a:rPr lang="en-US" altLang="en-US" sz="1600"/>
              <a:t>Auditing, accounting, and logging of all or specific system or network activities</a:t>
            </a:r>
          </a:p>
          <a:p>
            <a:r>
              <a:rPr lang="en-US" altLang="en-US" sz="1600"/>
              <a:t>Practice </a:t>
            </a:r>
            <a:r>
              <a:rPr lang="en-US" altLang="en-US" sz="1600" b="1">
                <a:solidFill>
                  <a:srgbClr val="3366FF"/>
                </a:solidFill>
              </a:rPr>
              <a:t>safe computing </a:t>
            </a:r>
            <a:r>
              <a:rPr lang="en-US" altLang="en-US" sz="1600"/>
              <a:t>– avoid sources of infection, download from only “good” sites, etc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F51ABD89-87C3-A2A2-2B2C-3A77A36AD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1575" y="190500"/>
            <a:ext cx="8229600" cy="477838"/>
          </a:xfrm>
        </p:spPr>
        <p:txBody>
          <a:bodyPr/>
          <a:lstStyle/>
          <a:p>
            <a:pPr eaLnBrk="1" hangingPunct="1"/>
            <a:r>
              <a:rPr lang="en-US" altLang="en-US" sz="2400"/>
              <a:t>Firewalling to Protect Systems and Networks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422DD9DF-6803-A42A-BD9B-1140FA7D5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069975"/>
            <a:ext cx="7327900" cy="49101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network </a:t>
            </a:r>
            <a:r>
              <a:rPr lang="en-US" altLang="en-US" b="1">
                <a:solidFill>
                  <a:srgbClr val="3366FF"/>
                </a:solidFill>
              </a:rPr>
              <a:t>firewall</a:t>
            </a:r>
            <a:r>
              <a:rPr lang="en-US" altLang="en-US"/>
              <a:t> is placed between trusted and untrusted hosts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firewall limits network access between these two </a:t>
            </a:r>
            <a:r>
              <a:rPr lang="en-US" altLang="en-US" b="1">
                <a:solidFill>
                  <a:srgbClr val="3366FF"/>
                </a:solidFill>
              </a:rPr>
              <a:t>security domains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Can be tunneled or spoofed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Tunneling allows disallowed protocol to travel within allowed protocol (i.e., telnet inside of HTTP)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Firewall rules typically based on host name or IP address which can be spoofed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Personal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software layer on given host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monitor / limit traffic to and from the host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Application proxy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understands application protocol and can control them (i.e., SMTP)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System-call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monitors all important system calls and apply rules to them (i.e., this program can execute that system call)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1A7612CF-1200-682E-4C40-375ACB2BD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639" y="179388"/>
            <a:ext cx="8034337" cy="457200"/>
          </a:xfrm>
        </p:spPr>
        <p:txBody>
          <a:bodyPr/>
          <a:lstStyle/>
          <a:p>
            <a:pPr eaLnBrk="1" hangingPunct="1"/>
            <a:r>
              <a:rPr lang="en-US" altLang="en-US" sz="2000"/>
              <a:t>Network Security Through  Domain Separation Via Firewall</a:t>
            </a:r>
          </a:p>
        </p:txBody>
      </p:sp>
      <p:pic>
        <p:nvPicPr>
          <p:cNvPr id="97282" name="Picture 4" descr="15">
            <a:extLst>
              <a:ext uri="{FF2B5EF4-FFF2-40B4-BE49-F238E27FC236}">
                <a16:creationId xmlns:a16="http://schemas.microsoft.com/office/drawing/2014/main" id="{D86B7562-F19D-0A2D-FFC2-C231A385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1228725"/>
            <a:ext cx="68357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6BC9375F-6B0B-B03A-8308-B902796FC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9675" y="114301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Computer Security Classifications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60414117-5255-D3FA-789A-063C80CB2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3000" y="1055688"/>
            <a:ext cx="6999288" cy="51371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U.S. Department of Defense outlines four divisions of computer security: </a:t>
            </a:r>
            <a:r>
              <a:rPr lang="en-US" altLang="en-US" b="1"/>
              <a:t>A</a:t>
            </a:r>
            <a:r>
              <a:rPr lang="en-US" altLang="en-US"/>
              <a:t>, </a:t>
            </a:r>
            <a:r>
              <a:rPr lang="en-US" altLang="en-US" b="1"/>
              <a:t>B</a:t>
            </a:r>
            <a:r>
              <a:rPr lang="en-US" altLang="en-US"/>
              <a:t>, </a:t>
            </a:r>
            <a:r>
              <a:rPr lang="en-US" altLang="en-US" b="1"/>
              <a:t>C</a:t>
            </a:r>
            <a:r>
              <a:rPr lang="en-US" altLang="en-US"/>
              <a:t>, and </a:t>
            </a:r>
            <a:r>
              <a:rPr lang="en-US" altLang="en-US" b="1"/>
              <a:t>D</a:t>
            </a:r>
            <a:endParaRPr lang="en-US" altLang="en-US" sz="800">
              <a:solidFill>
                <a:srgbClr val="3366FF"/>
              </a:solidFill>
            </a:endParaRPr>
          </a:p>
          <a:p>
            <a:r>
              <a:rPr lang="en-US" altLang="en-US" b="1"/>
              <a:t>D</a:t>
            </a:r>
            <a:r>
              <a:rPr lang="en-US" altLang="en-US"/>
              <a:t> – Minimal security</a:t>
            </a:r>
            <a:endParaRPr lang="en-US" altLang="en-US" sz="800"/>
          </a:p>
          <a:p>
            <a:r>
              <a:rPr lang="en-US" altLang="en-US" b="1"/>
              <a:t>C</a:t>
            </a:r>
            <a:r>
              <a:rPr lang="en-US" altLang="en-US"/>
              <a:t> – Provides discretionary protection through auditing</a:t>
            </a:r>
          </a:p>
          <a:p>
            <a:pPr lvl="1"/>
            <a:r>
              <a:rPr lang="en-US" altLang="en-US"/>
              <a:t>Divided into </a:t>
            </a:r>
            <a:r>
              <a:rPr lang="en-US" altLang="en-US" b="1"/>
              <a:t>C1</a:t>
            </a:r>
            <a:r>
              <a:rPr lang="en-US" altLang="en-US"/>
              <a:t> and </a:t>
            </a:r>
            <a:r>
              <a:rPr lang="en-US" altLang="en-US" b="1"/>
              <a:t>C2</a:t>
            </a:r>
            <a:endParaRPr lang="en-US" altLang="en-US"/>
          </a:p>
          <a:p>
            <a:pPr lvl="2"/>
            <a:r>
              <a:rPr lang="en-US" altLang="en-US" b="1"/>
              <a:t>C1</a:t>
            </a:r>
            <a:r>
              <a:rPr lang="en-US" altLang="en-US"/>
              <a:t> identifies cooperating users with the same level of protection</a:t>
            </a:r>
          </a:p>
          <a:p>
            <a:pPr lvl="2"/>
            <a:r>
              <a:rPr lang="en-US" altLang="en-US" b="1"/>
              <a:t>C2</a:t>
            </a:r>
            <a:r>
              <a:rPr lang="en-US" altLang="en-US"/>
              <a:t> allows user-level access control</a:t>
            </a:r>
            <a:endParaRPr lang="en-US" altLang="en-US" sz="800"/>
          </a:p>
          <a:p>
            <a:r>
              <a:rPr lang="en-US" altLang="en-US" b="1"/>
              <a:t>B</a:t>
            </a:r>
            <a:r>
              <a:rPr lang="en-US" altLang="en-US"/>
              <a:t> – All the properties of </a:t>
            </a:r>
            <a:r>
              <a:rPr lang="en-US" altLang="en-US" b="1"/>
              <a:t>C</a:t>
            </a:r>
            <a:r>
              <a:rPr lang="en-US" altLang="en-US"/>
              <a:t>, however each object may have unique sensitivity labels</a:t>
            </a:r>
          </a:p>
          <a:p>
            <a:pPr lvl="1"/>
            <a:r>
              <a:rPr lang="en-US" altLang="en-US"/>
              <a:t>Divided into </a:t>
            </a:r>
            <a:r>
              <a:rPr lang="en-US" altLang="en-US" b="1"/>
              <a:t>B1</a:t>
            </a:r>
            <a:r>
              <a:rPr lang="en-US" altLang="en-US"/>
              <a:t>, </a:t>
            </a:r>
            <a:r>
              <a:rPr lang="en-US" altLang="en-US" b="1"/>
              <a:t>B2</a:t>
            </a:r>
            <a:r>
              <a:rPr lang="en-US" altLang="en-US"/>
              <a:t>, and </a:t>
            </a:r>
            <a:r>
              <a:rPr lang="en-US" altLang="en-US" b="1"/>
              <a:t>B3</a:t>
            </a:r>
            <a:endParaRPr lang="en-US" altLang="en-US" sz="800" b="1"/>
          </a:p>
          <a:p>
            <a:r>
              <a:rPr lang="en-US" altLang="en-US" b="1"/>
              <a:t>A</a:t>
            </a:r>
            <a:r>
              <a:rPr lang="en-US" altLang="en-US"/>
              <a:t> – Uses formal design and verification techniques to ensure security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FFC76BD8-E607-EC95-2050-11ADA9D87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D139-710C-C449-A554-E43BC5B2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By applying appropriate layers of defense, we can keep systems safe from all but the most persistent attackers. In summary, these layers may include the following: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Educate users about safe computing—don’t attach devices of unknown origin to the computer, don’t share passwords, use strong passwords, avoid falling for social engineering appeals, realize that an e-mail is not necessarily a private communication, and so on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Educate users about how to prevent phishing attacks—don’t click on email attachments or links from unknown (or even known) senders; authenticate (for example, via a phone call) that a request is legitimate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Use secure communication when possible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Physically protect computer hardware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Configure the operating system to minimize the attack surface; disable all unused services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Configure system daemons, privileges applications, and services to be as secure as possible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998D00C4-F390-3C6B-8DF2-7DDB3501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 (cont.)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B09DF756-5B53-411B-1C05-4A65A8C2A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en-US"/>
              <a:t>Use modern hardware and software, as they are likely to have up-to-date security features</a:t>
            </a:r>
          </a:p>
          <a:p>
            <a:pPr lvl="1"/>
            <a:r>
              <a:rPr lang="en-US" altLang="en-US"/>
              <a:t>Keep systems and applications up to date and patched</a:t>
            </a:r>
          </a:p>
          <a:p>
            <a:pPr lvl="1"/>
            <a:r>
              <a:rPr lang="en-US" altLang="en-US"/>
              <a:t>Only run applications from trusted sources (such as those that are code signed)</a:t>
            </a:r>
          </a:p>
          <a:p>
            <a:pPr lvl="1"/>
            <a:r>
              <a:rPr lang="en-US" altLang="en-US"/>
              <a:t>Enable logging and auditing; review the logs periodically, or automate alerts</a:t>
            </a:r>
          </a:p>
          <a:p>
            <a:pPr lvl="1"/>
            <a:r>
              <a:rPr lang="en-US" altLang="en-US"/>
              <a:t>Install and use antivirus software on systems susceptible to viruses, and keep the software up to date</a:t>
            </a:r>
          </a:p>
          <a:p>
            <a:pPr lvl="1"/>
            <a:r>
              <a:rPr lang="en-US" altLang="en-US"/>
              <a:t>Use strong passwords and passphrases, and don’t record them where they could be found</a:t>
            </a:r>
          </a:p>
          <a:p>
            <a:pPr lvl="1"/>
            <a:r>
              <a:rPr lang="en-US" altLang="en-US"/>
              <a:t>Use intrusion detection, firewalling, and other network-based protection systems as appropriate</a:t>
            </a:r>
          </a:p>
          <a:p>
            <a:pPr lvl="1"/>
            <a:r>
              <a:rPr lang="en-US" altLang="en-US"/>
              <a:t>For important facilities, use periodic vulnerability assessments and other testing methods to test security and response to incidents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6F004EA7-5E5E-4D69-8F28-81E75E87F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 (cont.)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77405299-97F0-8AB0-7121-9CA5917D81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Encrypt mass-storage devices, and consider encrypting important individual files as well</a:t>
            </a:r>
          </a:p>
          <a:p>
            <a:pPr lvl="1"/>
            <a:r>
              <a:rPr lang="en-US" altLang="en-US"/>
              <a:t>Have a security policy for important systems and facilities, and keep it up to date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EC86494B-BF18-7DCD-B3F9-6CD114BED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188" y="16827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Example: Windows 10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E29FAF43-BF6B-F13A-8071-5459B638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1089" y="1065214"/>
            <a:ext cx="7007225" cy="5343525"/>
          </a:xfrm>
        </p:spPr>
        <p:txBody>
          <a:bodyPr/>
          <a:lstStyle/>
          <a:p>
            <a:r>
              <a:rPr lang="en-US" altLang="en-US" sz="1600"/>
              <a:t>Security is based on </a:t>
            </a:r>
            <a:r>
              <a:rPr lang="en-US" altLang="en-US" sz="1600" b="1">
                <a:solidFill>
                  <a:srgbClr val="3366FF"/>
                </a:solidFill>
              </a:rPr>
              <a:t>user accounts</a:t>
            </a:r>
          </a:p>
          <a:p>
            <a:pPr lvl="1"/>
            <a:r>
              <a:rPr lang="en-US" altLang="en-US" sz="1600"/>
              <a:t>Each user has unique security ID</a:t>
            </a:r>
          </a:p>
          <a:p>
            <a:pPr lvl="1"/>
            <a:r>
              <a:rPr lang="en-US" altLang="en-US" sz="1600"/>
              <a:t>Login to ID creates </a:t>
            </a:r>
            <a:r>
              <a:rPr lang="en-US" altLang="en-US" sz="1600" b="1">
                <a:solidFill>
                  <a:srgbClr val="3366FF"/>
                </a:solidFill>
              </a:rPr>
              <a:t>security access token</a:t>
            </a:r>
          </a:p>
          <a:p>
            <a:pPr lvl="2"/>
            <a:r>
              <a:rPr lang="en-US" altLang="en-US" sz="1600"/>
              <a:t>Includes security ID for user, for user</a:t>
            </a:r>
            <a:r>
              <a:rPr lang="ja-JP" altLang="en-US" sz="1600"/>
              <a:t>’</a:t>
            </a:r>
            <a:r>
              <a:rPr lang="en-US" altLang="ja-JP" sz="1600"/>
              <a:t>s groups, and special privileges</a:t>
            </a:r>
          </a:p>
          <a:p>
            <a:pPr lvl="2"/>
            <a:r>
              <a:rPr lang="en-US" altLang="en-US" sz="1600"/>
              <a:t>Every process gets copy of token</a:t>
            </a:r>
          </a:p>
          <a:p>
            <a:pPr lvl="2"/>
            <a:r>
              <a:rPr lang="en-US" altLang="en-US" sz="1600"/>
              <a:t>System checks token to determine if access allowed or denied</a:t>
            </a:r>
          </a:p>
          <a:p>
            <a:r>
              <a:rPr lang="en-US" altLang="en-US" sz="1600"/>
              <a:t>Uses a </a:t>
            </a:r>
            <a:r>
              <a:rPr lang="en-US" altLang="en-US" sz="1600" b="1">
                <a:solidFill>
                  <a:srgbClr val="3366FF"/>
                </a:solidFill>
              </a:rPr>
              <a:t>subject</a:t>
            </a:r>
            <a:r>
              <a:rPr lang="en-US" altLang="en-US" sz="1600"/>
              <a:t> model to ensure access security</a:t>
            </a:r>
          </a:p>
          <a:p>
            <a:pPr lvl="1"/>
            <a:r>
              <a:rPr lang="en-US" altLang="en-US" sz="1600"/>
              <a:t>A subject tracks and manages permissions for each program that a user runs</a:t>
            </a:r>
          </a:p>
          <a:p>
            <a:r>
              <a:rPr lang="en-US" altLang="en-US" sz="1600"/>
              <a:t>Each object in Windows has a security attribute defined by a security descriptor</a:t>
            </a:r>
          </a:p>
          <a:p>
            <a:pPr lvl="1"/>
            <a:r>
              <a:rPr lang="en-US" altLang="en-US" sz="1600"/>
              <a:t>For example, a file has a </a:t>
            </a:r>
            <a:r>
              <a:rPr lang="en-US" altLang="en-US" sz="1600" b="1">
                <a:solidFill>
                  <a:srgbClr val="3366FF"/>
                </a:solidFill>
              </a:rPr>
              <a:t>security descriptor </a:t>
            </a:r>
            <a:r>
              <a:rPr lang="en-US" altLang="en-US" sz="1600"/>
              <a:t>that indicates the access permissions for all users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8EE749E5-3B35-EC32-AC61-396972BC1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188" y="16827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Example: Windows 7 (Cont.)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F74F3A9D-2B03-BFCB-35A3-72F8E779C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9351" y="1065214"/>
            <a:ext cx="6856413" cy="53435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Win added mandatory integrity controls – assigns </a:t>
            </a:r>
            <a:r>
              <a:rPr lang="en-US" altLang="en-US" b="1">
                <a:solidFill>
                  <a:srgbClr val="3366FF"/>
                </a:solidFill>
              </a:rPr>
              <a:t>integrity label </a:t>
            </a:r>
            <a:r>
              <a:rPr lang="en-US" altLang="en-US"/>
              <a:t>to each securable object and subject</a:t>
            </a:r>
          </a:p>
          <a:p>
            <a:pPr lvl="1"/>
            <a:r>
              <a:rPr lang="en-US" altLang="en-US"/>
              <a:t>Subject must have access requested in discretionary access-control list to gain access to object</a:t>
            </a:r>
          </a:p>
          <a:p>
            <a:r>
              <a:rPr lang="en-US" altLang="en-US"/>
              <a:t>Security attributes described by security descriptor</a:t>
            </a:r>
          </a:p>
          <a:p>
            <a:pPr lvl="1"/>
            <a:r>
              <a:rPr lang="en-US" altLang="en-US"/>
              <a:t>Owner ID, group security ID, discretionary access-control list, system access-control list</a:t>
            </a:r>
          </a:p>
          <a:p>
            <a:r>
              <a:rPr lang="en-US" altLang="en-US"/>
              <a:t>Objects are either </a:t>
            </a:r>
            <a:r>
              <a:rPr lang="en-US" altLang="en-US" b="1">
                <a:solidFill>
                  <a:srgbClr val="3366FF"/>
                </a:solidFill>
              </a:rPr>
              <a:t>container objects </a:t>
            </a:r>
            <a:r>
              <a:rPr lang="en-US" altLang="en-US"/>
              <a:t>(containing other objects, for example a file system directory) or </a:t>
            </a:r>
            <a:r>
              <a:rPr lang="en-US" altLang="en-US" b="1">
                <a:solidFill>
                  <a:srgbClr val="3366FF"/>
                </a:solidFill>
              </a:rPr>
              <a:t>noncontainer objects</a:t>
            </a:r>
          </a:p>
          <a:p>
            <a:pPr lvl="1"/>
            <a:r>
              <a:rPr lang="en-US" altLang="en-US"/>
              <a:t>By default an object created in a container inherits permissions from the parent object</a:t>
            </a:r>
          </a:p>
          <a:p>
            <a:r>
              <a:rPr lang="en-US" altLang="en-US"/>
              <a:t>Some Win 10 security challenges result from security settings being weak by default, the number of services included in a Win 10 system, and the number of applications typically installed on a Win 10 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44A2B2A-B93F-3294-A009-523B19B71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4" y="195263"/>
            <a:ext cx="80152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Security Violation Categories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C7795DB-69F1-42FE-119C-EBFA84D80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165225"/>
            <a:ext cx="6700838" cy="5035550"/>
          </a:xfrm>
        </p:spPr>
        <p:txBody>
          <a:bodyPr/>
          <a:lstStyle/>
          <a:p>
            <a:r>
              <a:rPr lang="en-US" altLang="en-US" b="1"/>
              <a:t>Breach of confidentiality</a:t>
            </a:r>
          </a:p>
          <a:p>
            <a:pPr lvl="1"/>
            <a:r>
              <a:rPr lang="en-US" altLang="en-US"/>
              <a:t>Unauthorized reading of data</a:t>
            </a:r>
          </a:p>
          <a:p>
            <a:r>
              <a:rPr lang="en-US" altLang="en-US" b="1"/>
              <a:t>Breach of integrity</a:t>
            </a:r>
          </a:p>
          <a:p>
            <a:pPr lvl="1"/>
            <a:r>
              <a:rPr lang="en-US" altLang="en-US"/>
              <a:t>Unauthorized modification of data</a:t>
            </a:r>
          </a:p>
          <a:p>
            <a:r>
              <a:rPr lang="en-US" altLang="en-US" b="1"/>
              <a:t>Breach of availability</a:t>
            </a:r>
          </a:p>
          <a:p>
            <a:pPr lvl="1"/>
            <a:r>
              <a:rPr lang="en-US" altLang="en-US"/>
              <a:t>Unauthorized destruction of data</a:t>
            </a:r>
          </a:p>
          <a:p>
            <a:r>
              <a:rPr lang="en-US" altLang="en-US" b="1"/>
              <a:t>Theft of service</a:t>
            </a:r>
          </a:p>
          <a:p>
            <a:pPr lvl="1"/>
            <a:r>
              <a:rPr lang="en-US" altLang="en-US"/>
              <a:t>Unauthorized use of resources</a:t>
            </a:r>
          </a:p>
          <a:p>
            <a:r>
              <a:rPr lang="en-US" altLang="en-US" b="1"/>
              <a:t>Denial of service (</a:t>
            </a:r>
            <a:r>
              <a:rPr lang="en-US" altLang="en-US" b="1">
                <a:solidFill>
                  <a:srgbClr val="3366FF"/>
                </a:solidFill>
              </a:rPr>
              <a:t>DOS</a:t>
            </a:r>
            <a:r>
              <a:rPr lang="en-US" altLang="en-US" b="1"/>
              <a:t>)</a:t>
            </a:r>
          </a:p>
          <a:p>
            <a:pPr lvl="1"/>
            <a:r>
              <a:rPr lang="en-US" altLang="en-US"/>
              <a:t>Prevention of legitimate use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FF1F33E-F1F6-B5B8-4577-3CAD6A8C2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5488" y="1952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Security Violation Methods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A2A5FC9-88F3-D4EB-71A4-D7621113D4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3600" y="1505071"/>
            <a:ext cx="7123113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Masquerading </a:t>
            </a:r>
            <a:r>
              <a:rPr lang="en-US" altLang="en-US" dirty="0"/>
              <a:t>(breach </a:t>
            </a:r>
            <a:r>
              <a:rPr lang="en-US" altLang="en-US" b="1" dirty="0">
                <a:solidFill>
                  <a:srgbClr val="3366FF"/>
                </a:solidFill>
              </a:rPr>
              <a:t>authentication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Pretending to be an authorized user to escalate privileges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Replay attack</a:t>
            </a:r>
          </a:p>
          <a:p>
            <a:pPr lvl="1"/>
            <a:r>
              <a:rPr lang="en-US" altLang="en-US" dirty="0"/>
              <a:t>As is or with </a:t>
            </a:r>
            <a:r>
              <a:rPr lang="en-US" altLang="en-US" b="1" dirty="0">
                <a:solidFill>
                  <a:srgbClr val="3366FF"/>
                </a:solidFill>
              </a:rPr>
              <a:t>message modification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Man-in-the-middle attack</a:t>
            </a:r>
          </a:p>
          <a:p>
            <a:pPr lvl="1"/>
            <a:r>
              <a:rPr lang="en-US" altLang="en-US" dirty="0"/>
              <a:t>Intruder sits in data flow, masquerading as sender to receiver and vice versa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Session hijacking</a:t>
            </a:r>
          </a:p>
          <a:p>
            <a:pPr lvl="1"/>
            <a:r>
              <a:rPr lang="en-US" altLang="en-US" dirty="0"/>
              <a:t>Intercept an already-established session to bypass authentication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altLang="en-US" dirty="0"/>
              <a:t>Common attack type with access beyond what a user or resource is supposed to have</a:t>
            </a:r>
          </a:p>
          <a:p>
            <a:pPr lvl="1"/>
            <a:endParaRPr lang="en-US" altLang="en-US" dirty="0"/>
          </a:p>
          <a:p>
            <a:pPr lvl="1"/>
            <a:endParaRPr lang="en-US" altLang="en-US" b="1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E8728677-FFF8-1231-9480-4DCF238E1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6664" y="127001"/>
            <a:ext cx="7704137" cy="576263"/>
          </a:xfrm>
        </p:spPr>
        <p:txBody>
          <a:bodyPr/>
          <a:lstStyle/>
          <a:p>
            <a:r>
              <a:rPr lang="en-US" altLang="en-US" sz="2800"/>
              <a:t>Standard Security Attacks</a:t>
            </a:r>
          </a:p>
        </p:txBody>
      </p:sp>
      <p:pic>
        <p:nvPicPr>
          <p:cNvPr id="44034" name="Content Placeholder 2">
            <a:extLst>
              <a:ext uri="{FF2B5EF4-FFF2-40B4-BE49-F238E27FC236}">
                <a16:creationId xmlns:a16="http://schemas.microsoft.com/office/drawing/2014/main" id="{D02AF9DA-3223-C989-22D0-4E01F9380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138" y="1068389"/>
            <a:ext cx="3929062" cy="53244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66A0A0C-077F-4A6D-BB0F-D4C5EB3D0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9188" y="168276"/>
            <a:ext cx="78216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Security Measure Levels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9D6CDD6-9EF9-BD38-A0C0-A9D660CDA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9188" y="1035599"/>
            <a:ext cx="9565745" cy="49212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Impossible to have absolute security, but make cost to perpetrator sufficiently high to deter most intruders</a:t>
            </a:r>
          </a:p>
          <a:p>
            <a:r>
              <a:rPr lang="en-US" altLang="en-US" dirty="0"/>
              <a:t>Security must occur at four levels to be effective:</a:t>
            </a:r>
          </a:p>
          <a:p>
            <a:pPr lvl="1"/>
            <a:r>
              <a:rPr lang="en-US" altLang="en-US" b="1" dirty="0"/>
              <a:t>Physical</a:t>
            </a:r>
          </a:p>
          <a:p>
            <a:pPr lvl="2"/>
            <a:r>
              <a:rPr lang="en-US" altLang="en-US" dirty="0"/>
              <a:t>Data centers, servers, connected terminals</a:t>
            </a:r>
          </a:p>
          <a:p>
            <a:pPr lvl="1"/>
            <a:r>
              <a:rPr lang="en-US" altLang="en-US" b="1" dirty="0"/>
              <a:t>Application</a:t>
            </a:r>
          </a:p>
          <a:p>
            <a:pPr lvl="2"/>
            <a:r>
              <a:rPr lang="en-US" altLang="en-US" dirty="0"/>
              <a:t>Benign or malicious apps can cause security problems</a:t>
            </a:r>
          </a:p>
          <a:p>
            <a:pPr lvl="1"/>
            <a:r>
              <a:rPr lang="en-US" altLang="en-US" b="1" dirty="0"/>
              <a:t>Operating System</a:t>
            </a:r>
          </a:p>
          <a:p>
            <a:pPr lvl="2"/>
            <a:r>
              <a:rPr lang="en-US" altLang="en-US" dirty="0"/>
              <a:t>Protection mechanisms, debugging</a:t>
            </a:r>
          </a:p>
          <a:p>
            <a:pPr lvl="1"/>
            <a:r>
              <a:rPr lang="en-US" altLang="en-US" b="1" dirty="0"/>
              <a:t>Network</a:t>
            </a:r>
          </a:p>
          <a:p>
            <a:pPr lvl="2"/>
            <a:r>
              <a:rPr lang="en-US" altLang="en-US" dirty="0"/>
              <a:t>Intercepted communications, interruption, DOS</a:t>
            </a:r>
          </a:p>
          <a:p>
            <a:r>
              <a:rPr lang="en-US" altLang="en-US" dirty="0"/>
              <a:t>Security is as weak as the weakest link in the chain</a:t>
            </a:r>
          </a:p>
          <a:p>
            <a:r>
              <a:rPr lang="en-US" altLang="en-US" dirty="0"/>
              <a:t>Humans a risk too via </a:t>
            </a:r>
            <a:r>
              <a:rPr lang="en-US" altLang="en-US" b="1" dirty="0">
                <a:solidFill>
                  <a:srgbClr val="3366FF"/>
                </a:solidFill>
              </a:rPr>
              <a:t>phishing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3366FF"/>
                </a:solidFill>
              </a:rPr>
              <a:t>social-engineering</a:t>
            </a:r>
            <a:r>
              <a:rPr lang="en-US" altLang="en-US" dirty="0"/>
              <a:t> attacks</a:t>
            </a:r>
          </a:p>
          <a:p>
            <a:r>
              <a:rPr lang="en-US" altLang="en-US" dirty="0"/>
              <a:t>But can too much security be a problem?</a:t>
            </a:r>
          </a:p>
          <a:p>
            <a:r>
              <a:rPr lang="en-US" altLang="en-US" dirty="0"/>
              <a:t>Attack Surface – the set of points at which an attacker can try to break into the system.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12009</TotalTime>
  <Words>4321</Words>
  <Application>Microsoft Office PowerPoint</Application>
  <PresentationFormat>Widescreen</PresentationFormat>
  <Paragraphs>539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Verdana</vt:lpstr>
      <vt:lpstr>Office Theme</vt:lpstr>
      <vt:lpstr>CSMC 412</vt:lpstr>
      <vt:lpstr>Security</vt:lpstr>
      <vt:lpstr>Objectives</vt:lpstr>
      <vt:lpstr>Security vs Protection</vt:lpstr>
      <vt:lpstr>The Security Problem</vt:lpstr>
      <vt:lpstr>Security Violation Categories</vt:lpstr>
      <vt:lpstr>Security Violation Methods</vt:lpstr>
      <vt:lpstr>Standard Security Attacks</vt:lpstr>
      <vt:lpstr>Security Measure Levels</vt:lpstr>
      <vt:lpstr>Four-layered Model of Security</vt:lpstr>
      <vt:lpstr>Program Threats</vt:lpstr>
      <vt:lpstr>Program Threats (Cont.)</vt:lpstr>
      <vt:lpstr>C Program with Buffer-overflow Condition</vt:lpstr>
      <vt:lpstr>Code Injection</vt:lpstr>
      <vt:lpstr>Code Injection (cont.)</vt:lpstr>
      <vt:lpstr>Great Programming Required?</vt:lpstr>
      <vt:lpstr>Program Threats (Cont.)</vt:lpstr>
      <vt:lpstr>Program Threats (Cont.)</vt:lpstr>
      <vt:lpstr>A Boot-sector Computer Virus</vt:lpstr>
      <vt:lpstr>The Threat Continues</vt:lpstr>
      <vt:lpstr>System and Network Threats</vt:lpstr>
      <vt:lpstr>System and Network Threats (Cont.)</vt:lpstr>
      <vt:lpstr>System and Network Threats (Cont.)</vt:lpstr>
      <vt:lpstr>System and Network Threats (Cont.)</vt:lpstr>
      <vt:lpstr>Cryptography as a Security Tool</vt:lpstr>
      <vt:lpstr>Cryptography</vt:lpstr>
      <vt:lpstr>Encryption</vt:lpstr>
      <vt:lpstr>Encryption (Cont.)</vt:lpstr>
      <vt:lpstr>Symmetric Encryption</vt:lpstr>
      <vt:lpstr>Secure Communication over Insecure Medium</vt:lpstr>
      <vt:lpstr>Asymmetric Encryption</vt:lpstr>
      <vt:lpstr>Asymmetric Encryption (Cont.)</vt:lpstr>
      <vt:lpstr>Asymmetric Encryption Example</vt:lpstr>
      <vt:lpstr>Encryption using RSA Asymmetric Cryptography</vt:lpstr>
      <vt:lpstr>Cryptography (Cont.)</vt:lpstr>
      <vt:lpstr>Authentication</vt:lpstr>
      <vt:lpstr>Authentication (Cont.)</vt:lpstr>
      <vt:lpstr>Authentication – Hash Functions</vt:lpstr>
      <vt:lpstr>Authentication - MAC</vt:lpstr>
      <vt:lpstr>Authentication – Digital Signature</vt:lpstr>
      <vt:lpstr>Authentication (Cont.)</vt:lpstr>
      <vt:lpstr>Key Distribution</vt:lpstr>
      <vt:lpstr>Digital Certificates</vt:lpstr>
      <vt:lpstr>Man-in-the-middle Attack on Asymmetric Cryptography</vt:lpstr>
      <vt:lpstr>Implementation of Cryptography</vt:lpstr>
      <vt:lpstr>Encryption Example - TLS</vt:lpstr>
      <vt:lpstr>User Authentication</vt:lpstr>
      <vt:lpstr>Passwords </vt:lpstr>
      <vt:lpstr>Passwords (cont.) </vt:lpstr>
      <vt:lpstr>Implementing Security Defenses</vt:lpstr>
      <vt:lpstr>Firewalling to Protect Systems and Networks</vt:lpstr>
      <vt:lpstr>Network Security Through  Domain Separation Via Firewall</vt:lpstr>
      <vt:lpstr>Computer Security Classifications</vt:lpstr>
      <vt:lpstr>Security Defenses Summarized</vt:lpstr>
      <vt:lpstr>Security Defenses Summarized (cont.)</vt:lpstr>
      <vt:lpstr>Security Defenses Summarized (cont.)</vt:lpstr>
      <vt:lpstr>Example: Windows 10</vt:lpstr>
      <vt:lpstr>Example: Windows 7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81</cp:revision>
  <cp:lastPrinted>2019-03-11T14:41:40Z</cp:lastPrinted>
  <dcterms:created xsi:type="dcterms:W3CDTF">2019-02-25T14:10:39Z</dcterms:created>
  <dcterms:modified xsi:type="dcterms:W3CDTF">2023-05-01T19:11:45Z</dcterms:modified>
</cp:coreProperties>
</file>