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80" r:id="rId2"/>
    <p:sldId id="332" r:id="rId3"/>
    <p:sldId id="333" r:id="rId4"/>
    <p:sldId id="334" r:id="rId5"/>
    <p:sldId id="358" r:id="rId6"/>
    <p:sldId id="335" r:id="rId7"/>
    <p:sldId id="364" r:id="rId8"/>
    <p:sldId id="338" r:id="rId9"/>
    <p:sldId id="365" r:id="rId10"/>
    <p:sldId id="366" r:id="rId11"/>
    <p:sldId id="367" r:id="rId12"/>
    <p:sldId id="336" r:id="rId13"/>
    <p:sldId id="337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59" r:id="rId24"/>
    <p:sldId id="348" r:id="rId25"/>
    <p:sldId id="349" r:id="rId26"/>
    <p:sldId id="360" r:id="rId27"/>
    <p:sldId id="350" r:id="rId28"/>
    <p:sldId id="361" r:id="rId29"/>
    <p:sldId id="352" r:id="rId30"/>
    <p:sldId id="362" r:id="rId31"/>
    <p:sldId id="351" r:id="rId32"/>
    <p:sldId id="368" r:id="rId33"/>
    <p:sldId id="353" r:id="rId34"/>
    <p:sldId id="369" r:id="rId35"/>
    <p:sldId id="354" r:id="rId36"/>
    <p:sldId id="371" r:id="rId37"/>
    <p:sldId id="372" r:id="rId38"/>
    <p:sldId id="370" r:id="rId39"/>
    <p:sldId id="355" r:id="rId40"/>
    <p:sldId id="356" r:id="rId4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4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120" y="1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40F950A-FD44-4C8F-A140-0A148EBAB3EF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1BFB7E-E8E8-4B09-9798-3C818ECDCA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816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B101069-85A8-4622-BB0F-7A95BC2DE9CB}" type="datetimeFigureOut">
              <a:rPr lang="en-US" smtClean="0"/>
              <a:t>11/14/2022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A237633-8646-4A3F-A33A-A60A1F0CE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5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42336"/>
          <p:cNvSpPr>
            <a:spLocks noGrp="1" noRot="1" noChangeAspect="1" noTextEdit="1"/>
          </p:cNvSpPr>
          <p:nvPr>
            <p:ph type="sldImg"/>
          </p:nvPr>
        </p:nvSpPr>
        <p:spPr>
          <a:noFill/>
          <a:ln cap="flat">
            <a:headEnd type="none" w="med" len="med"/>
            <a:tailEnd type="none" w="med" len="med"/>
          </a:ln>
        </p:spPr>
      </p:sp>
      <p:sp>
        <p:nvSpPr>
          <p:cNvPr id="142339" name="Rectangle 142337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42340" name="Shape 3"/>
          <p:cNvSpPr>
            <a:spLocks noGrp="1"/>
          </p:cNvSpPr>
          <p:nvPr>
            <p:ph type="sldNum" sz="quarter" idx="5"/>
          </p:nvPr>
        </p:nvSpPr>
        <p:spPr>
          <a:noFill/>
          <a:ln>
            <a:headEnd/>
            <a:tailEnd/>
          </a:ln>
        </p:spPr>
        <p:txBody>
          <a:bodyPr/>
          <a:lstStyle/>
          <a:p>
            <a:fld id="{1333E73D-C5DD-433F-8AF0-AC3E576F2DFB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06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>
            <a:extLst>
              <a:ext uri="{FF2B5EF4-FFF2-40B4-BE49-F238E27FC236}">
                <a16:creationId xmlns:a16="http://schemas.microsoft.com/office/drawing/2014/main" id="{D9719523-70B1-AD3C-9081-7B2BA25628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7BBD402-7E60-4620-90B1-439E375426FE}" type="slidenum">
              <a:rPr lang="en-US" altLang="en-US" sz="1300">
                <a:latin typeface="Helvetica" panose="020B0604020202020204" pitchFamily="34" charset="0"/>
              </a:rPr>
              <a:pPr/>
              <a:t>12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4578" name="Rectangle 2">
            <a:extLst>
              <a:ext uri="{FF2B5EF4-FFF2-40B4-BE49-F238E27FC236}">
                <a16:creationId xmlns:a16="http://schemas.microsoft.com/office/drawing/2014/main" id="{C5F7C14A-92C3-E4CB-B603-E4F5ECCDAA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EB02353C-A47B-8754-3E85-DDA5A9EC01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>
            <a:extLst>
              <a:ext uri="{FF2B5EF4-FFF2-40B4-BE49-F238E27FC236}">
                <a16:creationId xmlns:a16="http://schemas.microsoft.com/office/drawing/2014/main" id="{E90268FE-3F55-E91D-C258-913E712266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86F5EE8-F11C-4D9D-AA50-6A313DB2CE90}" type="slidenum">
              <a:rPr lang="en-US" altLang="en-US" sz="1300">
                <a:latin typeface="Helvetica" panose="020B0604020202020204" pitchFamily="34" charset="0"/>
              </a:rPr>
              <a:pPr/>
              <a:t>13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6626" name="Rectangle 2">
            <a:extLst>
              <a:ext uri="{FF2B5EF4-FFF2-40B4-BE49-F238E27FC236}">
                <a16:creationId xmlns:a16="http://schemas.microsoft.com/office/drawing/2014/main" id="{1282E57E-68FC-5567-EED8-7BA9E357815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3E239BEF-24E2-D59A-39E1-ABAF9B7E1F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>
            <a:extLst>
              <a:ext uri="{FF2B5EF4-FFF2-40B4-BE49-F238E27FC236}">
                <a16:creationId xmlns:a16="http://schemas.microsoft.com/office/drawing/2014/main" id="{12E416FA-D586-1154-F138-2A87658F94B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BB1F4F-3FC9-486E-B259-418709ACD79F}" type="slidenum">
              <a:rPr lang="en-US" altLang="en-US" sz="1300">
                <a:latin typeface="Helvetica" panose="020B0604020202020204" pitchFamily="34" charset="0"/>
              </a:rPr>
              <a:pPr/>
              <a:t>15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9698" name="Rectangle 2">
            <a:extLst>
              <a:ext uri="{FF2B5EF4-FFF2-40B4-BE49-F238E27FC236}">
                <a16:creationId xmlns:a16="http://schemas.microsoft.com/office/drawing/2014/main" id="{DD11AA38-C4AD-60FA-9DAB-EDCB072A39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D3B82D9C-A3B5-EA07-BFB4-52BAF073DA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>
            <a:extLst>
              <a:ext uri="{FF2B5EF4-FFF2-40B4-BE49-F238E27FC236}">
                <a16:creationId xmlns:a16="http://schemas.microsoft.com/office/drawing/2014/main" id="{813891BF-C109-36FA-732E-FBBBCDB469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D9B0DD4-27EE-44E0-BD2E-526BB6E17BD7}" type="slidenum">
              <a:rPr lang="en-US" altLang="en-US" sz="1300">
                <a:latin typeface="Helvetica" panose="020B0604020202020204" pitchFamily="34" charset="0"/>
              </a:rPr>
              <a:pPr/>
              <a:t>16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1746" name="Rectangle 2">
            <a:extLst>
              <a:ext uri="{FF2B5EF4-FFF2-40B4-BE49-F238E27FC236}">
                <a16:creationId xmlns:a16="http://schemas.microsoft.com/office/drawing/2014/main" id="{34064A50-DF4C-194A-2615-10085FB324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A0E4465-D15D-06D4-B0A3-B92D17FE4B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>
            <a:extLst>
              <a:ext uri="{FF2B5EF4-FFF2-40B4-BE49-F238E27FC236}">
                <a16:creationId xmlns:a16="http://schemas.microsoft.com/office/drawing/2014/main" id="{5AB17ABF-BD55-4825-7541-EA2A345500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0B3F2D6-B8C0-4CD1-A48C-BB06AE8E0612}" type="slidenum">
              <a:rPr lang="en-US" altLang="en-US" sz="1300">
                <a:latin typeface="Helvetica" panose="020B0604020202020204" pitchFamily="34" charset="0"/>
              </a:rPr>
              <a:pPr/>
              <a:t>17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AF8E06F5-513E-CB61-130F-1BEA3C8108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EC49E898-9D08-3FD0-89E5-208B174320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>
            <a:extLst>
              <a:ext uri="{FF2B5EF4-FFF2-40B4-BE49-F238E27FC236}">
                <a16:creationId xmlns:a16="http://schemas.microsoft.com/office/drawing/2014/main" id="{BD5D68F2-5B0F-DE97-C2EC-9F9DD4087A7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5B9282C-2CC2-4D56-987D-DE3D70E23E6B}" type="slidenum">
              <a:rPr lang="en-US" altLang="en-US" sz="1300">
                <a:latin typeface="Helvetica" panose="020B0604020202020204" pitchFamily="34" charset="0"/>
              </a:rPr>
              <a:pPr/>
              <a:t>18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5842" name="Rectangle 2">
            <a:extLst>
              <a:ext uri="{FF2B5EF4-FFF2-40B4-BE49-F238E27FC236}">
                <a16:creationId xmlns:a16="http://schemas.microsoft.com/office/drawing/2014/main" id="{37E015B5-4BDB-B84B-7912-972114B0FE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BF96ECF7-13AE-19C8-A188-51E2716BC6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>
            <a:extLst>
              <a:ext uri="{FF2B5EF4-FFF2-40B4-BE49-F238E27FC236}">
                <a16:creationId xmlns:a16="http://schemas.microsoft.com/office/drawing/2014/main" id="{2601F59B-834A-5310-5CA6-83C0F62BD4D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C43892C-07F4-409A-ABB3-3F71A6C235F1}" type="slidenum">
              <a:rPr lang="en-US" altLang="en-US" sz="1300">
                <a:latin typeface="Helvetica" panose="020B0604020202020204" pitchFamily="34" charset="0"/>
              </a:rPr>
              <a:pPr/>
              <a:t>19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7890" name="Rectangle 2">
            <a:extLst>
              <a:ext uri="{FF2B5EF4-FFF2-40B4-BE49-F238E27FC236}">
                <a16:creationId xmlns:a16="http://schemas.microsoft.com/office/drawing/2014/main" id="{84AE1914-69DF-2116-80BE-FBBBCD78F89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F0AF0C7-257C-4B44-2F18-E999826D54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>
            <a:extLst>
              <a:ext uri="{FF2B5EF4-FFF2-40B4-BE49-F238E27FC236}">
                <a16:creationId xmlns:a16="http://schemas.microsoft.com/office/drawing/2014/main" id="{8440D998-5315-B3C7-2C82-4337170E5C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D328EAE-72A1-45DF-A0B5-EE6C2945CE76}" type="slidenum">
              <a:rPr lang="en-US" altLang="en-US" sz="1300">
                <a:latin typeface="Helvetica" panose="020B0604020202020204" pitchFamily="34" charset="0"/>
              </a:rPr>
              <a:pPr/>
              <a:t>20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39938" name="Rectangle 2">
            <a:extLst>
              <a:ext uri="{FF2B5EF4-FFF2-40B4-BE49-F238E27FC236}">
                <a16:creationId xmlns:a16="http://schemas.microsoft.com/office/drawing/2014/main" id="{28C449F9-2200-FDB6-B415-95850E35402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9FC7AA61-590B-A33A-08DD-5382B7EBAA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>
            <a:extLst>
              <a:ext uri="{FF2B5EF4-FFF2-40B4-BE49-F238E27FC236}">
                <a16:creationId xmlns:a16="http://schemas.microsoft.com/office/drawing/2014/main" id="{983C1E12-F617-4DD1-2B2C-0EEC8330D8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1AB6FC1-8428-4134-8533-173F42B5734F}" type="slidenum">
              <a:rPr lang="en-US" altLang="en-US" sz="1300">
                <a:latin typeface="Helvetica" panose="020B0604020202020204" pitchFamily="34" charset="0"/>
              </a:rPr>
              <a:pPr/>
              <a:t>21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1986" name="Rectangle 2">
            <a:extLst>
              <a:ext uri="{FF2B5EF4-FFF2-40B4-BE49-F238E27FC236}">
                <a16:creationId xmlns:a16="http://schemas.microsoft.com/office/drawing/2014/main" id="{23DB5066-9ED2-1881-D3BF-BC27C30F51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561B79C8-FC2E-39FD-8CA3-7E36B7D095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>
            <a:extLst>
              <a:ext uri="{FF2B5EF4-FFF2-40B4-BE49-F238E27FC236}">
                <a16:creationId xmlns:a16="http://schemas.microsoft.com/office/drawing/2014/main" id="{1135D087-BC31-8417-C7F4-60BC087AD78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A604E08-2597-4642-A425-45E8983F37C1}" type="slidenum">
              <a:rPr lang="en-US" altLang="en-US" sz="1300">
                <a:latin typeface="Helvetica" panose="020B0604020202020204" pitchFamily="34" charset="0"/>
              </a:rPr>
              <a:pPr/>
              <a:t>22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4034" name="Rectangle 2">
            <a:extLst>
              <a:ext uri="{FF2B5EF4-FFF2-40B4-BE49-F238E27FC236}">
                <a16:creationId xmlns:a16="http://schemas.microsoft.com/office/drawing/2014/main" id="{2E752BA6-0C83-FFF7-5A79-7B2C724F7C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609FE3DB-6A58-2175-BEF9-20065E0B6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7">
            <a:extLst>
              <a:ext uri="{FF2B5EF4-FFF2-40B4-BE49-F238E27FC236}">
                <a16:creationId xmlns:a16="http://schemas.microsoft.com/office/drawing/2014/main" id="{1A57D5DF-23BB-A542-0C73-273971A041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BBF6551-6830-4F3C-A7CD-28CE705D5A6F}" type="slidenum">
              <a:rPr lang="en-US" altLang="en-US" sz="1300">
                <a:latin typeface="Helvetica" panose="020B0604020202020204" pitchFamily="34" charset="0"/>
              </a:rPr>
              <a:pPr/>
              <a:t>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id="{8F6AC22D-67EB-6AAB-65E0-7B461A06A7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AD0F7E8F-8D9D-8D1B-A5F7-19A0457ED1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>
            <a:extLst>
              <a:ext uri="{FF2B5EF4-FFF2-40B4-BE49-F238E27FC236}">
                <a16:creationId xmlns:a16="http://schemas.microsoft.com/office/drawing/2014/main" id="{E2424004-362D-94B4-D311-87D01422DB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BBDF365-3919-4BEB-A605-DDD4B23673B4}" type="slidenum">
              <a:rPr lang="en-US" altLang="en-US" sz="1300">
                <a:latin typeface="Helvetica" panose="020B0604020202020204" pitchFamily="34" charset="0"/>
              </a:rPr>
              <a:pPr/>
              <a:t>23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C00F800A-48FF-F377-16CF-31652214F0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4FA52D91-9531-8CA2-3817-BBEFBF9A2D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7">
            <a:extLst>
              <a:ext uri="{FF2B5EF4-FFF2-40B4-BE49-F238E27FC236}">
                <a16:creationId xmlns:a16="http://schemas.microsoft.com/office/drawing/2014/main" id="{90A5F826-0F95-111E-4F4B-50C9BECAFF8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960EDCA-3E5B-4079-9A9C-8446604A302C}" type="slidenum">
              <a:rPr lang="en-US" altLang="en-US" sz="1300">
                <a:latin typeface="Helvetica" panose="020B0604020202020204" pitchFamily="34" charset="0"/>
              </a:rPr>
              <a:pPr/>
              <a:t>29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3250" name="Rectangle 2">
            <a:extLst>
              <a:ext uri="{FF2B5EF4-FFF2-40B4-BE49-F238E27FC236}">
                <a16:creationId xmlns:a16="http://schemas.microsoft.com/office/drawing/2014/main" id="{62B5BCEB-BEA2-BBD8-F303-57826B62D8D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B58021FD-3B5C-1E12-F8D3-6E37737B2C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>
            <a:extLst>
              <a:ext uri="{FF2B5EF4-FFF2-40B4-BE49-F238E27FC236}">
                <a16:creationId xmlns:a16="http://schemas.microsoft.com/office/drawing/2014/main" id="{14DE7C10-FDFF-A527-5726-8EB4E8F086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929508A-DB6E-49CE-ACAD-86121B2F3E42}" type="slidenum">
              <a:rPr lang="en-US" altLang="en-US" sz="1300">
                <a:latin typeface="Helvetica" panose="020B0604020202020204" pitchFamily="34" charset="0"/>
              </a:rPr>
              <a:pPr/>
              <a:t>30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5298" name="Rectangle 2">
            <a:extLst>
              <a:ext uri="{FF2B5EF4-FFF2-40B4-BE49-F238E27FC236}">
                <a16:creationId xmlns:a16="http://schemas.microsoft.com/office/drawing/2014/main" id="{71BD455F-10F0-F4E8-EFD6-56037F6F524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8EAC4397-C4E5-B776-D90A-AE08AF445A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>
            <a:extLst>
              <a:ext uri="{FF2B5EF4-FFF2-40B4-BE49-F238E27FC236}">
                <a16:creationId xmlns:a16="http://schemas.microsoft.com/office/drawing/2014/main" id="{A5BB3064-0889-27BC-6EB7-8D7DBC4E7A9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A1B9444-3BB8-4C82-8D5B-46CB7F6A5A25}" type="slidenum">
              <a:rPr lang="en-US" altLang="en-US" sz="1300">
                <a:latin typeface="Helvetica" panose="020B0604020202020204" pitchFamily="34" charset="0"/>
              </a:rPr>
              <a:pPr/>
              <a:t>31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7346" name="Rectangle 2">
            <a:extLst>
              <a:ext uri="{FF2B5EF4-FFF2-40B4-BE49-F238E27FC236}">
                <a16:creationId xmlns:a16="http://schemas.microsoft.com/office/drawing/2014/main" id="{E291F3D3-535B-60A3-9B44-5D551D282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D88860D9-085E-7233-9004-DA6FEF564A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>
            <a:extLst>
              <a:ext uri="{FF2B5EF4-FFF2-40B4-BE49-F238E27FC236}">
                <a16:creationId xmlns:a16="http://schemas.microsoft.com/office/drawing/2014/main" id="{45571D59-FC9A-50AA-132D-3BC3ABE03C6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AB49CCF3-BFB0-405E-AAC7-828FE13308FB}" type="slidenum">
              <a:rPr lang="en-US" altLang="en-US" sz="1300">
                <a:latin typeface="Helvetica" panose="020B0604020202020204" pitchFamily="34" charset="0"/>
              </a:rPr>
              <a:pPr/>
              <a:t>32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59394" name="Rectangle 2">
            <a:extLst>
              <a:ext uri="{FF2B5EF4-FFF2-40B4-BE49-F238E27FC236}">
                <a16:creationId xmlns:a16="http://schemas.microsoft.com/office/drawing/2014/main" id="{23189AA6-A4AF-AED0-A308-D266C72D3C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3A53885-295D-3403-9E24-69D365676B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>
            <a:extLst>
              <a:ext uri="{FF2B5EF4-FFF2-40B4-BE49-F238E27FC236}">
                <a16:creationId xmlns:a16="http://schemas.microsoft.com/office/drawing/2014/main" id="{752B8F74-67CF-9AB8-4A42-FE4143DB8B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3BDD727-B3AB-40A7-B35F-266A9CD81637}" type="slidenum">
              <a:rPr lang="en-US" altLang="en-US" sz="1300">
                <a:latin typeface="Helvetica" panose="020B0604020202020204" pitchFamily="34" charset="0"/>
              </a:rPr>
              <a:pPr/>
              <a:t>33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1442" name="Rectangle 2">
            <a:extLst>
              <a:ext uri="{FF2B5EF4-FFF2-40B4-BE49-F238E27FC236}">
                <a16:creationId xmlns:a16="http://schemas.microsoft.com/office/drawing/2014/main" id="{9BDDEA14-99B5-D579-AB4E-1258E46EC2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54DAA5F8-90A6-210D-ACE2-3332327540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>
            <a:extLst>
              <a:ext uri="{FF2B5EF4-FFF2-40B4-BE49-F238E27FC236}">
                <a16:creationId xmlns:a16="http://schemas.microsoft.com/office/drawing/2014/main" id="{E5AA9B62-C87D-BEF8-3756-0AFEE56275F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630581F-42AD-444A-9421-8946FBEE19A7}" type="slidenum">
              <a:rPr lang="en-US" altLang="en-US" sz="1300">
                <a:latin typeface="Helvetica" panose="020B0604020202020204" pitchFamily="34" charset="0"/>
              </a:rPr>
              <a:pPr/>
              <a:t>35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3490" name="Rectangle 2">
            <a:extLst>
              <a:ext uri="{FF2B5EF4-FFF2-40B4-BE49-F238E27FC236}">
                <a16:creationId xmlns:a16="http://schemas.microsoft.com/office/drawing/2014/main" id="{EC8D705B-E029-A27F-3E40-87F637AFAE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F2761674-A246-EB75-BECD-F3EC34B6C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>
            <a:extLst>
              <a:ext uri="{FF2B5EF4-FFF2-40B4-BE49-F238E27FC236}">
                <a16:creationId xmlns:a16="http://schemas.microsoft.com/office/drawing/2014/main" id="{86EA6D13-5096-7A31-A6CB-FB9B10E4B3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732D782-CAF3-4A4F-B555-89AF1B48EBBA}" type="slidenum">
              <a:rPr lang="en-US" altLang="en-US" sz="1300">
                <a:latin typeface="Helvetica" panose="020B0604020202020204" pitchFamily="34" charset="0"/>
              </a:rPr>
              <a:pPr/>
              <a:t>36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5538" name="Rectangle 2">
            <a:extLst>
              <a:ext uri="{FF2B5EF4-FFF2-40B4-BE49-F238E27FC236}">
                <a16:creationId xmlns:a16="http://schemas.microsoft.com/office/drawing/2014/main" id="{475710A2-ABD5-CDCC-CE2E-DCCAA81CC56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4B68204-C697-ECF0-C952-F67EF732C9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>
            <a:extLst>
              <a:ext uri="{FF2B5EF4-FFF2-40B4-BE49-F238E27FC236}">
                <a16:creationId xmlns:a16="http://schemas.microsoft.com/office/drawing/2014/main" id="{8F23023A-9B0F-7414-81A4-F126753B66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C16AB54-7EB6-4725-B428-57A600A4BDFA}" type="slidenum">
              <a:rPr lang="en-US" altLang="en-US" sz="1300">
                <a:latin typeface="Helvetica" panose="020B0604020202020204" pitchFamily="34" charset="0"/>
              </a:rPr>
              <a:pPr/>
              <a:t>37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7586" name="Rectangle 2">
            <a:extLst>
              <a:ext uri="{FF2B5EF4-FFF2-40B4-BE49-F238E27FC236}">
                <a16:creationId xmlns:a16="http://schemas.microsoft.com/office/drawing/2014/main" id="{4AB5B2B2-6DC2-C7ED-AF21-27FA9332A4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FAA5C296-2774-3DDB-3B05-83BF10F173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>
            <a:extLst>
              <a:ext uri="{FF2B5EF4-FFF2-40B4-BE49-F238E27FC236}">
                <a16:creationId xmlns:a16="http://schemas.microsoft.com/office/drawing/2014/main" id="{05DEA75C-80B6-501F-BA6F-B2CDC0B109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709B196-DBBD-4D99-9303-921F529EAF17}" type="slidenum">
              <a:rPr lang="en-US" altLang="en-US" sz="1300">
                <a:latin typeface="Helvetica" panose="020B0604020202020204" pitchFamily="34" charset="0"/>
              </a:rPr>
              <a:pPr/>
              <a:t>38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69634" name="Rectangle 2">
            <a:extLst>
              <a:ext uri="{FF2B5EF4-FFF2-40B4-BE49-F238E27FC236}">
                <a16:creationId xmlns:a16="http://schemas.microsoft.com/office/drawing/2014/main" id="{E3A2A2A6-ECCB-7350-5A7D-294CC8E999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A5DDCEE4-F716-86BA-3CAF-04875A4C4E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>
            <a:extLst>
              <a:ext uri="{FF2B5EF4-FFF2-40B4-BE49-F238E27FC236}">
                <a16:creationId xmlns:a16="http://schemas.microsoft.com/office/drawing/2014/main" id="{CCF33B6D-025B-7A55-87AF-3756507B4D9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214A9DC-509D-442B-AD2F-4B3C84006C57}" type="slidenum">
              <a:rPr lang="en-US" altLang="en-US" sz="1300">
                <a:latin typeface="Helvetica" panose="020B0604020202020204" pitchFamily="34" charset="0"/>
              </a:rPr>
              <a:pPr/>
              <a:t>3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0242" name="Rectangle 2">
            <a:extLst>
              <a:ext uri="{FF2B5EF4-FFF2-40B4-BE49-F238E27FC236}">
                <a16:creationId xmlns:a16="http://schemas.microsoft.com/office/drawing/2014/main" id="{8CAF5D5F-1286-7C1A-6EDE-B29976ECBF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BF558108-952B-00F0-2A99-DE2706A8A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>
            <a:extLst>
              <a:ext uri="{FF2B5EF4-FFF2-40B4-BE49-F238E27FC236}">
                <a16:creationId xmlns:a16="http://schemas.microsoft.com/office/drawing/2014/main" id="{8534DFFF-3A5F-5DCB-9A92-DBB95D2856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574E781-B721-44B9-A924-3332C1A4EBC4}" type="slidenum">
              <a:rPr lang="en-US" altLang="en-US" sz="1300">
                <a:latin typeface="Helvetica" panose="020B0604020202020204" pitchFamily="34" charset="0"/>
              </a:rPr>
              <a:pPr/>
              <a:t>39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1682" name="Rectangle 2">
            <a:extLst>
              <a:ext uri="{FF2B5EF4-FFF2-40B4-BE49-F238E27FC236}">
                <a16:creationId xmlns:a16="http://schemas.microsoft.com/office/drawing/2014/main" id="{760B870D-7425-F031-2BBB-00A631969C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E2F6D3FD-D036-EFB3-464B-3A6B02D6D3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7">
            <a:extLst>
              <a:ext uri="{FF2B5EF4-FFF2-40B4-BE49-F238E27FC236}">
                <a16:creationId xmlns:a16="http://schemas.microsoft.com/office/drawing/2014/main" id="{1A0D7F22-F840-C1D2-37C6-B0D5765715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30EF2439-80C2-4621-A7D0-A3F2C3E44A0A}" type="slidenum">
              <a:rPr lang="en-US" altLang="en-US" sz="1300">
                <a:latin typeface="Helvetica" panose="020B0604020202020204" pitchFamily="34" charset="0"/>
              </a:rPr>
              <a:pPr/>
              <a:t>40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73730" name="Rectangle 2">
            <a:extLst>
              <a:ext uri="{FF2B5EF4-FFF2-40B4-BE49-F238E27FC236}">
                <a16:creationId xmlns:a16="http://schemas.microsoft.com/office/drawing/2014/main" id="{04B04AD0-0D84-FBFC-505C-44CD804D9B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0B775881-7036-EC69-A289-E6D93CD5C9C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>
            <a:extLst>
              <a:ext uri="{FF2B5EF4-FFF2-40B4-BE49-F238E27FC236}">
                <a16:creationId xmlns:a16="http://schemas.microsoft.com/office/drawing/2014/main" id="{78F8A94E-8DCC-1516-0B2C-F83097A7D8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BE72FE1-9EE2-466F-BC00-DB74A80AB62B}" type="slidenum">
              <a:rPr lang="en-US" altLang="en-US" sz="1300">
                <a:latin typeface="Helvetica" panose="020B0604020202020204" pitchFamily="34" charset="0"/>
              </a:rPr>
              <a:pPr/>
              <a:t>4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2290" name="Rectangle 2">
            <a:extLst>
              <a:ext uri="{FF2B5EF4-FFF2-40B4-BE49-F238E27FC236}">
                <a16:creationId xmlns:a16="http://schemas.microsoft.com/office/drawing/2014/main" id="{2CE3B8F6-EE27-EB7D-1AA7-B1CDA0B650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B3DD5E77-ED0F-B4AE-93B7-FF8E40012D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>
            <a:extLst>
              <a:ext uri="{FF2B5EF4-FFF2-40B4-BE49-F238E27FC236}">
                <a16:creationId xmlns:a16="http://schemas.microsoft.com/office/drawing/2014/main" id="{A85C1D3B-0A45-2B73-0F3A-FA04BA9542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FBA7737D-331A-4D0B-8B7C-31B1864942C9}" type="slidenum">
              <a:rPr lang="en-US" altLang="en-US" sz="1300">
                <a:latin typeface="Helvetica" panose="020B0604020202020204" pitchFamily="34" charset="0"/>
              </a:rPr>
              <a:pPr/>
              <a:t>5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4338" name="Rectangle 2">
            <a:extLst>
              <a:ext uri="{FF2B5EF4-FFF2-40B4-BE49-F238E27FC236}">
                <a16:creationId xmlns:a16="http://schemas.microsoft.com/office/drawing/2014/main" id="{F0B7B7EE-FAC6-946B-5EE6-08A5E7EEFD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08E359C-7857-6D24-2FCF-A52D18CA8F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7EFA022F-450B-5467-5468-09A4E344E5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2356EFC-F96E-4AE3-A488-F66F2E133EED}" type="slidenum">
              <a:rPr lang="en-US" altLang="en-US" sz="1300">
                <a:latin typeface="Helvetica" panose="020B0604020202020204" pitchFamily="34" charset="0"/>
              </a:rPr>
              <a:pPr/>
              <a:t>6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E9513723-8B85-0544-ABCD-2EB1AD07780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61C264C8-E5DE-3BF7-36E8-3B2EDDC383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>
            <a:extLst>
              <a:ext uri="{FF2B5EF4-FFF2-40B4-BE49-F238E27FC236}">
                <a16:creationId xmlns:a16="http://schemas.microsoft.com/office/drawing/2014/main" id="{0B117532-2BCB-F892-00CE-6301C6DB493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D7EAB25F-B79B-4494-876A-CE1F9D798881}" type="slidenum">
              <a:rPr lang="en-US" altLang="en-US" sz="1300">
                <a:latin typeface="Helvetica" panose="020B0604020202020204" pitchFamily="34" charset="0"/>
              </a:rPr>
              <a:pPr/>
              <a:t>7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18434" name="Rectangle 2">
            <a:extLst>
              <a:ext uri="{FF2B5EF4-FFF2-40B4-BE49-F238E27FC236}">
                <a16:creationId xmlns:a16="http://schemas.microsoft.com/office/drawing/2014/main" id="{D0F1D05D-116B-923A-C8FA-F0AF5AC970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5EEB0E84-8C7F-0076-383C-421C34ECA4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>
            <a:extLst>
              <a:ext uri="{FF2B5EF4-FFF2-40B4-BE49-F238E27FC236}">
                <a16:creationId xmlns:a16="http://schemas.microsoft.com/office/drawing/2014/main" id="{4614D0DB-D0AD-BE01-B6D9-B08D733AC6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24C7BD84-B013-45EF-B87E-DF7A8E78D0E7}" type="slidenum">
              <a:rPr lang="en-US" altLang="en-US" sz="1300">
                <a:latin typeface="Helvetica" panose="020B0604020202020204" pitchFamily="34" charset="0"/>
              </a:rPr>
              <a:pPr/>
              <a:t>8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:a16="http://schemas.microsoft.com/office/drawing/2014/main" id="{226BAB18-A3F7-9E62-160F-1D5261D917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7B89B39B-4C31-8964-3C68-8A8BD91818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>
            <a:extLst>
              <a:ext uri="{FF2B5EF4-FFF2-40B4-BE49-F238E27FC236}">
                <a16:creationId xmlns:a16="http://schemas.microsoft.com/office/drawing/2014/main" id="{7E72E9AE-253B-9C86-8A2C-63092C7428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 defTabSz="939800"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defTabSz="939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C3678891-7CC3-429C-BE1E-A866A6AD3FFB}" type="slidenum">
              <a:rPr lang="en-US" altLang="en-US" sz="1300">
                <a:latin typeface="Helvetica" panose="020B0604020202020204" pitchFamily="34" charset="0"/>
              </a:rPr>
              <a:pPr/>
              <a:t>9</a:t>
            </a:fld>
            <a:endParaRPr lang="en-US" altLang="en-US" sz="1300">
              <a:latin typeface="Helvetica" panose="020B0604020202020204" pitchFamily="34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:a16="http://schemas.microsoft.com/office/drawing/2014/main" id="{437801EA-8149-6BE1-D571-9B362D6CE6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BDC4A666-E3A6-475D-E6B7-DECA329CEC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62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45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66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March 2019</a:t>
            </a:r>
          </a:p>
        </p:txBody>
      </p:sp>
      <p:sp>
        <p:nvSpPr>
          <p:cNvPr id="5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2018 Silberschatz, Galvin and Gagne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2D389-1E87-4ECE-A6D6-350E1E959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8274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69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96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3939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89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60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996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05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10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March 2019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2018 Silberschatz, Galvin and Gagne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3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March 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2018 Silberschatz, Galvin and Gagne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A9E9B-7639-41A7-8B5F-FEFEB094F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7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ape 54273"/>
          <p:cNvSpPr>
            <a:spLocks noGrp="1" noChangeArrowheads="1"/>
          </p:cNvSpPr>
          <p:nvPr>
            <p:ph type="title"/>
          </p:nvPr>
        </p:nvSpPr>
        <p:spPr/>
        <p:txBody>
          <a:bodyPr vert="horz" wrap="none" lIns="63398" tIns="25359" rIns="63398" bIns="25359" rtlCol="0"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CSMC 412</a:t>
            </a:r>
          </a:p>
        </p:txBody>
      </p:sp>
      <p:sp>
        <p:nvSpPr>
          <p:cNvPr id="4099" name="Shape 54274"/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1943131"/>
          </a:xfrm>
        </p:spPr>
        <p:txBody>
          <a:bodyPr vert="horz" lIns="71324" tIns="28529" rIns="71324" bIns="28529" rtlCol="0">
            <a:spAutoFit/>
          </a:bodyPr>
          <a:lstStyle/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Operating Systems</a:t>
            </a:r>
            <a:endParaRPr lang="en-US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3300" dirty="0">
                <a:solidFill>
                  <a:schemeClr val="tx2"/>
                </a:solidFill>
              </a:rPr>
              <a:t>Prof. Ashok K </a:t>
            </a:r>
            <a:r>
              <a:rPr lang="en-US" sz="3300" dirty="0" err="1">
                <a:solidFill>
                  <a:schemeClr val="tx2"/>
                </a:solidFill>
              </a:rPr>
              <a:t>Agrawala</a:t>
            </a:r>
            <a:endParaRPr lang="en-US" sz="3300" dirty="0">
              <a:solidFill>
                <a:schemeClr val="tx2"/>
              </a:solidFill>
            </a:endParaRPr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endParaRPr lang="en-US" sz="2100" dirty="0"/>
          </a:p>
          <a:p>
            <a:pPr marL="387350" indent="-387350" algn="ctr" defTabSz="1033463">
              <a:lnSpc>
                <a:spcPct val="94000"/>
              </a:lnSpc>
              <a:spcBef>
                <a:spcPct val="28000"/>
              </a:spcBef>
              <a:buNone/>
            </a:pPr>
            <a:r>
              <a:rPr lang="en-US" sz="2100" dirty="0">
                <a:solidFill>
                  <a:srgbClr val="000000"/>
                </a:solidFill>
              </a:rPr>
              <a:t>Protection</a:t>
            </a:r>
          </a:p>
        </p:txBody>
      </p:sp>
      <p:sp>
        <p:nvSpPr>
          <p:cNvPr id="4101" name="Shape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1C8854-195F-4F1D-ABC5-033DBF64DE55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2088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>
            <a:extLst>
              <a:ext uri="{FF2B5EF4-FFF2-40B4-BE49-F238E27FC236}">
                <a16:creationId xmlns:a16="http://schemas.microsoft.com/office/drawing/2014/main" id="{E9170328-8E21-FA83-4FE6-0CBEE43BF4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ARM CPU Architecture</a:t>
            </a:r>
          </a:p>
        </p:txBody>
      </p:sp>
      <p:pic>
        <p:nvPicPr>
          <p:cNvPr id="77826" name="Content Placeholder 4">
            <a:extLst>
              <a:ext uri="{FF2B5EF4-FFF2-40B4-BE49-F238E27FC236}">
                <a16:creationId xmlns:a16="http://schemas.microsoft.com/office/drawing/2014/main" id="{96424730-24A4-8A88-92C7-E85399FA8C9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97064" y="1423989"/>
            <a:ext cx="8569325" cy="390842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le 1">
            <a:extLst>
              <a:ext uri="{FF2B5EF4-FFF2-40B4-BE49-F238E27FC236}">
                <a16:creationId xmlns:a16="http://schemas.microsoft.com/office/drawing/2014/main" id="{F349A822-3FD6-46E2-0781-1E5F15A8B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Domain of Protection</a:t>
            </a:r>
          </a:p>
        </p:txBody>
      </p:sp>
      <p:sp>
        <p:nvSpPr>
          <p:cNvPr id="78850" name="Content Placeholder 2">
            <a:extLst>
              <a:ext uri="{FF2B5EF4-FFF2-40B4-BE49-F238E27FC236}">
                <a16:creationId xmlns:a16="http://schemas.microsoft.com/office/drawing/2014/main" id="{D1D436CC-D296-7667-E16E-680DC8751D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en-US"/>
              <a:t>Rings of protection separate functions into domains and order them hierarchically  </a:t>
            </a:r>
          </a:p>
          <a:p>
            <a:r>
              <a:rPr lang="en-US" altLang="en-US"/>
              <a:t>Computer can be treated as processes and objects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Hardware objects </a:t>
            </a:r>
            <a:r>
              <a:rPr lang="en-US" altLang="en-US"/>
              <a:t>(such as devices) and </a:t>
            </a:r>
            <a:r>
              <a:rPr lang="en-US" altLang="en-US" b="1">
                <a:solidFill>
                  <a:srgbClr val="3366FF"/>
                </a:solidFill>
              </a:rPr>
              <a:t>software objects </a:t>
            </a:r>
            <a:r>
              <a:rPr lang="en-US" altLang="en-US"/>
              <a:t>(such as files, programs, semaphores</a:t>
            </a:r>
          </a:p>
          <a:p>
            <a:r>
              <a:rPr lang="en-US" altLang="en-US"/>
              <a:t>Process for example should only have access to objects it currently requires to complete its task – the</a:t>
            </a:r>
            <a:r>
              <a:rPr lang="en-US" altLang="en-US" b="1">
                <a:solidFill>
                  <a:srgbClr val="3366FF"/>
                </a:solidFill>
              </a:rPr>
              <a:t> need-to-know </a:t>
            </a:r>
            <a:r>
              <a:rPr lang="en-US" altLang="en-US"/>
              <a:t>principle</a:t>
            </a:r>
          </a:p>
          <a:p>
            <a:r>
              <a:rPr lang="en-US" altLang="en-US"/>
              <a:t>Implementation can be via process operating in a </a:t>
            </a:r>
            <a:r>
              <a:rPr lang="en-US" altLang="en-US" b="1">
                <a:solidFill>
                  <a:srgbClr val="3366FF"/>
                </a:solidFill>
              </a:rPr>
              <a:t>protection domain</a:t>
            </a:r>
          </a:p>
          <a:p>
            <a:pPr lvl="1"/>
            <a:r>
              <a:rPr lang="en-US" altLang="en-US"/>
              <a:t>Specifies resources process may access</a:t>
            </a:r>
          </a:p>
          <a:p>
            <a:pPr lvl="1"/>
            <a:r>
              <a:rPr lang="en-US" altLang="en-US"/>
              <a:t>Each domain specifies set of objects and types of operations on them</a:t>
            </a:r>
          </a:p>
          <a:p>
            <a:pPr lvl="1"/>
            <a:r>
              <a:rPr lang="en-US" altLang="en-US"/>
              <a:t>Ability to execute an operation on an object is an </a:t>
            </a:r>
            <a:r>
              <a:rPr lang="en-US" altLang="en-US" b="1">
                <a:solidFill>
                  <a:srgbClr val="3366FF"/>
                </a:solidFill>
              </a:rPr>
              <a:t>access right</a:t>
            </a:r>
          </a:p>
          <a:p>
            <a:pPr lvl="2"/>
            <a:r>
              <a:rPr lang="en-US" altLang="en-US"/>
              <a:t>&lt;object-name, rights-set&gt;</a:t>
            </a:r>
          </a:p>
          <a:p>
            <a:pPr lvl="1"/>
            <a:r>
              <a:rPr lang="en-US" altLang="en-US"/>
              <a:t>Domains may share access rights</a:t>
            </a:r>
          </a:p>
          <a:p>
            <a:pPr lvl="1"/>
            <a:r>
              <a:rPr lang="en-US" altLang="en-US"/>
              <a:t>Associations can be </a:t>
            </a:r>
            <a:r>
              <a:rPr lang="en-US" altLang="en-US" b="1">
                <a:solidFill>
                  <a:srgbClr val="3366FF"/>
                </a:solidFill>
              </a:rPr>
              <a:t>static</a:t>
            </a:r>
            <a:r>
              <a:rPr lang="en-US" altLang="en-US"/>
              <a:t> or </a:t>
            </a:r>
            <a:r>
              <a:rPr lang="en-US" altLang="en-US" b="1">
                <a:solidFill>
                  <a:srgbClr val="3366FF"/>
                </a:solidFill>
              </a:rPr>
              <a:t>dynamic</a:t>
            </a:r>
          </a:p>
          <a:p>
            <a:pPr lvl="1"/>
            <a:r>
              <a:rPr lang="en-US" altLang="en-US"/>
              <a:t>If dynamic, processes can </a:t>
            </a:r>
            <a:r>
              <a:rPr lang="en-US" altLang="en-US" b="1">
                <a:solidFill>
                  <a:srgbClr val="3366FF"/>
                </a:solidFill>
              </a:rPr>
              <a:t>domain switch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>
            <a:extLst>
              <a:ext uri="{FF2B5EF4-FFF2-40B4-BE49-F238E27FC236}">
                <a16:creationId xmlns:a16="http://schemas.microsoft.com/office/drawing/2014/main" id="{42591801-60BF-2B7F-9DFC-A3E3A7C06B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55576"/>
            <a:ext cx="82296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Domain Structure</a:t>
            </a:r>
          </a:p>
        </p:txBody>
      </p:sp>
      <p:sp>
        <p:nvSpPr>
          <p:cNvPr id="23554" name="Rectangle 3">
            <a:extLst>
              <a:ext uri="{FF2B5EF4-FFF2-40B4-BE49-F238E27FC236}">
                <a16:creationId xmlns:a16="http://schemas.microsoft.com/office/drawing/2014/main" id="{35F029BE-031A-ECB8-BF41-863EC1258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30450" y="1233489"/>
            <a:ext cx="6535738" cy="4530725"/>
          </a:xfrm>
        </p:spPr>
        <p:txBody>
          <a:bodyPr/>
          <a:lstStyle/>
          <a:p>
            <a:r>
              <a:rPr lang="en-US" altLang="en-US"/>
              <a:t>Access-right = &lt;</a:t>
            </a:r>
            <a:r>
              <a:rPr lang="en-US" altLang="en-US" i="1"/>
              <a:t>object-name</a:t>
            </a:r>
            <a:r>
              <a:rPr lang="en-US" altLang="en-US"/>
              <a:t>, </a:t>
            </a:r>
            <a:r>
              <a:rPr lang="en-US" altLang="en-US" i="1"/>
              <a:t>rights-set</a:t>
            </a:r>
            <a:r>
              <a:rPr lang="en-US" altLang="en-US"/>
              <a:t>&gt;</a:t>
            </a:r>
            <a:br>
              <a:rPr lang="en-US" altLang="en-US"/>
            </a:br>
            <a:r>
              <a:rPr lang="en-US" altLang="en-US"/>
              <a:t>where </a:t>
            </a:r>
            <a:r>
              <a:rPr lang="en-US" altLang="en-US" i="1"/>
              <a:t>rights-set</a:t>
            </a:r>
            <a:r>
              <a:rPr lang="en-US" altLang="en-US"/>
              <a:t> is a subset of all valid operations that can be performed on the object </a:t>
            </a:r>
          </a:p>
          <a:p>
            <a:r>
              <a:rPr lang="en-US" altLang="en-US"/>
              <a:t>Domain = set of access-rights </a:t>
            </a:r>
            <a:br>
              <a:rPr lang="en-US" altLang="en-US"/>
            </a:br>
            <a:endParaRPr lang="en-US" altLang="en-US"/>
          </a:p>
        </p:txBody>
      </p:sp>
      <p:pic>
        <p:nvPicPr>
          <p:cNvPr id="23555" name="Picture 6">
            <a:extLst>
              <a:ext uri="{FF2B5EF4-FFF2-40B4-BE49-F238E27FC236}">
                <a16:creationId xmlns:a16="http://schemas.microsoft.com/office/drawing/2014/main" id="{B54CD320-D639-9FAD-ED19-9591D92D72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714" y="3024188"/>
            <a:ext cx="5913437" cy="130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>
            <a:extLst>
              <a:ext uri="{FF2B5EF4-FFF2-40B4-BE49-F238E27FC236}">
                <a16:creationId xmlns:a16="http://schemas.microsoft.com/office/drawing/2014/main" id="{54F028F4-E52F-F28E-5BF7-08D8D20D69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114301"/>
            <a:ext cx="77724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Domain Implementation (UNIX)</a:t>
            </a:r>
          </a:p>
        </p:txBody>
      </p:sp>
      <p:sp>
        <p:nvSpPr>
          <p:cNvPr id="25602" name="Rectangle 3">
            <a:extLst>
              <a:ext uri="{FF2B5EF4-FFF2-40B4-BE49-F238E27FC236}">
                <a16:creationId xmlns:a16="http://schemas.microsoft.com/office/drawing/2014/main" id="{83DE9444-335E-C15D-D799-0F887E82DC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13001" y="1096964"/>
            <a:ext cx="6958013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Domain = user-id</a:t>
            </a:r>
            <a:endParaRPr lang="en-US" altLang="en-US" sz="800"/>
          </a:p>
          <a:p>
            <a:r>
              <a:rPr lang="en-US" altLang="en-US"/>
              <a:t>Domain switch accomplished via file system</a:t>
            </a:r>
          </a:p>
          <a:p>
            <a:pPr lvl="2"/>
            <a:r>
              <a:rPr lang="en-US" altLang="en-US"/>
              <a:t>Each file has associated with it a domain bit (setuid bit)</a:t>
            </a:r>
          </a:p>
          <a:p>
            <a:pPr lvl="2"/>
            <a:r>
              <a:rPr lang="en-US" altLang="en-US"/>
              <a:t>When file is executed and setuid = on, then user-id is set to owner of the file being executed</a:t>
            </a:r>
          </a:p>
          <a:p>
            <a:pPr lvl="2"/>
            <a:r>
              <a:rPr lang="en-US" altLang="en-US"/>
              <a:t> When execution completes user-id is reset </a:t>
            </a:r>
            <a:endParaRPr lang="en-US" altLang="en-US" sz="800"/>
          </a:p>
          <a:p>
            <a:r>
              <a:rPr lang="en-US" altLang="en-US"/>
              <a:t>Domain switch accomplished via passwords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su</a:t>
            </a:r>
            <a:r>
              <a:rPr lang="en-US" altLang="en-US"/>
              <a:t> command temporarily switches to another user</a:t>
            </a:r>
            <a:r>
              <a:rPr lang="ja-JP" altLang="en-US"/>
              <a:t>’</a:t>
            </a:r>
            <a:r>
              <a:rPr lang="en-US" altLang="ja-JP"/>
              <a:t>s domain when other domain</a:t>
            </a:r>
            <a:r>
              <a:rPr lang="ja-JP" altLang="en-US"/>
              <a:t>’</a:t>
            </a:r>
            <a:r>
              <a:rPr lang="en-US" altLang="ja-JP"/>
              <a:t>s password provided</a:t>
            </a:r>
            <a:endParaRPr lang="en-US" altLang="en-US" sz="800"/>
          </a:p>
          <a:p>
            <a:r>
              <a:rPr lang="en-US" altLang="en-US"/>
              <a:t>Domain switching via commands</a:t>
            </a:r>
          </a:p>
          <a:p>
            <a:pPr lvl="1"/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sudo</a:t>
            </a:r>
            <a:r>
              <a:rPr lang="en-US" altLang="en-US"/>
              <a:t> command prefix executes specified command in another domain (if original domain has privilege or password given)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B5466D7D-1EF6-3DED-D792-94708224D1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82563"/>
            <a:ext cx="8229600" cy="576262"/>
          </a:xfrm>
        </p:spPr>
        <p:txBody>
          <a:bodyPr/>
          <a:lstStyle/>
          <a:p>
            <a:r>
              <a:rPr lang="en-US" altLang="en-US" sz="2800"/>
              <a:t>Domain Implementation (Android App IDs)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E5FFC97-DA45-E54B-B649-537EE14CF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30450" y="1233489"/>
            <a:ext cx="7786688" cy="4530725"/>
          </a:xfrm>
        </p:spPr>
        <p:txBody>
          <a:bodyPr>
            <a:normAutofit fontScale="77500" lnSpcReduction="20000"/>
          </a:bodyPr>
          <a:lstStyle/>
          <a:p>
            <a:pPr>
              <a:buFont typeface="Monotype Sorts" pitchFamily="2" charset="2"/>
              <a:buChar char="n"/>
              <a:defRPr/>
            </a:pPr>
            <a:r>
              <a:rPr lang="en-US" dirty="0"/>
              <a:t>In Android, distinct user IDs are provided on a per-application basis</a:t>
            </a:r>
          </a:p>
          <a:p>
            <a:pPr>
              <a:buFont typeface="Monotype Sorts" pitchFamily="2" charset="2"/>
              <a:buChar char="n"/>
              <a:defRPr/>
            </a:pPr>
            <a:r>
              <a:rPr lang="en-US" dirty="0"/>
              <a:t>When an application is installed, the </a:t>
            </a:r>
            <a:r>
              <a:rPr lang="en-US" dirty="0" err="1"/>
              <a:t>installd</a:t>
            </a:r>
            <a:r>
              <a:rPr lang="en-US" dirty="0"/>
              <a:t> daemon assigns it a distinct user ID (UID) and group ID (GID), along with a private data directory (/data/data/&lt;</a:t>
            </a:r>
            <a:r>
              <a:rPr lang="en-US" dirty="0" err="1"/>
              <a:t>appname</a:t>
            </a:r>
            <a:r>
              <a:rPr lang="en-US" dirty="0"/>
              <a:t>&gt;) whose ownership is granted to this UID/GID combination alone. </a:t>
            </a:r>
          </a:p>
          <a:p>
            <a:pPr>
              <a:buFont typeface="Monotype Sorts" pitchFamily="2" charset="2"/>
              <a:buChar char="n"/>
              <a:defRPr/>
            </a:pPr>
            <a:r>
              <a:rPr lang="en-US" dirty="0"/>
              <a:t>Applications on the device enjoy the same level of protection provided by UNIX systems to separate users</a:t>
            </a:r>
          </a:p>
          <a:p>
            <a:pPr>
              <a:buFont typeface="Monotype Sorts" pitchFamily="2" charset="2"/>
              <a:buChar char="n"/>
              <a:defRPr/>
            </a:pPr>
            <a:r>
              <a:rPr lang="en-US" dirty="0"/>
              <a:t>A quick and simple way to provide isolation, security, and privacy. </a:t>
            </a:r>
          </a:p>
          <a:p>
            <a:pPr>
              <a:buFont typeface="Monotype Sorts" pitchFamily="2" charset="2"/>
              <a:buChar char="n"/>
              <a:defRPr/>
            </a:pPr>
            <a:r>
              <a:rPr lang="en-US" dirty="0"/>
              <a:t>The mechanism is extended by modifying the kernel to allow certain operations (such as networking sockets) only to members of a particular GID (for example, AID INET, 3003)</a:t>
            </a:r>
          </a:p>
          <a:p>
            <a:pPr>
              <a:buFont typeface="Monotype Sorts" pitchFamily="2" charset="2"/>
              <a:buChar char="n"/>
              <a:defRPr/>
            </a:pPr>
            <a:r>
              <a:rPr lang="en-US" dirty="0"/>
              <a:t>A further enhancement by Android is to define certain UIDs as “isolated,” prevents them from initiating RPC requests to any but a bare minimum of services</a:t>
            </a:r>
          </a:p>
          <a:p>
            <a:pPr>
              <a:buFont typeface="Monotype Sorts" pitchFamily="2" charset="2"/>
              <a:buChar char="n"/>
              <a:defRPr/>
            </a:pPr>
            <a:endParaRPr lang="en-US" dirty="0"/>
          </a:p>
          <a:p>
            <a:pPr marL="0" indent="0">
              <a:buNone/>
              <a:defRPr/>
            </a:pPr>
            <a:endParaRPr lang="en-US" altLang="en-US" dirty="0"/>
          </a:p>
          <a:p>
            <a:pPr marL="0" indent="0">
              <a:buNone/>
              <a:defRPr/>
            </a:pPr>
            <a:endParaRPr lang="en-US" alt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>
            <a:extLst>
              <a:ext uri="{FF2B5EF4-FFF2-40B4-BE49-F238E27FC236}">
                <a16:creationId xmlns:a16="http://schemas.microsoft.com/office/drawing/2014/main" id="{39E537D8-C946-8745-9FCC-B8BDFAF5B4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9038" y="168276"/>
            <a:ext cx="775176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Access Matrix</a:t>
            </a:r>
          </a:p>
        </p:txBody>
      </p:sp>
      <p:sp>
        <p:nvSpPr>
          <p:cNvPr id="28674" name="Rectangle 3">
            <a:extLst>
              <a:ext uri="{FF2B5EF4-FFF2-40B4-BE49-F238E27FC236}">
                <a16:creationId xmlns:a16="http://schemas.microsoft.com/office/drawing/2014/main" id="{406512BC-214E-EE68-DB01-CFE2CA7920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98713" y="1119188"/>
            <a:ext cx="6850062" cy="2006600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View protection as a matrix (</a:t>
            </a:r>
            <a:r>
              <a:rPr lang="en-US" altLang="en-US" b="1">
                <a:solidFill>
                  <a:srgbClr val="3366FF"/>
                </a:solidFill>
              </a:rPr>
              <a:t>access matrix</a:t>
            </a:r>
            <a:r>
              <a:rPr lang="en-US" altLang="en-US"/>
              <a:t>)</a:t>
            </a:r>
            <a:endParaRPr lang="en-US" altLang="en-US" sz="800"/>
          </a:p>
          <a:p>
            <a:r>
              <a:rPr lang="en-US" altLang="en-US"/>
              <a:t>Rows represent domains</a:t>
            </a:r>
            <a:endParaRPr lang="en-US" altLang="en-US" sz="800"/>
          </a:p>
          <a:p>
            <a:r>
              <a:rPr lang="en-US" altLang="en-US"/>
              <a:t>Columns represent objects</a:t>
            </a:r>
            <a:endParaRPr lang="en-US" altLang="en-US" sz="800"/>
          </a:p>
          <a:p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Access(i, j) </a:t>
            </a:r>
            <a:r>
              <a:rPr lang="en-US" altLang="en-US"/>
              <a:t>is the set of operations that a process executing in Domain</a:t>
            </a:r>
            <a:r>
              <a:rPr lang="en-US" altLang="en-US" b="1" baseline="-25000"/>
              <a:t>i</a:t>
            </a:r>
            <a:r>
              <a:rPr lang="en-US" altLang="en-US"/>
              <a:t> can invoke on Object</a:t>
            </a:r>
            <a:r>
              <a:rPr lang="en-US" altLang="en-US" b="1" baseline="-25000"/>
              <a:t>j</a:t>
            </a:r>
          </a:p>
        </p:txBody>
      </p:sp>
      <p:pic>
        <p:nvPicPr>
          <p:cNvPr id="28675" name="Picture 12">
            <a:extLst>
              <a:ext uri="{FF2B5EF4-FFF2-40B4-BE49-F238E27FC236}">
                <a16:creationId xmlns:a16="http://schemas.microsoft.com/office/drawing/2014/main" id="{A6D1965C-C0EC-8931-110D-1FB431047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351" y="3208339"/>
            <a:ext cx="4087813" cy="237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>
            <a:extLst>
              <a:ext uri="{FF2B5EF4-FFF2-40B4-BE49-F238E27FC236}">
                <a16:creationId xmlns:a16="http://schemas.microsoft.com/office/drawing/2014/main" id="{8689896C-6560-015E-CC14-5383860F55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5038" y="168276"/>
            <a:ext cx="800576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Use of Access Matrix</a:t>
            </a:r>
          </a:p>
        </p:txBody>
      </p:sp>
      <p:sp>
        <p:nvSpPr>
          <p:cNvPr id="30722" name="Rectangle 3">
            <a:extLst>
              <a:ext uri="{FF2B5EF4-FFF2-40B4-BE49-F238E27FC236}">
                <a16:creationId xmlns:a16="http://schemas.microsoft.com/office/drawing/2014/main" id="{AE93C6C8-33A7-125F-47C7-E5244F0D2D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84425" y="1111251"/>
            <a:ext cx="6781800" cy="468947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If a process in Domain </a:t>
            </a:r>
            <a:r>
              <a:rPr lang="en-US" altLang="en-US" i="1"/>
              <a:t>D</a:t>
            </a:r>
            <a:r>
              <a:rPr lang="en-US" altLang="en-US" i="1" baseline="-25000"/>
              <a:t>i</a:t>
            </a:r>
            <a:r>
              <a:rPr lang="en-US" altLang="en-US" i="1"/>
              <a:t> </a:t>
            </a:r>
            <a:r>
              <a:rPr lang="en-US" altLang="en-US"/>
              <a:t>tries to do </a:t>
            </a:r>
            <a:r>
              <a:rPr lang="ja-JP" altLang="en-US"/>
              <a:t>“</a:t>
            </a:r>
            <a:r>
              <a:rPr lang="en-US" altLang="ja-JP"/>
              <a:t>op</a:t>
            </a:r>
            <a:r>
              <a:rPr lang="ja-JP" altLang="en-US"/>
              <a:t>”</a:t>
            </a:r>
            <a:r>
              <a:rPr lang="en-US" altLang="ja-JP"/>
              <a:t> on object</a:t>
            </a:r>
            <a:r>
              <a:rPr lang="en-US" altLang="ja-JP" i="1"/>
              <a:t> O</a:t>
            </a:r>
            <a:r>
              <a:rPr lang="en-US" altLang="ja-JP" i="1" baseline="-25000"/>
              <a:t>j</a:t>
            </a:r>
            <a:r>
              <a:rPr lang="en-US" altLang="ja-JP"/>
              <a:t>, then </a:t>
            </a:r>
            <a:r>
              <a:rPr lang="ja-JP" altLang="en-US"/>
              <a:t>“</a:t>
            </a:r>
            <a:r>
              <a:rPr lang="en-US" altLang="ja-JP"/>
              <a:t>op</a:t>
            </a:r>
            <a:r>
              <a:rPr lang="ja-JP" altLang="en-US"/>
              <a:t>”</a:t>
            </a:r>
            <a:r>
              <a:rPr lang="en-US" altLang="ja-JP"/>
              <a:t> must be in the access matrix</a:t>
            </a:r>
            <a:endParaRPr lang="en-US" altLang="en-US" sz="800"/>
          </a:p>
          <a:p>
            <a:r>
              <a:rPr lang="en-US" altLang="en-US"/>
              <a:t>User who creates object can define access column for that object</a:t>
            </a:r>
          </a:p>
          <a:p>
            <a:r>
              <a:rPr lang="en-US" altLang="en-US"/>
              <a:t>Can be expanded to dynamic protection</a:t>
            </a:r>
          </a:p>
          <a:p>
            <a:pPr lvl="1"/>
            <a:r>
              <a:rPr lang="en-US" altLang="en-US"/>
              <a:t>Operations to add, delete access rights</a:t>
            </a:r>
          </a:p>
          <a:p>
            <a:pPr lvl="1"/>
            <a:r>
              <a:rPr lang="en-US" altLang="en-US"/>
              <a:t>Special access rights:</a:t>
            </a:r>
          </a:p>
          <a:p>
            <a:pPr lvl="2"/>
            <a:r>
              <a:rPr lang="en-US" altLang="en-US" i="1"/>
              <a:t>owner of O</a:t>
            </a:r>
            <a:r>
              <a:rPr lang="en-US" altLang="en-US" i="1" baseline="-25000"/>
              <a:t>i</a:t>
            </a:r>
            <a:endParaRPr lang="en-US" altLang="en-US" i="1"/>
          </a:p>
          <a:p>
            <a:pPr lvl="2"/>
            <a:r>
              <a:rPr lang="en-US" altLang="en-US" i="1"/>
              <a:t>copy op from O</a:t>
            </a:r>
            <a:r>
              <a:rPr lang="en-US" altLang="en-US" i="1" baseline="-25000"/>
              <a:t>i</a:t>
            </a:r>
            <a:r>
              <a:rPr lang="en-US" altLang="en-US" i="1"/>
              <a:t> to O</a:t>
            </a:r>
            <a:r>
              <a:rPr lang="en-US" altLang="en-US" i="1" baseline="-25000"/>
              <a:t>j </a:t>
            </a:r>
            <a:r>
              <a:rPr lang="en-US" altLang="en-US" i="1"/>
              <a:t>(denoted by </a:t>
            </a:r>
            <a:r>
              <a:rPr lang="ja-JP" altLang="en-US" i="1"/>
              <a:t>“</a:t>
            </a:r>
            <a:r>
              <a:rPr lang="en-US" altLang="ja-JP" i="1"/>
              <a:t>*</a:t>
            </a:r>
            <a:r>
              <a:rPr lang="ja-JP" altLang="en-US" i="1"/>
              <a:t>”</a:t>
            </a:r>
            <a:r>
              <a:rPr lang="en-US" altLang="ja-JP" i="1"/>
              <a:t>)</a:t>
            </a:r>
          </a:p>
          <a:p>
            <a:pPr lvl="2"/>
            <a:r>
              <a:rPr lang="en-US" altLang="en-US" i="1"/>
              <a:t>control – D</a:t>
            </a:r>
            <a:r>
              <a:rPr lang="en-US" altLang="en-US" i="1" baseline="-25000"/>
              <a:t>i</a:t>
            </a:r>
            <a:r>
              <a:rPr lang="en-US" altLang="en-US" i="1"/>
              <a:t> can modify D</a:t>
            </a:r>
            <a:r>
              <a:rPr lang="en-US" altLang="en-US" i="1" baseline="-25000"/>
              <a:t>j</a:t>
            </a:r>
            <a:r>
              <a:rPr lang="en-US" altLang="en-US" i="1"/>
              <a:t> access rights</a:t>
            </a:r>
          </a:p>
          <a:p>
            <a:pPr lvl="2"/>
            <a:r>
              <a:rPr lang="en-US" altLang="en-US" i="1"/>
              <a:t>transfer – switch from domain D</a:t>
            </a:r>
            <a:r>
              <a:rPr lang="en-US" altLang="en-US" i="1" baseline="-25000"/>
              <a:t>i</a:t>
            </a:r>
            <a:r>
              <a:rPr lang="en-US" altLang="en-US" i="1"/>
              <a:t> to D</a:t>
            </a:r>
            <a:r>
              <a:rPr lang="en-US" altLang="en-US" i="1" baseline="-25000"/>
              <a:t>j</a:t>
            </a:r>
          </a:p>
          <a:p>
            <a:pPr lvl="1"/>
            <a:r>
              <a:rPr lang="en-US" altLang="en-US" i="1"/>
              <a:t>Copy </a:t>
            </a:r>
            <a:r>
              <a:rPr lang="en-US" altLang="en-US"/>
              <a:t>and </a:t>
            </a:r>
            <a:r>
              <a:rPr lang="en-US" altLang="en-US" i="1"/>
              <a:t>Owner </a:t>
            </a:r>
            <a:r>
              <a:rPr lang="en-US" altLang="en-US"/>
              <a:t>applicable to an object</a:t>
            </a:r>
          </a:p>
          <a:p>
            <a:pPr lvl="1"/>
            <a:r>
              <a:rPr lang="en-US" altLang="en-US" i="1"/>
              <a:t>Control </a:t>
            </a:r>
            <a:r>
              <a:rPr lang="en-US" altLang="en-US"/>
              <a:t>applicable to domain object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>
            <a:extLst>
              <a:ext uri="{FF2B5EF4-FFF2-40B4-BE49-F238E27FC236}">
                <a16:creationId xmlns:a16="http://schemas.microsoft.com/office/drawing/2014/main" id="{CB175A70-295B-7F5D-50C9-01C7CFE82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00300" y="155576"/>
            <a:ext cx="781050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Use of Access Matrix (Cont.)</a:t>
            </a:r>
          </a:p>
        </p:txBody>
      </p:sp>
      <p:sp>
        <p:nvSpPr>
          <p:cNvPr id="32770" name="Rectangle 3">
            <a:extLst>
              <a:ext uri="{FF2B5EF4-FFF2-40B4-BE49-F238E27FC236}">
                <a16:creationId xmlns:a16="http://schemas.microsoft.com/office/drawing/2014/main" id="{65673BDB-A178-3090-389F-6E5C89DC9A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84426" y="1150939"/>
            <a:ext cx="6932613" cy="4530725"/>
          </a:xfrm>
        </p:spPr>
        <p:txBody>
          <a:bodyPr/>
          <a:lstStyle/>
          <a:p>
            <a:r>
              <a:rPr lang="en-US" altLang="en-US" b="1">
                <a:solidFill>
                  <a:srgbClr val="3366FF"/>
                </a:solidFill>
              </a:rPr>
              <a:t>Access matrix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design separates mechanism from policy</a:t>
            </a:r>
          </a:p>
          <a:p>
            <a:pPr lvl="1"/>
            <a:r>
              <a:rPr lang="en-US" altLang="en-US"/>
              <a:t>Mechanism </a:t>
            </a:r>
          </a:p>
          <a:p>
            <a:pPr lvl="2"/>
            <a:r>
              <a:rPr lang="en-US" altLang="en-US"/>
              <a:t>Operating system provides access-matrix + rules</a:t>
            </a:r>
          </a:p>
          <a:p>
            <a:pPr lvl="2"/>
            <a:r>
              <a:rPr lang="en-US" altLang="en-US"/>
              <a:t>If ensures that the matrix is only manipulated by authorized agents and that rules are strictly enforced</a:t>
            </a:r>
          </a:p>
          <a:p>
            <a:pPr lvl="1"/>
            <a:r>
              <a:rPr lang="en-US" altLang="en-US"/>
              <a:t>Policy</a:t>
            </a:r>
          </a:p>
          <a:p>
            <a:pPr lvl="2"/>
            <a:r>
              <a:rPr lang="en-US" altLang="en-US"/>
              <a:t>User dictates policy</a:t>
            </a:r>
          </a:p>
          <a:p>
            <a:pPr lvl="2"/>
            <a:r>
              <a:rPr lang="en-US" altLang="en-US"/>
              <a:t>Who can access what object and in what mode</a:t>
            </a:r>
          </a:p>
          <a:p>
            <a:r>
              <a:rPr lang="en-US" altLang="en-US"/>
              <a:t>But doesn</a:t>
            </a:r>
            <a:r>
              <a:rPr lang="ja-JP" altLang="en-US"/>
              <a:t>’</a:t>
            </a:r>
            <a:r>
              <a:rPr lang="en-US" altLang="ja-JP"/>
              <a:t>t solve the general confinement problem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>
            <a:extLst>
              <a:ext uri="{FF2B5EF4-FFF2-40B4-BE49-F238E27FC236}">
                <a16:creationId xmlns:a16="http://schemas.microsoft.com/office/drawing/2014/main" id="{C6D5A97F-E274-7B90-D799-E0430D051B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03538" y="150813"/>
            <a:ext cx="7747000" cy="519112"/>
          </a:xfrm>
        </p:spPr>
        <p:txBody>
          <a:bodyPr/>
          <a:lstStyle/>
          <a:p>
            <a:pPr eaLnBrk="1" hangingPunct="1"/>
            <a:r>
              <a:rPr lang="en-US" altLang="en-US" sz="2400"/>
              <a:t>Access Matrix of Figure A with Domains as Objects</a:t>
            </a:r>
          </a:p>
        </p:txBody>
      </p:sp>
      <p:pic>
        <p:nvPicPr>
          <p:cNvPr id="34818" name="Picture 6" descr="14">
            <a:extLst>
              <a:ext uri="{FF2B5EF4-FFF2-40B4-BE49-F238E27FC236}">
                <a16:creationId xmlns:a16="http://schemas.microsoft.com/office/drawing/2014/main" id="{EFB35D4F-D986-F3A7-F7FD-CCAECEF126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138" y="1404938"/>
            <a:ext cx="6761162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>
            <a:extLst>
              <a:ext uri="{FF2B5EF4-FFF2-40B4-BE49-F238E27FC236}">
                <a16:creationId xmlns:a16="http://schemas.microsoft.com/office/drawing/2014/main" id="{FFEF40E1-1937-FD90-05A3-8A915CD35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7450" y="182563"/>
            <a:ext cx="775335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Access Matrix with </a:t>
            </a:r>
            <a:r>
              <a:rPr lang="en-US" altLang="en-US" i="1"/>
              <a:t>Copy</a:t>
            </a:r>
            <a:r>
              <a:rPr lang="en-US" altLang="en-US"/>
              <a:t> Rights</a:t>
            </a:r>
          </a:p>
        </p:txBody>
      </p:sp>
      <p:pic>
        <p:nvPicPr>
          <p:cNvPr id="36866" name="Picture 6">
            <a:extLst>
              <a:ext uri="{FF2B5EF4-FFF2-40B4-BE49-F238E27FC236}">
                <a16:creationId xmlns:a16="http://schemas.microsoft.com/office/drawing/2014/main" id="{98051A1C-2D94-3754-F6AA-F19AC064E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2725" y="1214438"/>
            <a:ext cx="4256088" cy="448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>
            <a:extLst>
              <a:ext uri="{FF2B5EF4-FFF2-40B4-BE49-F238E27FC236}">
                <a16:creationId xmlns:a16="http://schemas.microsoft.com/office/drawing/2014/main" id="{CD93BFD9-90D4-48A3-0B6C-6A4556A078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2376" y="168276"/>
            <a:ext cx="77184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Chapter 17: Protection</a:t>
            </a:r>
            <a:endParaRPr lang="en-US" altLang="en-US" b="0"/>
          </a:p>
        </p:txBody>
      </p:sp>
      <p:sp>
        <p:nvSpPr>
          <p:cNvPr id="7170" name="Rectangle 3">
            <a:extLst>
              <a:ext uri="{FF2B5EF4-FFF2-40B4-BE49-F238E27FC236}">
                <a16:creationId xmlns:a16="http://schemas.microsoft.com/office/drawing/2014/main" id="{81B83EC1-0216-5E97-0B98-0C3557A04B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82838" y="1135063"/>
            <a:ext cx="7351712" cy="4483100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/>
              <a:t>Goals of Protection </a:t>
            </a:r>
          </a:p>
          <a:p>
            <a:r>
              <a:rPr lang="en-US" altLang="en-US"/>
              <a:t>Principles of Protection</a:t>
            </a:r>
          </a:p>
          <a:p>
            <a:r>
              <a:rPr lang="en-US" altLang="en-US"/>
              <a:t>Protection Rings</a:t>
            </a:r>
          </a:p>
          <a:p>
            <a:r>
              <a:rPr lang="en-US" altLang="en-US"/>
              <a:t>Domain of Protection</a:t>
            </a:r>
          </a:p>
          <a:p>
            <a:r>
              <a:rPr lang="en-US" altLang="en-US"/>
              <a:t>Access Matrix </a:t>
            </a:r>
          </a:p>
          <a:p>
            <a:r>
              <a:rPr lang="en-US" altLang="en-US"/>
              <a:t>Implementation of Access Matrix </a:t>
            </a:r>
          </a:p>
          <a:p>
            <a:r>
              <a:rPr lang="en-US" altLang="en-US"/>
              <a:t>Revocation of Access Rights </a:t>
            </a:r>
          </a:p>
          <a:p>
            <a:r>
              <a:rPr lang="en-US" altLang="en-US"/>
              <a:t>Role-based Access Control</a:t>
            </a:r>
          </a:p>
          <a:p>
            <a:r>
              <a:rPr lang="en-US" altLang="en-US"/>
              <a:t>Mandatory Access Control (MAC)</a:t>
            </a:r>
          </a:p>
          <a:p>
            <a:r>
              <a:rPr lang="en-US" altLang="en-US"/>
              <a:t>Capability-Based Systems </a:t>
            </a:r>
          </a:p>
          <a:p>
            <a:r>
              <a:rPr lang="en-US" altLang="en-US"/>
              <a:t>Other Protection Implementation Methods</a:t>
            </a:r>
          </a:p>
          <a:p>
            <a:r>
              <a:rPr lang="en-US" altLang="en-US"/>
              <a:t>Language-based Protection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>
            <a:extLst>
              <a:ext uri="{FF2B5EF4-FFF2-40B4-BE49-F238E27FC236}">
                <a16:creationId xmlns:a16="http://schemas.microsoft.com/office/drawing/2014/main" id="{5D3389CC-A53C-4E3D-395A-869B8495AD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5401" y="155576"/>
            <a:ext cx="7781925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Access Matrix With </a:t>
            </a:r>
            <a:r>
              <a:rPr lang="en-US" altLang="en-US" i="1"/>
              <a:t>Owner</a:t>
            </a:r>
            <a:r>
              <a:rPr lang="en-US" altLang="en-US"/>
              <a:t> Rights</a:t>
            </a:r>
          </a:p>
        </p:txBody>
      </p:sp>
      <p:pic>
        <p:nvPicPr>
          <p:cNvPr id="38914" name="Picture 5" descr="14">
            <a:extLst>
              <a:ext uri="{FF2B5EF4-FFF2-40B4-BE49-F238E27FC236}">
                <a16:creationId xmlns:a16="http://schemas.microsoft.com/office/drawing/2014/main" id="{0EB0640D-5BBC-528A-03BA-E23D98D67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1" y="1219201"/>
            <a:ext cx="356552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>
            <a:extLst>
              <a:ext uri="{FF2B5EF4-FFF2-40B4-BE49-F238E27FC236}">
                <a16:creationId xmlns:a16="http://schemas.microsoft.com/office/drawing/2014/main" id="{931DB98C-D5A8-8FB1-5A65-50D38B46CF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5426" y="182563"/>
            <a:ext cx="7840663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Modified Access Matrix of Figure B</a:t>
            </a:r>
          </a:p>
        </p:txBody>
      </p:sp>
      <p:pic>
        <p:nvPicPr>
          <p:cNvPr id="40962" name="Picture 6">
            <a:extLst>
              <a:ext uri="{FF2B5EF4-FFF2-40B4-BE49-F238E27FC236}">
                <a16:creationId xmlns:a16="http://schemas.microsoft.com/office/drawing/2014/main" id="{5CEF7EF1-CC06-844C-A742-FC6A1D615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1392238"/>
            <a:ext cx="6953250" cy="29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>
            <a:extLst>
              <a:ext uri="{FF2B5EF4-FFF2-40B4-BE49-F238E27FC236}">
                <a16:creationId xmlns:a16="http://schemas.microsoft.com/office/drawing/2014/main" id="{DD18F4A3-8C65-ABF3-8E54-74E0468129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7938" y="141288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Implementation of Access Matrix</a:t>
            </a:r>
          </a:p>
        </p:txBody>
      </p:sp>
      <p:sp>
        <p:nvSpPr>
          <p:cNvPr id="43010" name="Rectangle 3">
            <a:extLst>
              <a:ext uri="{FF2B5EF4-FFF2-40B4-BE49-F238E27FC236}">
                <a16:creationId xmlns:a16="http://schemas.microsoft.com/office/drawing/2014/main" id="{F6AD315E-7CB8-BBDD-2BF3-4BA563EF54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3151" y="1092201"/>
            <a:ext cx="6276975" cy="4005263"/>
          </a:xfrm>
        </p:spPr>
        <p:txBody>
          <a:bodyPr>
            <a:normAutofit fontScale="92500"/>
          </a:bodyPr>
          <a:lstStyle/>
          <a:p>
            <a:pPr>
              <a:tabLst>
                <a:tab pos="2736850" algn="l"/>
              </a:tabLst>
            </a:pPr>
            <a:r>
              <a:rPr lang="en-US" altLang="en-US"/>
              <a:t>Generally, a sparse matrix</a:t>
            </a:r>
          </a:p>
          <a:p>
            <a:pPr>
              <a:tabLst>
                <a:tab pos="2736850" algn="l"/>
              </a:tabLst>
            </a:pPr>
            <a:r>
              <a:rPr lang="en-US" altLang="en-US"/>
              <a:t>Option 1 – Global table</a:t>
            </a:r>
          </a:p>
          <a:p>
            <a:pPr lvl="1">
              <a:tabLst>
                <a:tab pos="2736850" algn="l"/>
              </a:tabLst>
            </a:pPr>
            <a:r>
              <a:rPr lang="en-US" altLang="en-US"/>
              <a:t>Store ordered triples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&lt;domain, object, rights-set&gt; </a:t>
            </a:r>
            <a:r>
              <a:rPr lang="en-US" altLang="en-US"/>
              <a:t>in table</a:t>
            </a:r>
          </a:p>
          <a:p>
            <a:pPr lvl="1">
              <a:tabLst>
                <a:tab pos="2736850" algn="l"/>
              </a:tabLst>
            </a:pPr>
            <a:r>
              <a:rPr lang="en-US" altLang="en-US"/>
              <a:t>A requested operation M on object </a:t>
            </a:r>
            <a:r>
              <a:rPr lang="en-US" altLang="en-US" i="1"/>
              <a:t>O</a:t>
            </a:r>
            <a:r>
              <a:rPr lang="en-US" altLang="en-US" i="1" baseline="-25000"/>
              <a:t>j</a:t>
            </a:r>
            <a:r>
              <a:rPr lang="en-US" altLang="en-US"/>
              <a:t> within domain </a:t>
            </a:r>
            <a:r>
              <a:rPr lang="en-US" altLang="en-US" i="1"/>
              <a:t>D</a:t>
            </a:r>
            <a:r>
              <a:rPr lang="en-US" altLang="en-US" i="1" baseline="-25000"/>
              <a:t>i</a:t>
            </a:r>
            <a:r>
              <a:rPr lang="en-US" altLang="en-US"/>
              <a:t> -&gt; search table for </a:t>
            </a:r>
            <a:r>
              <a:rPr lang="en-US" altLang="en-US" i="1"/>
              <a:t>&lt; D</a:t>
            </a:r>
            <a:r>
              <a:rPr lang="en-US" altLang="en-US" i="1" baseline="-25000"/>
              <a:t>i</a:t>
            </a:r>
            <a:r>
              <a:rPr lang="en-US" altLang="en-US" i="1"/>
              <a:t>, O</a:t>
            </a:r>
            <a:r>
              <a:rPr lang="en-US" altLang="en-US" i="1" baseline="-25000"/>
              <a:t>j</a:t>
            </a:r>
            <a:r>
              <a:rPr lang="en-US" altLang="en-US" i="1"/>
              <a:t>, R</a:t>
            </a:r>
            <a:r>
              <a:rPr lang="en-US" altLang="en-US" i="1" baseline="-25000"/>
              <a:t>k</a:t>
            </a:r>
            <a:r>
              <a:rPr lang="en-US" altLang="en-US" i="1"/>
              <a:t> &gt; </a:t>
            </a:r>
          </a:p>
          <a:p>
            <a:pPr lvl="2">
              <a:tabLst>
                <a:tab pos="2736850" algn="l"/>
              </a:tabLst>
            </a:pPr>
            <a:r>
              <a:rPr lang="en-US" altLang="en-US"/>
              <a:t>with M ∈ R</a:t>
            </a:r>
            <a:r>
              <a:rPr lang="en-US" altLang="en-US" baseline="-25000"/>
              <a:t>k</a:t>
            </a:r>
          </a:p>
          <a:p>
            <a:pPr lvl="1">
              <a:tabLst>
                <a:tab pos="2736850" algn="l"/>
              </a:tabLst>
            </a:pPr>
            <a:r>
              <a:rPr lang="en-US" altLang="en-US"/>
              <a:t>But table could be large -&gt; won</a:t>
            </a:r>
            <a:r>
              <a:rPr lang="ja-JP" altLang="en-US"/>
              <a:t>’</a:t>
            </a:r>
            <a:r>
              <a:rPr lang="en-US" altLang="ja-JP"/>
              <a:t>t fit in main memory</a:t>
            </a:r>
          </a:p>
          <a:p>
            <a:pPr lvl="1">
              <a:tabLst>
                <a:tab pos="2736850" algn="l"/>
              </a:tabLst>
            </a:pPr>
            <a:r>
              <a:rPr lang="en-US" altLang="en-US"/>
              <a:t>Difficult to group objects (consider an object that all domains can read)</a:t>
            </a:r>
          </a:p>
          <a:p>
            <a:pPr>
              <a:buNone/>
              <a:tabLst>
                <a:tab pos="2736850" algn="l"/>
              </a:tabLst>
            </a:pPr>
            <a:endParaRPr lang="en-US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>
            <a:extLst>
              <a:ext uri="{FF2B5EF4-FFF2-40B4-BE49-F238E27FC236}">
                <a16:creationId xmlns:a16="http://schemas.microsoft.com/office/drawing/2014/main" id="{0A8361D2-DFF9-F2A5-10B4-EA47958610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47938" y="141288"/>
            <a:ext cx="7772400" cy="576262"/>
          </a:xfrm>
        </p:spPr>
        <p:txBody>
          <a:bodyPr/>
          <a:lstStyle/>
          <a:p>
            <a:pPr eaLnBrk="1" hangingPunct="1"/>
            <a:r>
              <a:rPr lang="en-US" altLang="en-US" sz="2800"/>
              <a:t>Implementation of Access Matrix (Cont.)</a:t>
            </a:r>
          </a:p>
        </p:txBody>
      </p:sp>
      <p:sp>
        <p:nvSpPr>
          <p:cNvPr id="45058" name="Rectangle 3">
            <a:extLst>
              <a:ext uri="{FF2B5EF4-FFF2-40B4-BE49-F238E27FC236}">
                <a16:creationId xmlns:a16="http://schemas.microsoft.com/office/drawing/2014/main" id="{B32B78B8-468B-58DC-594C-03C181A7C0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97125" y="1092201"/>
            <a:ext cx="6510338" cy="4005263"/>
          </a:xfrm>
        </p:spPr>
        <p:txBody>
          <a:bodyPr/>
          <a:lstStyle/>
          <a:p>
            <a:pPr>
              <a:tabLst>
                <a:tab pos="2736850" algn="l"/>
              </a:tabLst>
            </a:pPr>
            <a:r>
              <a:rPr lang="en-US" altLang="en-US"/>
              <a:t>Option 2 – Access lists for objects</a:t>
            </a:r>
          </a:p>
          <a:p>
            <a:pPr lvl="1">
              <a:tabLst>
                <a:tab pos="2736850" algn="l"/>
              </a:tabLst>
            </a:pPr>
            <a:r>
              <a:rPr lang="en-US" altLang="en-US"/>
              <a:t>Each column implemented as an access list for one object</a:t>
            </a:r>
          </a:p>
          <a:p>
            <a:pPr lvl="1">
              <a:tabLst>
                <a:tab pos="2736850" algn="l"/>
              </a:tabLst>
            </a:pPr>
            <a:r>
              <a:rPr lang="en-US" altLang="en-US"/>
              <a:t>Resulting per-object list consists of ordered pairs </a:t>
            </a:r>
            <a:r>
              <a:rPr lang="en-US" altLang="en-US" b="1">
                <a:latin typeface="Courier New" panose="02070309020205020404" pitchFamily="49" charset="0"/>
                <a:cs typeface="Courier New" panose="02070309020205020404" pitchFamily="49" charset="0"/>
              </a:rPr>
              <a:t>&lt;domain, rights-set&gt; </a:t>
            </a:r>
            <a:r>
              <a:rPr lang="en-US" altLang="en-US"/>
              <a:t>defining all domains with non-empty set of access rights for the object</a:t>
            </a:r>
          </a:p>
          <a:p>
            <a:pPr lvl="1">
              <a:tabLst>
                <a:tab pos="2736850" algn="l"/>
              </a:tabLst>
            </a:pPr>
            <a:r>
              <a:rPr lang="en-US" altLang="en-US"/>
              <a:t>Easily extended to contain default set -&gt; If M ∈ default set, also allow access</a:t>
            </a:r>
          </a:p>
          <a:p>
            <a:pPr>
              <a:buNone/>
              <a:tabLst>
                <a:tab pos="2736850" algn="l"/>
              </a:tabLst>
            </a:pPr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>
            <a:extLst>
              <a:ext uri="{FF2B5EF4-FFF2-40B4-BE49-F238E27FC236}">
                <a16:creationId xmlns:a16="http://schemas.microsoft.com/office/drawing/2014/main" id="{775645B6-51A0-6AED-BE67-D2F6C28662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81275" y="114301"/>
            <a:ext cx="8229600" cy="576263"/>
          </a:xfrm>
        </p:spPr>
        <p:txBody>
          <a:bodyPr/>
          <a:lstStyle/>
          <a:p>
            <a:r>
              <a:rPr lang="en-US" altLang="en-US" sz="2800"/>
              <a:t>Implementation of Access Matrix (Cont.)</a:t>
            </a:r>
          </a:p>
        </p:txBody>
      </p:sp>
      <p:sp>
        <p:nvSpPr>
          <p:cNvPr id="47106" name="Content Placeholder 2">
            <a:extLst>
              <a:ext uri="{FF2B5EF4-FFF2-40B4-BE49-F238E27FC236}">
                <a16:creationId xmlns:a16="http://schemas.microsoft.com/office/drawing/2014/main" id="{AC6DCFEF-3B92-D72A-68DD-0B4DE288F91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98713" y="1233489"/>
            <a:ext cx="7040562" cy="4530725"/>
          </a:xfrm>
        </p:spPr>
        <p:txBody>
          <a:bodyPr/>
          <a:lstStyle/>
          <a:p>
            <a:pPr>
              <a:tabLst>
                <a:tab pos="2736850" algn="l"/>
              </a:tabLst>
            </a:pPr>
            <a:r>
              <a:rPr lang="en-US" altLang="en-US"/>
              <a:t>Each column = Access-control list for one object </a:t>
            </a:r>
            <a:br>
              <a:rPr lang="en-US" altLang="en-US"/>
            </a:br>
            <a:r>
              <a:rPr lang="en-US" altLang="en-US"/>
              <a:t>Defines who can perform what operation</a:t>
            </a:r>
            <a:br>
              <a:rPr lang="en-US" altLang="en-US"/>
            </a:br>
            <a:br>
              <a:rPr lang="en-US" altLang="en-US" sz="1600"/>
            </a:br>
            <a:r>
              <a:rPr lang="en-US" altLang="en-US" sz="1600"/>
              <a:t>	Domain 1 = Read, Write</a:t>
            </a:r>
            <a:br>
              <a:rPr lang="en-US" altLang="en-US" sz="1600"/>
            </a:br>
            <a:r>
              <a:rPr lang="en-US" altLang="en-US" sz="1600"/>
              <a:t>	Domain 2 = Read</a:t>
            </a:r>
            <a:br>
              <a:rPr lang="en-US" altLang="en-US" sz="1600"/>
            </a:br>
            <a:r>
              <a:rPr lang="en-US" altLang="en-US" sz="1600"/>
              <a:t>	Domain 3 = Read</a:t>
            </a:r>
            <a:br>
              <a:rPr lang="en-US" altLang="en-US" sz="1600"/>
            </a:br>
            <a:r>
              <a:rPr lang="en-US" altLang="en-US" sz="1600"/>
              <a:t>	       </a:t>
            </a:r>
            <a:endParaRPr lang="en-US" altLang="en-US" sz="1600">
              <a:sym typeface="MT Extra" panose="05050102010205020202" pitchFamily="18" charset="2"/>
            </a:endParaRPr>
          </a:p>
          <a:p>
            <a:pPr>
              <a:tabLst>
                <a:tab pos="2736850" algn="l"/>
              </a:tabLst>
            </a:pPr>
            <a:r>
              <a:rPr lang="en-US" altLang="en-US">
                <a:sym typeface="MT Extra" panose="05050102010205020202" pitchFamily="18" charset="2"/>
              </a:rPr>
              <a:t>Each Row = Capability List (like a key)</a:t>
            </a:r>
            <a:br>
              <a:rPr lang="en-US" altLang="en-US">
                <a:sym typeface="MT Extra" panose="05050102010205020202" pitchFamily="18" charset="2"/>
              </a:rPr>
            </a:br>
            <a:r>
              <a:rPr lang="en-US" altLang="en-US">
                <a:sym typeface="MT Extra" panose="05050102010205020202" pitchFamily="18" charset="2"/>
              </a:rPr>
              <a:t>For each domain, what operations allowed on what objects</a:t>
            </a:r>
          </a:p>
          <a:p>
            <a:pPr lvl="3">
              <a:buNone/>
              <a:tabLst>
                <a:tab pos="2736850" algn="l"/>
              </a:tabLst>
            </a:pPr>
            <a:r>
              <a:rPr lang="en-US" altLang="en-US" sz="1600"/>
              <a:t>Object F1 – Read</a:t>
            </a:r>
          </a:p>
          <a:p>
            <a:pPr lvl="3">
              <a:buNone/>
              <a:tabLst>
                <a:tab pos="2736850" algn="l"/>
              </a:tabLst>
            </a:pPr>
            <a:r>
              <a:rPr lang="en-US" altLang="en-US" sz="1600"/>
              <a:t>Object F4 – Read, Write, Execute</a:t>
            </a:r>
          </a:p>
          <a:p>
            <a:pPr lvl="3">
              <a:buNone/>
              <a:tabLst>
                <a:tab pos="2736850" algn="l"/>
              </a:tabLst>
            </a:pPr>
            <a:r>
              <a:rPr lang="en-US" altLang="en-US" sz="1600"/>
              <a:t>Object F5 – Read, Write, Delete, Copy</a:t>
            </a:r>
          </a:p>
          <a:p>
            <a:pPr>
              <a:tabLst>
                <a:tab pos="2736850" algn="l"/>
              </a:tabLst>
            </a:pPr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>
            <a:extLst>
              <a:ext uri="{FF2B5EF4-FFF2-40B4-BE49-F238E27FC236}">
                <a16:creationId xmlns:a16="http://schemas.microsoft.com/office/drawing/2014/main" id="{6F8B7305-A85A-ED01-409A-BE64568039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1451" y="155576"/>
            <a:ext cx="7758113" cy="576263"/>
          </a:xfrm>
        </p:spPr>
        <p:txBody>
          <a:bodyPr/>
          <a:lstStyle/>
          <a:p>
            <a:r>
              <a:rPr lang="en-US" altLang="en-US" sz="2800"/>
              <a:t>Implementation of Access Matrix (Cont.)</a:t>
            </a:r>
          </a:p>
        </p:txBody>
      </p:sp>
      <p:sp>
        <p:nvSpPr>
          <p:cNvPr id="48130" name="Content Placeholder 2">
            <a:extLst>
              <a:ext uri="{FF2B5EF4-FFF2-40B4-BE49-F238E27FC236}">
                <a16:creationId xmlns:a16="http://schemas.microsoft.com/office/drawing/2014/main" id="{7BC74D96-7FF9-C171-1976-FDB67202BFC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84425" y="1138239"/>
            <a:ext cx="6973888" cy="4530725"/>
          </a:xfrm>
        </p:spPr>
        <p:txBody>
          <a:bodyPr/>
          <a:lstStyle/>
          <a:p>
            <a:r>
              <a:rPr lang="en-US" altLang="en-US" sz="1600"/>
              <a:t>Option 3 – Capability list for domains</a:t>
            </a:r>
          </a:p>
          <a:p>
            <a:pPr lvl="1"/>
            <a:r>
              <a:rPr lang="en-US" altLang="en-US" sz="1600"/>
              <a:t>Instead of object-based, list is domain based</a:t>
            </a:r>
          </a:p>
          <a:p>
            <a:pPr lvl="1"/>
            <a:r>
              <a:rPr lang="en-US" altLang="en-US" sz="1600" b="1">
                <a:solidFill>
                  <a:srgbClr val="3366FF"/>
                </a:solidFill>
              </a:rPr>
              <a:t>Capability list </a:t>
            </a:r>
            <a:r>
              <a:rPr lang="en-US" altLang="en-US" sz="1600"/>
              <a:t>for domain is list of objects together with operations allows on them</a:t>
            </a:r>
          </a:p>
          <a:p>
            <a:pPr lvl="1"/>
            <a:r>
              <a:rPr lang="en-US" altLang="en-US" sz="1600"/>
              <a:t>Object represented by its name or address, called a </a:t>
            </a:r>
            <a:r>
              <a:rPr lang="en-US" altLang="en-US" sz="1600" b="1">
                <a:solidFill>
                  <a:srgbClr val="3366FF"/>
                </a:solidFill>
              </a:rPr>
              <a:t>capability</a:t>
            </a:r>
          </a:p>
          <a:p>
            <a:pPr lvl="1"/>
            <a:r>
              <a:rPr lang="en-US" altLang="en-US" sz="1600"/>
              <a:t>Execute operation M on object O</a:t>
            </a:r>
            <a:r>
              <a:rPr lang="en-US" altLang="en-US" sz="1600" baseline="-25000"/>
              <a:t>j</a:t>
            </a:r>
            <a:r>
              <a:rPr lang="en-US" altLang="en-US" sz="1600"/>
              <a:t>, process requests operation and specifies capability as parameter</a:t>
            </a:r>
          </a:p>
          <a:p>
            <a:pPr lvl="2"/>
            <a:r>
              <a:rPr lang="en-US" altLang="en-US" sz="1600"/>
              <a:t>Possession of capability means access is allowed</a:t>
            </a:r>
          </a:p>
          <a:p>
            <a:pPr lvl="1"/>
            <a:r>
              <a:rPr lang="en-US" altLang="en-US" sz="1600"/>
              <a:t>Capability list associated with domain but never directly accessible by domain</a:t>
            </a:r>
          </a:p>
          <a:p>
            <a:pPr lvl="2"/>
            <a:r>
              <a:rPr lang="en-US" altLang="en-US" sz="1600"/>
              <a:t>Rather, protected object, maintained by OS and accessed indirectly</a:t>
            </a:r>
          </a:p>
          <a:p>
            <a:pPr lvl="2"/>
            <a:r>
              <a:rPr lang="en-US" altLang="en-US" sz="1600"/>
              <a:t>Like a </a:t>
            </a:r>
            <a:r>
              <a:rPr lang="ja-JP" altLang="en-US" sz="1600"/>
              <a:t>“</a:t>
            </a:r>
            <a:r>
              <a:rPr lang="en-US" altLang="ja-JP" sz="1600"/>
              <a:t>secure pointer</a:t>
            </a:r>
            <a:r>
              <a:rPr lang="ja-JP" altLang="en-US" sz="1600"/>
              <a:t>”</a:t>
            </a:r>
            <a:endParaRPr lang="en-US" altLang="ja-JP" sz="1600"/>
          </a:p>
          <a:p>
            <a:pPr lvl="2"/>
            <a:r>
              <a:rPr lang="en-US" altLang="en-US" sz="1600"/>
              <a:t>Idea can be extended up to applications</a:t>
            </a:r>
          </a:p>
          <a:p>
            <a:endParaRPr lang="en-US" altLang="en-US" sz="1400"/>
          </a:p>
          <a:p>
            <a:pPr>
              <a:buFont typeface="Monotype Sorts" pitchFamily="-84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>
            <a:extLst>
              <a:ext uri="{FF2B5EF4-FFF2-40B4-BE49-F238E27FC236}">
                <a16:creationId xmlns:a16="http://schemas.microsoft.com/office/drawing/2014/main" id="{F363ADAA-8A26-18B2-448F-B22641A3D1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2688" y="277813"/>
            <a:ext cx="7758112" cy="576262"/>
          </a:xfrm>
        </p:spPr>
        <p:txBody>
          <a:bodyPr/>
          <a:lstStyle/>
          <a:p>
            <a:r>
              <a:rPr lang="en-US" altLang="en-US" sz="2800"/>
              <a:t>Implementation of Access Matrix (Cont.)</a:t>
            </a:r>
          </a:p>
        </p:txBody>
      </p:sp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C26561B3-E4E4-6405-C855-30E320A1977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84426" y="750888"/>
            <a:ext cx="6550025" cy="4303712"/>
          </a:xfrm>
        </p:spPr>
        <p:txBody>
          <a:bodyPr/>
          <a:lstStyle/>
          <a:p>
            <a:pPr>
              <a:buFont typeface="Monotype Sorts" pitchFamily="-84" charset="2"/>
              <a:buNone/>
            </a:pPr>
            <a:endParaRPr lang="en-US" altLang="en-US" sz="1400"/>
          </a:p>
          <a:p>
            <a:r>
              <a:rPr lang="en-US" altLang="en-US"/>
              <a:t>Option 4 – Lock-key</a:t>
            </a:r>
          </a:p>
          <a:p>
            <a:pPr lvl="1"/>
            <a:r>
              <a:rPr lang="en-US" altLang="en-US"/>
              <a:t>Compromise between access lists and capability lists</a:t>
            </a:r>
          </a:p>
          <a:p>
            <a:pPr lvl="1"/>
            <a:r>
              <a:rPr lang="en-US" altLang="en-US"/>
              <a:t>Each object has list of unique bit patterns, called </a:t>
            </a:r>
            <a:r>
              <a:rPr lang="en-US" altLang="en-US" b="1">
                <a:solidFill>
                  <a:srgbClr val="3366FF"/>
                </a:solidFill>
              </a:rPr>
              <a:t>locks</a:t>
            </a:r>
          </a:p>
          <a:p>
            <a:pPr lvl="1"/>
            <a:r>
              <a:rPr lang="en-US" altLang="en-US"/>
              <a:t>Each domain as list of unique bit patterns called </a:t>
            </a:r>
            <a:r>
              <a:rPr lang="en-US" altLang="en-US" b="1">
                <a:solidFill>
                  <a:srgbClr val="3366FF"/>
                </a:solidFill>
              </a:rPr>
              <a:t>keys</a:t>
            </a:r>
          </a:p>
          <a:p>
            <a:pPr lvl="1"/>
            <a:r>
              <a:rPr lang="en-US" altLang="en-US"/>
              <a:t>Process in a domain can only access object if domain has key that matches one of the locks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>
            <a:extLst>
              <a:ext uri="{FF2B5EF4-FFF2-40B4-BE49-F238E27FC236}">
                <a16:creationId xmlns:a16="http://schemas.microsoft.com/office/drawing/2014/main" id="{CDE7900B-82FB-519D-1C6D-8BBE1E8E3F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11414" y="127001"/>
            <a:ext cx="7799387" cy="576263"/>
          </a:xfrm>
        </p:spPr>
        <p:txBody>
          <a:bodyPr/>
          <a:lstStyle/>
          <a:p>
            <a:r>
              <a:rPr lang="en-US" altLang="en-US" sz="2800"/>
              <a:t>Comparison of Implementations</a:t>
            </a:r>
          </a:p>
        </p:txBody>
      </p:sp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4551263D-86CE-82BC-0AC3-99875879F00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84426" y="1096964"/>
            <a:ext cx="7013575" cy="4530725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Many trade-offs to consider</a:t>
            </a:r>
          </a:p>
          <a:p>
            <a:pPr lvl="1"/>
            <a:r>
              <a:rPr lang="en-US" altLang="en-US"/>
              <a:t>Global table is simple, but can be large</a:t>
            </a:r>
          </a:p>
          <a:p>
            <a:pPr lvl="1"/>
            <a:r>
              <a:rPr lang="en-US" altLang="en-US"/>
              <a:t>Access lists correspond to needs of users</a:t>
            </a:r>
          </a:p>
          <a:p>
            <a:pPr lvl="2"/>
            <a:r>
              <a:rPr lang="en-US" altLang="en-US"/>
              <a:t>Determining set of access rights for domain non-localized so difficult</a:t>
            </a:r>
          </a:p>
          <a:p>
            <a:pPr lvl="2"/>
            <a:r>
              <a:rPr lang="en-US" altLang="en-US"/>
              <a:t>Every access to an object must be checked</a:t>
            </a:r>
          </a:p>
          <a:p>
            <a:pPr lvl="3"/>
            <a:r>
              <a:rPr lang="en-US" altLang="en-US"/>
              <a:t>Many objects and access rights -&gt; slow</a:t>
            </a:r>
          </a:p>
          <a:p>
            <a:pPr lvl="1"/>
            <a:r>
              <a:rPr lang="en-US" altLang="en-US"/>
              <a:t>Capability lists useful for localizing information for a given process</a:t>
            </a:r>
          </a:p>
          <a:p>
            <a:pPr lvl="2"/>
            <a:r>
              <a:rPr lang="en-US" altLang="en-US"/>
              <a:t>But revocation capabilities can be inefficient</a:t>
            </a:r>
          </a:p>
          <a:p>
            <a:pPr lvl="1"/>
            <a:r>
              <a:rPr lang="en-US" altLang="en-US"/>
              <a:t>Lock-key effective and flexible, keys can be passed freely from domain to domain, easy revocation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>
            <a:extLst>
              <a:ext uri="{FF2B5EF4-FFF2-40B4-BE49-F238E27FC236}">
                <a16:creationId xmlns:a16="http://schemas.microsoft.com/office/drawing/2014/main" id="{BF9513D8-DF85-562C-80B2-4E4FC80B1A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30489" y="155576"/>
            <a:ext cx="7799387" cy="576263"/>
          </a:xfrm>
        </p:spPr>
        <p:txBody>
          <a:bodyPr/>
          <a:lstStyle/>
          <a:p>
            <a:r>
              <a:rPr lang="en-US" altLang="en-US" sz="2800"/>
              <a:t>Comparison of Implementations (Cont.)</a:t>
            </a:r>
          </a:p>
        </p:txBody>
      </p:sp>
      <p:sp>
        <p:nvSpPr>
          <p:cNvPr id="51202" name="Content Placeholder 2">
            <a:extLst>
              <a:ext uri="{FF2B5EF4-FFF2-40B4-BE49-F238E27FC236}">
                <a16:creationId xmlns:a16="http://schemas.microsoft.com/office/drawing/2014/main" id="{5F213C58-5A8A-DDB2-2E1E-2949EAA722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84426" y="1111251"/>
            <a:ext cx="6632575" cy="4530725"/>
          </a:xfrm>
        </p:spPr>
        <p:txBody>
          <a:bodyPr/>
          <a:lstStyle/>
          <a:p>
            <a:r>
              <a:rPr lang="en-US" altLang="en-US"/>
              <a:t>Most systems use combination of access lists and capabilities</a:t>
            </a:r>
          </a:p>
          <a:p>
            <a:pPr lvl="1"/>
            <a:r>
              <a:rPr lang="en-US" altLang="en-US"/>
              <a:t>First access to an object -&gt; access list searched</a:t>
            </a:r>
          </a:p>
          <a:p>
            <a:pPr lvl="2"/>
            <a:r>
              <a:rPr lang="en-US" altLang="en-US"/>
              <a:t>If allowed, capability created and attached to process</a:t>
            </a:r>
          </a:p>
          <a:p>
            <a:pPr lvl="3"/>
            <a:r>
              <a:rPr lang="en-US" altLang="en-US"/>
              <a:t>Additional accesses need not be checked</a:t>
            </a:r>
          </a:p>
          <a:p>
            <a:pPr lvl="2"/>
            <a:r>
              <a:rPr lang="en-US" altLang="en-US"/>
              <a:t>After last access, capability destroyed</a:t>
            </a:r>
          </a:p>
          <a:p>
            <a:pPr lvl="2"/>
            <a:r>
              <a:rPr lang="en-US" altLang="en-US"/>
              <a:t>Consider file system with ACLs per file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>
            <a:extLst>
              <a:ext uri="{FF2B5EF4-FFF2-40B4-BE49-F238E27FC236}">
                <a16:creationId xmlns:a16="http://schemas.microsoft.com/office/drawing/2014/main" id="{01526FAB-2D89-078D-9D0F-EEA4EA9746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36826" y="127001"/>
            <a:ext cx="7673975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Revocation of Access Rights</a:t>
            </a:r>
          </a:p>
        </p:txBody>
      </p:sp>
      <p:sp>
        <p:nvSpPr>
          <p:cNvPr id="52226" name="Rectangle 3">
            <a:extLst>
              <a:ext uri="{FF2B5EF4-FFF2-40B4-BE49-F238E27FC236}">
                <a16:creationId xmlns:a16="http://schemas.microsoft.com/office/drawing/2014/main" id="{704E1C08-0160-3D8C-3C7E-26331E6AD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25700" y="1050926"/>
            <a:ext cx="6972300" cy="4740275"/>
          </a:xfrm>
        </p:spPr>
        <p:txBody>
          <a:bodyPr/>
          <a:lstStyle/>
          <a:p>
            <a:r>
              <a:rPr lang="en-US" altLang="en-US"/>
              <a:t>Various options to remove the access right of a domain to an object</a:t>
            </a:r>
          </a:p>
          <a:p>
            <a:pPr lvl="1"/>
            <a:r>
              <a:rPr lang="en-US" altLang="en-US" b="1"/>
              <a:t>Immediate vs. delayed</a:t>
            </a:r>
          </a:p>
          <a:p>
            <a:pPr lvl="1"/>
            <a:r>
              <a:rPr lang="en-US" altLang="en-US" b="1"/>
              <a:t>Selective vs. general</a:t>
            </a:r>
          </a:p>
          <a:p>
            <a:pPr lvl="1"/>
            <a:r>
              <a:rPr lang="en-US" altLang="en-US" b="1"/>
              <a:t>Partial vs. total</a:t>
            </a:r>
          </a:p>
          <a:p>
            <a:pPr lvl="1"/>
            <a:r>
              <a:rPr lang="en-US" altLang="en-US" b="1"/>
              <a:t>Temporary vs. permanent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Access List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Delete access rights from access list</a:t>
            </a:r>
          </a:p>
          <a:p>
            <a:pPr lvl="1"/>
            <a:r>
              <a:rPr lang="en-US" altLang="en-US" b="1"/>
              <a:t>Simple</a:t>
            </a:r>
            <a:r>
              <a:rPr lang="en-US" altLang="en-US"/>
              <a:t> – search access list and remove entry</a:t>
            </a:r>
          </a:p>
          <a:p>
            <a:pPr lvl="1"/>
            <a:r>
              <a:rPr lang="en-US" altLang="en-US" b="1"/>
              <a:t>Immediate</a:t>
            </a:r>
            <a:r>
              <a:rPr lang="en-US" altLang="en-US"/>
              <a:t>, </a:t>
            </a:r>
            <a:r>
              <a:rPr lang="en-US" altLang="en-US" b="1"/>
              <a:t>general</a:t>
            </a:r>
            <a:r>
              <a:rPr lang="en-US" altLang="en-US"/>
              <a:t> or </a:t>
            </a:r>
            <a:r>
              <a:rPr lang="en-US" altLang="en-US" b="1"/>
              <a:t>selective</a:t>
            </a:r>
            <a:r>
              <a:rPr lang="en-US" altLang="en-US"/>
              <a:t>, </a:t>
            </a:r>
            <a:r>
              <a:rPr lang="en-US" altLang="en-US" b="1"/>
              <a:t>total</a:t>
            </a:r>
            <a:r>
              <a:rPr lang="en-US" altLang="en-US"/>
              <a:t> or </a:t>
            </a:r>
            <a:r>
              <a:rPr lang="en-US" altLang="en-US" b="1"/>
              <a:t>partial</a:t>
            </a:r>
            <a:r>
              <a:rPr lang="en-US" altLang="en-US"/>
              <a:t>, </a:t>
            </a:r>
            <a:r>
              <a:rPr lang="en-US" altLang="en-US" b="1"/>
              <a:t>permanent</a:t>
            </a:r>
            <a:r>
              <a:rPr lang="en-US" altLang="en-US"/>
              <a:t> or </a:t>
            </a:r>
            <a:r>
              <a:rPr lang="en-US" altLang="en-US" b="1"/>
              <a:t>temporary</a:t>
            </a:r>
          </a:p>
          <a:p>
            <a:pPr lvl="1">
              <a:buFont typeface="Monotype Sorts" pitchFamily="-84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2">
            <a:extLst>
              <a:ext uri="{FF2B5EF4-FFF2-40B4-BE49-F238E27FC236}">
                <a16:creationId xmlns:a16="http://schemas.microsoft.com/office/drawing/2014/main" id="{1A8700C5-B508-E3AF-11A8-2B7C4DF82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82563"/>
            <a:ext cx="8229600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Objectives</a:t>
            </a:r>
          </a:p>
        </p:txBody>
      </p:sp>
      <p:sp>
        <p:nvSpPr>
          <p:cNvPr id="9218" name="Rectangle 3">
            <a:extLst>
              <a:ext uri="{FF2B5EF4-FFF2-40B4-BE49-F238E27FC236}">
                <a16:creationId xmlns:a16="http://schemas.microsoft.com/office/drawing/2014/main" id="{07D8EFF9-9D9C-C4C2-D207-DCA41E608B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30451" y="1233489"/>
            <a:ext cx="6850063" cy="4530725"/>
          </a:xfrm>
        </p:spPr>
        <p:txBody>
          <a:bodyPr/>
          <a:lstStyle/>
          <a:p>
            <a:r>
              <a:rPr lang="en-US" altLang="en-US"/>
              <a:t>Discuss the goals and principles of protection in a modern computer system</a:t>
            </a:r>
          </a:p>
          <a:p>
            <a:r>
              <a:rPr lang="en-US" altLang="en-US"/>
              <a:t>Explain how protection domains combined with an access matrix are used to specify the resources a process may access</a:t>
            </a:r>
          </a:p>
          <a:p>
            <a:r>
              <a:rPr lang="en-US" altLang="en-US"/>
              <a:t>Examine capability and language-based protection systems</a:t>
            </a:r>
          </a:p>
          <a:p>
            <a:r>
              <a:rPr lang="en-US" altLang="en-US"/>
              <a:t>Describe how protection mechanisms can mitigate system attacks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>
            <a:extLst>
              <a:ext uri="{FF2B5EF4-FFF2-40B4-BE49-F238E27FC236}">
                <a16:creationId xmlns:a16="http://schemas.microsoft.com/office/drawing/2014/main" id="{DA43E829-DF01-A6C1-9302-5EBFC994D9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36826" y="127001"/>
            <a:ext cx="7673975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Revocation of Access Rights (Cont.)</a:t>
            </a:r>
          </a:p>
        </p:txBody>
      </p:sp>
      <p:sp>
        <p:nvSpPr>
          <p:cNvPr id="54274" name="Rectangle 3">
            <a:extLst>
              <a:ext uri="{FF2B5EF4-FFF2-40B4-BE49-F238E27FC236}">
                <a16:creationId xmlns:a16="http://schemas.microsoft.com/office/drawing/2014/main" id="{1AFFA4AA-7C0B-7353-241B-FE561F2B57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84426" y="1065214"/>
            <a:ext cx="7383463" cy="474027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b="1">
                <a:solidFill>
                  <a:srgbClr val="3366FF"/>
                </a:solidFill>
              </a:rPr>
              <a:t>Capability List</a:t>
            </a:r>
            <a:r>
              <a:rPr lang="en-US" altLang="en-US">
                <a:solidFill>
                  <a:srgbClr val="3366FF"/>
                </a:solidFill>
              </a:rPr>
              <a:t> </a:t>
            </a:r>
            <a:r>
              <a:rPr lang="en-US" altLang="en-US"/>
              <a:t>– Scheme required to locate capability in the system before capability can be revoked</a:t>
            </a:r>
          </a:p>
          <a:p>
            <a:pPr lvl="1"/>
            <a:r>
              <a:rPr lang="en-US" altLang="en-US" b="1"/>
              <a:t>Reacquisition</a:t>
            </a:r>
            <a:r>
              <a:rPr lang="en-US" altLang="en-US"/>
              <a:t> – periodic delete, with require and denial if revoked</a:t>
            </a:r>
          </a:p>
          <a:p>
            <a:pPr lvl="1"/>
            <a:r>
              <a:rPr lang="en-US" altLang="en-US" b="1"/>
              <a:t>Back-pointers </a:t>
            </a:r>
            <a:r>
              <a:rPr lang="en-US" altLang="en-US"/>
              <a:t>– set of pointers from each object to all capabilities of that object (Multics)</a:t>
            </a:r>
          </a:p>
          <a:p>
            <a:pPr lvl="1"/>
            <a:r>
              <a:rPr lang="en-US" altLang="en-US" b="1"/>
              <a:t>Indirection</a:t>
            </a:r>
            <a:r>
              <a:rPr lang="en-US" altLang="en-US"/>
              <a:t> – capability points to global table entry which points to object – delete entry from global table, not selective (CAL)</a:t>
            </a:r>
          </a:p>
          <a:p>
            <a:pPr lvl="1"/>
            <a:r>
              <a:rPr lang="en-US" altLang="en-US" b="1"/>
              <a:t>Keys</a:t>
            </a:r>
            <a:r>
              <a:rPr lang="en-US" altLang="en-US"/>
              <a:t> – unique bits associated with capability, generated when capability created</a:t>
            </a:r>
          </a:p>
          <a:p>
            <a:pPr lvl="2"/>
            <a:r>
              <a:rPr lang="en-US" altLang="en-US"/>
              <a:t>Master key associated with object, key matches master key for access</a:t>
            </a:r>
          </a:p>
          <a:p>
            <a:pPr lvl="2"/>
            <a:r>
              <a:rPr lang="en-US" altLang="en-US"/>
              <a:t>Revocation – create new master key</a:t>
            </a:r>
          </a:p>
          <a:p>
            <a:pPr lvl="2"/>
            <a:r>
              <a:rPr lang="en-US" altLang="en-US"/>
              <a:t>Policy decision of who can create and modify keys – object owner or others?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>
            <a:extLst>
              <a:ext uri="{FF2B5EF4-FFF2-40B4-BE49-F238E27FC236}">
                <a16:creationId xmlns:a16="http://schemas.microsoft.com/office/drawing/2014/main" id="{3672187D-2C81-21AE-D0AC-021F91D900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4564" y="127001"/>
            <a:ext cx="799623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Role-based Access Control</a:t>
            </a:r>
          </a:p>
        </p:txBody>
      </p:sp>
      <p:sp>
        <p:nvSpPr>
          <p:cNvPr id="56322" name="Rectangle 3">
            <a:extLst>
              <a:ext uri="{FF2B5EF4-FFF2-40B4-BE49-F238E27FC236}">
                <a16:creationId xmlns:a16="http://schemas.microsoft.com/office/drawing/2014/main" id="{0C3A69C7-7414-2DE4-9B63-7D4745C2AC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4738" y="1096963"/>
            <a:ext cx="4310062" cy="48133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Protection can be applied to non-file resources</a:t>
            </a:r>
          </a:p>
          <a:p>
            <a:r>
              <a:rPr lang="en-US" altLang="en-US"/>
              <a:t>Oracle Solaris 10 provides </a:t>
            </a:r>
            <a:r>
              <a:rPr lang="en-US" altLang="en-US" b="1">
                <a:solidFill>
                  <a:srgbClr val="3366FF"/>
                </a:solidFill>
              </a:rPr>
              <a:t>role-based access control 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RBAC</a:t>
            </a:r>
            <a:r>
              <a:rPr lang="en-US" altLang="en-US"/>
              <a:t>)</a:t>
            </a:r>
            <a:r>
              <a:rPr lang="en-US" altLang="en-US" b="1"/>
              <a:t> </a:t>
            </a:r>
            <a:r>
              <a:rPr lang="en-US" altLang="en-US"/>
              <a:t>to implement least privilege</a:t>
            </a:r>
          </a:p>
          <a:p>
            <a:pPr lvl="1"/>
            <a:r>
              <a:rPr lang="en-US" altLang="en-US" b="1" i="1"/>
              <a:t>Privilege</a:t>
            </a:r>
            <a:r>
              <a:rPr lang="en-US" altLang="en-US" i="1"/>
              <a:t> </a:t>
            </a:r>
            <a:r>
              <a:rPr lang="en-US" altLang="en-US"/>
              <a:t>is right to execute system call or use an option within a system call</a:t>
            </a:r>
          </a:p>
          <a:p>
            <a:pPr lvl="1"/>
            <a:r>
              <a:rPr lang="en-US" altLang="en-US"/>
              <a:t>Can be assigned to processes</a:t>
            </a:r>
          </a:p>
          <a:p>
            <a:pPr lvl="1"/>
            <a:r>
              <a:rPr lang="en-US" altLang="en-US"/>
              <a:t>Users assigned </a:t>
            </a:r>
            <a:r>
              <a:rPr lang="en-US" altLang="en-US" b="1" i="1"/>
              <a:t>roles</a:t>
            </a:r>
            <a:r>
              <a:rPr lang="en-US" altLang="en-US" i="1"/>
              <a:t> </a:t>
            </a:r>
            <a:r>
              <a:rPr lang="en-US" altLang="en-US"/>
              <a:t>granting access to privileges and programs</a:t>
            </a:r>
          </a:p>
          <a:p>
            <a:pPr lvl="2"/>
            <a:r>
              <a:rPr lang="en-US" altLang="en-US"/>
              <a:t>Enable role via password to gain its privileges</a:t>
            </a:r>
          </a:p>
          <a:p>
            <a:pPr lvl="1"/>
            <a:r>
              <a:rPr lang="en-US" altLang="en-US"/>
              <a:t>Similar to access matrix</a:t>
            </a:r>
          </a:p>
          <a:p>
            <a:pPr lvl="1"/>
            <a:endParaRPr lang="en-US" altLang="en-US"/>
          </a:p>
          <a:p>
            <a:pPr lvl="1">
              <a:buFont typeface="Monotype Sorts" pitchFamily="-84" charset="2"/>
              <a:buNone/>
            </a:pPr>
            <a:endParaRPr lang="en-US" altLang="en-US"/>
          </a:p>
        </p:txBody>
      </p:sp>
      <p:pic>
        <p:nvPicPr>
          <p:cNvPr id="56323" name="Picture 5">
            <a:extLst>
              <a:ext uri="{FF2B5EF4-FFF2-40B4-BE49-F238E27FC236}">
                <a16:creationId xmlns:a16="http://schemas.microsoft.com/office/drawing/2014/main" id="{4E48B68D-6887-9F30-38C4-3BFA126A1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1365250"/>
            <a:ext cx="2268538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>
            <a:extLst>
              <a:ext uri="{FF2B5EF4-FFF2-40B4-BE49-F238E27FC236}">
                <a16:creationId xmlns:a16="http://schemas.microsoft.com/office/drawing/2014/main" id="{229007C5-1914-06AC-7EB9-3E094C3F5D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4564" y="127001"/>
            <a:ext cx="799623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Mandatory Access Control (MAC)</a:t>
            </a:r>
          </a:p>
        </p:txBody>
      </p:sp>
      <p:sp>
        <p:nvSpPr>
          <p:cNvPr id="58370" name="Rectangle 3">
            <a:extLst>
              <a:ext uri="{FF2B5EF4-FFF2-40B4-BE49-F238E27FC236}">
                <a16:creationId xmlns:a16="http://schemas.microsoft.com/office/drawing/2014/main" id="{2F240179-6B2E-5B7C-C34D-371720C893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44739" y="1096963"/>
            <a:ext cx="7748587" cy="4813300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Operating systems traditionally had discretionary access control (DAC) to limit access to files and other objects (for example UNIX file permissions and Windows access control lists (ACLs))</a:t>
            </a:r>
          </a:p>
          <a:p>
            <a:pPr lvl="1"/>
            <a:r>
              <a:rPr lang="en-US" altLang="en-US"/>
              <a:t>Discretionary is a weakness – users / admins need to do something to increase protection</a:t>
            </a:r>
          </a:p>
          <a:p>
            <a:r>
              <a:rPr lang="en-US" altLang="en-US"/>
              <a:t>Stronger form is mandatory access control, which even root user can’t circumvent</a:t>
            </a:r>
          </a:p>
          <a:p>
            <a:pPr lvl="1"/>
            <a:r>
              <a:rPr lang="en-US" altLang="en-US"/>
              <a:t>Makes resources inaccessible except to their intended owners</a:t>
            </a:r>
          </a:p>
          <a:p>
            <a:pPr lvl="1"/>
            <a:r>
              <a:rPr lang="en-US" altLang="en-US"/>
              <a:t>Modern systems implement both MAC and DAC, with MAC usually a more secure, optional configuration (Trusted Solaris, TrustedBSD (used in macOS), SELinux), Windows Vista MAC)</a:t>
            </a:r>
          </a:p>
          <a:p>
            <a:r>
              <a:rPr lang="en-US" altLang="en-US"/>
              <a:t>At its heart, labels assigned to objects and subjects (including processes)</a:t>
            </a:r>
          </a:p>
          <a:p>
            <a:pPr lvl="1"/>
            <a:r>
              <a:rPr lang="en-US" altLang="en-US"/>
              <a:t>When a subject requests access to an object, policy checked to determine whether or not a given label-holding subject is allowed to perform the action on the object </a:t>
            </a:r>
          </a:p>
          <a:p>
            <a:endParaRPr lang="en-US" altLang="en-US"/>
          </a:p>
          <a:p>
            <a:pPr lvl="1"/>
            <a:endParaRPr lang="en-US" altLang="en-US"/>
          </a:p>
          <a:p>
            <a:pPr lvl="1">
              <a:buFont typeface="Monotype Sorts" pitchFamily="-84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>
            <a:extLst>
              <a:ext uri="{FF2B5EF4-FFF2-40B4-BE49-F238E27FC236}">
                <a16:creationId xmlns:a16="http://schemas.microsoft.com/office/drawing/2014/main" id="{7309B90A-9F86-BD84-E06D-87C2D276C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30475" y="127001"/>
            <a:ext cx="7721600" cy="576263"/>
          </a:xfrm>
        </p:spPr>
        <p:txBody>
          <a:bodyPr/>
          <a:lstStyle/>
          <a:p>
            <a:pPr eaLnBrk="1" hangingPunct="1"/>
            <a:r>
              <a:rPr lang="en-US" altLang="en-US" sz="2800"/>
              <a:t>Capability-Based Systems </a:t>
            </a:r>
          </a:p>
        </p:txBody>
      </p:sp>
      <p:sp>
        <p:nvSpPr>
          <p:cNvPr id="60418" name="Rectangle 3">
            <a:extLst>
              <a:ext uri="{FF2B5EF4-FFF2-40B4-BE49-F238E27FC236}">
                <a16:creationId xmlns:a16="http://schemas.microsoft.com/office/drawing/2014/main" id="{8F55D3D0-6F05-9540-799A-21EB04D882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1725" y="1050925"/>
            <a:ext cx="6999288" cy="4713288"/>
          </a:xfrm>
        </p:spPr>
        <p:txBody>
          <a:bodyPr/>
          <a:lstStyle/>
          <a:p>
            <a:r>
              <a:rPr lang="en-US" altLang="en-US" sz="1600"/>
              <a:t>Hydra and CAP were first capability-based systems</a:t>
            </a:r>
          </a:p>
          <a:p>
            <a:r>
              <a:rPr lang="en-US" altLang="en-US" sz="1600"/>
              <a:t>Now included in Linux, Android and others, based on POSIX.1e (that never became a standard)</a:t>
            </a:r>
          </a:p>
          <a:p>
            <a:pPr lvl="1"/>
            <a:r>
              <a:rPr lang="en-US" altLang="en-US" sz="1600"/>
              <a:t>Essentially slices up root powers into distinct areas, each represented by a bitmap bit</a:t>
            </a:r>
          </a:p>
          <a:p>
            <a:pPr lvl="1"/>
            <a:r>
              <a:rPr lang="en-US" altLang="en-US" sz="1600"/>
              <a:t>Fine grain control over privileged operations can be achieved by setting or masking the bitmap</a:t>
            </a:r>
          </a:p>
          <a:p>
            <a:pPr lvl="1"/>
            <a:r>
              <a:rPr lang="en-US" altLang="en-US" sz="1600"/>
              <a:t>Three sets of bitmaps – permitted, effective, and inheritable</a:t>
            </a:r>
          </a:p>
          <a:p>
            <a:pPr lvl="2"/>
            <a:r>
              <a:rPr lang="en-US" altLang="en-US" sz="1600"/>
              <a:t>Can apply per process or per thread</a:t>
            </a:r>
          </a:p>
          <a:p>
            <a:pPr lvl="2"/>
            <a:r>
              <a:rPr lang="en-US" altLang="en-US" sz="1600"/>
              <a:t>Once revoked, cannot be reacquired</a:t>
            </a:r>
          </a:p>
          <a:p>
            <a:pPr lvl="2"/>
            <a:r>
              <a:rPr lang="en-US" altLang="en-US" sz="1600"/>
              <a:t>Process or thread starts with all privs, voluntarily decreases set during execution</a:t>
            </a:r>
          </a:p>
          <a:p>
            <a:pPr lvl="2"/>
            <a:r>
              <a:rPr lang="en-US" altLang="en-US" sz="1600"/>
              <a:t>Essentially a direct implementation of the principle of least privilege</a:t>
            </a:r>
          </a:p>
          <a:p>
            <a:r>
              <a:rPr lang="en-US" altLang="en-US" sz="1600"/>
              <a:t>An improvement over root having all privileges but inflexible (adding new privilege difficult, etc)</a:t>
            </a:r>
          </a:p>
          <a:p>
            <a:pPr lvl="1"/>
            <a:endParaRPr lang="en-US" altLang="en-US" sz="16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le 1">
            <a:extLst>
              <a:ext uri="{FF2B5EF4-FFF2-40B4-BE49-F238E27FC236}">
                <a16:creationId xmlns:a16="http://schemas.microsoft.com/office/drawing/2014/main" id="{83861F28-FC55-62C6-C30C-A4AD776D5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Capabilities in POSIX.1e </a:t>
            </a:r>
          </a:p>
        </p:txBody>
      </p:sp>
      <p:pic>
        <p:nvPicPr>
          <p:cNvPr id="79874" name="Content Placeholder 4">
            <a:extLst>
              <a:ext uri="{FF2B5EF4-FFF2-40B4-BE49-F238E27FC236}">
                <a16:creationId xmlns:a16="http://schemas.microsoft.com/office/drawing/2014/main" id="{2E555DD0-9570-9FC0-39D5-BFE0B0D9314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54314" y="1233489"/>
            <a:ext cx="6700837" cy="5043487"/>
          </a:xfr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2E3C394D-F7BC-381B-D449-77BB00EDDA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1564" y="155576"/>
            <a:ext cx="786923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Other Protection Improvement Methods</a:t>
            </a:r>
          </a:p>
        </p:txBody>
      </p:sp>
      <p:sp>
        <p:nvSpPr>
          <p:cNvPr id="62466" name="Rectangle 3">
            <a:extLst>
              <a:ext uri="{FF2B5EF4-FFF2-40B4-BE49-F238E27FC236}">
                <a16:creationId xmlns:a16="http://schemas.microsoft.com/office/drawing/2014/main" id="{F7A50339-5AEE-2AEA-2348-3F57FA26C2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1726" y="1179514"/>
            <a:ext cx="6467475" cy="45307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System integrity protection (SIP)</a:t>
            </a:r>
          </a:p>
          <a:p>
            <a:pPr lvl="1"/>
            <a:r>
              <a:rPr lang="en-US" altLang="en-US"/>
              <a:t>Introduced by Apple in macOS 10.11</a:t>
            </a:r>
          </a:p>
          <a:p>
            <a:pPr lvl="1"/>
            <a:r>
              <a:rPr lang="en-US" altLang="en-US"/>
              <a:t>Restricts access to system files and resources, even by root</a:t>
            </a:r>
          </a:p>
          <a:p>
            <a:pPr lvl="1"/>
            <a:r>
              <a:rPr lang="en-US" altLang="en-US"/>
              <a:t>Uses extended file attribs to mark a binary to restrict changes, disable debugging and scrutinizing</a:t>
            </a:r>
          </a:p>
          <a:p>
            <a:pPr lvl="1"/>
            <a:r>
              <a:rPr lang="en-US" altLang="en-US"/>
              <a:t>Also, only code-signed kernel extensions allowed and configurably only code-signed apps</a:t>
            </a:r>
          </a:p>
          <a:p>
            <a:r>
              <a:rPr lang="en-US" altLang="en-US"/>
              <a:t>System-call filtering</a:t>
            </a:r>
          </a:p>
          <a:p>
            <a:pPr lvl="1"/>
            <a:r>
              <a:rPr lang="en-US" altLang="en-US"/>
              <a:t>Like a firewall, for system calls</a:t>
            </a:r>
          </a:p>
          <a:p>
            <a:pPr lvl="1"/>
            <a:r>
              <a:rPr lang="en-US" altLang="en-US"/>
              <a:t>Can also be deeper –inspecting all system call arguments</a:t>
            </a:r>
          </a:p>
          <a:p>
            <a:pPr lvl="1"/>
            <a:r>
              <a:rPr lang="en-US" altLang="en-US"/>
              <a:t>Linux implements via SECCOMP-BPF (Berkeley packet filtering)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>
            <a:extLst>
              <a:ext uri="{FF2B5EF4-FFF2-40B4-BE49-F238E27FC236}">
                <a16:creationId xmlns:a16="http://schemas.microsoft.com/office/drawing/2014/main" id="{2D6D40A9-0ACF-EA73-7017-2F61C0B1E1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1564" y="155576"/>
            <a:ext cx="7869237" cy="576263"/>
          </a:xfrm>
        </p:spPr>
        <p:txBody>
          <a:bodyPr/>
          <a:lstStyle/>
          <a:p>
            <a:pPr eaLnBrk="1" hangingPunct="1"/>
            <a:r>
              <a:rPr lang="en-US" altLang="en-US" sz="2400"/>
              <a:t>Other Protection Improvement Methods (cont.)</a:t>
            </a:r>
          </a:p>
        </p:txBody>
      </p:sp>
      <p:sp>
        <p:nvSpPr>
          <p:cNvPr id="64514" name="Rectangle 3">
            <a:extLst>
              <a:ext uri="{FF2B5EF4-FFF2-40B4-BE49-F238E27FC236}">
                <a16:creationId xmlns:a16="http://schemas.microsoft.com/office/drawing/2014/main" id="{ED5E1BB8-290F-7821-65EE-096A8021DD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1726" y="1179514"/>
            <a:ext cx="6467475" cy="4530725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Sandboxing</a:t>
            </a:r>
          </a:p>
          <a:p>
            <a:pPr lvl="1"/>
            <a:r>
              <a:rPr lang="en-US" altLang="en-US"/>
              <a:t>Running process in limited environment</a:t>
            </a:r>
          </a:p>
          <a:p>
            <a:pPr lvl="1"/>
            <a:r>
              <a:rPr lang="en-US" altLang="en-US"/>
              <a:t>Impose set of irremovable restrictions early in startup of process (before </a:t>
            </a:r>
            <a:r>
              <a:rPr lang="en-US" altLang="en-US">
                <a:latin typeface="Courier New" panose="02070309020205020404" pitchFamily="49" charset="0"/>
                <a:cs typeface="Courier New" panose="02070309020205020404" pitchFamily="49" charset="0"/>
              </a:rPr>
              <a:t>main()</a:t>
            </a:r>
            <a:r>
              <a:rPr lang="en-US" altLang="en-US"/>
              <a:t>)</a:t>
            </a:r>
          </a:p>
          <a:p>
            <a:pPr lvl="1"/>
            <a:r>
              <a:rPr lang="en-US" altLang="en-US"/>
              <a:t>Process then unable to access any resources beyond its allowed set</a:t>
            </a:r>
          </a:p>
          <a:p>
            <a:pPr lvl="1"/>
            <a:r>
              <a:rPr lang="en-US" altLang="en-US"/>
              <a:t>Java and .net implement at a virtual machine level</a:t>
            </a:r>
          </a:p>
          <a:p>
            <a:pPr lvl="1"/>
            <a:r>
              <a:rPr lang="en-US" altLang="en-US"/>
              <a:t>Other systems use MAC to implement</a:t>
            </a:r>
          </a:p>
          <a:p>
            <a:pPr lvl="1"/>
            <a:r>
              <a:rPr lang="en-US" altLang="en-US"/>
              <a:t>Apple was an early adopter, from macOS 10.5’s “seatbelt” feature</a:t>
            </a:r>
          </a:p>
          <a:p>
            <a:pPr lvl="2"/>
            <a:r>
              <a:rPr lang="en-US" altLang="en-US"/>
              <a:t>Dynamic profiles written in the Scheme language, managing system calls even at the argument level</a:t>
            </a:r>
          </a:p>
          <a:p>
            <a:pPr lvl="2"/>
            <a:r>
              <a:rPr lang="en-US" altLang="en-US"/>
              <a:t>Apple now does SIP, a system-wide platform profile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>
            <a:extLst>
              <a:ext uri="{FF2B5EF4-FFF2-40B4-BE49-F238E27FC236}">
                <a16:creationId xmlns:a16="http://schemas.microsoft.com/office/drawing/2014/main" id="{02DA73EA-CCAB-F4A5-3B6D-E973F8ECF0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1564" y="155576"/>
            <a:ext cx="7869237" cy="576263"/>
          </a:xfrm>
        </p:spPr>
        <p:txBody>
          <a:bodyPr/>
          <a:lstStyle/>
          <a:p>
            <a:pPr eaLnBrk="1" hangingPunct="1"/>
            <a:r>
              <a:rPr lang="en-US" altLang="en-US" sz="2400"/>
              <a:t>Other Protection Improvement Methods (cont.)</a:t>
            </a:r>
          </a:p>
        </p:txBody>
      </p:sp>
      <p:sp>
        <p:nvSpPr>
          <p:cNvPr id="66562" name="Rectangle 3">
            <a:extLst>
              <a:ext uri="{FF2B5EF4-FFF2-40B4-BE49-F238E27FC236}">
                <a16:creationId xmlns:a16="http://schemas.microsoft.com/office/drawing/2014/main" id="{4492A6F7-B437-968F-DDA5-74A73711D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1726" y="1179514"/>
            <a:ext cx="6467475" cy="4530725"/>
          </a:xfrm>
        </p:spPr>
        <p:txBody>
          <a:bodyPr/>
          <a:lstStyle/>
          <a:p>
            <a:r>
              <a:rPr lang="en-US" altLang="en-US"/>
              <a:t>Code signing allows a system to trust a program or script by using crypto hash to have the developer sign the executable</a:t>
            </a:r>
          </a:p>
          <a:p>
            <a:pPr lvl="1"/>
            <a:r>
              <a:rPr lang="en-US" altLang="en-US"/>
              <a:t>So code as it was compiled by the author</a:t>
            </a:r>
          </a:p>
          <a:p>
            <a:pPr lvl="1"/>
            <a:r>
              <a:rPr lang="en-US" altLang="en-US"/>
              <a:t>If the code is changed, signature invalid and (some) systems disable execution</a:t>
            </a:r>
          </a:p>
          <a:p>
            <a:pPr lvl="1"/>
            <a:r>
              <a:rPr lang="en-US" altLang="en-US"/>
              <a:t>Can also be used to disable old programs by the operating system vendor (such as Apple) cosigning apps, and then invaliding those signatures so the code will no longer run</a:t>
            </a:r>
          </a:p>
          <a:p>
            <a:pPr lvl="1"/>
            <a:endParaRPr lang="en-US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A9721396-BA56-2DA6-1682-86EEB93584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41564" y="155576"/>
            <a:ext cx="7869237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Language-Based Protection</a:t>
            </a:r>
          </a:p>
        </p:txBody>
      </p:sp>
      <p:sp>
        <p:nvSpPr>
          <p:cNvPr id="68610" name="Rectangle 3">
            <a:extLst>
              <a:ext uri="{FF2B5EF4-FFF2-40B4-BE49-F238E27FC236}">
                <a16:creationId xmlns:a16="http://schemas.microsoft.com/office/drawing/2014/main" id="{717843E4-8D32-5641-321C-AF9ACCA09B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1726" y="1179514"/>
            <a:ext cx="6467475" cy="4530725"/>
          </a:xfrm>
        </p:spPr>
        <p:txBody>
          <a:bodyPr>
            <a:normAutofit lnSpcReduction="10000"/>
          </a:bodyPr>
          <a:lstStyle/>
          <a:p>
            <a:r>
              <a:rPr lang="en-US" altLang="en-US"/>
              <a:t>Specification of protection in a programming language allows the high-level description of policies for the allocation and use of resources</a:t>
            </a:r>
          </a:p>
          <a:p>
            <a:r>
              <a:rPr lang="en-US" altLang="en-US"/>
              <a:t>Language implementation can provide software for protection enforcement when automatic hardware-supported checking is unavailable</a:t>
            </a:r>
          </a:p>
          <a:p>
            <a:r>
              <a:rPr lang="en-US" altLang="en-US"/>
              <a:t>Interpret protection specifications to generate calls on whatever protection system is provided by the hardware and the operating system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B28E711A-DCA0-40BB-6B79-2ABA14CE8D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65350" y="168276"/>
            <a:ext cx="8045450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Protection in Java 2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A3222DEE-9909-F1B6-5C57-AA3F9D9E6D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57439" y="1165226"/>
            <a:ext cx="6796087" cy="4530725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/>
              <a:t>Protection is handled by the Java Virtual Machine (JVM)</a:t>
            </a:r>
          </a:p>
          <a:p>
            <a:r>
              <a:rPr lang="en-US" altLang="en-US"/>
              <a:t>A </a:t>
            </a:r>
            <a:r>
              <a:rPr lang="en-US" altLang="en-US" b="1">
                <a:solidFill>
                  <a:srgbClr val="3366FF"/>
                </a:solidFill>
              </a:rPr>
              <a:t>class</a:t>
            </a:r>
            <a:r>
              <a:rPr lang="en-US" altLang="en-US"/>
              <a:t> is assigned a protection domain when it is loaded by the JVM</a:t>
            </a:r>
          </a:p>
          <a:p>
            <a:r>
              <a:rPr lang="en-US" altLang="en-US"/>
              <a:t>The protection domain indicates what operations the class can (and cannot) perform</a:t>
            </a:r>
          </a:p>
          <a:p>
            <a:r>
              <a:rPr lang="en-US" altLang="en-US"/>
              <a:t>If a library </a:t>
            </a:r>
            <a:r>
              <a:rPr lang="en-US" altLang="en-US" b="1">
                <a:solidFill>
                  <a:srgbClr val="3366FF"/>
                </a:solidFill>
              </a:rPr>
              <a:t>method</a:t>
            </a:r>
            <a:r>
              <a:rPr lang="en-US" altLang="en-US"/>
              <a:t> is invoked that performs a privileged operation, the stack is </a:t>
            </a:r>
            <a:r>
              <a:rPr lang="en-US" altLang="en-US" b="1">
                <a:solidFill>
                  <a:srgbClr val="3366FF"/>
                </a:solidFill>
              </a:rPr>
              <a:t>inspected</a:t>
            </a:r>
            <a:r>
              <a:rPr lang="en-US" altLang="en-US"/>
              <a:t> to ensure the operation can be performed by the library</a:t>
            </a:r>
          </a:p>
          <a:p>
            <a:r>
              <a:rPr lang="en-US" altLang="en-US"/>
              <a:t>Generally, Java’s load-time and run-time checks enforce </a:t>
            </a:r>
            <a:r>
              <a:rPr lang="en-US" altLang="en-US" b="1">
                <a:solidFill>
                  <a:srgbClr val="3366FF"/>
                </a:solidFill>
              </a:rPr>
              <a:t>type safety</a:t>
            </a:r>
            <a:endParaRPr lang="en-US" altLang="en-US"/>
          </a:p>
          <a:p>
            <a:r>
              <a:rPr lang="en-US" altLang="en-US"/>
              <a:t>Classes effectively </a:t>
            </a:r>
            <a:r>
              <a:rPr lang="en-US" altLang="en-US" b="1">
                <a:solidFill>
                  <a:srgbClr val="3366FF"/>
                </a:solidFill>
              </a:rPr>
              <a:t>encapsulate</a:t>
            </a:r>
            <a:r>
              <a:rPr lang="en-US" altLang="en-US"/>
              <a:t> and protect data and methods from other classes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026">
            <a:extLst>
              <a:ext uri="{FF2B5EF4-FFF2-40B4-BE49-F238E27FC236}">
                <a16:creationId xmlns:a16="http://schemas.microsoft.com/office/drawing/2014/main" id="{D605CFEB-C0ED-4E33-0060-17694E636E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66976" y="182563"/>
            <a:ext cx="7743825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Goals of Protection</a:t>
            </a:r>
          </a:p>
        </p:txBody>
      </p:sp>
      <p:sp>
        <p:nvSpPr>
          <p:cNvPr id="11266" name="Rectangle 1027">
            <a:extLst>
              <a:ext uri="{FF2B5EF4-FFF2-40B4-BE49-F238E27FC236}">
                <a16:creationId xmlns:a16="http://schemas.microsoft.com/office/drawing/2014/main" id="{87629704-D094-855A-1B6B-1286C401B2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30450" y="1233489"/>
            <a:ext cx="6904038" cy="4530725"/>
          </a:xfrm>
        </p:spPr>
        <p:txBody>
          <a:bodyPr/>
          <a:lstStyle/>
          <a:p>
            <a:r>
              <a:rPr lang="en-US" altLang="en-US"/>
              <a:t>In one protection model,  computer consists of a collection of objects, hardware or software</a:t>
            </a:r>
          </a:p>
          <a:p>
            <a:r>
              <a:rPr lang="en-US" altLang="en-US"/>
              <a:t>Each object has a unique name and can be accessed through a well-defined set of operations</a:t>
            </a:r>
          </a:p>
          <a:p>
            <a:r>
              <a:rPr lang="en-US" altLang="en-US"/>
              <a:t>Protection problem - ensure that each object is accessed correctly and only by those processes that are allowed to do so</a:t>
            </a:r>
            <a:endParaRPr lang="en-US" altLang="en-US">
              <a:latin typeface="Courier New" panose="02070309020205020404" pitchFamily="49" charset="0"/>
            </a:endParaRPr>
          </a:p>
          <a:p>
            <a:endParaRPr lang="en-US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E0832D5D-0C3A-7376-6AC0-556541D78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650" y="182563"/>
            <a:ext cx="7958138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Stack Inspection</a:t>
            </a:r>
          </a:p>
        </p:txBody>
      </p:sp>
      <p:pic>
        <p:nvPicPr>
          <p:cNvPr id="72706" name="Picture 6">
            <a:extLst>
              <a:ext uri="{FF2B5EF4-FFF2-40B4-BE49-F238E27FC236}">
                <a16:creationId xmlns:a16="http://schemas.microsoft.com/office/drawing/2014/main" id="{8888E59A-B65A-0401-4182-CD3F7CDA1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9" y="1346201"/>
            <a:ext cx="59340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A36C361B-8BA2-3E0A-D351-385EA5996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9038" y="141288"/>
            <a:ext cx="7751762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Principles of Protection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8469797D-1A89-D35F-F7EE-EA059D3BC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71725" y="1069975"/>
            <a:ext cx="6726238" cy="419735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Guiding principle – </a:t>
            </a:r>
            <a:r>
              <a:rPr lang="en-US" altLang="en-US" b="1">
                <a:solidFill>
                  <a:srgbClr val="3366FF"/>
                </a:solidFill>
              </a:rPr>
              <a:t>principle of least privilege</a:t>
            </a:r>
          </a:p>
          <a:p>
            <a:pPr lvl="1"/>
            <a:r>
              <a:rPr lang="en-US" altLang="en-US"/>
              <a:t>Programs, users and systems should be given just enough </a:t>
            </a:r>
            <a:r>
              <a:rPr lang="en-US" altLang="en-US" b="1">
                <a:solidFill>
                  <a:srgbClr val="3366FF"/>
                </a:solidFill>
              </a:rPr>
              <a:t>privileges </a:t>
            </a:r>
            <a:r>
              <a:rPr lang="en-US" altLang="en-US"/>
              <a:t>to perform their tasks</a:t>
            </a:r>
          </a:p>
          <a:p>
            <a:pPr lvl="1"/>
            <a:r>
              <a:rPr lang="en-US" altLang="en-US"/>
              <a:t>Properly set </a:t>
            </a:r>
            <a:r>
              <a:rPr lang="en-US" altLang="en-US" b="1">
                <a:solidFill>
                  <a:srgbClr val="3366FF"/>
                </a:solidFill>
              </a:rPr>
              <a:t>permissions</a:t>
            </a:r>
            <a:r>
              <a:rPr lang="en-US" altLang="en-US"/>
              <a:t> can limit damage if entity has a bug, gets abused</a:t>
            </a:r>
          </a:p>
          <a:p>
            <a:pPr lvl="1"/>
            <a:r>
              <a:rPr lang="en-US" altLang="en-US"/>
              <a:t>Can be static (during life of system, during life of process) </a:t>
            </a:r>
          </a:p>
          <a:p>
            <a:pPr lvl="1"/>
            <a:r>
              <a:rPr lang="en-US" altLang="en-US"/>
              <a:t>Or dynamic (changed by process as needed) – </a:t>
            </a:r>
            <a:r>
              <a:rPr lang="en-US" altLang="en-US" b="1">
                <a:solidFill>
                  <a:srgbClr val="3366FF"/>
                </a:solidFill>
              </a:rPr>
              <a:t>domain switching</a:t>
            </a:r>
            <a:r>
              <a:rPr lang="en-US" altLang="en-US"/>
              <a:t>, </a:t>
            </a:r>
            <a:r>
              <a:rPr lang="en-US" altLang="en-US" b="1">
                <a:solidFill>
                  <a:srgbClr val="3366FF"/>
                </a:solidFill>
              </a:rPr>
              <a:t>privilege escalation</a:t>
            </a:r>
          </a:p>
          <a:p>
            <a:pPr lvl="1"/>
            <a:r>
              <a:rPr lang="en-US" altLang="ja-JP" b="1">
                <a:solidFill>
                  <a:srgbClr val="3366FF"/>
                </a:solidFill>
              </a:rPr>
              <a:t>Compartmentalization</a:t>
            </a:r>
            <a:r>
              <a:rPr lang="en-US" altLang="ja-JP"/>
              <a:t> a derivative concept regarding access to data </a:t>
            </a:r>
          </a:p>
          <a:p>
            <a:pPr lvl="2"/>
            <a:r>
              <a:rPr lang="en-US" altLang="en-US"/>
              <a:t>Process of protecting each individual system component through the use of specific permissions and access restrictions</a:t>
            </a:r>
          </a:p>
          <a:p>
            <a:pPr lvl="2"/>
            <a:endParaRPr lang="en-US" altLang="en-US"/>
          </a:p>
          <a:p>
            <a:pPr lvl="2">
              <a:buFont typeface="Webdings" panose="05030102010509060703" pitchFamily="18" charset="2"/>
              <a:buNone/>
            </a:pPr>
            <a:endParaRPr lang="en-US" altLang="en-US"/>
          </a:p>
          <a:p>
            <a:pPr lvl="1">
              <a:buFont typeface="Monotype Sorts" pitchFamily="-84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B3E3E78E-4742-8274-5671-CB9154AD7D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9038" y="168276"/>
            <a:ext cx="775176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Principles of Protection (Cont.)</a:t>
            </a:r>
          </a:p>
        </p:txBody>
      </p:sp>
      <p:sp>
        <p:nvSpPr>
          <p:cNvPr id="15362" name="Rectangle 3">
            <a:extLst>
              <a:ext uri="{FF2B5EF4-FFF2-40B4-BE49-F238E27FC236}">
                <a16:creationId xmlns:a16="http://schemas.microsoft.com/office/drawing/2014/main" id="{1CC50C61-4CB6-0B4E-70CA-832BFD0BA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57438" y="1069976"/>
            <a:ext cx="6672262" cy="4530725"/>
          </a:xfrm>
        </p:spPr>
        <p:txBody>
          <a:bodyPr>
            <a:normAutofit fontScale="85000" lnSpcReduction="10000"/>
          </a:bodyPr>
          <a:lstStyle/>
          <a:p>
            <a:r>
              <a:rPr lang="en-US" altLang="en-US"/>
              <a:t>Must consider </a:t>
            </a:r>
            <a:r>
              <a:rPr lang="ja-JP" altLang="en-US"/>
              <a:t>“</a:t>
            </a:r>
            <a:r>
              <a:rPr lang="en-US" altLang="ja-JP"/>
              <a:t>grain</a:t>
            </a:r>
            <a:r>
              <a:rPr lang="ja-JP" altLang="en-US"/>
              <a:t>”</a:t>
            </a:r>
            <a:r>
              <a:rPr lang="en-US" altLang="ja-JP"/>
              <a:t> aspect</a:t>
            </a:r>
          </a:p>
          <a:p>
            <a:pPr lvl="1"/>
            <a:r>
              <a:rPr lang="en-US" altLang="en-US"/>
              <a:t>Rough-grained  privilege management easier, simpler, but least privilege now done in large chunks</a:t>
            </a:r>
          </a:p>
          <a:p>
            <a:pPr lvl="2"/>
            <a:r>
              <a:rPr lang="en-US" altLang="en-US"/>
              <a:t>For example, traditional Unix processes either have abilities of the associated user, or of root</a:t>
            </a:r>
          </a:p>
          <a:p>
            <a:pPr lvl="1"/>
            <a:r>
              <a:rPr lang="en-US" altLang="en-US"/>
              <a:t>Fine-grained management more complex, more overhead, but more protective</a:t>
            </a:r>
          </a:p>
          <a:p>
            <a:pPr lvl="2"/>
            <a:r>
              <a:rPr lang="en-US" altLang="en-US"/>
              <a:t>File ACL lists, RBAC</a:t>
            </a:r>
          </a:p>
          <a:p>
            <a:r>
              <a:rPr lang="en-US" altLang="en-US"/>
              <a:t>Domain can be user, process, procedure</a:t>
            </a:r>
          </a:p>
          <a:p>
            <a:r>
              <a:rPr lang="en-US" altLang="en-US" b="1">
                <a:solidFill>
                  <a:srgbClr val="3366FF"/>
                </a:solidFill>
              </a:rPr>
              <a:t>Audit trail </a:t>
            </a:r>
            <a:r>
              <a:rPr lang="en-US" altLang="en-US"/>
              <a:t>– recording all protection-orientated activities, important to understanding what happened, why, and catching things that shouldn’t</a:t>
            </a:r>
          </a:p>
          <a:p>
            <a:r>
              <a:rPr lang="en-US" altLang="en-US"/>
              <a:t>No single principle is a panacea for security vulnerabilities – need </a:t>
            </a:r>
            <a:r>
              <a:rPr lang="en-US" altLang="en-US" b="1">
                <a:solidFill>
                  <a:srgbClr val="3366FF"/>
                </a:solidFill>
              </a:rPr>
              <a:t>defense in depth</a:t>
            </a:r>
          </a:p>
          <a:p>
            <a:pPr lvl="2"/>
            <a:endParaRPr lang="en-US" altLang="en-US"/>
          </a:p>
          <a:p>
            <a:pPr lvl="2"/>
            <a:endParaRPr lang="en-US" altLang="en-US"/>
          </a:p>
          <a:p>
            <a:pPr lvl="1">
              <a:buFont typeface="Monotype Sorts" pitchFamily="-84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>
            <a:extLst>
              <a:ext uri="{FF2B5EF4-FFF2-40B4-BE49-F238E27FC236}">
                <a16:creationId xmlns:a16="http://schemas.microsoft.com/office/drawing/2014/main" id="{FD4C5E07-52B8-9F1F-49CA-98E464464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9038" y="168276"/>
            <a:ext cx="775176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Protection Rings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E8CFB097-DEF3-C28E-B910-761372D66F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57438" y="1069976"/>
            <a:ext cx="6672262" cy="4530725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/>
              <a:t>Components ordered by amount of privilege and protected from each other</a:t>
            </a:r>
          </a:p>
          <a:p>
            <a:pPr lvl="1"/>
            <a:r>
              <a:rPr lang="en-US" altLang="en-US"/>
              <a:t>For example, the kernel is in one ring and user applications in another</a:t>
            </a:r>
          </a:p>
          <a:p>
            <a:pPr lvl="1"/>
            <a:r>
              <a:rPr lang="en-US" altLang="en-US"/>
              <a:t>This privilege separation requires hardware support</a:t>
            </a:r>
          </a:p>
          <a:p>
            <a:pPr lvl="1"/>
            <a:r>
              <a:rPr lang="en-US" altLang="en-US"/>
              <a:t>Gates used to transfer between levels, for example the syscall Intel instruction</a:t>
            </a:r>
          </a:p>
          <a:p>
            <a:pPr lvl="1"/>
            <a:r>
              <a:rPr lang="en-US" altLang="en-US"/>
              <a:t>Also traps and interrupts</a:t>
            </a:r>
          </a:p>
          <a:p>
            <a:pPr lvl="1"/>
            <a:r>
              <a:rPr lang="en-US" altLang="en-US" b="1">
                <a:solidFill>
                  <a:srgbClr val="3366FF"/>
                </a:solidFill>
              </a:rPr>
              <a:t>Hypervisors</a:t>
            </a:r>
            <a:r>
              <a:rPr lang="en-US" altLang="en-US"/>
              <a:t> introduced the need for yet another ring</a:t>
            </a:r>
          </a:p>
          <a:p>
            <a:pPr lvl="1"/>
            <a:r>
              <a:rPr lang="en-US" altLang="en-US"/>
              <a:t>ARMv7 processors added </a:t>
            </a:r>
            <a:r>
              <a:rPr lang="en-US" altLang="en-US" b="1">
                <a:solidFill>
                  <a:srgbClr val="3366FF"/>
                </a:solidFill>
              </a:rPr>
              <a:t>TrustZone</a:t>
            </a:r>
            <a:r>
              <a:rPr lang="en-US" altLang="en-US"/>
              <a:t>(</a:t>
            </a:r>
            <a:r>
              <a:rPr lang="en-US" altLang="en-US" b="1">
                <a:solidFill>
                  <a:srgbClr val="3366FF"/>
                </a:solidFill>
              </a:rPr>
              <a:t>TZ</a:t>
            </a:r>
            <a:r>
              <a:rPr lang="en-US" altLang="en-US"/>
              <a:t>) ring to protect crypto functions with access via new </a:t>
            </a:r>
            <a:r>
              <a:rPr lang="en-US" altLang="en-US" b="1">
                <a:solidFill>
                  <a:srgbClr val="3366FF"/>
                </a:solidFill>
              </a:rPr>
              <a:t>Secure Monitor Call</a:t>
            </a:r>
            <a:r>
              <a:rPr lang="en-US" altLang="en-US"/>
              <a:t> (</a:t>
            </a:r>
            <a:r>
              <a:rPr lang="en-US" altLang="en-US" b="1">
                <a:solidFill>
                  <a:srgbClr val="3366FF"/>
                </a:solidFill>
              </a:rPr>
              <a:t>SMC</a:t>
            </a:r>
            <a:r>
              <a:rPr lang="en-US" altLang="en-US"/>
              <a:t>) instruction</a:t>
            </a:r>
          </a:p>
          <a:p>
            <a:pPr lvl="2"/>
            <a:r>
              <a:rPr lang="en-US" altLang="en-US"/>
              <a:t>Protecting NFC secure element and crypto keys from even the kernel</a:t>
            </a:r>
          </a:p>
          <a:p>
            <a:pPr lvl="2"/>
            <a:endParaRPr lang="en-US" altLang="en-US"/>
          </a:p>
          <a:p>
            <a:pPr lvl="1">
              <a:buFont typeface="Monotype Sorts" pitchFamily="-84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602D86CB-8A34-899A-006F-3DE8246EFE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4476" y="182563"/>
            <a:ext cx="7713663" cy="5762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Protection Rings (MULTICS)</a:t>
            </a:r>
          </a:p>
        </p:txBody>
      </p:sp>
      <p:sp>
        <p:nvSpPr>
          <p:cNvPr id="19458" name="Rectangle 3">
            <a:extLst>
              <a:ext uri="{FF2B5EF4-FFF2-40B4-BE49-F238E27FC236}">
                <a16:creationId xmlns:a16="http://schemas.microsoft.com/office/drawing/2014/main" id="{6AAEAD9F-F71C-4318-6277-004BE854CA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97139" y="1100139"/>
            <a:ext cx="7369175" cy="1184275"/>
          </a:xfrm>
        </p:spPr>
        <p:txBody>
          <a:bodyPr/>
          <a:lstStyle/>
          <a:p>
            <a:r>
              <a:rPr lang="en-US" altLang="en-US"/>
              <a:t>Let </a:t>
            </a:r>
            <a:r>
              <a:rPr lang="en-US" altLang="en-US" i="1"/>
              <a:t>D</a:t>
            </a:r>
            <a:r>
              <a:rPr lang="en-US" altLang="en-US" i="1" baseline="-25000"/>
              <a:t>i</a:t>
            </a:r>
            <a:r>
              <a:rPr lang="en-US" altLang="en-US"/>
              <a:t> and </a:t>
            </a:r>
            <a:r>
              <a:rPr lang="en-US" altLang="en-US" i="1"/>
              <a:t>D</a:t>
            </a:r>
            <a:r>
              <a:rPr lang="en-US" altLang="en-US" i="1" baseline="-25000"/>
              <a:t>j</a:t>
            </a:r>
            <a:r>
              <a:rPr lang="en-US" altLang="en-US" baseline="-25000"/>
              <a:t> </a:t>
            </a:r>
            <a:r>
              <a:rPr lang="en-US" altLang="en-US"/>
              <a:t>be any two domain rings</a:t>
            </a:r>
          </a:p>
          <a:p>
            <a:r>
              <a:rPr lang="en-US" altLang="en-US"/>
              <a:t>If </a:t>
            </a:r>
            <a:r>
              <a:rPr lang="en-US" altLang="en-US" i="1"/>
              <a:t>j</a:t>
            </a:r>
            <a:r>
              <a:rPr lang="en-US" altLang="en-US"/>
              <a:t> &lt; </a:t>
            </a:r>
            <a:r>
              <a:rPr lang="en-US" altLang="en-US" i="1"/>
              <a:t>I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 </a:t>
            </a:r>
            <a:r>
              <a:rPr lang="en-US" altLang="en-US" i="1">
                <a:sym typeface="Symbol" panose="05050102010706020507" pitchFamily="18" charset="2"/>
              </a:rPr>
              <a:t>D</a:t>
            </a:r>
            <a:r>
              <a:rPr lang="en-US" altLang="en-US" i="1" baseline="-25000">
                <a:sym typeface="Symbol" panose="05050102010706020507" pitchFamily="18" charset="2"/>
              </a:rPr>
              <a:t>i</a:t>
            </a:r>
            <a:r>
              <a:rPr lang="en-US" altLang="en-US">
                <a:sym typeface="Symbol" panose="05050102010706020507" pitchFamily="18" charset="2"/>
              </a:rPr>
              <a:t>   </a:t>
            </a:r>
            <a:r>
              <a:rPr lang="en-US" altLang="en-US" i="1">
                <a:sym typeface="Symbol" panose="05050102010706020507" pitchFamily="18" charset="2"/>
              </a:rPr>
              <a:t>D</a:t>
            </a:r>
            <a:r>
              <a:rPr lang="en-US" altLang="en-US" i="1" baseline="-25000">
                <a:sym typeface="Symbol" panose="05050102010706020507" pitchFamily="18" charset="2"/>
              </a:rPr>
              <a:t>j</a:t>
            </a:r>
            <a:endParaRPr lang="en-US" altLang="en-US"/>
          </a:p>
        </p:txBody>
      </p:sp>
      <p:pic>
        <p:nvPicPr>
          <p:cNvPr id="19459" name="Picture 7">
            <a:extLst>
              <a:ext uri="{FF2B5EF4-FFF2-40B4-BE49-F238E27FC236}">
                <a16:creationId xmlns:a16="http://schemas.microsoft.com/office/drawing/2014/main" id="{D96367B8-2B4A-7250-08ED-D8C7BDAA8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614" y="2211388"/>
            <a:ext cx="4772025" cy="324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7DF4FFAD-4CA8-49B0-6ABF-564562AF0D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59038" y="168276"/>
            <a:ext cx="7751762" cy="5762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Android use of TrustZone</a:t>
            </a:r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A25394DB-C778-F674-57E5-F2F3F5A01A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57438" y="1069976"/>
            <a:ext cx="6672262" cy="4530725"/>
          </a:xfrm>
        </p:spPr>
        <p:txBody>
          <a:bodyPr/>
          <a:lstStyle/>
          <a:p>
            <a:pPr lvl="2"/>
            <a:endParaRPr lang="en-US" altLang="en-US"/>
          </a:p>
          <a:p>
            <a:pPr lvl="1">
              <a:buFont typeface="Monotype Sorts" pitchFamily="-84" charset="2"/>
              <a:buNone/>
            </a:pPr>
            <a:endParaRPr lang="en-US" altLang="en-US"/>
          </a:p>
        </p:txBody>
      </p:sp>
      <p:pic>
        <p:nvPicPr>
          <p:cNvPr id="21507" name="Picture 2">
            <a:extLst>
              <a:ext uri="{FF2B5EF4-FFF2-40B4-BE49-F238E27FC236}">
                <a16:creationId xmlns:a16="http://schemas.microsoft.com/office/drawing/2014/main" id="{71B821EA-4743-CEE6-1F3A-7207EB48B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039" y="979489"/>
            <a:ext cx="7654925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11940</TotalTime>
  <Words>2601</Words>
  <Application>Microsoft Office PowerPoint</Application>
  <PresentationFormat>Widescreen</PresentationFormat>
  <Paragraphs>294</Paragraphs>
  <Slides>40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Helvetica</vt:lpstr>
      <vt:lpstr>Monotype Sorts</vt:lpstr>
      <vt:lpstr>Times New Roman</vt:lpstr>
      <vt:lpstr>Webdings</vt:lpstr>
      <vt:lpstr>Office Theme</vt:lpstr>
      <vt:lpstr>CSMC 412</vt:lpstr>
      <vt:lpstr>Chapter 17: Protection</vt:lpstr>
      <vt:lpstr>Objectives</vt:lpstr>
      <vt:lpstr>Goals of Protection</vt:lpstr>
      <vt:lpstr>Principles of Protection</vt:lpstr>
      <vt:lpstr>Principles of Protection (Cont.)</vt:lpstr>
      <vt:lpstr>Protection Rings</vt:lpstr>
      <vt:lpstr>Protection Rings (MULTICS)</vt:lpstr>
      <vt:lpstr>Android use of TrustZone</vt:lpstr>
      <vt:lpstr>ARM CPU Architecture</vt:lpstr>
      <vt:lpstr>Domain of Protection</vt:lpstr>
      <vt:lpstr>Domain Structure</vt:lpstr>
      <vt:lpstr>Domain Implementation (UNIX)</vt:lpstr>
      <vt:lpstr>Domain Implementation (Android App IDs)</vt:lpstr>
      <vt:lpstr>Access Matrix</vt:lpstr>
      <vt:lpstr>Use of Access Matrix</vt:lpstr>
      <vt:lpstr>Use of Access Matrix (Cont.)</vt:lpstr>
      <vt:lpstr>Access Matrix of Figure A with Domains as Objects</vt:lpstr>
      <vt:lpstr>Access Matrix with Copy Rights</vt:lpstr>
      <vt:lpstr>Access Matrix With Owner Rights</vt:lpstr>
      <vt:lpstr>Modified Access Matrix of Figure B</vt:lpstr>
      <vt:lpstr>Implementation of Access Matrix</vt:lpstr>
      <vt:lpstr>Implementation of Access Matrix (Cont.)</vt:lpstr>
      <vt:lpstr>Implementation of Access Matrix (Cont.)</vt:lpstr>
      <vt:lpstr>Implementation of Access Matrix (Cont.)</vt:lpstr>
      <vt:lpstr>Implementation of Access Matrix (Cont.)</vt:lpstr>
      <vt:lpstr>Comparison of Implementations</vt:lpstr>
      <vt:lpstr>Comparison of Implementations (Cont.)</vt:lpstr>
      <vt:lpstr>Revocation of Access Rights</vt:lpstr>
      <vt:lpstr>Revocation of Access Rights (Cont.)</vt:lpstr>
      <vt:lpstr>Role-based Access Control</vt:lpstr>
      <vt:lpstr>Mandatory Access Control (MAC)</vt:lpstr>
      <vt:lpstr>Capability-Based Systems </vt:lpstr>
      <vt:lpstr>Capabilities in POSIX.1e </vt:lpstr>
      <vt:lpstr>Other Protection Improvement Methods</vt:lpstr>
      <vt:lpstr>Other Protection Improvement Methods (cont.)</vt:lpstr>
      <vt:lpstr>Other Protection Improvement Methods (cont.)</vt:lpstr>
      <vt:lpstr>Language-Based Protection</vt:lpstr>
      <vt:lpstr>Protection in Java 2</vt:lpstr>
      <vt:lpstr>Stack Inspection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CSMC 412</dc:title>
  <dc:creator>Agrawala, Ashok</dc:creator>
  <cp:lastModifiedBy>Ashok K. Agrawala</cp:lastModifiedBy>
  <cp:revision>77</cp:revision>
  <cp:lastPrinted>2019-03-11T14:41:40Z</cp:lastPrinted>
  <dcterms:created xsi:type="dcterms:W3CDTF">2019-02-25T14:10:39Z</dcterms:created>
  <dcterms:modified xsi:type="dcterms:W3CDTF">2022-11-14T18:37:19Z</dcterms:modified>
</cp:coreProperties>
</file>