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80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</p:sldIdLst>
  <p:sldSz cx="12192000" cy="6858000"/>
  <p:notesSz cx="6858000" cy="92964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Helvetica" panose="020B060402020202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4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10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B101069-85A8-4622-BB0F-7A95BC2DE9CB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8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237633-8646-4A3F-A33A-A60A1F0CE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5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142336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42339" name="Rectangle 142337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2340" name="Shape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1333E73D-C5DD-433F-8AF0-AC3E576F2DFB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06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C675AA4-6D2A-40ED-9CF5-9328F43DA946}" type="slidenum">
              <a:rPr lang="en-US" altLang="en-US">
                <a:latin typeface="Times New Roman" panose="02020603050405020304" pitchFamily="18" charset="0"/>
              </a:rPr>
              <a:pPr/>
              <a:t>11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931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DFF4290-C550-476B-8CB3-445BFB5EC49A}" type="slidenum">
              <a:rPr lang="en-US" altLang="en-US"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174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3A875D1-BFA1-4F9A-AA70-5A485BD35C12}" type="slidenum">
              <a:rPr lang="en-US" altLang="en-US"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521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52D7620-C9F2-4BFB-9CCF-3998002725A9}" type="slidenum">
              <a:rPr lang="en-US" altLang="en-US"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228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C81452A-5D0E-47BB-A7D6-E5CC724020D2}" type="slidenum">
              <a:rPr lang="en-US" altLang="en-US"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8860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30C7B46-906D-4268-B3D8-664F54007E2E}" type="slidenum">
              <a:rPr lang="en-US" altLang="en-US"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797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57352E0-DEE2-4337-BA22-B55EAD518F2C}" type="slidenum">
              <a:rPr lang="en-US" altLang="en-US">
                <a:latin typeface="Times New Roman" panose="02020603050405020304" pitchFamily="18" charset="0"/>
              </a:rPr>
              <a:pPr/>
              <a:t>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462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2FC91E2-E792-4C64-8E72-BFF4D0866089}" type="slidenum">
              <a:rPr lang="en-US" altLang="en-US">
                <a:latin typeface="Times New Roman" panose="02020603050405020304" pitchFamily="18" charset="0"/>
              </a:rPr>
              <a:pPr/>
              <a:t>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711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E5BAE75-0DE2-463B-9353-8A5B207E66EA}" type="slidenum">
              <a:rPr lang="en-US" altLang="en-US">
                <a:latin typeface="Times New Roman" panose="02020603050405020304" pitchFamily="18" charset="0"/>
              </a:rPr>
              <a:pPr/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5745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43F317E-8B94-46E5-8E03-9318D2C9407D}" type="slidenum">
              <a:rPr lang="en-US" altLang="en-US"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066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3689908-997D-474F-9910-4306BAEB9F31}" type="slidenum">
              <a:rPr lang="en-US" altLang="en-US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0623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FAB62A2-A339-4F63-8382-EEF409709468}" type="slidenum">
              <a:rPr lang="en-US" altLang="en-US">
                <a:latin typeface="Times New Roman" panose="02020603050405020304" pitchFamily="18" charset="0"/>
              </a:rPr>
              <a:pPr/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1326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4D359A0-72C1-4113-97A6-19F9FD50C7E7}" type="slidenum">
              <a:rPr lang="en-US" altLang="en-US"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1153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796D74A-E3BF-4962-80A0-CA2C0F14525A}" type="slidenum">
              <a:rPr lang="en-US" altLang="en-US">
                <a:latin typeface="Times New Roman" panose="02020603050405020304" pitchFamily="18" charset="0"/>
              </a:rPr>
              <a:pPr/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5208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11FB718-6ECD-493E-8123-ABD69F16224F}" type="slidenum">
              <a:rPr lang="en-US" altLang="en-US">
                <a:latin typeface="Times New Roman" panose="02020603050405020304" pitchFamily="18" charset="0"/>
              </a:rPr>
              <a:pPr/>
              <a:t>24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166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12950E5-6C77-4D8D-A9BB-001F88C7EE54}" type="slidenum">
              <a:rPr lang="en-US" altLang="en-US">
                <a:latin typeface="Times New Roman" panose="02020603050405020304" pitchFamily="18" charset="0"/>
              </a:rPr>
              <a:pPr/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052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3AF0699-5702-41D8-B5AF-F220A6236FC2}" type="slidenum">
              <a:rPr lang="en-US" altLang="en-US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660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466D9CB-29A6-465C-8725-2871BE72F42D}" type="slidenum">
              <a:rPr lang="en-US" altLang="en-US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508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4CC6EF5-1EC7-42BF-9912-1D38B9C218F3}" type="slidenum">
              <a:rPr lang="en-US" altLang="en-US"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510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CE1371B-2528-4554-B6EA-27A26B84CDF3}" type="slidenum">
              <a:rPr lang="en-US" altLang="en-US">
                <a:latin typeface="Times New Roman" panose="02020603050405020304" pitchFamily="18" charset="0"/>
              </a:rPr>
              <a:pPr/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355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4E167D2-E7E3-42ED-B10C-E2BB2CD1DA2E}" type="slidenum">
              <a:rPr lang="en-US" altLang="en-US">
                <a:latin typeface="Times New Roman" panose="02020603050405020304" pitchFamily="18" charset="0"/>
              </a:rPr>
              <a:pPr/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077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69B4530-2D0A-4419-A39D-2234381E2878}" type="slidenum">
              <a:rPr lang="en-US" altLang="en-US">
                <a:latin typeface="Times New Roman" panose="02020603050405020304" pitchFamily="18" charset="0"/>
              </a:rPr>
              <a:pPr/>
              <a:t>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372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9643315-5E6A-450C-AED5-FFAB139271B3}" type="slidenum">
              <a:rPr lang="en-US" altLang="en-US"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812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31D0-C378-4CD9-AAF8-BF313E2C0741}" type="datetime6">
              <a:rPr lang="en-US" smtClean="0"/>
              <a:t>September 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2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975C-0BC2-474B-90DD-C82888FFD11A}" type="datetime6">
              <a:rPr lang="en-US" smtClean="0"/>
              <a:t>September 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5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1B96-6FF0-4EEB-924D-6F17A2F3C14D}" type="datetime6">
              <a:rPr lang="en-US" smtClean="0"/>
              <a:t>September 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66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50E96-85DC-4C4D-BC4E-42DC50033971}" type="datetime6">
              <a:rPr lang="en-US" smtClean="0"/>
              <a:t>September 22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2018 Silberschatz, Gavin &amp; Gagne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2D389-1E87-4ECE-A6D6-350E1E959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27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5"/>
            <a:ext cx="10972800" cy="5762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75267" y="123349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3267" y="123349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257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63F8-D57C-49E9-B22B-217006E9E51D}" type="datetime6">
              <a:rPr lang="en-US" smtClean="0"/>
              <a:t>September 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96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FE44-296C-49AE-8C6C-602B6CC5C2D8}" type="datetime6">
              <a:rPr lang="en-US" smtClean="0"/>
              <a:t>September 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8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D884-6F07-415F-ABE4-F01B1056A76E}" type="datetime6">
              <a:rPr lang="en-US" smtClean="0"/>
              <a:t>September 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60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873C-0095-4D70-BEC4-FF91D33B3742}" type="datetime6">
              <a:rPr lang="en-US" smtClean="0"/>
              <a:t>September 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96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4660-9CE5-4F0D-AA67-D8900A2B41AB}" type="datetime6">
              <a:rPr lang="en-US" smtClean="0"/>
              <a:t>September 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5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75BF-F311-40AC-A3F6-677C6EDDB4F2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1154-AFB3-485D-BD7B-35704A7A8369}" type="datetime6">
              <a:rPr lang="en-US" smtClean="0"/>
              <a:t>September 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CA70-9DCC-4950-82D0-E83CFD2ADC6B}" type="datetime6">
              <a:rPr lang="en-US" smtClean="0"/>
              <a:t>September 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38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CD1BF-064C-47D3-8413-7FD684168371}" type="datetime6">
              <a:rPr lang="en-US" smtClean="0"/>
              <a:t>September 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47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 54273"/>
          <p:cNvSpPr>
            <a:spLocks noGrp="1" noChangeArrowheads="1"/>
          </p:cNvSpPr>
          <p:nvPr>
            <p:ph type="title"/>
          </p:nvPr>
        </p:nvSpPr>
        <p:spPr>
          <a:xfrm>
            <a:off x="4975226" y="920750"/>
            <a:ext cx="2445976" cy="694466"/>
          </a:xfrm>
        </p:spPr>
        <p:txBody>
          <a:bodyPr vert="horz" wrap="none" lIns="63398" tIns="25359" rIns="63398" bIns="25359" rtlCol="0" anchor="t">
            <a:spAutoFit/>
          </a:bodyPr>
          <a:lstStyle/>
          <a:p>
            <a:pPr>
              <a:lnSpc>
                <a:spcPct val="95000"/>
              </a:lnSpc>
            </a:pPr>
            <a:r>
              <a:rPr lang="en-US"/>
              <a:t>CSMC 412</a:t>
            </a:r>
          </a:p>
        </p:txBody>
      </p:sp>
      <p:sp>
        <p:nvSpPr>
          <p:cNvPr id="4099" name="Shape 54274"/>
          <p:cNvSpPr>
            <a:spLocks noGrp="1" noChangeArrowheads="1"/>
          </p:cNvSpPr>
          <p:nvPr>
            <p:ph type="body" idx="1"/>
          </p:nvPr>
        </p:nvSpPr>
        <p:spPr>
          <a:xfrm>
            <a:off x="2762251" y="1725614"/>
            <a:ext cx="7026275" cy="2788043"/>
          </a:xfrm>
        </p:spPr>
        <p:txBody>
          <a:bodyPr vert="horz" lIns="71324" tIns="28529" rIns="71324" bIns="28529" rtlCol="0">
            <a:spAutoFit/>
          </a:bodyPr>
          <a:lstStyle/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r>
              <a:rPr lang="en-US" sz="3300" dirty="0">
                <a:solidFill>
                  <a:schemeClr val="tx2"/>
                </a:solidFill>
              </a:rPr>
              <a:t>Operating Systems</a:t>
            </a:r>
            <a:endParaRPr lang="en-US" dirty="0"/>
          </a:p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r>
              <a:rPr lang="en-US" sz="3300" dirty="0">
                <a:solidFill>
                  <a:schemeClr val="tx2"/>
                </a:solidFill>
              </a:rPr>
              <a:t>Prof. Ashok K Agrawala</a:t>
            </a:r>
          </a:p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r>
              <a:rPr lang="en-US" sz="3300" dirty="0">
                <a:solidFill>
                  <a:schemeClr val="tx2"/>
                </a:solidFill>
              </a:rPr>
              <a:t>Set 10</a:t>
            </a:r>
          </a:p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r>
              <a:rPr lang="en-US" sz="3300" dirty="0">
                <a:solidFill>
                  <a:schemeClr val="tx2"/>
                </a:solidFill>
              </a:rPr>
              <a:t>Synchronization Examples</a:t>
            </a:r>
          </a:p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endParaRPr lang="en-US" sz="2100" dirty="0"/>
          </a:p>
        </p:txBody>
      </p:sp>
      <p:sp>
        <p:nvSpPr>
          <p:cNvPr id="4101" name="Shape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1C8854-195F-4F1D-ABC5-033DBF64DE55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2088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779713" y="147638"/>
            <a:ext cx="7677150" cy="576262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Readers-Writers Problem Variations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189703" y="1146176"/>
            <a:ext cx="10058399" cy="4530725"/>
          </a:xfrm>
        </p:spPr>
        <p:txBody>
          <a:bodyPr/>
          <a:lstStyle/>
          <a:p>
            <a:r>
              <a:rPr lang="en-US" altLang="en-US" b="1" i="1" dirty="0"/>
              <a:t>First</a:t>
            </a:r>
            <a:r>
              <a:rPr lang="en-US" altLang="en-US" i="1" dirty="0"/>
              <a:t>  </a:t>
            </a:r>
            <a:r>
              <a:rPr lang="en-US" altLang="en-US" dirty="0"/>
              <a:t>variation – no reader kept waiting unless writer has permission to use shared object</a:t>
            </a:r>
          </a:p>
          <a:p>
            <a:r>
              <a:rPr lang="en-US" altLang="en-US" b="1" i="1" dirty="0"/>
              <a:t>Second</a:t>
            </a:r>
            <a:r>
              <a:rPr lang="en-US" altLang="en-US" i="1" dirty="0"/>
              <a:t> </a:t>
            </a:r>
            <a:r>
              <a:rPr lang="en-US" altLang="en-US" dirty="0"/>
              <a:t>variation – once writer is ready, it performs the write ASAP</a:t>
            </a:r>
          </a:p>
          <a:p>
            <a:r>
              <a:rPr lang="en-US" altLang="en-US" dirty="0"/>
              <a:t>Both may have starvation leading to even more variations</a:t>
            </a:r>
          </a:p>
          <a:p>
            <a:r>
              <a:rPr lang="en-US" altLang="en-US" dirty="0"/>
              <a:t>Problem is solved on some systems by kernel providing reader-writer locks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E416-4863-44A5-9BA3-6E2C1B2432A4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16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0" y="147638"/>
            <a:ext cx="76708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Dining-Philosophers Problem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022554" y="3413433"/>
            <a:ext cx="10559845" cy="2765425"/>
          </a:xfrm>
        </p:spPr>
        <p:txBody>
          <a:bodyPr>
            <a:noAutofit/>
          </a:bodyPr>
          <a:lstStyle/>
          <a:p>
            <a:pPr>
              <a:tabLst>
                <a:tab pos="1365250" algn="l"/>
                <a:tab pos="1538288" algn="l"/>
              </a:tabLst>
            </a:pPr>
            <a:r>
              <a:rPr lang="en-US" altLang="en-US" sz="2000" dirty="0"/>
              <a:t>Philosophers spend their lives alternating thinking and eating</a:t>
            </a:r>
          </a:p>
          <a:p>
            <a:pPr>
              <a:tabLst>
                <a:tab pos="1365250" algn="l"/>
                <a:tab pos="1538288" algn="l"/>
              </a:tabLst>
            </a:pPr>
            <a:r>
              <a:rPr lang="en-US" altLang="en-US" sz="2000" dirty="0"/>
              <a:t>Don’</a:t>
            </a:r>
            <a:r>
              <a:rPr lang="en-US" altLang="ja-JP" sz="2000" dirty="0"/>
              <a:t>t interact with their neighbors, occasionally try to pick up 2 chopsticks (one at a time) to eat from bowl</a:t>
            </a:r>
          </a:p>
          <a:p>
            <a:pPr lvl="1">
              <a:tabLst>
                <a:tab pos="1365250" algn="l"/>
                <a:tab pos="1538288" algn="l"/>
              </a:tabLst>
            </a:pPr>
            <a:r>
              <a:rPr lang="en-US" altLang="en-US" sz="2000" dirty="0"/>
              <a:t>Need both to eat, then release both when done</a:t>
            </a:r>
          </a:p>
          <a:p>
            <a:pPr>
              <a:tabLst>
                <a:tab pos="1365250" algn="l"/>
                <a:tab pos="1538288" algn="l"/>
              </a:tabLst>
            </a:pPr>
            <a:r>
              <a:rPr lang="en-US" altLang="en-US" sz="2000" dirty="0"/>
              <a:t>In the case of 5 philosophers</a:t>
            </a:r>
          </a:p>
          <a:p>
            <a:pPr lvl="1">
              <a:tabLst>
                <a:tab pos="1365250" algn="l"/>
                <a:tab pos="1538288" algn="l"/>
              </a:tabLst>
            </a:pPr>
            <a:r>
              <a:rPr lang="en-US" altLang="en-US" sz="2000" dirty="0"/>
              <a:t>Shared data </a:t>
            </a:r>
          </a:p>
          <a:p>
            <a:pPr lvl="2">
              <a:tabLst>
                <a:tab pos="1365250" algn="l"/>
                <a:tab pos="1538288" algn="l"/>
              </a:tabLst>
            </a:pPr>
            <a:r>
              <a:rPr lang="en-US" altLang="en-US" dirty="0"/>
              <a:t>Bowl of rice (data set)</a:t>
            </a:r>
          </a:p>
          <a:p>
            <a:pPr lvl="2">
              <a:tabLst>
                <a:tab pos="1365250" algn="l"/>
                <a:tab pos="1538288" algn="l"/>
              </a:tabLst>
            </a:pPr>
            <a:r>
              <a:rPr lang="en-US" altLang="en-US" dirty="0"/>
              <a:t>Semaphore </a:t>
            </a:r>
            <a:r>
              <a:rPr lang="en-US" altLang="en-US" dirty="0">
                <a:solidFill>
                  <a:srgbClr val="FF0000"/>
                </a:solidFill>
              </a:rPr>
              <a:t>chopstick [5]</a:t>
            </a:r>
            <a:r>
              <a:rPr lang="en-US" altLang="en-US" dirty="0"/>
              <a:t> initialized to 1</a:t>
            </a:r>
          </a:p>
        </p:txBody>
      </p:sp>
      <p:pic>
        <p:nvPicPr>
          <p:cNvPr id="24580" name="Picture 5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1079500"/>
            <a:ext cx="2208212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EE18-4F6F-4607-B208-0EAF383F5A71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28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62226" y="161926"/>
            <a:ext cx="7866063" cy="576263"/>
          </a:xfrm>
        </p:spPr>
        <p:txBody>
          <a:bodyPr/>
          <a:lstStyle/>
          <a:p>
            <a:pPr eaLnBrk="1" hangingPunct="1"/>
            <a:r>
              <a:rPr lang="en-US" altLang="en-US" sz="3000"/>
              <a:t>  Dining-Philosophers Problem Algorithm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111045" y="1119189"/>
            <a:ext cx="9753600" cy="4784725"/>
          </a:xfrm>
        </p:spPr>
        <p:txBody>
          <a:bodyPr/>
          <a:lstStyle/>
          <a:p>
            <a:pPr marL="376238" indent="-376238"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dirty="0"/>
              <a:t>The structure of Philosopher</a:t>
            </a:r>
            <a:r>
              <a:rPr lang="en-US" altLang="en-US" i="1" dirty="0">
                <a:solidFill>
                  <a:srgbClr val="0000FF"/>
                </a:solidFill>
              </a:rPr>
              <a:t> i</a:t>
            </a:r>
            <a:r>
              <a:rPr lang="en-US" altLang="en-US" dirty="0"/>
              <a:t>:</a:t>
            </a:r>
          </a:p>
          <a:p>
            <a:pPr marL="1195388" lvl="2" indent="-338138"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do { </a:t>
            </a:r>
          </a:p>
          <a:p>
            <a:pPr marL="1195388" lvl="2" indent="-338138"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wait (chopstick[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] );</a:t>
            </a:r>
          </a:p>
          <a:p>
            <a:pPr marL="1195388" lvl="2" indent="-338138"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wait (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chopStick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[ (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+ 1) % 5] );</a:t>
            </a:r>
          </a:p>
          <a:p>
            <a:pPr marL="1195388" lvl="2" indent="-338138"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</a:p>
          <a:p>
            <a:pPr marL="1195388" lvl="2" indent="-338138"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      //  eat</a:t>
            </a:r>
          </a:p>
          <a:p>
            <a:pPr marL="1195388" lvl="2" indent="-338138"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endParaRPr lang="en-US" altLang="en-US" sz="16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1195388" lvl="2" indent="-338138"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signal (chopstick[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] );</a:t>
            </a:r>
          </a:p>
          <a:p>
            <a:pPr marL="1195388" lvl="2" indent="-338138"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signal (chopstick[ (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+ 1) % 5] );</a:t>
            </a:r>
          </a:p>
          <a:p>
            <a:pPr marL="1195388" lvl="2" indent="-338138"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</a:p>
          <a:p>
            <a:pPr marL="1195388" lvl="2" indent="-338138"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   //  think</a:t>
            </a:r>
          </a:p>
          <a:p>
            <a:pPr marL="1195388" lvl="2" indent="-338138"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endParaRPr lang="en-US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1195388" lvl="2" indent="-338138"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} while (TRUE);</a:t>
            </a:r>
            <a:endParaRPr lang="en-US" altLang="en-US" sz="1600" dirty="0">
              <a:solidFill>
                <a:srgbClr val="0000FF"/>
              </a:solidFill>
            </a:endParaRPr>
          </a:p>
          <a:p>
            <a:pPr marL="376238" indent="-376238"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dirty="0"/>
              <a:t>  What is the problem with this algorithm?</a:t>
            </a:r>
          </a:p>
          <a:p>
            <a:pPr marL="1195388" lvl="2" indent="-338138"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endParaRPr lang="en-US" altLang="en-US" dirty="0">
              <a:solidFill>
                <a:srgbClr val="0000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4581-19B1-45C5-8AF4-43D0E7F90166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22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68563" y="90488"/>
            <a:ext cx="8077200" cy="609600"/>
          </a:xfrm>
        </p:spPr>
        <p:txBody>
          <a:bodyPr/>
          <a:lstStyle/>
          <a:p>
            <a:pPr eaLnBrk="1" hangingPunct="1"/>
            <a:r>
              <a:rPr lang="en-US" altLang="en-US" sz="2800"/>
              <a:t>Monitor Solution to Dining Philosophers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150374" y="979488"/>
            <a:ext cx="9537291" cy="5384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monitor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DiningPhilosophers</a:t>
            </a:r>
            <a:endParaRPr lang="en-US" altLang="en-US" sz="16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 THINKING; HUNGRY, EATING) state [5] 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condition self [5];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sz="16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void pickup (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      state[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= HUNGRY;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      test(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      if (state[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!= EATING) self[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].wait;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void putdown (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      state[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= THINKING;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// test left and right neighbors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       test((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+ 4) % 5);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       test((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+ 1) % 5);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FF"/>
                </a:solidFill>
              </a:rPr>
              <a:t>	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492C-92DB-4F50-9A6A-1165BD20FD23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04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73394" y="123826"/>
            <a:ext cx="9748581" cy="6381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Solution to Dining Philosophers (Cont.)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091381" y="944563"/>
            <a:ext cx="8501882" cy="5268912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sz="16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void test (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       if ((state[(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+ 4) % 5] != EATING) &amp;&amp;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       (state[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== HUNGRY) &amp;&amp;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       (state[(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+ 1) % 5] != EATING) ) {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            state[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= EATING 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    self[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].signal () 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       }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sz="16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initialization_code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{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      for (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5;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      state[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= THINKING;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    }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720F-87DD-415C-845D-A49918ADA55D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71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757084" y="1090613"/>
            <a:ext cx="9922029" cy="526891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sz="16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dirty="0"/>
              <a:t>Each philosopher </a:t>
            </a:r>
            <a:r>
              <a:rPr lang="en-US" altLang="en-US" i="1" dirty="0" err="1"/>
              <a:t>i</a:t>
            </a:r>
            <a:r>
              <a:rPr lang="en-US" altLang="en-US" i="1" dirty="0"/>
              <a:t> </a:t>
            </a:r>
            <a:r>
              <a:rPr lang="en-US" altLang="en-US" dirty="0"/>
              <a:t>invokes the</a:t>
            </a:r>
            <a:r>
              <a:rPr lang="en-US" altLang="en-US" i="1" dirty="0"/>
              <a:t> </a:t>
            </a:r>
            <a:r>
              <a:rPr lang="en-US" altLang="en-US" dirty="0"/>
              <a:t>operations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pickup()</a:t>
            </a:r>
            <a:r>
              <a:rPr lang="en-US" altLang="en-US" sz="2000" i="1" dirty="0"/>
              <a:t> </a:t>
            </a:r>
            <a:r>
              <a:rPr lang="en-US" altLang="en-US" dirty="0"/>
              <a:t>and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putdown()</a:t>
            </a:r>
            <a:r>
              <a:rPr lang="en-US" altLang="en-US" sz="2000" dirty="0"/>
              <a:t> </a:t>
            </a:r>
            <a:r>
              <a:rPr lang="en-US" altLang="en-US" dirty="0"/>
              <a:t>in the following sequence: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lang="en-US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DiningPhilosophers.pickup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EAT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lang="en-US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DiningPhilosophers.putdown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dirty="0"/>
              <a:t>No deadlock, but starvation is possible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i="1" dirty="0">
                <a:solidFill>
                  <a:srgbClr val="0000FF"/>
                </a:solidFill>
              </a:rPr>
              <a:t>       </a:t>
            </a: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2762251" y="95251"/>
            <a:ext cx="791686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6699"/>
                </a:solidFill>
                <a:latin typeface="Arial" panose="020B0604020202020204" pitchFamily="34" charset="0"/>
              </a:rPr>
              <a:t>Solution to Dining Philosophers (Cont.)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04D6E-BF7C-4413-9A8A-C4F658ECEFBC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66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86581" y="204788"/>
            <a:ext cx="9700444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A Monitor to Allocate Single Resource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2015613" y="766764"/>
            <a:ext cx="7944463" cy="5024437"/>
          </a:xfrm>
        </p:spPr>
        <p:txBody>
          <a:bodyPr/>
          <a:lstStyle/>
          <a:p>
            <a:pPr>
              <a:buNone/>
              <a:tabLst>
                <a:tab pos="1368425" algn="l"/>
                <a:tab pos="1712913" algn="l"/>
                <a:tab pos="2335213" algn="l"/>
              </a:tabLst>
            </a:pPr>
            <a:endParaRPr lang="en-US" altLang="en-US" sz="1400" b="1" dirty="0"/>
          </a:p>
          <a:p>
            <a:pPr>
              <a:spcBef>
                <a:spcPct val="15000"/>
              </a:spcBef>
              <a:buNone/>
              <a:tabLst>
                <a:tab pos="1368425" algn="l"/>
                <a:tab pos="1712913" algn="l"/>
                <a:tab pos="2335213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monitor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ResourceAllocator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spcBef>
                <a:spcPct val="15000"/>
              </a:spcBef>
              <a:buNone/>
              <a:tabLst>
                <a:tab pos="1368425" algn="l"/>
                <a:tab pos="1712913" algn="l"/>
                <a:tab pos="2335213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</a:p>
          <a:p>
            <a:pPr>
              <a:spcBef>
                <a:spcPct val="15000"/>
              </a:spcBef>
              <a:buNone/>
              <a:tabLst>
                <a:tab pos="1368425" algn="l"/>
                <a:tab pos="1712913" algn="l"/>
                <a:tab pos="2335213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busy; </a:t>
            </a:r>
          </a:p>
          <a:p>
            <a:pPr>
              <a:spcBef>
                <a:spcPct val="15000"/>
              </a:spcBef>
              <a:buNone/>
              <a:tabLst>
                <a:tab pos="1368425" algn="l"/>
                <a:tab pos="1712913" algn="l"/>
                <a:tab pos="2335213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condition x; </a:t>
            </a:r>
          </a:p>
          <a:p>
            <a:pPr>
              <a:spcBef>
                <a:spcPct val="15000"/>
              </a:spcBef>
              <a:buNone/>
              <a:tabLst>
                <a:tab pos="1368425" algn="l"/>
                <a:tab pos="1712913" algn="l"/>
                <a:tab pos="2335213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void acquire(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time) { </a:t>
            </a:r>
          </a:p>
          <a:p>
            <a:pPr>
              <a:spcBef>
                <a:spcPct val="15000"/>
              </a:spcBef>
              <a:buNone/>
              <a:tabLst>
                <a:tab pos="1368425" algn="l"/>
                <a:tab pos="1712913" algn="l"/>
                <a:tab pos="2335213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if (busy) </a:t>
            </a:r>
          </a:p>
          <a:p>
            <a:pPr>
              <a:spcBef>
                <a:spcPct val="15000"/>
              </a:spcBef>
              <a:buNone/>
              <a:tabLst>
                <a:tab pos="1368425" algn="l"/>
                <a:tab pos="1712913" algn="l"/>
                <a:tab pos="2335213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x.wait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(time); </a:t>
            </a:r>
          </a:p>
          <a:p>
            <a:pPr>
              <a:spcBef>
                <a:spcPct val="15000"/>
              </a:spcBef>
              <a:buNone/>
              <a:tabLst>
                <a:tab pos="1368425" algn="l"/>
                <a:tab pos="1712913" algn="l"/>
                <a:tab pos="2335213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busy = TRUE; </a:t>
            </a:r>
          </a:p>
          <a:p>
            <a:pPr>
              <a:spcBef>
                <a:spcPct val="15000"/>
              </a:spcBef>
              <a:buNone/>
              <a:tabLst>
                <a:tab pos="1368425" algn="l"/>
                <a:tab pos="1712913" algn="l"/>
                <a:tab pos="2335213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} </a:t>
            </a:r>
          </a:p>
          <a:p>
            <a:pPr>
              <a:spcBef>
                <a:spcPct val="15000"/>
              </a:spcBef>
              <a:buNone/>
              <a:tabLst>
                <a:tab pos="1368425" algn="l"/>
                <a:tab pos="1712913" algn="l"/>
                <a:tab pos="2335213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void release() { </a:t>
            </a:r>
          </a:p>
          <a:p>
            <a:pPr>
              <a:spcBef>
                <a:spcPct val="15000"/>
              </a:spcBef>
              <a:buNone/>
              <a:tabLst>
                <a:tab pos="1368425" algn="l"/>
                <a:tab pos="1712913" algn="l"/>
                <a:tab pos="2335213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busy = FALSE; </a:t>
            </a:r>
          </a:p>
          <a:p>
            <a:pPr>
              <a:spcBef>
                <a:spcPct val="15000"/>
              </a:spcBef>
              <a:buNone/>
              <a:tabLst>
                <a:tab pos="1368425" algn="l"/>
                <a:tab pos="1712913" algn="l"/>
                <a:tab pos="2335213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x.signal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</a:p>
          <a:p>
            <a:pPr>
              <a:spcBef>
                <a:spcPct val="15000"/>
              </a:spcBef>
              <a:buNone/>
              <a:tabLst>
                <a:tab pos="1368425" algn="l"/>
                <a:tab pos="1712913" algn="l"/>
                <a:tab pos="2335213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} </a:t>
            </a:r>
          </a:p>
          <a:p>
            <a:pPr>
              <a:spcBef>
                <a:spcPct val="15000"/>
              </a:spcBef>
              <a:buNone/>
              <a:tabLst>
                <a:tab pos="1368425" algn="l"/>
                <a:tab pos="1712913" algn="l"/>
                <a:tab pos="2335213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initialization code() {</a:t>
            </a:r>
          </a:p>
          <a:p>
            <a:pPr>
              <a:spcBef>
                <a:spcPct val="15000"/>
              </a:spcBef>
              <a:buNone/>
              <a:tabLst>
                <a:tab pos="1368425" algn="l"/>
                <a:tab pos="1712913" algn="l"/>
                <a:tab pos="2335213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busy = FALSE; </a:t>
            </a:r>
          </a:p>
          <a:p>
            <a:pPr>
              <a:spcBef>
                <a:spcPct val="15000"/>
              </a:spcBef>
              <a:buNone/>
              <a:tabLst>
                <a:tab pos="1368425" algn="l"/>
                <a:tab pos="1712913" algn="l"/>
                <a:tab pos="2335213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>
              <a:spcBef>
                <a:spcPct val="15000"/>
              </a:spcBef>
              <a:buNone/>
              <a:tabLst>
                <a:tab pos="1368425" algn="l"/>
                <a:tab pos="1712913" algn="l"/>
                <a:tab pos="2335213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altLang="en-US" sz="1600" b="1" dirty="0"/>
              <a:t>	</a:t>
            </a:r>
            <a:r>
              <a:rPr lang="en-US" altLang="en-US" sz="1400" b="1" dirty="0"/>
              <a:t>		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BCE9-51CE-49F6-8F35-24C47A6CC53E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46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681288" y="188913"/>
            <a:ext cx="752951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Synchronization Examples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Solaris</a:t>
            </a:r>
          </a:p>
          <a:p>
            <a:r>
              <a:rPr lang="en-US" altLang="en-US"/>
              <a:t>Windows</a:t>
            </a:r>
          </a:p>
          <a:p>
            <a:r>
              <a:rPr lang="en-US" altLang="en-US"/>
              <a:t>Linux</a:t>
            </a:r>
          </a:p>
          <a:p>
            <a:r>
              <a:rPr lang="en-US" altLang="en-US"/>
              <a:t>Pthreads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6518-5078-4159-A696-CA8013BCF0CB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81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635250" y="161926"/>
            <a:ext cx="757555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Solaris Synchronization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806245" y="1058864"/>
            <a:ext cx="10550013" cy="5153025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Implements a variety of locks to support multitasking, multithreading (including real-time threads), and multiprocessing</a:t>
            </a:r>
          </a:p>
          <a:p>
            <a:r>
              <a:rPr lang="en-US" altLang="en-US" dirty="0"/>
              <a:t>Uses </a:t>
            </a:r>
            <a:r>
              <a:rPr lang="en-US" altLang="en-US" b="1" dirty="0">
                <a:solidFill>
                  <a:srgbClr val="3366FF"/>
                </a:solidFill>
              </a:rPr>
              <a:t>adaptive </a:t>
            </a:r>
            <a:r>
              <a:rPr lang="en-US" altLang="en-US" b="1" dirty="0" err="1">
                <a:solidFill>
                  <a:srgbClr val="3366FF"/>
                </a:solidFill>
              </a:rPr>
              <a:t>mutexes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for efficiency when protecting data from short code segments</a:t>
            </a:r>
          </a:p>
          <a:p>
            <a:pPr lvl="1"/>
            <a:r>
              <a:rPr lang="en-US" altLang="en-US" sz="1600" dirty="0"/>
              <a:t>Starts as a standard semaphore spin-lock</a:t>
            </a:r>
          </a:p>
          <a:p>
            <a:pPr lvl="1"/>
            <a:r>
              <a:rPr lang="en-US" altLang="en-US" sz="1600" dirty="0"/>
              <a:t>If lock held, and by a thread running on another CPU, spins</a:t>
            </a:r>
          </a:p>
          <a:p>
            <a:pPr lvl="1"/>
            <a:r>
              <a:rPr lang="en-US" altLang="en-US" sz="1600" dirty="0"/>
              <a:t>If lock held by non-run-state thread, block and sleep waiting for signal of lock being released</a:t>
            </a:r>
          </a:p>
          <a:p>
            <a:r>
              <a:rPr lang="en-US" altLang="en-US" dirty="0"/>
              <a:t>Uses </a:t>
            </a:r>
            <a:r>
              <a:rPr lang="en-US" altLang="en-US" b="1" dirty="0">
                <a:solidFill>
                  <a:srgbClr val="3366FF"/>
                </a:solidFill>
              </a:rPr>
              <a:t>condition variables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endParaRPr lang="en-US" altLang="en-US" dirty="0"/>
          </a:p>
          <a:p>
            <a:r>
              <a:rPr lang="en-US" altLang="en-US" dirty="0"/>
              <a:t>Uses </a:t>
            </a:r>
            <a:r>
              <a:rPr lang="en-US" altLang="en-US" b="1" dirty="0">
                <a:solidFill>
                  <a:srgbClr val="3366FF"/>
                </a:solidFill>
              </a:rPr>
              <a:t>readers-writers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locks when longer sections of code need access to data</a:t>
            </a:r>
          </a:p>
          <a:p>
            <a:r>
              <a:rPr lang="en-US" altLang="en-US" dirty="0"/>
              <a:t>Uses </a:t>
            </a:r>
            <a:r>
              <a:rPr lang="en-US" altLang="en-US" b="1" dirty="0">
                <a:solidFill>
                  <a:srgbClr val="3366FF"/>
                </a:solidFill>
              </a:rPr>
              <a:t>turnstiles</a:t>
            </a:r>
            <a:r>
              <a:rPr lang="en-US" altLang="en-US" dirty="0"/>
              <a:t> to order the list of threads waiting to acquire either an adaptive </a:t>
            </a:r>
            <a:r>
              <a:rPr lang="en-US" altLang="en-US" dirty="0" err="1"/>
              <a:t>mutex</a:t>
            </a:r>
            <a:r>
              <a:rPr lang="en-US" altLang="en-US" dirty="0"/>
              <a:t> or reader-writer lock</a:t>
            </a:r>
          </a:p>
          <a:p>
            <a:pPr lvl="1"/>
            <a:r>
              <a:rPr lang="en-US" altLang="en-US" sz="1600" dirty="0"/>
              <a:t>Turnstiles are per-lock-holding-thread, not per-object</a:t>
            </a:r>
          </a:p>
          <a:p>
            <a:r>
              <a:rPr lang="en-US" altLang="en-US" dirty="0"/>
              <a:t>Priority-inheritance per-turnstile gives the running thread the highest of the priorities of the threads in its turnstile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E43C-FAA3-491F-A9C1-C46DF373C129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606676" y="190501"/>
            <a:ext cx="7604125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Windows Synchronization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081549" y="1233489"/>
            <a:ext cx="9832258" cy="4530725"/>
          </a:xfrm>
        </p:spPr>
        <p:txBody>
          <a:bodyPr>
            <a:normAutofit/>
          </a:bodyPr>
          <a:lstStyle/>
          <a:p>
            <a:r>
              <a:rPr lang="en-US" altLang="en-US" dirty="0"/>
              <a:t>Uses interrupt masks to protect access to global resources on uniprocessor systems</a:t>
            </a:r>
          </a:p>
          <a:p>
            <a:r>
              <a:rPr lang="en-US" altLang="en-US" dirty="0"/>
              <a:t>Uses </a:t>
            </a:r>
            <a:r>
              <a:rPr lang="en-US" altLang="en-US" b="1" dirty="0">
                <a:solidFill>
                  <a:srgbClr val="3366FF"/>
                </a:solidFill>
              </a:rPr>
              <a:t>spinlocks </a:t>
            </a:r>
            <a:r>
              <a:rPr lang="en-US" altLang="en-US" dirty="0"/>
              <a:t>on multiprocessor systems</a:t>
            </a:r>
          </a:p>
          <a:p>
            <a:pPr lvl="1"/>
            <a:r>
              <a:rPr lang="en-US" altLang="en-US" dirty="0" err="1"/>
              <a:t>Spinlocking</a:t>
            </a:r>
            <a:r>
              <a:rPr lang="en-US" altLang="en-US" dirty="0"/>
              <a:t>-thread will never be preempted</a:t>
            </a:r>
          </a:p>
          <a:p>
            <a:r>
              <a:rPr lang="en-US" altLang="en-US" dirty="0"/>
              <a:t>Also provides </a:t>
            </a:r>
            <a:r>
              <a:rPr lang="en-US" altLang="en-US" b="1" dirty="0">
                <a:solidFill>
                  <a:srgbClr val="3366FF"/>
                </a:solidFill>
              </a:rPr>
              <a:t>dispatcher objects </a:t>
            </a:r>
            <a:r>
              <a:rPr lang="en-US" altLang="en-US" dirty="0">
                <a:solidFill>
                  <a:srgbClr val="000000"/>
                </a:solidFill>
              </a:rPr>
              <a:t>user-land </a:t>
            </a:r>
            <a:r>
              <a:rPr lang="en-US" altLang="en-US" dirty="0"/>
              <a:t>which may act </a:t>
            </a:r>
            <a:r>
              <a:rPr lang="en-US" altLang="en-US" dirty="0" err="1"/>
              <a:t>mutexes</a:t>
            </a:r>
            <a:r>
              <a:rPr lang="en-US" altLang="en-US" dirty="0"/>
              <a:t>, semaphores, events, and timers</a:t>
            </a:r>
          </a:p>
          <a:p>
            <a:pPr lvl="1"/>
            <a:r>
              <a:rPr lang="en-US" altLang="en-US" b="1" dirty="0">
                <a:solidFill>
                  <a:srgbClr val="3366FF"/>
                </a:solidFill>
              </a:rPr>
              <a:t>Events</a:t>
            </a:r>
          </a:p>
          <a:p>
            <a:pPr lvl="2"/>
            <a:r>
              <a:rPr lang="en-US" altLang="en-US" dirty="0"/>
              <a:t>An event acts much like a condition variable</a:t>
            </a:r>
          </a:p>
          <a:p>
            <a:pPr lvl="1"/>
            <a:r>
              <a:rPr lang="en-US" altLang="en-US" dirty="0"/>
              <a:t>Timers notify one or more thread when time expired</a:t>
            </a:r>
          </a:p>
          <a:p>
            <a:pPr lvl="1"/>
            <a:r>
              <a:rPr lang="en-US" altLang="en-US" dirty="0"/>
              <a:t>Dispatcher objects either </a:t>
            </a:r>
            <a:r>
              <a:rPr lang="en-US" altLang="en-US" b="1" dirty="0">
                <a:solidFill>
                  <a:srgbClr val="3366FF"/>
                </a:solidFill>
              </a:rPr>
              <a:t>signaled-state </a:t>
            </a:r>
            <a:r>
              <a:rPr lang="en-US" altLang="en-US" dirty="0"/>
              <a:t>(object available) or </a:t>
            </a:r>
            <a:r>
              <a:rPr lang="en-US" altLang="en-US" b="1" dirty="0">
                <a:solidFill>
                  <a:srgbClr val="3366FF"/>
                </a:solidFill>
              </a:rPr>
              <a:t>non-signaled state </a:t>
            </a:r>
            <a:r>
              <a:rPr lang="en-US" altLang="en-US" dirty="0"/>
              <a:t>(thread will block)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85AB-1276-42FB-AD91-2E552E92A2B6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5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795588" y="201613"/>
            <a:ext cx="770731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/>
              <a:t>Synchronization Examples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136900" y="1225550"/>
            <a:ext cx="6040438" cy="32702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/>
              <a:t>Classic Problems of Synchronization</a:t>
            </a:r>
          </a:p>
          <a:p>
            <a:pPr>
              <a:lnSpc>
                <a:spcPct val="80000"/>
              </a:lnSpc>
            </a:pPr>
            <a:r>
              <a:rPr lang="en-US" altLang="en-US"/>
              <a:t>Synchronization within the Kernel</a:t>
            </a:r>
          </a:p>
          <a:p>
            <a:pPr>
              <a:lnSpc>
                <a:spcPct val="80000"/>
              </a:lnSpc>
            </a:pPr>
            <a:r>
              <a:rPr lang="en-US" altLang="en-US"/>
              <a:t>POSIX Synchronization</a:t>
            </a:r>
          </a:p>
          <a:p>
            <a:pPr>
              <a:lnSpc>
                <a:spcPct val="80000"/>
              </a:lnSpc>
            </a:pPr>
            <a:r>
              <a:rPr lang="en-US" altLang="en-US"/>
              <a:t>Synchronization in Java </a:t>
            </a:r>
          </a:p>
          <a:p>
            <a:pPr>
              <a:lnSpc>
                <a:spcPct val="80000"/>
              </a:lnSpc>
            </a:pPr>
            <a:r>
              <a:rPr lang="en-US" altLang="en-US"/>
              <a:t>Alternative Approaches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3810000" y="5116514"/>
            <a:ext cx="40782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kumimoji="1" lang="en-US" altLang="en-US">
              <a:latin typeface="Helvetica" panose="020B0604020202020204" pitchFamily="34" charset="0"/>
            </a:endParaRPr>
          </a:p>
          <a:p>
            <a:endParaRPr kumimoji="1" lang="en-US" altLang="en-US">
              <a:latin typeface="Helvetica" panose="020B0604020202020204" pitchFamily="34" charset="0"/>
            </a:endParaRPr>
          </a:p>
          <a:p>
            <a:endParaRPr kumimoji="1" lang="en-US" altLang="en-US">
              <a:latin typeface="Helvetica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E4CC-E572-4425-94EA-D28CDB4A7BC3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95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22538" y="190501"/>
            <a:ext cx="7688262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Linux Synchronization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894735" y="1117601"/>
            <a:ext cx="9488130" cy="4530725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Linux:</a:t>
            </a:r>
          </a:p>
          <a:p>
            <a:pPr lvl="1"/>
            <a:r>
              <a:rPr lang="en-US" altLang="en-US" dirty="0"/>
              <a:t>Prior to kernel Version 2.6, disables interrupts to implement short critical sections</a:t>
            </a:r>
          </a:p>
          <a:p>
            <a:pPr lvl="1"/>
            <a:r>
              <a:rPr lang="en-US" altLang="en-US" dirty="0"/>
              <a:t>Version 2.6 and later, fully preemptive</a:t>
            </a:r>
          </a:p>
          <a:p>
            <a:r>
              <a:rPr lang="en-US" altLang="en-US" dirty="0"/>
              <a:t>Linux provides:</a:t>
            </a:r>
          </a:p>
          <a:p>
            <a:pPr lvl="1"/>
            <a:r>
              <a:rPr lang="en-US" altLang="en-US" dirty="0"/>
              <a:t>Semaphores</a:t>
            </a:r>
          </a:p>
          <a:p>
            <a:pPr lvl="1"/>
            <a:r>
              <a:rPr lang="en-US" altLang="en-US" dirty="0"/>
              <a:t>atomic integers</a:t>
            </a:r>
          </a:p>
          <a:p>
            <a:pPr lvl="1"/>
            <a:r>
              <a:rPr lang="en-US" altLang="en-US" dirty="0"/>
              <a:t>spinlocks</a:t>
            </a:r>
          </a:p>
          <a:p>
            <a:pPr lvl="1"/>
            <a:r>
              <a:rPr lang="en-US" altLang="en-US" dirty="0"/>
              <a:t>reader-writer versions of both</a:t>
            </a:r>
          </a:p>
          <a:p>
            <a:r>
              <a:rPr lang="en-US" altLang="en-US" dirty="0"/>
              <a:t>On single-</a:t>
            </a:r>
            <a:r>
              <a:rPr lang="en-US" altLang="en-US" dirty="0" err="1"/>
              <a:t>cpu</a:t>
            </a:r>
            <a:r>
              <a:rPr lang="en-US" altLang="en-US" dirty="0"/>
              <a:t> system, spinlocks replaced by enabling and disabling kernel preemption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8F15-7608-4C02-91C9-1F16498CCECE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22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727326" y="190501"/>
            <a:ext cx="7483475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Pthreads Synchronization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55173" y="1181101"/>
            <a:ext cx="9163665" cy="4613275"/>
          </a:xfrm>
        </p:spPr>
        <p:txBody>
          <a:bodyPr/>
          <a:lstStyle/>
          <a:p>
            <a:r>
              <a:rPr lang="en-US" altLang="en-US" dirty="0" err="1"/>
              <a:t>Pthreads</a:t>
            </a:r>
            <a:r>
              <a:rPr lang="en-US" altLang="en-US" dirty="0"/>
              <a:t> API is OS-independent</a:t>
            </a:r>
          </a:p>
          <a:p>
            <a:r>
              <a:rPr lang="en-US" altLang="en-US" dirty="0"/>
              <a:t>It provides:</a:t>
            </a:r>
          </a:p>
          <a:p>
            <a:pPr lvl="1"/>
            <a:r>
              <a:rPr lang="en-US" altLang="en-US" dirty="0" err="1"/>
              <a:t>mutex</a:t>
            </a:r>
            <a:r>
              <a:rPr lang="en-US" altLang="en-US" dirty="0"/>
              <a:t> locks</a:t>
            </a:r>
          </a:p>
          <a:p>
            <a:pPr lvl="1"/>
            <a:r>
              <a:rPr lang="en-US" altLang="en-US" dirty="0"/>
              <a:t>condition variable</a:t>
            </a:r>
          </a:p>
          <a:p>
            <a:r>
              <a:rPr lang="en-US" altLang="en-US" dirty="0"/>
              <a:t>Non-portable extensions include:</a:t>
            </a:r>
          </a:p>
          <a:p>
            <a:pPr lvl="1"/>
            <a:r>
              <a:rPr lang="en-US" altLang="en-US" dirty="0"/>
              <a:t>read-write locks</a:t>
            </a:r>
          </a:p>
          <a:p>
            <a:pPr lvl="1"/>
            <a:r>
              <a:rPr lang="en-US" altLang="en-US" dirty="0"/>
              <a:t>spinlocks</a:t>
            </a:r>
          </a:p>
        </p:txBody>
      </p:sp>
    </p:spTree>
    <p:extLst>
      <p:ext uri="{BB962C8B-B14F-4D97-AF65-F5344CB8AC3E}">
        <p14:creationId xmlns:p14="http://schemas.microsoft.com/office/powerpoint/2010/main" val="1052144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727326" y="190501"/>
            <a:ext cx="7483475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Alternative Approaches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59038" y="1181101"/>
            <a:ext cx="7429500" cy="4613275"/>
          </a:xfrm>
        </p:spPr>
        <p:txBody>
          <a:bodyPr/>
          <a:lstStyle/>
          <a:p>
            <a:r>
              <a:rPr lang="en-US" altLang="en-US"/>
              <a:t>Transactional Memory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OpenMP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Functional Programming Languages</a:t>
            </a:r>
          </a:p>
        </p:txBody>
      </p:sp>
    </p:spTree>
    <p:extLst>
      <p:ext uri="{BB962C8B-B14F-4D97-AF65-F5344CB8AC3E}">
        <p14:creationId xmlns:p14="http://schemas.microsoft.com/office/powerpoint/2010/main" val="71001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2452688" y="771526"/>
            <a:ext cx="7021512" cy="5268913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sz="160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/>
              <a:t>A </a:t>
            </a:r>
            <a:r>
              <a:rPr lang="en-US" altLang="en-US" b="1"/>
              <a:t>memory transaction </a:t>
            </a:r>
            <a:r>
              <a:rPr lang="en-US" altLang="en-US"/>
              <a:t>is a sequence of read-write operations to memory that are performed atomically.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b="1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update()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 {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/* read/write memory */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  }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i="1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49155" name="Rectangle 2"/>
          <p:cNvSpPr>
            <a:spLocks noChangeArrowheads="1"/>
          </p:cNvSpPr>
          <p:nvPr/>
        </p:nvSpPr>
        <p:spPr bwMode="auto">
          <a:xfrm>
            <a:off x="2762251" y="95251"/>
            <a:ext cx="791686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6699"/>
                </a:solidFill>
                <a:latin typeface="Arial" panose="020B0604020202020204" pitchFamily="34" charset="0"/>
              </a:rPr>
              <a:t>Transactional Memory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0287-457E-4A0B-8A29-417F6718B47F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52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2452688" y="771526"/>
            <a:ext cx="7021512" cy="526891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sz="160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/>
              <a:t>OpenMP is a set of compiler directives and API that support parallel progamming.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b="1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update(int value)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 {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#pragma omp critical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{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	count += value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}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  }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/>
              <a:t>The code contained within the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#pragma omp critical </a:t>
            </a:r>
            <a:r>
              <a:rPr lang="en-US" altLang="en-US"/>
              <a:t>directive is treated as a critical section and performed atomically.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51203" name="Rectangle 2"/>
          <p:cNvSpPr>
            <a:spLocks noChangeArrowheads="1"/>
          </p:cNvSpPr>
          <p:nvPr/>
        </p:nvSpPr>
        <p:spPr bwMode="auto">
          <a:xfrm>
            <a:off x="2762251" y="95251"/>
            <a:ext cx="791686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6699"/>
                </a:solidFill>
                <a:latin typeface="Arial" panose="020B0604020202020204" pitchFamily="34" charset="0"/>
              </a:rPr>
              <a:t>OpenMP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9CA8-52AD-49EF-9124-B054E921CE47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64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>
          <a:xfrm>
            <a:off x="2416176" y="914401"/>
            <a:ext cx="7021513" cy="526891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sz="160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/>
              <a:t>Functional programming languages offer a different paradigm than procedural languages in that they do not maintain state. </a:t>
            </a:r>
            <a:br>
              <a:rPr lang="en-US" altLang="en-US"/>
            </a:br>
            <a:endParaRPr lang="en-US" altLang="en-US"/>
          </a:p>
          <a:p>
            <a:pPr>
              <a:lnSpc>
                <a:spcPct val="80000"/>
              </a:lnSpc>
            </a:pPr>
            <a:r>
              <a:rPr lang="en-US" altLang="en-US"/>
              <a:t>Variables are treated as immutable and cannot change state once they have been assigned a value.</a:t>
            </a:r>
            <a:br>
              <a:rPr lang="en-US" altLang="en-US"/>
            </a:br>
            <a:endParaRPr lang="en-US" altLang="en-US"/>
          </a:p>
          <a:p>
            <a:pPr>
              <a:lnSpc>
                <a:spcPct val="80000"/>
              </a:lnSpc>
            </a:pPr>
            <a:r>
              <a:rPr lang="en-US" altLang="en-US"/>
              <a:t>There is increasing interest in functional languages such as Erlang and Scala for their approach in handling data races.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b="1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53251" name="Rectangle 2"/>
          <p:cNvSpPr>
            <a:spLocks noChangeArrowheads="1"/>
          </p:cNvSpPr>
          <p:nvPr/>
        </p:nvSpPr>
        <p:spPr bwMode="auto">
          <a:xfrm>
            <a:off x="2528889" y="-14288"/>
            <a:ext cx="8213725" cy="73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6699"/>
                </a:solidFill>
                <a:latin typeface="Arial" panose="020B0604020202020204" pitchFamily="34" charset="0"/>
              </a:rPr>
              <a:t>Functional Programming Languages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9E67-BFD2-4324-A605-B0E188423177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24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670175" y="185738"/>
            <a:ext cx="80772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Classical Problems of Synchronization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330450" y="1233489"/>
            <a:ext cx="7524750" cy="4530725"/>
          </a:xfrm>
        </p:spPr>
        <p:txBody>
          <a:bodyPr/>
          <a:lstStyle/>
          <a:p>
            <a:r>
              <a:rPr lang="en-US" altLang="en-US"/>
              <a:t>Classical problems used to test newly-proposed synchronization schemes</a:t>
            </a:r>
          </a:p>
          <a:p>
            <a:pPr lvl="1"/>
            <a:r>
              <a:rPr lang="en-US" altLang="en-US"/>
              <a:t>Bounded-Buffer Problem</a:t>
            </a:r>
          </a:p>
          <a:p>
            <a:pPr lvl="1"/>
            <a:r>
              <a:rPr lang="en-US" altLang="en-US"/>
              <a:t>Readers and Writers Problem</a:t>
            </a:r>
          </a:p>
          <a:p>
            <a:pPr lvl="1"/>
            <a:r>
              <a:rPr lang="en-US" altLang="en-US"/>
              <a:t>Dining-Philosophers Problem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CED-5B5B-45E8-9864-63DF2786ED41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63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803526" y="277813"/>
            <a:ext cx="740727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Bounded-Buffer Problem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438401" y="1293813"/>
            <a:ext cx="7210425" cy="3725862"/>
          </a:xfrm>
        </p:spPr>
        <p:txBody>
          <a:bodyPr/>
          <a:lstStyle/>
          <a:p>
            <a:r>
              <a:rPr lang="en-US" altLang="en-US" b="1" i="1" dirty="0"/>
              <a:t>n</a:t>
            </a:r>
            <a:r>
              <a:rPr lang="en-US" altLang="en-US" dirty="0"/>
              <a:t> buffers, each can hold one item</a:t>
            </a:r>
          </a:p>
          <a:p>
            <a:r>
              <a:rPr lang="en-US" altLang="en-US" dirty="0"/>
              <a:t>Semaphore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mutex</a:t>
            </a:r>
            <a:r>
              <a:rPr lang="en-US" altLang="en-US" dirty="0">
                <a:solidFill>
                  <a:srgbClr val="000000"/>
                </a:solidFill>
              </a:rPr>
              <a:t> i</a:t>
            </a:r>
            <a:r>
              <a:rPr lang="en-US" altLang="en-US" dirty="0"/>
              <a:t>nitialized to the value 1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Semaphore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full</a:t>
            </a:r>
            <a:r>
              <a:rPr lang="en-US" altLang="en-US" dirty="0">
                <a:solidFill>
                  <a:srgbClr val="000000"/>
                </a:solidFill>
              </a:rPr>
              <a:t> initialized </a:t>
            </a:r>
            <a:r>
              <a:rPr lang="en-US" altLang="en-US" dirty="0"/>
              <a:t>to the value 0</a:t>
            </a:r>
          </a:p>
          <a:p>
            <a:r>
              <a:rPr lang="en-US" altLang="en-US" dirty="0"/>
              <a:t>Semaphore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empty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initialized </a:t>
            </a:r>
            <a:r>
              <a:rPr lang="en-US" altLang="en-US" dirty="0"/>
              <a:t>to the value n</a:t>
            </a:r>
          </a:p>
          <a:p>
            <a:endParaRPr lang="en-US" altLang="en-US" dirty="0"/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4016375" y="3246439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kumimoji="1" lang="en-US" altLang="en-US">
              <a:latin typeface="Helvetica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E651-AF8C-4340-AF45-DBFAC498B493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82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635250" y="176213"/>
            <a:ext cx="757555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Bounded Buffer Problem (Cont.)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99768" y="1279525"/>
            <a:ext cx="9687232" cy="4876800"/>
          </a:xfrm>
        </p:spPr>
        <p:txBody>
          <a:bodyPr>
            <a:noAutofit/>
          </a:bodyPr>
          <a:lstStyle/>
          <a:p>
            <a:r>
              <a:rPr lang="en-US" altLang="en-US" sz="2000" dirty="0"/>
              <a:t>The structure of the producer process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 {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...</a:t>
            </a:r>
            <a:b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/* produce an item in </a:t>
            </a:r>
            <a:r>
              <a:rPr lang="en-US" alt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next_produced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*/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...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wait(empty);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wait(</a:t>
            </a:r>
            <a:r>
              <a:rPr lang="en-US" alt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mutex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...</a:t>
            </a:r>
            <a:b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/* add next produced to the buffer */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...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signal(</a:t>
            </a:r>
            <a:r>
              <a:rPr lang="en-US" alt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mutex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signal(full);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} while (true);</a:t>
            </a:r>
            <a:br>
              <a:rPr lang="en-US" alt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alt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7D92-C28E-4B03-AE8C-A4DC70C7EC8C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00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830513" y="176213"/>
            <a:ext cx="715645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Bounded Buffer Problem (Cont.)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363788" y="1152525"/>
            <a:ext cx="8903980" cy="4876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The structure of the consumer process</a:t>
            </a:r>
          </a:p>
          <a:p>
            <a:pPr marL="0" indent="0">
              <a:buNone/>
              <a:defRPr/>
            </a:pPr>
            <a:r>
              <a:rPr lang="en-US" sz="1600" b="1" dirty="0">
                <a:latin typeface="Courier New"/>
                <a:ea typeface="ＭＳ Ｐゴシック" pitchFamily="-84" charset="-128"/>
                <a:cs typeface="Courier New"/>
              </a:rPr>
              <a:t>     </a:t>
            </a:r>
            <a:r>
              <a:rPr lang="en-US" sz="1800" b="1" dirty="0">
                <a:latin typeface="Courier New"/>
                <a:ea typeface="ＭＳ Ｐゴシック" pitchFamily="-84" charset="-128"/>
                <a:cs typeface="Courier New"/>
              </a:rPr>
              <a:t>Do { </a:t>
            </a:r>
          </a:p>
          <a:p>
            <a:pPr marL="0" indent="0">
              <a:buNone/>
              <a:defRPr/>
            </a:pPr>
            <a:r>
              <a:rPr lang="en-US" sz="1800" b="1" dirty="0">
                <a:latin typeface="Courier New"/>
                <a:ea typeface="ＭＳ Ｐゴシック" pitchFamily="-84" charset="-128"/>
                <a:cs typeface="Courier New"/>
              </a:rPr>
              <a:t>        wait(full); </a:t>
            </a:r>
          </a:p>
          <a:p>
            <a:pPr marL="0" indent="0">
              <a:buNone/>
              <a:defRPr/>
            </a:pPr>
            <a:r>
              <a:rPr lang="en-US" sz="1800" b="1" dirty="0">
                <a:latin typeface="Courier New"/>
                <a:ea typeface="ＭＳ Ｐゴシック" pitchFamily="-84" charset="-128"/>
                <a:cs typeface="Courier New"/>
              </a:rPr>
              <a:t>        wait(</a:t>
            </a:r>
            <a:r>
              <a:rPr lang="en-US" sz="1800" b="1" dirty="0" err="1">
                <a:latin typeface="Courier New"/>
                <a:ea typeface="ＭＳ Ｐゴシック" pitchFamily="-84" charset="-128"/>
                <a:cs typeface="Courier New"/>
              </a:rPr>
              <a:t>mutex</a:t>
            </a:r>
            <a:r>
              <a:rPr lang="en-US" sz="1800" b="1" dirty="0">
                <a:latin typeface="Courier New"/>
                <a:ea typeface="ＭＳ Ｐゴシック" pitchFamily="-84" charset="-128"/>
                <a:cs typeface="Courier New"/>
              </a:rPr>
              <a:t>); </a:t>
            </a:r>
          </a:p>
          <a:p>
            <a:pPr marL="0" indent="0">
              <a:buNone/>
              <a:defRPr/>
            </a:pPr>
            <a:r>
              <a:rPr lang="en-US" sz="1800" b="1" dirty="0">
                <a:latin typeface="Courier New"/>
                <a:ea typeface="ＭＳ Ｐゴシック" pitchFamily="-84" charset="-128"/>
                <a:cs typeface="Courier New"/>
              </a:rPr>
              <a:t>           ...</a:t>
            </a:r>
            <a:br>
              <a:rPr lang="en-US" sz="1800" b="1" dirty="0">
                <a:latin typeface="Courier New"/>
                <a:ea typeface="ＭＳ Ｐゴシック" pitchFamily="-84" charset="-128"/>
                <a:cs typeface="Courier New"/>
              </a:rPr>
            </a:br>
            <a:r>
              <a:rPr lang="en-US" sz="1800" b="1" dirty="0">
                <a:latin typeface="Courier New"/>
                <a:ea typeface="ＭＳ Ｐゴシック" pitchFamily="-84" charset="-128"/>
                <a:cs typeface="Courier New"/>
              </a:rPr>
              <a:t>        /* remove an item from buffer to </a:t>
            </a:r>
            <a:r>
              <a:rPr lang="en-US" sz="1800" b="1" dirty="0" err="1">
                <a:latin typeface="Courier New"/>
                <a:ea typeface="ＭＳ Ｐゴシック" pitchFamily="-84" charset="-128"/>
                <a:cs typeface="Courier New"/>
              </a:rPr>
              <a:t>next_consumed</a:t>
            </a:r>
            <a:r>
              <a:rPr lang="en-US" sz="1800" b="1" dirty="0">
                <a:latin typeface="Courier New"/>
                <a:ea typeface="ＭＳ Ｐゴシック" pitchFamily="-84" charset="-128"/>
                <a:cs typeface="Courier New"/>
              </a:rPr>
              <a:t> */ </a:t>
            </a:r>
          </a:p>
          <a:p>
            <a:pPr marL="0" indent="0">
              <a:buNone/>
              <a:defRPr/>
            </a:pPr>
            <a:r>
              <a:rPr lang="en-US" sz="1800" b="1" dirty="0">
                <a:latin typeface="Courier New"/>
                <a:ea typeface="ＭＳ Ｐゴシック" pitchFamily="-84" charset="-128"/>
                <a:cs typeface="Courier New"/>
              </a:rPr>
              <a:t>           ... </a:t>
            </a:r>
          </a:p>
          <a:p>
            <a:pPr marL="0" indent="0">
              <a:buNone/>
              <a:defRPr/>
            </a:pPr>
            <a:r>
              <a:rPr lang="en-US" sz="1800" b="1" dirty="0">
                <a:latin typeface="Courier New"/>
                <a:ea typeface="ＭＳ Ｐゴシック" pitchFamily="-84" charset="-128"/>
                <a:cs typeface="Courier New"/>
              </a:rPr>
              <a:t>        signal(</a:t>
            </a:r>
            <a:r>
              <a:rPr lang="en-US" sz="1800" b="1" dirty="0" err="1">
                <a:latin typeface="Courier New"/>
                <a:ea typeface="ＭＳ Ｐゴシック" pitchFamily="-84" charset="-128"/>
                <a:cs typeface="Courier New"/>
              </a:rPr>
              <a:t>mutex</a:t>
            </a:r>
            <a:r>
              <a:rPr lang="en-US" sz="1800" b="1" dirty="0">
                <a:latin typeface="Courier New"/>
                <a:ea typeface="ＭＳ Ｐゴシック" pitchFamily="-84" charset="-128"/>
                <a:cs typeface="Courier New"/>
              </a:rPr>
              <a:t>); </a:t>
            </a:r>
          </a:p>
          <a:p>
            <a:pPr marL="0" indent="0">
              <a:buNone/>
              <a:defRPr/>
            </a:pPr>
            <a:r>
              <a:rPr lang="en-US" sz="1800" b="1" dirty="0">
                <a:latin typeface="Courier New"/>
                <a:ea typeface="ＭＳ Ｐゴシック" pitchFamily="-84" charset="-128"/>
                <a:cs typeface="Courier New"/>
              </a:rPr>
              <a:t>        signal(empty); </a:t>
            </a:r>
          </a:p>
          <a:p>
            <a:pPr marL="0" indent="0">
              <a:buNone/>
              <a:defRPr/>
            </a:pPr>
            <a:r>
              <a:rPr lang="en-US" sz="1800" b="1" dirty="0">
                <a:latin typeface="Courier New"/>
                <a:ea typeface="ＭＳ Ｐゴシック" pitchFamily="-84" charset="-128"/>
                <a:cs typeface="Courier New"/>
              </a:rPr>
              <a:t>           ...</a:t>
            </a:r>
            <a:br>
              <a:rPr lang="en-US" sz="1800" b="1" dirty="0">
                <a:latin typeface="Courier New"/>
                <a:ea typeface="ＭＳ Ｐゴシック" pitchFamily="-84" charset="-128"/>
                <a:cs typeface="Courier New"/>
              </a:rPr>
            </a:br>
            <a:r>
              <a:rPr lang="en-US" sz="1800" b="1" dirty="0">
                <a:latin typeface="Courier New"/>
                <a:ea typeface="ＭＳ Ｐゴシック" pitchFamily="-84" charset="-128"/>
                <a:cs typeface="Courier New"/>
              </a:rPr>
              <a:t>        /* consume the item in next consumed */ </a:t>
            </a:r>
          </a:p>
          <a:p>
            <a:pPr marL="0" indent="0">
              <a:buNone/>
              <a:defRPr/>
            </a:pPr>
            <a:r>
              <a:rPr lang="en-US" sz="1800" b="1" dirty="0">
                <a:latin typeface="Courier New"/>
                <a:ea typeface="ＭＳ Ｐゴシック" pitchFamily="-84" charset="-128"/>
                <a:cs typeface="Courier New"/>
              </a:rPr>
              <a:t>           ...</a:t>
            </a:r>
            <a:br>
              <a:rPr lang="en-US" sz="1800" b="1" dirty="0">
                <a:latin typeface="Courier New"/>
                <a:ea typeface="ＭＳ Ｐゴシック" pitchFamily="-84" charset="-128"/>
                <a:cs typeface="Courier New"/>
              </a:rPr>
            </a:br>
            <a:r>
              <a:rPr lang="en-US" sz="1800" b="1" dirty="0">
                <a:latin typeface="Courier New"/>
                <a:ea typeface="ＭＳ Ｐゴシック" pitchFamily="-84" charset="-128"/>
                <a:cs typeface="Courier New"/>
              </a:rPr>
              <a:t>     } while (true); </a:t>
            </a:r>
          </a:p>
          <a:p>
            <a:pPr marL="342866" indent="-342866">
              <a:buNone/>
              <a:defRPr/>
            </a:pPr>
            <a:endParaRPr lang="en-US" sz="18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6C66-128E-440C-8B5D-DDDFB9CAB594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50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644776" y="146051"/>
            <a:ext cx="7566025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Readers-Writers Problem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268361" y="1111250"/>
            <a:ext cx="10166555" cy="5005388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A data set is shared among a number of concurrent processes</a:t>
            </a:r>
          </a:p>
          <a:p>
            <a:pPr lvl="1"/>
            <a:r>
              <a:rPr lang="en-US" altLang="en-US" dirty="0"/>
              <a:t>Readers – only read the data set; they do </a:t>
            </a:r>
            <a:r>
              <a:rPr lang="en-US" altLang="en-US" b="1" i="1" dirty="0"/>
              <a:t>not</a:t>
            </a:r>
            <a:r>
              <a:rPr lang="en-US" altLang="en-US" b="1" dirty="0"/>
              <a:t> </a:t>
            </a:r>
            <a:r>
              <a:rPr lang="en-US" altLang="en-US" dirty="0"/>
              <a:t>perform any updates</a:t>
            </a:r>
          </a:p>
          <a:p>
            <a:pPr lvl="1"/>
            <a:r>
              <a:rPr lang="en-US" altLang="en-US" dirty="0"/>
              <a:t>Writers   – can both read and write</a:t>
            </a:r>
          </a:p>
          <a:p>
            <a:r>
              <a:rPr lang="en-US" altLang="en-US" dirty="0"/>
              <a:t>Problem – allow multiple readers to read at the same time</a:t>
            </a:r>
          </a:p>
          <a:p>
            <a:pPr lvl="1"/>
            <a:r>
              <a:rPr lang="en-US" altLang="en-US" dirty="0"/>
              <a:t>Only one single writer can access the shared data at the same time</a:t>
            </a:r>
          </a:p>
          <a:p>
            <a:r>
              <a:rPr lang="en-US" altLang="en-US" dirty="0"/>
              <a:t>Several variations of how readers and writers are considered  – all involve some form of priorities</a:t>
            </a:r>
          </a:p>
          <a:p>
            <a:r>
              <a:rPr lang="en-US" altLang="en-US" dirty="0"/>
              <a:t>Shared Data</a:t>
            </a:r>
          </a:p>
          <a:p>
            <a:pPr lvl="1"/>
            <a:r>
              <a:rPr lang="en-US" altLang="en-US" dirty="0"/>
              <a:t>Data set</a:t>
            </a:r>
          </a:p>
          <a:p>
            <a:pPr lvl="1"/>
            <a:r>
              <a:rPr lang="en-US" altLang="en-US" dirty="0"/>
              <a:t>Semaphore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rw_mutex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dirty="0"/>
              <a:t>initialized to 1</a:t>
            </a:r>
          </a:p>
          <a:p>
            <a:pPr lvl="1"/>
            <a:r>
              <a:rPr lang="en-US" altLang="en-US" dirty="0"/>
              <a:t>Semaphore </a:t>
            </a:r>
            <a:r>
              <a:rPr lang="en-US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mutex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dirty="0"/>
              <a:t>initialized to 1</a:t>
            </a:r>
          </a:p>
          <a:p>
            <a:pPr lvl="1"/>
            <a:r>
              <a:rPr lang="en-US" altLang="en-US" dirty="0"/>
              <a:t>Integer </a:t>
            </a:r>
            <a:r>
              <a:rPr lang="en-US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read_count</a:t>
            </a:r>
            <a:r>
              <a:rPr lang="en-US" altLang="en-US" dirty="0"/>
              <a:t> initialized to 0</a:t>
            </a:r>
          </a:p>
          <a:p>
            <a:pPr lvl="1"/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E490-52D8-44B9-8037-C3D4BCDF04FF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02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49526" y="190501"/>
            <a:ext cx="7661275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Readers-Writers Problem (Cont.)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130710" y="1279525"/>
            <a:ext cx="9068978" cy="4876800"/>
          </a:xfrm>
        </p:spPr>
        <p:txBody>
          <a:bodyPr>
            <a:noAutofit/>
          </a:bodyPr>
          <a:lstStyle/>
          <a:p>
            <a:r>
              <a:rPr lang="en-US" altLang="en-US" dirty="0"/>
              <a:t>The structure of a writer process</a:t>
            </a:r>
            <a:r>
              <a:rPr lang="en-US" altLang="en-US" dirty="0">
                <a:solidFill>
                  <a:srgbClr val="0000FF"/>
                </a:solidFill>
              </a:rPr>
              <a:t>   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do {</a:t>
            </a:r>
            <a:b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wait(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rw_mutex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...</a:t>
            </a:r>
            <a:b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/* writing is performed */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...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signal(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rw_mutex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} while (true);</a:t>
            </a:r>
            <a:b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alt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Monotype Sorts" pitchFamily="-84" charset="2"/>
              <a:buNone/>
            </a:pPr>
            <a:endParaRPr lang="en-US" altLang="en-US" sz="4400" dirty="0">
              <a:solidFill>
                <a:srgbClr val="0000FF"/>
              </a:solidFill>
            </a:endParaRPr>
          </a:p>
          <a:p>
            <a:pPr>
              <a:buFont typeface="Monotype Sorts" pitchFamily="-84" charset="2"/>
              <a:buNone/>
            </a:pPr>
            <a:endParaRPr lang="en-US" altLang="en-US" sz="4400" dirty="0">
              <a:solidFill>
                <a:srgbClr val="0000FF"/>
              </a:solidFill>
            </a:endParaRPr>
          </a:p>
          <a:p>
            <a:pPr>
              <a:buFont typeface="Monotype Sorts" pitchFamily="-84" charset="2"/>
              <a:buNone/>
            </a:pPr>
            <a:r>
              <a:rPr lang="en-US" altLang="en-US" sz="4400" dirty="0">
                <a:solidFill>
                  <a:srgbClr val="0000FF"/>
                </a:solidFill>
              </a:rPr>
              <a:t>     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DEC9-25E8-47FA-A855-343B9A38B1D0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69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59050" y="190501"/>
            <a:ext cx="765175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Readers-Writers Problem (Cont.)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560439" y="1076326"/>
            <a:ext cx="11356258" cy="506571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3200" dirty="0"/>
              <a:t>The structure of a reader process</a:t>
            </a:r>
            <a:endParaRPr lang="en-US" altLang="en-US" sz="1800" dirty="0">
              <a:solidFill>
                <a:srgbClr val="0000FF"/>
              </a:solidFill>
            </a:endParaRPr>
          </a:p>
          <a:p>
            <a:pPr>
              <a:buFont typeface="Monotype Sorts" pitchFamily="-84" charset="2"/>
              <a:buNone/>
            </a:pPr>
            <a:r>
              <a:rPr lang="en-US" alt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do {</a:t>
            </a:r>
            <a:br>
              <a:rPr lang="en-US" alt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wait(</a:t>
            </a:r>
            <a:r>
              <a:rPr lang="en-US" alt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mutex</a:t>
            </a:r>
            <a:r>
              <a:rPr lang="en-US" alt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alt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alt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read_count</a:t>
            </a:r>
            <a:r>
              <a:rPr lang="en-US" alt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  <a:br>
              <a:rPr lang="en-US" alt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if (</a:t>
            </a:r>
            <a:r>
              <a:rPr lang="en-US" alt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read_count</a:t>
            </a:r>
            <a:r>
              <a:rPr lang="en-US" alt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== 1)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wait(</a:t>
            </a:r>
            <a:r>
              <a:rPr lang="en-US" alt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rw_mutex</a:t>
            </a:r>
            <a:r>
              <a:rPr lang="en-US" alt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signal(</a:t>
            </a:r>
            <a:r>
              <a:rPr lang="en-US" alt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mutex</a:t>
            </a:r>
            <a:r>
              <a:rPr lang="en-US" alt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...</a:t>
            </a:r>
            <a:br>
              <a:rPr lang="en-US" alt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/* reading is performed */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...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wait(</a:t>
            </a:r>
            <a:r>
              <a:rPr lang="en-US" alt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mutex</a:t>
            </a:r>
            <a:r>
              <a:rPr lang="en-US" alt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alt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read count--;</a:t>
            </a:r>
            <a:br>
              <a:rPr lang="en-US" alt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if (</a:t>
            </a:r>
            <a:r>
              <a:rPr lang="en-US" alt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read_count</a:t>
            </a:r>
            <a:r>
              <a:rPr lang="en-US" alt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== 0)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signal(</a:t>
            </a:r>
            <a:r>
              <a:rPr lang="en-US" alt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rw_mutex</a:t>
            </a:r>
            <a:r>
              <a:rPr lang="en-US" alt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signal(</a:t>
            </a:r>
            <a:r>
              <a:rPr lang="en-US" alt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mutex</a:t>
            </a:r>
            <a:r>
              <a:rPr lang="en-US" alt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} while (true);</a:t>
            </a:r>
            <a:b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alt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sz="18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sz="18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     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EAA0-9306-4C20-A8DF-D0CC3ADC4645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92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1639</TotalTime>
  <Words>1719</Words>
  <Application>Microsoft Office PowerPoint</Application>
  <PresentationFormat>Widescreen</PresentationFormat>
  <Paragraphs>344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Courier New</vt:lpstr>
      <vt:lpstr>Helvetica</vt:lpstr>
      <vt:lpstr>Calibri</vt:lpstr>
      <vt:lpstr>Times New Roman</vt:lpstr>
      <vt:lpstr>Monotype Sorts</vt:lpstr>
      <vt:lpstr>Arial</vt:lpstr>
      <vt:lpstr>Calibri Light</vt:lpstr>
      <vt:lpstr>Office Theme</vt:lpstr>
      <vt:lpstr>CSMC 412</vt:lpstr>
      <vt:lpstr>Synchronization Examples</vt:lpstr>
      <vt:lpstr>Classical Problems of Synchronization</vt:lpstr>
      <vt:lpstr>Bounded-Buffer Problem</vt:lpstr>
      <vt:lpstr>Bounded Buffer Problem (Cont.)</vt:lpstr>
      <vt:lpstr>Bounded Buffer Problem (Cont.)</vt:lpstr>
      <vt:lpstr>Readers-Writers Problem</vt:lpstr>
      <vt:lpstr>Readers-Writers Problem (Cont.)</vt:lpstr>
      <vt:lpstr>Readers-Writers Problem (Cont.)</vt:lpstr>
      <vt:lpstr>Readers-Writers Problem Variations</vt:lpstr>
      <vt:lpstr>Dining-Philosophers Problem</vt:lpstr>
      <vt:lpstr>  Dining-Philosophers Problem Algorithm</vt:lpstr>
      <vt:lpstr>Monitor Solution to Dining Philosophers</vt:lpstr>
      <vt:lpstr>Solution to Dining Philosophers (Cont.)</vt:lpstr>
      <vt:lpstr>PowerPoint Presentation</vt:lpstr>
      <vt:lpstr>A Monitor to Allocate Single Resource</vt:lpstr>
      <vt:lpstr>Synchronization Examples</vt:lpstr>
      <vt:lpstr>Solaris Synchronization</vt:lpstr>
      <vt:lpstr>Windows Synchronization</vt:lpstr>
      <vt:lpstr>Linux Synchronization</vt:lpstr>
      <vt:lpstr>Pthreads Synchronization</vt:lpstr>
      <vt:lpstr>Alternative Approaches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CSMC 412</dc:title>
  <dc:creator>Agrawala, Ashok</dc:creator>
  <cp:lastModifiedBy>Ashok K. Agrawala</cp:lastModifiedBy>
  <cp:revision>21</cp:revision>
  <cp:lastPrinted>2020-09-25T16:42:49Z</cp:lastPrinted>
  <dcterms:created xsi:type="dcterms:W3CDTF">2019-02-25T14:10:39Z</dcterms:created>
  <dcterms:modified xsi:type="dcterms:W3CDTF">2022-09-26T15:26:43Z</dcterms:modified>
</cp:coreProperties>
</file>