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80" r:id="rId2"/>
    <p:sldId id="282" r:id="rId3"/>
    <p:sldId id="348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51" r:id="rId29"/>
    <p:sldId id="354" r:id="rId30"/>
    <p:sldId id="355" r:id="rId31"/>
    <p:sldId id="356" r:id="rId32"/>
    <p:sldId id="352" r:id="rId33"/>
    <p:sldId id="353" r:id="rId34"/>
    <p:sldId id="308" r:id="rId35"/>
    <p:sldId id="309" r:id="rId36"/>
    <p:sldId id="310" r:id="rId37"/>
    <p:sldId id="311" r:id="rId38"/>
    <p:sldId id="312" r:id="rId39"/>
    <p:sldId id="349" r:id="rId40"/>
    <p:sldId id="314" r:id="rId41"/>
    <p:sldId id="315" r:id="rId42"/>
    <p:sldId id="316" r:id="rId43"/>
    <p:sldId id="350" r:id="rId44"/>
    <p:sldId id="313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</p:sldIdLst>
  <p:sldSz cx="12192000" cy="6858000"/>
  <p:notesSz cx="7010400" cy="9296400"/>
  <p:embeddedFontLs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Calibri Light" panose="020F0302020204030204" pitchFamily="34" charset="0"/>
      <p:regular r:id="rId83"/>
      <p:italic r:id="rId84"/>
    </p:embeddedFont>
    <p:embeddedFont>
      <p:font typeface="Cambria Math" panose="02040503050406030204" pitchFamily="18" charset="0"/>
      <p:regular r:id="rId85"/>
    </p:embeddedFont>
    <p:embeddedFont>
      <p:font typeface="Helvetica" panose="020B0604020202020204" pitchFamily="34" charset="0"/>
      <p:regular r:id="rId86"/>
      <p:bold r:id="rId87"/>
      <p:italic r:id="rId88"/>
      <p:boldItalic r:id="rId89"/>
    </p:embeddedFont>
    <p:embeddedFont>
      <p:font typeface="Verdana" panose="020B0604030504040204" pitchFamily="34" charset="0"/>
      <p:regular r:id="rId90"/>
      <p:bold r:id="rId91"/>
      <p:italic r:id="rId92"/>
      <p:boldItalic r:id="rId93"/>
    </p:embeddedFont>
    <p:embeddedFont>
      <p:font typeface="Webdings" panose="05030102010509060703" pitchFamily="18" charset="2"/>
      <p:regular r:id="rId9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font" Target="fonts/font12.fntdata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5.fntdata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A25C3A-5B3E-415A-B4BF-CAC6292D3DC4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6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DC2E7A-B464-4A19-9835-D9DDCC651033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7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389D4E0-274B-4265-8AF2-EFE7C1B0E21E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0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D9BC3A-47DC-4EF8-AE95-699B57D0AF33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7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50DABB-B66F-408E-A821-38FE3CE906D6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7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F2B708-B356-461A-8EA8-6E5C46E1CB3B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85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CD70B-D14D-4D25-8F7F-E364640C1D26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00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C606E8-D233-45CB-8566-92CDB4E38D30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85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044FF4-B980-40BC-A105-0DB4518BD419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8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FEC43-907D-4591-BD0F-C3D492BAD539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0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FD73A0-344F-41C8-B908-4FEC71559350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4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BE42AC-E62D-4EDF-90A6-227B14352338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8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CCF7C7-F838-4896-AE4C-CF13909D5585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12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E4D5EA-9E82-41CD-AF0D-504E84AEA306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25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442597-3A2D-4AF8-9999-7C26DF5BA981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10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3B55B5-D718-48F1-859B-B85768AF4C63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58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9DAFE6-AA5A-48F2-AA3C-BE3E8848BFD5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10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408757-CA69-46F4-A268-AD247BA1B1D4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21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6EF828-177E-465D-B27A-5E0612F27846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55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FBB3F1-329E-41CF-B852-56C37418C8A5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68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2CA642-D633-4844-880C-7FC11E8F8CB6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2F2F08-EC88-4242-BB50-C972B14CDAFE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32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75432B-182C-4B64-A690-3FA894AEE6F3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7322EC5-8B1E-48FD-A199-A6621C796FF8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80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F6595D-7BB6-474F-9D8B-CC553EB2DF96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3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50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86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40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6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87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33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175E4A-0E8C-424E-990E-A63D2635B0AD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F0ED85-FBD4-48C3-9951-1656DFBB44F0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19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B7068-931E-4C07-AD4D-4B4EDA86268F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9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4F4692-3625-453C-8C92-2F5722340573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63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8356F7-BB20-40E3-AA71-E091B3AAAEFA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53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490610-E74F-4C34-93E8-8766AF3038D0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460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C8704B-AF04-46D9-A99C-0745DCA224B2}" type="slidenum">
              <a:rPr lang="en-US" altLang="en-US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73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CCFD811-9141-42CF-B3FE-44C782B785CC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767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3DB0AA-586A-4318-A496-ABB354658B07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76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F01ECC-4465-46F3-8AD0-6D87C563BAE7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706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D74AF2D-C599-4771-AC86-3E4E02B02306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29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2F8817-18BC-4427-950A-FB66922DD61E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1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931BA27-36F9-43F6-A024-7D1A328EAC49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434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37C9578-B186-4121-89FD-271CEB6F42A5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11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CFE17E-7F0E-4F33-9FC2-C349CB3071C3}" type="slidenum">
              <a:rPr lang="en-US" altLang="en-US"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017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896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C10E57B-8768-432E-8ADF-C4146C9B9CFB}" type="slidenum">
              <a:rPr lang="en-US" altLang="en-US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25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4BAD5B-E06C-4251-A01D-9472D8A5AEDD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674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514B25-CF7E-4B4B-8695-5E6424746192}" type="slidenum">
              <a:rPr lang="en-US" altLang="en-US"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6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3D5885-8C21-4D66-B12D-C1215B74D356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F98B38-F024-49DF-9115-6A53F8382037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6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CE22BEC-ECA4-412F-902E-871B0451DC37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0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5765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57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430C07-91EE-4ADC-97B2-2F687E744BA2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7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54BD-48D1-452F-9D30-10ADA372A3F1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E88B-69D8-492B-8557-59915766A2E1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EDB5-8EED-4495-9D25-8A30CB212E9D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21E8-D9DD-4552-95A2-F2599BBE8917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AC5-F6F6-43FF-8EDC-C76E12810C70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0C2-47F3-4943-950F-E905A63C1A3A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EB75-A0D3-49C9-B015-81CF34FB9A7B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736E-27AF-4EDE-BB75-4B5AFB69B106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B18F-D586-4C6E-84FB-0EA55EFC15AC}" type="datetime6">
              <a:rPr lang="en-US" smtClean="0"/>
              <a:t>October 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3F90-02B7-46B1-9843-20673FAF60CB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A839-F957-4A6A-834C-10458E719CDC}" type="datetime6">
              <a:rPr lang="en-US" smtClean="0"/>
              <a:t>October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FF9D-9F9D-431C-903E-7695C02F1E50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1740-FF03-4553-A5E5-25E20E390719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38C56-A8A1-42C6-97AF-8B13089EBA94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>
          <a:xfrm>
            <a:off x="4975226" y="920750"/>
            <a:ext cx="2445976" cy="694466"/>
          </a:xfrm>
        </p:spPr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type="body" idx="1"/>
          </p:nvPr>
        </p:nvSpPr>
        <p:spPr>
          <a:xfrm>
            <a:off x="2762251" y="1725614"/>
            <a:ext cx="7026275" cy="194313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CPU Scheduling</a:t>
            </a:r>
          </a:p>
        </p:txBody>
      </p:sp>
      <p:sp>
        <p:nvSpPr>
          <p:cNvPr id="410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30F468B-B140-47E3-8CD3-04F0BEE1CCB3}" type="datetime6">
              <a:rPr lang="en-US" smtClean="0"/>
              <a:t>October 22</a:t>
            </a:fld>
            <a:endParaRPr lang="en-US" dirty="0"/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First- Come, First-Served (FCFS) Scheduling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1600" dirty="0"/>
              <a:t>		</a:t>
            </a:r>
            <a:r>
              <a:rPr lang="en-US" altLang="en-US" u="sng" dirty="0"/>
              <a:t>Process</a:t>
            </a:r>
            <a:r>
              <a:rPr lang="en-US" altLang="en-US" dirty="0"/>
              <a:t>	</a:t>
            </a:r>
            <a:r>
              <a:rPr lang="en-US" altLang="en-US" u="sng" dirty="0"/>
              <a:t>Burst Time	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24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	3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	 </a:t>
            </a:r>
            <a:r>
              <a:rPr lang="en-US" altLang="en-US" dirty="0"/>
              <a:t>3</a:t>
            </a:r>
            <a:r>
              <a:rPr lang="en-US" altLang="en-US" i="1" baseline="-25000" dirty="0"/>
              <a:t> </a:t>
            </a:r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dirty="0"/>
              <a:t>Suppose that the processes arrive in the order: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 </a:t>
            </a:r>
            <a:br>
              <a:rPr lang="en-US" altLang="en-US" i="1" baseline="-25000" dirty="0"/>
            </a:br>
            <a:r>
              <a:rPr lang="en-US" altLang="en-US" dirty="0"/>
              <a:t>The Gantt Chart for the schedule is: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buNone/>
              <a:tabLst>
                <a:tab pos="3028950" algn="ctr"/>
                <a:tab pos="4633913" algn="ctr"/>
              </a:tabLst>
            </a:pPr>
            <a:endParaRPr lang="en-US" altLang="en-US" sz="1600" dirty="0"/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dirty="0"/>
              <a:t>Waiting time for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 = 0;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 = 24;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</a:t>
            </a:r>
            <a:r>
              <a:rPr lang="en-US" altLang="en-US" dirty="0"/>
              <a:t>= 27</a:t>
            </a:r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dirty="0"/>
              <a:t>Average waiting time:  (0 + 24 + 27)/3 = 17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8B1B-73AA-4CD4-A123-627137B614EF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1" y="4233266"/>
            <a:ext cx="6954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6699B-91BA-4048-B62C-3F7141C6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88390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FCFS Scheduling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  <a:tabLst>
                <a:tab pos="3649345" algn="ctr"/>
              </a:tabLst>
              <a:defRPr/>
            </a:pPr>
            <a:r>
              <a:rPr lang="en-US" altLang="en-US" dirty="0"/>
              <a:t>Suppose that the processes arrive in the order:</a:t>
            </a:r>
          </a:p>
          <a:p>
            <a:pPr>
              <a:buNone/>
              <a:tabLst>
                <a:tab pos="3649345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/>
              <a:t>The Gantt chart for the schedule is:</a:t>
            </a:r>
            <a:br>
              <a:rPr lang="en-US" altLang="en-US" dirty="0"/>
            </a:br>
            <a:endParaRPr lang="en-US" altLang="en-US" dirty="0"/>
          </a:p>
          <a:p>
            <a:pPr>
              <a:tabLst>
                <a:tab pos="3649345" algn="ctr"/>
              </a:tabLst>
              <a:defRPr/>
            </a:pPr>
            <a:endParaRPr lang="en-US" altLang="en-US" dirty="0"/>
          </a:p>
          <a:p>
            <a:pPr>
              <a:tabLst>
                <a:tab pos="3649345" algn="ctr"/>
              </a:tabLst>
              <a:defRPr/>
            </a:pPr>
            <a:endParaRPr lang="en-US" altLang="en-US" dirty="0"/>
          </a:p>
          <a:p>
            <a:pPr marL="0" indent="0">
              <a:buNone/>
              <a:tabLst>
                <a:tab pos="3649345" algn="ctr"/>
              </a:tabLst>
              <a:defRPr/>
            </a:pPr>
            <a:endParaRPr lang="en-US" altLang="en-US" dirty="0"/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/>
              <a:t>Waiting time for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 </a:t>
            </a:r>
            <a:r>
              <a:rPr lang="en-US" altLang="en-US" i="1" dirty="0"/>
              <a:t>=</a:t>
            </a:r>
            <a:r>
              <a:rPr lang="en-US" altLang="en-US" dirty="0"/>
              <a:t> 6</a:t>
            </a:r>
            <a:r>
              <a:rPr lang="en-US" altLang="en-US" i="1" dirty="0"/>
              <a:t>;</a:t>
            </a:r>
            <a:r>
              <a:rPr lang="en-US" altLang="en-US" i="1" baseline="-25000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= 0</a:t>
            </a:r>
            <a:r>
              <a:rPr lang="en-US" altLang="en-US" i="1" baseline="-25000" dirty="0"/>
              <a:t>;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</a:t>
            </a:r>
            <a:r>
              <a:rPr lang="en-US" altLang="en-US" i="1" dirty="0"/>
              <a:t>= </a:t>
            </a:r>
            <a:r>
              <a:rPr lang="en-US" altLang="en-US" dirty="0"/>
              <a:t>3</a:t>
            </a:r>
            <a:endParaRPr lang="en-US" altLang="en-US" i="1" dirty="0"/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/>
              <a:t>Average waiting time:   (6 + 0 + 3)/3 = 3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dirty="0"/>
              <a:t>Much better than previous case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Convoy effect </a:t>
            </a:r>
            <a:r>
              <a:rPr lang="en-US" altLang="en-US" dirty="0"/>
              <a:t>- short process behind long process</a:t>
            </a:r>
          </a:p>
          <a:p>
            <a:pPr lvl="1">
              <a:tabLst>
                <a:tab pos="3649345" algn="ctr"/>
              </a:tabLst>
              <a:defRPr/>
            </a:pPr>
            <a:r>
              <a:rPr lang="en-US" altLang="en-US" dirty="0"/>
              <a:t>Consider one CPU-bound and many I/O-bound processes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D38-E5E2-4E81-BEEF-A9AF41FDED8A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17" y="3283129"/>
            <a:ext cx="71231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CEFCF-BB53-4136-899A-EBF1CA56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27996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Shortest-Job-First (SJF)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Associate with each process the length of its next CPU burst</a:t>
            </a:r>
          </a:p>
          <a:p>
            <a:pPr lvl="1"/>
            <a:r>
              <a:rPr lang="en-US" altLang="en-US"/>
              <a:t> Use these lengths to schedule the process with the shortest time</a:t>
            </a:r>
          </a:p>
          <a:p>
            <a:r>
              <a:rPr lang="en-US" altLang="en-US"/>
              <a:t>SJF is optimal – gives minimum average waiting time for a given set of processes</a:t>
            </a:r>
          </a:p>
          <a:p>
            <a:pPr lvl="1"/>
            <a:r>
              <a:rPr lang="en-US" altLang="en-US"/>
              <a:t>The difficulty is knowing the length of the next CPU request</a:t>
            </a:r>
          </a:p>
          <a:p>
            <a:pPr lvl="1"/>
            <a:r>
              <a:rPr lang="en-US" altLang="en-US"/>
              <a:t>Could ask the user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4839-67F0-4710-BC0F-7A4538326916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63297-DCF3-472F-807D-DAFE9DBF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13574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Example of SJF</a:t>
            </a:r>
          </a:p>
        </p:txBody>
      </p:sp>
      <p:sp>
        <p:nvSpPr>
          <p:cNvPr id="16387" name="Rectangle 3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      	                </a:t>
            </a:r>
            <a:r>
              <a:rPr lang="en-US" altLang="en-US" u="sng"/>
              <a:t>Process</a:t>
            </a:r>
            <a:r>
              <a:rPr lang="en-US" altLang="en-US" u="sng">
                <a:solidFill>
                  <a:schemeClr val="bg1"/>
                </a:solidFill>
              </a:rPr>
              <a:t>Arriva	l Time</a:t>
            </a:r>
            <a:r>
              <a:rPr lang="en-US" altLang="en-US"/>
              <a:t>	</a:t>
            </a:r>
            <a:r>
              <a:rPr lang="en-US" altLang="en-US" u="sng"/>
              <a:t>Burst Time</a:t>
            </a:r>
            <a:endParaRPr lang="en-US" altLang="en-US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0.0</a:t>
            </a:r>
            <a:r>
              <a:rPr lang="en-US" altLang="en-US"/>
              <a:t>	6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2 	</a:t>
            </a:r>
            <a:r>
              <a:rPr lang="en-US" altLang="en-US">
                <a:solidFill>
                  <a:schemeClr val="bg1"/>
                </a:solidFill>
              </a:rPr>
              <a:t>2.0</a:t>
            </a:r>
            <a:r>
              <a:rPr lang="en-US" altLang="en-US"/>
              <a:t>	8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3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4.0</a:t>
            </a:r>
            <a:r>
              <a:rPr lang="en-US" altLang="en-US"/>
              <a:t>	7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   </a:t>
            </a:r>
            <a:r>
              <a:rPr lang="en-US" altLang="en-US" i="1"/>
              <a:t>P</a:t>
            </a:r>
            <a:r>
              <a:rPr lang="en-US" altLang="en-US" i="1" baseline="-25000"/>
              <a:t>4</a:t>
            </a:r>
            <a:r>
              <a:rPr lang="en-US" altLang="en-US"/>
              <a:t>	</a:t>
            </a:r>
            <a:r>
              <a:rPr lang="en-US" altLang="en-US">
                <a:solidFill>
                  <a:schemeClr val="bg1"/>
                </a:solidFill>
              </a:rPr>
              <a:t>5.0</a:t>
            </a:r>
            <a:r>
              <a:rPr lang="en-US" altLang="en-US"/>
              <a:t>	3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SJF scheduling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Average waiting time = (3 + 16 + 9 + 0) / 4 = 7</a:t>
            </a:r>
            <a:endParaRPr lang="en-US" altLang="en-US" i="1" baseline="-25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02A6-741F-41DB-B958-EF21368E68A0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83" y="4552188"/>
            <a:ext cx="67960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24536-4813-4042-A936-C811CCF6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77444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Determining Length of Next CPU Burst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Can only estimate the length – should be similar to the previous one</a:t>
            </a:r>
          </a:p>
          <a:p>
            <a:pPr lvl="1">
              <a:defRPr/>
            </a:pPr>
            <a:r>
              <a:rPr lang="en-US" altLang="en-US" dirty="0"/>
              <a:t>Then pick process with shortest predicted next CPU burst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Can be done by using the length of previous CPU bursts, using exponential averaging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Commonly, </a:t>
            </a:r>
            <a:r>
              <a:rPr lang="en-US" altLang="en-US" dirty="0">
                <a:latin typeface="Lucida Grande" pitchFamily="-84" charset="0"/>
              </a:rPr>
              <a:t>α </a:t>
            </a:r>
            <a:r>
              <a:rPr lang="en-US" altLang="en-US" dirty="0"/>
              <a:t>set to ½</a:t>
            </a:r>
          </a:p>
          <a:p>
            <a:pPr>
              <a:defRPr/>
            </a:pPr>
            <a:r>
              <a:rPr lang="en-US" altLang="en-US" dirty="0"/>
              <a:t>Preemptive version called </a:t>
            </a:r>
            <a:r>
              <a:rPr lang="en-US" altLang="en-US" b="1" dirty="0">
                <a:solidFill>
                  <a:srgbClr val="3366FF"/>
                </a:solidFill>
              </a:rPr>
              <a:t>shortest-remaining-time-first</a:t>
            </a:r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2239-77EC-4F26-BC32-37C58FC9EB3C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81408"/>
              </p:ext>
            </p:extLst>
          </p:nvPr>
        </p:nvGraphicFramePr>
        <p:xfrm>
          <a:off x="2918398" y="3374231"/>
          <a:ext cx="4427537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00800" imgH="1778000" progId="Equation.3">
                  <p:embed/>
                </p:oleObj>
              </mc:Choice>
              <mc:Fallback>
                <p:oleObj name="Equation" r:id="rId3" imgW="6400800" imgH="17780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398" y="3374231"/>
                        <a:ext cx="4427537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737782"/>
              </p:ext>
            </p:extLst>
          </p:nvPr>
        </p:nvGraphicFramePr>
        <p:xfrm>
          <a:off x="3955618" y="4402138"/>
          <a:ext cx="22225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21536" imgH="317362" progId="Equation.3">
                  <p:embed/>
                </p:oleObj>
              </mc:Choice>
              <mc:Fallback>
                <p:oleObj name="Equation" r:id="rId5" imgW="2221536" imgH="317362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618" y="4402138"/>
                        <a:ext cx="22225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F3FFF-28B4-47FB-8B81-68E17645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61968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4913" y="-17463"/>
            <a:ext cx="8223250" cy="677863"/>
          </a:xfrm>
        </p:spPr>
        <p:txBody>
          <a:bodyPr/>
          <a:lstStyle/>
          <a:p>
            <a:pPr eaLnBrk="1" hangingPunct="1"/>
            <a:r>
              <a:rPr lang="en-US" altLang="en-US" sz="2400"/>
              <a:t>Prediction of the Length of the Next CPU Burst</a:t>
            </a:r>
          </a:p>
        </p:txBody>
      </p:sp>
      <p:pic>
        <p:nvPicPr>
          <p:cNvPr id="17411" name="Picture 1" descr="6_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1" y="1282701"/>
            <a:ext cx="53879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810-907F-4DE9-857F-AD9183143530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8EBDD-C9B7-4798-8833-33B43D68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41179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Examples of Exponential Averaging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</a:t>
            </a:r>
            <a:r>
              <a:rPr lang="en-US" altLang="en-US" baseline="-25000">
                <a:sym typeface="Symbol" panose="05050102010706020507" pitchFamily="18" charset="2"/>
              </a:rPr>
              <a:t>n+1</a:t>
            </a:r>
            <a:r>
              <a:rPr lang="en-US" altLang="en-US">
                <a:sym typeface="Symbol" panose="05050102010706020507" pitchFamily="18" charset="2"/>
              </a:rPr>
              <a:t> = </a:t>
            </a:r>
            <a:r>
              <a:rPr lang="en-US" altLang="en-US" baseline="-25000">
                <a:sym typeface="Symbol" panose="05050102010706020507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 </a:t>
            </a:r>
            <a:r>
              <a:rPr lang="en-US" altLang="en-US" baseline="-25000">
                <a:sym typeface="Symbol" panose="05050102010706020507" pitchFamily="18" charset="2"/>
              </a:rPr>
              <a:t>n+1</a:t>
            </a:r>
            <a:r>
              <a:rPr lang="en-US" altLang="en-US">
                <a:sym typeface="Symbol" panose="05050102010706020507" pitchFamily="18" charset="2"/>
              </a:rPr>
              <a:t> =  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 baseline="-25000">
                <a:sym typeface="Symbol" panose="05050102010706020507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Only the actual last CPU burst counts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>
                <a:sym typeface="Symbol" panose="05050102010706020507" pitchFamily="18" charset="2"/>
              </a:rPr>
              <a:t></a:t>
            </a:r>
            <a:r>
              <a:rPr lang="en-US" altLang="en-US" i="1" baseline="-25000">
                <a:sym typeface="Symbol" panose="05050102010706020507" pitchFamily="18" charset="2"/>
              </a:rPr>
              <a:t>n</a:t>
            </a:r>
            <a:r>
              <a:rPr lang="en-US" altLang="en-US" baseline="-25000">
                <a:sym typeface="Symbol" panose="05050102010706020507" pitchFamily="18" charset="2"/>
              </a:rPr>
              <a:t>+1</a:t>
            </a:r>
            <a:r>
              <a:rPr lang="en-US" altLang="en-US">
                <a:sym typeface="Symbol" panose="05050102010706020507" pitchFamily="18" charset="2"/>
              </a:rPr>
              <a:t> =  t</a:t>
            </a:r>
            <a:r>
              <a:rPr lang="en-US" altLang="en-US" i="1" baseline="-25000">
                <a:sym typeface="Symbol" panose="05050102010706020507" pitchFamily="18" charset="2"/>
              </a:rPr>
              <a:t>n</a:t>
            </a:r>
            <a:r>
              <a:rPr lang="en-US" altLang="en-US">
                <a:sym typeface="Symbol" panose="05050102010706020507" pitchFamily="18" charset="2"/>
              </a:rPr>
              <a:t>+(1</a:t>
            </a:r>
            <a:r>
              <a:rPr lang="en-US" altLang="en-US" i="1">
                <a:sym typeface="Symbol" panose="05050102010706020507" pitchFamily="18" charset="2"/>
              </a:rPr>
              <a:t> - </a:t>
            </a:r>
            <a:r>
              <a:rPr lang="en-US" altLang="en-US">
                <a:sym typeface="Symbol" panose="05050102010706020507" pitchFamily="18" charset="2"/>
              </a:rPr>
              <a:t></a:t>
            </a:r>
            <a:r>
              <a:rPr lang="en-US" altLang="en-US" i="1">
                <a:sym typeface="Symbol" panose="05050102010706020507" pitchFamily="18" charset="2"/>
              </a:rPr>
              <a:t>)</a:t>
            </a:r>
            <a:r>
              <a:rPr lang="en-US" altLang="en-US">
                <a:sym typeface="Symbol" panose="05050102010706020507" pitchFamily="18" charset="2"/>
              </a:rPr>
              <a:t> 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 i="1" baseline="-25000">
                <a:sym typeface="Symbol" panose="05050102010706020507" pitchFamily="18" charset="2"/>
              </a:rPr>
              <a:t>n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 baseline="-25000">
                <a:sym typeface="Symbol" panose="05050102010706020507" pitchFamily="18" charset="2"/>
              </a:rPr>
              <a:t>-1</a:t>
            </a:r>
            <a:r>
              <a:rPr lang="en-US" altLang="en-US" i="1" baseline="-25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>
                <a:sym typeface="Symbol" panose="05050102010706020507" pitchFamily="18" charset="2"/>
              </a:rPr>
              <a:t>            </a:t>
            </a:r>
            <a:r>
              <a:rPr lang="en-US" altLang="en-US" i="1">
                <a:sym typeface="Symbol" panose="05050102010706020507" pitchFamily="18" charset="2"/>
              </a:rPr>
              <a:t>+(</a:t>
            </a:r>
            <a:r>
              <a:rPr lang="en-US" altLang="en-US">
                <a:sym typeface="Symbol" panose="05050102010706020507" pitchFamily="18" charset="2"/>
              </a:rPr>
              <a:t>1 -  </a:t>
            </a:r>
            <a:r>
              <a:rPr lang="en-US" altLang="en-US" i="1">
                <a:sym typeface="Symbol" panose="05050102010706020507" pitchFamily="18" charset="2"/>
              </a:rPr>
              <a:t>)</a:t>
            </a:r>
            <a:r>
              <a:rPr lang="en-US" altLang="en-US" i="1" baseline="30000">
                <a:sym typeface="Symbol" panose="05050102010706020507" pitchFamily="18" charset="2"/>
              </a:rPr>
              <a:t>j</a:t>
            </a:r>
            <a:r>
              <a:rPr lang="en-US" altLang="en-US" baseline="30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 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 i="1" baseline="-25000">
                <a:sym typeface="Symbol" panose="05050102010706020507" pitchFamily="18" charset="2"/>
              </a:rPr>
              <a:t>n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baseline="-25000">
                <a:sym typeface="Symbol" panose="05050102010706020507" pitchFamily="18" charset="2"/>
              </a:rPr>
              <a:t>-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en-US" altLang="en-US">
                <a:sym typeface="Symbol" panose="05050102010706020507" pitchFamily="18" charset="2"/>
              </a:rPr>
              <a:t>            </a:t>
            </a:r>
            <a:r>
              <a:rPr lang="en-US" altLang="en-US" i="1">
                <a:sym typeface="Symbol" panose="05050102010706020507" pitchFamily="18" charset="2"/>
              </a:rPr>
              <a:t>+(</a:t>
            </a:r>
            <a:r>
              <a:rPr lang="en-US" altLang="en-US">
                <a:sym typeface="Symbol" panose="05050102010706020507" pitchFamily="18" charset="2"/>
              </a:rPr>
              <a:t>1 -  </a:t>
            </a:r>
            <a:r>
              <a:rPr lang="en-US" altLang="en-US" i="1">
                <a:sym typeface="Symbol" panose="05050102010706020507" pitchFamily="18" charset="2"/>
              </a:rPr>
              <a:t>)</a:t>
            </a:r>
            <a:r>
              <a:rPr lang="en-US" altLang="en-US" i="1" baseline="30000">
                <a:sym typeface="Symbol" panose="05050102010706020507" pitchFamily="18" charset="2"/>
              </a:rPr>
              <a:t>n</a:t>
            </a:r>
            <a:r>
              <a:rPr lang="en-US" altLang="en-US" baseline="30000">
                <a:sym typeface="Symbol" panose="05050102010706020507" pitchFamily="18" charset="2"/>
              </a:rPr>
              <a:t> +1 </a:t>
            </a:r>
            <a:r>
              <a:rPr lang="en-US" altLang="en-US">
                <a:sym typeface="Symbol" panose="05050102010706020507" pitchFamily="18" charset="2"/>
              </a:rPr>
              <a:t></a:t>
            </a:r>
            <a:r>
              <a:rPr lang="en-US" altLang="en-US" baseline="-25000">
                <a:sym typeface="Symbol" panose="05050102010706020507" pitchFamily="18" charset="2"/>
              </a:rPr>
              <a:t>0</a:t>
            </a:r>
            <a:br>
              <a:rPr lang="en-US" altLang="en-US" baseline="-25000">
                <a:sym typeface="Symbol" panose="05050102010706020507" pitchFamily="18" charset="2"/>
              </a:rPr>
            </a:br>
            <a:endParaRPr lang="en-US" altLang="en-US" baseline="-250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Since both  and (1 - ) are less than or equal to 1, each successive term has less weight than its predecessor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>
              <a:sym typeface="Symbol" panose="05050102010706020507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E869-D706-4F5F-87D0-9B838C888117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5EFD-4520-4793-B290-5843F9C3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417557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Example of Shortest-remaining-time-first</a:t>
            </a:r>
          </a:p>
        </p:txBody>
      </p:sp>
      <p:sp>
        <p:nvSpPr>
          <p:cNvPr id="19459" name="Rectangle 3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Now we add the concepts of varying arrival times and preemption to the analysis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        </a:t>
            </a:r>
            <a:r>
              <a:rPr lang="en-US" altLang="en-US" u="sng" dirty="0" err="1"/>
              <a:t>Process</a:t>
            </a:r>
            <a:r>
              <a:rPr lang="en-US" altLang="en-US" u="sng" dirty="0" err="1">
                <a:solidFill>
                  <a:schemeClr val="bg1"/>
                </a:solidFill>
              </a:rPr>
              <a:t>A</a:t>
            </a:r>
            <a:r>
              <a:rPr lang="en-US" altLang="en-US" u="sng" dirty="0">
                <a:solidFill>
                  <a:schemeClr val="bg1"/>
                </a:solidFill>
              </a:rPr>
              <a:t>	</a:t>
            </a:r>
            <a:r>
              <a:rPr lang="en-US" altLang="en-US" u="sng" dirty="0" err="1">
                <a:solidFill>
                  <a:schemeClr val="bg1"/>
                </a:solidFill>
              </a:rPr>
              <a:t>arri</a:t>
            </a:r>
            <a:r>
              <a:rPr lang="en-US" altLang="en-US" u="sng" dirty="0">
                <a:solidFill>
                  <a:schemeClr val="bg1"/>
                </a:solidFill>
              </a:rPr>
              <a:t> </a:t>
            </a:r>
            <a:r>
              <a:rPr lang="en-US" altLang="en-US" i="1" u="sng" dirty="0"/>
              <a:t>Arrival </a:t>
            </a:r>
            <a:r>
              <a:rPr lang="en-US" altLang="en-US" u="sng" dirty="0" err="1"/>
              <a:t>Time</a:t>
            </a:r>
            <a:r>
              <a:rPr lang="en-US" altLang="en-US" u="sng" dirty="0" err="1">
                <a:solidFill>
                  <a:schemeClr val="bg1"/>
                </a:solidFill>
              </a:rPr>
              <a:t>T</a:t>
            </a:r>
            <a:r>
              <a:rPr lang="en-US" altLang="en-US" dirty="0"/>
              <a:t>	</a:t>
            </a:r>
            <a:r>
              <a:rPr lang="en-US" altLang="en-US" u="sng" dirty="0"/>
              <a:t>Burst Time</a:t>
            </a:r>
            <a:endParaRPr lang="en-US" altLang="en-US" dirty="0"/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0</a:t>
            </a:r>
            <a:r>
              <a:rPr lang="en-US" altLang="en-US" dirty="0"/>
              <a:t>	8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 	</a:t>
            </a:r>
            <a:r>
              <a:rPr lang="en-US" altLang="en-US" dirty="0">
                <a:solidFill>
                  <a:srgbClr val="000000"/>
                </a:solidFill>
              </a:rPr>
              <a:t>1</a:t>
            </a:r>
            <a:r>
              <a:rPr lang="en-US" altLang="en-US" dirty="0"/>
              <a:t>	4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/>
              <a:t>	9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3</a:t>
            </a:r>
            <a:r>
              <a:rPr lang="en-US" altLang="en-US" dirty="0"/>
              <a:t>	5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i="1" dirty="0"/>
              <a:t>Preemptive </a:t>
            </a:r>
            <a:r>
              <a:rPr lang="en-US" altLang="en-US" dirty="0"/>
              <a:t>SJF Gantt Chart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 marL="0" indent="0"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/>
              <a:t>Average waiting time = [(10-1)+(1-1)+(17-2)+5-3)]/4 = 26/4 = 6.5 </a:t>
            </a:r>
            <a:r>
              <a:rPr lang="en-US" altLang="en-US" dirty="0" err="1"/>
              <a:t>msec</a:t>
            </a:r>
            <a:endParaRPr lang="en-US" altLang="en-US" dirty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/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4F07-E3E3-43DC-965C-7E8E0233F017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07" y="4686999"/>
            <a:ext cx="6535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5D245-F276-4612-9E0E-826A1853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94553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Priority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A priority number (integer) is associated with each process</a:t>
            </a:r>
          </a:p>
          <a:p>
            <a:endParaRPr lang="en-US" altLang="en-US" sz="800"/>
          </a:p>
          <a:p>
            <a:r>
              <a:rPr lang="en-US" altLang="en-US"/>
              <a:t>The CPU is allocated to the process with the highest priority (smallest integer </a:t>
            </a:r>
            <a:r>
              <a:rPr lang="en-US" altLang="en-US">
                <a:sym typeface="Symbol" panose="05050102010706020507" pitchFamily="18" charset="2"/>
              </a:rPr>
              <a:t> highest priority)</a:t>
            </a:r>
          </a:p>
          <a:p>
            <a:pPr lvl="1"/>
            <a:r>
              <a:rPr lang="en-US" altLang="en-US"/>
              <a:t>Preemptive</a:t>
            </a:r>
          </a:p>
          <a:p>
            <a:pPr lvl="1"/>
            <a:r>
              <a:rPr lang="en-US" altLang="en-US"/>
              <a:t>Nonpreemptive</a:t>
            </a:r>
          </a:p>
          <a:p>
            <a:pPr lvl="1"/>
            <a:endParaRPr lang="en-US" altLang="en-US" sz="800"/>
          </a:p>
          <a:p>
            <a:r>
              <a:rPr lang="en-US" altLang="en-US"/>
              <a:t>SJF is priority scheduling where priority is the inverse of predicted next CPU burst time</a:t>
            </a:r>
          </a:p>
          <a:p>
            <a:endParaRPr lang="en-US" altLang="en-US" sz="800"/>
          </a:p>
          <a:p>
            <a:r>
              <a:rPr lang="en-US" altLang="en-US"/>
              <a:t>Problem </a:t>
            </a:r>
            <a:r>
              <a:rPr lang="en-US" altLang="en-US">
                <a:sym typeface="Symbol" panose="05050102010706020507" pitchFamily="18" charset="2"/>
              </a:rPr>
              <a:t> </a:t>
            </a:r>
            <a:r>
              <a:rPr lang="en-US" altLang="en-US" b="1">
                <a:solidFill>
                  <a:srgbClr val="3366FF"/>
                </a:solidFill>
                <a:sym typeface="Symbol" panose="05050102010706020507" pitchFamily="18" charset="2"/>
              </a:rPr>
              <a:t>Starvation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– low priority processes may never execute</a:t>
            </a:r>
          </a:p>
          <a:p>
            <a:endParaRPr lang="en-US" altLang="en-US" sz="800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Solution  </a:t>
            </a:r>
            <a:r>
              <a:rPr lang="en-US" altLang="en-US" b="1">
                <a:solidFill>
                  <a:srgbClr val="3366FF"/>
                </a:solidFill>
                <a:sym typeface="Symbol" panose="05050102010706020507" pitchFamily="18" charset="2"/>
              </a:rPr>
              <a:t>Aging</a:t>
            </a:r>
            <a:r>
              <a:rPr lang="en-US" altLang="en-US" b="1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– as time progresses increase the priority of the process</a:t>
            </a:r>
          </a:p>
          <a:p>
            <a:pPr>
              <a:buFont typeface="Monotype Sorts" pitchFamily="-84" charset="2"/>
              <a:buNone/>
            </a:pPr>
            <a:endParaRPr lang="en-US" altLang="en-US" b="1">
              <a:solidFill>
                <a:srgbClr val="3366FF"/>
              </a:solidFill>
              <a:sym typeface="Symbol" panose="05050102010706020507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67A-2A1B-43D5-B926-F6A9771211FB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B161E-ADEB-4C1B-BCF7-7955BB2B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438671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526" y="201613"/>
            <a:ext cx="72802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Example of Priority Scheduling</a:t>
            </a:r>
          </a:p>
        </p:txBody>
      </p:sp>
      <p:sp>
        <p:nvSpPr>
          <p:cNvPr id="2150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330450" y="1233488"/>
            <a:ext cx="8337550" cy="4887912"/>
          </a:xfrm>
          <a:noFill/>
        </p:spPr>
        <p:txBody>
          <a:bodyPr>
            <a:normAutofit fontScale="85000" lnSpcReduction="20000"/>
          </a:bodyPr>
          <a:lstStyle/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        </a:t>
            </a:r>
            <a:r>
              <a:rPr lang="en-US" altLang="en-US" u="sng"/>
              <a:t>Process</a:t>
            </a:r>
            <a:r>
              <a:rPr lang="en-US" altLang="en-US" u="sng">
                <a:solidFill>
                  <a:schemeClr val="bg1"/>
                </a:solidFill>
              </a:rPr>
              <a:t>A	arri </a:t>
            </a:r>
            <a:r>
              <a:rPr lang="en-US" altLang="en-US" u="sng"/>
              <a:t>Burst Time</a:t>
            </a:r>
            <a:r>
              <a:rPr lang="en-US" altLang="en-US" u="sng">
                <a:solidFill>
                  <a:schemeClr val="bg1"/>
                </a:solidFill>
              </a:rPr>
              <a:t>T</a:t>
            </a:r>
            <a:r>
              <a:rPr lang="en-US" altLang="en-US"/>
              <a:t>	</a:t>
            </a:r>
            <a:r>
              <a:rPr lang="en-US" altLang="en-US" u="sng"/>
              <a:t>Priority</a:t>
            </a:r>
            <a:endParaRPr lang="en-US" altLang="en-US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	1</a:t>
            </a:r>
            <a:r>
              <a:rPr lang="en-US" altLang="en-US">
                <a:solidFill>
                  <a:srgbClr val="000000"/>
                </a:solidFill>
              </a:rPr>
              <a:t>0</a:t>
            </a:r>
            <a:r>
              <a:rPr lang="en-US" altLang="en-US"/>
              <a:t>	3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2 	</a:t>
            </a:r>
            <a:r>
              <a:rPr lang="en-US" altLang="en-US">
                <a:solidFill>
                  <a:srgbClr val="000000"/>
                </a:solidFill>
              </a:rPr>
              <a:t>1</a:t>
            </a:r>
            <a:r>
              <a:rPr lang="en-US" altLang="en-US"/>
              <a:t>	1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3</a:t>
            </a:r>
            <a:r>
              <a:rPr lang="en-US" altLang="en-US"/>
              <a:t>	</a:t>
            </a:r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/>
              <a:t>	4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4</a:t>
            </a:r>
            <a:r>
              <a:rPr lang="en-US" altLang="en-US"/>
              <a:t>	</a:t>
            </a:r>
            <a:r>
              <a:rPr lang="en-US" altLang="en-US">
                <a:solidFill>
                  <a:srgbClr val="000000"/>
                </a:solidFill>
              </a:rPr>
              <a:t>1</a:t>
            </a:r>
            <a:r>
              <a:rPr lang="en-US" altLang="en-US"/>
              <a:t>	5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		</a:t>
            </a:r>
            <a:r>
              <a:rPr lang="en-US" altLang="en-US" i="1"/>
              <a:t>P</a:t>
            </a:r>
            <a:r>
              <a:rPr lang="en-US" altLang="en-US" i="1" baseline="-25000"/>
              <a:t>5	</a:t>
            </a:r>
            <a:r>
              <a:rPr lang="en-US" altLang="en-US"/>
              <a:t>5	2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baseline="-2500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Priority scheduling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/>
              <a:t>Average waiting time = 8.2 msec</a:t>
            </a:r>
            <a:endParaRPr lang="en-US" altLang="en-US" i="1" baseline="-25000"/>
          </a:p>
        </p:txBody>
      </p:sp>
      <p:pic>
        <p:nvPicPr>
          <p:cNvPr id="21508" name="Picture 5" descr="C:\Users\as668\Desktop\in-5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318000"/>
            <a:ext cx="6318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79E-28DE-4A7C-8B74-A476BB045838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D29E-70B3-4DB5-84C8-0DAC8654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34479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76213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Chapter 5:  CPU Scheduling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0" y="1195389"/>
            <a:ext cx="7335838" cy="377348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Basic Concepts</a:t>
            </a:r>
          </a:p>
          <a:p>
            <a:r>
              <a:rPr lang="en-US" altLang="en-US" dirty="0"/>
              <a:t>Scheduling Criteria </a:t>
            </a:r>
          </a:p>
          <a:p>
            <a:r>
              <a:rPr lang="en-US" altLang="en-US" dirty="0"/>
              <a:t>Scheduling Algorithms</a:t>
            </a:r>
          </a:p>
          <a:p>
            <a:r>
              <a:rPr lang="en-US" altLang="en-US" dirty="0"/>
              <a:t>Thread Scheduling</a:t>
            </a:r>
          </a:p>
          <a:p>
            <a:r>
              <a:rPr lang="en-US" altLang="en-US" dirty="0"/>
              <a:t>Multiple-Processor Scheduling</a:t>
            </a:r>
          </a:p>
          <a:p>
            <a:r>
              <a:rPr lang="en-US" altLang="en-US" dirty="0"/>
              <a:t>Real-Time CPU Scheduling</a:t>
            </a:r>
          </a:p>
          <a:p>
            <a:r>
              <a:rPr lang="en-US" altLang="en-US" dirty="0"/>
              <a:t>Operating Systems Examples</a:t>
            </a:r>
          </a:p>
          <a:p>
            <a:r>
              <a:rPr lang="en-US" altLang="en-US" dirty="0"/>
              <a:t>Algorithm Evaluation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A3E8-8FBA-41BD-A98C-FEAF02C89D5D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224A5-407F-44A2-922F-01D74AE8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212230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Round Robin (RR)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Each process gets a small unit of CPU time (</a:t>
            </a:r>
            <a:r>
              <a:rPr lang="en-US" altLang="en-US" b="1">
                <a:solidFill>
                  <a:srgbClr val="3366FF"/>
                </a:solidFill>
              </a:rPr>
              <a:t>time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quantum</a:t>
            </a:r>
            <a:r>
              <a:rPr lang="en-US" altLang="en-US" b="1"/>
              <a:t> </a:t>
            </a:r>
            <a:r>
              <a:rPr lang="en-US" altLang="en-US" i="1"/>
              <a:t>q</a:t>
            </a:r>
            <a:r>
              <a:rPr lang="en-US" altLang="en-US"/>
              <a:t>), usually 10-100 milliseconds.  After this time has elapsed, the process is preempted and added to the end of the ready queue.</a:t>
            </a:r>
          </a:p>
          <a:p>
            <a:r>
              <a:rPr lang="en-US" altLang="en-US"/>
              <a:t>If there are </a:t>
            </a:r>
            <a:r>
              <a:rPr lang="en-US" altLang="en-US" i="1"/>
              <a:t>n</a:t>
            </a:r>
            <a:r>
              <a:rPr lang="en-US" altLang="en-US"/>
              <a:t> processes in the ready queue and the time quantum is </a:t>
            </a:r>
            <a:r>
              <a:rPr lang="en-US" altLang="en-US" i="1"/>
              <a:t>q</a:t>
            </a:r>
            <a:r>
              <a:rPr lang="en-US" altLang="en-US"/>
              <a:t>, then each process gets 1/</a:t>
            </a:r>
            <a:r>
              <a:rPr lang="en-US" altLang="en-US" i="1"/>
              <a:t>n</a:t>
            </a:r>
            <a:r>
              <a:rPr lang="en-US" altLang="en-US"/>
              <a:t> of the CPU time in chunks of at most </a:t>
            </a:r>
            <a:r>
              <a:rPr lang="en-US" altLang="en-US" i="1"/>
              <a:t>q</a:t>
            </a:r>
            <a:r>
              <a:rPr lang="en-US" altLang="en-US"/>
              <a:t> time units at once.  No process waits more than (</a:t>
            </a:r>
            <a:r>
              <a:rPr lang="en-US" altLang="en-US" i="1"/>
              <a:t>n</a:t>
            </a:r>
            <a:r>
              <a:rPr lang="en-US" altLang="en-US"/>
              <a:t>-1)</a:t>
            </a:r>
            <a:r>
              <a:rPr lang="en-US" altLang="en-US" i="1"/>
              <a:t>q </a:t>
            </a:r>
            <a:r>
              <a:rPr lang="en-US" altLang="en-US"/>
              <a:t>time units.</a:t>
            </a:r>
          </a:p>
          <a:p>
            <a:r>
              <a:rPr lang="en-US" altLang="en-US"/>
              <a:t>Timer interrupts every quantum to schedule next process</a:t>
            </a:r>
          </a:p>
          <a:p>
            <a:r>
              <a:rPr lang="en-US" altLang="en-US"/>
              <a:t>Performance</a:t>
            </a:r>
          </a:p>
          <a:p>
            <a:pPr lvl="1"/>
            <a:r>
              <a:rPr lang="en-US" altLang="en-US" i="1"/>
              <a:t>q</a:t>
            </a:r>
            <a:r>
              <a:rPr lang="en-US" altLang="en-US"/>
              <a:t> large </a:t>
            </a:r>
            <a:r>
              <a:rPr lang="en-US" altLang="en-US">
                <a:sym typeface="Symbol" panose="05050102010706020507" pitchFamily="18" charset="2"/>
              </a:rPr>
              <a:t> FIFO</a:t>
            </a:r>
          </a:p>
          <a:p>
            <a:pPr lvl="1"/>
            <a:r>
              <a:rPr lang="en-US" altLang="en-US" i="1">
                <a:sym typeface="Symbol" panose="05050102010706020507" pitchFamily="18" charset="2"/>
              </a:rPr>
              <a:t>q </a:t>
            </a:r>
            <a:r>
              <a:rPr lang="en-US" altLang="en-US">
                <a:sym typeface="Symbol" panose="05050102010706020507" pitchFamily="18" charset="2"/>
              </a:rPr>
              <a:t>small  </a:t>
            </a:r>
            <a:r>
              <a:rPr lang="en-US" altLang="en-US" i="1">
                <a:sym typeface="Symbol" panose="05050102010706020507" pitchFamily="18" charset="2"/>
              </a:rPr>
              <a:t>q </a:t>
            </a:r>
            <a:r>
              <a:rPr lang="en-US" altLang="en-US">
                <a:sym typeface="Symbol" panose="05050102010706020507" pitchFamily="18" charset="2"/>
              </a:rPr>
              <a:t>must be large with respect to context switch, otherwise overhead is too high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D0AE-4EBE-48CB-A847-BA3BDBD3B6F2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729B6-0C0F-4A6D-9082-B906257D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23635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845" y="139700"/>
            <a:ext cx="9963302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Example of RR with Time Quantum = 4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8088" y="1193800"/>
            <a:ext cx="7351712" cy="4483100"/>
          </a:xfrm>
        </p:spPr>
        <p:txBody>
          <a:bodyPr>
            <a:normAutofit fontScale="70000" lnSpcReduction="20000"/>
          </a:bodyPr>
          <a:lstStyle/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</a:t>
            </a:r>
            <a:r>
              <a:rPr lang="en-US" altLang="en-US" u="sng"/>
              <a:t>Process</a:t>
            </a:r>
            <a:r>
              <a:rPr lang="en-US" altLang="en-US"/>
              <a:t>	</a:t>
            </a:r>
            <a:r>
              <a:rPr lang="en-US" altLang="en-US" u="sng"/>
              <a:t>Burst Time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 i="1"/>
              <a:t>		P</a:t>
            </a:r>
            <a:r>
              <a:rPr lang="en-US" altLang="en-US" i="1" baseline="-25000"/>
              <a:t>1	</a:t>
            </a:r>
            <a:r>
              <a:rPr lang="en-US" altLang="en-US"/>
              <a:t>24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2	 </a:t>
            </a:r>
            <a:r>
              <a:rPr lang="en-US" altLang="en-US"/>
              <a:t>3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/>
              <a:t>		 </a:t>
            </a:r>
            <a:r>
              <a:rPr lang="en-US" altLang="en-US" i="1"/>
              <a:t>P</a:t>
            </a:r>
            <a:r>
              <a:rPr lang="en-US" altLang="en-US" i="1" baseline="-25000"/>
              <a:t>3	</a:t>
            </a:r>
            <a:r>
              <a:rPr lang="en-US" altLang="en-US"/>
              <a:t>3	</a:t>
            </a:r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/>
              <a:t>The Gantt chart is: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/>
              <a:t>Typically, higher average turnaround than SJF, but better </a:t>
            </a:r>
            <a:r>
              <a:rPr lang="en-US" altLang="en-US" b="1" i="1"/>
              <a:t>response</a:t>
            </a:r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/>
              <a:t>q should be large compared to context switch time</a:t>
            </a:r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/>
              <a:t>q usually 10ms to 100ms, context switch &lt; 10 usec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9" y="3227389"/>
            <a:ext cx="67706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F25-21DD-47F2-9D62-9489DEB3219A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ED95D-C568-477B-BDD7-D7CF7C06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00392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25" y="182563"/>
            <a:ext cx="7829550" cy="525462"/>
          </a:xfrm>
        </p:spPr>
        <p:txBody>
          <a:bodyPr/>
          <a:lstStyle/>
          <a:p>
            <a:pPr eaLnBrk="1" hangingPunct="1"/>
            <a:r>
              <a:rPr lang="en-US" altLang="en-US" sz="2800"/>
              <a:t>Time Quantum and Context Switch Time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9389"/>
            <a:ext cx="65278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8FC5-85FD-421F-9AA8-DBE33708E7AD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34445-B583-4F16-ADF9-17880E29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409832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4264" y="266700"/>
            <a:ext cx="8535987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Turnaround Time Varies With The Time Quantum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9" y="1379539"/>
            <a:ext cx="500538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461250" y="3744914"/>
            <a:ext cx="2312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300"/>
              <a:t>80% of CPU bursts should be shorter than q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80C3-162E-4E79-976D-3D594202E5A7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C86E7-BA63-4868-8E20-AC79EEF3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26678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Multilevel Queue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Ready queue is partitioned into separate queues, eg: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foreground</a:t>
            </a:r>
            <a:r>
              <a:rPr lang="en-US" altLang="en-US"/>
              <a:t> (interactive)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background</a:t>
            </a:r>
            <a:r>
              <a:rPr lang="en-US" altLang="en-US"/>
              <a:t> (batch)</a:t>
            </a:r>
          </a:p>
          <a:p>
            <a:r>
              <a:rPr lang="en-US" altLang="en-US"/>
              <a:t>Process permanently in a given queue</a:t>
            </a:r>
            <a:endParaRPr lang="en-US" altLang="en-US" sz="800"/>
          </a:p>
          <a:p>
            <a:r>
              <a:rPr lang="en-US" altLang="en-US"/>
              <a:t>Each queue has its own scheduling algorithm:</a:t>
            </a:r>
          </a:p>
          <a:p>
            <a:pPr lvl="1"/>
            <a:r>
              <a:rPr lang="en-US" altLang="en-US"/>
              <a:t>foreground – RR</a:t>
            </a:r>
          </a:p>
          <a:p>
            <a:pPr lvl="1"/>
            <a:r>
              <a:rPr lang="en-US" altLang="en-US"/>
              <a:t>background – FCFS</a:t>
            </a:r>
            <a:endParaRPr lang="en-US" altLang="en-US" sz="800"/>
          </a:p>
          <a:p>
            <a:r>
              <a:rPr lang="en-US" altLang="en-US"/>
              <a:t>Scheduling must be done between the queues:</a:t>
            </a:r>
          </a:p>
          <a:p>
            <a:pPr lvl="1"/>
            <a:r>
              <a:rPr lang="en-US" altLang="en-US"/>
              <a:t>Fixed priority scheduling; (i.e., serve all from foreground then from background).  Possibility of starvation.</a:t>
            </a:r>
          </a:p>
          <a:p>
            <a:pPr lvl="1"/>
            <a:r>
              <a:rPr lang="en-US" altLang="en-US"/>
              <a:t>Time slice – each queue gets a certain amount of CPU time which it can schedule amongst its processes; i.e., 80% to foreground in RR</a:t>
            </a:r>
          </a:p>
          <a:p>
            <a:pPr lvl="1"/>
            <a:r>
              <a:rPr lang="en-US" altLang="en-US"/>
              <a:t>20% to background in FCFS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8CAB-8D06-47FA-9665-F063EB69B124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25E39-8D00-42A5-9AF2-B80017E5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863008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614" y="188913"/>
            <a:ext cx="7596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Multilevel Queue Scheduling</a:t>
            </a:r>
          </a:p>
        </p:txBody>
      </p:sp>
      <p:pic>
        <p:nvPicPr>
          <p:cNvPr id="27651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466850"/>
            <a:ext cx="66865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0B5C-287B-4FB6-9A2E-9DDDE6BCBE5C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6685F-4034-4859-95C1-57846B6B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53542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Multilevel Feedback Queue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 process can move between the various queues; aging can be implemented this way</a:t>
            </a:r>
          </a:p>
          <a:p>
            <a:r>
              <a:rPr lang="en-US" altLang="en-US"/>
              <a:t>Multilevel-feedback-queue scheduler defined by the following parameters:</a:t>
            </a:r>
          </a:p>
          <a:p>
            <a:pPr lvl="1"/>
            <a:r>
              <a:rPr lang="en-US" altLang="en-US"/>
              <a:t>number of queues</a:t>
            </a:r>
          </a:p>
          <a:p>
            <a:pPr lvl="1"/>
            <a:r>
              <a:rPr lang="en-US" altLang="en-US"/>
              <a:t>scheduling algorithms for each queue</a:t>
            </a:r>
          </a:p>
          <a:p>
            <a:pPr lvl="1"/>
            <a:r>
              <a:rPr lang="en-US" altLang="en-US"/>
              <a:t>method used to determine when to upgrade a process</a:t>
            </a:r>
          </a:p>
          <a:p>
            <a:pPr lvl="1"/>
            <a:r>
              <a:rPr lang="en-US" altLang="en-US"/>
              <a:t>method used to determine when to demote a process</a:t>
            </a:r>
          </a:p>
          <a:p>
            <a:pPr lvl="1"/>
            <a:r>
              <a:rPr lang="en-US" altLang="en-US"/>
              <a:t>method used to determine which queue a process will enter when that process needs service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DE3-F895-4290-AA51-B4F3A268F107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C6963-9CF3-4ED9-8401-D2B159EC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31146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7552" y="257971"/>
            <a:ext cx="9611221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 of Multilevel Feedback Queue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0450" y="1233489"/>
            <a:ext cx="4065588" cy="4530725"/>
          </a:xfrm>
        </p:spPr>
        <p:txBody>
          <a:bodyPr/>
          <a:lstStyle/>
          <a:p>
            <a:r>
              <a:rPr lang="en-US" altLang="en-US"/>
              <a:t>Three queues: 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0</a:t>
            </a:r>
            <a:r>
              <a:rPr lang="en-US" altLang="en-US" sz="1400"/>
              <a:t> – RR with time quantum 8 milliseconds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r>
              <a:rPr lang="en-US" altLang="en-US" sz="1400"/>
              <a:t> – RR time quantum 16 milliseconds</a:t>
            </a:r>
          </a:p>
          <a:p>
            <a:pPr lvl="1"/>
            <a:r>
              <a:rPr lang="en-US" altLang="en-US" sz="1400" i="1"/>
              <a:t>Q</a:t>
            </a:r>
            <a:r>
              <a:rPr lang="en-US" altLang="en-US" sz="1400" baseline="-25000"/>
              <a:t>2</a:t>
            </a:r>
            <a:r>
              <a:rPr lang="en-US" altLang="en-US" sz="1400"/>
              <a:t> – FCFS</a:t>
            </a:r>
          </a:p>
          <a:p>
            <a:pPr lvl="1"/>
            <a:endParaRPr lang="en-US" altLang="en-US" sz="1400"/>
          </a:p>
          <a:p>
            <a:r>
              <a:rPr lang="en-US" altLang="en-US"/>
              <a:t>Scheduling</a:t>
            </a:r>
          </a:p>
          <a:p>
            <a:pPr lvl="1"/>
            <a:r>
              <a:rPr lang="en-US" altLang="en-US" sz="1400"/>
              <a:t>A new job enters queue </a:t>
            </a:r>
            <a:r>
              <a:rPr lang="en-US" altLang="en-US" sz="1400" i="1"/>
              <a:t>Q</a:t>
            </a:r>
            <a:r>
              <a:rPr lang="en-US" altLang="en-US" sz="1400" i="1" baseline="-25000"/>
              <a:t>0</a:t>
            </a:r>
            <a:r>
              <a:rPr lang="en-US" altLang="en-US" sz="1400" i="1"/>
              <a:t> </a:t>
            </a:r>
            <a:r>
              <a:rPr lang="en-US" altLang="en-US" sz="1400"/>
              <a:t>which is served</a:t>
            </a:r>
            <a:r>
              <a:rPr lang="en-US" altLang="en-US" sz="1400" i="1"/>
              <a:t> </a:t>
            </a:r>
            <a:r>
              <a:rPr lang="en-US" altLang="en-US" sz="1400"/>
              <a:t>FCFS</a:t>
            </a:r>
          </a:p>
          <a:p>
            <a:pPr lvl="2"/>
            <a:r>
              <a:rPr lang="en-US" altLang="en-US" sz="1400"/>
              <a:t>When it gains CPU, job receives 8 milliseconds</a:t>
            </a:r>
          </a:p>
          <a:p>
            <a:pPr lvl="2"/>
            <a:r>
              <a:rPr lang="en-US" altLang="en-US" sz="1400"/>
              <a:t>If it does not finish in 8 milliseconds, job is moved to queue </a:t>
            </a:r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endParaRPr lang="en-US" altLang="en-US" sz="1400"/>
          </a:p>
          <a:p>
            <a:pPr lvl="1"/>
            <a:r>
              <a:rPr lang="en-US" altLang="en-US" sz="1400"/>
              <a:t>At </a:t>
            </a:r>
            <a:r>
              <a:rPr lang="en-US" altLang="en-US" sz="1400" i="1"/>
              <a:t>Q</a:t>
            </a:r>
            <a:r>
              <a:rPr lang="en-US" altLang="en-US" sz="1400" baseline="-25000"/>
              <a:t>1</a:t>
            </a:r>
            <a:r>
              <a:rPr lang="en-US" altLang="en-US" sz="1400"/>
              <a:t> job is again served FCFS and receives 16 additional milliseconds</a:t>
            </a:r>
          </a:p>
          <a:p>
            <a:pPr lvl="2"/>
            <a:r>
              <a:rPr lang="en-US" altLang="en-US" sz="1400"/>
              <a:t>If it still does not complete, it is preempted and moved to queue </a:t>
            </a:r>
            <a:r>
              <a:rPr lang="en-US" altLang="en-US" sz="1400" i="1"/>
              <a:t>Q</a:t>
            </a:r>
            <a:r>
              <a:rPr lang="en-US" altLang="en-US" sz="1400" baseline="-25000"/>
              <a:t>2</a:t>
            </a:r>
            <a:endParaRPr lang="en-US" altLang="en-US" sz="1400"/>
          </a:p>
        </p:txBody>
      </p:sp>
      <p:pic>
        <p:nvPicPr>
          <p:cNvPr id="2970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159001"/>
            <a:ext cx="38623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4789-F078-4C35-AE0D-1927C767D8A2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E7D73-BE0F-4A4F-B7A5-4395B016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271586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DF12-5A30-466C-B421-96229CB1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Feedback Queues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8E15-F365-477A-A424-2C2E8F67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00AD-68CB-41CE-A6D4-992793A913B6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EAE89-48E1-4841-8DE4-95A310AE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A4A7AC-7E42-4C36-8DDF-C781165B8AE4}"/>
              </a:ext>
            </a:extLst>
          </p:cNvPr>
          <p:cNvGrpSpPr/>
          <p:nvPr/>
        </p:nvGrpSpPr>
        <p:grpSpPr>
          <a:xfrm>
            <a:off x="3622812" y="1690688"/>
            <a:ext cx="3806686" cy="4492390"/>
            <a:chOff x="6798364" y="1843709"/>
            <a:chExt cx="3806686" cy="449239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FF10B64-2AF9-4133-ABF9-A4D52899F11D}"/>
                </a:ext>
              </a:extLst>
            </p:cNvPr>
            <p:cNvSpPr/>
            <p:nvPr/>
          </p:nvSpPr>
          <p:spPr>
            <a:xfrm>
              <a:off x="7181021" y="6093179"/>
              <a:ext cx="3375161" cy="242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F65828-4F13-4260-ACB6-EF00CE87220E}"/>
                </a:ext>
              </a:extLst>
            </p:cNvPr>
            <p:cNvSpPr/>
            <p:nvPr/>
          </p:nvSpPr>
          <p:spPr>
            <a:xfrm>
              <a:off x="7563678" y="1843709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8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01EBB-713E-417A-90F7-1D2B3ACE05BF}"/>
                </a:ext>
              </a:extLst>
            </p:cNvPr>
            <p:cNvSpPr/>
            <p:nvPr/>
          </p:nvSpPr>
          <p:spPr>
            <a:xfrm>
              <a:off x="7563678" y="5816048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256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A9F01F-C2CB-4479-9BEF-6342BC496B02}"/>
                </a:ext>
              </a:extLst>
            </p:cNvPr>
            <p:cNvSpPr/>
            <p:nvPr/>
          </p:nvSpPr>
          <p:spPr>
            <a:xfrm>
              <a:off x="7563678" y="2708208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16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076809-D185-48C6-BC5D-891D2021742A}"/>
                </a:ext>
              </a:extLst>
            </p:cNvPr>
            <p:cNvSpPr/>
            <p:nvPr/>
          </p:nvSpPr>
          <p:spPr>
            <a:xfrm>
              <a:off x="7563678" y="3405118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32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7A44A3-783A-4811-B124-5E8465B59DED}"/>
                </a:ext>
              </a:extLst>
            </p:cNvPr>
            <p:cNvSpPr/>
            <p:nvPr/>
          </p:nvSpPr>
          <p:spPr>
            <a:xfrm>
              <a:off x="7563678" y="4250772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64 </a:t>
              </a:r>
              <a:r>
                <a:rPr lang="en-US" dirty="0" err="1"/>
                <a:t>ms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224809-E19B-47DE-8A54-139099AF7F25}"/>
                </a:ext>
              </a:extLst>
            </p:cNvPr>
            <p:cNvSpPr/>
            <p:nvPr/>
          </p:nvSpPr>
          <p:spPr>
            <a:xfrm>
              <a:off x="7563678" y="5164691"/>
              <a:ext cx="2519570" cy="44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Quantum = 128 </a:t>
              </a:r>
              <a:r>
                <a:rPr lang="en-US" dirty="0" err="1"/>
                <a:t>ms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9F338B1-7D34-419E-BB79-8C9FB1E3C992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6798365" y="2064854"/>
              <a:ext cx="7653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C906C08-429F-4955-B356-490EA8641446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10083248" y="2064855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21F91D-720E-4E9C-B506-CFC144565CCB}"/>
                </a:ext>
              </a:extLst>
            </p:cNvPr>
            <p:cNvGrpSpPr/>
            <p:nvPr/>
          </p:nvGrpSpPr>
          <p:grpSpPr>
            <a:xfrm>
              <a:off x="7171083" y="2158515"/>
              <a:ext cx="3168097" cy="765313"/>
              <a:chOff x="7220778" y="994949"/>
              <a:chExt cx="2713383" cy="765313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0C72B43-8CC6-4B71-8A34-93FC0B633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711912C-C6F5-486C-8D54-E46FD79CC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DD0D0A6-0C17-42D9-A5EE-3641D2818C1A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D6BFAF-3034-4A73-9188-326828154AB3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2879E65-9A94-4DFC-9979-810D5D777385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132CC9C-C621-41BA-9027-2C93A9587049}"/>
                </a:ext>
              </a:extLst>
            </p:cNvPr>
            <p:cNvGrpSpPr/>
            <p:nvPr/>
          </p:nvGrpSpPr>
          <p:grpSpPr>
            <a:xfrm>
              <a:off x="7158657" y="3657770"/>
              <a:ext cx="3168097" cy="765313"/>
              <a:chOff x="7220778" y="994949"/>
              <a:chExt cx="2713383" cy="76531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F7BBCD-3DFC-447D-9506-6DAD31FDD1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D410CDA-38BD-4225-A0FD-A86F79999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C5E2685-BEBA-4BD7-B246-B7FAD92B53A0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087AE79-F9F2-4773-93EE-2BFA56F997D8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B4FCDFD-6C2F-486C-B3FF-DF6D39DEE8DE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663CE0D-211C-4538-8DFC-79561C9D2CE2}"/>
                </a:ext>
              </a:extLst>
            </p:cNvPr>
            <p:cNvGrpSpPr/>
            <p:nvPr/>
          </p:nvGrpSpPr>
          <p:grpSpPr>
            <a:xfrm>
              <a:off x="7171082" y="4574095"/>
              <a:ext cx="3168097" cy="765313"/>
              <a:chOff x="7220778" y="994949"/>
              <a:chExt cx="2713383" cy="76531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A121B5C-3A79-4A1B-9D6B-0894A094D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B8434CA-A9EC-4751-A4D3-E06CEE34A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D8CD01A-9F4B-4872-9CD9-AACF54A1404D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CEB1DE-0011-4B82-8AA3-2958CEA96284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28DF646-93D6-46E3-993E-5455BEF62726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64CB0F1-57EA-4612-80A2-93329A87FCA3}"/>
                </a:ext>
              </a:extLst>
            </p:cNvPr>
            <p:cNvGrpSpPr/>
            <p:nvPr/>
          </p:nvGrpSpPr>
          <p:grpSpPr>
            <a:xfrm>
              <a:off x="7181021" y="5378524"/>
              <a:ext cx="3168097" cy="654462"/>
              <a:chOff x="7220778" y="994949"/>
              <a:chExt cx="2713383" cy="765313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8B17116-5A4C-4204-988B-41C148824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F267EF3-1815-44C6-A95A-FE45C2DD93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B2F3863-506D-4C2A-9CB6-62C1E05A2036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44ECC65-E3A1-4A2B-B86E-148912618EC8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024B4400-1E46-49AF-9E5A-926D524F8F4E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60EE147-72BA-4E0B-839A-20090411AFC2}"/>
                </a:ext>
              </a:extLst>
            </p:cNvPr>
            <p:cNvGrpSpPr/>
            <p:nvPr/>
          </p:nvGrpSpPr>
          <p:grpSpPr>
            <a:xfrm>
              <a:off x="7181021" y="2920983"/>
              <a:ext cx="3168097" cy="765313"/>
              <a:chOff x="7220778" y="994949"/>
              <a:chExt cx="2713383" cy="765313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F66AEB6-1D22-4C25-BBEF-0D96A0315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7509" y="994949"/>
                <a:ext cx="54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66D496B-5E0C-47D1-977C-37DC8A62F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4161" y="994949"/>
                <a:ext cx="0" cy="3876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5375376-DFCC-4C87-BE9F-1725466C899F}"/>
                  </a:ext>
                </a:extLst>
              </p:cNvPr>
              <p:cNvCxnSpPr/>
              <p:nvPr/>
            </p:nvCxnSpPr>
            <p:spPr>
              <a:xfrm flipH="1">
                <a:off x="7220778" y="1387545"/>
                <a:ext cx="27133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BB59DC2-25FF-484E-A8A0-5A1DB46859CA}"/>
                  </a:ext>
                </a:extLst>
              </p:cNvPr>
              <p:cNvCxnSpPr/>
              <p:nvPr/>
            </p:nvCxnSpPr>
            <p:spPr>
              <a:xfrm>
                <a:off x="7220778" y="1382575"/>
                <a:ext cx="0" cy="377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67B6CF8-948D-4FDC-8B1E-F03655B304DE}"/>
                  </a:ext>
                </a:extLst>
              </p:cNvPr>
              <p:cNvCxnSpPr/>
              <p:nvPr/>
            </p:nvCxnSpPr>
            <p:spPr>
              <a:xfrm>
                <a:off x="7220778" y="1760262"/>
                <a:ext cx="3429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C117BBB-64F3-4474-A21E-145804EFDF28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317" y="2798695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73B5A3A-B028-442F-80B8-4E0D65612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093185" y="3501594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DA00267-D2AE-4552-8FF6-046A5A1B8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48" y="4425568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013BDD8-F08D-4D0A-A838-92701A218A68}"/>
                </a:ext>
              </a:extLst>
            </p:cNvPr>
            <p:cNvCxnSpPr>
              <a:cxnSpLocks/>
            </p:cNvCxnSpPr>
            <p:nvPr/>
          </p:nvCxnSpPr>
          <p:spPr>
            <a:xfrm>
              <a:off x="10070821" y="5263598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3C70D61-3BE2-47E8-99ED-B401C59DAD5D}"/>
                </a:ext>
              </a:extLst>
            </p:cNvPr>
            <p:cNvCxnSpPr>
              <a:cxnSpLocks/>
            </p:cNvCxnSpPr>
            <p:nvPr/>
          </p:nvCxnSpPr>
          <p:spPr>
            <a:xfrm>
              <a:off x="10070820" y="5982463"/>
              <a:ext cx="511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5F0BF57-0092-4E23-AD5C-A8054F9DA20D}"/>
                </a:ext>
              </a:extLst>
            </p:cNvPr>
            <p:cNvCxnSpPr/>
            <p:nvPr/>
          </p:nvCxnSpPr>
          <p:spPr>
            <a:xfrm>
              <a:off x="6798364" y="3052639"/>
              <a:ext cx="76531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00105C-BDC3-414C-A0D1-B3D26892365C}"/>
              </a:ext>
            </a:extLst>
          </p:cNvPr>
          <p:cNvCxnSpPr>
            <a:stCxn id="11" idx="0"/>
            <a:endCxn id="10" idx="2"/>
          </p:cNvCxnSpPr>
          <p:nvPr/>
        </p:nvCxnSpPr>
        <p:spPr>
          <a:xfrm flipV="1">
            <a:off x="5647911" y="2997478"/>
            <a:ext cx="0" cy="25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23D810-56FC-47D9-B205-AE6119DD8C07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5647911" y="3694388"/>
            <a:ext cx="0" cy="40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56186C-DA08-4D03-8EF9-684218578408}"/>
              </a:ext>
            </a:extLst>
          </p:cNvPr>
          <p:cNvCxnSpPr>
            <a:stCxn id="13" idx="0"/>
            <a:endCxn id="12" idx="2"/>
          </p:cNvCxnSpPr>
          <p:nvPr/>
        </p:nvCxnSpPr>
        <p:spPr>
          <a:xfrm flipV="1">
            <a:off x="5647911" y="4540042"/>
            <a:ext cx="0" cy="471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8F7369-4571-4094-812F-A104D3FFB1C1}"/>
              </a:ext>
            </a:extLst>
          </p:cNvPr>
          <p:cNvCxnSpPr>
            <a:stCxn id="9" idx="0"/>
            <a:endCxn id="13" idx="2"/>
          </p:cNvCxnSpPr>
          <p:nvPr/>
        </p:nvCxnSpPr>
        <p:spPr>
          <a:xfrm flipV="1">
            <a:off x="5647911" y="5453961"/>
            <a:ext cx="0" cy="20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96D14C9-241C-487D-9AE7-DD2586E3F74C}"/>
              </a:ext>
            </a:extLst>
          </p:cNvPr>
          <p:cNvCxnSpPr>
            <a:cxnSpLocks/>
          </p:cNvCxnSpPr>
          <p:nvPr/>
        </p:nvCxnSpPr>
        <p:spPr>
          <a:xfrm>
            <a:off x="6895268" y="5940158"/>
            <a:ext cx="511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5CAD3-30CF-4CAE-808D-0C59B35C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39746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0C9D-1466-9573-3664-A6B30335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single Server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F4586-CA02-B491-6EC0-4F1BF063E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9577" y="1562757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Queuing Theory</a:t>
                </a:r>
              </a:p>
              <a:p>
                <a:r>
                  <a:rPr lang="en-US" dirty="0"/>
                  <a:t>Arrival Process</a:t>
                </a:r>
              </a:p>
              <a:p>
                <a:pPr lvl="1"/>
                <a:r>
                  <a:rPr lang="en-US" dirty="0"/>
                  <a:t>Poison with rate </a:t>
                </a:r>
                <a:r>
                  <a:rPr lang="en-US" dirty="0">
                    <a:latin typeface="Symbol" panose="05050102010706020507" pitchFamily="18" charset="2"/>
                  </a:rPr>
                  <a:t>l –</a:t>
                </a:r>
                <a:r>
                  <a:rPr lang="en-US" dirty="0"/>
                  <a:t> Number of Arrivals per unit time</a:t>
                </a:r>
              </a:p>
              <a:p>
                <a:r>
                  <a:rPr lang="en-US" dirty="0"/>
                  <a:t>Server</a:t>
                </a:r>
              </a:p>
              <a:p>
                <a:pPr lvl="1"/>
                <a:r>
                  <a:rPr lang="en-US" dirty="0"/>
                  <a:t>Service time – Random with Exponential distribution with parameter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Exponential Distribution: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ymbol" panose="05050102010706020507" pitchFamily="18" charset="2"/>
                  </a:rPr>
                  <a:t>m </a:t>
                </a:r>
                <a:r>
                  <a:rPr lang="en-US" u="sng" dirty="0">
                    <a:latin typeface="Symbol" panose="05050102010706020507" pitchFamily="18" charset="2"/>
                  </a:rPr>
                  <a:t>&gt; </a:t>
                </a:r>
                <a:r>
                  <a:rPr lang="en-US" dirty="0">
                    <a:latin typeface="Symbol" panose="05050102010706020507" pitchFamily="18" charset="2"/>
                  </a:rPr>
                  <a:t>0</a:t>
                </a:r>
                <a:endParaRPr lang="en-US" dirty="0"/>
              </a:p>
              <a:p>
                <a:pPr lvl="1"/>
                <a:r>
                  <a:rPr lang="en-US" dirty="0"/>
                  <a:t>Mean service time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or service rate </a:t>
                </a:r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endParaRPr lang="en-US" dirty="0"/>
              </a:p>
              <a:p>
                <a:r>
                  <a:rPr lang="en-US" dirty="0"/>
                  <a:t>Utilization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Average Time in the system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F4586-CA02-B491-6EC0-4F1BF063E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9577" y="1562757"/>
                <a:ext cx="10515600" cy="4351338"/>
              </a:xfrm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0D62-FFA7-8688-2A4E-EB396CB2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0C2-47F3-4943-950F-E905A63C1A3A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3615D-08CE-DB8C-F9A2-24DFDD81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DE3E3-65E7-2D92-566E-CEEB51B3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15F33A-FB8E-A552-EBA3-15A889B20128}"/>
              </a:ext>
            </a:extLst>
          </p:cNvPr>
          <p:cNvGrpSpPr/>
          <p:nvPr/>
        </p:nvGrpSpPr>
        <p:grpSpPr>
          <a:xfrm>
            <a:off x="8547847" y="1069734"/>
            <a:ext cx="2189337" cy="710648"/>
            <a:chOff x="6710082" y="2588556"/>
            <a:chExt cx="2189337" cy="7106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4EC338D-FA16-AE5E-A444-B64A5E997325}"/>
                </a:ext>
              </a:extLst>
            </p:cNvPr>
            <p:cNvSpPr/>
            <p:nvPr/>
          </p:nvSpPr>
          <p:spPr>
            <a:xfrm>
              <a:off x="8124167" y="2588556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C1DE11-9533-B58E-C64B-225D1CAD669D}"/>
                </a:ext>
              </a:extLst>
            </p:cNvPr>
            <p:cNvSpPr/>
            <p:nvPr/>
          </p:nvSpPr>
          <p:spPr>
            <a:xfrm>
              <a:off x="7428428" y="2871821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167E90A-B330-D899-0B8B-30545EF46E08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6710082" y="2976700"/>
              <a:ext cx="7183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43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states</a:t>
            </a:r>
          </a:p>
          <a:p>
            <a:pPr lvl="1"/>
            <a:r>
              <a:rPr lang="en-US" dirty="0"/>
              <a:t>Ready Queue</a:t>
            </a:r>
          </a:p>
          <a:p>
            <a:r>
              <a:rPr lang="en-US" dirty="0"/>
              <a:t>Select a process from the ready queue</a:t>
            </a:r>
          </a:p>
          <a:p>
            <a:r>
              <a:rPr lang="en-US" dirty="0"/>
              <a:t>Change its state to running</a:t>
            </a:r>
          </a:p>
          <a:p>
            <a:r>
              <a:rPr lang="en-US" dirty="0"/>
              <a:t>Decide on a time Quantum and set the timer with that value</a:t>
            </a:r>
          </a:p>
          <a:p>
            <a:r>
              <a:rPr lang="en-US" dirty="0"/>
              <a:t>Restore the saved state of the process</a:t>
            </a:r>
          </a:p>
          <a:p>
            <a:r>
              <a:rPr lang="en-US" dirty="0"/>
              <a:t>Change the Instructor Counter value from the saved value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3A93-B4AD-488A-AEAB-81A8CEF9B8A0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9" y="1278956"/>
            <a:ext cx="3975354" cy="15499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DD816-7492-4597-A6F2-29AA475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532222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CCF2-38D8-F341-0F25-FF5C6FFE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06C50-F36B-28DF-23E2-86FA9F57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4329" cy="4351338"/>
          </a:xfrm>
        </p:spPr>
        <p:txBody>
          <a:bodyPr/>
          <a:lstStyle/>
          <a:p>
            <a:r>
              <a:rPr lang="en-US" dirty="0"/>
              <a:t>Common Arrival rate of 2</a:t>
            </a:r>
            <a:r>
              <a:rPr lang="en-US" dirty="0">
                <a:latin typeface="Symbol" panose="05050102010706020507" pitchFamily="18" charset="2"/>
              </a:rPr>
              <a:t>l</a:t>
            </a:r>
            <a:endParaRPr lang="en-US" dirty="0"/>
          </a:p>
          <a:p>
            <a:endParaRPr lang="en-US" dirty="0"/>
          </a:p>
          <a:p>
            <a:r>
              <a:rPr lang="en-US" dirty="0"/>
              <a:t>Situation 1</a:t>
            </a:r>
          </a:p>
          <a:p>
            <a:pPr lvl="1"/>
            <a:r>
              <a:rPr lang="en-US" dirty="0"/>
              <a:t>Two servers each with service rate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Situation 2</a:t>
            </a:r>
          </a:p>
          <a:p>
            <a:pPr lvl="1"/>
            <a:r>
              <a:rPr lang="en-US" dirty="0"/>
              <a:t>One server with service rate 2</a:t>
            </a:r>
            <a:r>
              <a:rPr lang="en-US" dirty="0">
                <a:latin typeface="Symbol" panose="05050102010706020507" pitchFamily="18" charset="2"/>
              </a:rPr>
              <a:t>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6066-510A-E22E-8371-CA8B9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0C2-47F3-4943-950F-E905A63C1A3A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8C061-54C8-8553-54F8-A456F6E9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71046-0334-6AA7-20B2-87F87FEF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660286-EDEB-4D43-5C03-2C65F77F1B66}"/>
              </a:ext>
            </a:extLst>
          </p:cNvPr>
          <p:cNvGrpSpPr/>
          <p:nvPr/>
        </p:nvGrpSpPr>
        <p:grpSpPr>
          <a:xfrm>
            <a:off x="8547847" y="4279098"/>
            <a:ext cx="2189337" cy="710648"/>
            <a:chOff x="6710082" y="2588556"/>
            <a:chExt cx="2189337" cy="7106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7BCDFD-F3A2-A891-4A29-7F0E0D14BB39}"/>
                </a:ext>
              </a:extLst>
            </p:cNvPr>
            <p:cNvSpPr/>
            <p:nvPr/>
          </p:nvSpPr>
          <p:spPr>
            <a:xfrm>
              <a:off x="8124167" y="2588556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2m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8B7C49-30A9-D114-3BAC-56F02B8E249C}"/>
                </a:ext>
              </a:extLst>
            </p:cNvPr>
            <p:cNvSpPr/>
            <p:nvPr/>
          </p:nvSpPr>
          <p:spPr>
            <a:xfrm>
              <a:off x="7428428" y="2871821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084FEA6-6B61-AEBB-7BB3-A2C4D56DA978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6710082" y="2976700"/>
              <a:ext cx="7183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986701-6AD2-1833-7F01-2FF671C784C3}"/>
              </a:ext>
            </a:extLst>
          </p:cNvPr>
          <p:cNvGrpSpPr/>
          <p:nvPr/>
        </p:nvGrpSpPr>
        <p:grpSpPr>
          <a:xfrm>
            <a:off x="7620877" y="1533547"/>
            <a:ext cx="3165613" cy="1680887"/>
            <a:chOff x="7454348" y="1197665"/>
            <a:chExt cx="3165613" cy="168088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072519-9F5D-F067-EB70-715CA82C39F9}"/>
                </a:ext>
              </a:extLst>
            </p:cNvPr>
            <p:cNvSpPr/>
            <p:nvPr/>
          </p:nvSpPr>
          <p:spPr>
            <a:xfrm>
              <a:off x="9844709" y="1197665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m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64162E-D2A2-6790-E56D-8042981152A7}"/>
                </a:ext>
              </a:extLst>
            </p:cNvPr>
            <p:cNvSpPr/>
            <p:nvPr/>
          </p:nvSpPr>
          <p:spPr>
            <a:xfrm>
              <a:off x="9844709" y="2167904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ymbol" panose="05050102010706020507" pitchFamily="18" charset="2"/>
                </a:rPr>
                <a:t>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B9C584-1BA9-0091-9DAB-D5E48C56C55E}"/>
                </a:ext>
              </a:extLst>
            </p:cNvPr>
            <p:cNvCxnSpPr>
              <a:cxnSpLocks/>
            </p:cNvCxnSpPr>
            <p:nvPr/>
          </p:nvCxnSpPr>
          <p:spPr>
            <a:xfrm>
              <a:off x="7454348" y="1992796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4324F0-8D7A-5666-913D-F39820BB09FE}"/>
                </a:ext>
              </a:extLst>
            </p:cNvPr>
            <p:cNvSpPr/>
            <p:nvPr/>
          </p:nvSpPr>
          <p:spPr>
            <a:xfrm>
              <a:off x="9148970" y="1480930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25CF59-1747-C833-00C7-33A8A10A03E4}"/>
                </a:ext>
              </a:extLst>
            </p:cNvPr>
            <p:cNvSpPr/>
            <p:nvPr/>
          </p:nvSpPr>
          <p:spPr>
            <a:xfrm>
              <a:off x="9139030" y="241834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151CA4-3D1E-652A-722E-F354BCFEF473}"/>
                </a:ext>
              </a:extLst>
            </p:cNvPr>
            <p:cNvSpPr/>
            <p:nvPr/>
          </p:nvSpPr>
          <p:spPr>
            <a:xfrm>
              <a:off x="7921487" y="1908313"/>
              <a:ext cx="139148" cy="1590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D3B3D6E-599F-0ED4-EB8D-848430CE9FAE}"/>
                </a:ext>
              </a:extLst>
            </p:cNvPr>
            <p:cNvCxnSpPr>
              <a:stCxn id="25" idx="7"/>
              <a:endCxn id="23" idx="1"/>
            </p:cNvCxnSpPr>
            <p:nvPr/>
          </p:nvCxnSpPr>
          <p:spPr>
            <a:xfrm flipV="1">
              <a:off x="8040257" y="1585809"/>
              <a:ext cx="1108713" cy="345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DC4DD16-46A0-5815-703D-80AA3983F55F}"/>
                </a:ext>
              </a:extLst>
            </p:cNvPr>
            <p:cNvCxnSpPr>
              <a:stCxn id="25" idx="5"/>
              <a:endCxn id="24" idx="1"/>
            </p:cNvCxnSpPr>
            <p:nvPr/>
          </p:nvCxnSpPr>
          <p:spPr>
            <a:xfrm>
              <a:off x="8040257" y="2044045"/>
              <a:ext cx="1098773" cy="479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4E10136-47AA-325D-3154-8D2B19592CD1}"/>
              </a:ext>
            </a:extLst>
          </p:cNvPr>
          <p:cNvSpPr txBox="1"/>
          <p:nvPr/>
        </p:nvSpPr>
        <p:spPr>
          <a:xfrm>
            <a:off x="7211154" y="213903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en-US">
                <a:latin typeface="Symbol" panose="05050102010706020507" pitchFamily="18" charset="2"/>
              </a:rPr>
              <a:t>l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23432-9F18-D250-94B0-B9F2FC806D2E}"/>
              </a:ext>
            </a:extLst>
          </p:cNvPr>
          <p:cNvSpPr txBox="1"/>
          <p:nvPr/>
        </p:nvSpPr>
        <p:spPr>
          <a:xfrm>
            <a:off x="7343799" y="4529322"/>
            <a:ext cx="538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latin typeface="Symbol" panose="05050102010706020507" pitchFamily="18" charset="2"/>
              </a:rPr>
              <a:t>l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5E165E-21D8-7639-A8E0-5FBBEF01C70F}"/>
              </a:ext>
            </a:extLst>
          </p:cNvPr>
          <p:cNvSpPr txBox="1"/>
          <p:nvPr/>
        </p:nvSpPr>
        <p:spPr>
          <a:xfrm>
            <a:off x="7639476" y="2922494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</a:t>
            </a:r>
          </a:p>
          <a:p>
            <a:r>
              <a:rPr lang="en-US" dirty="0"/>
              <a:t>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B1B09D-8260-AE1B-4DD9-566BC36D542A}"/>
              </a:ext>
            </a:extLst>
          </p:cNvPr>
          <p:cNvSpPr txBox="1"/>
          <p:nvPr/>
        </p:nvSpPr>
        <p:spPr>
          <a:xfrm>
            <a:off x="8471647" y="18256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CA234-BF8F-0F15-1B77-59054F846067}"/>
              </a:ext>
            </a:extLst>
          </p:cNvPr>
          <p:cNvSpPr txBox="1"/>
          <p:nvPr/>
        </p:nvSpPr>
        <p:spPr>
          <a:xfrm>
            <a:off x="8529303" y="22412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E94201-1D2D-7087-D31E-BD302003EBEC}"/>
              </a:ext>
            </a:extLst>
          </p:cNvPr>
          <p:cNvSpPr txBox="1"/>
          <p:nvPr/>
        </p:nvSpPr>
        <p:spPr>
          <a:xfrm>
            <a:off x="11174506" y="179834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DD3C8A-B0CA-6A83-22BE-9B51F204EFB3}"/>
              </a:ext>
            </a:extLst>
          </p:cNvPr>
          <p:cNvSpPr txBox="1"/>
          <p:nvPr/>
        </p:nvSpPr>
        <p:spPr>
          <a:xfrm>
            <a:off x="11194942" y="269043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DE69F0-E63D-B10B-796C-0A9FD3819451}"/>
              </a:ext>
            </a:extLst>
          </p:cNvPr>
          <p:cNvSpPr txBox="1"/>
          <p:nvPr/>
        </p:nvSpPr>
        <p:spPr>
          <a:xfrm>
            <a:off x="11184124" y="45005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5971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CCF2-38D8-F341-0F25-FF5C6FFE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servers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06C50-F36B-28DF-23E2-86FA9F5710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102" y="1509698"/>
                <a:ext cx="6475539" cy="4351338"/>
              </a:xfrm>
            </p:spPr>
            <p:txBody>
              <a:bodyPr/>
              <a:lstStyle/>
              <a:p>
                <a:r>
                  <a:rPr lang="en-US" dirty="0"/>
                  <a:t>Utilization </a:t>
                </a:r>
              </a:p>
              <a:p>
                <a:pPr lvl="1"/>
                <a:r>
                  <a:rPr lang="en-US" dirty="0"/>
                  <a:t>Server A 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Server B 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Server C 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Time in System : 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06C50-F36B-28DF-23E2-86FA9F571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102" y="1509698"/>
                <a:ext cx="6475539" cy="4351338"/>
              </a:xfrm>
              <a:blipFill>
                <a:blip r:embed="rId2"/>
                <a:stretch>
                  <a:fillRect l="-169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6066-510A-E22E-8371-CA8B9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0C2-47F3-4943-950F-E905A63C1A3A}" type="datetime6">
              <a:rPr lang="en-US" smtClean="0"/>
              <a:t>October 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8C061-54C8-8553-54F8-A456F6E9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71046-0334-6AA7-20B2-87F87FEF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A0FE06-9C10-351A-214D-5747F6733718}"/>
              </a:ext>
            </a:extLst>
          </p:cNvPr>
          <p:cNvGrpSpPr/>
          <p:nvPr/>
        </p:nvGrpSpPr>
        <p:grpSpPr>
          <a:xfrm>
            <a:off x="7202189" y="1650089"/>
            <a:ext cx="3575336" cy="3456199"/>
            <a:chOff x="7211154" y="1533547"/>
            <a:chExt cx="3575336" cy="34561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660286-EDEB-4D43-5C03-2C65F77F1B66}"/>
                </a:ext>
              </a:extLst>
            </p:cNvPr>
            <p:cNvGrpSpPr/>
            <p:nvPr/>
          </p:nvGrpSpPr>
          <p:grpSpPr>
            <a:xfrm>
              <a:off x="8547847" y="4279098"/>
              <a:ext cx="2189337" cy="710648"/>
              <a:chOff x="6710082" y="2588556"/>
              <a:chExt cx="2189337" cy="71064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F7BCDFD-F3A2-A891-4A29-7F0E0D14BB39}"/>
                  </a:ext>
                </a:extLst>
              </p:cNvPr>
              <p:cNvSpPr/>
              <p:nvPr/>
            </p:nvSpPr>
            <p:spPr>
              <a:xfrm>
                <a:off x="8124167" y="2588556"/>
                <a:ext cx="775252" cy="7106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ymbol" panose="05050102010706020507" pitchFamily="18" charset="2"/>
                  </a:rPr>
                  <a:t>2m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8B7C49-30A9-D114-3BAC-56F02B8E249C}"/>
                  </a:ext>
                </a:extLst>
              </p:cNvPr>
              <p:cNvSpPr/>
              <p:nvPr/>
            </p:nvSpPr>
            <p:spPr>
              <a:xfrm>
                <a:off x="7428428" y="2871821"/>
                <a:ext cx="705679" cy="20975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084FEA6-6B61-AEBB-7BB3-A2C4D56DA978}"/>
                  </a:ext>
                </a:extLst>
              </p:cNvPr>
              <p:cNvCxnSpPr>
                <a:endCxn id="17" idx="1"/>
              </p:cNvCxnSpPr>
              <p:nvPr/>
            </p:nvCxnSpPr>
            <p:spPr>
              <a:xfrm>
                <a:off x="6710082" y="2976700"/>
                <a:ext cx="71834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986701-6AD2-1833-7F01-2FF671C784C3}"/>
                </a:ext>
              </a:extLst>
            </p:cNvPr>
            <p:cNvGrpSpPr/>
            <p:nvPr/>
          </p:nvGrpSpPr>
          <p:grpSpPr>
            <a:xfrm>
              <a:off x="7620877" y="1533547"/>
              <a:ext cx="3165613" cy="1680887"/>
              <a:chOff x="7454348" y="1197665"/>
              <a:chExt cx="3165613" cy="168088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6072519-9F5D-F067-EB70-715CA82C39F9}"/>
                  </a:ext>
                </a:extLst>
              </p:cNvPr>
              <p:cNvSpPr/>
              <p:nvPr/>
            </p:nvSpPr>
            <p:spPr>
              <a:xfrm>
                <a:off x="9844709" y="1197665"/>
                <a:ext cx="775252" cy="7106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ymbol" panose="05050102010706020507" pitchFamily="18" charset="2"/>
                  </a:rPr>
                  <a:t>m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D64162E-D2A2-6790-E56D-8042981152A7}"/>
                  </a:ext>
                </a:extLst>
              </p:cNvPr>
              <p:cNvSpPr/>
              <p:nvPr/>
            </p:nvSpPr>
            <p:spPr>
              <a:xfrm>
                <a:off x="9844709" y="2167904"/>
                <a:ext cx="775252" cy="7106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ymbol" panose="05050102010706020507" pitchFamily="18" charset="2"/>
                  </a:rPr>
                  <a:t>m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0B9C584-1BA9-0091-9DAB-D5E48C56C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4348" y="1992796"/>
                <a:ext cx="4671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94324F0-8D7A-5666-913D-F39820BB09FE}"/>
                  </a:ext>
                </a:extLst>
              </p:cNvPr>
              <p:cNvSpPr/>
              <p:nvPr/>
            </p:nvSpPr>
            <p:spPr>
              <a:xfrm>
                <a:off x="9148970" y="1480930"/>
                <a:ext cx="705679" cy="20975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25CF59-1747-C833-00C7-33A8A10A03E4}"/>
                  </a:ext>
                </a:extLst>
              </p:cNvPr>
              <p:cNvSpPr/>
              <p:nvPr/>
            </p:nvSpPr>
            <p:spPr>
              <a:xfrm>
                <a:off x="9139030" y="2418349"/>
                <a:ext cx="705679" cy="209758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D151CA4-3D1E-652A-722E-F354BCFEF473}"/>
                  </a:ext>
                </a:extLst>
              </p:cNvPr>
              <p:cNvSpPr/>
              <p:nvPr/>
            </p:nvSpPr>
            <p:spPr>
              <a:xfrm>
                <a:off x="7921487" y="1908313"/>
                <a:ext cx="139148" cy="15902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D3B3D6E-599F-0ED4-EB8D-848430CE9FAE}"/>
                  </a:ext>
                </a:extLst>
              </p:cNvPr>
              <p:cNvCxnSpPr>
                <a:stCxn id="25" idx="7"/>
                <a:endCxn id="23" idx="1"/>
              </p:cNvCxnSpPr>
              <p:nvPr/>
            </p:nvCxnSpPr>
            <p:spPr>
              <a:xfrm flipV="1">
                <a:off x="8040257" y="1585809"/>
                <a:ext cx="1108713" cy="3457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DC4DD16-46A0-5815-703D-80AA3983F55F}"/>
                  </a:ext>
                </a:extLst>
              </p:cNvPr>
              <p:cNvCxnSpPr>
                <a:stCxn id="25" idx="5"/>
                <a:endCxn id="24" idx="1"/>
              </p:cNvCxnSpPr>
              <p:nvPr/>
            </p:nvCxnSpPr>
            <p:spPr>
              <a:xfrm>
                <a:off x="8040257" y="2044045"/>
                <a:ext cx="1098773" cy="4791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E10136-47AA-325D-3154-8D2B19592CD1}"/>
                </a:ext>
              </a:extLst>
            </p:cNvPr>
            <p:cNvSpPr txBox="1"/>
            <p:nvPr/>
          </p:nvSpPr>
          <p:spPr>
            <a:xfrm>
              <a:off x="7211154" y="213903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  <a:r>
                <a:rPr lang="en-US">
                  <a:latin typeface="Symbol" panose="05050102010706020507" pitchFamily="18" charset="2"/>
                </a:rPr>
                <a:t>l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723432-9F18-D250-94B0-B9F2FC806D2E}"/>
                </a:ext>
              </a:extLst>
            </p:cNvPr>
            <p:cNvSpPr txBox="1"/>
            <p:nvPr/>
          </p:nvSpPr>
          <p:spPr>
            <a:xfrm>
              <a:off x="7343799" y="4529322"/>
              <a:ext cx="5389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>
                  <a:latin typeface="Symbol" panose="05050102010706020507" pitchFamily="18" charset="2"/>
                </a:rPr>
                <a:t>l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5E165E-21D8-7639-A8E0-5FBBEF01C70F}"/>
                </a:ext>
              </a:extLst>
            </p:cNvPr>
            <p:cNvSpPr txBox="1"/>
            <p:nvPr/>
          </p:nvSpPr>
          <p:spPr>
            <a:xfrm>
              <a:off x="7639476" y="2922494"/>
              <a:ext cx="1045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</a:t>
              </a:r>
            </a:p>
            <a:p>
              <a:r>
                <a:rPr lang="en-US" dirty="0"/>
                <a:t>Selection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B1B09D-8260-AE1B-4DD9-566BC36D542A}"/>
                </a:ext>
              </a:extLst>
            </p:cNvPr>
            <p:cNvSpPr txBox="1"/>
            <p:nvPr/>
          </p:nvSpPr>
          <p:spPr>
            <a:xfrm>
              <a:off x="8471647" y="182562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7CA234-BF8F-0F15-1B77-59054F846067}"/>
                </a:ext>
              </a:extLst>
            </p:cNvPr>
            <p:cNvSpPr txBox="1"/>
            <p:nvPr/>
          </p:nvSpPr>
          <p:spPr>
            <a:xfrm>
              <a:off x="8529303" y="224129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l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BB4996-8A58-67C9-1120-1377D810AC44}"/>
              </a:ext>
            </a:extLst>
          </p:cNvPr>
          <p:cNvSpPr txBox="1"/>
          <p:nvPr/>
        </p:nvSpPr>
        <p:spPr>
          <a:xfrm>
            <a:off x="11174506" y="18969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909C7-2714-C977-BD1E-AED7CDE46748}"/>
              </a:ext>
            </a:extLst>
          </p:cNvPr>
          <p:cNvSpPr txBox="1"/>
          <p:nvPr/>
        </p:nvSpPr>
        <p:spPr>
          <a:xfrm>
            <a:off x="11194942" y="27890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E6E4C-7B0A-F54D-8B48-4C980F4FCD8B}"/>
              </a:ext>
            </a:extLst>
          </p:cNvPr>
          <p:cNvSpPr txBox="1"/>
          <p:nvPr/>
        </p:nvSpPr>
        <p:spPr>
          <a:xfrm>
            <a:off x="11184124" y="45991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309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8191-E14E-48A9-8F74-ECEC8176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0579-D083-4721-A8F5-375A864A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948" cy="4351338"/>
          </a:xfrm>
        </p:spPr>
        <p:txBody>
          <a:bodyPr/>
          <a:lstStyle/>
          <a:p>
            <a:r>
              <a:rPr lang="en-US" dirty="0"/>
              <a:t>Two servers-Same speed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03C43-DDB8-41B0-BCD4-43BD0742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2370-4B42-4C89-B8D1-1F8355C29734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9248-8415-49E9-98A3-6915F6F8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32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9B9386-B981-4811-B6F0-AB1E137C0BDE}"/>
              </a:ext>
            </a:extLst>
          </p:cNvPr>
          <p:cNvGrpSpPr/>
          <p:nvPr/>
        </p:nvGrpSpPr>
        <p:grpSpPr>
          <a:xfrm>
            <a:off x="969065" y="2538271"/>
            <a:ext cx="3165613" cy="1680887"/>
            <a:chOff x="7454348" y="1197665"/>
            <a:chExt cx="3165613" cy="168088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2668C0-8800-495D-BF7B-95F4D7B9EF0D}"/>
                </a:ext>
              </a:extLst>
            </p:cNvPr>
            <p:cNvSpPr/>
            <p:nvPr/>
          </p:nvSpPr>
          <p:spPr>
            <a:xfrm>
              <a:off x="9844709" y="1197665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177255-83FC-4274-8ABE-28B2107EE040}"/>
                </a:ext>
              </a:extLst>
            </p:cNvPr>
            <p:cNvSpPr/>
            <p:nvPr/>
          </p:nvSpPr>
          <p:spPr>
            <a:xfrm>
              <a:off x="9844709" y="2167904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4FD929-F376-48F0-8E86-8FA1E841E480}"/>
                </a:ext>
              </a:extLst>
            </p:cNvPr>
            <p:cNvCxnSpPr>
              <a:cxnSpLocks/>
            </p:cNvCxnSpPr>
            <p:nvPr/>
          </p:nvCxnSpPr>
          <p:spPr>
            <a:xfrm>
              <a:off x="7454348" y="1992796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79BEC5-B535-4E5A-A587-0443BE0609C5}"/>
                </a:ext>
              </a:extLst>
            </p:cNvPr>
            <p:cNvSpPr/>
            <p:nvPr/>
          </p:nvSpPr>
          <p:spPr>
            <a:xfrm>
              <a:off x="9148970" y="1480930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2C4460-98BB-42E2-818E-2BE18ABAE575}"/>
                </a:ext>
              </a:extLst>
            </p:cNvPr>
            <p:cNvSpPr/>
            <p:nvPr/>
          </p:nvSpPr>
          <p:spPr>
            <a:xfrm>
              <a:off x="9139030" y="241834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E916FA-D4BB-41EF-9266-0031C22156C4}"/>
                </a:ext>
              </a:extLst>
            </p:cNvPr>
            <p:cNvSpPr/>
            <p:nvPr/>
          </p:nvSpPr>
          <p:spPr>
            <a:xfrm>
              <a:off x="7921487" y="1908313"/>
              <a:ext cx="139148" cy="15902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95B138-78FC-450D-8E18-66BECE42EC6C}"/>
                </a:ext>
              </a:extLst>
            </p:cNvPr>
            <p:cNvCxnSpPr>
              <a:stCxn id="15" idx="7"/>
              <a:endCxn id="12" idx="1"/>
            </p:cNvCxnSpPr>
            <p:nvPr/>
          </p:nvCxnSpPr>
          <p:spPr>
            <a:xfrm flipV="1">
              <a:off x="8040257" y="1585809"/>
              <a:ext cx="1108713" cy="345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C7A689-46B1-4828-813B-6D781407FA12}"/>
                </a:ext>
              </a:extLst>
            </p:cNvPr>
            <p:cNvCxnSpPr>
              <a:stCxn id="15" idx="5"/>
              <a:endCxn id="13" idx="1"/>
            </p:cNvCxnSpPr>
            <p:nvPr/>
          </p:nvCxnSpPr>
          <p:spPr>
            <a:xfrm>
              <a:off x="8040257" y="2044045"/>
              <a:ext cx="1098773" cy="479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BC9132-306C-422C-BE86-2CE3D36E8F38}"/>
              </a:ext>
            </a:extLst>
          </p:cNvPr>
          <p:cNvGrpSpPr/>
          <p:nvPr/>
        </p:nvGrpSpPr>
        <p:grpSpPr>
          <a:xfrm>
            <a:off x="6452152" y="2431763"/>
            <a:ext cx="3165613" cy="1680887"/>
            <a:chOff x="8057651" y="2544207"/>
            <a:chExt cx="3165613" cy="168088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CA64D0C-FDE6-4554-9BFA-2BB614DC144A}"/>
                </a:ext>
              </a:extLst>
            </p:cNvPr>
            <p:cNvSpPr/>
            <p:nvPr/>
          </p:nvSpPr>
          <p:spPr>
            <a:xfrm>
              <a:off x="10448012" y="2544207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23DE74-6FC6-44DD-934D-59B738F6F1C5}"/>
                </a:ext>
              </a:extLst>
            </p:cNvPr>
            <p:cNvSpPr/>
            <p:nvPr/>
          </p:nvSpPr>
          <p:spPr>
            <a:xfrm>
              <a:off x="10448012" y="3514446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BF6F08-0645-4106-8845-2DC0BB9667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7651" y="3339338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A9E7DA-C14F-41EA-B991-6C1070BD4287}"/>
                </a:ext>
              </a:extLst>
            </p:cNvPr>
            <p:cNvSpPr/>
            <p:nvPr/>
          </p:nvSpPr>
          <p:spPr>
            <a:xfrm>
              <a:off x="8526775" y="323445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2BA1CD1-4EA9-40C1-AF7C-1D30DE13DE0B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9185991" y="2899531"/>
              <a:ext cx="1262021" cy="44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4DE8D45-205F-4F4C-BCE5-694790B58719}"/>
                </a:ext>
              </a:extLst>
            </p:cNvPr>
            <p:cNvCxnSpPr>
              <a:stCxn id="35" idx="3"/>
              <a:endCxn id="32" idx="2"/>
            </p:cNvCxnSpPr>
            <p:nvPr/>
          </p:nvCxnSpPr>
          <p:spPr>
            <a:xfrm>
              <a:off x="9232454" y="3339338"/>
              <a:ext cx="1215558" cy="530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33568-1CD0-4E06-82AA-8959B246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8A21C-2446-96A7-7EA0-67329DCADB0E}"/>
                  </a:ext>
                </a:extLst>
              </p:cNvPr>
              <p:cNvSpPr txBox="1"/>
              <p:nvPr/>
            </p:nvSpPr>
            <p:spPr>
              <a:xfrm>
                <a:off x="-41414" y="4919608"/>
                <a:ext cx="6096000" cy="661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8A21C-2446-96A7-7EA0-67329DCAD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14" y="4919608"/>
                <a:ext cx="6096000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549E2C-3FA7-62C1-C455-26F254C33BFE}"/>
                  </a:ext>
                </a:extLst>
              </p:cNvPr>
              <p:cNvSpPr txBox="1"/>
              <p:nvPr/>
            </p:nvSpPr>
            <p:spPr>
              <a:xfrm>
                <a:off x="4808054" y="4971410"/>
                <a:ext cx="6116170" cy="661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549E2C-3FA7-62C1-C455-26F254C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54" y="4971410"/>
                <a:ext cx="6116170" cy="661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633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26C5-5395-4274-805A-3FBC2DC7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258"/>
            <a:ext cx="10515600" cy="1325563"/>
          </a:xfrm>
        </p:spPr>
        <p:txBody>
          <a:bodyPr/>
          <a:lstStyle/>
          <a:p>
            <a:r>
              <a:rPr lang="en-US" dirty="0"/>
              <a:t>Two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EBE00-CD53-43DA-9763-0D3F459C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1809" cy="4351338"/>
          </a:xfrm>
        </p:spPr>
        <p:txBody>
          <a:bodyPr/>
          <a:lstStyle/>
          <a:p>
            <a:r>
              <a:rPr lang="en-US" dirty="0"/>
              <a:t>Server A is 10 times faster than server 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190D5-7274-439A-AE13-AB97EF95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DC7-3AA6-479F-9704-3CB8E9626B77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A86E5-AC0C-4253-B5F0-1483AA70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297A1F-B6DE-462A-A8CD-2E220428A262}"/>
              </a:ext>
            </a:extLst>
          </p:cNvPr>
          <p:cNvGrpSpPr/>
          <p:nvPr/>
        </p:nvGrpSpPr>
        <p:grpSpPr>
          <a:xfrm>
            <a:off x="1307301" y="3007776"/>
            <a:ext cx="3165613" cy="1680887"/>
            <a:chOff x="8057651" y="2544207"/>
            <a:chExt cx="3165613" cy="168088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84ADF9-F31F-41BB-8220-F54BB8593B1B}"/>
                </a:ext>
              </a:extLst>
            </p:cNvPr>
            <p:cNvSpPr/>
            <p:nvPr/>
          </p:nvSpPr>
          <p:spPr>
            <a:xfrm>
              <a:off x="10448012" y="2544207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761319-21A8-4AE0-82B8-9C4500557BD3}"/>
                </a:ext>
              </a:extLst>
            </p:cNvPr>
            <p:cNvSpPr/>
            <p:nvPr/>
          </p:nvSpPr>
          <p:spPr>
            <a:xfrm>
              <a:off x="10448012" y="3514446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032F5B-997B-4F11-8FDB-C3AF2D97E3E9}"/>
                </a:ext>
              </a:extLst>
            </p:cNvPr>
            <p:cNvCxnSpPr>
              <a:cxnSpLocks/>
            </p:cNvCxnSpPr>
            <p:nvPr/>
          </p:nvCxnSpPr>
          <p:spPr>
            <a:xfrm>
              <a:off x="8057651" y="3339338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3C30AB-FCC9-4C75-82B2-46F4E51C3C82}"/>
                </a:ext>
              </a:extLst>
            </p:cNvPr>
            <p:cNvSpPr/>
            <p:nvPr/>
          </p:nvSpPr>
          <p:spPr>
            <a:xfrm>
              <a:off x="8526775" y="323445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43F7C19-A71A-49DE-B4D8-555943C4AA69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9185991" y="2899531"/>
              <a:ext cx="1262021" cy="44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430EF5A-8DC9-425C-B93E-361DE804E9A5}"/>
                </a:ext>
              </a:extLst>
            </p:cNvPr>
            <p:cNvCxnSpPr>
              <a:stCxn id="20" idx="3"/>
              <a:endCxn id="18" idx="2"/>
            </p:cNvCxnSpPr>
            <p:nvPr/>
          </p:nvCxnSpPr>
          <p:spPr>
            <a:xfrm>
              <a:off x="9232454" y="3339338"/>
              <a:ext cx="1215558" cy="530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5FB883-9A16-47F5-97FA-7AA3B9350DAA}"/>
              </a:ext>
            </a:extLst>
          </p:cNvPr>
          <p:cNvGrpSpPr/>
          <p:nvPr/>
        </p:nvGrpSpPr>
        <p:grpSpPr>
          <a:xfrm>
            <a:off x="6727160" y="2962463"/>
            <a:ext cx="3165613" cy="1680887"/>
            <a:chOff x="8057651" y="2544207"/>
            <a:chExt cx="3165613" cy="168088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A0B259-8EF4-4851-85BC-888B20AA7FEE}"/>
                </a:ext>
              </a:extLst>
            </p:cNvPr>
            <p:cNvSpPr/>
            <p:nvPr/>
          </p:nvSpPr>
          <p:spPr>
            <a:xfrm>
              <a:off x="10448012" y="2544207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32D112-7C14-4405-B6F0-37FA7F997EB3}"/>
                </a:ext>
              </a:extLst>
            </p:cNvPr>
            <p:cNvSpPr/>
            <p:nvPr/>
          </p:nvSpPr>
          <p:spPr>
            <a:xfrm>
              <a:off x="10448012" y="3514446"/>
              <a:ext cx="775252" cy="7106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6D8540-E5D0-47BA-8234-98109ABFC260}"/>
                </a:ext>
              </a:extLst>
            </p:cNvPr>
            <p:cNvCxnSpPr>
              <a:cxnSpLocks/>
            </p:cNvCxnSpPr>
            <p:nvPr/>
          </p:nvCxnSpPr>
          <p:spPr>
            <a:xfrm>
              <a:off x="8057651" y="3339338"/>
              <a:ext cx="4671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99C63C-BC46-4312-9991-B629B5138164}"/>
                </a:ext>
              </a:extLst>
            </p:cNvPr>
            <p:cNvSpPr/>
            <p:nvPr/>
          </p:nvSpPr>
          <p:spPr>
            <a:xfrm>
              <a:off x="8526775" y="3234459"/>
              <a:ext cx="705679" cy="2097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7E10903-D7A1-49F9-9725-1337C66D71A2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9185991" y="2899531"/>
              <a:ext cx="1262021" cy="44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E63C75-BD12-4CA9-907D-A4BE1FEA15BA}"/>
                </a:ext>
              </a:extLst>
            </p:cNvPr>
            <p:cNvCxnSpPr>
              <a:cxnSpLocks/>
              <a:stCxn id="24" idx="2"/>
              <a:endCxn id="15" idx="2"/>
            </p:cNvCxnSpPr>
            <p:nvPr/>
          </p:nvCxnSpPr>
          <p:spPr>
            <a:xfrm>
              <a:off x="8879615" y="3444217"/>
              <a:ext cx="1568397" cy="425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1DCD47-50B6-4352-9747-3721172F6935}"/>
              </a:ext>
            </a:extLst>
          </p:cNvPr>
          <p:cNvSpPr txBox="1"/>
          <p:nvPr/>
        </p:nvSpPr>
        <p:spPr>
          <a:xfrm>
            <a:off x="7549123" y="5647386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 Scheduling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AD9C-00D2-4CEA-BEDF-0556469D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2034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Thread Scheduling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Distinction between user-level and kernel-level threads</a:t>
            </a:r>
          </a:p>
          <a:p>
            <a:r>
              <a:rPr lang="en-US" altLang="en-US"/>
              <a:t>When threads supported, threads scheduled, not processes</a:t>
            </a:r>
          </a:p>
          <a:p>
            <a:r>
              <a:rPr lang="en-US" altLang="en-US"/>
              <a:t>Many-to-one and many-to-many models, thread library schedules user-level threads to run on LWP</a:t>
            </a:r>
          </a:p>
          <a:p>
            <a:pPr lvl="1"/>
            <a:r>
              <a:rPr lang="en-US" altLang="en-US"/>
              <a:t>Known as </a:t>
            </a:r>
            <a:r>
              <a:rPr lang="en-US" altLang="en-US" b="1">
                <a:solidFill>
                  <a:srgbClr val="3366FF"/>
                </a:solidFill>
              </a:rPr>
              <a:t>process-contention scope </a:t>
            </a:r>
            <a:r>
              <a:rPr lang="en-US" altLang="en-US" b="1"/>
              <a:t>(</a:t>
            </a:r>
            <a:r>
              <a:rPr lang="en-US" altLang="en-US" b="1">
                <a:solidFill>
                  <a:srgbClr val="3366FF"/>
                </a:solidFill>
              </a:rPr>
              <a:t>PCS</a:t>
            </a:r>
            <a:r>
              <a:rPr lang="en-US" altLang="en-US" b="1"/>
              <a:t>) </a:t>
            </a:r>
            <a:r>
              <a:rPr lang="en-US" altLang="en-US"/>
              <a:t>since scheduling competition is within the process</a:t>
            </a:r>
          </a:p>
          <a:p>
            <a:pPr lvl="1"/>
            <a:r>
              <a:rPr lang="en-US" altLang="en-US"/>
              <a:t>Typically done via priority set by programmer</a:t>
            </a:r>
          </a:p>
          <a:p>
            <a:r>
              <a:rPr lang="en-US" altLang="en-US"/>
              <a:t>Kernel thread scheduled onto available CPU is </a:t>
            </a:r>
            <a:r>
              <a:rPr lang="en-US" altLang="en-US" b="1">
                <a:solidFill>
                  <a:srgbClr val="3366FF"/>
                </a:solidFill>
              </a:rPr>
              <a:t>system-contention scope</a:t>
            </a:r>
            <a:r>
              <a:rPr lang="en-US" altLang="en-US" b="1"/>
              <a:t> (</a:t>
            </a:r>
            <a:r>
              <a:rPr lang="en-US" altLang="en-US" b="1">
                <a:solidFill>
                  <a:srgbClr val="3366FF"/>
                </a:solidFill>
              </a:rPr>
              <a:t>SCS</a:t>
            </a:r>
            <a:r>
              <a:rPr lang="en-US" altLang="en-US" b="1"/>
              <a:t>) </a:t>
            </a:r>
            <a:r>
              <a:rPr lang="en-US" altLang="en-US"/>
              <a:t>– competition among all threads in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6200-A3A6-42C6-BDC6-6A6510853FF7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D9421-2FF2-4ECA-A830-7151FE15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119632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Pthread Scheduling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API allows specifying either PCS or SCS during thread creation</a:t>
            </a:r>
          </a:p>
          <a:p>
            <a:pPr lvl="1"/>
            <a:r>
              <a:rPr lang="en-US" altLang="en-US"/>
              <a:t>PTHREAD_SCOPE_PROCESS schedules threads using PCS scheduling</a:t>
            </a:r>
          </a:p>
          <a:p>
            <a:pPr lvl="1"/>
            <a:r>
              <a:rPr lang="en-US" altLang="en-US"/>
              <a:t>PTHREAD_SCOPE_SYSTEM schedules threads using SCS scheduling</a:t>
            </a:r>
          </a:p>
          <a:p>
            <a:r>
              <a:rPr lang="en-US" altLang="en-US"/>
              <a:t>Can be limited by OS – Linux and Mac OS X only allow PTHREAD_SCOPE_SYSTEM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05A4-947B-46DD-8EC3-91D58E34F9DC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5F3D0-A7EA-435D-93BA-CCD0F00A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102865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Pthread Scheduling API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611809" y="1641787"/>
            <a:ext cx="10515600" cy="47912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NUM_THREADS 5 </a:t>
            </a:r>
          </a:p>
          <a:p>
            <a:pPr marL="0" indent="0">
              <a:buNone/>
            </a:pP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 {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scope;</a:t>
            </a:r>
            <a:b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[NUM THREADS];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get the default attributes */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pthread_attr_init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first inquire on the current scope */</a:t>
            </a:r>
            <a:b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pthread_attr_getscope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&amp;scope) != 0)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"Unable to get scheduling scope\n");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 {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(scope == PTHREAD_SCOPE_PROCESS)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("PTHREAD_SCOPE_PROCESS");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 if (scope == PTHREAD_SCOPE_SYSTEM)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("PTHREAD_SCOPE_SYSTEM");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</a:t>
            </a:r>
            <a:b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"Illegal scope value.\n"); </a:t>
            </a:r>
          </a:p>
          <a:p>
            <a:pPr marL="0" indent="0"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C5CE-27FF-47A4-915B-356C256E5B38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83443-6B7F-4022-A5BE-1E0DB061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571940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Pthread Scheduling API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set the scheduling algorithm to PCS or SCS */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pthread_attr_setscope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PTHREAD_SCOPE_SYSTEM);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create the threads */</a:t>
            </a:r>
            <a:b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NUM_THREADS;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],&amp;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attr,runner,NULL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now join on each thread */</a:t>
            </a:r>
            <a:b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NUM_THREADS;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NULL);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 Each thread will begin control in this function */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*runner(void *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do some work ... */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 </a:t>
            </a:r>
          </a:p>
          <a:p>
            <a:pPr marL="0" indent="0">
              <a:buNone/>
            </a:pPr>
            <a:r>
              <a:rPr lang="en-US" alt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710F-BFE1-4A65-8ACC-F7686E2FAA65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99CB8-0372-4074-9460-76DEE7C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702893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Multiple-Processor Scheduling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/>
              <a:t>CPU scheduling more complex when multiple CPUs are available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Homogeneous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processors</a:t>
            </a:r>
            <a:r>
              <a:rPr lang="en-US" altLang="en-US" b="1"/>
              <a:t> </a:t>
            </a:r>
            <a:r>
              <a:rPr lang="en-US" altLang="en-US"/>
              <a:t>within a multiprocessor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Asymmetric multiprocessing </a:t>
            </a:r>
            <a:r>
              <a:rPr lang="en-US" altLang="en-US"/>
              <a:t>– only one processor accesses the system data structures, alleviating the need for data sharing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Symmetric multiprocessing </a:t>
            </a:r>
            <a:r>
              <a:rPr lang="en-US" altLang="en-US" b="1"/>
              <a:t>(</a:t>
            </a:r>
            <a:r>
              <a:rPr lang="en-US" altLang="en-US" b="1">
                <a:solidFill>
                  <a:srgbClr val="3366FF"/>
                </a:solidFill>
              </a:rPr>
              <a:t>SMP</a:t>
            </a:r>
            <a:r>
              <a:rPr lang="en-US" altLang="en-US" b="1"/>
              <a:t>) </a:t>
            </a:r>
            <a:r>
              <a:rPr lang="en-US" altLang="en-US"/>
              <a:t>– each processor is self-scheduling, all processes in common ready queue, or each has its own private queue of ready processes</a:t>
            </a:r>
          </a:p>
          <a:p>
            <a:pPr lvl="1"/>
            <a:r>
              <a:rPr lang="en-US" altLang="en-US"/>
              <a:t>Currently, most common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Processor affinity </a:t>
            </a:r>
            <a:r>
              <a:rPr lang="en-US" altLang="en-US"/>
              <a:t>– process has affinity for processor on which it is currently running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soft affinity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hard affinity</a:t>
            </a:r>
          </a:p>
          <a:p>
            <a:pPr lvl="1"/>
            <a:r>
              <a:rPr lang="en-US" altLang="en-US"/>
              <a:t>Variations including </a:t>
            </a:r>
            <a:r>
              <a:rPr lang="en-US" altLang="en-US" b="1">
                <a:solidFill>
                  <a:srgbClr val="3366FF"/>
                </a:solidFill>
              </a:rPr>
              <a:t>processor 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C1B3-2B27-41D7-A192-1A6606925546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DA0E5-0617-4930-B488-1AD413AD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838466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Queues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4" y="1741863"/>
            <a:ext cx="8409732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DC1A-7B50-4A4D-9F87-7F065A4F42BF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C37E5-B7A7-4BCE-8C8F-A9A2B740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16116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047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Basic Concepts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856" y="1274764"/>
            <a:ext cx="5589795" cy="5057775"/>
          </a:xfrm>
        </p:spPr>
        <p:txBody>
          <a:bodyPr>
            <a:normAutofit/>
          </a:bodyPr>
          <a:lstStyle/>
          <a:p>
            <a:r>
              <a:rPr lang="en-US" altLang="en-US" dirty="0"/>
              <a:t>Maximum CPU utilization obtained with multiprogramming</a:t>
            </a:r>
          </a:p>
          <a:p>
            <a:r>
              <a:rPr lang="en-US" altLang="en-US" dirty="0"/>
              <a:t>CPU–I/O Burst Cycle – Process execution consists of a </a:t>
            </a:r>
            <a:r>
              <a:rPr lang="en-US" altLang="en-US" b="1" dirty="0">
                <a:solidFill>
                  <a:srgbClr val="3366FF"/>
                </a:solidFill>
              </a:rPr>
              <a:t>cycle</a:t>
            </a:r>
            <a:r>
              <a:rPr lang="en-US" altLang="en-US" dirty="0"/>
              <a:t> of CPU execution and I/O wait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CPU burst </a:t>
            </a:r>
            <a:r>
              <a:rPr lang="en-US" altLang="en-US" dirty="0"/>
              <a:t>followed by </a:t>
            </a:r>
            <a:r>
              <a:rPr lang="en-US" altLang="en-US" b="1" dirty="0">
                <a:solidFill>
                  <a:srgbClr val="3366FF"/>
                </a:solidFill>
              </a:rPr>
              <a:t>I/O burst</a:t>
            </a:r>
            <a:endParaRPr lang="en-US" altLang="en-US" dirty="0"/>
          </a:p>
          <a:p>
            <a:r>
              <a:rPr lang="en-US" altLang="en-US" dirty="0"/>
              <a:t>CPU burst distribution is of main concern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7172" name="Picture 1" descr="6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1143001"/>
            <a:ext cx="23606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34C2-DCB5-4EDC-90A4-AF64129F954D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42" y="446518"/>
            <a:ext cx="3511743" cy="13691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8CEF7-6DF9-4476-8ABA-495CBCA1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4244221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Multiple-Processor Scheduling – Load Balancing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SMP, need to keep all CPUs loaded for efficiency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Load balancing </a:t>
            </a:r>
            <a:r>
              <a:rPr lang="en-US" altLang="en-US"/>
              <a:t>attempts to keep workload evenly distributed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Push migration </a:t>
            </a:r>
            <a:r>
              <a:rPr lang="en-US" altLang="en-US"/>
              <a:t>– periodic task checks load on each processor, and if found pushes task from overloaded CPU to other CPUs</a:t>
            </a:r>
            <a:endParaRPr lang="en-US" altLang="en-US" b="1">
              <a:solidFill>
                <a:srgbClr val="3366FF"/>
              </a:solidFill>
            </a:endParaRPr>
          </a:p>
          <a:p>
            <a:r>
              <a:rPr lang="en-US" altLang="en-US" b="1">
                <a:solidFill>
                  <a:srgbClr val="3366FF"/>
                </a:solidFill>
              </a:rPr>
              <a:t>Pull migration </a:t>
            </a:r>
            <a:r>
              <a:rPr lang="en-US" altLang="en-US"/>
              <a:t>– idle processors pulls waiting task from busy processor</a:t>
            </a:r>
          </a:p>
          <a:p>
            <a:endParaRPr lang="en-US" altLang="en-US" sz="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83AF-2E48-4FDA-9314-28D07D8E9A0E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B56B1-6839-438E-93E2-0165A3D5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938538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Multicore Processors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Recent trend to place multiple processor cores on same physical chip</a:t>
            </a:r>
          </a:p>
          <a:p>
            <a:r>
              <a:rPr lang="en-US" altLang="en-US"/>
              <a:t>Faster and consumes less power</a:t>
            </a:r>
          </a:p>
          <a:p>
            <a:r>
              <a:rPr lang="en-US" altLang="en-US"/>
              <a:t>Multiple threads per core also growing</a:t>
            </a:r>
          </a:p>
          <a:p>
            <a:pPr lvl="1"/>
            <a:r>
              <a:rPr lang="en-US" altLang="en-US"/>
              <a:t>Takes advantage of memory stall to make progress on another thread while memory retrieve happens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E3B-EA95-4FA3-8299-F2ABD038B2D0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79D32-6D65-4E44-AFAE-F9EF783D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99174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720976" y="277813"/>
            <a:ext cx="74898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Multithreaded Multicore System</a:t>
            </a:r>
          </a:p>
        </p:txBody>
      </p:sp>
      <p:pic>
        <p:nvPicPr>
          <p:cNvPr id="3891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401764"/>
            <a:ext cx="67818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722688"/>
            <a:ext cx="68722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0A03-3E14-4DB2-841F-F424FDF97F3A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01DD-7C95-4AD1-9B00-EF15E666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021878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Multithreading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94" y="1776764"/>
            <a:ext cx="3009226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246-6789-4F4C-838B-523B18FDE948}" type="datetime6">
              <a:rPr lang="en-US" smtClean="0"/>
              <a:t>October 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10" y="1918936"/>
            <a:ext cx="5088636" cy="395249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750CF-4C6C-48F7-AAC5-F64D4E42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688244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643188" y="201613"/>
            <a:ext cx="7567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NUMA and CPU Scheduling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565526" y="5449888"/>
            <a:ext cx="5908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300"/>
              <a:t>Note that memory-placement algorithms can also consider affinity</a:t>
            </a:r>
          </a:p>
        </p:txBody>
      </p:sp>
      <p:pic>
        <p:nvPicPr>
          <p:cNvPr id="35844" name="Picture 1" descr="6_0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266825"/>
            <a:ext cx="6262688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2931-6AA4-4989-9DD0-751531878E00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BAEE3-90F5-4689-BE68-6B3115C5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895151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389188" y="277813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Real-Time CPU Scheduling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99771" y="1233489"/>
            <a:ext cx="4983506" cy="4530725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Can present obvious challenges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Soft real-time systems </a:t>
            </a:r>
            <a:r>
              <a:rPr lang="en-US" altLang="en-US" dirty="0"/>
              <a:t>– no guarantee as to when critical real-time process will be scheduled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Hard real-time systems</a:t>
            </a:r>
            <a:r>
              <a:rPr lang="en-US" altLang="en-US" dirty="0"/>
              <a:t> – task must be serviced by its deadline</a:t>
            </a:r>
          </a:p>
          <a:p>
            <a:r>
              <a:rPr lang="en-US" altLang="en-US" dirty="0"/>
              <a:t>Two types of latencies affect performance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Interrupt latency – time from arrival of interrupt to start of routine that services interrupt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700" dirty="0"/>
              <a:t>Dispatch latency – time for schedule to take current process off CPU and switch to another</a:t>
            </a:r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39940" name="Picture 1" descr="Screen Shot 2012-12-17 at 8.3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844909"/>
            <a:ext cx="48133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B0C-CB91-4A84-BBE4-C145D10F7060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92" y="971668"/>
            <a:ext cx="2633472" cy="17556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DF344-50C2-41FB-B05E-9F45D4FC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186706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427288" y="176213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Real-Time CPU Scheduling (Cont.)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43739" y="1233489"/>
            <a:ext cx="4320376" cy="4530725"/>
          </a:xfrm>
        </p:spPr>
        <p:txBody>
          <a:bodyPr>
            <a:normAutofit/>
          </a:bodyPr>
          <a:lstStyle/>
          <a:p>
            <a:r>
              <a:rPr lang="en-US" altLang="en-US" dirty="0"/>
              <a:t>Conflict phase of dispatch latency: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Preemption of any process running in kernel mode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Release by low-priority process of resources needed by high-priority processes </a:t>
            </a:r>
          </a:p>
        </p:txBody>
      </p:sp>
      <p:pic>
        <p:nvPicPr>
          <p:cNvPr id="40964" name="Picture 3" descr="6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384301"/>
            <a:ext cx="45720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27A9-411A-48C3-B3E5-53CE1BFF07EC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025D6-DD12-45F0-8D48-9873A516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473792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Priority-based Scheduling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70529" y="15790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For real-time scheduling, scheduler must support preemptive, priority-based scheduling</a:t>
            </a:r>
          </a:p>
          <a:p>
            <a:pPr lvl="1"/>
            <a:r>
              <a:rPr lang="en-US" altLang="en-US" sz="1400" dirty="0"/>
              <a:t>But only guarantees soft real-time</a:t>
            </a:r>
          </a:p>
          <a:p>
            <a:r>
              <a:rPr lang="en-US" altLang="en-US" dirty="0"/>
              <a:t>For hard real-time must also provide ability to meet deadlines</a:t>
            </a:r>
          </a:p>
          <a:p>
            <a:r>
              <a:rPr lang="en-US" altLang="en-US" dirty="0"/>
              <a:t>Processes have new characteristics: </a:t>
            </a:r>
            <a:r>
              <a:rPr lang="en-US" altLang="en-US" b="1" dirty="0">
                <a:solidFill>
                  <a:srgbClr val="3366FF"/>
                </a:solidFill>
              </a:rPr>
              <a:t>periodic</a:t>
            </a:r>
            <a:r>
              <a:rPr lang="en-US" altLang="en-US" dirty="0"/>
              <a:t> ones require CPU at constant intervals</a:t>
            </a:r>
          </a:p>
          <a:p>
            <a:pPr lvl="1"/>
            <a:r>
              <a:rPr lang="en-US" altLang="en-US" sz="1600" dirty="0"/>
              <a:t>Has processing time </a:t>
            </a:r>
            <a:r>
              <a:rPr lang="en-US" altLang="en-US" sz="1600" i="1" dirty="0"/>
              <a:t>t</a:t>
            </a:r>
            <a:r>
              <a:rPr lang="en-US" altLang="en-US" sz="1600" dirty="0"/>
              <a:t>, deadline </a:t>
            </a:r>
            <a:r>
              <a:rPr lang="en-US" altLang="en-US" sz="1600" i="1" dirty="0"/>
              <a:t>d, </a:t>
            </a:r>
            <a:r>
              <a:rPr lang="en-US" altLang="en-US" sz="1600" dirty="0"/>
              <a:t>period </a:t>
            </a:r>
            <a:r>
              <a:rPr lang="en-US" altLang="en-US" sz="1600" i="1" dirty="0"/>
              <a:t>p</a:t>
            </a:r>
          </a:p>
          <a:p>
            <a:pPr lvl="1"/>
            <a:r>
              <a:rPr lang="en-US" altLang="en-US" sz="1600" dirty="0"/>
              <a:t>0 ≤ </a:t>
            </a:r>
            <a:r>
              <a:rPr lang="en-US" altLang="en-US" sz="1600" i="1" dirty="0"/>
              <a:t>t</a:t>
            </a:r>
            <a:r>
              <a:rPr lang="en-US" altLang="en-US" sz="1600" dirty="0"/>
              <a:t> ≤ </a:t>
            </a:r>
            <a:r>
              <a:rPr lang="en-US" altLang="en-US" sz="1600" i="1" dirty="0"/>
              <a:t>d</a:t>
            </a:r>
            <a:r>
              <a:rPr lang="en-US" altLang="en-US" sz="1600" dirty="0"/>
              <a:t> ≤ </a:t>
            </a:r>
            <a:r>
              <a:rPr lang="en-US" altLang="en-US" sz="1600" i="1" dirty="0"/>
              <a:t>p</a:t>
            </a:r>
          </a:p>
          <a:p>
            <a:pPr lvl="1"/>
            <a:r>
              <a:rPr lang="en-US" altLang="en-US" sz="1600" b="1" dirty="0">
                <a:solidFill>
                  <a:srgbClr val="3366FF"/>
                </a:solidFill>
              </a:rPr>
              <a:t>Rate</a:t>
            </a:r>
            <a:r>
              <a:rPr lang="en-US" altLang="en-US" sz="1600" dirty="0"/>
              <a:t> of periodic task is 1/</a:t>
            </a:r>
            <a:r>
              <a:rPr lang="en-US" altLang="en-US" sz="1600" i="1" dirty="0"/>
              <a:t>p</a:t>
            </a:r>
            <a:endParaRPr lang="en-US" altLang="en-US" sz="1600" dirty="0"/>
          </a:p>
          <a:p>
            <a:pPr lvl="1"/>
            <a:endParaRPr lang="en-US" altLang="en-US" sz="2800" dirty="0"/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199-76B2-4D9A-AFD2-135BA971A788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47</a:t>
            </a:fld>
            <a:endParaRPr lang="en-US"/>
          </a:p>
        </p:txBody>
      </p:sp>
      <p:pic>
        <p:nvPicPr>
          <p:cNvPr id="41988" name="Picture 1" descr="Screen Shot 2012-12-17 at 8.4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92" y="3547252"/>
            <a:ext cx="583723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ECA3E-047C-4578-8DB9-93241AFA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814792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and Scheduling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Virtualization software schedules multiple guests onto CPU(s)</a:t>
            </a:r>
          </a:p>
          <a:p>
            <a:r>
              <a:rPr lang="en-US" altLang="en-US"/>
              <a:t>Each guest doing its own scheduling</a:t>
            </a:r>
          </a:p>
          <a:p>
            <a:pPr lvl="1"/>
            <a:r>
              <a:rPr lang="en-US" altLang="en-US"/>
              <a:t>Not knowing it doesn</a:t>
            </a:r>
            <a:r>
              <a:rPr lang="ja-JP" altLang="en-US"/>
              <a:t>’</a:t>
            </a:r>
            <a:r>
              <a:rPr lang="en-US" altLang="ja-JP"/>
              <a:t>t own the CPUs</a:t>
            </a:r>
          </a:p>
          <a:p>
            <a:pPr lvl="1"/>
            <a:r>
              <a:rPr lang="en-US" altLang="en-US"/>
              <a:t>Can result in poor response time</a:t>
            </a:r>
          </a:p>
          <a:p>
            <a:pPr lvl="1"/>
            <a:r>
              <a:rPr lang="en-US" altLang="en-US"/>
              <a:t>Can effect time-of-day clocks in guests</a:t>
            </a:r>
          </a:p>
          <a:p>
            <a:r>
              <a:rPr lang="en-US" altLang="en-US"/>
              <a:t>Can undo good scheduling algorithm efforts of guests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F33-75F7-4BA9-B2A0-B0D1FF5F0250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609B1-FCEE-42A6-A016-4274C4FD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107657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Rate Montonic Scheduling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priority is assigned based on the inverse of its period</a:t>
            </a:r>
          </a:p>
          <a:p>
            <a:r>
              <a:rPr lang="en-US" altLang="en-US" dirty="0"/>
              <a:t>Shorter periods = higher priority; P1 period 50, T1= 20</a:t>
            </a:r>
            <a:endParaRPr lang="en-US" altLang="en-US" sz="800" dirty="0"/>
          </a:p>
          <a:p>
            <a:r>
              <a:rPr lang="en-US" altLang="en-US" dirty="0"/>
              <a:t>Longer periods = lower priority; P2 period 100, T2 = 35</a:t>
            </a:r>
            <a:endParaRPr lang="en-US" altLang="en-US" sz="800" dirty="0"/>
          </a:p>
          <a:p>
            <a:r>
              <a:rPr lang="en-US" altLang="en-US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 is assigned a higher priority than P</a:t>
            </a:r>
            <a:r>
              <a:rPr lang="en-US" altLang="en-US" baseline="-25000" dirty="0"/>
              <a:t>2</a:t>
            </a:r>
            <a:r>
              <a:rPr lang="en-US" altLang="en-US" dirty="0"/>
              <a:t>.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1C8-E2E4-4424-89F8-97FD1047C684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49</a:t>
            </a:fld>
            <a:endParaRPr lang="en-US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664330"/>
            <a:ext cx="6867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1FFCB-7657-4B85-891B-7FC4D3A9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39488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76213"/>
            <a:ext cx="76200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Histogram of CPU-burst Times</a:t>
            </a:r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525589"/>
            <a:ext cx="572135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651-7D44-42F5-911F-A25CA65058D9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F5FD7-4ADA-4F98-B6DB-725100B7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413361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Missed Deadlines with Rate Monotonic Scheduling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P1 =50, T1 = 25 utilization = 25/50 = 0.5</a:t>
            </a:r>
          </a:p>
          <a:p>
            <a:r>
              <a:rPr lang="en-US" dirty="0"/>
              <a:t>P2 = 80, T2 =35 utilization = 35/80 = 0.44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Worst Case Utilization    N(2^(1/N) -1)    </a:t>
            </a:r>
          </a:p>
          <a:p>
            <a:pPr lvl="1"/>
            <a:r>
              <a:rPr lang="en-US" dirty="0"/>
              <a:t>N= 1 Utilization 1</a:t>
            </a:r>
          </a:p>
          <a:p>
            <a:pPr lvl="1"/>
            <a:r>
              <a:rPr lang="en-US" dirty="0"/>
              <a:t>N= 2 Utilization 0.82</a:t>
            </a:r>
          </a:p>
          <a:p>
            <a:pPr lvl="1"/>
            <a:r>
              <a:rPr lang="en-US" dirty="0"/>
              <a:t>N= infinity Utilization = 0.69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C01D-1439-4F19-8AA7-86D627CDDD3E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50</a:t>
            </a:fld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40077" r="664" b="40047"/>
          <a:stretch>
            <a:fillRect/>
          </a:stretch>
        </p:blipFill>
        <p:spPr bwMode="auto">
          <a:xfrm>
            <a:off x="1685925" y="3447256"/>
            <a:ext cx="7331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72967-0E83-4909-BC6D-D94C6338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632323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Earliest Deadline First Scheduling (EDF)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Priorities are assigned according to deadlines:</a:t>
            </a:r>
          </a:p>
          <a:p>
            <a:pPr lvl="1"/>
            <a:r>
              <a:rPr lang="en-US" altLang="en-US" dirty="0"/>
              <a:t>the earlier the deadline, the higher the priority;</a:t>
            </a:r>
          </a:p>
          <a:p>
            <a:pPr lvl="1"/>
            <a:r>
              <a:rPr lang="en-US" altLang="en-US" dirty="0"/>
              <a:t>the later the deadline, the lower the priority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7A9E-D7C9-45D1-A29F-1F921B86CBD5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51</a:t>
            </a:fld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0184" r="711" b="39867"/>
          <a:stretch>
            <a:fillRect/>
          </a:stretch>
        </p:blipFill>
        <p:spPr bwMode="auto">
          <a:xfrm>
            <a:off x="2709862" y="4159710"/>
            <a:ext cx="6772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923DA-F09C-44C9-9BBA-C7FB7C5C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360182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Proportional Share Scheduling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/>
              <a:t>T</a:t>
            </a:r>
            <a:r>
              <a:rPr lang="en-US" altLang="en-US"/>
              <a:t> shares are allocated among all processes in the system</a:t>
            </a:r>
          </a:p>
          <a:p>
            <a:endParaRPr lang="en-US" altLang="en-US"/>
          </a:p>
          <a:p>
            <a:r>
              <a:rPr lang="en-US" altLang="en-US"/>
              <a:t>An application receives </a:t>
            </a:r>
            <a:r>
              <a:rPr lang="en-US" altLang="en-US" i="1"/>
              <a:t>N</a:t>
            </a:r>
            <a:r>
              <a:rPr lang="en-US" altLang="en-US"/>
              <a:t> shares where </a:t>
            </a:r>
            <a:r>
              <a:rPr lang="en-US" altLang="en-US" i="1"/>
              <a:t>N &lt; 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This ensures each application will receive </a:t>
            </a:r>
            <a:r>
              <a:rPr lang="en-US" altLang="en-US" b="1" i="1"/>
              <a:t>N</a:t>
            </a:r>
            <a:r>
              <a:rPr lang="en-US" altLang="en-US" i="1"/>
              <a:t> / T</a:t>
            </a:r>
            <a:r>
              <a:rPr lang="en-US" altLang="en-US"/>
              <a:t> of the total processor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7886-F9A6-46AE-AC52-F5C29E7DA3EA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B860A-1AA4-4EE1-85D9-4B430FE6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815490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POSIX Real-Time Scheduling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6058" indent="-346058"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The POSIX.1b standard</a:t>
            </a:r>
          </a:p>
          <a:p>
            <a:pPr marL="346058" indent="-346058"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API provides functions for managing real-time threads</a:t>
            </a:r>
          </a:p>
          <a:p>
            <a:pPr marL="346058" indent="-346058"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Defines two scheduling classes for real-time threads:</a:t>
            </a:r>
            <a:endParaRPr lang="en-US" sz="1000" dirty="0">
              <a:ea typeface="ＭＳ Ｐゴシック" charset="-128"/>
            </a:endParaRPr>
          </a:p>
          <a:p>
            <a:pPr marL="346058" indent="-346058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SCHED_FIFO - threads are scheduled using a FCFS strategy with a FIFO queue. There is no time-slicing for threads of equal priority</a:t>
            </a:r>
          </a:p>
          <a:p>
            <a:pPr marL="346058" indent="-346058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SCHED_RR - similar to SCHED_FIFO except time-slicing occurs for threads of equal priority</a:t>
            </a:r>
          </a:p>
          <a:p>
            <a:pPr marL="342197" indent="-342197"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Defines two functions for getting and setting scheduling policy:</a:t>
            </a:r>
          </a:p>
          <a:p>
            <a:pPr marL="342197" indent="-342197">
              <a:buFont typeface="+mj-lt"/>
              <a:buAutoNum type="arabicPeriod"/>
              <a:defRPr/>
            </a:pP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pthread_attr_getsched_policy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pthread_attr_t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*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attr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, 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int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*policy) </a:t>
            </a:r>
          </a:p>
          <a:p>
            <a:pPr marL="342197" indent="-342197">
              <a:buFont typeface="+mj-lt"/>
              <a:buAutoNum type="arabicPeriod"/>
              <a:defRPr/>
            </a:pP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pthread_attr_setsched_policy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pthread_attr_t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*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attr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, 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int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policy)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B537-6C56-4F7F-A5D4-9FBC23916310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E0C11-438B-4FA6-AD57-DE5C488E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907801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POSIX Real-Time Scheduling API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NUM_THREADS 5 </a:t>
            </a:r>
          </a:p>
          <a:p>
            <a:pPr marL="0" indent="0">
              <a:buNone/>
            </a:pP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policy;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pthread_t_tid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[NUM_THREADS];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get the default attributes */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pthread_attr_init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get the current scheduling policy */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pthread_attr_getschedpolicy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&amp;policy) != 0)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"Unable to get policy.\n");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 {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(policy == SCHED_OTHER)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("SCHED_OTHER\n");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 if (policy == SCHED_RR)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("SCHED_RR\n");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 if (policy == SCHED_FIFO)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("SCHED_FIFO\n");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4AAA-4D8B-4845-8211-D6F6D58E3442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4CA97-25A7-4929-89DE-AD0196EB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648265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POSIX Real-Time Scheduling API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set the scheduling policy - FIFO, RR, or OTHER */ 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pthread_attr_setschedpolicy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SCHED_FIFO) != 0)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"Unable to set policy.\n");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create the threads */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NUM_THREADS;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],&amp;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attr,runner,NULL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now join on each thread */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NUM_THREADS;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], NULL);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 Each thread will begin control in this function */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*runner(void *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/* do some work ... */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 </a:t>
            </a:r>
          </a:p>
          <a:p>
            <a:pPr marL="0" indent="0"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83FB-FA33-456C-A94C-547CF34CA541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6C511-77AD-4F6C-89D8-FEB26A33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03950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2238" y="176213"/>
            <a:ext cx="75485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1" y="1109664"/>
            <a:ext cx="6843713" cy="3508375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Linux scheduling</a:t>
            </a:r>
          </a:p>
          <a:p>
            <a:endParaRPr lang="en-US" altLang="en-US"/>
          </a:p>
          <a:p>
            <a:r>
              <a:rPr lang="en-US" altLang="en-US"/>
              <a:t>Windows scheduling</a:t>
            </a:r>
          </a:p>
          <a:p>
            <a:endParaRPr lang="en-US" altLang="en-US"/>
          </a:p>
          <a:p>
            <a:r>
              <a:rPr lang="en-US" altLang="en-US"/>
              <a:t>Solaris scheduling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C4EC-DA65-4665-AF9F-E4C8DB1C763F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A7555-155B-4B9B-B266-1F1E1A61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7640396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Linux Scheduling Through Version 2.5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Prior to kernel version 2.5, ran variation of standard UNIX scheduling algorithm</a:t>
            </a:r>
          </a:p>
          <a:p>
            <a:pPr>
              <a:lnSpc>
                <a:spcPct val="90000"/>
              </a:lnSpc>
            </a:pPr>
            <a:r>
              <a:rPr lang="en-US" altLang="en-US"/>
              <a:t>Version 2.5 moved to constant order </a:t>
            </a:r>
            <a:r>
              <a:rPr lang="en-US" altLang="en-US" i="1"/>
              <a:t>O</a:t>
            </a:r>
            <a:r>
              <a:rPr lang="en-US" altLang="en-US"/>
              <a:t>(1) scheduling time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Preemptive, priority based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Two priority ranges: time-sharing and real-time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/>
              <a:t>Real-time </a:t>
            </a:r>
            <a:r>
              <a:rPr lang="en-US" altLang="en-US" sz="1600"/>
              <a:t>range from 0 to 99 and </a:t>
            </a:r>
            <a:r>
              <a:rPr lang="en-US" altLang="en-US" sz="1600" b="1"/>
              <a:t>nice </a:t>
            </a:r>
            <a:r>
              <a:rPr lang="en-US" altLang="en-US" sz="1600"/>
              <a:t>value from 100 to 140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Map into  global priority with numerically lower values indicating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Higher priority gets larger q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Task run-able as long as time left in time slice (</a:t>
            </a:r>
            <a:r>
              <a:rPr lang="en-US" altLang="en-US" sz="1600" b="1">
                <a:solidFill>
                  <a:srgbClr val="3366FF"/>
                </a:solidFill>
              </a:rPr>
              <a:t>active</a:t>
            </a:r>
            <a:r>
              <a:rPr lang="en-US" altLang="en-US" sz="160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If no time left (</a:t>
            </a:r>
            <a:r>
              <a:rPr lang="en-US" altLang="en-US" sz="1600" b="1">
                <a:solidFill>
                  <a:srgbClr val="3366FF"/>
                </a:solidFill>
              </a:rPr>
              <a:t>expired</a:t>
            </a:r>
            <a:r>
              <a:rPr lang="en-US" altLang="en-US" sz="1600"/>
              <a:t>), not run-able until all other tasks use their slices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All run-able tasks tracked in per-CPU </a:t>
            </a:r>
            <a:r>
              <a:rPr lang="en-US" altLang="en-US" sz="1600" b="1">
                <a:solidFill>
                  <a:srgbClr val="3366FF"/>
                </a:solidFill>
              </a:rPr>
              <a:t>runqueue </a:t>
            </a:r>
            <a:r>
              <a:rPr lang="en-US" altLang="en-US" sz="1600"/>
              <a:t>data structure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Two priority arrays (active, expired)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Tasks indexed by priority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When no more active, arrays are exchanged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Worked well, but poor response times for interactive processes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BD7A-CFE8-4137-9798-3547280A5252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8267C-D271-44E2-961F-A8FBC742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989329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Linux Scheduling in Version 2.6.23 +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1600" b="1" i="1"/>
              <a:t>Completely Fair Scheduler </a:t>
            </a:r>
            <a:r>
              <a:rPr lang="en-US" altLang="en-US" sz="1600"/>
              <a:t>(CFS)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solidFill>
                  <a:srgbClr val="3366FF"/>
                </a:solidFill>
              </a:rPr>
              <a:t>Scheduling classes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Each has specific priority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Scheduler picks highest priority task in highest scheduling class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Rather than quantum based on fixed time allotments, based on proportion of CPU time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2 scheduling classes included, others can be added</a:t>
            </a:r>
          </a:p>
          <a:p>
            <a:pPr marL="1095375" lvl="2" indent="-239713">
              <a:buFont typeface="Arial" panose="020B0604020202020204" pitchFamily="34" charset="0"/>
              <a:buAutoNum type="arabicPeriod"/>
            </a:pPr>
            <a:r>
              <a:rPr lang="en-US" altLang="en-US" sz="1400"/>
              <a:t>default</a:t>
            </a:r>
          </a:p>
          <a:p>
            <a:pPr marL="1095375" lvl="2" indent="-239713">
              <a:buFont typeface="Arial" panose="020B0604020202020204" pitchFamily="34" charset="0"/>
              <a:buAutoNum type="arabicPeriod"/>
            </a:pPr>
            <a:r>
              <a:rPr lang="en-US" altLang="en-US" sz="1400"/>
              <a:t>real-time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Quantum calculated based on </a:t>
            </a:r>
            <a:r>
              <a:rPr lang="en-US" altLang="en-US" sz="1600" b="1">
                <a:solidFill>
                  <a:srgbClr val="3366FF"/>
                </a:solidFill>
              </a:rPr>
              <a:t>nice value </a:t>
            </a:r>
            <a:r>
              <a:rPr lang="en-US" altLang="en-US" sz="1600"/>
              <a:t>from -20 to +19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Lower value is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Calculates </a:t>
            </a:r>
            <a:r>
              <a:rPr lang="en-US" altLang="en-US" sz="1400" b="1">
                <a:solidFill>
                  <a:srgbClr val="3366FF"/>
                </a:solidFill>
              </a:rPr>
              <a:t>target latency </a:t>
            </a:r>
            <a:r>
              <a:rPr lang="en-US" altLang="en-US" sz="1400"/>
              <a:t>– interval of time during which task should run at least once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Target latency can increase if say number of active tasks increases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CFS scheduler maintains per task </a:t>
            </a:r>
            <a:r>
              <a:rPr lang="en-US" altLang="en-US" sz="1600" b="1">
                <a:solidFill>
                  <a:srgbClr val="3366FF"/>
                </a:solidFill>
              </a:rPr>
              <a:t>virtual run time </a:t>
            </a:r>
            <a:r>
              <a:rPr lang="en-US" altLang="en-US" sz="1600"/>
              <a:t>in variable </a:t>
            </a: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vruntime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Associated with decay factor based on priority of task – lower priority is higher decay rate</a:t>
            </a:r>
          </a:p>
          <a:p>
            <a:pPr lvl="1">
              <a:lnSpc>
                <a:spcPct val="90000"/>
              </a:lnSpc>
            </a:pPr>
            <a:r>
              <a:rPr lang="en-US" altLang="en-US" sz="1400"/>
              <a:t>Normal default priority yields virtual run time = actual run time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To decide next task to run, scheduler picks task with lowest virtual run time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marL="1095375" lvl="2" indent="-239713"/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9D8F-5188-431B-8A29-7327948687CD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D9E11-BEC8-457E-B296-CBCDA108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481436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138113"/>
            <a:ext cx="7859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CFS Performance</a:t>
            </a:r>
          </a:p>
        </p:txBody>
      </p:sp>
      <p:pic>
        <p:nvPicPr>
          <p:cNvPr id="54275" name="Picture 4" descr="Screen Shot 2012-12-17 at 9.2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4" y="1077913"/>
            <a:ext cx="438943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78C9-BFC5-468B-877D-CE28616FA046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1AB22-58D3-4E40-A1C0-F5FD57B2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17811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01613"/>
            <a:ext cx="7848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4790" y="1169988"/>
            <a:ext cx="9480500" cy="4786312"/>
          </a:xfrm>
        </p:spPr>
        <p:txBody>
          <a:bodyPr>
            <a:normAutofit fontScale="92500" lnSpcReduction="20000"/>
          </a:bodyPr>
          <a:lstStyle/>
          <a:p>
            <a:pPr marL="342815" indent="-342815">
              <a:buFont typeface="Monotype Sorts" charset="2"/>
              <a:buChar char="n"/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Short-term scheduler also called Dispatcher </a:t>
            </a:r>
          </a:p>
          <a:p>
            <a:pPr marL="800015" lvl="1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Selects from among the processes in ready queue, and allocates the CPU to one of them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Queue may be ordered in various ways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CPU scheduling decisions may take place when a process:</a:t>
            </a:r>
          </a:p>
          <a:p>
            <a:pPr marL="799900" lvl="1" indent="-342815">
              <a:buNone/>
              <a:defRPr/>
            </a:pPr>
            <a:r>
              <a:rPr lang="en-US" dirty="0">
                <a:ea typeface="ＭＳ Ｐゴシック" charset="-128"/>
              </a:rPr>
              <a:t>1</a:t>
            </a: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.	</a:t>
            </a:r>
            <a:r>
              <a:rPr lang="en-US" dirty="0">
                <a:ea typeface="ＭＳ Ｐゴシック" charset="-128"/>
              </a:rPr>
              <a:t>Switches from running to waiting state</a:t>
            </a:r>
          </a:p>
          <a:p>
            <a:pPr marL="799900" lvl="1" indent="-342815"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dirty="0">
                <a:ea typeface="ＭＳ Ｐゴシック" charset="-128"/>
              </a:rPr>
              <a:t>	Switches from running to ready state</a:t>
            </a:r>
          </a:p>
          <a:p>
            <a:pPr marL="799900" lvl="1" indent="-342815"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dirty="0">
                <a:ea typeface="ＭＳ Ｐゴシック" charset="-128"/>
              </a:rPr>
              <a:t>	Switches from waiting to ready</a:t>
            </a:r>
          </a:p>
          <a:p>
            <a:pPr marL="799900" lvl="1" indent="-342815">
              <a:buFont typeface="Monotype Sorts" charset="2"/>
              <a:buAutoNum type="arabicPeriod" startAt="4"/>
              <a:defRPr/>
            </a:pPr>
            <a:r>
              <a:rPr lang="en-US" dirty="0">
                <a:ea typeface="ＭＳ Ｐゴシック" charset="-128"/>
              </a:rPr>
              <a:t>Terminates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Scheduling under 1 and 4 is </a:t>
            </a:r>
            <a:r>
              <a:rPr lang="en-US" b="1" dirty="0" err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nonpreemptive</a:t>
            </a:r>
            <a:endParaRPr lang="en-US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All other scheduling is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preemptive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access to shared data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preemption while in kernel mode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Consider interrupts occurring during crucial OS activities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A375-5D58-42C3-BF58-FED4B605046D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C479A-4675-4F15-A6FA-369CBE85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9610513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Linux Scheduling (Cont.)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14982" y="1546419"/>
            <a:ext cx="10515600" cy="4351338"/>
          </a:xfrm>
        </p:spPr>
        <p:txBody>
          <a:bodyPr/>
          <a:lstStyle/>
          <a:p>
            <a:r>
              <a:rPr lang="en-US" altLang="en-US"/>
              <a:t>Real-time scheduling according to POSIX.1b</a:t>
            </a:r>
          </a:p>
          <a:p>
            <a:pPr lvl="1"/>
            <a:r>
              <a:rPr lang="en-US" altLang="en-US"/>
              <a:t>Real-time tasks have static priorities</a:t>
            </a:r>
          </a:p>
          <a:p>
            <a:r>
              <a:rPr lang="en-US" altLang="en-US"/>
              <a:t>Real-time plus normal map into global priority scheme</a:t>
            </a:r>
          </a:p>
          <a:p>
            <a:r>
              <a:rPr lang="en-US" altLang="en-US"/>
              <a:t>Nice value of -20 maps to global priority 100</a:t>
            </a:r>
          </a:p>
          <a:p>
            <a:r>
              <a:rPr lang="en-US" altLang="en-US"/>
              <a:t>Nice value of +19 maps to priority 139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3D12-D904-422E-ACA6-6014AA7CE95F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60</a:t>
            </a:fld>
            <a:endParaRPr lang="en-US"/>
          </a:p>
        </p:txBody>
      </p:sp>
      <p:pic>
        <p:nvPicPr>
          <p:cNvPr id="55300" name="Picture 1" descr="Screen Shot 2012-12-17 at 9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5" y="4423666"/>
            <a:ext cx="60817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24C8F-A750-4043-A5D4-12ABE76F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517208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Windows Scheduling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Windows uses priority-based preemptive scheduling</a:t>
            </a:r>
          </a:p>
          <a:p>
            <a:r>
              <a:rPr lang="en-US" altLang="en-US" dirty="0"/>
              <a:t>Highest-priority thread runs next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Dispatcher</a:t>
            </a:r>
            <a:r>
              <a:rPr lang="en-US" altLang="en-US" i="1" dirty="0"/>
              <a:t> </a:t>
            </a:r>
            <a:r>
              <a:rPr lang="en-US" altLang="en-US" dirty="0"/>
              <a:t>is the scheduler</a:t>
            </a:r>
          </a:p>
          <a:p>
            <a:r>
              <a:rPr lang="en-US" altLang="en-US" dirty="0"/>
              <a:t>Thread runs until (1) blocks, (2) uses time slice, (3) preempted by higher-priority thread</a:t>
            </a:r>
          </a:p>
          <a:p>
            <a:r>
              <a:rPr lang="en-US" altLang="en-US" dirty="0"/>
              <a:t>Real-time threads can preempt non-real-time</a:t>
            </a:r>
          </a:p>
          <a:p>
            <a:r>
              <a:rPr lang="en-US" altLang="en-US" dirty="0"/>
              <a:t>32-level priority scheme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Variable class </a:t>
            </a:r>
            <a:r>
              <a:rPr lang="en-US" altLang="en-US" dirty="0"/>
              <a:t>is 1-15, </a:t>
            </a:r>
            <a:r>
              <a:rPr lang="en-US" altLang="en-US" b="1" dirty="0">
                <a:solidFill>
                  <a:srgbClr val="3366FF"/>
                </a:solidFill>
              </a:rPr>
              <a:t>real-time class </a:t>
            </a:r>
            <a:r>
              <a:rPr lang="en-US" altLang="en-US" dirty="0"/>
              <a:t>is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16-31</a:t>
            </a:r>
          </a:p>
          <a:p>
            <a:r>
              <a:rPr lang="en-US" altLang="en-US" dirty="0"/>
              <a:t>Priority 0 is memory-management thread</a:t>
            </a:r>
          </a:p>
          <a:p>
            <a:r>
              <a:rPr lang="en-US" altLang="en-US" dirty="0"/>
              <a:t>Queue for each priority</a:t>
            </a:r>
          </a:p>
          <a:p>
            <a:r>
              <a:rPr lang="en-US" altLang="en-US" dirty="0"/>
              <a:t>If no run-able thread, runs </a:t>
            </a:r>
            <a:r>
              <a:rPr lang="en-US" altLang="en-US" b="1" dirty="0">
                <a:solidFill>
                  <a:srgbClr val="3366FF"/>
                </a:solidFill>
              </a:rPr>
              <a:t>idle thread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7DF8-82F1-4F64-AAD2-1D1927408B36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28714-8943-4663-AA8F-6666B088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1114771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Windows Priority Classes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Win32 API identifies several priority classes to which a process can belong</a:t>
            </a:r>
          </a:p>
          <a:p>
            <a:pPr lvl="1"/>
            <a:r>
              <a:rPr lang="en-US" altLang="en-US" sz="1800" dirty="0"/>
              <a:t>REALTIME_PRIORITY_CLASS, HIGH_PRIORITY_CLASS, ABOVE_NORMAL_PRIORITY_CLASS,NORMAL_PRIORITY_CLASS, BELOW_NORMAL_PRIORITY_CLASS, IDLE_PRIORITY_CLASS</a:t>
            </a:r>
            <a:endParaRPr lang="en-US" altLang="en-US" sz="1800" b="1" dirty="0">
              <a:solidFill>
                <a:srgbClr val="3366FF"/>
              </a:solidFill>
            </a:endParaRPr>
          </a:p>
          <a:p>
            <a:pPr lvl="1"/>
            <a:r>
              <a:rPr lang="en-US" altLang="en-US" sz="1800" dirty="0"/>
              <a:t>All are variable except REALTIME</a:t>
            </a:r>
          </a:p>
          <a:p>
            <a:r>
              <a:rPr lang="en-US" altLang="en-US" sz="2000" dirty="0"/>
              <a:t>A thread within a given priority class has a relative priority</a:t>
            </a:r>
          </a:p>
          <a:p>
            <a:pPr lvl="1"/>
            <a:r>
              <a:rPr lang="en-US" altLang="en-US" sz="1800" dirty="0"/>
              <a:t>TIME_CRITICAL, HIGHEST, ABOVE_NORMAL, NORMAL, BELOW_NORMAL, LOWEST, IDLE</a:t>
            </a:r>
          </a:p>
          <a:p>
            <a:r>
              <a:rPr lang="en-US" altLang="en-US" sz="2000" dirty="0"/>
              <a:t>Priority class and relative priority combine to give numeric priority</a:t>
            </a:r>
          </a:p>
          <a:p>
            <a:r>
              <a:rPr lang="en-US" altLang="en-US" sz="2000" dirty="0"/>
              <a:t>Base priority is NORMAL within the class</a:t>
            </a:r>
          </a:p>
          <a:p>
            <a:r>
              <a:rPr lang="en-US" altLang="en-US" sz="2000" dirty="0"/>
              <a:t>If quantum expires, priority lowered, but never below base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52D-EE92-4905-853F-43E799EDD0B2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55C7F-70CD-4C5C-B5E2-0E85A8C5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09805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Windows Priority Classes (Cont.)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/>
          </a:p>
          <a:p>
            <a:r>
              <a:rPr lang="en-US" altLang="en-US"/>
              <a:t>If wait occurs, priority boosted depending on what was waited for</a:t>
            </a:r>
          </a:p>
          <a:p>
            <a:r>
              <a:rPr lang="en-US" altLang="en-US"/>
              <a:t>Foreground window given 3x priority boost</a:t>
            </a:r>
          </a:p>
          <a:p>
            <a:r>
              <a:rPr lang="en-US" altLang="en-US"/>
              <a:t>Windows 7 added </a:t>
            </a:r>
            <a:r>
              <a:rPr lang="en-US" altLang="en-US" b="1">
                <a:solidFill>
                  <a:srgbClr val="3366FF"/>
                </a:solidFill>
              </a:rPr>
              <a:t>user-mode scheduling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UMS</a:t>
            </a:r>
            <a:r>
              <a:rPr lang="en-US" altLang="en-US"/>
              <a:t>) </a:t>
            </a:r>
          </a:p>
          <a:p>
            <a:pPr lvl="1"/>
            <a:r>
              <a:rPr lang="en-US" altLang="en-US"/>
              <a:t>Applications create and manage threads independent of kernel</a:t>
            </a:r>
          </a:p>
          <a:p>
            <a:pPr lvl="1"/>
            <a:r>
              <a:rPr lang="en-US" altLang="en-US"/>
              <a:t>For large number of threads, much more efficient</a:t>
            </a:r>
          </a:p>
          <a:p>
            <a:pPr lvl="1"/>
            <a:r>
              <a:rPr lang="en-US" altLang="en-US"/>
              <a:t>UMS schedulers come from programming language libraries like                                         C++ </a:t>
            </a:r>
            <a:r>
              <a:rPr lang="en-US" altLang="en-US" b="1">
                <a:solidFill>
                  <a:srgbClr val="3366FF"/>
                </a:solidFill>
              </a:rPr>
              <a:t>Concurrent Runtime </a:t>
            </a:r>
            <a:r>
              <a:rPr lang="en-US" altLang="en-US"/>
              <a:t>(ConcRT) framework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9A0A-DCE5-46F1-AA8E-7C41E9F08ED4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97521-A27C-45A0-B632-52A35B8D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5589979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826" y="176213"/>
            <a:ext cx="7800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Windows Priorities</a:t>
            </a:r>
          </a:p>
        </p:txBody>
      </p:sp>
      <p:pic>
        <p:nvPicPr>
          <p:cNvPr id="59395" name="Picture 1" descr="6_2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384300"/>
            <a:ext cx="66167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C7AF-4416-447C-B6D9-7181B0011F02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8673F-DADF-4920-A603-1FA9BC1D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4201319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Solaris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Priority-based scheduling</a:t>
            </a:r>
          </a:p>
          <a:p>
            <a:r>
              <a:rPr lang="en-US" altLang="en-US"/>
              <a:t>Six classes available</a:t>
            </a:r>
          </a:p>
          <a:p>
            <a:pPr lvl="1"/>
            <a:r>
              <a:rPr lang="en-US" altLang="en-US"/>
              <a:t>Time sharing (default) (TS)</a:t>
            </a:r>
          </a:p>
          <a:p>
            <a:pPr lvl="1"/>
            <a:r>
              <a:rPr lang="en-US" altLang="en-US"/>
              <a:t>Interactive (IA)</a:t>
            </a:r>
          </a:p>
          <a:p>
            <a:pPr lvl="1"/>
            <a:r>
              <a:rPr lang="en-US" altLang="en-US"/>
              <a:t>Real time (RT)</a:t>
            </a:r>
          </a:p>
          <a:p>
            <a:pPr lvl="1"/>
            <a:r>
              <a:rPr lang="en-US" altLang="en-US"/>
              <a:t>System (SYS)</a:t>
            </a:r>
          </a:p>
          <a:p>
            <a:pPr lvl="1"/>
            <a:r>
              <a:rPr lang="en-US" altLang="en-US"/>
              <a:t>Fair Share (FSS)</a:t>
            </a:r>
          </a:p>
          <a:p>
            <a:pPr lvl="1"/>
            <a:r>
              <a:rPr lang="en-US" altLang="en-US"/>
              <a:t>Fixed priority (FP)</a:t>
            </a:r>
          </a:p>
          <a:p>
            <a:r>
              <a:rPr lang="en-US" altLang="en-US"/>
              <a:t>Given thread can be in one class at a time</a:t>
            </a:r>
          </a:p>
          <a:p>
            <a:r>
              <a:rPr lang="en-US" altLang="en-US"/>
              <a:t>Each class has its own scheduling algorithm</a:t>
            </a:r>
          </a:p>
          <a:p>
            <a:r>
              <a:rPr lang="en-US" altLang="en-US"/>
              <a:t>Time sharing is multi-level feedback queue</a:t>
            </a:r>
          </a:p>
          <a:p>
            <a:pPr lvl="1"/>
            <a:r>
              <a:rPr lang="en-US" altLang="en-US"/>
              <a:t>Loadable table configurable by sysadmin</a:t>
            </a:r>
          </a:p>
          <a:p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DA37-D2CE-4170-929D-441519189C0E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662BA-B481-4F9A-B2DF-F8BCE710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932828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163513"/>
            <a:ext cx="7859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Solaris Dispatch Table </a:t>
            </a:r>
          </a:p>
        </p:txBody>
      </p:sp>
      <p:pic>
        <p:nvPicPr>
          <p:cNvPr id="61443" name="Picture 1" descr="6_2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254125"/>
            <a:ext cx="460533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D10-3624-4E4E-85CA-2B202E13E60A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F31A8-4BE0-4AAD-8F04-BEFD79A8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257098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981200" y="2016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Solaris Scheduling</a:t>
            </a:r>
          </a:p>
        </p:txBody>
      </p:sp>
      <p:pic>
        <p:nvPicPr>
          <p:cNvPr id="62467" name="Picture 1" descr="6_2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1206501"/>
            <a:ext cx="28352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7164-7E30-43A0-BFF6-048EC2005393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C719E-4541-430C-97CF-7182D4BE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9601849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Solaris Scheduling (Cont.)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Scheduler converts class-specific priorities into a per-thread global priority</a:t>
            </a:r>
          </a:p>
          <a:p>
            <a:pPr lvl="1"/>
            <a:r>
              <a:rPr lang="en-US" altLang="en-US"/>
              <a:t>Thread with highest priority runs next</a:t>
            </a:r>
          </a:p>
          <a:p>
            <a:pPr lvl="1"/>
            <a:r>
              <a:rPr lang="en-US" altLang="en-US"/>
              <a:t>Runs until (1) blocks, (2) uses time slice, (3) preempted by higher-priority thread</a:t>
            </a:r>
          </a:p>
          <a:p>
            <a:pPr lvl="1"/>
            <a:r>
              <a:rPr lang="en-US" altLang="en-US"/>
              <a:t>Multiple threads at same priority selected via RR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F8C-6379-4AE7-86E7-32E9D01A55AD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92FAF-F5DA-4CEB-8B8F-F707048D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4577276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Algorithm Evaluation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to select CPU-scheduling algorithm for an OS?</a:t>
            </a:r>
          </a:p>
          <a:p>
            <a:r>
              <a:rPr lang="en-US" altLang="en-US"/>
              <a:t>Determine criteria, then evaluate algorithms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Deterministic modeling</a:t>
            </a:r>
          </a:p>
          <a:p>
            <a:pPr lvl="1"/>
            <a:r>
              <a:rPr lang="en-US" altLang="en-US"/>
              <a:t>Type of </a:t>
            </a:r>
            <a:r>
              <a:rPr lang="en-US" altLang="en-US" b="1">
                <a:solidFill>
                  <a:srgbClr val="3366FF"/>
                </a:solidFill>
              </a:rPr>
              <a:t>analytic evaluation</a:t>
            </a:r>
          </a:p>
          <a:p>
            <a:pPr lvl="1"/>
            <a:r>
              <a:rPr lang="en-US" altLang="en-US"/>
              <a:t>Takes a particular predetermined workload and defines the performance of each algorithm  for that workload</a:t>
            </a:r>
          </a:p>
          <a:p>
            <a:r>
              <a:rPr lang="en-US" altLang="en-US"/>
              <a:t>Consider 5 processes arriving at time 0: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2457-EB49-4431-9059-4F4A1675C457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69</a:t>
            </a:fld>
            <a:endParaRPr lang="en-US"/>
          </a:p>
        </p:txBody>
      </p:sp>
      <p:pic>
        <p:nvPicPr>
          <p:cNvPr id="64516" name="Picture 1" descr="Screen Shot 2012-12-17 at 9.4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28" y="4491831"/>
            <a:ext cx="18970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E79B7-1F37-4589-9CD8-C4219C11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422463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335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Dispatcher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606" y="1177925"/>
            <a:ext cx="9729216" cy="4483100"/>
          </a:xfrm>
        </p:spPr>
        <p:txBody>
          <a:bodyPr/>
          <a:lstStyle/>
          <a:p>
            <a:r>
              <a:rPr lang="en-US" altLang="en-US" dirty="0"/>
              <a:t>Dispatcher module gives control of the CPU to the process selected by the short-term scheduler; this involves:</a:t>
            </a:r>
          </a:p>
          <a:p>
            <a:pPr lvl="1"/>
            <a:r>
              <a:rPr lang="en-US" altLang="en-US" dirty="0"/>
              <a:t>switching context</a:t>
            </a:r>
          </a:p>
          <a:p>
            <a:pPr lvl="1"/>
            <a:r>
              <a:rPr lang="en-US" altLang="en-US" dirty="0"/>
              <a:t>switching to user mode</a:t>
            </a:r>
          </a:p>
          <a:p>
            <a:pPr lvl="1"/>
            <a:r>
              <a:rPr lang="en-US" altLang="en-US" dirty="0"/>
              <a:t>jumping to the proper location in the user program to restart that program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Dispatch latency </a:t>
            </a:r>
            <a:r>
              <a:rPr lang="en-US" altLang="en-US" dirty="0"/>
              <a:t>– time it takes for the dispatcher to stop one process and start another running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4186-392E-44DC-AF81-E2789CA1C624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9F5B7-31E7-4BB8-8C86-76CAA11B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0273671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Deterministic Evaluation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each algorithm, calculate minimum average waiting time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Simple and fast, but requires exact numbers for input, applies only to those inputs</a:t>
            </a:r>
          </a:p>
          <a:p>
            <a:pPr marL="799531" lvl="1" indent="-342900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FCS is 28ms: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799531" lvl="1" indent="-342900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Non-preemptive SFJ is 13ms: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799531" lvl="1" indent="-342900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RR is 23ms: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D225-ABE8-4FA3-B5B9-DAF76492AA84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70</a:t>
            </a:fld>
            <a:endParaRPr lang="en-US"/>
          </a:p>
        </p:txBody>
      </p:sp>
      <p:pic>
        <p:nvPicPr>
          <p:cNvPr id="65540" name="Picture 2" descr="Screen Shot 2012-12-17 at 9.4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495769"/>
            <a:ext cx="444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3" descr="Screen Shot 2012-12-17 at 9.47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9" y="4627657"/>
            <a:ext cx="45291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 descr="Screen Shot 2012-12-17 at 9.47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676994"/>
            <a:ext cx="444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86A13-1855-4228-A4B9-8D58AF1A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3406901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Queueing Models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Describes the arrival of processes, and CPU and I/O bursts probabilistically</a:t>
            </a:r>
          </a:p>
          <a:p>
            <a:pPr lvl="1"/>
            <a:r>
              <a:rPr lang="en-US" altLang="en-US"/>
              <a:t>Commonly exponential, and described by mean</a:t>
            </a:r>
          </a:p>
          <a:p>
            <a:pPr lvl="1"/>
            <a:r>
              <a:rPr lang="en-US" altLang="en-US"/>
              <a:t>Computes average throughput, utilization, waiting time, etc</a:t>
            </a:r>
          </a:p>
          <a:p>
            <a:r>
              <a:rPr lang="en-US" altLang="en-US"/>
              <a:t>Computer system described as network of servers, each with queue of waiting processes</a:t>
            </a:r>
          </a:p>
          <a:p>
            <a:pPr lvl="1"/>
            <a:r>
              <a:rPr lang="en-US" altLang="en-US"/>
              <a:t>Knowing arrival rates and service rates</a:t>
            </a:r>
          </a:p>
          <a:p>
            <a:pPr lvl="1"/>
            <a:r>
              <a:rPr lang="en-US" altLang="en-US"/>
              <a:t>Computes utilization, average queue length, average wait time, etc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7573-5716-496B-B843-06CACF614D41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F041E-72BA-472F-B335-497FBDAA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7588485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Little</a:t>
            </a:r>
            <a:r>
              <a:rPr lang="ja-JP" altLang="en-US"/>
              <a:t>’</a:t>
            </a:r>
            <a:r>
              <a:rPr lang="en-US" altLang="ja-JP"/>
              <a:t>s Formula</a:t>
            </a:r>
            <a:endParaRPr lang="en-US" alt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/>
              <a:t>n</a:t>
            </a:r>
            <a:r>
              <a:rPr lang="en-US" altLang="en-US"/>
              <a:t> = average queue length</a:t>
            </a:r>
          </a:p>
          <a:p>
            <a:r>
              <a:rPr lang="en-US" altLang="en-US" i="1"/>
              <a:t>W</a:t>
            </a:r>
            <a:r>
              <a:rPr lang="en-US" altLang="en-US"/>
              <a:t> = average waiting time in queue</a:t>
            </a:r>
          </a:p>
          <a:p>
            <a:r>
              <a:rPr lang="en-US" altLang="en-US" i="1"/>
              <a:t>λ</a:t>
            </a:r>
            <a:r>
              <a:rPr lang="en-US" altLang="en-US"/>
              <a:t> = average arrival rate into queue</a:t>
            </a:r>
          </a:p>
          <a:p>
            <a:r>
              <a:rPr lang="en-US" altLang="en-US"/>
              <a:t>Little</a:t>
            </a:r>
            <a:r>
              <a:rPr lang="ja-JP" altLang="en-US"/>
              <a:t>’</a:t>
            </a:r>
            <a:r>
              <a:rPr lang="en-US" altLang="ja-JP"/>
              <a:t>s law – in steady state, processes leaving queue must equal processes arriving, thus:</a:t>
            </a:r>
            <a:br>
              <a:rPr lang="en-US" altLang="ja-JP"/>
            </a:br>
            <a:r>
              <a:rPr lang="en-US" altLang="ja-JP"/>
              <a:t>      </a:t>
            </a:r>
            <a:r>
              <a:rPr lang="en-US" altLang="ja-JP" i="1"/>
              <a:t>n </a:t>
            </a:r>
            <a:r>
              <a:rPr lang="en-US" altLang="ja-JP"/>
              <a:t>= </a:t>
            </a:r>
            <a:r>
              <a:rPr lang="en-US" altLang="ja-JP" i="1"/>
              <a:t>λ </a:t>
            </a:r>
            <a:r>
              <a:rPr lang="en-US" altLang="ja-JP"/>
              <a:t>x</a:t>
            </a:r>
            <a:r>
              <a:rPr lang="en-US" altLang="ja-JP" i="1"/>
              <a:t> W</a:t>
            </a:r>
          </a:p>
          <a:p>
            <a:pPr lvl="1"/>
            <a:r>
              <a:rPr lang="en-US" altLang="en-US"/>
              <a:t>Valid for any scheduling algorithm and arrival distribution</a:t>
            </a:r>
          </a:p>
          <a:p>
            <a:r>
              <a:rPr lang="en-US" altLang="en-US"/>
              <a:t>For example, if on average 7 processes arrive per second, and normally 14 processes in queue, then average wait time per process = 2 seconds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57E9-D83C-4CCA-99BB-3EE409CE4038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16BAB-0A2C-4181-A4E9-9EED052F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9702588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Queueing models limited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Simulations</a:t>
            </a:r>
            <a:r>
              <a:rPr lang="en-US" altLang="en-US" b="1"/>
              <a:t> </a:t>
            </a:r>
            <a:r>
              <a:rPr lang="en-US" altLang="en-US"/>
              <a:t>more accurate</a:t>
            </a:r>
          </a:p>
          <a:p>
            <a:pPr lvl="1"/>
            <a:r>
              <a:rPr lang="en-US" altLang="en-US"/>
              <a:t>Programmed model of computer system</a:t>
            </a:r>
          </a:p>
          <a:p>
            <a:pPr lvl="1"/>
            <a:r>
              <a:rPr lang="en-US" altLang="en-US"/>
              <a:t>Clock is a variable</a:t>
            </a:r>
          </a:p>
          <a:p>
            <a:pPr lvl="1"/>
            <a:r>
              <a:rPr lang="en-US" altLang="en-US"/>
              <a:t>Gather statistics  indicating algorithm performance</a:t>
            </a:r>
          </a:p>
          <a:p>
            <a:pPr lvl="1"/>
            <a:r>
              <a:rPr lang="en-US" altLang="en-US"/>
              <a:t>Data to drive simulation gathered via</a:t>
            </a:r>
          </a:p>
          <a:p>
            <a:pPr lvl="2"/>
            <a:r>
              <a:rPr lang="en-US" altLang="en-US"/>
              <a:t>Random number generator according to probabilities</a:t>
            </a:r>
          </a:p>
          <a:p>
            <a:pPr lvl="2"/>
            <a:r>
              <a:rPr lang="en-US" altLang="en-US"/>
              <a:t>Distributions defined mathematically or empirically</a:t>
            </a:r>
          </a:p>
          <a:p>
            <a:pPr lvl="2"/>
            <a:r>
              <a:rPr lang="en-US" altLang="en-US"/>
              <a:t>Trace tapes record sequences of real events in real systems</a:t>
            </a:r>
          </a:p>
          <a:p>
            <a:pPr lvl="2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934-AE29-4FF7-94FA-F7C20B281ED9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D5FE8-4662-4133-83D2-E690CE91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6335031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54314" y="166688"/>
            <a:ext cx="7850187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Evaluation of CPU Schedulers by Simulation</a:t>
            </a:r>
          </a:p>
        </p:txBody>
      </p:sp>
      <p:pic>
        <p:nvPicPr>
          <p:cNvPr id="69635" name="Picture 1" descr="6_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1379539"/>
            <a:ext cx="63674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C337-2644-411F-9679-E31B932B4042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0463C-CB3E-4B74-8540-3699D4DD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5972809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Even simulations have limited accuracy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Just implement new scheduler and test in real systems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High cost, high risk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Environments vary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Most flexible schedulers can be modified per-site or per-system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Or APIs to modify priorities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But again environments vary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CEB3-1609-4641-9126-E20507C92D19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77D6D-01D9-4867-8265-36AB4652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67855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Scheduling Criteria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CPU utilization </a:t>
            </a:r>
            <a:r>
              <a:rPr lang="en-US" altLang="en-US" dirty="0"/>
              <a:t>– keep the CPU as busy as possible</a:t>
            </a:r>
          </a:p>
          <a:p>
            <a:r>
              <a:rPr lang="en-US" altLang="en-US" b="1" dirty="0"/>
              <a:t>Throughput</a:t>
            </a:r>
            <a:r>
              <a:rPr lang="en-US" altLang="en-US" dirty="0"/>
              <a:t> – # of processes that complete their execution per time unit</a:t>
            </a:r>
          </a:p>
          <a:p>
            <a:r>
              <a:rPr lang="en-US" altLang="en-US" b="1" dirty="0"/>
              <a:t>Turnaround time </a:t>
            </a:r>
            <a:r>
              <a:rPr lang="en-US" altLang="en-US" dirty="0"/>
              <a:t>– amount of time to execute a particular process</a:t>
            </a:r>
          </a:p>
          <a:p>
            <a:r>
              <a:rPr lang="en-US" altLang="en-US" b="1" dirty="0"/>
              <a:t>Waiting time </a:t>
            </a:r>
            <a:r>
              <a:rPr lang="en-US" altLang="en-US" dirty="0"/>
              <a:t>– amount of time a process has been waiting in the ready queue</a:t>
            </a:r>
          </a:p>
          <a:p>
            <a:r>
              <a:rPr lang="en-US" altLang="en-US" b="1" dirty="0"/>
              <a:t>Response time </a:t>
            </a:r>
            <a:r>
              <a:rPr lang="en-US" altLang="en-US" dirty="0"/>
              <a:t>– amount of time it takes from when a request was submitted until the first response is produced, not output  (for time-sharing environment)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4EE0-DBFE-4ED6-A856-9BBF04A112D3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0039A-0584-4540-960C-CC38BDF9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23233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Scheduling Algorithm Optimization Criteria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Max CPU utilization</a:t>
            </a:r>
          </a:p>
          <a:p>
            <a:r>
              <a:rPr lang="en-US" altLang="en-US" dirty="0"/>
              <a:t>Max throughput</a:t>
            </a:r>
          </a:p>
          <a:p>
            <a:r>
              <a:rPr lang="en-US" altLang="en-US" dirty="0"/>
              <a:t>Min turnaround time </a:t>
            </a:r>
          </a:p>
          <a:p>
            <a:r>
              <a:rPr lang="en-US" altLang="en-US" dirty="0"/>
              <a:t>Min waiting time </a:t>
            </a:r>
          </a:p>
          <a:p>
            <a:r>
              <a:rPr lang="en-US" altLang="en-US" dirty="0"/>
              <a:t>Min response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6924-D04A-472A-ACDF-9AD7269210BA}" type="datetime6">
              <a:rPr lang="en-US" smtClean="0"/>
              <a:t>October 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BE4CA-B818-4EBE-B5A6-D9ED5401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2037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8042</TotalTime>
  <Words>5015</Words>
  <Application>Microsoft Office PowerPoint</Application>
  <PresentationFormat>Widescreen</PresentationFormat>
  <Paragraphs>870</Paragraphs>
  <Slides>75</Slides>
  <Notes>55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Symbol</vt:lpstr>
      <vt:lpstr>Webdings</vt:lpstr>
      <vt:lpstr>Times New Roman</vt:lpstr>
      <vt:lpstr>Monotype Sorts</vt:lpstr>
      <vt:lpstr>Arial</vt:lpstr>
      <vt:lpstr>Verdana</vt:lpstr>
      <vt:lpstr>Cambria Math</vt:lpstr>
      <vt:lpstr>Helvetica</vt:lpstr>
      <vt:lpstr>Calibri Light</vt:lpstr>
      <vt:lpstr>Calibri</vt:lpstr>
      <vt:lpstr>Courier New</vt:lpstr>
      <vt:lpstr>Lucida Grande</vt:lpstr>
      <vt:lpstr>Office Theme</vt:lpstr>
      <vt:lpstr>Equation</vt:lpstr>
      <vt:lpstr>CSMC 412</vt:lpstr>
      <vt:lpstr>Chapter 5:  CPU Scheduling</vt:lpstr>
      <vt:lpstr>Mechanism</vt:lpstr>
      <vt:lpstr>Basic Concepts</vt:lpstr>
      <vt:lpstr>Histogram of CPU-burst Times</vt:lpstr>
      <vt:lpstr>CPU Scheduler</vt:lpstr>
      <vt:lpstr>Dispatcher</vt:lpstr>
      <vt:lpstr>Scheduling Criteria</vt:lpstr>
      <vt:lpstr>Scheduling Algorithm Optimization Criteria</vt:lpstr>
      <vt:lpstr>First- Come, First-Served (FCFS) Scheduling</vt:lpstr>
      <vt:lpstr>FCFS Scheduling (Cont.)</vt:lpstr>
      <vt:lpstr>Shortest-Job-First (SJF) Scheduling</vt:lpstr>
      <vt:lpstr>Example of SJF</vt:lpstr>
      <vt:lpstr>Determining Length of Next CPU Burst</vt:lpstr>
      <vt:lpstr>Prediction of the Length of the Next CPU Burst</vt:lpstr>
      <vt:lpstr>Examples of Exponential Averaging</vt:lpstr>
      <vt:lpstr>Example of Shortest-remaining-time-first</vt:lpstr>
      <vt:lpstr>Priority Scheduling</vt:lpstr>
      <vt:lpstr>Example of Priority Scheduling</vt:lpstr>
      <vt:lpstr>Round Robin (RR)</vt:lpstr>
      <vt:lpstr>Example of RR with Time Quantum = 4</vt:lpstr>
      <vt:lpstr>Time Quantum and Context Switch Time</vt:lpstr>
      <vt:lpstr>Turnaround Time Varies With The Time Quantum</vt:lpstr>
      <vt:lpstr>Multilevel Queue</vt:lpstr>
      <vt:lpstr>Multilevel Queue Scheduling</vt:lpstr>
      <vt:lpstr>Multilevel Feedback Queue</vt:lpstr>
      <vt:lpstr>Example of Multilevel Feedback Queue</vt:lpstr>
      <vt:lpstr>Multilevel Feedback Queues</vt:lpstr>
      <vt:lpstr>Analysis of single Server</vt:lpstr>
      <vt:lpstr>Comparison of servers</vt:lpstr>
      <vt:lpstr>Comparison of servers</vt:lpstr>
      <vt:lpstr>Multiple Servers</vt:lpstr>
      <vt:lpstr>Two servers</vt:lpstr>
      <vt:lpstr>Thread Scheduling</vt:lpstr>
      <vt:lpstr>Pthread Scheduling</vt:lpstr>
      <vt:lpstr>Pthread Scheduling API</vt:lpstr>
      <vt:lpstr>Pthread Scheduling API</vt:lpstr>
      <vt:lpstr>Multiple-Processor Scheduling</vt:lpstr>
      <vt:lpstr>Organization of Queues</vt:lpstr>
      <vt:lpstr>Multiple-Processor Scheduling – Load Balancing</vt:lpstr>
      <vt:lpstr>Multicore Processors</vt:lpstr>
      <vt:lpstr>Multithreaded Multicore System</vt:lpstr>
      <vt:lpstr>Chip Multithreading</vt:lpstr>
      <vt:lpstr>NUMA and CPU Scheduling</vt:lpstr>
      <vt:lpstr>Real-Time CPU Scheduling</vt:lpstr>
      <vt:lpstr>Real-Time CPU Scheduling (Cont.)</vt:lpstr>
      <vt:lpstr>Priority-based Scheduling</vt:lpstr>
      <vt:lpstr>Virtualization and Scheduling</vt:lpstr>
      <vt:lpstr>Rate Montonic Scheduling</vt:lpstr>
      <vt:lpstr>Missed Deadlines with Rate Monotonic Scheduling</vt:lpstr>
      <vt:lpstr>Earliest Deadline First Scheduling (EDF)</vt:lpstr>
      <vt:lpstr>Proportional Share Scheduling</vt:lpstr>
      <vt:lpstr>POSIX Real-Time Scheduling</vt:lpstr>
      <vt:lpstr>POSIX Real-Time Scheduling API</vt:lpstr>
      <vt:lpstr>POSIX Real-Time Scheduling API (Cont.)</vt:lpstr>
      <vt:lpstr>Operating System Examples</vt:lpstr>
      <vt:lpstr>Linux Scheduling Through Version 2.5</vt:lpstr>
      <vt:lpstr>Linux Scheduling in Version 2.6.23 +</vt:lpstr>
      <vt:lpstr>CFS Performance</vt:lpstr>
      <vt:lpstr>Linux Scheduling (Cont.)</vt:lpstr>
      <vt:lpstr>Windows Scheduling</vt:lpstr>
      <vt:lpstr>Windows Priority Classes</vt:lpstr>
      <vt:lpstr>Windows Priority Classes (Cont.)</vt:lpstr>
      <vt:lpstr>Windows Priorities</vt:lpstr>
      <vt:lpstr>Solaris</vt:lpstr>
      <vt:lpstr>Solaris Dispatch Table </vt:lpstr>
      <vt:lpstr>Solaris Scheduling</vt:lpstr>
      <vt:lpstr>Solaris Scheduling (Cont.)</vt:lpstr>
      <vt:lpstr>Algorithm Evaluation</vt:lpstr>
      <vt:lpstr>Deterministic Evaluation</vt:lpstr>
      <vt:lpstr>Queueing Models</vt:lpstr>
      <vt:lpstr>Little’s Formula</vt:lpstr>
      <vt:lpstr>Simulations</vt:lpstr>
      <vt:lpstr>Evaluation of CPU Schedulers by Simulation</vt:lpstr>
      <vt:lpstr>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K. Agrawala</cp:lastModifiedBy>
  <cp:revision>45</cp:revision>
  <cp:lastPrinted>2021-10-19T14:17:57Z</cp:lastPrinted>
  <dcterms:created xsi:type="dcterms:W3CDTF">2019-02-25T14:10:39Z</dcterms:created>
  <dcterms:modified xsi:type="dcterms:W3CDTF">2022-10-13T14:07:48Z</dcterms:modified>
</cp:coreProperties>
</file>