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</p:sldMasterIdLst>
  <p:notesMasterIdLst>
    <p:notesMasterId r:id="rId66"/>
  </p:notesMasterIdLst>
  <p:handoutMasterIdLst>
    <p:handoutMasterId r:id="rId67"/>
  </p:handoutMasterIdLst>
  <p:sldIdLst>
    <p:sldId id="298" r:id="rId3"/>
    <p:sldId id="299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330" r:id="rId34"/>
    <p:sldId id="331" r:id="rId35"/>
    <p:sldId id="332" r:id="rId36"/>
    <p:sldId id="333" r:id="rId37"/>
    <p:sldId id="334" r:id="rId38"/>
    <p:sldId id="335" r:id="rId39"/>
    <p:sldId id="336" r:id="rId40"/>
    <p:sldId id="337" r:id="rId41"/>
    <p:sldId id="338" r:id="rId42"/>
    <p:sldId id="339" r:id="rId43"/>
    <p:sldId id="340" r:id="rId44"/>
    <p:sldId id="341" r:id="rId45"/>
    <p:sldId id="342" r:id="rId46"/>
    <p:sldId id="343" r:id="rId47"/>
    <p:sldId id="344" r:id="rId48"/>
    <p:sldId id="345" r:id="rId49"/>
    <p:sldId id="346" r:id="rId50"/>
    <p:sldId id="347" r:id="rId51"/>
    <p:sldId id="348" r:id="rId52"/>
    <p:sldId id="349" r:id="rId53"/>
    <p:sldId id="350" r:id="rId54"/>
    <p:sldId id="351" r:id="rId55"/>
    <p:sldId id="352" r:id="rId56"/>
    <p:sldId id="353" r:id="rId57"/>
    <p:sldId id="354" r:id="rId58"/>
    <p:sldId id="355" r:id="rId59"/>
    <p:sldId id="356" r:id="rId60"/>
    <p:sldId id="357" r:id="rId61"/>
    <p:sldId id="358" r:id="rId62"/>
    <p:sldId id="359" r:id="rId63"/>
    <p:sldId id="360" r:id="rId64"/>
    <p:sldId id="361" r:id="rId6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89">
          <p15:clr>
            <a:srgbClr val="A4A3A4"/>
          </p15:clr>
        </p15:guide>
        <p15:guide id="2" pos="4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6714" autoAdjust="0"/>
  </p:normalViewPr>
  <p:slideViewPr>
    <p:cSldViewPr snapToGrid="0">
      <p:cViewPr varScale="1">
        <p:scale>
          <a:sx n="106" d="100"/>
          <a:sy n="106" d="100"/>
        </p:scale>
        <p:origin x="504" y="268"/>
      </p:cViewPr>
      <p:guideLst>
        <p:guide orient="horz" pos="789"/>
        <p:guide pos="4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67585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30" tIns="44065" rIns="88130" bIns="4406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20835" name="Rectangle 67586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36" y="2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30" tIns="44065" rIns="88130" bIns="4406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20836" name="Rectangle 67587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0660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30" tIns="44065" rIns="88130" bIns="4406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7589" name="Slide Number Placeholder 67588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36" y="8830660"/>
            <a:ext cx="3038145" cy="46420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88130" tIns="44065" rIns="88130" bIns="4406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8A855623-DCED-4E5D-9311-6CA263906B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5017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3" tIns="46582" rIns="93163" bIns="46582" numCol="1" anchor="t" anchorCtr="0" compatLnSpc="1">
            <a:prstTxWarp prst="textNoShape">
              <a:avLst/>
            </a:prstTxWarp>
          </a:bodyPr>
          <a:lstStyle>
            <a:lvl1pPr defTabSz="931799" eaLnBrk="1" hangingPunct="1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1443" name="Rectangle 50178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6" y="2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3" tIns="46582" rIns="93163" bIns="46582" numCol="1" anchor="t" anchorCtr="0" compatLnSpc="1">
            <a:prstTxWarp prst="textNoShape">
              <a:avLst/>
            </a:prstTxWarp>
          </a:bodyPr>
          <a:lstStyle>
            <a:lvl1pPr algn="r" defTabSz="931799" eaLnBrk="1" hangingPunct="1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1444" name="Rectangle 50179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Notes Placeholder 5018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5" y="4416098"/>
            <a:ext cx="5607712" cy="418245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3163" tIns="46582" rIns="93163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46" name="Rectangle 50181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0660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3" tIns="46582" rIns="93163" bIns="46582" numCol="1" anchor="b" anchorCtr="0" compatLnSpc="1">
            <a:prstTxWarp prst="textNoShape">
              <a:avLst/>
            </a:prstTxWarp>
          </a:bodyPr>
          <a:lstStyle>
            <a:lvl1pPr defTabSz="931799" eaLnBrk="1" hangingPunct="1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0183" name="Slide Number Placeholder 50182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6" y="8830660"/>
            <a:ext cx="3038145" cy="46420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3163" tIns="46582" rIns="93163" bIns="46582" numCol="1" anchor="b" anchorCtr="0" compatLnSpc="1">
            <a:prstTxWarp prst="textNoShape">
              <a:avLst/>
            </a:prstTxWarp>
          </a:bodyPr>
          <a:lstStyle>
            <a:lvl1pPr algn="r" defTabSz="931799" eaLnBrk="1" hangingPunct="1">
              <a:defRPr sz="1300">
                <a:latin typeface="Times New Roman" pitchFamily="18" charset="0"/>
              </a:defRPr>
            </a:lvl1pPr>
          </a:lstStyle>
          <a:p>
            <a:fld id="{048DFA81-0638-4983-AB53-0B2C09D32EF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hape 1"/>
          <p:cNvSpPr>
            <a:spLocks noGrp="1" noRot="1" noChangeAspect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7171" name="Shap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8405082-739D-43E2-8897-FBFC72292D67}" type="slidenum">
              <a:rPr lang="en-US" altLang="en-US">
                <a:latin typeface="Times New Roman" panose="02020603050405020304" pitchFamily="18" charset="0"/>
              </a:rPr>
              <a:pPr/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409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851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522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7800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3847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2595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5542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7957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2999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248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883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B047014-6D9D-4909-919F-0269DFB72E0A}" type="slidenum">
              <a:rPr lang="en-US" altLang="en-US">
                <a:latin typeface="Times New Roman" panose="02020603050405020304" pitchFamily="18" charset="0"/>
              </a:rPr>
              <a:pPr/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1051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855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5922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2612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6268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1283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1965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5304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8738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8197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019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5547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7191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4119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2515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6754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2125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1777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5789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7849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8130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364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828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9748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53207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94352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83125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51446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81869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41480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5035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463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428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23082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35173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7498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65964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89054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34469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49949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38906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14461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14901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732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06008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73366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28488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203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333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770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801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CC2FED-1B3E-4C89-9924-0C7A35A86F23}" type="datetime6">
              <a:rPr lang="en-US" smtClean="0"/>
              <a:t>September 22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EB1FB-9AFD-432C-BEC6-8EDA6DE5F9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3674D1-1B19-463A-99C3-92C7DCB12B1A}" type="datetime6">
              <a:rPr lang="en-US" smtClean="0"/>
              <a:t>September 22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904EF-2969-4BEA-A3EE-AEA62ECEEE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33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6988" y="6613525"/>
            <a:ext cx="2730500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336699"/>
                </a:solidFill>
                <a:latin typeface="Helvetica" pitchFamily="-84" charset="0"/>
              </a:rPr>
              <a:t>Operating System Concepts – 10</a:t>
            </a:r>
            <a:r>
              <a:rPr lang="en-US" sz="1000" b="1" baseline="30000" dirty="0">
                <a:solidFill>
                  <a:srgbClr val="336699"/>
                </a:solidFill>
                <a:latin typeface="Helvetica" pitchFamily="-84" charset="0"/>
              </a:rPr>
              <a:t>th</a:t>
            </a:r>
            <a:r>
              <a:rPr lang="en-US" sz="1000" b="1" dirty="0">
                <a:solidFill>
                  <a:srgbClr val="33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9" name="Picture 9" descr="dino_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22421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6064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141915-6CDD-40AC-A321-6DB7DE6600E0}" type="datetime6">
              <a:rPr lang="en-US" smtClean="0"/>
              <a:t>September 22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080C9-BA94-4E56-90D3-2235F2002E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9C4C94-2F31-46A7-8F8A-085A7701D27B}" type="datetime6">
              <a:rPr lang="en-US" smtClean="0"/>
              <a:t>September 22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81CA6-E1DB-4E0F-9C40-4DBB44312A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E6E3C8-8E3A-46B3-9BC8-7AB1C9BFBDA9}" type="datetime6">
              <a:rPr lang="en-US" smtClean="0"/>
              <a:t>September 22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38E3D-0A98-4A46-B200-62173E7D80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509ACD-0986-4077-A4D8-48C569591FA8}" type="datetime6">
              <a:rPr lang="en-US" smtClean="0"/>
              <a:t>September 22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24B43-831F-4D0E-9257-5027E6CA44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8DBD0E-293D-4337-B27C-52FD978FE047}" type="datetime6">
              <a:rPr lang="en-US" smtClean="0"/>
              <a:t>September 22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A88444-A49F-4ADA-93FF-16D614E15A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81AE49-0394-40BB-A72D-BD7CDECCC00C}" type="datetime6">
              <a:rPr lang="en-US" smtClean="0"/>
              <a:t>September 22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F6560-9B72-4DC3-8E93-AC175E0D90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B2C2C6-3CB6-441C-A851-610372DB742C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638EF-AA70-4CF5-AC7F-FCC397C751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D58CCC-9248-4F78-8A03-4FD6E9A596A9}" type="datetime6">
              <a:rPr lang="en-US" smtClean="0"/>
              <a:t>September 22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4B18D-FF3B-4B89-9A53-6C3EF8BA13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82E6F9-2D86-4196-9BD5-5E474307028F}" type="datetime6">
              <a:rPr lang="en-US" smtClean="0"/>
              <a:t>September 22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E5ACC-4FA2-4095-B15A-35A4F16BFD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67BF98-D608-44D6-B10E-D1AB88A3E98E}" type="datetime6">
              <a:rPr lang="en-US" smtClean="0"/>
              <a:t>September 22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08918-EA6F-4B96-8963-060063C8F4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EE5106-4585-4FD6-812B-1B19BC43C221}" type="datetime6">
              <a:rPr lang="en-US" smtClean="0"/>
              <a:t>September 22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3DE52-DCC3-47CC-84AE-BE40C5325F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A410AF-FE2A-48C7-86EC-B1DBC2CE1DD3}" type="datetime6">
              <a:rPr lang="en-US" smtClean="0"/>
              <a:t>September 22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BA1F8-8F73-4058-88F5-8FFEE48DD2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03B856-4488-4A79-B2C9-A4B15D9612EB}" type="datetime6">
              <a:rPr lang="en-US" smtClean="0"/>
              <a:t>September 22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A9261-8521-4657-AE8F-C8AC4326E3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8E0745-8B70-4384-A530-A9C88D92FD89}" type="datetime6">
              <a:rPr lang="en-US" smtClean="0"/>
              <a:t>September 22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EE17D-35A6-499E-A736-A2A91F5B3C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7545F9-9A90-4256-B8DC-1EF0341A0EDF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3BDC4C-DEAB-4FD7-B417-542F841548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824DDD-2580-4BF2-8016-497E6A4786B0}" type="datetime6">
              <a:rPr lang="en-US" smtClean="0"/>
              <a:t>September 22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7FC89-7FE4-4017-BBEA-AA86954080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7BCCFF-C59A-488B-AEC9-AC22FB84B7C2}" type="datetime6">
              <a:rPr lang="en-US" smtClean="0"/>
              <a:t>September 22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A54BB-72C9-4979-B389-1171C23DF6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5BF196C-5A33-4A5C-ACBB-7428D06437A0}" type="datetime6">
              <a:rPr lang="en-US" smtClean="0"/>
              <a:t>September 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40788267-731E-450B-A5F8-764C82C24E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9" r:id="rId11"/>
  </p:sldLayoutIdLst>
  <p:hf hdr="0" dt="0"/>
  <p:txStyles>
    <p:titleStyle>
      <a:lvl1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8001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12573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7145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21717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E96EAD7D-ADBA-4E51-BF6E-7118A2124D62}" type="datetime6">
              <a:rPr lang="en-US" smtClean="0"/>
              <a:t>September 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EEBE8AA-8AF2-44A0-84FC-2CD806D8F9F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</p:sldLayoutIdLst>
  <p:hf hdr="0" dt="0"/>
  <p:txStyles>
    <p:titleStyle>
      <a:lvl1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8001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12573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7145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21717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54273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 cap="flat" algn="ctr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63398" tIns="25359" rIns="63398" bIns="25359" anchor="t">
            <a:spAutoFit/>
          </a:bodyPr>
          <a:lstStyle/>
          <a:p>
            <a:pPr eaLnBrk="1" hangingPunct="1">
              <a:lnSpc>
                <a:spcPct val="95000"/>
              </a:lnSpc>
            </a:pPr>
            <a:r>
              <a:rPr lang="en-US" altLang="en-US"/>
              <a:t>CSMC 412</a:t>
            </a:r>
          </a:p>
        </p:txBody>
      </p:sp>
      <p:sp>
        <p:nvSpPr>
          <p:cNvPr id="6147" name="Text Placeholder 5427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731681"/>
          </a:xfrm>
          <a:extLst>
            <a:ext uri="{91240B29-F687-4F45-9708-019B960494DF}">
              <a14:hiddenLine xmlns:a14="http://schemas.microsoft.com/office/drawing/2010/main" w="12700" cap="flat" algn="ctr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71324" tIns="28529" rIns="71324" bIns="28529">
            <a:spAutoFit/>
          </a:bodyPr>
          <a:lstStyle/>
          <a:p>
            <a:pPr marL="387350" indent="-387350" algn="ctr" defTabSz="1033463" eaLnBrk="1" hangingPunct="1">
              <a:lnSpc>
                <a:spcPct val="94000"/>
              </a:lnSpc>
              <a:spcBef>
                <a:spcPct val="28000"/>
              </a:spcBef>
              <a:buFont typeface="Arial" panose="020B0604020202020204" pitchFamily="34" charset="0"/>
              <a:buNone/>
            </a:pPr>
            <a:r>
              <a:rPr lang="en-US" altLang="en-US" sz="3300" dirty="0">
                <a:solidFill>
                  <a:schemeClr val="tx2"/>
                </a:solidFill>
              </a:rPr>
              <a:t>Operating Systems</a:t>
            </a:r>
          </a:p>
          <a:p>
            <a:pPr marL="387350" indent="-387350" algn="ctr" defTabSz="1033463" eaLnBrk="1" hangingPunct="1">
              <a:lnSpc>
                <a:spcPct val="94000"/>
              </a:lnSpc>
              <a:spcBef>
                <a:spcPct val="28000"/>
              </a:spcBef>
              <a:buFont typeface="Arial" panose="020B0604020202020204" pitchFamily="34" charset="0"/>
              <a:buNone/>
            </a:pPr>
            <a:r>
              <a:rPr lang="en-US" altLang="en-US" sz="3300" dirty="0">
                <a:solidFill>
                  <a:schemeClr val="tx2"/>
                </a:solidFill>
              </a:rPr>
              <a:t>Prof. Ashok K Agrawala</a:t>
            </a:r>
          </a:p>
          <a:p>
            <a:pPr marL="387350" indent="-387350" algn="ctr" defTabSz="1033463" eaLnBrk="1" hangingPunct="1">
              <a:lnSpc>
                <a:spcPct val="94000"/>
              </a:lnSpc>
              <a:spcBef>
                <a:spcPct val="28000"/>
              </a:spcBef>
              <a:buFont typeface="Arial" panose="020B0604020202020204" pitchFamily="34" charset="0"/>
              <a:buNone/>
            </a:pPr>
            <a:endParaRPr lang="en-US" altLang="en-US" sz="2100" dirty="0"/>
          </a:p>
          <a:p>
            <a:pPr marL="387350" indent="-387350" algn="ctr" defTabSz="1033463" eaLnBrk="1" hangingPunct="1">
              <a:lnSpc>
                <a:spcPct val="94000"/>
              </a:lnSpc>
              <a:spcBef>
                <a:spcPct val="28000"/>
              </a:spcBef>
              <a:buFont typeface="Arial" panose="020B0604020202020204" pitchFamily="34" charset="0"/>
              <a:buNone/>
            </a:pPr>
            <a:r>
              <a:rPr lang="en-US" altLang="en-US" sz="2100" dirty="0">
                <a:solidFill>
                  <a:srgbClr val="000000"/>
                </a:solidFill>
              </a:rPr>
              <a:t>© 2021   Ashok Agrawala</a:t>
            </a:r>
          </a:p>
          <a:p>
            <a:pPr marL="387350" indent="-387350" algn="ctr" defTabSz="1033463" eaLnBrk="1" hangingPunct="1">
              <a:lnSpc>
                <a:spcPct val="94000"/>
              </a:lnSpc>
              <a:spcBef>
                <a:spcPct val="28000"/>
              </a:spcBef>
              <a:buFont typeface="Arial" panose="020B0604020202020204" pitchFamily="34" charset="0"/>
              <a:buNone/>
            </a:pPr>
            <a:endParaRPr lang="en-US" altLang="en-US" sz="2100" dirty="0">
              <a:solidFill>
                <a:srgbClr val="000000"/>
              </a:solidFill>
            </a:endParaRPr>
          </a:p>
          <a:p>
            <a:pPr marL="387350" indent="-387350" algn="ctr" defTabSz="1033463" eaLnBrk="1" hangingPunct="1">
              <a:lnSpc>
                <a:spcPct val="94000"/>
              </a:lnSpc>
              <a:spcBef>
                <a:spcPct val="28000"/>
              </a:spcBef>
              <a:buFont typeface="Arial" panose="020B0604020202020204" pitchFamily="34" charset="0"/>
              <a:buNone/>
            </a:pPr>
            <a:r>
              <a:rPr lang="en-US" altLang="en-US" sz="2100" dirty="0">
                <a:solidFill>
                  <a:srgbClr val="000000"/>
                </a:solidFill>
              </a:rPr>
              <a:t>Processes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04EF-2969-4BEA-A3EE-AEA62ECEEEA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1515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82663" y="18256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CPU Switch From Process to Process</a:t>
            </a:r>
          </a:p>
        </p:txBody>
      </p:sp>
      <p:pic>
        <p:nvPicPr>
          <p:cNvPr id="1229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1104900"/>
            <a:ext cx="69691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E17D-35A6-499E-A736-A2A91F5B3CB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1400" y="136525"/>
            <a:ext cx="76454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Threads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7425" y="1093788"/>
            <a:ext cx="6975475" cy="3983037"/>
          </a:xfrm>
        </p:spPr>
        <p:txBody>
          <a:bodyPr>
            <a:normAutofit fontScale="92500"/>
          </a:bodyPr>
          <a:lstStyle/>
          <a:p>
            <a:r>
              <a:rPr lang="en-US" altLang="en-US" dirty="0"/>
              <a:t>So far, process has a single thread of execution</a:t>
            </a:r>
          </a:p>
          <a:p>
            <a:r>
              <a:rPr lang="en-US" altLang="en-US" dirty="0"/>
              <a:t>Consider having multiple program counters per process</a:t>
            </a:r>
          </a:p>
          <a:p>
            <a:pPr lvl="1"/>
            <a:r>
              <a:rPr lang="en-US" altLang="en-US" dirty="0"/>
              <a:t>Multiple locations can execute at once</a:t>
            </a:r>
          </a:p>
          <a:p>
            <a:pPr lvl="2"/>
            <a:r>
              <a:rPr lang="en-US" altLang="en-US" dirty="0"/>
              <a:t>Multiple threads of control -&gt; </a:t>
            </a:r>
            <a:r>
              <a:rPr lang="en-US" altLang="en-US" b="1" dirty="0">
                <a:solidFill>
                  <a:srgbClr val="3366FF"/>
                </a:solidFill>
              </a:rPr>
              <a:t>threads</a:t>
            </a:r>
          </a:p>
          <a:p>
            <a:r>
              <a:rPr lang="en-US" altLang="en-US" dirty="0"/>
              <a:t>Must then have storage for thread details, multiple program counters in PCB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23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960438" y="144463"/>
            <a:ext cx="8229600" cy="576262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Process Representation in Linux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pitchFamily="-84" charset="2"/>
              <a:buNone/>
            </a:pPr>
            <a:r>
              <a:rPr lang="en-US" altLang="en-US"/>
              <a:t>Represented by the C structure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task_struct</a:t>
            </a:r>
          </a:p>
          <a:p>
            <a:pPr>
              <a:buFont typeface="Monotype Sorts" pitchFamily="-84" charset="2"/>
              <a:buNone/>
            </a:pPr>
            <a:b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pid t_pid; /* process identifier */ </a:t>
            </a:r>
            <a:b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long state; /* state of the process */ </a:t>
            </a:r>
            <a:b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unsigned int time_slice /* scheduling information */ </a:t>
            </a:r>
            <a:b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struct task_struct *parent; /* this process</a:t>
            </a:r>
            <a:r>
              <a:rPr lang="ja-JP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en-US" altLang="ja-JP" sz="1600">
                <a:latin typeface="Courier New" panose="02070309020205020404" pitchFamily="49" charset="0"/>
                <a:cs typeface="Courier New" panose="02070309020205020404" pitchFamily="49" charset="0"/>
              </a:rPr>
              <a:t>s parent */ </a:t>
            </a:r>
            <a:br>
              <a:rPr lang="en-US" altLang="ja-JP" sz="16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ja-JP" sz="1600">
                <a:latin typeface="Courier New" panose="02070309020205020404" pitchFamily="49" charset="0"/>
                <a:cs typeface="Courier New" panose="02070309020205020404" pitchFamily="49" charset="0"/>
              </a:rPr>
              <a:t>struct list_head children; /* this process</a:t>
            </a:r>
            <a:r>
              <a:rPr lang="ja-JP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en-US" altLang="ja-JP" sz="1600">
                <a:latin typeface="Courier New" panose="02070309020205020404" pitchFamily="49" charset="0"/>
                <a:cs typeface="Courier New" panose="02070309020205020404" pitchFamily="49" charset="0"/>
              </a:rPr>
              <a:t>s children */ </a:t>
            </a:r>
            <a:br>
              <a:rPr lang="en-US" altLang="ja-JP" sz="16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ja-JP" sz="1600">
                <a:latin typeface="Courier New" panose="02070309020205020404" pitchFamily="49" charset="0"/>
                <a:cs typeface="Courier New" panose="02070309020205020404" pitchFamily="49" charset="0"/>
              </a:rPr>
              <a:t>struct files_struct *files; /* list of open files */ </a:t>
            </a:r>
            <a:br>
              <a:rPr lang="en-US" altLang="ja-JP" sz="16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ja-JP" sz="1600">
                <a:latin typeface="Courier New" panose="02070309020205020404" pitchFamily="49" charset="0"/>
                <a:cs typeface="Courier New" panose="02070309020205020404" pitchFamily="49" charset="0"/>
              </a:rPr>
              <a:t>struct mm_struct *mm; /* address space of this process */</a:t>
            </a:r>
            <a:endParaRPr lang="en-US" altLang="en-US" sz="16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4340" name="Picture 3" descr="C:\Users\as668\Desktop\in-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094" y="4580400"/>
            <a:ext cx="5865812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0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1400" y="136525"/>
            <a:ext cx="76454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Process Scheduling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1168400"/>
            <a:ext cx="6975475" cy="3983038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/>
              <a:t>Maximize CPU use, quickly switch processes onto CPU for time sharing</a:t>
            </a:r>
          </a:p>
          <a:p>
            <a:r>
              <a:rPr lang="en-US" altLang="en-US" b="1">
                <a:solidFill>
                  <a:srgbClr val="3366FF"/>
                </a:solidFill>
              </a:rPr>
              <a:t>Process scheduler </a:t>
            </a:r>
            <a:r>
              <a:rPr lang="en-US" altLang="en-US"/>
              <a:t>selects among available processes for next execution on CPU</a:t>
            </a:r>
          </a:p>
          <a:p>
            <a:r>
              <a:rPr lang="en-US" altLang="en-US"/>
              <a:t>Maintains </a:t>
            </a:r>
            <a:r>
              <a:rPr lang="en-US" altLang="en-US" b="1">
                <a:solidFill>
                  <a:srgbClr val="3366FF"/>
                </a:solidFill>
              </a:rPr>
              <a:t>scheduling queues </a:t>
            </a:r>
            <a:r>
              <a:rPr lang="en-US" altLang="en-US"/>
              <a:t>of processes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Job queue </a:t>
            </a:r>
            <a:r>
              <a:rPr lang="en-US" altLang="en-US"/>
              <a:t>– set of all processes in the system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Ready queue </a:t>
            </a:r>
            <a:r>
              <a:rPr lang="en-US" altLang="en-US"/>
              <a:t>– set of all processes residing in main memory, ready and waiting to execute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Device queues </a:t>
            </a:r>
            <a:r>
              <a:rPr lang="en-US" altLang="en-US"/>
              <a:t>– set of processes waiting for an I/O device</a:t>
            </a:r>
          </a:p>
          <a:p>
            <a:pPr lvl="1"/>
            <a:r>
              <a:rPr lang="en-US" altLang="en-US"/>
              <a:t>Processes migrate among the various queues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67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74725" y="236538"/>
            <a:ext cx="7983538" cy="457200"/>
          </a:xfrm>
        </p:spPr>
        <p:txBody>
          <a:bodyPr/>
          <a:lstStyle/>
          <a:p>
            <a:pPr eaLnBrk="1" hangingPunct="1"/>
            <a:r>
              <a:rPr lang="en-US" altLang="en-US" sz="2400"/>
              <a:t>Ready Queue And Various I/O Device Queues</a:t>
            </a:r>
          </a:p>
        </p:txBody>
      </p:sp>
      <p:pic>
        <p:nvPicPr>
          <p:cNvPr id="1638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" y="1214438"/>
            <a:ext cx="5822950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E17D-35A6-499E-A736-A2A91F5B3CB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58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5240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sz="2800"/>
              <a:t>Representation of Process Scheduling</a:t>
            </a:r>
          </a:p>
        </p:txBody>
      </p:sp>
      <p:pic>
        <p:nvPicPr>
          <p:cNvPr id="17411" name="Picture 4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1966913"/>
            <a:ext cx="654685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3"/>
          <p:cNvSpPr txBox="1">
            <a:spLocks noChangeArrowheads="1"/>
          </p:cNvSpPr>
          <p:nvPr/>
        </p:nvSpPr>
        <p:spPr bwMode="auto">
          <a:xfrm>
            <a:off x="808038" y="1303338"/>
            <a:ext cx="6975475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/>
          <a:lstStyle>
            <a:lvl1pPr marL="488950" indent="-488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altLang="en-US" b="1">
                <a:solidFill>
                  <a:srgbClr val="3366FF"/>
                </a:solidFill>
                <a:latin typeface="Helvetica" panose="020B0604020202020204" pitchFamily="34" charset="0"/>
              </a:rPr>
              <a:t>Queueing diagram </a:t>
            </a:r>
            <a:r>
              <a:rPr kumimoji="1" lang="en-US" altLang="en-US">
                <a:latin typeface="Helvetica" panose="020B0604020202020204" pitchFamily="34" charset="0"/>
              </a:rPr>
              <a:t>represents queues, resources, flows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E17D-35A6-499E-A736-A2A91F5B3CB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36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256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Schedulers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1108075"/>
            <a:ext cx="7453312" cy="5022850"/>
          </a:xfrm>
        </p:spPr>
        <p:txBody>
          <a:bodyPr/>
          <a:lstStyle/>
          <a:p>
            <a:r>
              <a:rPr lang="en-US" altLang="en-US" sz="1600" b="1">
                <a:solidFill>
                  <a:srgbClr val="3366FF"/>
                </a:solidFill>
              </a:rPr>
              <a:t>Short-term scheduler  </a:t>
            </a:r>
            <a:r>
              <a:rPr lang="en-US" altLang="en-US" sz="1600"/>
              <a:t>(or </a:t>
            </a:r>
            <a:r>
              <a:rPr lang="en-US" altLang="en-US" sz="1600" b="1">
                <a:solidFill>
                  <a:srgbClr val="3366FF"/>
                </a:solidFill>
              </a:rPr>
              <a:t>CPU scheduler</a:t>
            </a:r>
            <a:r>
              <a:rPr lang="en-US" altLang="en-US" sz="1600"/>
              <a:t>) – selects which process should be executed next and allocates CPU</a:t>
            </a:r>
          </a:p>
          <a:p>
            <a:pPr lvl="1"/>
            <a:r>
              <a:rPr lang="en-US" altLang="en-US" sz="1600"/>
              <a:t>Sometimes the only scheduler in a system</a:t>
            </a:r>
          </a:p>
          <a:p>
            <a:pPr lvl="1"/>
            <a:r>
              <a:rPr lang="en-US" altLang="en-US" sz="1600"/>
              <a:t>Short-term scheduler is invoked frequently (milliseconds) </a:t>
            </a:r>
            <a:r>
              <a:rPr lang="en-US" altLang="en-US" sz="1600">
                <a:sym typeface="Symbol" panose="05050102010706020507" pitchFamily="18" charset="2"/>
              </a:rPr>
              <a:t> (must be fast)</a:t>
            </a:r>
            <a:endParaRPr lang="en-US" altLang="en-US" sz="800">
              <a:sym typeface="Symbol" panose="05050102010706020507" pitchFamily="18" charset="2"/>
            </a:endParaRPr>
          </a:p>
          <a:p>
            <a:r>
              <a:rPr lang="en-US" altLang="en-US" sz="1600" b="1">
                <a:solidFill>
                  <a:srgbClr val="3366FF"/>
                </a:solidFill>
              </a:rPr>
              <a:t>Long-term scheduler  </a:t>
            </a:r>
            <a:r>
              <a:rPr lang="en-US" altLang="en-US" sz="1600"/>
              <a:t>(or </a:t>
            </a:r>
            <a:r>
              <a:rPr lang="en-US" altLang="en-US" sz="1600" b="1">
                <a:solidFill>
                  <a:srgbClr val="3366FF"/>
                </a:solidFill>
              </a:rPr>
              <a:t>job scheduler</a:t>
            </a:r>
            <a:r>
              <a:rPr lang="en-US" altLang="en-US" sz="1600"/>
              <a:t>) – selects which processes should be brought into the ready queue</a:t>
            </a:r>
          </a:p>
          <a:p>
            <a:pPr lvl="1"/>
            <a:r>
              <a:rPr lang="en-US" altLang="en-US" sz="1600">
                <a:sym typeface="Symbol" panose="05050102010706020507" pitchFamily="18" charset="2"/>
              </a:rPr>
              <a:t>Long-term scheduler is invoked  infrequently (seconds, minutes)  (may be slow)</a:t>
            </a:r>
            <a:endParaRPr lang="en-US" altLang="en-US" sz="800">
              <a:sym typeface="Symbol" panose="05050102010706020507" pitchFamily="18" charset="2"/>
            </a:endParaRPr>
          </a:p>
          <a:p>
            <a:pPr lvl="1"/>
            <a:r>
              <a:rPr lang="en-US" altLang="en-US" sz="1600">
                <a:sym typeface="Symbol" panose="05050102010706020507" pitchFamily="18" charset="2"/>
              </a:rPr>
              <a:t>The long-term scheduler controls the </a:t>
            </a:r>
            <a:r>
              <a:rPr lang="en-US" altLang="en-US" sz="1600" b="1">
                <a:solidFill>
                  <a:srgbClr val="3366FF"/>
                </a:solidFill>
                <a:sym typeface="Symbol" panose="05050102010706020507" pitchFamily="18" charset="2"/>
              </a:rPr>
              <a:t>degree of multiprogramming</a:t>
            </a:r>
            <a:endParaRPr lang="en-US" altLang="en-US" sz="800" i="1">
              <a:sym typeface="Symbol" panose="05050102010706020507" pitchFamily="18" charset="2"/>
            </a:endParaRPr>
          </a:p>
          <a:p>
            <a:r>
              <a:rPr lang="en-US" altLang="en-US" sz="1600">
                <a:sym typeface="Symbol" panose="05050102010706020507" pitchFamily="18" charset="2"/>
              </a:rPr>
              <a:t>Processes can be described as either:</a:t>
            </a:r>
          </a:p>
          <a:p>
            <a:pPr lvl="1"/>
            <a:r>
              <a:rPr lang="en-US" altLang="en-US" sz="1600" b="1">
                <a:solidFill>
                  <a:srgbClr val="3366FF"/>
                </a:solidFill>
                <a:sym typeface="Symbol" panose="05050102010706020507" pitchFamily="18" charset="2"/>
              </a:rPr>
              <a:t>I/O-bound process</a:t>
            </a:r>
            <a:r>
              <a:rPr lang="en-US" altLang="en-US" sz="160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1600">
                <a:sym typeface="Symbol" panose="05050102010706020507" pitchFamily="18" charset="2"/>
              </a:rPr>
              <a:t>– spends more time doing I/O than computations, many short CPU bursts</a:t>
            </a:r>
          </a:p>
          <a:p>
            <a:pPr lvl="1"/>
            <a:r>
              <a:rPr lang="en-US" altLang="en-US" sz="1600" b="1">
                <a:solidFill>
                  <a:srgbClr val="3366FF"/>
                </a:solidFill>
                <a:sym typeface="Symbol" panose="05050102010706020507" pitchFamily="18" charset="2"/>
              </a:rPr>
              <a:t>CPU-bound process </a:t>
            </a:r>
            <a:r>
              <a:rPr lang="en-US" altLang="en-US" sz="1600">
                <a:sym typeface="Symbol" panose="05050102010706020507" pitchFamily="18" charset="2"/>
              </a:rPr>
              <a:t>– spends more time doing computations; few very long CPU bursts</a:t>
            </a:r>
          </a:p>
          <a:p>
            <a:r>
              <a:rPr lang="en-US" altLang="en-US" sz="1600">
                <a:sym typeface="Symbol" panose="05050102010706020507" pitchFamily="18" charset="2"/>
              </a:rPr>
              <a:t>Long-term scheduler strives for good </a:t>
            </a:r>
            <a:r>
              <a:rPr lang="en-US" altLang="en-US" sz="1600" b="1" i="1">
                <a:sym typeface="Symbol" panose="05050102010706020507" pitchFamily="18" charset="2"/>
              </a:rPr>
              <a:t>process mix</a:t>
            </a:r>
            <a:endParaRPr lang="en-US" altLang="en-US" sz="1600">
              <a:sym typeface="Symbol" panose="05050102010706020507" pitchFamily="18" charset="2"/>
            </a:endParaRPr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51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85850" y="18256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Addition of Medium-Term Scheduling</a:t>
            </a:r>
          </a:p>
        </p:txBody>
      </p:sp>
      <p:pic>
        <p:nvPicPr>
          <p:cNvPr id="1945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2827338"/>
            <a:ext cx="7327900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3"/>
          <p:cNvSpPr txBox="1">
            <a:spLocks noChangeArrowheads="1"/>
          </p:cNvSpPr>
          <p:nvPr/>
        </p:nvSpPr>
        <p:spPr bwMode="auto">
          <a:xfrm>
            <a:off x="806450" y="1160463"/>
            <a:ext cx="72009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/>
          <a:lstStyle>
            <a:lvl1pPr marL="488950" indent="-488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1060450" indent="-40798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altLang="en-US" b="1">
                <a:solidFill>
                  <a:srgbClr val="3366FF"/>
                </a:solidFill>
                <a:latin typeface="Helvetica" panose="020B0604020202020204" pitchFamily="34" charset="0"/>
              </a:rPr>
              <a:t>Medium-term scheduler  </a:t>
            </a:r>
            <a:r>
              <a:rPr kumimoji="1" lang="en-US" altLang="en-US">
                <a:latin typeface="Helvetica" panose="020B0604020202020204" pitchFamily="34" charset="0"/>
              </a:rPr>
              <a:t>can be added if degree of multiple programming needs to decrease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</a:pPr>
            <a:r>
              <a:rPr kumimoji="1" lang="en-US" altLang="en-US">
                <a:latin typeface="Helvetica" panose="020B0604020202020204" pitchFamily="34" charset="0"/>
              </a:rPr>
              <a:t>Remove process from memory, store on disk, bring back in from disk to continue execution: </a:t>
            </a:r>
            <a:r>
              <a:rPr kumimoji="1" lang="en-US" altLang="en-US" b="1">
                <a:solidFill>
                  <a:srgbClr val="3366FF"/>
                </a:solidFill>
                <a:latin typeface="Helvetica" panose="020B0604020202020204" pitchFamily="34" charset="0"/>
              </a:rPr>
              <a:t>swapping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endParaRPr kumimoji="1" lang="en-US" altLang="en-US">
              <a:latin typeface="Helvetica" panose="020B0604020202020204" pitchFamily="34" charset="0"/>
            </a:endParaRPr>
          </a:p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endParaRPr kumimoji="1" lang="en-US" altLang="en-US">
              <a:latin typeface="Helvetica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E17D-35A6-499E-A736-A2A91F5B3CB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281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19150" y="18256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Multitasking in Mobile Systems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122363"/>
            <a:ext cx="7359650" cy="4448175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/>
              <a:t>Some mobile systems (e.g., early version of iOS)  allow only one process to run, others suspended</a:t>
            </a:r>
          </a:p>
          <a:p>
            <a:r>
              <a:rPr lang="en-US" altLang="en-US"/>
              <a:t>Due to screen real estate, user interface limits iOS provides for a </a:t>
            </a:r>
          </a:p>
          <a:p>
            <a:pPr lvl="1"/>
            <a:r>
              <a:rPr lang="en-US" altLang="en-US"/>
              <a:t>Single </a:t>
            </a:r>
            <a:r>
              <a:rPr lang="en-US" altLang="en-US" b="1">
                <a:solidFill>
                  <a:srgbClr val="3366FF"/>
                </a:solidFill>
              </a:rPr>
              <a:t>foreground</a:t>
            </a:r>
            <a:r>
              <a:rPr lang="en-US" altLang="en-US"/>
              <a:t> process- controlled via user interface</a:t>
            </a:r>
          </a:p>
          <a:p>
            <a:pPr lvl="1"/>
            <a:r>
              <a:rPr lang="en-US" altLang="en-US"/>
              <a:t>Multiple </a:t>
            </a:r>
            <a:r>
              <a:rPr lang="en-US" altLang="en-US" b="1">
                <a:solidFill>
                  <a:srgbClr val="3366FF"/>
                </a:solidFill>
              </a:rPr>
              <a:t>background</a:t>
            </a:r>
            <a:r>
              <a:rPr lang="en-US" altLang="en-US"/>
              <a:t> processes– in memory, running, but not on the display, and with limits</a:t>
            </a:r>
          </a:p>
          <a:p>
            <a:pPr lvl="1"/>
            <a:r>
              <a:rPr lang="en-US" altLang="en-US"/>
              <a:t>Limits include single, short task, receiving notification of events, specific long-running tasks like audio playback</a:t>
            </a:r>
          </a:p>
          <a:p>
            <a:r>
              <a:rPr lang="en-US" altLang="en-US"/>
              <a:t>Android runs foreground and background, with fewer limits</a:t>
            </a:r>
          </a:p>
          <a:p>
            <a:pPr lvl="1"/>
            <a:r>
              <a:rPr lang="en-US" altLang="en-US"/>
              <a:t>Background process uses a </a:t>
            </a:r>
            <a:r>
              <a:rPr lang="en-US" altLang="en-US" b="1">
                <a:solidFill>
                  <a:srgbClr val="3366FF"/>
                </a:solidFill>
              </a:rPr>
              <a:t>service</a:t>
            </a:r>
            <a:r>
              <a:rPr lang="en-US" altLang="en-US"/>
              <a:t> to perform tasks</a:t>
            </a:r>
          </a:p>
          <a:p>
            <a:pPr lvl="1"/>
            <a:r>
              <a:rPr lang="en-US" altLang="en-US"/>
              <a:t>Service can keep running even if background process is suspended</a:t>
            </a:r>
          </a:p>
          <a:p>
            <a:pPr lvl="1"/>
            <a:r>
              <a:rPr lang="en-US" altLang="en-US"/>
              <a:t>Service has no user interface, small memory use</a:t>
            </a:r>
          </a:p>
          <a:p>
            <a:pPr lvl="1"/>
            <a:endParaRPr lang="en-US" altLang="en-US"/>
          </a:p>
          <a:p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0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6688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Context Switch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4075" y="1108075"/>
            <a:ext cx="6997700" cy="4448175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/>
              <a:t>When CPU switches to another process, the system must </a:t>
            </a:r>
            <a:r>
              <a:rPr lang="en-US" altLang="en-US" b="1">
                <a:solidFill>
                  <a:srgbClr val="3366FF"/>
                </a:solidFill>
              </a:rPr>
              <a:t>save the state </a:t>
            </a:r>
            <a:r>
              <a:rPr lang="en-US" altLang="en-US"/>
              <a:t>of the old process and load the </a:t>
            </a:r>
            <a:r>
              <a:rPr lang="en-US" altLang="en-US" b="1">
                <a:solidFill>
                  <a:srgbClr val="3366FF"/>
                </a:solidFill>
              </a:rPr>
              <a:t>saved state </a:t>
            </a:r>
            <a:r>
              <a:rPr lang="en-US" altLang="en-US"/>
              <a:t>for the new process via a </a:t>
            </a:r>
            <a:r>
              <a:rPr lang="en-US" altLang="en-US" b="1">
                <a:solidFill>
                  <a:srgbClr val="3366FF"/>
                </a:solidFill>
              </a:rPr>
              <a:t>context switch</a:t>
            </a:r>
            <a:endParaRPr lang="en-US" altLang="en-US"/>
          </a:p>
          <a:p>
            <a:r>
              <a:rPr lang="en-US" altLang="en-US" b="1">
                <a:solidFill>
                  <a:srgbClr val="3366FF"/>
                </a:solidFill>
              </a:rPr>
              <a:t>Context </a:t>
            </a:r>
            <a:r>
              <a:rPr lang="en-US" altLang="en-US"/>
              <a:t>of a process represented in the PCB</a:t>
            </a:r>
          </a:p>
          <a:p>
            <a:r>
              <a:rPr lang="en-US" altLang="en-US"/>
              <a:t>Context-switch time is overhead; the system does no useful work while switching</a:t>
            </a:r>
          </a:p>
          <a:p>
            <a:pPr lvl="1"/>
            <a:r>
              <a:rPr lang="en-US" altLang="en-US"/>
              <a:t>The more complex the OS and the PCB </a:t>
            </a:r>
            <a:r>
              <a:rPr lang="en-US" altLang="en-US">
                <a:sym typeface="Wingdings" panose="05000000000000000000" pitchFamily="2" charset="2"/>
              </a:rPr>
              <a:t> the </a:t>
            </a:r>
            <a:r>
              <a:rPr lang="en-US" altLang="en-US"/>
              <a:t>longer the context switch</a:t>
            </a:r>
          </a:p>
          <a:p>
            <a:r>
              <a:rPr lang="en-US" altLang="en-US"/>
              <a:t>Time dependent on hardware support</a:t>
            </a:r>
          </a:p>
          <a:p>
            <a:pPr lvl="1"/>
            <a:r>
              <a:rPr lang="en-US" altLang="en-US"/>
              <a:t>Some hardware provides multiple sets of registers per CPU </a:t>
            </a:r>
            <a:r>
              <a:rPr lang="en-US" altLang="en-US">
                <a:sym typeface="Wingdings" panose="05000000000000000000" pitchFamily="2" charset="2"/>
              </a:rPr>
              <a:t></a:t>
            </a:r>
            <a:r>
              <a:rPr lang="en-US" altLang="en-US"/>
              <a:t> multiple contexts loaded at once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21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71475" y="1831975"/>
            <a:ext cx="8458200" cy="1143000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Processes</a:t>
            </a:r>
          </a:p>
        </p:txBody>
      </p:sp>
    </p:spTree>
    <p:extLst>
      <p:ext uri="{BB962C8B-B14F-4D97-AF65-F5344CB8AC3E}">
        <p14:creationId xmlns:p14="http://schemas.microsoft.com/office/powerpoint/2010/main" val="1779059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Operations on Processes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480300" cy="4448175"/>
          </a:xfrm>
        </p:spPr>
        <p:txBody>
          <a:bodyPr/>
          <a:lstStyle/>
          <a:p>
            <a:r>
              <a:rPr lang="en-US" altLang="en-US" dirty="0"/>
              <a:t>System must provide mechanisms for:</a:t>
            </a:r>
          </a:p>
          <a:p>
            <a:pPr lvl="1"/>
            <a:r>
              <a:rPr lang="en-US" altLang="en-US" dirty="0"/>
              <a:t> process creation,</a:t>
            </a:r>
          </a:p>
          <a:p>
            <a:pPr lvl="1"/>
            <a:r>
              <a:rPr lang="en-US" altLang="en-US" dirty="0"/>
              <a:t> process termination, </a:t>
            </a:r>
          </a:p>
          <a:p>
            <a:pPr lvl="1"/>
            <a:r>
              <a:rPr lang="en-US" altLang="en-US" dirty="0"/>
              <a:t> and so on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79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Process Creation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4075" y="1169988"/>
            <a:ext cx="6918325" cy="5076825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b="1" dirty="0">
                <a:solidFill>
                  <a:srgbClr val="3366FF"/>
                </a:solidFill>
              </a:rPr>
              <a:t>Parent</a:t>
            </a:r>
            <a:r>
              <a:rPr lang="en-US" altLang="en-US" b="1" dirty="0"/>
              <a:t> </a:t>
            </a:r>
            <a:r>
              <a:rPr lang="en-US" altLang="en-US" dirty="0"/>
              <a:t>process creates </a:t>
            </a:r>
            <a:r>
              <a:rPr lang="en-US" altLang="en-US" b="1" dirty="0">
                <a:solidFill>
                  <a:srgbClr val="3366FF"/>
                </a:solidFill>
              </a:rPr>
              <a:t>children</a:t>
            </a:r>
            <a:r>
              <a:rPr lang="en-US" altLang="en-US" b="1" dirty="0"/>
              <a:t> </a:t>
            </a:r>
            <a:r>
              <a:rPr lang="en-US" altLang="en-US" dirty="0"/>
              <a:t>processes, which, in turn create other processes, forming a </a:t>
            </a:r>
            <a:r>
              <a:rPr lang="en-US" altLang="en-US" b="1" dirty="0">
                <a:solidFill>
                  <a:srgbClr val="3366FF"/>
                </a:solidFill>
              </a:rPr>
              <a:t>tree</a:t>
            </a:r>
            <a:r>
              <a:rPr lang="en-US" altLang="en-US" dirty="0"/>
              <a:t> of processes</a:t>
            </a:r>
            <a:endParaRPr lang="en-US" altLang="en-US" sz="800" dirty="0"/>
          </a:p>
          <a:p>
            <a:r>
              <a:rPr lang="en-US" altLang="en-US" dirty="0"/>
              <a:t>Generally, process identified and managed via a</a:t>
            </a: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3366FF"/>
                </a:solidFill>
              </a:rPr>
              <a:t>process identifier </a:t>
            </a:r>
            <a:r>
              <a:rPr lang="en-US" altLang="en-US" dirty="0"/>
              <a:t>(</a:t>
            </a:r>
            <a:r>
              <a:rPr lang="en-US" altLang="en-US" b="1" dirty="0" err="1">
                <a:solidFill>
                  <a:srgbClr val="3366FF"/>
                </a:solidFill>
              </a:rPr>
              <a:t>pid</a:t>
            </a:r>
            <a:r>
              <a:rPr lang="en-US" altLang="en-US" dirty="0"/>
              <a:t>)</a:t>
            </a:r>
            <a:endParaRPr lang="en-US" altLang="en-US" sz="800" dirty="0"/>
          </a:p>
          <a:p>
            <a:r>
              <a:rPr lang="en-US" altLang="en-US" dirty="0"/>
              <a:t>Resource sharing options</a:t>
            </a:r>
          </a:p>
          <a:p>
            <a:pPr lvl="1"/>
            <a:r>
              <a:rPr lang="en-US" altLang="en-US" dirty="0"/>
              <a:t>Parent and children share all resources</a:t>
            </a:r>
          </a:p>
          <a:p>
            <a:pPr lvl="1"/>
            <a:r>
              <a:rPr lang="en-US" altLang="en-US" dirty="0"/>
              <a:t>Children share subset of parent</a:t>
            </a:r>
            <a:r>
              <a:rPr lang="ja-JP" altLang="en-US" dirty="0"/>
              <a:t>’</a:t>
            </a:r>
            <a:r>
              <a:rPr lang="en-US" altLang="ja-JP" dirty="0"/>
              <a:t>s resources</a:t>
            </a:r>
          </a:p>
          <a:p>
            <a:pPr lvl="1"/>
            <a:r>
              <a:rPr lang="en-US" altLang="en-US" dirty="0"/>
              <a:t>Parent and child share no resources</a:t>
            </a:r>
            <a:endParaRPr lang="en-US" altLang="en-US" sz="800" dirty="0"/>
          </a:p>
          <a:p>
            <a:r>
              <a:rPr lang="en-US" altLang="en-US" dirty="0"/>
              <a:t>Execution options</a:t>
            </a:r>
          </a:p>
          <a:p>
            <a:pPr lvl="1"/>
            <a:r>
              <a:rPr lang="en-US" altLang="en-US" dirty="0"/>
              <a:t>Parent and children execute concurrently</a:t>
            </a:r>
          </a:p>
          <a:p>
            <a:pPr lvl="1"/>
            <a:r>
              <a:rPr lang="en-US" altLang="en-US" dirty="0"/>
              <a:t>Parent waits until children terminate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20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7781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A Tree of Processes in Linux</a:t>
            </a:r>
          </a:p>
        </p:txBody>
      </p:sp>
      <p:pic>
        <p:nvPicPr>
          <p:cNvPr id="24579" name="Picture 1" descr="3_08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88" y="1352550"/>
            <a:ext cx="7061200" cy="374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E17D-35A6-499E-A736-A2A91F5B3CB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50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975" y="152400"/>
            <a:ext cx="7616825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Process Creation (Cont.)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9950" y="1060450"/>
            <a:ext cx="7154863" cy="4530725"/>
          </a:xfrm>
        </p:spPr>
        <p:txBody>
          <a:bodyPr/>
          <a:lstStyle/>
          <a:p>
            <a:r>
              <a:rPr lang="en-US" altLang="en-US"/>
              <a:t>Address space</a:t>
            </a:r>
          </a:p>
          <a:p>
            <a:pPr lvl="1"/>
            <a:r>
              <a:rPr lang="en-US" altLang="en-US"/>
              <a:t>Child duplicate of parent</a:t>
            </a:r>
          </a:p>
          <a:p>
            <a:pPr lvl="1"/>
            <a:r>
              <a:rPr lang="en-US" altLang="en-US"/>
              <a:t>Child has a program loaded into it</a:t>
            </a:r>
          </a:p>
          <a:p>
            <a:r>
              <a:rPr lang="en-US" altLang="en-US"/>
              <a:t>UNIX examples</a:t>
            </a:r>
          </a:p>
          <a:p>
            <a:pPr lvl="1"/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/>
              <a:t>system call creates new process</a:t>
            </a:r>
          </a:p>
          <a:p>
            <a:pPr lvl="1"/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exec()</a:t>
            </a:r>
            <a:r>
              <a:rPr lang="en-US" altLang="en-US"/>
              <a:t> system call used after a </a:t>
            </a:r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  <a:r>
              <a:rPr lang="en-US" altLang="en-US"/>
              <a:t> to replace the process</a:t>
            </a:r>
            <a:r>
              <a:rPr lang="ja-JP" altLang="en-US"/>
              <a:t>’</a:t>
            </a:r>
            <a:r>
              <a:rPr lang="en-US" altLang="ja-JP"/>
              <a:t> memory space with a new program</a:t>
            </a:r>
            <a:endParaRPr lang="en-US" altLang="en-US"/>
          </a:p>
        </p:txBody>
      </p:sp>
      <p:pic>
        <p:nvPicPr>
          <p:cNvPr id="25604" name="Picture 4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3798888"/>
            <a:ext cx="641985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39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96950" y="161925"/>
            <a:ext cx="82296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C Program Forking Separate Process</a:t>
            </a:r>
          </a:p>
        </p:txBody>
      </p:sp>
      <p:pic>
        <p:nvPicPr>
          <p:cNvPr id="26627" name="Picture 5" descr="Screen Shot 2012-12-04 at 11.21.1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8" y="969963"/>
            <a:ext cx="6038850" cy="560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393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4263" y="11588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sz="2800"/>
              <a:t>Creating a Separate Process via Windows API</a:t>
            </a:r>
          </a:p>
        </p:txBody>
      </p:sp>
      <p:pic>
        <p:nvPicPr>
          <p:cNvPr id="27651" name="Picture 1" descr="Screen Shot 2012-12-04 at 11.23.4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746" y="963613"/>
            <a:ext cx="4365625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1519" y="1367246"/>
            <a:ext cx="32395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CreateProcess</a:t>
            </a:r>
            <a:r>
              <a:rPr lang="en-US" dirty="0"/>
              <a:t>() </a:t>
            </a:r>
            <a:r>
              <a:rPr lang="en-US" dirty="0" err="1"/>
              <a:t>Fn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Need to specify the program to 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Requires 10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STARTUPINFO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PROCESS_INFO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995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Process Termination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170738" cy="4530725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Process executes last statement and then asks the operating system to delete it using the 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exit()</a:t>
            </a:r>
            <a:r>
              <a:rPr lang="en-US" altLang="en-US" dirty="0">
                <a:cs typeface="Courier New" panose="02070309020205020404" pitchFamily="49" charset="0"/>
              </a:rPr>
              <a:t> system call.</a:t>
            </a:r>
            <a:endParaRPr lang="en-US" altLang="en-US" dirty="0"/>
          </a:p>
          <a:p>
            <a:pPr lvl="1"/>
            <a:r>
              <a:rPr lang="en-US" altLang="en-US" dirty="0"/>
              <a:t>Returns  status data from child to parent (via 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wait()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Process</a:t>
            </a:r>
            <a:r>
              <a:rPr lang="ja-JP" altLang="en-US" dirty="0"/>
              <a:t>’</a:t>
            </a:r>
            <a:r>
              <a:rPr lang="en-US" altLang="ja-JP" dirty="0"/>
              <a:t> resources are deallocated by operating system</a:t>
            </a:r>
            <a:endParaRPr lang="en-US" altLang="en-US" dirty="0"/>
          </a:p>
          <a:p>
            <a:r>
              <a:rPr lang="en-US" altLang="en-US" dirty="0"/>
              <a:t>Parent may terminate the execution of children processes  using the 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abort()</a:t>
            </a:r>
            <a:r>
              <a:rPr lang="en-US" altLang="en-US" dirty="0">
                <a:cs typeface="Courier New" panose="02070309020205020404" pitchFamily="49" charset="0"/>
              </a:rPr>
              <a:t> system call.  Some reasons for doing so:</a:t>
            </a:r>
            <a:endParaRPr lang="en-US" altLang="en-US" dirty="0"/>
          </a:p>
          <a:p>
            <a:pPr lvl="1"/>
            <a:r>
              <a:rPr lang="en-US" altLang="en-US" dirty="0"/>
              <a:t>Child has exceeded allocated resources</a:t>
            </a:r>
          </a:p>
          <a:p>
            <a:pPr lvl="1"/>
            <a:r>
              <a:rPr lang="en-US" altLang="en-US" dirty="0"/>
              <a:t>Task assigned to child is no longer required</a:t>
            </a:r>
          </a:p>
          <a:p>
            <a:pPr lvl="1"/>
            <a:r>
              <a:rPr lang="en-US" altLang="en-US" dirty="0"/>
              <a:t>The parent is exiting and the operating systems does not allow  a child to continue if its parent terminates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279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256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Process Termination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263" y="1042988"/>
            <a:ext cx="7369175" cy="4530725"/>
          </a:xfrm>
        </p:spPr>
        <p:txBody>
          <a:bodyPr>
            <a:normAutofit fontScale="70000" lnSpcReduction="20000"/>
          </a:bodyPr>
          <a:lstStyle/>
          <a:p>
            <a:pPr lvl="1"/>
            <a:endParaRPr lang="en-US" altLang="en-US" sz="800" dirty="0"/>
          </a:p>
          <a:p>
            <a:r>
              <a:rPr lang="en-US" altLang="en-US" dirty="0"/>
              <a:t>Some operating systems do not allow child to exist if its parent has terminated.  If a process terminates, then all its children must also be terminated.</a:t>
            </a:r>
          </a:p>
          <a:p>
            <a:pPr lvl="1"/>
            <a:r>
              <a:rPr lang="en-US" altLang="en-US" b="1" dirty="0"/>
              <a:t>cascading termination.  </a:t>
            </a:r>
            <a:r>
              <a:rPr lang="en-US" altLang="en-US" dirty="0"/>
              <a:t>All children, grandchildren, etc.  are  terminated.</a:t>
            </a:r>
            <a:endParaRPr lang="en-US" altLang="en-US" b="1" dirty="0"/>
          </a:p>
          <a:p>
            <a:pPr lvl="1"/>
            <a:r>
              <a:rPr lang="en-US" altLang="en-US" dirty="0"/>
              <a:t>The termination is initiated by the operating system.</a:t>
            </a:r>
            <a:endParaRPr lang="en-US" altLang="en-US" b="1" dirty="0"/>
          </a:p>
          <a:p>
            <a:r>
              <a:rPr lang="en-US" altLang="en-US" dirty="0"/>
              <a:t>The parent process may wait for termination of a child process by using the 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wait()</a:t>
            </a:r>
            <a:r>
              <a:rPr lang="en-US" altLang="en-US" dirty="0"/>
              <a:t>system call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en-US" altLang="en-US" dirty="0"/>
              <a:t>The call returns status information and the </a:t>
            </a:r>
            <a:r>
              <a:rPr lang="en-US" altLang="en-US" dirty="0" err="1"/>
              <a:t>pid</a:t>
            </a:r>
            <a:r>
              <a:rPr lang="en-US" altLang="en-US" dirty="0"/>
              <a:t> of the terminated process</a:t>
            </a:r>
            <a:endParaRPr lang="en-US" altLang="en-US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wait(&amp;status); </a:t>
            </a:r>
          </a:p>
          <a:p>
            <a:r>
              <a:rPr lang="en-US" altLang="en-US" dirty="0"/>
              <a:t>If no parent waiting (did not invoke 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wait()</a:t>
            </a:r>
            <a:r>
              <a:rPr lang="en-US" altLang="en-US" dirty="0">
                <a:cs typeface="Courier New" panose="02070309020205020404" pitchFamily="49" charset="0"/>
              </a:rPr>
              <a:t>) </a:t>
            </a:r>
            <a:r>
              <a:rPr lang="en-US" altLang="en-US" dirty="0"/>
              <a:t>process is a </a:t>
            </a:r>
            <a:r>
              <a:rPr lang="en-US" altLang="en-US" b="1" dirty="0">
                <a:solidFill>
                  <a:srgbClr val="3366FF"/>
                </a:solidFill>
              </a:rPr>
              <a:t>zombie</a:t>
            </a:r>
          </a:p>
          <a:p>
            <a:r>
              <a:rPr lang="en-US" altLang="en-US" dirty="0"/>
              <a:t>If parent terminated without invoking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wait</a:t>
            </a:r>
            <a:r>
              <a:rPr lang="en-US" altLang="en-US" dirty="0"/>
              <a:t> , process is an </a:t>
            </a:r>
            <a:r>
              <a:rPr lang="en-US" altLang="en-US" b="1" dirty="0">
                <a:solidFill>
                  <a:srgbClr val="3366FF"/>
                </a:solidFill>
              </a:rPr>
              <a:t>orphan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755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225550" y="150813"/>
            <a:ext cx="7997825" cy="576262"/>
          </a:xfrm>
        </p:spPr>
        <p:txBody>
          <a:bodyPr/>
          <a:lstStyle/>
          <a:p>
            <a:r>
              <a:rPr lang="en-US" altLang="en-US" sz="2800"/>
              <a:t>Multiprocess Architecture – Chrome Browser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806450" y="1233488"/>
            <a:ext cx="7512050" cy="4530725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Many web browsers ran as single process (some still do)</a:t>
            </a:r>
          </a:p>
          <a:p>
            <a:pPr lvl="1"/>
            <a:r>
              <a:rPr lang="en-US" altLang="en-US" dirty="0"/>
              <a:t>If one web site causes trouble, entire browser can hang or crash</a:t>
            </a:r>
          </a:p>
          <a:p>
            <a:r>
              <a:rPr lang="en-US" altLang="en-US" dirty="0"/>
              <a:t>Google Chrome Browser is </a:t>
            </a:r>
            <a:r>
              <a:rPr lang="en-US" altLang="en-US" dirty="0" err="1"/>
              <a:t>multiprocess</a:t>
            </a:r>
            <a:r>
              <a:rPr lang="en-US" altLang="en-US" dirty="0"/>
              <a:t> with 3 different types of processes: </a:t>
            </a:r>
          </a:p>
          <a:p>
            <a:pPr lvl="1"/>
            <a:r>
              <a:rPr lang="en-US" altLang="en-US" b="1" dirty="0">
                <a:solidFill>
                  <a:srgbClr val="3366FF"/>
                </a:solidFill>
              </a:rPr>
              <a:t>Browser</a:t>
            </a:r>
            <a:r>
              <a:rPr lang="en-US" altLang="en-US" dirty="0"/>
              <a:t> process manages user interface, disk and network I/O</a:t>
            </a:r>
          </a:p>
          <a:p>
            <a:pPr lvl="1"/>
            <a:r>
              <a:rPr lang="en-US" altLang="en-US" b="1" dirty="0">
                <a:solidFill>
                  <a:srgbClr val="3366FF"/>
                </a:solidFill>
              </a:rPr>
              <a:t>Renderer</a:t>
            </a:r>
            <a:r>
              <a:rPr lang="en-US" altLang="en-US" dirty="0"/>
              <a:t> process renders web pages, deals with HTML, </a:t>
            </a:r>
            <a:r>
              <a:rPr lang="en-US" altLang="en-US" dirty="0" err="1"/>
              <a:t>Javascript</a:t>
            </a:r>
            <a:r>
              <a:rPr lang="en-US" altLang="en-US" dirty="0"/>
              <a:t>. A new renderer created for each website opened</a:t>
            </a:r>
          </a:p>
          <a:p>
            <a:pPr lvl="2"/>
            <a:r>
              <a:rPr lang="en-US" altLang="en-US" dirty="0"/>
              <a:t>Runs in </a:t>
            </a:r>
            <a:r>
              <a:rPr lang="en-US" altLang="en-US" b="1" dirty="0">
                <a:solidFill>
                  <a:srgbClr val="3366FF"/>
                </a:solidFill>
              </a:rPr>
              <a:t>sandbox</a:t>
            </a:r>
            <a:r>
              <a:rPr lang="en-US" altLang="en-US" dirty="0"/>
              <a:t> restricting disk and network I/O, minimizing effect of security exploits</a:t>
            </a:r>
          </a:p>
          <a:p>
            <a:pPr lvl="1"/>
            <a:r>
              <a:rPr lang="en-US" altLang="en-US" b="1" dirty="0">
                <a:solidFill>
                  <a:srgbClr val="3366FF"/>
                </a:solidFill>
              </a:rPr>
              <a:t>Plug-in </a:t>
            </a:r>
            <a:r>
              <a:rPr lang="en-US" altLang="en-US" dirty="0"/>
              <a:t>process for each type of plug-in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pic>
        <p:nvPicPr>
          <p:cNvPr id="30724" name="Picture 1" descr="in-3_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5716588"/>
            <a:ext cx="6292850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01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982663" y="168275"/>
            <a:ext cx="7704137" cy="576263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Interprocess Communication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885825" y="1154113"/>
            <a:ext cx="7485063" cy="4530725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Processes within a system may be </a:t>
            </a:r>
            <a:r>
              <a:rPr lang="en-US" altLang="en-US" b="1" i="1" dirty="0"/>
              <a:t>independent</a:t>
            </a:r>
            <a:r>
              <a:rPr lang="en-US" altLang="en-US" b="1" dirty="0"/>
              <a:t> </a:t>
            </a:r>
            <a:r>
              <a:rPr lang="en-US" altLang="en-US" dirty="0"/>
              <a:t>or </a:t>
            </a:r>
            <a:r>
              <a:rPr lang="en-US" altLang="en-US" b="1" i="1" dirty="0"/>
              <a:t>cooperating</a:t>
            </a:r>
          </a:p>
          <a:p>
            <a:r>
              <a:rPr lang="en-US" altLang="en-US" dirty="0"/>
              <a:t>Cooperating process can affect or be affected by other processes, including sharing data</a:t>
            </a:r>
          </a:p>
          <a:p>
            <a:r>
              <a:rPr lang="en-US" altLang="en-US" dirty="0"/>
              <a:t>Cooperating processes need </a:t>
            </a:r>
            <a:r>
              <a:rPr lang="en-US" altLang="en-US" b="1" dirty="0" err="1">
                <a:solidFill>
                  <a:srgbClr val="3366FF"/>
                </a:solidFill>
              </a:rPr>
              <a:t>interprocess</a:t>
            </a:r>
            <a:r>
              <a:rPr lang="en-US" altLang="en-US" b="1" dirty="0">
                <a:solidFill>
                  <a:srgbClr val="3366FF"/>
                </a:solidFill>
              </a:rPr>
              <a:t> communication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3366FF"/>
                </a:solidFill>
              </a:rPr>
              <a:t>IPC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Two models of IPC</a:t>
            </a:r>
          </a:p>
          <a:p>
            <a:pPr lvl="1"/>
            <a:r>
              <a:rPr lang="en-US" altLang="en-US" b="1" dirty="0">
                <a:solidFill>
                  <a:srgbClr val="3366FF"/>
                </a:solidFill>
              </a:rPr>
              <a:t>Shared memory</a:t>
            </a:r>
          </a:p>
          <a:p>
            <a:pPr lvl="1"/>
            <a:r>
              <a:rPr lang="en-US" altLang="en-US" b="1" dirty="0">
                <a:solidFill>
                  <a:srgbClr val="3366FF"/>
                </a:solidFill>
              </a:rPr>
              <a:t>Message passing</a:t>
            </a:r>
          </a:p>
          <a:p>
            <a:pPr lvl="1"/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79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Objectives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838200" y="1138238"/>
            <a:ext cx="6823075" cy="4530725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/>
              <a:t>To introduce the notion of a process -- a program in execution, which forms the basis of all computation</a:t>
            </a:r>
          </a:p>
          <a:p>
            <a:r>
              <a:rPr lang="en-US" altLang="en-US"/>
              <a:t>To describe the various features of processes, including scheduling, creation and termination, and communication</a:t>
            </a:r>
          </a:p>
          <a:p>
            <a:r>
              <a:rPr lang="en-US" altLang="en-US"/>
              <a:t>To explore interprocess communication using shared memory and message passing</a:t>
            </a:r>
          </a:p>
          <a:p>
            <a:r>
              <a:rPr lang="en-US" altLang="en-US"/>
              <a:t>To describe communication in client-server systems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785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256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Communications Models </a:t>
            </a:r>
          </a:p>
        </p:txBody>
      </p:sp>
      <p:pic>
        <p:nvPicPr>
          <p:cNvPr id="32771" name="Picture 1" descr="3_1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1725613"/>
            <a:ext cx="6100762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969963" y="1143000"/>
            <a:ext cx="6372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a) Message passing.  (b) shared memory. </a:t>
            </a:r>
            <a:r>
              <a:rPr lang="en-US" altLang="en-US"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E17D-35A6-499E-A736-A2A91F5B3CB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220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0450" y="277813"/>
            <a:ext cx="762635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Cooperating Processes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529513" cy="4530725"/>
          </a:xfrm>
        </p:spPr>
        <p:txBody>
          <a:bodyPr>
            <a:normAutofit fontScale="92500"/>
          </a:bodyPr>
          <a:lstStyle/>
          <a:p>
            <a:r>
              <a:rPr lang="en-US" altLang="en-US" b="1" i="1"/>
              <a:t>Independent</a:t>
            </a:r>
            <a:r>
              <a:rPr lang="en-US" altLang="en-US"/>
              <a:t> process cannot affect or be affected by the execution of another process</a:t>
            </a:r>
          </a:p>
          <a:p>
            <a:r>
              <a:rPr lang="en-US" altLang="en-US" b="1" i="1">
                <a:solidFill>
                  <a:srgbClr val="000000"/>
                </a:solidFill>
              </a:rPr>
              <a:t>Cooperating</a:t>
            </a:r>
            <a:r>
              <a:rPr lang="en-US" altLang="en-US"/>
              <a:t> process can affect or be affected by the execution of another process</a:t>
            </a:r>
          </a:p>
          <a:p>
            <a:r>
              <a:rPr lang="en-US" altLang="en-US"/>
              <a:t>Advantages of process cooperation</a:t>
            </a:r>
          </a:p>
          <a:p>
            <a:pPr lvl="1"/>
            <a:r>
              <a:rPr lang="en-US" altLang="en-US"/>
              <a:t>Information sharing </a:t>
            </a:r>
          </a:p>
          <a:p>
            <a:pPr lvl="1"/>
            <a:r>
              <a:rPr lang="en-US" altLang="en-US"/>
              <a:t>Computation speed-up</a:t>
            </a:r>
          </a:p>
          <a:p>
            <a:pPr lvl="1"/>
            <a:r>
              <a:rPr lang="en-US" altLang="en-US"/>
              <a:t>Modularity</a:t>
            </a:r>
          </a:p>
          <a:p>
            <a:pPr lvl="1"/>
            <a:r>
              <a:rPr lang="en-US" altLang="en-US"/>
              <a:t>Convenience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32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49300" y="247650"/>
            <a:ext cx="79375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Producer-Consumer Problem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185863"/>
            <a:ext cx="6667500" cy="4498975"/>
          </a:xfrm>
        </p:spPr>
        <p:txBody>
          <a:bodyPr/>
          <a:lstStyle/>
          <a:p>
            <a:r>
              <a:rPr lang="en-US" altLang="en-US" dirty="0"/>
              <a:t>Paradigm for cooperating processes, </a:t>
            </a:r>
            <a:r>
              <a:rPr lang="en-US" altLang="en-US" i="1" dirty="0"/>
              <a:t>producer</a:t>
            </a:r>
            <a:r>
              <a:rPr lang="en-US" altLang="en-US" dirty="0"/>
              <a:t> process produces information that is consumed by a </a:t>
            </a:r>
            <a:r>
              <a:rPr lang="en-US" altLang="en-US" i="1" dirty="0"/>
              <a:t>consumer</a:t>
            </a:r>
            <a:r>
              <a:rPr lang="en-US" altLang="en-US" dirty="0"/>
              <a:t> process</a:t>
            </a:r>
          </a:p>
          <a:p>
            <a:pPr lvl="1"/>
            <a:r>
              <a:rPr lang="en-US" altLang="en-US" b="1" dirty="0">
                <a:solidFill>
                  <a:srgbClr val="3366FF"/>
                </a:solidFill>
              </a:rPr>
              <a:t>unbounded-buffer </a:t>
            </a:r>
            <a:r>
              <a:rPr lang="en-US" altLang="en-US" dirty="0"/>
              <a:t>places no practical limit on the size of the buffer</a:t>
            </a:r>
          </a:p>
          <a:p>
            <a:pPr lvl="1"/>
            <a:r>
              <a:rPr lang="en-US" altLang="en-US" b="1" dirty="0">
                <a:solidFill>
                  <a:srgbClr val="3366FF"/>
                </a:solidFill>
              </a:rPr>
              <a:t>bounded-buffer </a:t>
            </a:r>
            <a:r>
              <a:rPr lang="en-US" altLang="en-US" dirty="0"/>
              <a:t>assumes that there is a fixed buffer size</a:t>
            </a:r>
          </a:p>
        </p:txBody>
      </p:sp>
      <p:sp>
        <p:nvSpPr>
          <p:cNvPr id="2" name="Oval 1"/>
          <p:cNvSpPr/>
          <p:nvPr/>
        </p:nvSpPr>
        <p:spPr>
          <a:xfrm>
            <a:off x="2286000" y="5405377"/>
            <a:ext cx="1510496" cy="954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Producer</a:t>
            </a:r>
          </a:p>
        </p:txBody>
      </p:sp>
      <p:sp>
        <p:nvSpPr>
          <p:cNvPr id="5" name="Oval 4"/>
          <p:cNvSpPr/>
          <p:nvPr/>
        </p:nvSpPr>
        <p:spPr>
          <a:xfrm>
            <a:off x="5661950" y="5405377"/>
            <a:ext cx="1510496" cy="954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Consumer</a:t>
            </a:r>
          </a:p>
        </p:txBody>
      </p:sp>
      <p:sp>
        <p:nvSpPr>
          <p:cNvPr id="3" name="Rectangle 2"/>
          <p:cNvSpPr/>
          <p:nvPr/>
        </p:nvSpPr>
        <p:spPr>
          <a:xfrm>
            <a:off x="4176713" y="5750216"/>
            <a:ext cx="1159216" cy="2652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Buffer</a:t>
            </a:r>
          </a:p>
        </p:txBody>
      </p:sp>
      <p:cxnSp>
        <p:nvCxnSpPr>
          <p:cNvPr id="8" name="Straight Arrow Connector 7"/>
          <p:cNvCxnSpPr>
            <a:stCxn id="2" idx="6"/>
            <a:endCxn id="3" idx="1"/>
          </p:cNvCxnSpPr>
          <p:nvPr/>
        </p:nvCxnSpPr>
        <p:spPr>
          <a:xfrm>
            <a:off x="3796496" y="5882833"/>
            <a:ext cx="3802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3" idx="3"/>
            <a:endCxn id="5" idx="2"/>
          </p:cNvCxnSpPr>
          <p:nvPr/>
        </p:nvCxnSpPr>
        <p:spPr>
          <a:xfrm>
            <a:off x="5335929" y="5882833"/>
            <a:ext cx="3260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032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6163" y="300038"/>
            <a:ext cx="8074025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/>
              <a:t>Bounded-Buffer – Shared-Memory Solution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5388" y="1203325"/>
            <a:ext cx="7131050" cy="4700588"/>
          </a:xfrm>
        </p:spPr>
        <p:txBody>
          <a:bodyPr/>
          <a:lstStyle/>
          <a:p>
            <a:r>
              <a:rPr lang="en-US" altLang="en-US" sz="1600"/>
              <a:t>Shared data</a:t>
            </a:r>
          </a:p>
          <a:p>
            <a:pPr marL="1598613" lvl="3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#define BUFFER_SIZE 10</a:t>
            </a:r>
          </a:p>
          <a:p>
            <a:pPr marL="1598613" lvl="3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typedef struct {</a:t>
            </a:r>
          </a:p>
          <a:p>
            <a:pPr marL="1598613" lvl="3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	. . .</a:t>
            </a:r>
          </a:p>
          <a:p>
            <a:pPr marL="1598613" lvl="3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} item;</a:t>
            </a:r>
          </a:p>
          <a:p>
            <a:pPr marL="1598613" lvl="3">
              <a:buFontTx/>
              <a:buNone/>
            </a:pPr>
            <a:endParaRPr lang="en-US" altLang="en-US" sz="16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598613" lvl="3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item buffer[BUFFER_SIZE];</a:t>
            </a:r>
          </a:p>
          <a:p>
            <a:pPr marL="1598613" lvl="3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int in = 0;</a:t>
            </a:r>
          </a:p>
          <a:p>
            <a:pPr marL="1598613" lvl="3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int out = 0;</a:t>
            </a:r>
          </a:p>
          <a:p>
            <a:pPr marL="1598613" lvl="3">
              <a:buFontTx/>
              <a:buNone/>
            </a:pPr>
            <a:endParaRPr lang="en-US" altLang="en-US" sz="1600"/>
          </a:p>
          <a:p>
            <a:r>
              <a:rPr lang="en-US" altLang="en-US" sz="1600"/>
              <a:t>Solution is correct, but can only use BUFFER_SIZE-1 elements</a:t>
            </a:r>
          </a:p>
          <a:p>
            <a:pPr marL="1598613" lvl="3">
              <a:buFontTx/>
              <a:buNone/>
            </a:pPr>
            <a:endParaRPr lang="en-US" altLang="en-US" sz="2000" b="1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970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7600" y="203200"/>
            <a:ext cx="75692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Bounded-Buffer – Producer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375" y="1014413"/>
            <a:ext cx="6940550" cy="4483100"/>
          </a:xfrm>
        </p:spPr>
        <p:txBody>
          <a:bodyPr/>
          <a:lstStyle/>
          <a:p>
            <a:pPr>
              <a:buFont typeface="Monotype Sorts" charset="0"/>
              <a:buNone/>
              <a:defRPr/>
            </a:pPr>
            <a:endParaRPr lang="en-US" sz="1600" dirty="0">
              <a:latin typeface="Monaco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Monotype Sorts" pitchFamily="-84" charset="2"/>
              <a:buNone/>
              <a:defRPr/>
            </a:pPr>
            <a:r>
              <a:rPr lang="en-US" sz="1600" dirty="0"/>
              <a:t>item </a:t>
            </a:r>
            <a:r>
              <a:rPr lang="en-US" sz="1600" dirty="0" err="1"/>
              <a:t>next_produced</a:t>
            </a:r>
            <a:r>
              <a:rPr lang="en-US" sz="1600" dirty="0"/>
              <a:t>; </a:t>
            </a:r>
          </a:p>
          <a:p>
            <a:pPr marL="0" indent="0">
              <a:buFont typeface="Monotype Sorts" pitchFamily="-84" charset="2"/>
              <a:buNone/>
              <a:defRPr/>
            </a:pPr>
            <a:r>
              <a:rPr lang="en-US" sz="1600" dirty="0"/>
              <a:t>while (true) { </a:t>
            </a:r>
          </a:p>
          <a:p>
            <a:pPr marL="0" indent="0">
              <a:buFont typeface="Monotype Sorts" pitchFamily="-84" charset="2"/>
              <a:buNone/>
              <a:defRPr/>
            </a:pPr>
            <a:r>
              <a:rPr lang="en-US" sz="1600" dirty="0"/>
              <a:t>	/* produce an item in next produced */ </a:t>
            </a:r>
          </a:p>
          <a:p>
            <a:pPr marL="0" indent="0">
              <a:buFont typeface="Monotype Sorts" pitchFamily="-84" charset="2"/>
              <a:buNone/>
              <a:defRPr/>
            </a:pPr>
            <a:r>
              <a:rPr lang="en-US" sz="1600" dirty="0"/>
              <a:t>	while (((in + 1) % BUFFER_SIZE) == out) </a:t>
            </a:r>
          </a:p>
          <a:p>
            <a:pPr marL="0" indent="0">
              <a:buFont typeface="Monotype Sorts" pitchFamily="-84" charset="2"/>
              <a:buNone/>
              <a:defRPr/>
            </a:pPr>
            <a:r>
              <a:rPr lang="en-US" sz="1600" dirty="0"/>
              <a:t>		; /* do nothing */ </a:t>
            </a:r>
          </a:p>
          <a:p>
            <a:pPr marL="0" indent="0">
              <a:buFont typeface="Monotype Sorts" pitchFamily="-84" charset="2"/>
              <a:buNone/>
              <a:defRPr/>
            </a:pPr>
            <a:r>
              <a:rPr lang="en-US" sz="1600" dirty="0"/>
              <a:t>	buffer[in] = </a:t>
            </a:r>
            <a:r>
              <a:rPr lang="en-US" sz="1600" dirty="0" err="1"/>
              <a:t>next_produced</a:t>
            </a:r>
            <a:r>
              <a:rPr lang="en-US" sz="1600" dirty="0"/>
              <a:t>; </a:t>
            </a:r>
          </a:p>
          <a:p>
            <a:pPr marL="0" indent="0">
              <a:buFont typeface="Monotype Sorts" pitchFamily="-84" charset="2"/>
              <a:buNone/>
              <a:defRPr/>
            </a:pPr>
            <a:r>
              <a:rPr lang="en-US" sz="1600" dirty="0"/>
              <a:t>	in = (in + 1) % BUFFER_SIZE; </a:t>
            </a:r>
          </a:p>
          <a:p>
            <a:pPr marL="0" indent="0">
              <a:buFont typeface="Monotype Sorts" pitchFamily="-84" charset="2"/>
              <a:buNone/>
              <a:defRPr/>
            </a:pPr>
            <a:r>
              <a:rPr lang="en-US" sz="1600" dirty="0"/>
              <a:t>} </a:t>
            </a:r>
          </a:p>
          <a:p>
            <a:pPr>
              <a:buFont typeface="Monotype Sorts" charset="0"/>
              <a:buNone/>
              <a:defRPr/>
            </a:pPr>
            <a:endParaRPr lang="en-US" sz="2000" dirty="0">
              <a:latin typeface="Monaco" charset="0"/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None/>
              <a:defRPr/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None/>
              <a:defRPr/>
            </a:pPr>
            <a:r>
              <a:rPr lang="en-US" sz="1400" dirty="0">
                <a:ea typeface="ＭＳ Ｐゴシック" charset="0"/>
                <a:cs typeface="ＭＳ Ｐゴシック" charset="0"/>
              </a:rPr>
              <a:t>	</a:t>
            </a:r>
          </a:p>
          <a:p>
            <a:pPr marL="7168674" lvl="4">
              <a:buFontTx/>
              <a:buNone/>
              <a:defRPr/>
            </a:pPr>
            <a:endParaRPr lang="en-US" sz="1100" dirty="0">
              <a:ea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6626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3200"/>
            <a:ext cx="82296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Bounded Buffer – Consumer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49413" y="1219200"/>
            <a:ext cx="6894512" cy="4411663"/>
          </a:xfrm>
        </p:spPr>
        <p:txBody>
          <a:bodyPr/>
          <a:lstStyle/>
          <a:p>
            <a:pPr marL="0" indent="0">
              <a:buFont typeface="Monotype Sorts" pitchFamily="-84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item next_consumed;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while (true) {</a:t>
            </a:r>
            <a:b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	while (in == out)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		; /* do nothing */</a:t>
            </a:r>
            <a:b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	next_consumed = buffer[out];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	out = (out + 1) % BUFFER_SIZE;</a:t>
            </a:r>
            <a:b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altLang="en-US" sz="16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Monotype Sorts" pitchFamily="-84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	/* consume the item in next consumed */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584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57275" y="9525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sz="2500"/>
              <a:t>Interprocess Communication –  Shared Memory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1233488"/>
            <a:ext cx="6621463" cy="45307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An area of memory shared among the processes that wish to communicate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The communication is under the control of the users processes not the operating system.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Major issues is to provide mechanism that will allow the user processes to synchronize their actions when they access shared memory. 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Synchronization is discussed in great details later 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200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57275" y="12700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sz="2500"/>
              <a:t>Interprocess Communication – Message Passing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1201738"/>
            <a:ext cx="6934200" cy="453072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/>
              <a:t>Mechanism for processes to communicate and to synchronize their actions</a:t>
            </a:r>
          </a:p>
          <a:p>
            <a:pPr>
              <a:lnSpc>
                <a:spcPct val="90000"/>
              </a:lnSpc>
            </a:pPr>
            <a:endParaRPr lang="en-US" altLang="en-US" sz="800"/>
          </a:p>
          <a:p>
            <a:pPr>
              <a:lnSpc>
                <a:spcPct val="90000"/>
              </a:lnSpc>
            </a:pPr>
            <a:r>
              <a:rPr lang="en-US" altLang="en-US"/>
              <a:t>Message system – processes communicate with each other without resorting to shared variables</a:t>
            </a:r>
          </a:p>
          <a:p>
            <a:pPr>
              <a:lnSpc>
                <a:spcPct val="90000"/>
              </a:lnSpc>
            </a:pPr>
            <a:endParaRPr lang="en-US" altLang="en-US" sz="800"/>
          </a:p>
          <a:p>
            <a:pPr>
              <a:lnSpc>
                <a:spcPct val="90000"/>
              </a:lnSpc>
            </a:pPr>
            <a:r>
              <a:rPr lang="en-US" altLang="en-US"/>
              <a:t>IPC facility provides two operations:</a:t>
            </a:r>
          </a:p>
          <a:p>
            <a:pPr lvl="1">
              <a:lnSpc>
                <a:spcPct val="90000"/>
              </a:lnSpc>
            </a:pPr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send</a:t>
            </a:r>
            <a:r>
              <a:rPr lang="en-US" altLang="en-US"/>
              <a:t>(</a:t>
            </a:r>
            <a:r>
              <a:rPr lang="en-US" altLang="en-US" i="1"/>
              <a:t>message</a:t>
            </a:r>
            <a:r>
              <a:rPr lang="en-US" altLang="en-US"/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receive</a:t>
            </a:r>
            <a:r>
              <a:rPr lang="en-US" altLang="en-US"/>
              <a:t>(</a:t>
            </a:r>
            <a:r>
              <a:rPr lang="en-US" altLang="en-US" i="1"/>
              <a:t>message</a:t>
            </a:r>
            <a:r>
              <a:rPr lang="en-US" altLang="en-US"/>
              <a:t>)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endParaRPr lang="en-US" altLang="en-US" sz="800"/>
          </a:p>
          <a:p>
            <a:pPr>
              <a:lnSpc>
                <a:spcPct val="90000"/>
              </a:lnSpc>
            </a:pPr>
            <a:r>
              <a:rPr lang="en-US" altLang="en-US"/>
              <a:t>The</a:t>
            </a:r>
            <a:r>
              <a:rPr lang="en-US" altLang="en-US" i="1"/>
              <a:t> message</a:t>
            </a:r>
            <a:r>
              <a:rPr lang="en-US" altLang="en-US"/>
              <a:t> size is either fixed or variable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225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996950" y="10795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sz="2500"/>
              <a:t>Message Passing (Cont.)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1016000"/>
            <a:ext cx="7694613" cy="4530725"/>
          </a:xfrm>
        </p:spPr>
        <p:txBody>
          <a:bodyPr>
            <a:normAutofit fontScale="77500" lnSpcReduction="20000"/>
          </a:bodyPr>
          <a:lstStyle/>
          <a:p>
            <a:pPr lvl="1">
              <a:lnSpc>
                <a:spcPct val="90000"/>
              </a:lnSpc>
            </a:pPr>
            <a:endParaRPr lang="en-US" altLang="en-US" sz="800"/>
          </a:p>
          <a:p>
            <a:pPr>
              <a:lnSpc>
                <a:spcPct val="90000"/>
              </a:lnSpc>
            </a:pPr>
            <a:r>
              <a:rPr lang="en-US" altLang="en-US"/>
              <a:t>If processes </a:t>
            </a:r>
            <a:r>
              <a:rPr lang="en-US" altLang="en-US" i="1"/>
              <a:t>P</a:t>
            </a:r>
            <a:r>
              <a:rPr lang="en-US" altLang="en-US"/>
              <a:t> and </a:t>
            </a:r>
            <a:r>
              <a:rPr lang="en-US" altLang="en-US" i="1"/>
              <a:t>Q</a:t>
            </a:r>
            <a:r>
              <a:rPr lang="en-US" altLang="en-US"/>
              <a:t> wish to communicate, they need to: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Establish a </a:t>
            </a:r>
            <a:r>
              <a:rPr lang="en-US" altLang="en-US" b="1" i="1"/>
              <a:t>communication</a:t>
            </a:r>
            <a:r>
              <a:rPr lang="en-US" altLang="en-US" b="1"/>
              <a:t> </a:t>
            </a:r>
            <a:r>
              <a:rPr lang="en-US" altLang="en-US" b="1" i="1"/>
              <a:t>link</a:t>
            </a:r>
            <a:r>
              <a:rPr lang="en-US" altLang="en-US" b="1"/>
              <a:t> </a:t>
            </a:r>
            <a:r>
              <a:rPr lang="en-US" altLang="en-US"/>
              <a:t>between them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Exchange messages via send/receive</a:t>
            </a:r>
          </a:p>
          <a:p>
            <a:pPr>
              <a:lnSpc>
                <a:spcPct val="90000"/>
              </a:lnSpc>
            </a:pPr>
            <a:r>
              <a:rPr lang="en-US" altLang="en-US"/>
              <a:t>Implementation issues:</a:t>
            </a:r>
          </a:p>
          <a:p>
            <a:pPr lvl="1"/>
            <a:r>
              <a:rPr lang="en-US" altLang="en-US"/>
              <a:t>How are links established?</a:t>
            </a:r>
          </a:p>
          <a:p>
            <a:pPr lvl="1"/>
            <a:r>
              <a:rPr lang="en-US" altLang="en-US"/>
              <a:t>Can a link be associated with more than two processes?</a:t>
            </a:r>
          </a:p>
          <a:p>
            <a:pPr lvl="1"/>
            <a:r>
              <a:rPr lang="en-US" altLang="en-US"/>
              <a:t>How many links can there be between every pair of communicating processes?</a:t>
            </a:r>
          </a:p>
          <a:p>
            <a:pPr lvl="1"/>
            <a:r>
              <a:rPr lang="en-US" altLang="en-US"/>
              <a:t>What is the capacity of a link?</a:t>
            </a:r>
          </a:p>
          <a:p>
            <a:pPr lvl="1"/>
            <a:r>
              <a:rPr lang="en-US" altLang="en-US"/>
              <a:t>Is the size of a message that the link can accommodate fixed or variable?</a:t>
            </a:r>
          </a:p>
          <a:p>
            <a:pPr lvl="1"/>
            <a:r>
              <a:rPr lang="en-US" altLang="en-US"/>
              <a:t>Is a link unidirectional or bi-directional?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789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933450" y="123825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sz="2500"/>
              <a:t>Message Passing (Cont.)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785813"/>
            <a:ext cx="7694613" cy="4530725"/>
          </a:xfrm>
        </p:spPr>
        <p:txBody>
          <a:bodyPr/>
          <a:lstStyle/>
          <a:p>
            <a:pPr lvl="1">
              <a:lnSpc>
                <a:spcPct val="90000"/>
              </a:lnSpc>
            </a:pPr>
            <a:endParaRPr lang="en-US" altLang="en-US" sz="800"/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endParaRPr lang="en-US" altLang="en-US" sz="800"/>
          </a:p>
          <a:p>
            <a:pPr>
              <a:lnSpc>
                <a:spcPct val="90000"/>
              </a:lnSpc>
            </a:pPr>
            <a:r>
              <a:rPr lang="en-US" altLang="en-US"/>
              <a:t>Implementation of communication link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Physical: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Shared memory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Hardware bus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Network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Logical: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 Direct or indirect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 Synchronous or asynchronous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 Automatic or explicit buffering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41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76388" y="166688"/>
            <a:ext cx="6107112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Process Concept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1177925"/>
            <a:ext cx="7370762" cy="478631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/>
              <a:t>An operating system executes a variety of programs: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Batch system – </a:t>
            </a:r>
            <a:r>
              <a:rPr lang="en-US" altLang="en-US" b="1">
                <a:solidFill>
                  <a:srgbClr val="3366FF"/>
                </a:solidFill>
              </a:rPr>
              <a:t>jobs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Time-shared systems – </a:t>
            </a:r>
            <a:r>
              <a:rPr lang="en-US" altLang="en-US" b="1">
                <a:solidFill>
                  <a:srgbClr val="3366FF"/>
                </a:solidFill>
              </a:rPr>
              <a:t>user programs </a:t>
            </a:r>
            <a:r>
              <a:rPr lang="en-US" altLang="en-US"/>
              <a:t>or </a:t>
            </a:r>
            <a:r>
              <a:rPr lang="en-US" altLang="en-US" b="1">
                <a:solidFill>
                  <a:srgbClr val="3366FF"/>
                </a:solidFill>
              </a:rPr>
              <a:t>tasks</a:t>
            </a: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Textbook uses the terms </a:t>
            </a:r>
            <a:r>
              <a:rPr lang="en-US" altLang="en-US" b="1" i="1"/>
              <a:t>job</a:t>
            </a:r>
            <a:r>
              <a:rPr lang="en-US" altLang="en-US"/>
              <a:t> and </a:t>
            </a:r>
            <a:r>
              <a:rPr lang="en-US" altLang="en-US" b="1" i="1"/>
              <a:t>process</a:t>
            </a:r>
            <a:r>
              <a:rPr lang="en-US" altLang="en-US"/>
              <a:t> almost interchangeably</a:t>
            </a:r>
          </a:p>
          <a:p>
            <a:pPr>
              <a:lnSpc>
                <a:spcPct val="90000"/>
              </a:lnSpc>
            </a:pPr>
            <a:r>
              <a:rPr lang="en-US" altLang="en-US" b="1">
                <a:solidFill>
                  <a:srgbClr val="3366FF"/>
                </a:solidFill>
              </a:rPr>
              <a:t>Process</a:t>
            </a:r>
            <a:r>
              <a:rPr lang="en-US" altLang="en-US"/>
              <a:t> – a program in execution; process execution must progress in sequential fashion</a:t>
            </a:r>
          </a:p>
          <a:p>
            <a:r>
              <a:rPr lang="en-US" altLang="en-US"/>
              <a:t>Multiple parts</a:t>
            </a:r>
          </a:p>
          <a:p>
            <a:pPr lvl="1"/>
            <a:r>
              <a:rPr lang="en-US" altLang="en-US"/>
              <a:t>The program code, also called </a:t>
            </a:r>
            <a:r>
              <a:rPr lang="en-US" altLang="en-US" b="1">
                <a:solidFill>
                  <a:srgbClr val="3366FF"/>
                </a:solidFill>
              </a:rPr>
              <a:t>text section</a:t>
            </a:r>
          </a:p>
          <a:p>
            <a:pPr lvl="1"/>
            <a:r>
              <a:rPr lang="en-US" altLang="en-US"/>
              <a:t>Current activity including</a:t>
            </a:r>
            <a:r>
              <a:rPr lang="en-US" altLang="en-US" b="1">
                <a:solidFill>
                  <a:srgbClr val="3366FF"/>
                </a:solidFill>
              </a:rPr>
              <a:t> program</a:t>
            </a:r>
            <a:r>
              <a:rPr lang="en-US" altLang="en-US" b="1"/>
              <a:t> </a:t>
            </a:r>
            <a:r>
              <a:rPr lang="en-US" altLang="en-US" b="1">
                <a:solidFill>
                  <a:srgbClr val="3366FF"/>
                </a:solidFill>
              </a:rPr>
              <a:t>counter</a:t>
            </a:r>
            <a:r>
              <a:rPr lang="en-US" altLang="en-US"/>
              <a:t>, processor registers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Stack</a:t>
            </a:r>
            <a:r>
              <a:rPr lang="en-US" altLang="en-US" b="1"/>
              <a:t> </a:t>
            </a:r>
            <a:r>
              <a:rPr lang="en-US" altLang="en-US"/>
              <a:t>containing temporary data</a:t>
            </a:r>
          </a:p>
          <a:p>
            <a:pPr lvl="2"/>
            <a:r>
              <a:rPr lang="en-US" altLang="en-US"/>
              <a:t>Function parameters, return addresses, local variables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Data section</a:t>
            </a:r>
            <a:r>
              <a:rPr lang="en-US" altLang="en-US" b="1"/>
              <a:t> </a:t>
            </a:r>
            <a:r>
              <a:rPr lang="en-US" altLang="en-US"/>
              <a:t>containing global variables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Heap</a:t>
            </a:r>
            <a:r>
              <a:rPr lang="en-US" altLang="en-US" b="1"/>
              <a:t> </a:t>
            </a:r>
            <a:r>
              <a:rPr lang="en-US" altLang="en-US"/>
              <a:t>containing memory dynamically allocated during run time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endParaRPr lang="en-US" altLang="en-US"/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11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7800"/>
            <a:ext cx="82296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Direct Communication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1138238"/>
            <a:ext cx="7635875" cy="4530725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/>
              <a:t>Processes must name each other explicitly:</a:t>
            </a:r>
          </a:p>
          <a:p>
            <a:pPr lvl="1"/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send</a:t>
            </a:r>
            <a:r>
              <a:rPr lang="en-US" altLang="en-US"/>
              <a:t> (</a:t>
            </a:r>
            <a:r>
              <a:rPr lang="en-US" altLang="en-US" i="1"/>
              <a:t>P, message</a:t>
            </a:r>
            <a:r>
              <a:rPr lang="en-US" altLang="en-US"/>
              <a:t>) – send a message to process P</a:t>
            </a:r>
          </a:p>
          <a:p>
            <a:pPr lvl="1"/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receive</a:t>
            </a:r>
            <a:r>
              <a:rPr lang="en-US" altLang="en-US"/>
              <a:t>(</a:t>
            </a:r>
            <a:r>
              <a:rPr lang="en-US" altLang="en-US" i="1"/>
              <a:t>Q, message</a:t>
            </a:r>
            <a:r>
              <a:rPr lang="en-US" altLang="en-US"/>
              <a:t>) – receive a message from process Q</a:t>
            </a:r>
          </a:p>
          <a:p>
            <a:r>
              <a:rPr lang="en-US" altLang="en-US"/>
              <a:t>Properties of communication link</a:t>
            </a:r>
          </a:p>
          <a:p>
            <a:pPr lvl="1"/>
            <a:r>
              <a:rPr lang="en-US" altLang="en-US"/>
              <a:t>Links are established automatically</a:t>
            </a:r>
          </a:p>
          <a:p>
            <a:pPr lvl="1"/>
            <a:r>
              <a:rPr lang="en-US" altLang="en-US"/>
              <a:t>A link is associated with exactly one pair of communicating processes</a:t>
            </a:r>
          </a:p>
          <a:p>
            <a:pPr lvl="1"/>
            <a:r>
              <a:rPr lang="en-US" altLang="en-US"/>
              <a:t>Between each pair there exists exactly one link</a:t>
            </a:r>
          </a:p>
          <a:p>
            <a:pPr lvl="1"/>
            <a:r>
              <a:rPr lang="en-US" altLang="en-US"/>
              <a:t>The link may be unidirectional, but is usually bi-directional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237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Indirect Communication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4075" y="1166813"/>
            <a:ext cx="7391400" cy="4159250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/>
              <a:t>Messages are directed and received from mailboxes (also referred to as ports)</a:t>
            </a:r>
          </a:p>
          <a:p>
            <a:pPr lvl="1"/>
            <a:r>
              <a:rPr lang="en-US" altLang="en-US"/>
              <a:t>Each mailbox has a unique id</a:t>
            </a:r>
          </a:p>
          <a:p>
            <a:pPr lvl="1"/>
            <a:r>
              <a:rPr lang="en-US" altLang="en-US"/>
              <a:t>Processes can communicate only if they share a mailbox</a:t>
            </a:r>
          </a:p>
          <a:p>
            <a:r>
              <a:rPr lang="en-US" altLang="en-US"/>
              <a:t>Properties of communication link</a:t>
            </a:r>
          </a:p>
          <a:p>
            <a:pPr lvl="1"/>
            <a:r>
              <a:rPr lang="en-US" altLang="en-US"/>
              <a:t>Link established only if processes share a common mailbox</a:t>
            </a:r>
          </a:p>
          <a:p>
            <a:pPr lvl="1"/>
            <a:r>
              <a:rPr lang="en-US" altLang="en-US"/>
              <a:t>A link may be associated with many processes</a:t>
            </a:r>
          </a:p>
          <a:p>
            <a:pPr lvl="1"/>
            <a:r>
              <a:rPr lang="en-US" altLang="en-US"/>
              <a:t>Each pair of processes may share several communication links</a:t>
            </a:r>
          </a:p>
          <a:p>
            <a:pPr lvl="1"/>
            <a:r>
              <a:rPr lang="en-US" altLang="en-US"/>
              <a:t>Link may be unidirectional or bi-directional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635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882650" y="18256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Indirect Communication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135063"/>
            <a:ext cx="7580313" cy="3821112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/>
              <a:t>Operations</a:t>
            </a:r>
          </a:p>
          <a:p>
            <a:pPr lvl="1"/>
            <a:r>
              <a:rPr lang="en-US" altLang="en-US"/>
              <a:t>create a new mailbox (port)</a:t>
            </a:r>
          </a:p>
          <a:p>
            <a:pPr lvl="1"/>
            <a:r>
              <a:rPr lang="en-US" altLang="en-US"/>
              <a:t>send and receive messages through mailbox</a:t>
            </a:r>
          </a:p>
          <a:p>
            <a:pPr lvl="1"/>
            <a:r>
              <a:rPr lang="en-US" altLang="en-US"/>
              <a:t>destroy a mailbox</a:t>
            </a:r>
          </a:p>
          <a:p>
            <a:r>
              <a:rPr lang="en-US" altLang="en-US"/>
              <a:t>Primitives are defined as:</a:t>
            </a:r>
          </a:p>
          <a:p>
            <a:pPr>
              <a:buFont typeface="Monotype Sorts" pitchFamily="-84" charset="2"/>
              <a:buNone/>
            </a:pPr>
            <a:r>
              <a:rPr lang="en-US" altLang="en-US"/>
              <a:t>	</a:t>
            </a:r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send</a:t>
            </a:r>
            <a:r>
              <a:rPr lang="en-US" altLang="en-US"/>
              <a:t>(</a:t>
            </a:r>
            <a:r>
              <a:rPr lang="en-US" altLang="en-US" i="1"/>
              <a:t>A, message</a:t>
            </a:r>
            <a:r>
              <a:rPr lang="en-US" altLang="en-US"/>
              <a:t>) – send a message to mailbox A</a:t>
            </a:r>
          </a:p>
          <a:p>
            <a:pPr>
              <a:buFont typeface="Monotype Sorts" pitchFamily="-84" charset="2"/>
              <a:buNone/>
            </a:pPr>
            <a:r>
              <a:rPr lang="en-US" altLang="en-US"/>
              <a:t>	</a:t>
            </a:r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receive</a:t>
            </a:r>
            <a:r>
              <a:rPr lang="en-US" altLang="en-US"/>
              <a:t>(</a:t>
            </a:r>
            <a:r>
              <a:rPr lang="en-US" altLang="en-US" i="1"/>
              <a:t>A, message</a:t>
            </a:r>
            <a:r>
              <a:rPr lang="en-US" altLang="en-US"/>
              <a:t>) – receive a message from mailbox 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168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876300" y="182563"/>
            <a:ext cx="78105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Indirect Communication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650" y="1127125"/>
            <a:ext cx="6637338" cy="4530725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/>
              <a:t>Mailbox sharing</a:t>
            </a:r>
          </a:p>
          <a:p>
            <a:pPr lvl="1"/>
            <a:r>
              <a:rPr lang="en-US" altLang="en-US" i="1"/>
              <a:t>P</a:t>
            </a:r>
            <a:r>
              <a:rPr lang="en-US" altLang="en-US" i="1" baseline="-25000"/>
              <a:t>1</a:t>
            </a:r>
            <a:r>
              <a:rPr lang="en-US" altLang="en-US" i="1"/>
              <a:t>, P</a:t>
            </a:r>
            <a:r>
              <a:rPr lang="en-US" altLang="en-US" i="1" baseline="-25000"/>
              <a:t>2</a:t>
            </a:r>
            <a:r>
              <a:rPr lang="en-US" altLang="en-US" i="1"/>
              <a:t>,</a:t>
            </a:r>
            <a:r>
              <a:rPr lang="en-US" altLang="en-US"/>
              <a:t> and</a:t>
            </a:r>
            <a:r>
              <a:rPr lang="en-US" altLang="en-US" i="1"/>
              <a:t> P</a:t>
            </a:r>
            <a:r>
              <a:rPr lang="en-US" altLang="en-US" i="1" baseline="-25000"/>
              <a:t>3</a:t>
            </a:r>
            <a:r>
              <a:rPr lang="en-US" altLang="en-US"/>
              <a:t> share mailbox A</a:t>
            </a:r>
          </a:p>
          <a:p>
            <a:pPr lvl="1"/>
            <a:r>
              <a:rPr lang="en-US" altLang="en-US" i="1"/>
              <a:t>P</a:t>
            </a:r>
            <a:r>
              <a:rPr lang="en-US" altLang="en-US" i="1" baseline="-25000"/>
              <a:t>1</a:t>
            </a:r>
            <a:r>
              <a:rPr lang="en-US" altLang="en-US"/>
              <a:t>, sends; </a:t>
            </a:r>
            <a:r>
              <a:rPr lang="en-US" altLang="en-US" i="1"/>
              <a:t>P</a:t>
            </a:r>
            <a:r>
              <a:rPr lang="en-US" altLang="en-US" i="1" baseline="-25000"/>
              <a:t>2</a:t>
            </a:r>
            <a:r>
              <a:rPr lang="en-US" altLang="en-US" i="1"/>
              <a:t> </a:t>
            </a:r>
            <a:r>
              <a:rPr lang="en-US" altLang="en-US"/>
              <a:t>and</a:t>
            </a:r>
            <a:r>
              <a:rPr lang="en-US" altLang="en-US" i="1"/>
              <a:t> P</a:t>
            </a:r>
            <a:r>
              <a:rPr lang="en-US" altLang="en-US" i="1" baseline="-25000"/>
              <a:t>3</a:t>
            </a:r>
            <a:r>
              <a:rPr lang="en-US" altLang="en-US"/>
              <a:t> receive</a:t>
            </a:r>
          </a:p>
          <a:p>
            <a:pPr lvl="1"/>
            <a:r>
              <a:rPr lang="en-US" altLang="en-US"/>
              <a:t>Who gets the message?</a:t>
            </a:r>
          </a:p>
          <a:p>
            <a:r>
              <a:rPr lang="en-US" altLang="en-US"/>
              <a:t>Solutions</a:t>
            </a:r>
          </a:p>
          <a:p>
            <a:pPr lvl="1"/>
            <a:r>
              <a:rPr lang="en-US" altLang="en-US"/>
              <a:t>Allow a link to be associated with at most two processes</a:t>
            </a:r>
          </a:p>
          <a:p>
            <a:pPr lvl="1"/>
            <a:r>
              <a:rPr lang="en-US" altLang="en-US"/>
              <a:t>Allow only one process at a time to execute a receive operation</a:t>
            </a:r>
          </a:p>
          <a:p>
            <a:pPr lvl="1"/>
            <a:r>
              <a:rPr lang="en-US" altLang="en-US"/>
              <a:t>Allow the system to select arbitrarily the receiver.  Sender is notified who the receiver was.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041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8275"/>
            <a:ext cx="82296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Synchronization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1050925"/>
            <a:ext cx="7267575" cy="4984750"/>
          </a:xfrm>
        </p:spPr>
        <p:txBody>
          <a:bodyPr>
            <a:normAutofit fontScale="70000" lnSpcReduction="20000"/>
          </a:bodyPr>
          <a:lstStyle/>
          <a:p>
            <a:pPr marL="379413" indent="-379413">
              <a:defRPr/>
            </a:pPr>
            <a:r>
              <a:rPr lang="en-US" dirty="0"/>
              <a:t>Message passing may be either blocking or non-blocking</a:t>
            </a:r>
          </a:p>
          <a:p>
            <a:pPr marL="379413" indent="-379413">
              <a:defRPr/>
            </a:pPr>
            <a:r>
              <a:rPr lang="en-US" b="1" dirty="0">
                <a:solidFill>
                  <a:srgbClr val="3366FF"/>
                </a:solidFill>
              </a:rPr>
              <a:t>Blocking</a:t>
            </a:r>
            <a:r>
              <a:rPr lang="en-US" dirty="0"/>
              <a:t> is considered </a:t>
            </a:r>
            <a:r>
              <a:rPr lang="en-US" b="1" dirty="0">
                <a:solidFill>
                  <a:srgbClr val="3366FF"/>
                </a:solidFill>
              </a:rPr>
              <a:t>synchronous</a:t>
            </a:r>
          </a:p>
          <a:p>
            <a:pPr marL="798513" lvl="1" indent="-341313">
              <a:defRPr/>
            </a:pPr>
            <a:r>
              <a:rPr lang="en-US" b="1" dirty="0"/>
              <a:t>Blocking send </a:t>
            </a:r>
            <a:r>
              <a:rPr lang="en-US" dirty="0"/>
              <a:t>--</a:t>
            </a:r>
            <a:r>
              <a:rPr lang="en-US" b="1" dirty="0"/>
              <a:t> </a:t>
            </a:r>
            <a:r>
              <a:rPr lang="en-US" dirty="0"/>
              <a:t>the sender is blocked until the message is received</a:t>
            </a:r>
          </a:p>
          <a:p>
            <a:pPr marL="798513" lvl="1" indent="-341313">
              <a:defRPr/>
            </a:pPr>
            <a:r>
              <a:rPr lang="en-US" b="1" dirty="0"/>
              <a:t>Blocking receive </a:t>
            </a:r>
            <a:r>
              <a:rPr lang="en-US" dirty="0"/>
              <a:t>--</a:t>
            </a:r>
            <a:r>
              <a:rPr lang="en-US" b="1" dirty="0"/>
              <a:t> </a:t>
            </a:r>
            <a:r>
              <a:rPr lang="en-US" dirty="0"/>
              <a:t>the receiver is  blocked until a message is available</a:t>
            </a:r>
          </a:p>
          <a:p>
            <a:pPr marL="379413" indent="-379413">
              <a:defRPr/>
            </a:pPr>
            <a:r>
              <a:rPr lang="en-US" b="1" dirty="0">
                <a:solidFill>
                  <a:srgbClr val="3366FF"/>
                </a:solidFill>
              </a:rPr>
              <a:t>Non-blocking</a:t>
            </a:r>
            <a:r>
              <a:rPr lang="en-US" dirty="0"/>
              <a:t> is considered </a:t>
            </a:r>
            <a:r>
              <a:rPr lang="en-US" b="1" dirty="0">
                <a:solidFill>
                  <a:srgbClr val="3366FF"/>
                </a:solidFill>
              </a:rPr>
              <a:t>asynchronous</a:t>
            </a:r>
          </a:p>
          <a:p>
            <a:pPr marL="798513" lvl="1" indent="-341313">
              <a:defRPr/>
            </a:pPr>
            <a:r>
              <a:rPr lang="en-US" b="1" dirty="0"/>
              <a:t>Non-blocking send</a:t>
            </a:r>
            <a:r>
              <a:rPr lang="en-US" dirty="0"/>
              <a:t> -- the sender sends the message and continues</a:t>
            </a:r>
          </a:p>
          <a:p>
            <a:pPr marL="798513" lvl="1" indent="-341313">
              <a:defRPr/>
            </a:pPr>
            <a:r>
              <a:rPr lang="en-US" b="1" dirty="0"/>
              <a:t>Non-blocking receive</a:t>
            </a:r>
            <a:r>
              <a:rPr lang="en-US" dirty="0"/>
              <a:t> -- the receiver receives:</a:t>
            </a:r>
          </a:p>
          <a:p>
            <a:pPr marL="1141413" lvl="2" indent="-341313">
              <a:buFont typeface="Monotype Sorts" pitchFamily="-84" charset="2"/>
              <a:buChar char="l"/>
              <a:defRPr/>
            </a:pPr>
            <a:r>
              <a:rPr lang="en-US" dirty="0"/>
              <a:t> A valid message,  or </a:t>
            </a:r>
          </a:p>
          <a:p>
            <a:pPr marL="1141413" lvl="2" indent="-341313">
              <a:buFont typeface="Monotype Sorts" pitchFamily="-84" charset="2"/>
              <a:buChar char="l"/>
              <a:defRPr/>
            </a:pPr>
            <a:r>
              <a:rPr lang="en-US" dirty="0"/>
              <a:t> Null message</a:t>
            </a:r>
          </a:p>
          <a:p>
            <a:pPr marL="398939">
              <a:buFont typeface="Monotype Sorts" charset="0"/>
              <a:buChar char="n"/>
              <a:defRPr/>
            </a:pPr>
            <a:r>
              <a:rPr lang="en-US" dirty="0">
                <a:ea typeface="ＭＳ Ｐゴシック" charset="0"/>
              </a:rPr>
              <a:t>Different combinations possible</a:t>
            </a:r>
          </a:p>
          <a:p>
            <a:pPr marL="798989" lvl="1">
              <a:buFont typeface="Monotype Sorts" charset="0"/>
              <a:buChar char="l"/>
              <a:defRPr/>
            </a:pPr>
            <a:r>
              <a:rPr lang="en-US" dirty="0">
                <a:ea typeface="ＭＳ Ｐゴシック" charset="0"/>
              </a:rPr>
              <a:t>If both send and receive are blocking, we have a </a:t>
            </a:r>
            <a:r>
              <a:rPr lang="en-US" b="1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rendezvous</a:t>
            </a:r>
          </a:p>
          <a:p>
            <a:pPr marL="398463" indent="-341313">
              <a:defRPr/>
            </a:pPr>
            <a:endParaRPr lang="en-US" dirty="0"/>
          </a:p>
          <a:p>
            <a:pPr marL="1141413" lvl="2" indent="-341313">
              <a:buFont typeface="Monotype Sorts" pitchFamily="-84" charset="2"/>
              <a:buChar char="l"/>
              <a:defRPr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260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3200"/>
            <a:ext cx="82296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Synchronization (Cont.)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1063" y="1203324"/>
            <a:ext cx="6599237" cy="2225675"/>
          </a:xfrm>
        </p:spPr>
        <p:txBody>
          <a:bodyPr>
            <a:normAutofit fontScale="92500" lnSpcReduction="10000"/>
          </a:bodyPr>
          <a:lstStyle/>
          <a:p>
            <a:pPr>
              <a:buFont typeface="Monotype Sorts" charset="0"/>
              <a:buChar char="n"/>
              <a:defRPr/>
            </a:pPr>
            <a:r>
              <a:rPr lang="en-US" dirty="0">
                <a:ea typeface="ＭＳ Ｐゴシック" charset="0"/>
              </a:rPr>
              <a:t>Producer-consumer becomes trivial</a:t>
            </a:r>
            <a:br>
              <a:rPr lang="en-US" dirty="0">
                <a:ea typeface="ＭＳ Ｐゴシック" charset="0"/>
              </a:rPr>
            </a:br>
            <a:endParaRPr lang="en-US" dirty="0">
              <a:ea typeface="ＭＳ Ｐゴシック" charset="0"/>
            </a:endParaRPr>
          </a:p>
          <a:p>
            <a:pPr marL="0" indent="0">
              <a:buFont typeface="Monotype Sorts" pitchFamily="-84" charset="2"/>
              <a:buNone/>
              <a:defRPr/>
            </a:pPr>
            <a:r>
              <a:rPr lang="en-US" sz="1600" dirty="0">
                <a:latin typeface="Courier New"/>
                <a:ea typeface="ＭＳ Ｐゴシック" charset="-128"/>
                <a:cs typeface="Courier New"/>
              </a:rPr>
              <a:t>       message </a:t>
            </a:r>
            <a:r>
              <a:rPr lang="en-US" sz="1600" dirty="0" err="1">
                <a:latin typeface="Courier New"/>
                <a:ea typeface="ＭＳ Ｐゴシック" charset="-128"/>
                <a:cs typeface="Courier New"/>
              </a:rPr>
              <a:t>next_produced</a:t>
            </a:r>
            <a:r>
              <a:rPr lang="en-US" sz="1600" dirty="0">
                <a:latin typeface="Courier New"/>
                <a:ea typeface="ＭＳ Ｐゴシック" charset="-128"/>
                <a:cs typeface="Courier New"/>
              </a:rPr>
              <a:t>; </a:t>
            </a:r>
          </a:p>
          <a:p>
            <a:pPr marL="0" indent="0">
              <a:buFont typeface="Monotype Sorts" pitchFamily="-84" charset="2"/>
              <a:buNone/>
              <a:defRPr/>
            </a:pPr>
            <a:r>
              <a:rPr lang="en-US" sz="1600" dirty="0">
                <a:latin typeface="Courier New"/>
                <a:ea typeface="ＭＳ Ｐゴシック" charset="-128"/>
                <a:cs typeface="Courier New"/>
              </a:rPr>
              <a:t>       while (true) {</a:t>
            </a:r>
            <a:br>
              <a:rPr lang="en-US" sz="1600" dirty="0">
                <a:latin typeface="Courier New"/>
                <a:ea typeface="ＭＳ Ｐゴシック" charset="-128"/>
                <a:cs typeface="Courier New"/>
              </a:rPr>
            </a:br>
            <a:r>
              <a:rPr lang="en-US" sz="1600" dirty="0">
                <a:latin typeface="Courier New"/>
                <a:ea typeface="ＭＳ Ｐゴシック" charset="-128"/>
                <a:cs typeface="Courier New"/>
              </a:rPr>
              <a:t>           /* produce an item in next produced */ </a:t>
            </a:r>
          </a:p>
          <a:p>
            <a:pPr marL="0" indent="0">
              <a:buFont typeface="Monotype Sorts" pitchFamily="-84" charset="2"/>
              <a:buNone/>
              <a:defRPr/>
            </a:pPr>
            <a:r>
              <a:rPr lang="en-US" sz="1600" dirty="0">
                <a:latin typeface="Courier New"/>
                <a:ea typeface="ＭＳ Ｐゴシック" charset="-128"/>
                <a:cs typeface="Courier New"/>
              </a:rPr>
              <a:t>       send(</a:t>
            </a:r>
            <a:r>
              <a:rPr lang="en-US" sz="1600" dirty="0" err="1">
                <a:latin typeface="Courier New"/>
                <a:ea typeface="ＭＳ Ｐゴシック" charset="-128"/>
                <a:cs typeface="Courier New"/>
              </a:rPr>
              <a:t>next_produced</a:t>
            </a:r>
            <a:r>
              <a:rPr lang="en-US" sz="1600" dirty="0">
                <a:latin typeface="Courier New"/>
                <a:ea typeface="ＭＳ Ｐゴシック" charset="-128"/>
                <a:cs typeface="Courier New"/>
              </a:rPr>
              <a:t>); </a:t>
            </a:r>
          </a:p>
          <a:p>
            <a:pPr marL="0" indent="0">
              <a:buFont typeface="Monotype Sorts" pitchFamily="-84" charset="2"/>
              <a:buNone/>
              <a:defRPr/>
            </a:pPr>
            <a:r>
              <a:rPr lang="en-US" sz="1600" dirty="0">
                <a:latin typeface="Courier New"/>
                <a:ea typeface="ＭＳ Ｐゴシック" charset="-128"/>
                <a:cs typeface="Courier New"/>
              </a:rPr>
              <a:t>       } </a:t>
            </a:r>
          </a:p>
        </p:txBody>
      </p:sp>
      <p:sp>
        <p:nvSpPr>
          <p:cNvPr id="48132" name="TextBox 1"/>
          <p:cNvSpPr txBox="1">
            <a:spLocks noChangeArrowheads="1"/>
          </p:cNvSpPr>
          <p:nvPr/>
        </p:nvSpPr>
        <p:spPr bwMode="auto">
          <a:xfrm>
            <a:off x="1558925" y="3598863"/>
            <a:ext cx="6370638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kumimoji="1" lang="en-US" altLang="en-US" sz="170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kumimoji="1"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essage next_consumed;</a:t>
            </a:r>
          </a:p>
          <a:p>
            <a:r>
              <a:rPr kumimoji="1"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while (true) {</a:t>
            </a:r>
          </a:p>
          <a:p>
            <a:r>
              <a:rPr kumimoji="1"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  receive(next_consumed);</a:t>
            </a:r>
          </a:p>
          <a:p>
            <a:r>
              <a:rPr kumimoji="1"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</a:p>
          <a:p>
            <a:r>
              <a:rPr kumimoji="1"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  /* consume the item in next consumed */</a:t>
            </a:r>
          </a:p>
          <a:p>
            <a:r>
              <a:rPr kumimoji="1" lang="en-US" altLang="en-US" sz="170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91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6525"/>
            <a:ext cx="82296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Buffering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1233488"/>
            <a:ext cx="7121525" cy="4530725"/>
          </a:xfrm>
        </p:spPr>
        <p:txBody>
          <a:bodyPr>
            <a:normAutofit fontScale="92500"/>
          </a:bodyPr>
          <a:lstStyle/>
          <a:p>
            <a:r>
              <a:rPr lang="en-US" altLang="en-US"/>
              <a:t>Queue of messages attached to the link.</a:t>
            </a:r>
          </a:p>
          <a:p>
            <a:r>
              <a:rPr lang="en-US" altLang="en-US"/>
              <a:t>implemented in one of three ways</a:t>
            </a:r>
          </a:p>
          <a:p>
            <a:pPr lvl="1">
              <a:buFont typeface="Monotype Sorts" pitchFamily="-84" charset="2"/>
              <a:buNone/>
            </a:pPr>
            <a:r>
              <a:rPr lang="en-US" altLang="en-US">
                <a:solidFill>
                  <a:srgbClr val="CC6600"/>
                </a:solidFill>
              </a:rPr>
              <a:t>1.</a:t>
            </a:r>
            <a:r>
              <a:rPr lang="en-US" altLang="en-US"/>
              <a:t>	Zero capacity – no messages are queued on a link.</a:t>
            </a:r>
            <a:br>
              <a:rPr lang="en-US" altLang="en-US"/>
            </a:br>
            <a:r>
              <a:rPr lang="en-US" altLang="en-US"/>
              <a:t>Sender must wait for receiver (rendezvous)</a:t>
            </a:r>
          </a:p>
          <a:p>
            <a:pPr lvl="1">
              <a:buFont typeface="Monotype Sorts" pitchFamily="-84" charset="2"/>
              <a:buNone/>
            </a:pPr>
            <a:r>
              <a:rPr lang="en-US" altLang="en-US">
                <a:solidFill>
                  <a:srgbClr val="CC6600"/>
                </a:solidFill>
              </a:rPr>
              <a:t>2.</a:t>
            </a:r>
            <a:r>
              <a:rPr lang="en-US" altLang="en-US"/>
              <a:t>	Bounded capacity – finite length of </a:t>
            </a:r>
            <a:r>
              <a:rPr lang="en-US" altLang="en-US" i="1"/>
              <a:t>n</a:t>
            </a:r>
            <a:r>
              <a:rPr lang="en-US" altLang="en-US"/>
              <a:t> messages</a:t>
            </a:r>
            <a:br>
              <a:rPr lang="en-US" altLang="en-US"/>
            </a:br>
            <a:r>
              <a:rPr lang="en-US" altLang="en-US"/>
              <a:t>Sender must wait if link full</a:t>
            </a:r>
          </a:p>
          <a:p>
            <a:pPr lvl="1">
              <a:buFont typeface="Monotype Sorts" pitchFamily="-84" charset="2"/>
              <a:buNone/>
            </a:pPr>
            <a:r>
              <a:rPr lang="en-US" altLang="en-US">
                <a:solidFill>
                  <a:srgbClr val="CC6600"/>
                </a:solidFill>
              </a:rPr>
              <a:t>3.</a:t>
            </a:r>
            <a:r>
              <a:rPr lang="en-US" altLang="en-US"/>
              <a:t>	Unbounded capacity – infinite length </a:t>
            </a:r>
            <a:br>
              <a:rPr lang="en-US" altLang="en-US"/>
            </a:br>
            <a:r>
              <a:rPr lang="en-US" altLang="en-US"/>
              <a:t>Sender never waits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0128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966788" y="187325"/>
            <a:ext cx="7850187" cy="576263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Examples of IPC Systems - POSIX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911225" y="1233488"/>
            <a:ext cx="7577138" cy="4530725"/>
          </a:xfrm>
        </p:spPr>
        <p:txBody>
          <a:bodyPr>
            <a:normAutofit fontScale="92500" lnSpcReduction="20000"/>
          </a:bodyPr>
          <a:lstStyle/>
          <a:p>
            <a:pPr>
              <a:buFont typeface="Monotype Sorts" charset="0"/>
              <a:buChar char="n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POSIX Shared Memory</a:t>
            </a:r>
          </a:p>
          <a:p>
            <a:pPr lvl="1">
              <a:buFont typeface="Monotype Sorts" charset="0"/>
              <a:buChar char="l"/>
              <a:defRPr/>
            </a:pPr>
            <a:r>
              <a:rPr lang="en-US" dirty="0">
                <a:ea typeface="ＭＳ Ｐゴシック" charset="0"/>
              </a:rPr>
              <a:t>Process first creates shared memory segment</a:t>
            </a:r>
            <a:br>
              <a:rPr lang="en-US" dirty="0">
                <a:ea typeface="ＭＳ Ｐゴシック" charset="0"/>
              </a:rPr>
            </a:br>
            <a:r>
              <a:rPr lang="en-US" b="1" dirty="0" err="1">
                <a:latin typeface="Courier New" charset="0"/>
                <a:ea typeface="ＭＳ Ｐゴシック" charset="0"/>
                <a:cs typeface="Courier New" charset="0"/>
              </a:rPr>
              <a:t>shm_fd</a:t>
            </a:r>
            <a:r>
              <a:rPr lang="en-US" b="1" dirty="0">
                <a:latin typeface="Courier New" charset="0"/>
                <a:ea typeface="ＭＳ Ｐゴシック" charset="0"/>
                <a:cs typeface="Courier New" charset="0"/>
              </a:rPr>
              <a:t> = </a:t>
            </a:r>
            <a:r>
              <a:rPr lang="en-US" b="1" dirty="0" err="1">
                <a:latin typeface="Courier New" charset="0"/>
                <a:ea typeface="ＭＳ Ｐゴシック" charset="0"/>
                <a:cs typeface="Courier New" charset="0"/>
              </a:rPr>
              <a:t>shm_open</a:t>
            </a:r>
            <a:r>
              <a:rPr lang="en-US" b="1" dirty="0">
                <a:latin typeface="Courier New" charset="0"/>
                <a:ea typeface="ＭＳ Ｐゴシック" charset="0"/>
                <a:cs typeface="Courier New" charset="0"/>
              </a:rPr>
              <a:t>(name, O CREAT | O RDWR, 0666);</a:t>
            </a:r>
          </a:p>
          <a:p>
            <a:pPr lvl="1">
              <a:buFont typeface="Monotype Sorts" charset="0"/>
              <a:buChar char="l"/>
              <a:defRPr/>
            </a:pPr>
            <a:r>
              <a:rPr lang="en-US" dirty="0">
                <a:ea typeface="ＭＳ Ｐゴシック" charset="0"/>
              </a:rPr>
              <a:t>Also used to open an existing segment to share it </a:t>
            </a:r>
          </a:p>
          <a:p>
            <a:pPr lvl="1">
              <a:buFont typeface="Monotype Sorts" charset="0"/>
              <a:buChar char="l"/>
              <a:defRPr/>
            </a:pPr>
            <a:r>
              <a:rPr lang="en-US" dirty="0">
                <a:ea typeface="ＭＳ Ｐゴシック" charset="0"/>
              </a:rPr>
              <a:t>Set the size of the object</a:t>
            </a:r>
          </a:p>
          <a:p>
            <a:pPr marL="0" indent="0">
              <a:buFont typeface="Monotype Sorts" pitchFamily="-84" charset="2"/>
              <a:buNone/>
              <a:defRPr/>
            </a:pPr>
            <a:r>
              <a:rPr lang="en-US" dirty="0">
                <a:ea typeface="ＭＳ Ｐゴシック" charset="-128"/>
              </a:rPr>
              <a:t>	</a:t>
            </a:r>
            <a:r>
              <a:rPr lang="en-US" b="1" dirty="0" err="1">
                <a:latin typeface="Courier New" charset="0"/>
                <a:ea typeface="ＭＳ Ｐゴシック" charset="0"/>
                <a:cs typeface="Courier New" charset="0"/>
              </a:rPr>
              <a:t>ftruncate</a:t>
            </a:r>
            <a:r>
              <a:rPr lang="en-US" b="1" dirty="0">
                <a:latin typeface="Courier New" charset="0"/>
                <a:ea typeface="ＭＳ Ｐゴシック" charset="0"/>
                <a:cs typeface="Courier New" charset="0"/>
              </a:rPr>
              <a:t>(</a:t>
            </a:r>
            <a:r>
              <a:rPr lang="en-US" b="1" dirty="0" err="1">
                <a:latin typeface="Courier New" charset="0"/>
                <a:ea typeface="ＭＳ Ｐゴシック" charset="0"/>
                <a:cs typeface="Courier New" charset="0"/>
              </a:rPr>
              <a:t>shm</a:t>
            </a:r>
            <a:r>
              <a:rPr lang="en-US" b="1" dirty="0">
                <a:latin typeface="Courier New" charset="0"/>
                <a:ea typeface="ＭＳ Ｐゴシック" charset="0"/>
                <a:cs typeface="Courier New" charset="0"/>
              </a:rPr>
              <a:t> </a:t>
            </a:r>
            <a:r>
              <a:rPr lang="en-US" b="1" dirty="0" err="1">
                <a:latin typeface="Courier New" charset="0"/>
                <a:ea typeface="ＭＳ Ｐゴシック" charset="0"/>
                <a:cs typeface="Courier New" charset="0"/>
              </a:rPr>
              <a:t>fd</a:t>
            </a:r>
            <a:r>
              <a:rPr lang="en-US" b="1" dirty="0">
                <a:latin typeface="Courier New" charset="0"/>
                <a:ea typeface="ＭＳ Ｐゴシック" charset="0"/>
                <a:cs typeface="Courier New" charset="0"/>
              </a:rPr>
              <a:t>, 4096); </a:t>
            </a:r>
          </a:p>
          <a:p>
            <a:pPr lvl="1">
              <a:buFont typeface="Monotype Sorts" charset="0"/>
              <a:buChar char="l"/>
              <a:defRPr/>
            </a:pPr>
            <a:r>
              <a:rPr lang="en-US" dirty="0">
                <a:ea typeface="ＭＳ Ｐゴシック" charset="0"/>
              </a:rPr>
              <a:t>Now the process could write to the shared memory</a:t>
            </a:r>
          </a:p>
          <a:p>
            <a:pPr lvl="1">
              <a:buFont typeface="Monotype Sorts" charset="0"/>
              <a:buNone/>
              <a:defRPr/>
            </a:pPr>
            <a:r>
              <a:rPr lang="en-US" b="1" dirty="0">
                <a:latin typeface="Courier New" charset="0"/>
                <a:ea typeface="ＭＳ Ｐゴシック" charset="0"/>
                <a:cs typeface="Courier New" charset="0"/>
              </a:rPr>
              <a:t>	</a:t>
            </a:r>
            <a:r>
              <a:rPr lang="en-US" b="1" dirty="0" err="1">
                <a:latin typeface="Courier New" charset="0"/>
                <a:ea typeface="ＭＳ Ｐゴシック" charset="0"/>
                <a:cs typeface="Courier New" charset="0"/>
              </a:rPr>
              <a:t>sprintf</a:t>
            </a:r>
            <a:r>
              <a:rPr lang="en-US" b="1" dirty="0">
                <a:latin typeface="Courier New" charset="0"/>
                <a:ea typeface="ＭＳ Ｐゴシック" charset="0"/>
                <a:cs typeface="Courier New" charset="0"/>
              </a:rPr>
              <a:t>(shared memory, "Writing to shared memory");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527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936625" y="173038"/>
            <a:ext cx="7850188" cy="576262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IPC POSIX Producer</a:t>
            </a:r>
          </a:p>
        </p:txBody>
      </p:sp>
      <p:pic>
        <p:nvPicPr>
          <p:cNvPr id="51203" name="Picture 1" descr="Screen Shot 2013-03-14 at 6.46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3" y="903288"/>
            <a:ext cx="3754437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694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936625" y="187325"/>
            <a:ext cx="7850188" cy="576263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IPC POSIX Consumer</a:t>
            </a:r>
          </a:p>
        </p:txBody>
      </p:sp>
      <p:pic>
        <p:nvPicPr>
          <p:cNvPr id="52227" name="Picture 1" descr="Screen Shot 2013-03-12 at 1.38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892175"/>
            <a:ext cx="4521200" cy="566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95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76388" y="155575"/>
            <a:ext cx="6107112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Process Concept (Cont.)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1041400"/>
            <a:ext cx="7164388" cy="4786313"/>
          </a:xfrm>
        </p:spPr>
        <p:txBody>
          <a:bodyPr>
            <a:normAutofit lnSpcReduction="10000"/>
          </a:bodyPr>
          <a:lstStyle/>
          <a:p>
            <a:r>
              <a:rPr lang="en-US" altLang="en-US"/>
              <a:t>Program is </a:t>
            </a:r>
            <a:r>
              <a:rPr lang="en-US" altLang="en-US" b="1" i="1"/>
              <a:t>passive</a:t>
            </a:r>
            <a:r>
              <a:rPr lang="en-US" altLang="en-US"/>
              <a:t> entity stored on disk (</a:t>
            </a:r>
            <a:r>
              <a:rPr lang="en-US" altLang="en-US" b="1">
                <a:solidFill>
                  <a:srgbClr val="3366FF"/>
                </a:solidFill>
              </a:rPr>
              <a:t>executable file</a:t>
            </a:r>
            <a:r>
              <a:rPr lang="en-US" altLang="en-US"/>
              <a:t>), process is </a:t>
            </a:r>
            <a:r>
              <a:rPr lang="en-US" altLang="en-US" b="1" i="1"/>
              <a:t>active </a:t>
            </a:r>
          </a:p>
          <a:p>
            <a:pPr lvl="1"/>
            <a:r>
              <a:rPr lang="en-US" altLang="en-US"/>
              <a:t>Program becomes process when executable file loaded into memory</a:t>
            </a:r>
          </a:p>
          <a:p>
            <a:r>
              <a:rPr lang="en-US" altLang="en-US"/>
              <a:t>Execution of program started via GUI mouse clicks, command line entry of its name, etc</a:t>
            </a:r>
          </a:p>
          <a:p>
            <a:r>
              <a:rPr lang="en-US" altLang="en-US"/>
              <a:t>One program can be several processes</a:t>
            </a:r>
          </a:p>
          <a:p>
            <a:pPr lvl="1"/>
            <a:r>
              <a:rPr lang="en-US" altLang="en-US"/>
              <a:t>Consider multiple users executing the same program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952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138238" y="155575"/>
            <a:ext cx="7548562" cy="576263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Examples of IPC Systems - Mach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854075" y="1076325"/>
            <a:ext cx="8229600" cy="4530725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/>
              <a:t>Mach communication is message based</a:t>
            </a:r>
          </a:p>
          <a:p>
            <a:pPr lvl="1"/>
            <a:r>
              <a:rPr lang="en-US" altLang="en-US"/>
              <a:t>Even system calls are messages</a:t>
            </a:r>
          </a:p>
          <a:p>
            <a:pPr lvl="1"/>
            <a:r>
              <a:rPr lang="en-US" altLang="en-US"/>
              <a:t>Each task gets two mailboxes at creation- Kernel and Notify</a:t>
            </a:r>
          </a:p>
          <a:p>
            <a:pPr lvl="1"/>
            <a:r>
              <a:rPr lang="en-US" altLang="en-US"/>
              <a:t>Only three system calls needed for message transfer</a:t>
            </a:r>
          </a:p>
          <a:p>
            <a:pPr lvl="1">
              <a:buFont typeface="Monotype Sorts" pitchFamily="-84" charset="2"/>
              <a:buNone/>
            </a:pPr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	msg_send(), msg_receive(), msg_rpc()</a:t>
            </a:r>
          </a:p>
          <a:p>
            <a:pPr lvl="1"/>
            <a:r>
              <a:rPr lang="en-US" altLang="en-US"/>
              <a:t>Mailboxes needed for commuication, created via</a:t>
            </a:r>
          </a:p>
          <a:p>
            <a:pPr lvl="1">
              <a:buFont typeface="Monotype Sorts" pitchFamily="-84" charset="2"/>
              <a:buNone/>
            </a:pPr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	port_allocate()</a:t>
            </a:r>
          </a:p>
          <a:p>
            <a:pPr lvl="1"/>
            <a:r>
              <a:rPr lang="en-US" altLang="en-US"/>
              <a:t>Send and receive are flexible, for example four options if mailbox full:</a:t>
            </a:r>
          </a:p>
          <a:p>
            <a:pPr lvl="2"/>
            <a:r>
              <a:rPr lang="en-US" altLang="en-US"/>
              <a:t>Wait indefinitely</a:t>
            </a:r>
          </a:p>
          <a:p>
            <a:pPr lvl="2"/>
            <a:r>
              <a:rPr lang="en-US" altLang="en-US"/>
              <a:t>Wait at most n milliseconds</a:t>
            </a:r>
          </a:p>
          <a:p>
            <a:pPr lvl="2"/>
            <a:r>
              <a:rPr lang="en-US" altLang="en-US"/>
              <a:t>Return immediately</a:t>
            </a:r>
          </a:p>
          <a:p>
            <a:pPr lvl="2"/>
            <a:r>
              <a:rPr lang="en-US" altLang="en-US"/>
              <a:t>Temporarily cache a message</a:t>
            </a:r>
          </a:p>
          <a:p>
            <a:pPr lvl="1"/>
            <a:endParaRPr lang="en-US" altLang="en-US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251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757238" y="182563"/>
            <a:ext cx="8229600" cy="576262"/>
          </a:xfrm>
        </p:spPr>
        <p:txBody>
          <a:bodyPr/>
          <a:lstStyle/>
          <a:p>
            <a:r>
              <a:rPr lang="en-US" altLang="en-US" sz="2800"/>
              <a:t>Examples of IPC Systems – Windows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869950" y="1154113"/>
            <a:ext cx="6950075" cy="4530725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/>
              <a:t>Message-passing centric via </a:t>
            </a:r>
            <a:r>
              <a:rPr lang="en-US" altLang="en-US" b="1">
                <a:solidFill>
                  <a:srgbClr val="0000FF"/>
                </a:solidFill>
              </a:rPr>
              <a:t>advanced local procedure call </a:t>
            </a:r>
            <a:r>
              <a:rPr lang="en-US" altLang="en-US" b="1">
                <a:solidFill>
                  <a:srgbClr val="000000"/>
                </a:solidFill>
              </a:rPr>
              <a:t>(</a:t>
            </a:r>
            <a:r>
              <a:rPr lang="en-US" altLang="en-US" b="1">
                <a:solidFill>
                  <a:srgbClr val="0000FF"/>
                </a:solidFill>
              </a:rPr>
              <a:t>LPC</a:t>
            </a:r>
            <a:r>
              <a:rPr lang="en-US" altLang="en-US" b="1">
                <a:solidFill>
                  <a:srgbClr val="000000"/>
                </a:solidFill>
              </a:rPr>
              <a:t>)</a:t>
            </a:r>
            <a:r>
              <a:rPr lang="en-US" altLang="en-US"/>
              <a:t> facility</a:t>
            </a:r>
          </a:p>
          <a:p>
            <a:pPr lvl="1"/>
            <a:r>
              <a:rPr lang="en-US" altLang="en-US"/>
              <a:t>Only works between processes on the same system</a:t>
            </a:r>
          </a:p>
          <a:p>
            <a:pPr lvl="1"/>
            <a:r>
              <a:rPr lang="en-US" altLang="en-US"/>
              <a:t>Uses ports (like mailboxes) to establish and maintain communication channels</a:t>
            </a:r>
          </a:p>
          <a:p>
            <a:pPr lvl="1"/>
            <a:r>
              <a:rPr lang="en-US" altLang="en-US"/>
              <a:t>Communication works as follows:</a:t>
            </a:r>
          </a:p>
          <a:p>
            <a:pPr lvl="2"/>
            <a:r>
              <a:rPr lang="en-US" altLang="en-US"/>
              <a:t>The client opens a handle to the subsystem’</a:t>
            </a:r>
            <a:r>
              <a:rPr lang="en-US" altLang="ja-JP"/>
              <a:t>s </a:t>
            </a:r>
            <a:r>
              <a:rPr lang="en-US" altLang="ja-JP" b="1">
                <a:solidFill>
                  <a:srgbClr val="0000FF"/>
                </a:solidFill>
              </a:rPr>
              <a:t>connection port</a:t>
            </a:r>
            <a:r>
              <a:rPr lang="en-US" altLang="ja-JP"/>
              <a:t> object.</a:t>
            </a:r>
          </a:p>
          <a:p>
            <a:pPr lvl="2"/>
            <a:r>
              <a:rPr lang="en-US" altLang="en-US"/>
              <a:t>The client sends a connection request.</a:t>
            </a:r>
          </a:p>
          <a:p>
            <a:pPr lvl="2"/>
            <a:r>
              <a:rPr lang="en-US" altLang="en-US"/>
              <a:t>The server creates two private </a:t>
            </a:r>
            <a:r>
              <a:rPr lang="en-US" altLang="en-US" b="1">
                <a:solidFill>
                  <a:srgbClr val="0000FF"/>
                </a:solidFill>
              </a:rPr>
              <a:t>communication ports </a:t>
            </a:r>
            <a:r>
              <a:rPr lang="en-US" altLang="en-US"/>
              <a:t>and returns the handle to one of them to the client.</a:t>
            </a:r>
          </a:p>
          <a:p>
            <a:pPr lvl="2"/>
            <a:r>
              <a:rPr lang="en-US" altLang="en-US"/>
              <a:t>The client and server use the corresponding port handle to send messages or callbacks and to listen for replies.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675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1025525" y="182563"/>
            <a:ext cx="8229600" cy="576262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Local Procedure Calls in Windows</a:t>
            </a:r>
          </a:p>
        </p:txBody>
      </p:sp>
      <p:pic>
        <p:nvPicPr>
          <p:cNvPr id="55299" name="Picture 4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38" y="1830388"/>
            <a:ext cx="6567487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598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123825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sz="2800"/>
              <a:t>Communications in Client-Server Systems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1233488"/>
            <a:ext cx="6794500" cy="4530725"/>
          </a:xfrm>
        </p:spPr>
        <p:txBody>
          <a:bodyPr/>
          <a:lstStyle/>
          <a:p>
            <a:r>
              <a:rPr lang="en-US" altLang="en-US"/>
              <a:t>Sockets</a:t>
            </a:r>
          </a:p>
          <a:p>
            <a:r>
              <a:rPr lang="en-US" altLang="en-US"/>
              <a:t>Remote Procedure Calls</a:t>
            </a:r>
          </a:p>
          <a:p>
            <a:r>
              <a:rPr lang="en-US" altLang="en-US"/>
              <a:t>Pipes</a:t>
            </a:r>
          </a:p>
          <a:p>
            <a:r>
              <a:rPr lang="en-US" altLang="en-US"/>
              <a:t>Remote Method Invocation (Java)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604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Sockets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2325" y="1154113"/>
            <a:ext cx="6977063" cy="4530725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A </a:t>
            </a:r>
            <a:r>
              <a:rPr lang="en-US" altLang="en-US" b="1" dirty="0">
                <a:solidFill>
                  <a:srgbClr val="0000FF"/>
                </a:solidFill>
              </a:rPr>
              <a:t>socket </a:t>
            </a:r>
            <a:r>
              <a:rPr lang="en-US" altLang="en-US" dirty="0"/>
              <a:t>is defined as an endpoint for communication</a:t>
            </a:r>
          </a:p>
          <a:p>
            <a:endParaRPr lang="en-US" altLang="en-US" sz="800" dirty="0"/>
          </a:p>
          <a:p>
            <a:r>
              <a:rPr lang="en-US" altLang="en-US" dirty="0"/>
              <a:t>Concatenation of IP address and </a:t>
            </a:r>
            <a:r>
              <a:rPr lang="en-US" altLang="en-US" b="1" dirty="0">
                <a:solidFill>
                  <a:srgbClr val="0000FF"/>
                </a:solidFill>
              </a:rPr>
              <a:t>port</a:t>
            </a:r>
            <a:r>
              <a:rPr lang="en-US" altLang="en-US" dirty="0"/>
              <a:t> – a number included at start of message packet to differentiate network services on a host</a:t>
            </a:r>
          </a:p>
          <a:p>
            <a:endParaRPr lang="en-US" altLang="en-US" sz="800" dirty="0"/>
          </a:p>
          <a:p>
            <a:r>
              <a:rPr lang="en-US" altLang="en-US" dirty="0"/>
              <a:t>The socket </a:t>
            </a:r>
            <a:r>
              <a:rPr lang="en-US" altLang="en-US" b="1" dirty="0"/>
              <a:t>161.25.19.8:1625</a:t>
            </a:r>
            <a:r>
              <a:rPr lang="en-US" altLang="en-US" dirty="0"/>
              <a:t> refers to port </a:t>
            </a:r>
            <a:r>
              <a:rPr lang="en-US" altLang="en-US" b="1" dirty="0"/>
              <a:t>1625</a:t>
            </a:r>
            <a:r>
              <a:rPr lang="en-US" altLang="en-US" dirty="0"/>
              <a:t> on host </a:t>
            </a:r>
            <a:r>
              <a:rPr lang="en-US" altLang="en-US" b="1" dirty="0"/>
              <a:t>161.25.19.8</a:t>
            </a:r>
          </a:p>
          <a:p>
            <a:endParaRPr lang="en-US" altLang="en-US" sz="800" b="1" dirty="0"/>
          </a:p>
          <a:p>
            <a:r>
              <a:rPr lang="en-US" altLang="en-US" dirty="0"/>
              <a:t>Communication is between a pair of sockets</a:t>
            </a:r>
          </a:p>
          <a:p>
            <a:endParaRPr lang="en-US" altLang="en-US" sz="800" dirty="0"/>
          </a:p>
          <a:p>
            <a:r>
              <a:rPr lang="en-US" altLang="en-US" dirty="0"/>
              <a:t>All ports below 1024 are </a:t>
            </a:r>
            <a:r>
              <a:rPr lang="en-US" altLang="en-US" b="1" i="1" dirty="0"/>
              <a:t>well known</a:t>
            </a:r>
            <a:r>
              <a:rPr lang="en-US" altLang="en-US" dirty="0"/>
              <a:t>, used for standard services</a:t>
            </a:r>
          </a:p>
          <a:p>
            <a:endParaRPr lang="en-US" altLang="en-US" sz="800" dirty="0"/>
          </a:p>
          <a:p>
            <a:r>
              <a:rPr lang="en-US" altLang="en-US" dirty="0"/>
              <a:t>Special IP address 127.0.0.1 (</a:t>
            </a:r>
            <a:r>
              <a:rPr lang="en-US" altLang="en-US" b="1" dirty="0">
                <a:solidFill>
                  <a:srgbClr val="0000FF"/>
                </a:solidFill>
              </a:rPr>
              <a:t>loopback</a:t>
            </a:r>
            <a:r>
              <a:rPr lang="en-US" altLang="en-US" dirty="0"/>
              <a:t>) to refer to system on which process is running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906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757238" y="152400"/>
            <a:ext cx="82296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Socket Communication</a:t>
            </a:r>
          </a:p>
        </p:txBody>
      </p:sp>
      <p:pic>
        <p:nvPicPr>
          <p:cNvPr id="583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1166813"/>
            <a:ext cx="57943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E17D-35A6-499E-A736-A2A91F5B3CB7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308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Sockets in Java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3539047" cy="4538138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Three types of sockets</a:t>
            </a:r>
          </a:p>
          <a:p>
            <a:pPr lvl="1"/>
            <a:r>
              <a:rPr lang="en-US" altLang="en-US" b="1" dirty="0">
                <a:solidFill>
                  <a:srgbClr val="0000FF"/>
                </a:solidFill>
              </a:rPr>
              <a:t>Connection-oriented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00FF"/>
                </a:solidFill>
              </a:rPr>
              <a:t>TCP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b="1" dirty="0">
                <a:solidFill>
                  <a:srgbClr val="0000FF"/>
                </a:solidFill>
              </a:rPr>
              <a:t>Connectionless</a:t>
            </a:r>
            <a:r>
              <a:rPr lang="en-US" altLang="en-US" dirty="0"/>
              <a:t> (</a:t>
            </a:r>
            <a:r>
              <a:rPr lang="en-US" altLang="en-US" b="1" dirty="0">
                <a:solidFill>
                  <a:srgbClr val="0000FF"/>
                </a:solidFill>
              </a:rPr>
              <a:t>UDP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MulticastSocket</a:t>
            </a:r>
            <a:r>
              <a:rPr lang="en-US" altLang="en-US" dirty="0"/>
              <a:t> class– data can be sent to multiple recipients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r>
              <a:rPr lang="en-US" altLang="en-US" dirty="0"/>
              <a:t>Consider this “Date” server:</a:t>
            </a:r>
          </a:p>
          <a:p>
            <a:pPr lvl="1"/>
            <a:endParaRPr lang="en-US" altLang="en-US" dirty="0"/>
          </a:p>
          <a:p>
            <a:endParaRPr lang="en-US" altLang="en-US" dirty="0"/>
          </a:p>
        </p:txBody>
      </p:sp>
      <p:pic>
        <p:nvPicPr>
          <p:cNvPr id="59396" name="Picture 1" descr="Screen Shot 2012-12-04 at 1.11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13" y="1125538"/>
            <a:ext cx="4967287" cy="509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302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8275"/>
            <a:ext cx="82296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Remote Procedure Calls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1138238"/>
            <a:ext cx="6823075" cy="4867275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Remote procedure call (RPC) abstracts procedure calls between processes on networked systems</a:t>
            </a:r>
          </a:p>
          <a:p>
            <a:pPr lvl="1"/>
            <a:r>
              <a:rPr lang="en-US" altLang="en-US" dirty="0"/>
              <a:t>Again uses ports for service differentiation</a:t>
            </a:r>
          </a:p>
          <a:p>
            <a:r>
              <a:rPr lang="en-US" altLang="en-US" b="1" dirty="0">
                <a:solidFill>
                  <a:srgbClr val="0000FF"/>
                </a:solidFill>
              </a:rPr>
              <a:t>Stubs</a:t>
            </a:r>
            <a:r>
              <a:rPr lang="en-US" altLang="en-US" dirty="0"/>
              <a:t> – client-side proxy for the actual procedure on the server</a:t>
            </a:r>
          </a:p>
          <a:p>
            <a:r>
              <a:rPr lang="en-US" altLang="en-US" dirty="0"/>
              <a:t>The client-side stub locates the server and </a:t>
            </a:r>
            <a:r>
              <a:rPr lang="en-US" altLang="en-US" b="1" dirty="0" err="1">
                <a:solidFill>
                  <a:srgbClr val="0000FF"/>
                </a:solidFill>
              </a:rPr>
              <a:t>marshalls</a:t>
            </a:r>
            <a:r>
              <a:rPr lang="en-US" altLang="en-US" dirty="0"/>
              <a:t> the parameters</a:t>
            </a:r>
          </a:p>
          <a:p>
            <a:r>
              <a:rPr lang="en-US" altLang="en-US" dirty="0"/>
              <a:t>The server-side stub receives this message, unpacks the marshalled parameters, and performs the procedure on the server</a:t>
            </a:r>
          </a:p>
          <a:p>
            <a:r>
              <a:rPr lang="en-US" altLang="en-US" dirty="0"/>
              <a:t>On Windows, stub code is compiled from specification written in </a:t>
            </a:r>
            <a:r>
              <a:rPr lang="en-US" altLang="en-US" b="1" dirty="0">
                <a:solidFill>
                  <a:srgbClr val="0000FF"/>
                </a:solidFill>
              </a:rPr>
              <a:t>Microsoft Interface Definition Language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00FF"/>
                </a:solidFill>
              </a:rPr>
              <a:t>MIDL</a:t>
            </a:r>
            <a:r>
              <a:rPr lang="en-US" altLang="en-US" dirty="0"/>
              <a:t>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791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930275" y="230188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Remote Procedure Calls (Cont.)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4713" y="777875"/>
            <a:ext cx="6818312" cy="4867275"/>
          </a:xfrm>
        </p:spPr>
        <p:txBody>
          <a:bodyPr>
            <a:normAutofit fontScale="85000" lnSpcReduction="10000"/>
          </a:bodyPr>
          <a:lstStyle/>
          <a:p>
            <a:pPr>
              <a:buFont typeface="Monotype Sorts" pitchFamily="-84" charset="2"/>
              <a:buNone/>
            </a:pPr>
            <a:endParaRPr lang="en-US" altLang="en-US" sz="1600"/>
          </a:p>
          <a:p>
            <a:r>
              <a:rPr lang="en-US" altLang="en-US"/>
              <a:t>Data representation handled via </a:t>
            </a:r>
            <a:r>
              <a:rPr lang="en-US" altLang="en-US" b="1">
                <a:solidFill>
                  <a:srgbClr val="0000FF"/>
                </a:solidFill>
              </a:rPr>
              <a:t>External Data Representation </a:t>
            </a:r>
            <a:r>
              <a:rPr lang="en-US" altLang="en-US"/>
              <a:t>(</a:t>
            </a:r>
            <a:r>
              <a:rPr lang="en-US" altLang="en-US" b="1">
                <a:solidFill>
                  <a:srgbClr val="0000FF"/>
                </a:solidFill>
              </a:rPr>
              <a:t>XDL</a:t>
            </a:r>
            <a:r>
              <a:rPr lang="en-US" altLang="en-US"/>
              <a:t>) format to account for different architectures</a:t>
            </a:r>
          </a:p>
          <a:p>
            <a:pPr lvl="1"/>
            <a:r>
              <a:rPr lang="en-US" altLang="en-US" b="1">
                <a:solidFill>
                  <a:srgbClr val="0000FF"/>
                </a:solidFill>
              </a:rPr>
              <a:t>Big-endian </a:t>
            </a:r>
            <a:r>
              <a:rPr lang="en-US" altLang="en-US"/>
              <a:t>and </a:t>
            </a:r>
            <a:r>
              <a:rPr lang="en-US" altLang="en-US" b="1">
                <a:solidFill>
                  <a:srgbClr val="0000FF"/>
                </a:solidFill>
              </a:rPr>
              <a:t>little-endian</a:t>
            </a:r>
          </a:p>
          <a:p>
            <a:r>
              <a:rPr lang="en-US" altLang="en-US"/>
              <a:t>Remote communication has more failure scenarios than local</a:t>
            </a:r>
          </a:p>
          <a:p>
            <a:pPr lvl="1"/>
            <a:r>
              <a:rPr lang="en-US" altLang="en-US"/>
              <a:t>Messages can be delivered </a:t>
            </a:r>
            <a:r>
              <a:rPr lang="en-US" altLang="en-US" b="1" i="1"/>
              <a:t>exactly once </a:t>
            </a:r>
            <a:r>
              <a:rPr lang="en-US" altLang="en-US"/>
              <a:t>rather than </a:t>
            </a:r>
            <a:r>
              <a:rPr lang="en-US" altLang="en-US" b="1" i="1"/>
              <a:t>at most once</a:t>
            </a:r>
          </a:p>
          <a:p>
            <a:r>
              <a:rPr lang="en-US" altLang="en-US"/>
              <a:t>OS typically provides a rendezvous (or </a:t>
            </a:r>
            <a:r>
              <a:rPr lang="en-US" altLang="en-US" b="1">
                <a:solidFill>
                  <a:srgbClr val="0000FF"/>
                </a:solidFill>
              </a:rPr>
              <a:t>matchmaker</a:t>
            </a:r>
            <a:r>
              <a:rPr lang="en-US" altLang="en-US"/>
              <a:t>) service to connect client and server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478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6525"/>
            <a:ext cx="82296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Execution of RPC</a:t>
            </a:r>
          </a:p>
        </p:txBody>
      </p:sp>
      <p:pic>
        <p:nvPicPr>
          <p:cNvPr id="62467" name="Picture 6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1016000"/>
            <a:ext cx="4421187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E17D-35A6-499E-A736-A2A91F5B3CB7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76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6688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Process in Memory</a:t>
            </a: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025" y="1254125"/>
            <a:ext cx="2911475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E17D-35A6-499E-A736-A2A91F5B3CB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33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256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Pipes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4713" y="1154113"/>
            <a:ext cx="6945312" cy="4530725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/>
              <a:t>Acts as a conduit allowing two processes to communicate</a:t>
            </a:r>
          </a:p>
          <a:p>
            <a:r>
              <a:rPr lang="en-US" altLang="en-US"/>
              <a:t>Issues:</a:t>
            </a:r>
          </a:p>
          <a:p>
            <a:pPr lvl="1"/>
            <a:r>
              <a:rPr lang="en-US" altLang="en-US"/>
              <a:t>Is communication unidirectional or bidirectional?</a:t>
            </a:r>
          </a:p>
          <a:p>
            <a:pPr lvl="1"/>
            <a:r>
              <a:rPr lang="en-US" altLang="en-US"/>
              <a:t>In the case of two-way communication, is it half or full-duplex?</a:t>
            </a:r>
          </a:p>
          <a:p>
            <a:pPr lvl="1"/>
            <a:r>
              <a:rPr lang="en-US" altLang="en-US"/>
              <a:t>Must there exist a relationship (i.e., </a:t>
            </a:r>
            <a:r>
              <a:rPr lang="en-US" altLang="en-US" b="1" i="1"/>
              <a:t>parent-child</a:t>
            </a:r>
            <a:r>
              <a:rPr lang="en-US" altLang="en-US"/>
              <a:t>) between the communicating processes?</a:t>
            </a:r>
          </a:p>
          <a:p>
            <a:pPr lvl="1"/>
            <a:r>
              <a:rPr lang="en-US" altLang="en-US"/>
              <a:t>Can the pipes be used over a network?</a:t>
            </a:r>
          </a:p>
          <a:p>
            <a:r>
              <a:rPr lang="en-US" altLang="en-US"/>
              <a:t>Ordinary pipes – cannot be accessed  from outside the process that created it. Typically, a parent process creates a pipe and uses it to communicate with a child process that it created. </a:t>
            </a:r>
          </a:p>
          <a:p>
            <a:r>
              <a:rPr lang="en-US" altLang="en-US"/>
              <a:t>Named pipes – can be accessed without a parent-child relationship.</a:t>
            </a:r>
          </a:p>
          <a:p>
            <a:pPr>
              <a:buFont typeface="Monotype Sorts" pitchFamily="-84" charset="2"/>
              <a:buNone/>
            </a:pPr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0610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6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9600" cy="576263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Ordinary Pipes</a:t>
            </a:r>
          </a:p>
        </p:txBody>
      </p:sp>
      <p:sp>
        <p:nvSpPr>
          <p:cNvPr id="54275" name="Content Placeholder 7"/>
          <p:cNvSpPr>
            <a:spLocks noGrp="1"/>
          </p:cNvSpPr>
          <p:nvPr>
            <p:ph idx="1"/>
          </p:nvPr>
        </p:nvSpPr>
        <p:spPr>
          <a:xfrm>
            <a:off x="1074737" y="1790700"/>
            <a:ext cx="7612063" cy="4930775"/>
          </a:xfrm>
        </p:spPr>
        <p:txBody>
          <a:bodyPr>
            <a:normAutofit fontScale="62500" lnSpcReduction="20000"/>
          </a:bodyPr>
          <a:lstStyle/>
          <a:p>
            <a:pPr>
              <a:buFont typeface="Monotype Sorts" charset="0"/>
              <a:buChar char="n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Ordinary Pipes</a:t>
            </a:r>
            <a:r>
              <a:rPr lang="en-US" b="1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allow communication in standard producer-consumer style</a:t>
            </a:r>
          </a:p>
          <a:p>
            <a:pPr>
              <a:buFont typeface="Monotype Sorts" charset="0"/>
              <a:buChar char="n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Producer writes to one end (the </a:t>
            </a:r>
            <a:r>
              <a:rPr lang="en-US" b="1" dirty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write-end </a:t>
            </a:r>
            <a:r>
              <a:rPr lang="en-US" dirty="0">
                <a:ea typeface="ＭＳ Ｐゴシック" charset="0"/>
                <a:cs typeface="ＭＳ Ｐゴシック" charset="0"/>
              </a:rPr>
              <a:t>of the pipe)</a:t>
            </a:r>
          </a:p>
          <a:p>
            <a:pPr>
              <a:buFont typeface="Monotype Sorts" charset="0"/>
              <a:buChar char="n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Consumer reads from the other end (the </a:t>
            </a:r>
            <a:r>
              <a:rPr lang="en-US" b="1" dirty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read-end</a:t>
            </a:r>
            <a:r>
              <a:rPr lang="en-US" i="1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of the pipe)</a:t>
            </a:r>
          </a:p>
          <a:p>
            <a:pPr>
              <a:buFont typeface="Monotype Sorts" charset="0"/>
              <a:buChar char="n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Ordinary pipes are therefore unidirectional</a:t>
            </a:r>
          </a:p>
          <a:p>
            <a:pPr>
              <a:buFont typeface="Monotype Sorts" charset="0"/>
              <a:buChar char="n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Require parent-child relationship between communicating processes</a:t>
            </a:r>
          </a:p>
          <a:p>
            <a:pPr marL="0" indent="0">
              <a:buFont typeface="Monotype Sorts" pitchFamily="-84" charset="2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marL="0" indent="0">
              <a:buFont typeface="Monotype Sorts" pitchFamily="-84" charset="2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marL="0" indent="0">
              <a:buFont typeface="Monotype Sorts" pitchFamily="-84" charset="2"/>
              <a:buNone/>
              <a:defRPr/>
            </a:pPr>
            <a:endParaRPr lang="en-US" sz="800" dirty="0"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Char char="n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Windows calls these </a:t>
            </a:r>
            <a:r>
              <a:rPr lang="en-US" b="1" dirty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anonymous pipes</a:t>
            </a:r>
          </a:p>
          <a:p>
            <a:pPr>
              <a:buFont typeface="Monotype Sorts" charset="0"/>
              <a:buChar char="n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See Unix and Windows code samples in textbook</a:t>
            </a:r>
          </a:p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BD79EFC-AC4D-4F2C-C8A8-4A89E10FC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2" y="65246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Roboto" panose="02000000000000000000" pitchFamily="2" charset="0"/>
              </a:rPr>
              <a:t>descriptors for an ordinary pipe.</a:t>
            </a:r>
            <a:endParaRPr kumimoji="0" lang="en-US" altLang="en-US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37474F"/>
                </a:solidFill>
                <a:effectLst/>
                <a:latin typeface="Roboto" panose="02000000000000000000" pitchFamily="2" charset="0"/>
              </a:rPr>
              <a:t>  </a:t>
            </a:r>
            <a:r>
              <a:rPr kumimoji="0" lang="en-US" altLang="en-US" sz="10500" b="0" i="0" u="none" strike="noStrike" cap="none" normalizeH="0" baseline="0">
                <a:ln>
                  <a:noFill/>
                </a:ln>
                <a:solidFill>
                  <a:srgbClr val="37474F"/>
                </a:solidFill>
                <a:effectLst/>
                <a:latin typeface="Roboto" panose="02000000000000000000" pitchFamily="2" charset="0"/>
              </a:rPr>
              <a:t>              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Diagram pipe that links write end fd [1] of parent process to read fd [0] end of child process and write end fd [0] of child process to read end fd [0] of parent process.">
            <a:extLst>
              <a:ext uri="{FF2B5EF4-FFF2-40B4-BE49-F238E27FC236}">
                <a16:creationId xmlns:a16="http://schemas.microsoft.com/office/drawing/2014/main" id="{17450214-4FCC-8A0F-2502-A6A04A8B3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881" y="3643983"/>
            <a:ext cx="48768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05447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6"/>
          <p:cNvSpPr>
            <a:spLocks noGrp="1"/>
          </p:cNvSpPr>
          <p:nvPr>
            <p:ph type="title"/>
          </p:nvPr>
        </p:nvSpPr>
        <p:spPr>
          <a:xfrm>
            <a:off x="473075" y="152400"/>
            <a:ext cx="8229600" cy="576263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Named Pipes</a:t>
            </a:r>
          </a:p>
        </p:txBody>
      </p:sp>
      <p:sp>
        <p:nvSpPr>
          <p:cNvPr id="65539" name="Content Placeholder 7"/>
          <p:cNvSpPr>
            <a:spLocks noGrp="1"/>
          </p:cNvSpPr>
          <p:nvPr>
            <p:ph idx="1"/>
          </p:nvPr>
        </p:nvSpPr>
        <p:spPr>
          <a:xfrm>
            <a:off x="806450" y="1233488"/>
            <a:ext cx="7061200" cy="4530725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/>
              <a:t>Named Pipes are more powerful than ordinary pipes</a:t>
            </a:r>
          </a:p>
          <a:p>
            <a:r>
              <a:rPr lang="en-US" altLang="en-US"/>
              <a:t>Communication is bidirectional</a:t>
            </a:r>
          </a:p>
          <a:p>
            <a:r>
              <a:rPr lang="en-US" altLang="en-US"/>
              <a:t>No parent-child relationship is necessary between the communicating processes</a:t>
            </a:r>
          </a:p>
          <a:p>
            <a:r>
              <a:rPr lang="en-US" altLang="en-US"/>
              <a:t>Several processes can use the named pipe for communication</a:t>
            </a:r>
          </a:p>
          <a:p>
            <a:r>
              <a:rPr lang="en-US" altLang="en-US"/>
              <a:t>Provided on both UNIX and Windows systems</a:t>
            </a:r>
          </a:p>
          <a:p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370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End of Chapter 3</a:t>
            </a:r>
          </a:p>
        </p:txBody>
      </p:sp>
    </p:spTree>
    <p:extLst>
      <p:ext uri="{BB962C8B-B14F-4D97-AF65-F5344CB8AC3E}">
        <p14:creationId xmlns:p14="http://schemas.microsoft.com/office/powerpoint/2010/main" val="3606873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60488" y="182563"/>
            <a:ext cx="6251575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Process State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46188"/>
            <a:ext cx="7370763" cy="3254375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/>
              <a:t>As a process executes, it changes </a:t>
            </a:r>
            <a:r>
              <a:rPr lang="en-US" altLang="en-US" b="1">
                <a:solidFill>
                  <a:srgbClr val="3366FF"/>
                </a:solidFill>
              </a:rPr>
              <a:t>state</a:t>
            </a:r>
          </a:p>
          <a:p>
            <a:pPr lvl="1"/>
            <a:r>
              <a:rPr lang="en-US" altLang="en-US" b="1"/>
              <a:t>new</a:t>
            </a:r>
            <a:r>
              <a:rPr lang="en-US" altLang="en-US"/>
              <a:t>:  The process is being created</a:t>
            </a:r>
          </a:p>
          <a:p>
            <a:pPr lvl="1"/>
            <a:r>
              <a:rPr lang="en-US" altLang="en-US" b="1"/>
              <a:t>running</a:t>
            </a:r>
            <a:r>
              <a:rPr lang="en-US" altLang="en-US"/>
              <a:t>:  Instructions are being executed</a:t>
            </a:r>
          </a:p>
          <a:p>
            <a:pPr lvl="1"/>
            <a:r>
              <a:rPr lang="en-US" altLang="en-US" b="1"/>
              <a:t>waiting</a:t>
            </a:r>
            <a:r>
              <a:rPr lang="en-US" altLang="en-US"/>
              <a:t>:  The process is waiting for some event to occur</a:t>
            </a:r>
          </a:p>
          <a:p>
            <a:pPr lvl="1"/>
            <a:r>
              <a:rPr lang="en-US" altLang="en-US" b="1"/>
              <a:t>ready</a:t>
            </a:r>
            <a:r>
              <a:rPr lang="en-US" altLang="en-US"/>
              <a:t>:  The process is waiting to be assigned to a processor</a:t>
            </a:r>
          </a:p>
          <a:p>
            <a:pPr lvl="1"/>
            <a:r>
              <a:rPr lang="en-US" altLang="en-US" b="1"/>
              <a:t>terminated</a:t>
            </a:r>
            <a:r>
              <a:rPr lang="en-US" altLang="en-US"/>
              <a:t>:  The process has finished execution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7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39775" y="182563"/>
            <a:ext cx="7947025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Diagram of Process State</a:t>
            </a:r>
          </a:p>
        </p:txBody>
      </p:sp>
      <p:pic>
        <p:nvPicPr>
          <p:cNvPr id="1024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0" y="1308100"/>
            <a:ext cx="6635750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57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66813" y="136525"/>
            <a:ext cx="7519987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Process Control Block (PCB)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041400"/>
            <a:ext cx="4579938" cy="4772025"/>
          </a:xfrm>
        </p:spPr>
        <p:txBody>
          <a:bodyPr>
            <a:normAutofit fontScale="62500" lnSpcReduction="20000"/>
          </a:bodyPr>
          <a:lstStyle/>
          <a:p>
            <a:pPr>
              <a:buFont typeface="Monotype Sorts" pitchFamily="-84" charset="2"/>
              <a:buNone/>
            </a:pPr>
            <a:r>
              <a:rPr lang="en-US" altLang="en-US"/>
              <a:t>Information associated with each process </a:t>
            </a:r>
          </a:p>
          <a:p>
            <a:pPr>
              <a:buFont typeface="Monotype Sorts" pitchFamily="-84" charset="2"/>
              <a:buNone/>
            </a:pPr>
            <a:r>
              <a:rPr lang="en-US" altLang="en-US"/>
              <a:t>(also called </a:t>
            </a:r>
            <a:r>
              <a:rPr lang="en-US" altLang="en-US" b="1">
                <a:solidFill>
                  <a:srgbClr val="3366FF"/>
                </a:solidFill>
              </a:rPr>
              <a:t>task control block</a:t>
            </a:r>
            <a:r>
              <a:rPr lang="en-US" altLang="en-US"/>
              <a:t>)</a:t>
            </a:r>
          </a:p>
          <a:p>
            <a:r>
              <a:rPr lang="en-US" altLang="en-US"/>
              <a:t>Process state – running, waiting, etc</a:t>
            </a:r>
          </a:p>
          <a:p>
            <a:r>
              <a:rPr lang="en-US" altLang="en-US"/>
              <a:t>Program counter – location of instruction to next execute</a:t>
            </a:r>
          </a:p>
          <a:p>
            <a:r>
              <a:rPr lang="en-US" altLang="en-US"/>
              <a:t>CPU registers – contents of all process-centric registers</a:t>
            </a:r>
          </a:p>
          <a:p>
            <a:r>
              <a:rPr lang="en-US" altLang="en-US"/>
              <a:t>CPU scheduling information- priorities, scheduling queue pointers</a:t>
            </a:r>
          </a:p>
          <a:p>
            <a:r>
              <a:rPr lang="en-US" altLang="en-US"/>
              <a:t>Memory-management information – memory allocated to the process</a:t>
            </a:r>
          </a:p>
          <a:p>
            <a:r>
              <a:rPr lang="en-US" altLang="en-US"/>
              <a:t>Accounting information – CPU used, clock time elapsed since start, time limits</a:t>
            </a:r>
          </a:p>
          <a:p>
            <a:r>
              <a:rPr lang="en-US" altLang="en-US"/>
              <a:t>I/O status information – I/O devices allocated to process, list of open files</a:t>
            </a:r>
          </a:p>
          <a:p>
            <a:endParaRPr lang="en-US" altLang="en-US"/>
          </a:p>
        </p:txBody>
      </p:sp>
      <p:pic>
        <p:nvPicPr>
          <p:cNvPr id="1126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1393825"/>
            <a:ext cx="2795588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57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16021</TotalTime>
  <Words>3726</Words>
  <Application>Microsoft Office PowerPoint</Application>
  <PresentationFormat>On-screen Show (4:3)</PresentationFormat>
  <Paragraphs>549</Paragraphs>
  <Slides>63</Slides>
  <Notes>62</Notes>
  <HiddenSlides>6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74" baseType="lpstr">
      <vt:lpstr>Arial</vt:lpstr>
      <vt:lpstr>Calibri</vt:lpstr>
      <vt:lpstr>Courier New</vt:lpstr>
      <vt:lpstr>Helvetica</vt:lpstr>
      <vt:lpstr>Monaco</vt:lpstr>
      <vt:lpstr>Monotype Sorts</vt:lpstr>
      <vt:lpstr>Roboto</vt:lpstr>
      <vt:lpstr>Times New Roman</vt:lpstr>
      <vt:lpstr>Verdana</vt:lpstr>
      <vt:lpstr>Office Theme</vt:lpstr>
      <vt:lpstr>Custom Design</vt:lpstr>
      <vt:lpstr>CSMC 412</vt:lpstr>
      <vt:lpstr>Processes</vt:lpstr>
      <vt:lpstr>Objectives</vt:lpstr>
      <vt:lpstr>Process Concept</vt:lpstr>
      <vt:lpstr>Process Concept (Cont.)</vt:lpstr>
      <vt:lpstr>Process in Memory</vt:lpstr>
      <vt:lpstr>Process State</vt:lpstr>
      <vt:lpstr>Diagram of Process State</vt:lpstr>
      <vt:lpstr>Process Control Block (PCB)</vt:lpstr>
      <vt:lpstr>CPU Switch From Process to Process</vt:lpstr>
      <vt:lpstr>Threads</vt:lpstr>
      <vt:lpstr>Process Representation in Linux</vt:lpstr>
      <vt:lpstr>Process Scheduling</vt:lpstr>
      <vt:lpstr>Ready Queue And Various I/O Device Queues</vt:lpstr>
      <vt:lpstr>Representation of Process Scheduling</vt:lpstr>
      <vt:lpstr>Schedulers</vt:lpstr>
      <vt:lpstr>Addition of Medium-Term Scheduling</vt:lpstr>
      <vt:lpstr>Multitasking in Mobile Systems</vt:lpstr>
      <vt:lpstr>Context Switch</vt:lpstr>
      <vt:lpstr>Operations on Processes</vt:lpstr>
      <vt:lpstr>Process Creation</vt:lpstr>
      <vt:lpstr>A Tree of Processes in Linux</vt:lpstr>
      <vt:lpstr>Process Creation (Cont.)</vt:lpstr>
      <vt:lpstr>C Program Forking Separate Process</vt:lpstr>
      <vt:lpstr>Creating a Separate Process via Windows API</vt:lpstr>
      <vt:lpstr>Process Termination</vt:lpstr>
      <vt:lpstr>Process Termination</vt:lpstr>
      <vt:lpstr>Multiprocess Architecture – Chrome Browser</vt:lpstr>
      <vt:lpstr>Interprocess Communication</vt:lpstr>
      <vt:lpstr>Communications Models </vt:lpstr>
      <vt:lpstr>Cooperating Processes</vt:lpstr>
      <vt:lpstr>Producer-Consumer Problem</vt:lpstr>
      <vt:lpstr>Bounded-Buffer – Shared-Memory Solution</vt:lpstr>
      <vt:lpstr>Bounded-Buffer – Producer</vt:lpstr>
      <vt:lpstr>Bounded Buffer – Consumer</vt:lpstr>
      <vt:lpstr>Interprocess Communication –  Shared Memory</vt:lpstr>
      <vt:lpstr>Interprocess Communication – Message Passing</vt:lpstr>
      <vt:lpstr>Message Passing (Cont.)</vt:lpstr>
      <vt:lpstr>Message Passing (Cont.)</vt:lpstr>
      <vt:lpstr>Direct Communication</vt:lpstr>
      <vt:lpstr>Indirect Communication</vt:lpstr>
      <vt:lpstr>Indirect Communication</vt:lpstr>
      <vt:lpstr>Indirect Communication</vt:lpstr>
      <vt:lpstr>Synchronization</vt:lpstr>
      <vt:lpstr>Synchronization (Cont.)</vt:lpstr>
      <vt:lpstr>Buffering</vt:lpstr>
      <vt:lpstr>Examples of IPC Systems - POSIX</vt:lpstr>
      <vt:lpstr>IPC POSIX Producer</vt:lpstr>
      <vt:lpstr>IPC POSIX Consumer</vt:lpstr>
      <vt:lpstr>Examples of IPC Systems - Mach</vt:lpstr>
      <vt:lpstr>Examples of IPC Systems – Windows</vt:lpstr>
      <vt:lpstr>Local Procedure Calls in Windows</vt:lpstr>
      <vt:lpstr>Communications in Client-Server Systems</vt:lpstr>
      <vt:lpstr>Sockets</vt:lpstr>
      <vt:lpstr>Socket Communication</vt:lpstr>
      <vt:lpstr>Sockets in Java</vt:lpstr>
      <vt:lpstr>Remote Procedure Calls</vt:lpstr>
      <vt:lpstr>Remote Procedure Calls (Cont.)</vt:lpstr>
      <vt:lpstr>Execution of RPC</vt:lpstr>
      <vt:lpstr>Pipes</vt:lpstr>
      <vt:lpstr>Ordinary Pipes</vt:lpstr>
      <vt:lpstr>Named Pipes</vt:lpstr>
      <vt:lpstr>End of Chapter 3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1.01</dc:title>
  <dc:creator>Lucent End User</dc:creator>
  <cp:lastModifiedBy>Ashok Agrawala</cp:lastModifiedBy>
  <cp:revision>305</cp:revision>
  <cp:lastPrinted>2019-09-11T17:42:16Z</cp:lastPrinted>
  <dcterms:created xsi:type="dcterms:W3CDTF">2004-10-07T18:29:30Z</dcterms:created>
  <dcterms:modified xsi:type="dcterms:W3CDTF">2022-09-15T00:26:09Z</dcterms:modified>
</cp:coreProperties>
</file>