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54"/>
  </p:notesMasterIdLst>
  <p:handoutMasterIdLst>
    <p:handoutMasterId r:id="rId55"/>
  </p:handoutMasterIdLst>
  <p:sldIdLst>
    <p:sldId id="298" r:id="rId3"/>
    <p:sldId id="299" r:id="rId4"/>
    <p:sldId id="300" r:id="rId5"/>
    <p:sldId id="301" r:id="rId6"/>
    <p:sldId id="345" r:id="rId7"/>
    <p:sldId id="346" r:id="rId8"/>
    <p:sldId id="347" r:id="rId9"/>
    <p:sldId id="348" r:id="rId10"/>
    <p:sldId id="349" r:id="rId11"/>
    <p:sldId id="302" r:id="rId12"/>
    <p:sldId id="303" r:id="rId13"/>
    <p:sldId id="304" r:id="rId14"/>
    <p:sldId id="305" r:id="rId15"/>
    <p:sldId id="307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6714" autoAdjust="0"/>
  </p:normalViewPr>
  <p:slideViewPr>
    <p:cSldViewPr snapToGrid="0">
      <p:cViewPr varScale="1">
        <p:scale>
          <a:sx n="155" d="100"/>
          <a:sy n="155" d="100"/>
        </p:scale>
        <p:origin x="1756" y="96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758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6758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6758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9" name="Slide Number Placeholder 6758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A855623-DCED-4E5D-9311-6CA26390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4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20-09-15T16:23:50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7073 15108 0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017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50178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5017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Notes Placeholder 5018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2" cy="41824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5018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Slide Number Placeholder 5018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fld id="{048DFA81-0638-4983-AB53-0B2C09D32E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"/>
          <p:cNvSpPr>
            <a:spLocks noGrp="1" noRot="1" noChangeAspect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171" name="Shap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405082-739D-43E2-8897-FBFC72292D67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0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5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3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3EB3D0-53ED-4A59-89C8-6CC192D22B7D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5CDB2-CC11-4DFE-8BC5-3D0525225A15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3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D58724-AAC0-46DA-B1F9-DD644E17C5FA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0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EB8F69-91E5-469A-998D-2024A031C60E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1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420F70-B1F5-4025-AB3B-5A5B18A58573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3FF3FA-BE94-41E0-88A3-6562E2CD146C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9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D4D55-FC94-44EA-8268-87FAC92C0EB3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73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97504-96FE-4A0B-BA46-1161AA5ACD68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8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EB1746-751F-4D65-A492-7559A8C671BE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92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50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13622C1-5489-499F-9B94-E72A1CE4BE21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77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164803-6D6B-46D5-ABE3-A153EA65F006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2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D41676F-280F-46E3-9505-220CFEB46C60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62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932225-15E8-4D1C-B2A9-2BC10F063D2D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14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5C3ACA-0BBC-4761-83C6-596532A6264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27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942BC4-3BB8-4D64-B804-14E7B931F622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96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420C7E-7A8A-469A-9BF8-5A98D021387F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92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C27ECD5-A5FB-40D9-99DE-162693EF5EFB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30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BD3448-5420-49BB-85F0-BD61E46CD22E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8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DB4BA5-10D7-4254-A32A-BD5BDAC3258D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10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238B14-64E2-4CEF-8D97-B8AC419E85FD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21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59B31A-0B61-4AAD-82E1-945BE5DA24F6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66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C70B51-17A6-40D2-A5BE-5B0817496660}" type="slidenum">
              <a:rPr lang="en-US" altLang="en-US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88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48282B-7FBF-4A3F-B011-F35D00F6C8DD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02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831485-EDB2-40EC-B166-19C7F1777FC6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50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CB27A2-88AA-436F-8F03-448598B6796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25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09F70AC-26E7-414C-A90C-96E213CA690A}" type="slidenum">
              <a:rPr lang="en-US" altLang="en-US" sz="1200">
                <a:latin typeface="Helvetica" panose="020B0604020202020204" pitchFamily="34" charset="0"/>
              </a:rPr>
              <a:pPr algn="r"/>
              <a:t>47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98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104F4C-D911-4A9D-B36F-C75DC9A1BA45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709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77BBCD7-64C9-4067-87DF-0CAF5297457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1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3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16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CD8F98-F3BF-4FAB-A7B4-F3D5683BC9D8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2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6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8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1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477B31-9FAC-4954-9E75-36A7BF8E3657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5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9B45E-0110-4530-BD79-9BAAED281EE6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B1FB-9AFD-432C-BEC6-8EDA6DE5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05D80-8684-4350-AFC3-BF417B05F3DA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04EF-2969-4BEA-A3EE-AEA62ECEE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332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B33EF-7E77-495F-9F70-2CC54F8662B8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080C9-BA94-4E56-90D3-2235F2002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09127-105D-40B1-8E18-3AB7AE243833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1CA6-E1DB-4E0F-9C40-4DBB4431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A800E-6FD9-48EA-BBAA-4D7CF1CA4CBA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38E3D-0A98-4A46-B200-62173E7D8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388A1-74BA-47A7-8D87-DB51DB7CF0A8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4B43-831F-4D0E-9257-5027E6CA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D2493-90D1-497C-8C90-01BA666C2096}" type="datetime6">
              <a:rPr lang="en-US" smtClean="0"/>
              <a:t>September 22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8444-A49F-4ADA-93FF-16D614E15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47E02-0299-438E-8FA9-E0CCC4C0AD7D}" type="datetime6">
              <a:rPr lang="en-US" smtClean="0"/>
              <a:t>September 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6560-9B72-4DC3-8E93-AC175E0D9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B33CA-FAE5-4603-A32A-A06D396017CC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38EF-AA70-4CF5-AC7F-FCC397C7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D4334-1DF7-46BA-B48B-463824699C15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B18D-FF3B-4B89-9A53-6C3EF8BA1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D6F2-0BAE-4964-ABD1-CD7391E8D4E5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5ACC-4FA2-4095-B15A-35A4F16BF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CC4A0-11FF-458C-AE19-785F2AC433D7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8918-EA6F-4B96-8963-060063C8F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F36BC-06E9-483F-AA79-9263662BB3A8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DE52-DCC3-47CC-84AE-BE40C5325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8B1CB-E8BE-41D0-B792-CA5395AA80D6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A1F8-8F73-4058-88F5-8FFEE48DD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E89B7-4577-4D56-AEEE-CB55007A500D}" type="datetime6">
              <a:rPr lang="en-US" smtClean="0"/>
              <a:t>September 22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9261-8521-4657-AE8F-C8AC4326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EE64A-89D9-4423-B65A-4CB2F6A63215}" type="datetime6">
              <a:rPr lang="en-US" smtClean="0"/>
              <a:t>September 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E17D-35A6-499E-A736-A2A91F5B3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03A50-A93D-403B-9777-E01E5872C0B5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DC4C-DEAB-4FD7-B417-542F8415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82B52-4CDC-4EC8-AB46-1007A7B14999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FC89-7FE4-4017-BBEA-AA869540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E49E5-EDAC-416A-97DF-411A56139759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54BB-72C9-4979-B389-1171C23DF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42D284-0C2C-425C-AE08-E903A11D781D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0788267-731E-450B-A5F8-764C82C24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9" r:id="rId11"/>
  </p:sldLayoutIdLst>
  <p:hf hdr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306AD6-C41D-49BE-A541-4F92BF96892B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EBE8AA-8AF2-44A0-84FC-2CD806D8F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427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63398" tIns="25359" rIns="63398" bIns="25359" anchor="t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/>
              <a:t>CSMC 412</a:t>
            </a:r>
          </a:p>
        </p:txBody>
      </p:sp>
      <p:sp>
        <p:nvSpPr>
          <p:cNvPr id="6147" name="Text Placeholder 5427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37406"/>
          </a:xfrm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1324" tIns="28529" rIns="71324" bIns="28529">
            <a:spAutoFit/>
          </a:bodyPr>
          <a:lstStyle/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3300" dirty="0">
                <a:solidFill>
                  <a:schemeClr val="tx2"/>
                </a:solidFill>
              </a:rPr>
              <a:t>Operating Systems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endParaRPr lang="en-US" altLang="en-US" sz="2100" dirty="0"/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© 2022   Ashok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Set 7  Threads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279A27D-3DEC-4070-A594-F1E96E87567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151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Motivation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F1E-428E-4AE1-912B-B320CE75762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5825" y="1635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Multithreaded Server Architecture</a:t>
            </a:r>
          </a:p>
        </p:txBody>
      </p:sp>
      <p:pic>
        <p:nvPicPr>
          <p:cNvPr id="7171" name="Picture 1" descr="4_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443038"/>
            <a:ext cx="6397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56A3-0646-49B5-8259-4646CEF6ED1A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7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415925"/>
            <a:ext cx="6951662" cy="312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/>
              <a:t>Responsiveness – </a:t>
            </a:r>
            <a:r>
              <a:rPr lang="en-US" altLang="en-US"/>
              <a:t>may allow continued execution if part of process is blocked, especially important for user interfaces</a:t>
            </a:r>
          </a:p>
          <a:p>
            <a:r>
              <a:rPr lang="en-US" altLang="en-US" b="1"/>
              <a:t>Resource Sharing – </a:t>
            </a:r>
            <a:r>
              <a:rPr lang="en-US" altLang="en-US"/>
              <a:t>threads share resources of process, easier than shared memory or message passing</a:t>
            </a:r>
          </a:p>
          <a:p>
            <a:r>
              <a:rPr lang="en-US" altLang="en-US" b="1"/>
              <a:t>Economy – </a:t>
            </a:r>
            <a:r>
              <a:rPr lang="en-US" altLang="en-US"/>
              <a:t>cheaper than process creation, thread switching lower overhead than context switching</a:t>
            </a:r>
          </a:p>
          <a:p>
            <a:r>
              <a:rPr lang="en-US" altLang="en-US" b="1"/>
              <a:t>Scalability – </a:t>
            </a:r>
            <a:r>
              <a:rPr lang="en-US" altLang="en-US"/>
              <a:t>process can take advantage of multiprocessor architectures</a:t>
            </a:r>
            <a:br>
              <a:rPr lang="en-US" altLang="en-US"/>
            </a:br>
            <a:endParaRPr lang="en-US" altLang="en-US"/>
          </a:p>
          <a:p>
            <a:endParaRPr lang="en-US" altLang="en-US" b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CE54-648D-4484-AA7D-075B380C245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7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12825" y="176213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Multicore Programming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82650" y="1208088"/>
            <a:ext cx="7723188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Multicore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multiprocessor</a:t>
            </a:r>
            <a:r>
              <a:rPr lang="en-US" altLang="en-US"/>
              <a:t> systems putting pressure on programmers, challenges include:</a:t>
            </a:r>
          </a:p>
          <a:p>
            <a:pPr lvl="1"/>
            <a:r>
              <a:rPr lang="en-US" altLang="en-US" b="1"/>
              <a:t>Dividing activities</a:t>
            </a:r>
          </a:p>
          <a:p>
            <a:pPr lvl="1"/>
            <a:r>
              <a:rPr lang="en-US" altLang="en-US" b="1"/>
              <a:t>Balance</a:t>
            </a:r>
          </a:p>
          <a:p>
            <a:pPr lvl="1"/>
            <a:r>
              <a:rPr lang="en-US" altLang="en-US" b="1"/>
              <a:t>Data splitting</a:t>
            </a:r>
          </a:p>
          <a:p>
            <a:pPr lvl="1"/>
            <a:r>
              <a:rPr lang="en-US" altLang="en-US" b="1"/>
              <a:t>Data dependency</a:t>
            </a:r>
          </a:p>
          <a:p>
            <a:pPr lvl="1"/>
            <a:r>
              <a:rPr lang="en-US" altLang="en-US" b="1"/>
              <a:t>Testing and debugging</a:t>
            </a:r>
          </a:p>
          <a:p>
            <a:r>
              <a:rPr lang="en-US" altLang="en-US" b="1" i="1"/>
              <a:t>Parallelism</a:t>
            </a:r>
            <a:r>
              <a:rPr lang="en-US" altLang="en-US"/>
              <a:t> implies a system can perform more than one task simultaneously</a:t>
            </a:r>
          </a:p>
          <a:p>
            <a:r>
              <a:rPr lang="en-US" altLang="en-US" b="1" i="1"/>
              <a:t>Concurrency</a:t>
            </a:r>
            <a:r>
              <a:rPr lang="en-US" altLang="en-US"/>
              <a:t> supports more than one task making progress</a:t>
            </a:r>
          </a:p>
          <a:p>
            <a:pPr lvl="1"/>
            <a:r>
              <a:rPr lang="en-US" altLang="en-US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56C2-48F6-4F75-AA32-393C983F05F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6275" y="2968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Concurrency vs. Parallelism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/>
        </p:nvSpPr>
        <p:spPr bwMode="auto">
          <a:xfrm>
            <a:off x="457200" y="116363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latin typeface="Helvetica" panose="020B0604020202020204" pitchFamily="34" charset="0"/>
              </a:rPr>
              <a:t>Concurrent execution on single-core system: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</a:pPr>
            <a:endParaRPr kumimoji="1" lang="en-US" altLang="en-US" b="1"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latin typeface="Helvetica" panose="020B0604020202020204" pitchFamily="34" charset="0"/>
              </a:rPr>
              <a:t>Parallelism on a multi-core system: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anose="020B0604020202020204" pitchFamily="34" charset="0"/>
            </a:endParaRPr>
          </a:p>
        </p:txBody>
      </p:sp>
      <p:pic>
        <p:nvPicPr>
          <p:cNvPr id="11268" name="Picture 1" descr="4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814513"/>
            <a:ext cx="62595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4_0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771900"/>
            <a:ext cx="39465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C3DE-949C-48F5-BA2C-F7D7B0A2369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12825" y="176213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Multicore Programming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Types of parallelism 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Data parallelism</a:t>
            </a:r>
            <a:r>
              <a:rPr lang="en-US" altLang="en-US"/>
              <a:t> – distributes subsets of the same data across multiple cores, same operation on each</a:t>
            </a:r>
            <a:endParaRPr lang="en-US" altLang="en-US" b="1">
              <a:solidFill>
                <a:srgbClr val="3366FF"/>
              </a:solidFill>
            </a:endParaRP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Task parallelism </a:t>
            </a:r>
            <a:r>
              <a:rPr lang="en-US" altLang="en-US"/>
              <a:t>– distributing threads across cores, each thread performing unique operation</a:t>
            </a:r>
          </a:p>
          <a:p>
            <a:r>
              <a:rPr lang="en-US" altLang="en-US"/>
              <a:t>As # of threads grows, so does architectural support for threading</a:t>
            </a:r>
          </a:p>
          <a:p>
            <a:pPr lvl="1"/>
            <a:r>
              <a:rPr lang="en-US" altLang="en-US"/>
              <a:t>CPUs have cores as well as </a:t>
            </a:r>
            <a:r>
              <a:rPr lang="en-US" altLang="en-US" b="1" i="1"/>
              <a:t>hardware threads</a:t>
            </a:r>
          </a:p>
          <a:p>
            <a:pPr lvl="1"/>
            <a:r>
              <a:rPr lang="en-US" altLang="en-US"/>
              <a:t>Consider Oracle SPARC T4 with 8 cores, and 8 hardware threads per core</a:t>
            </a:r>
          </a:p>
          <a:p>
            <a:pPr lvl="1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6AA3-439E-4CFC-8E79-307BD08DC524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635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Single and Multithreaded Processes</a:t>
            </a:r>
          </a:p>
        </p:txBody>
      </p:sp>
      <p:pic>
        <p:nvPicPr>
          <p:cNvPr id="12291" name="Picture 1" descr="4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95400"/>
            <a:ext cx="688498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747A-8FC3-4234-BF30-E18531D095B1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Amdahl’s Law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dirty="0"/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/>
              <a:t>S</a:t>
            </a:r>
            <a:r>
              <a:rPr lang="en-US" altLang="en-US" dirty="0"/>
              <a:t> is serial portion</a:t>
            </a:r>
          </a:p>
          <a:p>
            <a:pPr>
              <a:defRPr/>
            </a:pPr>
            <a:r>
              <a:rPr lang="en-US" altLang="en-US" i="1" dirty="0"/>
              <a:t>N</a:t>
            </a:r>
            <a:r>
              <a:rPr lang="en-US" altLang="en-US" dirty="0"/>
              <a:t> processing cores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/>
              <a:t>As </a:t>
            </a:r>
            <a:r>
              <a:rPr lang="en-US" altLang="en-US" i="1" dirty="0"/>
              <a:t>N</a:t>
            </a:r>
            <a:r>
              <a:rPr lang="en-US" altLang="en-US" dirty="0"/>
              <a:t> approaches infinity, speedup approaches 1 / </a:t>
            </a:r>
            <a:r>
              <a:rPr lang="en-US" altLang="en-US" i="1" dirty="0"/>
              <a:t>S</a:t>
            </a:r>
          </a:p>
          <a:p>
            <a:pPr>
              <a:buFont typeface="Monotype Sorts" pitchFamily="-84" charset="2"/>
              <a:buNone/>
              <a:defRPr/>
            </a:pPr>
            <a:br>
              <a:rPr lang="en-US" altLang="en-US" b="1" dirty="0"/>
            </a:br>
            <a:r>
              <a:rPr lang="en-US" altLang="en-US" b="1" dirty="0"/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/>
          </a:p>
          <a:p>
            <a:pPr>
              <a:defRPr/>
            </a:pPr>
            <a:r>
              <a:rPr lang="en-US" altLang="en-US" dirty="0"/>
              <a:t>But does the law take into account contemporary multicore systems?</a:t>
            </a:r>
          </a:p>
        </p:txBody>
      </p:sp>
      <p:pic>
        <p:nvPicPr>
          <p:cNvPr id="13316" name="Picture 1" descr="Screen Shot 2012-12-04 at 7.5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08" y="2114823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80C2-0E3F-4427-8A16-F6F3C1D21AD9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4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201613"/>
            <a:ext cx="78263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User Threads and Kernel Threads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User threads</a:t>
            </a:r>
            <a:r>
              <a:rPr lang="en-US" altLang="en-US" dirty="0"/>
              <a:t> - management done by user-level threads library</a:t>
            </a:r>
          </a:p>
          <a:p>
            <a:r>
              <a:rPr lang="en-US" altLang="en-US" dirty="0"/>
              <a:t>Three primary thread libraries:</a:t>
            </a:r>
          </a:p>
          <a:p>
            <a:pPr lvl="1"/>
            <a:r>
              <a:rPr lang="en-US" altLang="en-US" dirty="0"/>
              <a:t> POSIX </a:t>
            </a:r>
            <a:r>
              <a:rPr lang="en-US" altLang="en-US" b="1" dirty="0" err="1">
                <a:solidFill>
                  <a:srgbClr val="3366FF"/>
                </a:solidFill>
              </a:rPr>
              <a:t>Pthreads</a:t>
            </a:r>
            <a:endParaRPr lang="en-US" altLang="en-US" b="1" i="1" dirty="0">
              <a:solidFill>
                <a:srgbClr val="3366FF"/>
              </a:solidFill>
            </a:endParaRPr>
          </a:p>
          <a:p>
            <a:pPr lvl="1"/>
            <a:r>
              <a:rPr lang="en-US" altLang="en-US" dirty="0"/>
              <a:t> Windows threads</a:t>
            </a:r>
          </a:p>
          <a:p>
            <a:pPr lvl="1"/>
            <a:r>
              <a:rPr lang="en-US" altLang="en-US" dirty="0"/>
              <a:t> Java threads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Kernel threads </a:t>
            </a:r>
            <a:r>
              <a:rPr lang="en-US" altLang="en-US" dirty="0"/>
              <a:t>- Supported by the Kernel</a:t>
            </a:r>
          </a:p>
          <a:p>
            <a:r>
              <a:rPr lang="en-US" altLang="en-US" dirty="0"/>
              <a:t>Examples – virtually all general-purpose operating systems, including:</a:t>
            </a:r>
          </a:p>
          <a:p>
            <a:pPr lvl="1"/>
            <a:r>
              <a:rPr lang="en-US" altLang="en-US" dirty="0"/>
              <a:t>Windows </a:t>
            </a:r>
          </a:p>
          <a:p>
            <a:pPr lvl="1"/>
            <a:r>
              <a:rPr lang="en-US" altLang="en-US" dirty="0"/>
              <a:t>Solaris</a:t>
            </a:r>
          </a:p>
          <a:p>
            <a:pPr lvl="1"/>
            <a:r>
              <a:rPr lang="en-US" altLang="en-US" dirty="0"/>
              <a:t>Linux</a:t>
            </a:r>
          </a:p>
          <a:p>
            <a:pPr lvl="1"/>
            <a:r>
              <a:rPr lang="en-US" altLang="en-US" dirty="0"/>
              <a:t>Tru64 UNIX</a:t>
            </a:r>
          </a:p>
          <a:p>
            <a:pPr lvl="1"/>
            <a:r>
              <a:rPr lang="en-US" altLang="en-US" dirty="0"/>
              <a:t>Mac OS X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D73-ECFB-4398-8A0E-436563AA5C5A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Multithreading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Many-to-One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One-to-One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Many-to-Many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25B-5EB2-481B-950A-EF2309514D8D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Threads &amp; Concurrency </a:t>
            </a:r>
          </a:p>
        </p:txBody>
      </p:sp>
    </p:spTree>
    <p:extLst>
      <p:ext uri="{BB962C8B-B14F-4D97-AF65-F5344CB8AC3E}">
        <p14:creationId xmlns:p14="http://schemas.microsoft.com/office/powerpoint/2010/main" val="219248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Many-to-One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46545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Many user-level threads mapped to single kernel thread</a:t>
            </a:r>
          </a:p>
          <a:p>
            <a:r>
              <a:rPr lang="en-US" altLang="en-US"/>
              <a:t>One thread blocking causes all to block</a:t>
            </a:r>
          </a:p>
          <a:p>
            <a:r>
              <a:rPr lang="en-US" altLang="en-US"/>
              <a:t>Multiple threads may not run in parallel on muticore system because only one may be in kernel at a time</a:t>
            </a:r>
          </a:p>
          <a:p>
            <a:r>
              <a:rPr lang="en-US" altLang="en-US"/>
              <a:t>Few systems currently use this model</a:t>
            </a:r>
          </a:p>
          <a:p>
            <a:r>
              <a:rPr lang="en-US" altLang="en-US"/>
              <a:t>Examples: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GNU Portable Threads</a:t>
            </a:r>
          </a:p>
        </p:txBody>
      </p:sp>
      <p:pic>
        <p:nvPicPr>
          <p:cNvPr id="16388" name="Picture 1" descr="4_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339975"/>
            <a:ext cx="27432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985-486B-4CC8-B4F3-0B115D5ED276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One-to-One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57721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Each user-level thread maps to kernel thread</a:t>
            </a:r>
          </a:p>
          <a:p>
            <a:r>
              <a:rPr lang="en-US" altLang="en-US"/>
              <a:t>Creating a user-level thread creates a kernel thread</a:t>
            </a:r>
          </a:p>
          <a:p>
            <a:r>
              <a:rPr lang="en-US" altLang="en-US"/>
              <a:t>More concurrency than many-to-one</a:t>
            </a:r>
          </a:p>
          <a:p>
            <a:r>
              <a:rPr lang="en-US" altLang="en-US"/>
              <a:t>Number of threads per process sometimes restricted due to overhead</a:t>
            </a:r>
          </a:p>
          <a:p>
            <a:r>
              <a:rPr lang="en-US" altLang="en-US"/>
              <a:t>Examples</a:t>
            </a:r>
          </a:p>
          <a:p>
            <a:pPr lvl="1"/>
            <a:r>
              <a:rPr lang="en-US" altLang="en-US"/>
              <a:t>Windows</a:t>
            </a:r>
          </a:p>
          <a:p>
            <a:pPr lvl="1"/>
            <a:r>
              <a:rPr lang="en-US" altLang="en-US"/>
              <a:t>Linux</a:t>
            </a:r>
          </a:p>
          <a:p>
            <a:pPr lvl="1"/>
            <a:r>
              <a:rPr lang="en-US" altLang="en-US"/>
              <a:t>Solaris 9 and later</a:t>
            </a:r>
          </a:p>
        </p:txBody>
      </p:sp>
      <p:pic>
        <p:nvPicPr>
          <p:cNvPr id="17412" name="Picture 1" descr="4_0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956424"/>
            <a:ext cx="44751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A2D6-E1EB-4498-93F4-B716D643F67E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Many-to-Many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4448175" cy="4445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enough kernel threads</a:t>
            </a:r>
          </a:p>
          <a:p>
            <a:r>
              <a:rPr lang="en-US" altLang="en-US" dirty="0"/>
              <a:t>Solaris prior to version 9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</p:txBody>
      </p:sp>
      <p:pic>
        <p:nvPicPr>
          <p:cNvPr id="18436" name="Picture 1" descr="4_0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451100"/>
            <a:ext cx="31591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4551-DB7B-4360-AC52-C4FD7867B2A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Two-level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155700"/>
            <a:ext cx="6450012" cy="4456113"/>
          </a:xfrm>
        </p:spPr>
        <p:txBody>
          <a:bodyPr/>
          <a:lstStyle/>
          <a:p>
            <a:r>
              <a:rPr lang="en-US" altLang="en-US"/>
              <a:t>Similar to M:M, except that it allows a user thread to be </a:t>
            </a:r>
            <a:r>
              <a:rPr lang="en-US" altLang="en-US" b="1"/>
              <a:t>bound</a:t>
            </a:r>
            <a:r>
              <a:rPr lang="en-US" altLang="en-US"/>
              <a:t> to kernel thread</a:t>
            </a:r>
          </a:p>
          <a:p>
            <a:r>
              <a:rPr lang="en-US" altLang="en-US"/>
              <a:t>Examples</a:t>
            </a:r>
          </a:p>
          <a:p>
            <a:pPr lvl="1"/>
            <a:r>
              <a:rPr lang="en-US" altLang="en-US"/>
              <a:t>IRIX</a:t>
            </a:r>
          </a:p>
          <a:p>
            <a:pPr lvl="1"/>
            <a:r>
              <a:rPr lang="en-US" altLang="en-US"/>
              <a:t>HP-UX</a:t>
            </a:r>
          </a:p>
          <a:p>
            <a:pPr lvl="1"/>
            <a:r>
              <a:rPr lang="en-US" altLang="en-US"/>
              <a:t>Tru64 UNIX</a:t>
            </a:r>
          </a:p>
          <a:p>
            <a:pPr lvl="1"/>
            <a:r>
              <a:rPr lang="en-US" altLang="en-US"/>
              <a:t>Solaris 8 and earlier</a:t>
            </a:r>
          </a:p>
        </p:txBody>
      </p:sp>
      <p:pic>
        <p:nvPicPr>
          <p:cNvPr id="19460" name="Picture 1" descr="4_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23" y="2586038"/>
            <a:ext cx="3778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03CB-B7C9-4BFD-8423-5C3ACC5B14EE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 Libraries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559550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Thread library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provides programmer with API for creating and managing threads</a:t>
            </a:r>
          </a:p>
          <a:p>
            <a:r>
              <a:rPr lang="en-US" altLang="en-US"/>
              <a:t>Two primary ways of implementing</a:t>
            </a:r>
          </a:p>
          <a:p>
            <a:pPr lvl="1"/>
            <a:r>
              <a:rPr lang="en-US" altLang="en-US"/>
              <a:t>Library entirely in user space</a:t>
            </a:r>
          </a:p>
          <a:p>
            <a:pPr lvl="1"/>
            <a:r>
              <a:rPr lang="en-US" altLang="en-US"/>
              <a:t>Kernel-level library supported by the 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D972-6D30-4353-80FB-25104046A4EC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Pthreads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016750" cy="446563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May be provided either as user-level or kernel-level</a:t>
            </a:r>
          </a:p>
          <a:p>
            <a:r>
              <a:rPr lang="en-US" altLang="en-US"/>
              <a:t>A POSIX standard (IEEE 1003.1c) API for thread creation and synchronization</a:t>
            </a:r>
          </a:p>
          <a:p>
            <a:r>
              <a:rPr lang="en-US" altLang="en-US" b="1" i="1"/>
              <a:t>Specification</a:t>
            </a:r>
            <a:r>
              <a:rPr lang="en-US" altLang="en-US"/>
              <a:t>, not </a:t>
            </a:r>
            <a:r>
              <a:rPr lang="en-US" altLang="en-US" b="1" i="1"/>
              <a:t>implementation</a:t>
            </a:r>
            <a:endParaRPr lang="en-US" altLang="en-US"/>
          </a:p>
          <a:p>
            <a:r>
              <a:rPr lang="en-US" altLang="en-US"/>
              <a:t>API specifies behavior of the thread library, implementation is up to development of the library</a:t>
            </a:r>
          </a:p>
          <a:p>
            <a:r>
              <a:rPr lang="en-US" altLang="en-US"/>
              <a:t>Common in UNIX operating systems (Solaris, Linux, Mac OS X)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9963-F685-44EB-BE31-8E00CA018B74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Pthreads Example</a:t>
            </a:r>
          </a:p>
        </p:txBody>
      </p:sp>
      <p:pic>
        <p:nvPicPr>
          <p:cNvPr id="22531" name="Picture 1" descr="Screen Shot 2012-12-04 at 8.5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090613"/>
            <a:ext cx="6529388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8139-2E6A-48EC-8B66-8C22CFD340B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7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Pthreads Example (Cont.)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995363"/>
            <a:ext cx="579596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CF0-AD66-4714-95F9-B0A9299D1A28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0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23938" y="176213"/>
            <a:ext cx="7793037" cy="576262"/>
          </a:xfrm>
        </p:spPr>
        <p:txBody>
          <a:bodyPr/>
          <a:lstStyle/>
          <a:p>
            <a:r>
              <a:rPr lang="en-US" altLang="en-US" sz="2800"/>
              <a:t>Pthreads Code for Joining 10 Threads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B17F-5C69-4E40-8ACA-0AC945516A18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8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84300" y="188913"/>
            <a:ext cx="77724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Windows  Multithreaded C Program</a:t>
            </a:r>
          </a:p>
        </p:txBody>
      </p:sp>
      <p:pic>
        <p:nvPicPr>
          <p:cNvPr id="25603" name="Picture 1" descr="Screen Shot 2012-12-04 at 9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939800"/>
            <a:ext cx="5307012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3E2B-8577-41EE-83D3-86F4AADC661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6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Threads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  <a:p>
            <a:r>
              <a:rPr lang="en-US" altLang="en-US" dirty="0"/>
              <a:t>Multicore Programming</a:t>
            </a:r>
          </a:p>
          <a:p>
            <a:r>
              <a:rPr lang="en-US" altLang="en-US" dirty="0"/>
              <a:t>Multithreading Models</a:t>
            </a:r>
          </a:p>
          <a:p>
            <a:r>
              <a:rPr lang="en-US" altLang="en-US" dirty="0"/>
              <a:t>Thread Libraries</a:t>
            </a:r>
          </a:p>
          <a:p>
            <a:r>
              <a:rPr lang="en-US" altLang="en-US" dirty="0"/>
              <a:t>Implicit Threading</a:t>
            </a:r>
          </a:p>
          <a:p>
            <a:r>
              <a:rPr lang="en-US" altLang="en-US" dirty="0"/>
              <a:t>Threading Issues</a:t>
            </a:r>
          </a:p>
          <a:p>
            <a:r>
              <a:rPr lang="en-US" altLang="en-US" dirty="0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3694-5B3D-4D9F-90BE-D5467DEA48C0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6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00163" y="176213"/>
            <a:ext cx="7780337" cy="576262"/>
          </a:xfrm>
        </p:spPr>
        <p:txBody>
          <a:bodyPr/>
          <a:lstStyle/>
          <a:p>
            <a:r>
              <a:rPr lang="en-US" altLang="en-US" sz="2800"/>
              <a:t>Windows  Multithreaded C Program (Cont.)</a:t>
            </a:r>
          </a:p>
        </p:txBody>
      </p:sp>
      <p:pic>
        <p:nvPicPr>
          <p:cNvPr id="26627" name="Picture 1" descr="Screen Shot 2012-12-04 at 9.0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6975"/>
            <a:ext cx="652303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DBD8-E887-4400-AD75-5D9C5CFC04ED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3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Java Threads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031037" cy="37465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Java threads are managed by the JVM</a:t>
            </a:r>
          </a:p>
          <a:p>
            <a:r>
              <a:rPr lang="en-US" altLang="en-US"/>
              <a:t>Typically implemented using the threads model provided by underlying OS</a:t>
            </a:r>
          </a:p>
          <a:p>
            <a:r>
              <a:rPr lang="en-US" altLang="en-US"/>
              <a:t>Java threads may be created by:</a:t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Extending Thread class</a:t>
            </a:r>
          </a:p>
          <a:p>
            <a:pPr lvl="1"/>
            <a:r>
              <a:rPr lang="en-US" altLang="en-US"/>
              <a:t>Implementing the Runnable interface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7652" name="Picture 1" descr="Screen Shot 2012-12-04 at 9.0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676525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30FF-A657-4A7A-9E90-ECD3622AE72A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7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Java Multithreaded Program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877888"/>
            <a:ext cx="420211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7918-02BF-4CEC-8FEA-A2FF0E5965FB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0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96975" y="163513"/>
            <a:ext cx="7718425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Java Multithreaded Program (Cont.)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66775"/>
            <a:ext cx="745648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2407-A0A8-417B-B164-C4B64D4F279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2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Implicit Threading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889750" cy="447833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Growing in popularity as numbers of threads increase, program correctness more difficult with explicit threads</a:t>
            </a:r>
          </a:p>
          <a:p>
            <a:r>
              <a:rPr lang="en-US" altLang="en-US"/>
              <a:t>Creation and management of threads done by compilers and run-time libraries rather than programmers</a:t>
            </a:r>
          </a:p>
          <a:p>
            <a:r>
              <a:rPr lang="en-US" altLang="en-US"/>
              <a:t>Three methods explored</a:t>
            </a:r>
          </a:p>
          <a:p>
            <a:pPr lvl="1"/>
            <a:r>
              <a:rPr lang="en-US" altLang="en-US"/>
              <a:t>Thread Pools</a:t>
            </a:r>
          </a:p>
          <a:p>
            <a:pPr lvl="1"/>
            <a:r>
              <a:rPr lang="en-US" altLang="en-US"/>
              <a:t>OpenMP</a:t>
            </a:r>
          </a:p>
          <a:p>
            <a:pPr lvl="1"/>
            <a:r>
              <a:rPr lang="en-US" altLang="en-US"/>
              <a:t>Grand Central Dispatch</a:t>
            </a:r>
          </a:p>
          <a:p>
            <a:r>
              <a:rPr lang="en-US" altLang="en-US"/>
              <a:t>Other methods include Microsoft Threading Building Blocks (TBB),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 java.util.concurrent </a:t>
            </a:r>
            <a:r>
              <a:rPr lang="en-US" altLang="en-US"/>
              <a:t>package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75FE-3C42-4170-9028-07210D944277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 Pools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081088"/>
            <a:ext cx="6889750" cy="447833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Create a number of threads in a pool where they await work</a:t>
            </a:r>
          </a:p>
          <a:p>
            <a:r>
              <a:rPr lang="en-US" altLang="en-US"/>
              <a:t>Advantages:</a:t>
            </a:r>
          </a:p>
          <a:p>
            <a:pPr lvl="1"/>
            <a:r>
              <a:rPr lang="en-US" altLang="en-US"/>
              <a:t>Usually slightly faster to service a request with an existing thread than create a new thread</a:t>
            </a:r>
          </a:p>
          <a:p>
            <a:pPr lvl="1"/>
            <a:r>
              <a:rPr lang="en-US" altLang="en-US"/>
              <a:t>Allows the number of threads in the application(s) to be bound to the size of the pool</a:t>
            </a:r>
          </a:p>
          <a:p>
            <a:pPr lvl="1"/>
            <a:r>
              <a:rPr lang="en-US" altLang="en-US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/>
              <a:t>i.e.Tasks could be scheduled to run periodically</a:t>
            </a:r>
          </a:p>
          <a:p>
            <a:r>
              <a:rPr lang="en-US" altLang="en-US"/>
              <a:t>Windows API supports thread pools:</a:t>
            </a:r>
          </a:p>
        </p:txBody>
      </p:sp>
      <p:pic>
        <p:nvPicPr>
          <p:cNvPr id="31748" name="Picture 1" descr="Screen Shot 2012-12-04 at 9.1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559425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9AD5-938D-43B5-A868-BB691A9A9F31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1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OpenMP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992188"/>
            <a:ext cx="3560763" cy="4478337"/>
          </a:xfrm>
        </p:spPr>
        <p:txBody>
          <a:bodyPr/>
          <a:lstStyle/>
          <a:p>
            <a:r>
              <a:rPr lang="en-US" altLang="en-US" sz="1600"/>
              <a:t>Set of compiler directives and an API for C, C++, FORTRAN </a:t>
            </a:r>
          </a:p>
          <a:p>
            <a:r>
              <a:rPr lang="en-US" altLang="en-US" sz="1600"/>
              <a:t>Provides support for parallel programming in shared-memory environments</a:t>
            </a:r>
          </a:p>
          <a:p>
            <a:r>
              <a:rPr lang="en-US" altLang="en-US" sz="1600"/>
              <a:t>Identifies </a:t>
            </a:r>
            <a:r>
              <a:rPr lang="en-US" altLang="en-US" sz="1600" b="1">
                <a:solidFill>
                  <a:srgbClr val="3366FF"/>
                </a:solidFill>
              </a:rPr>
              <a:t>parallel regions </a:t>
            </a:r>
            <a:r>
              <a:rPr lang="en-US" altLang="en-US" sz="160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/>
              <a:t>Create as many threads as there are cores</a:t>
            </a:r>
          </a:p>
          <a:p>
            <a:pPr>
              <a:buFont typeface="Monotype Sorts" pitchFamily="-84" charset="2"/>
              <a:buNone/>
            </a:pPr>
            <a:r>
              <a:rPr lang="da-DK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for for(i=0;i&lt;N;i++) { </a:t>
            </a:r>
          </a:p>
          <a:p>
            <a:pPr>
              <a:buFont typeface="Monotype Sorts" pitchFamily="-84" charset="2"/>
              <a:buNone/>
            </a:pPr>
            <a:r>
              <a:rPr lang="da-DK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c[i] = a[i] + b[i]; </a:t>
            </a:r>
          </a:p>
          <a:p>
            <a:pPr>
              <a:buFont typeface="Monotype Sorts" pitchFamily="-84" charset="2"/>
              <a:buNone/>
            </a:pPr>
            <a:r>
              <a:rPr lang="da-DK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/>
              <a:t>Run for loop in parallel</a:t>
            </a:r>
          </a:p>
          <a:p>
            <a:endParaRPr lang="en-US" altLang="en-US"/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483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CE58-40CF-4952-A697-DCBCEA6CFA1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6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Grand Central Dispatch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87450"/>
            <a:ext cx="7224712" cy="4478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Apple technology for Mac OS X and iOS operating systems</a:t>
            </a:r>
          </a:p>
          <a:p>
            <a:r>
              <a:rPr lang="en-US" altLang="en-US"/>
              <a:t>Extensions to C, C++ languages, API, and run-time library</a:t>
            </a:r>
          </a:p>
          <a:p>
            <a:r>
              <a:rPr lang="en-US" altLang="en-US"/>
              <a:t>Allows identification of parallel sections</a:t>
            </a:r>
          </a:p>
          <a:p>
            <a:r>
              <a:rPr lang="en-US" altLang="en-US"/>
              <a:t>Manages most of the details of threading</a:t>
            </a:r>
          </a:p>
          <a:p>
            <a:r>
              <a:rPr lang="en-US" altLang="en-US"/>
              <a:t>Block is in “^{ }” -   </a:t>
            </a:r>
            <a:r>
              <a:rPr lang="ro-RO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ˆ{ printf("I am a block"); } </a:t>
            </a:r>
            <a:endParaRPr lang="en-US" altLang="en-US"/>
          </a:p>
          <a:p>
            <a:r>
              <a:rPr lang="en-US" altLang="en-US"/>
              <a:t>Blocks placed in dispatch queue</a:t>
            </a:r>
          </a:p>
          <a:p>
            <a:pPr lvl="1"/>
            <a:r>
              <a:rPr lang="en-US" altLang="en-US"/>
              <a:t>Assigned to available thread in thread pool when removed from queue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74FF-769C-47F1-8271-E21B7677DA01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0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Grand Central Dispatch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203325"/>
            <a:ext cx="7250112" cy="4478338"/>
          </a:xfrm>
        </p:spPr>
        <p:txBody>
          <a:bodyPr/>
          <a:lstStyle/>
          <a:p>
            <a:r>
              <a:rPr lang="en-US" altLang="en-US"/>
              <a:t>Two types of dispatch queues:</a:t>
            </a:r>
          </a:p>
          <a:p>
            <a:pPr lvl="1"/>
            <a:r>
              <a:rPr lang="en-US" altLang="en-US"/>
              <a:t>serial – blocks removed in FIFO order, queue is per process, called </a:t>
            </a:r>
            <a:r>
              <a:rPr lang="en-US" altLang="en-US" b="1">
                <a:solidFill>
                  <a:srgbClr val="3366FF"/>
                </a:solidFill>
              </a:rPr>
              <a:t>main queue</a:t>
            </a:r>
          </a:p>
          <a:p>
            <a:pPr lvl="2"/>
            <a:r>
              <a:rPr lang="en-US" altLang="en-US"/>
              <a:t>Programmers can create additional serial queues within program</a:t>
            </a:r>
          </a:p>
          <a:p>
            <a:pPr lvl="1"/>
            <a:r>
              <a:rPr lang="en-US" altLang="en-US"/>
              <a:t>concurrent – removed in FIFO order but several may be removed at a time</a:t>
            </a:r>
          </a:p>
          <a:p>
            <a:pPr lvl="2"/>
            <a:r>
              <a:rPr lang="en-US" altLang="en-US"/>
              <a:t>Three system wide queues with priorities low, default, high</a:t>
            </a:r>
          </a:p>
          <a:p>
            <a:pPr lvl="2"/>
            <a:endParaRPr lang="en-US" altLang="en-US"/>
          </a:p>
          <a:p>
            <a:endParaRPr lang="en-US" altLang="en-US"/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34" y="5389970"/>
            <a:ext cx="5511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E171-9BF0-4472-BD5E-C0BD065FE549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7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Threading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43000"/>
            <a:ext cx="7351712" cy="4483100"/>
          </a:xfrm>
        </p:spPr>
        <p:txBody>
          <a:bodyPr/>
          <a:lstStyle/>
          <a:p>
            <a:r>
              <a:rPr lang="en-US" altLang="en-US"/>
              <a:t>Semantics of </a:t>
            </a:r>
            <a:r>
              <a:rPr lang="en-US" altLang="en-US" b="1"/>
              <a:t>fork()</a:t>
            </a:r>
            <a:r>
              <a:rPr lang="en-US" altLang="en-US"/>
              <a:t> and </a:t>
            </a:r>
            <a:r>
              <a:rPr lang="en-US" altLang="en-US" b="1"/>
              <a:t>exec()</a:t>
            </a:r>
            <a:r>
              <a:rPr lang="en-US" altLang="en-US"/>
              <a:t> system calls</a:t>
            </a:r>
            <a:endParaRPr lang="en-US" altLang="en-US" sz="800"/>
          </a:p>
          <a:p>
            <a:r>
              <a:rPr lang="en-US" altLang="en-US"/>
              <a:t>Signal handling</a:t>
            </a:r>
          </a:p>
          <a:p>
            <a:pPr lvl="1"/>
            <a:r>
              <a:rPr lang="en-US" altLang="en-US"/>
              <a:t>Synchronous and asynchronous</a:t>
            </a:r>
            <a:endParaRPr lang="en-US" altLang="en-US" sz="800"/>
          </a:p>
          <a:p>
            <a:r>
              <a:rPr lang="en-US" altLang="en-US"/>
              <a:t>Thread cancellation of target thread</a:t>
            </a:r>
          </a:p>
          <a:p>
            <a:pPr lvl="1"/>
            <a:r>
              <a:rPr lang="en-US" altLang="en-US"/>
              <a:t>Asynchronous or deferred</a:t>
            </a:r>
            <a:endParaRPr lang="en-US" altLang="en-US" sz="800"/>
          </a:p>
          <a:p>
            <a:r>
              <a:rPr lang="en-US" altLang="en-US"/>
              <a:t>Thread-local storage</a:t>
            </a:r>
          </a:p>
          <a:p>
            <a:r>
              <a:rPr lang="en-US" altLang="en-US"/>
              <a:t>Scheduler Activations</a:t>
            </a:r>
          </a:p>
          <a:p>
            <a:endParaRPr lang="en-US" altLang="en-US" sz="800"/>
          </a:p>
          <a:p>
            <a:pPr lvl="1">
              <a:buFont typeface="Monotype Sorts" pitchFamily="-84" charset="2"/>
              <a:buNone/>
            </a:pPr>
            <a:endParaRPr lang="en-US" altLang="en-US" sz="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F094-9181-46E9-8C3D-E8DFE8B9EC34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9405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To introduce the notion of a thread—a fundamental unit of CPU utilization that forms the basis of multithreaded computer systems</a:t>
            </a:r>
          </a:p>
          <a:p>
            <a:r>
              <a:rPr lang="en-US" altLang="en-US"/>
              <a:t>To discuss the APIs for the Pthreads, Windows, and Java thread libraries</a:t>
            </a:r>
          </a:p>
          <a:p>
            <a:r>
              <a:rPr lang="en-US" altLang="en-US"/>
              <a:t>To explore several strategies that provide implicit threading</a:t>
            </a:r>
          </a:p>
          <a:p>
            <a:r>
              <a:rPr lang="en-US" altLang="en-US"/>
              <a:t>To examine issues related to multithreaded programming</a:t>
            </a:r>
          </a:p>
          <a:p>
            <a:r>
              <a:rPr lang="en-US" altLang="en-US"/>
              <a:t>To cover operating system support for threads in Windows and Linux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AA1F-2AE5-4031-A51C-49D87B839E90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73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76213"/>
            <a:ext cx="75692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Semantics of fork() and exec()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597650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AF0-00FE-4CA5-A247-B84C7A4AE4D0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3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88913"/>
            <a:ext cx="7518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Signal Handling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46175"/>
            <a:ext cx="6704012" cy="5156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Signals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signal handler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913924" lvl="1" indent="-457200">
              <a:defRPr/>
            </a:pPr>
            <a:r>
              <a:rPr lang="en-US" dirty="0">
                <a:ea typeface="ＭＳ Ｐゴシック" charset="0"/>
              </a:rPr>
              <a:t>Signal is generated by a particular event</a:t>
            </a:r>
          </a:p>
          <a:p>
            <a:pPr marL="913924" lvl="1" indent="-457200"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913924" lvl="1" indent="-457200"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3001" lvl="2" indent="-342900"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3001" lvl="2" indent="-342900"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default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857250" lvl="1" indent="-457200"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857250" lvl="1" indent="-457200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6FC-5C4C-4029-AB64-73B6F9A8D0DD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3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88913"/>
            <a:ext cx="7518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Signal Handling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46175"/>
            <a:ext cx="6742112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marL="857250" lvl="1" indent="-457200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marL="913924" lvl="1" indent="-457200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marL="913924" lvl="1" indent="-457200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marL="913924" lvl="1" indent="-457200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00E3-9D4E-43D3-ACFC-D18F59C22C5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3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88913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 Cancellation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507" y="835399"/>
            <a:ext cx="7405687" cy="443071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Terminating a thread before it has finished</a:t>
            </a:r>
          </a:p>
          <a:p>
            <a:r>
              <a:rPr lang="en-US" altLang="en-US" dirty="0"/>
              <a:t>Thread to be canceled is </a:t>
            </a:r>
            <a:r>
              <a:rPr lang="en-US" altLang="en-US" b="1" dirty="0">
                <a:solidFill>
                  <a:srgbClr val="3366FF"/>
                </a:solidFill>
              </a:rPr>
              <a:t>target thread</a:t>
            </a:r>
            <a:endParaRPr lang="en-US" altLang="en-US" dirty="0"/>
          </a:p>
          <a:p>
            <a:r>
              <a:rPr lang="en-US" altLang="en-US" dirty="0"/>
              <a:t>Two general approaches:</a:t>
            </a:r>
          </a:p>
          <a:p>
            <a:pPr lvl="1"/>
            <a:r>
              <a:rPr lang="en-US" altLang="en-US" b="1" dirty="0"/>
              <a:t>Asynchronous cancellation</a:t>
            </a:r>
            <a:r>
              <a:rPr lang="en-US" altLang="en-US" dirty="0"/>
              <a:t> terminates the target thread immediately</a:t>
            </a:r>
          </a:p>
          <a:p>
            <a:pPr lvl="1"/>
            <a:r>
              <a:rPr lang="en-US" altLang="en-US" b="1" dirty="0"/>
              <a:t>Deferred cancellation</a:t>
            </a:r>
            <a:r>
              <a:rPr lang="en-US" altLang="en-US" dirty="0"/>
              <a:t> allows the target thread to periodically check if it should be cancelled</a:t>
            </a:r>
          </a:p>
          <a:p>
            <a:r>
              <a:rPr lang="en-US" altLang="en-US" dirty="0" err="1"/>
              <a:t>Pthread</a:t>
            </a:r>
            <a:r>
              <a:rPr lang="en-US" altLang="en-US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09" y="4857750"/>
            <a:ext cx="38782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DCBF-2B08-4F84-A294-D0AB0374BE4B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76213"/>
            <a:ext cx="76057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 Cancellation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1057275"/>
            <a:ext cx="7208837" cy="49625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/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/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3366FF"/>
                </a:solidFill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3366FF"/>
                </a:solidFill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/>
              <a:t>On Linux systems, thread cancellation is handled through signals</a:t>
            </a: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825625"/>
            <a:ext cx="5054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BD9D-8E81-494B-907A-548A1BD61C1D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26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Thread-Local Storage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927850" cy="447833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Thread-local storage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8347-6304-40BD-921A-EEF20A58A679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8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3513"/>
            <a:ext cx="75263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Scheduler Activations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/>
              <a:t>Typically use an intermediate data structure between user and kernel threads – </a:t>
            </a:r>
            <a:r>
              <a:rPr lang="en-US" altLang="en-US" b="1">
                <a:solidFill>
                  <a:srgbClr val="3366FF"/>
                </a:solidFill>
              </a:rPr>
              <a:t>lightweight process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LWP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Appears to be a virtual processor on which process can schedule user thread to run</a:t>
            </a:r>
          </a:p>
          <a:p>
            <a:pPr lvl="1"/>
            <a:r>
              <a:rPr lang="en-US" altLang="en-US"/>
              <a:t>Each LWP attached to kernel thread</a:t>
            </a:r>
          </a:p>
          <a:p>
            <a:pPr lvl="1"/>
            <a:r>
              <a:rPr lang="en-US" altLang="en-US"/>
              <a:t>How many LWPs to create?</a:t>
            </a:r>
          </a:p>
          <a:p>
            <a:r>
              <a:rPr lang="en-US" altLang="en-US"/>
              <a:t>Scheduler activations provide </a:t>
            </a:r>
            <a:r>
              <a:rPr lang="en-US" altLang="en-US" b="1">
                <a:solidFill>
                  <a:srgbClr val="3366FF"/>
                </a:solidFill>
              </a:rPr>
              <a:t>upcalls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- a communication mechanism from the kernel to the </a:t>
            </a:r>
            <a:r>
              <a:rPr lang="en-US" altLang="en-US" b="1">
                <a:solidFill>
                  <a:srgbClr val="3366FF"/>
                </a:solidFill>
              </a:rPr>
              <a:t>upcall handler </a:t>
            </a:r>
            <a:r>
              <a:rPr lang="en-US" altLang="en-US"/>
              <a:t>in the thread library</a:t>
            </a:r>
          </a:p>
          <a:p>
            <a:r>
              <a:rPr lang="en-US" altLang="en-US"/>
              <a:t>This communication allows an application to maintain the correct number kernel threads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547813"/>
            <a:ext cx="23272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8FEE-E2D8-439B-8DCE-35A57BA70A8C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94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163513"/>
            <a:ext cx="76739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Examples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/>
              <a:t>Windows Threads</a:t>
            </a:r>
          </a:p>
          <a:p>
            <a:r>
              <a:rPr lang="en-US" altLang="en-US"/>
              <a:t>Linux Threads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8E72-FD3E-4944-8754-C7A55C8191A5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5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Windows Threads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130300"/>
            <a:ext cx="6996112" cy="514191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Windows implements the Windows API </a:t>
            </a:r>
          </a:p>
          <a:p>
            <a:pPr lvl="1"/>
            <a:r>
              <a:rPr lang="en-US" altLang="en-US" dirty="0"/>
              <a:t> primary API for Win 98, Win NT, Win 2000, Win XP, and Win 7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3366FF"/>
                </a:solidFill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2C9F-6C31-459D-B56E-989517E5537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2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Windows Threads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6843712" cy="5141913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The primary data structures of a thread include:</a:t>
            </a:r>
          </a:p>
          <a:p>
            <a:pPr lvl="1"/>
            <a:r>
              <a:rPr lang="en-US" altLang="en-US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2055-81EC-4595-90EF-375EF72D6A5A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Process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254125"/>
            <a:ext cx="2911475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6874" y="4140929"/>
            <a:ext cx="940526" cy="22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6874" y="4500154"/>
            <a:ext cx="940526" cy="22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6874" y="4722222"/>
            <a:ext cx="940526" cy="22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6874" y="5251261"/>
            <a:ext cx="940526" cy="22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lbow Connector 3"/>
          <p:cNvCxnSpPr>
            <a:stCxn id="2" idx="3"/>
          </p:cNvCxnSpPr>
          <p:nvPr/>
        </p:nvCxnSpPr>
        <p:spPr>
          <a:xfrm>
            <a:off x="2057400" y="4251963"/>
            <a:ext cx="1358537" cy="5225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1421674" y="49131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529" y="59944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EEED-26D7-4E4C-AA3D-A2B448AD3709}" type="datetime6">
              <a:rPr lang="en-US" smtClean="0"/>
              <a:t>September 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44E4DF-B4F0-4592-84EB-4C3421AA67D4}"/>
                  </a:ext>
                </a:extLst>
              </p14:cNvPr>
              <p14:cNvContentPartPr/>
              <p14:nvPr/>
            </p14:nvContentPartPr>
            <p14:xfrm>
              <a:off x="2546280" y="543888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44E4DF-B4F0-4592-84EB-4C3421AA67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920" y="5429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432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1273175" y="163513"/>
            <a:ext cx="7693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Windows Threads Data Structures</a:t>
            </a:r>
          </a:p>
        </p:txBody>
      </p:sp>
      <p:pic>
        <p:nvPicPr>
          <p:cNvPr id="47107" name="Picture 1" descr="4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271588"/>
            <a:ext cx="406558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C8F2-DBCF-4AFF-8372-95DDC4B004FE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6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Linux Threads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173912" cy="4495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/>
              <a:t>Linux refers to them as </a:t>
            </a:r>
            <a:r>
              <a:rPr lang="en-US" altLang="en-US" b="1" i="1" dirty="0"/>
              <a:t>tasks</a:t>
            </a:r>
            <a:r>
              <a:rPr lang="en-US" altLang="en-US" dirty="0"/>
              <a:t> rather than </a:t>
            </a:r>
            <a:r>
              <a:rPr lang="en-US" altLang="en-US" b="1" i="1" dirty="0"/>
              <a:t>threads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/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/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/>
          </a:p>
        </p:txBody>
      </p:sp>
      <p:pic>
        <p:nvPicPr>
          <p:cNvPr id="48132" name="Picture 3" descr="4_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56" y="2646273"/>
            <a:ext cx="37877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D12D-1F09-461E-AEB0-647D380E9AF7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136525"/>
            <a:ext cx="75199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41400"/>
            <a:ext cx="4579938" cy="4772025"/>
          </a:xfrm>
        </p:spPr>
        <p:txBody>
          <a:bodyPr>
            <a:normAutofit fontScale="6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Information associated with each process </a:t>
            </a:r>
          </a:p>
          <a:p>
            <a:pPr>
              <a:buFont typeface="Monotype Sorts" pitchFamily="-84" charset="2"/>
              <a:buNone/>
            </a:pPr>
            <a:r>
              <a:rPr lang="en-US" altLang="en-US"/>
              <a:t>(also called </a:t>
            </a:r>
            <a:r>
              <a:rPr lang="en-US" altLang="en-US" b="1">
                <a:solidFill>
                  <a:srgbClr val="3366FF"/>
                </a:solidFill>
              </a:rPr>
              <a:t>task control block</a:t>
            </a:r>
            <a:r>
              <a:rPr lang="en-US" altLang="en-US"/>
              <a:t>)</a:t>
            </a:r>
          </a:p>
          <a:p>
            <a:r>
              <a:rPr lang="en-US" altLang="en-US"/>
              <a:t>Process state – running, waiting, etc</a:t>
            </a:r>
          </a:p>
          <a:p>
            <a:r>
              <a:rPr lang="en-US" altLang="en-US"/>
              <a:t>Program counter – location of instruction to next execute</a:t>
            </a:r>
          </a:p>
          <a:p>
            <a:r>
              <a:rPr lang="en-US" altLang="en-US"/>
              <a:t>CPU registers – contents of all process-centric registers</a:t>
            </a:r>
          </a:p>
          <a:p>
            <a:r>
              <a:rPr lang="en-US" altLang="en-US"/>
              <a:t>CPU scheduling information- priorities, scheduling queue pointers</a:t>
            </a:r>
          </a:p>
          <a:p>
            <a:r>
              <a:rPr lang="en-US" altLang="en-US"/>
              <a:t>Memory-management information – memory allocated to the process</a:t>
            </a:r>
          </a:p>
          <a:p>
            <a:r>
              <a:rPr lang="en-US" altLang="en-US"/>
              <a:t>Accounting information – CPU used, clock time elapsed since start, time limits</a:t>
            </a:r>
          </a:p>
          <a:p>
            <a:r>
              <a:rPr lang="en-US" altLang="en-US"/>
              <a:t>I/O status information – I/O devices allocated to process, list of open files</a:t>
            </a:r>
          </a:p>
          <a:p>
            <a:endParaRPr lang="en-US" altLang="en-US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393825"/>
            <a:ext cx="27955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2B-4E46-4628-8586-1048908E512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1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Processors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3BD9-68EA-4A95-9F1B-8514EA1F614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1949631" y="3010989"/>
            <a:ext cx="4705895" cy="313508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9326" y="2240280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9326" y="2501537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3139" y="2240280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3139" y="2501537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2" name="Up Arrow 11"/>
          <p:cNvSpPr/>
          <p:nvPr/>
        </p:nvSpPr>
        <p:spPr>
          <a:xfrm>
            <a:off x="3168831" y="2772590"/>
            <a:ext cx="108857" cy="333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862644" y="2762794"/>
            <a:ext cx="108857" cy="333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69326" y="2005149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CPU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63139" y="2001882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CPU 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5358" y="3909694"/>
            <a:ext cx="1234440" cy="620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7" name="Up Arrow 16"/>
          <p:cNvSpPr/>
          <p:nvPr/>
        </p:nvSpPr>
        <p:spPr>
          <a:xfrm flipV="1">
            <a:off x="4229767" y="3252812"/>
            <a:ext cx="233372" cy="6658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2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6B-AB5D-437F-8AA6-31AF3B5D5D0C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26034" y="1417638"/>
            <a:ext cx="1175657" cy="4499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9326" y="2240280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9326" y="2501537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3520" y="2005149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514" y="3795395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8514" y="4056652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8514" y="3560264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794" y="16070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1982" y="31844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2141" y="964879"/>
            <a:ext cx="18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  <p:cxnSp>
        <p:nvCxnSpPr>
          <p:cNvPr id="20" name="Elbow Connector 19"/>
          <p:cNvCxnSpPr>
            <a:stCxn id="10" idx="3"/>
          </p:cNvCxnSpPr>
          <p:nvPr/>
        </p:nvCxnSpPr>
        <p:spPr>
          <a:xfrm>
            <a:off x="3681388" y="2129246"/>
            <a:ext cx="2148840" cy="13789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3"/>
          </p:cNvCxnSpPr>
          <p:nvPr/>
        </p:nvCxnSpPr>
        <p:spPr>
          <a:xfrm>
            <a:off x="3716382" y="3684361"/>
            <a:ext cx="2109652" cy="15988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2660AE1-16C8-4B1A-A4CF-4BBD3C1BB5A4}"/>
              </a:ext>
            </a:extLst>
          </p:cNvPr>
          <p:cNvSpPr/>
          <p:nvPr/>
        </p:nvSpPr>
        <p:spPr>
          <a:xfrm>
            <a:off x="5826034" y="2625754"/>
            <a:ext cx="1175657" cy="1510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44C4D-0ABD-4EC8-B168-C27FA861EDA2}"/>
              </a:ext>
            </a:extLst>
          </p:cNvPr>
          <p:cNvSpPr/>
          <p:nvPr/>
        </p:nvSpPr>
        <p:spPr>
          <a:xfrm>
            <a:off x="5826034" y="4716304"/>
            <a:ext cx="1175657" cy="10007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</p:spTree>
    <p:extLst>
      <p:ext uri="{BB962C8B-B14F-4D97-AF65-F5344CB8AC3E}">
        <p14:creationId xmlns:p14="http://schemas.microsoft.com/office/powerpoint/2010/main" val="38247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EE6B-AB5D-437F-8AA6-31AF3B5D5D0C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26034" y="1417638"/>
            <a:ext cx="1175657" cy="4499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9326" y="2240280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9326" y="2501537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9326" y="2005149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514" y="3795395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GPRs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8514" y="4056652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8514" y="3560264"/>
            <a:ext cx="907868" cy="2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794" y="16070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1982" y="31844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2141" y="964879"/>
            <a:ext cx="18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  <p:cxnSp>
        <p:nvCxnSpPr>
          <p:cNvPr id="20" name="Elbow Connector 19"/>
          <p:cNvCxnSpPr>
            <a:stCxn id="10" idx="3"/>
          </p:cNvCxnSpPr>
          <p:nvPr/>
        </p:nvCxnSpPr>
        <p:spPr>
          <a:xfrm>
            <a:off x="3677194" y="2129246"/>
            <a:ext cx="2148840" cy="13789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3"/>
          </p:cNvCxnSpPr>
          <p:nvPr/>
        </p:nvCxnSpPr>
        <p:spPr>
          <a:xfrm>
            <a:off x="3716382" y="3684361"/>
            <a:ext cx="2109652" cy="15988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5E74161-A8D5-41C8-90CB-B9AF709EF504}"/>
              </a:ext>
            </a:extLst>
          </p:cNvPr>
          <p:cNvSpPr/>
          <p:nvPr/>
        </p:nvSpPr>
        <p:spPr>
          <a:xfrm>
            <a:off x="5826034" y="3280095"/>
            <a:ext cx="1175657" cy="23740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</p:spTree>
    <p:extLst>
      <p:ext uri="{BB962C8B-B14F-4D97-AF65-F5344CB8AC3E}">
        <p14:creationId xmlns:p14="http://schemas.microsoft.com/office/powerpoint/2010/main" val="277296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11321</TotalTime>
  <Words>2485</Words>
  <Application>Microsoft Office PowerPoint</Application>
  <PresentationFormat>On-screen Show (4:3)</PresentationFormat>
  <Paragraphs>506</Paragraphs>
  <Slides>51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Courier New</vt:lpstr>
      <vt:lpstr>Helvetica</vt:lpstr>
      <vt:lpstr>Monotype Sorts</vt:lpstr>
      <vt:lpstr>Times New Roman</vt:lpstr>
      <vt:lpstr>Verdana</vt:lpstr>
      <vt:lpstr>Office Theme</vt:lpstr>
      <vt:lpstr>Custom Design</vt:lpstr>
      <vt:lpstr>CSMC 412</vt:lpstr>
      <vt:lpstr>Threads &amp; Concurrency </vt:lpstr>
      <vt:lpstr>Threads</vt:lpstr>
      <vt:lpstr>Objectives</vt:lpstr>
      <vt:lpstr>Process</vt:lpstr>
      <vt:lpstr>Process Control Block (PCB)</vt:lpstr>
      <vt:lpstr>Multiple Processors</vt:lpstr>
      <vt:lpstr>Process</vt:lpstr>
      <vt:lpstr>Threads</vt:lpstr>
      <vt:lpstr>Motivation</vt:lpstr>
      <vt:lpstr>Multithreaded Server Architecture</vt:lpstr>
      <vt:lpstr>Benefits</vt:lpstr>
      <vt:lpstr>Multicore Programming</vt:lpstr>
      <vt:lpstr>Concurrency vs. Parallelism</vt:lpstr>
      <vt:lpstr>Multicore Programming (Cont.)</vt:lpstr>
      <vt:lpstr>Single and Multithreaded Processes</vt:lpstr>
      <vt:lpstr>Amdahl’s Law</vt:lpstr>
      <vt:lpstr>User Threads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Multithreaded Program</vt:lpstr>
      <vt:lpstr>Java Multithreaded Program (Cont.)</vt:lpstr>
      <vt:lpstr>Implicit Threading</vt:lpstr>
      <vt:lpstr>Thread Pools</vt:lpstr>
      <vt:lpstr>OpenMP</vt:lpstr>
      <vt:lpstr>Grand Central Dispatch</vt:lpstr>
      <vt:lpstr>Grand Central Dispatch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Ashok K. Agrawala</cp:lastModifiedBy>
  <cp:revision>311</cp:revision>
  <cp:lastPrinted>2019-02-18T20:14:56Z</cp:lastPrinted>
  <dcterms:created xsi:type="dcterms:W3CDTF">2004-10-07T18:29:30Z</dcterms:created>
  <dcterms:modified xsi:type="dcterms:W3CDTF">2022-09-19T16:52:13Z</dcterms:modified>
</cp:coreProperties>
</file>