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697" r:id="rId3"/>
    <p:sldMasterId id="2147483712" r:id="rId4"/>
  </p:sldMasterIdLst>
  <p:notesMasterIdLst>
    <p:notesMasterId r:id="rId61"/>
  </p:notesMasterIdLst>
  <p:sldIdLst>
    <p:sldId id="1532" r:id="rId5"/>
    <p:sldId id="1633" r:id="rId6"/>
    <p:sldId id="1634" r:id="rId7"/>
    <p:sldId id="1635" r:id="rId8"/>
    <p:sldId id="1636" r:id="rId9"/>
    <p:sldId id="1637" r:id="rId10"/>
    <p:sldId id="1638" r:id="rId11"/>
    <p:sldId id="1639" r:id="rId12"/>
    <p:sldId id="1640" r:id="rId13"/>
    <p:sldId id="1650" r:id="rId14"/>
    <p:sldId id="1651" r:id="rId15"/>
    <p:sldId id="1652" r:id="rId16"/>
    <p:sldId id="1653" r:id="rId17"/>
    <p:sldId id="1654" r:id="rId18"/>
    <p:sldId id="1655" r:id="rId19"/>
    <p:sldId id="1656" r:id="rId20"/>
    <p:sldId id="1644" r:id="rId21"/>
    <p:sldId id="1657" r:id="rId22"/>
    <p:sldId id="1645" r:id="rId23"/>
    <p:sldId id="1646" r:id="rId24"/>
    <p:sldId id="1647" r:id="rId25"/>
    <p:sldId id="1659" r:id="rId26"/>
    <p:sldId id="1648" r:id="rId27"/>
    <p:sldId id="1660" r:id="rId28"/>
    <p:sldId id="1658" r:id="rId29"/>
    <p:sldId id="1545" r:id="rId30"/>
    <p:sldId id="1547" r:id="rId31"/>
    <p:sldId id="1548" r:id="rId32"/>
    <p:sldId id="1549" r:id="rId33"/>
    <p:sldId id="1537" r:id="rId34"/>
    <p:sldId id="304" r:id="rId35"/>
    <p:sldId id="263" r:id="rId36"/>
    <p:sldId id="454" r:id="rId37"/>
    <p:sldId id="455" r:id="rId38"/>
    <p:sldId id="1551" r:id="rId39"/>
    <p:sldId id="456" r:id="rId40"/>
    <p:sldId id="457" r:id="rId41"/>
    <p:sldId id="458" r:id="rId42"/>
    <p:sldId id="459" r:id="rId43"/>
    <p:sldId id="460" r:id="rId44"/>
    <p:sldId id="1550" r:id="rId45"/>
    <p:sldId id="259" r:id="rId46"/>
    <p:sldId id="660" r:id="rId47"/>
    <p:sldId id="701" r:id="rId48"/>
    <p:sldId id="702" r:id="rId49"/>
    <p:sldId id="1543" r:id="rId50"/>
    <p:sldId id="1539" r:id="rId51"/>
    <p:sldId id="462" r:id="rId52"/>
    <p:sldId id="463" r:id="rId53"/>
    <p:sldId id="464" r:id="rId54"/>
    <p:sldId id="264" r:id="rId55"/>
    <p:sldId id="1533" r:id="rId56"/>
    <p:sldId id="265" r:id="rId57"/>
    <p:sldId id="266" r:id="rId58"/>
    <p:sldId id="1544" r:id="rId59"/>
    <p:sldId id="154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192"/>
    <p:restoredTop sz="94663"/>
  </p:normalViewPr>
  <p:slideViewPr>
    <p:cSldViewPr snapToGrid="0" snapToObjects="1">
      <p:cViewPr varScale="1">
        <p:scale>
          <a:sx n="111" d="100"/>
          <a:sy n="111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60567E05-C82E-7548-892F-CCE542158C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0F26F49-5483-734C-AFC1-0EE0E6686F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C861-C63E-8F4A-84BA-BC5FC1F0191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 March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CAB01BB8-C0D6-D14E-BF72-6C38E040A8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3D7C36D3-37DB-0548-9D46-1629DC5EB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B1F1E-3FC9-A34F-9A65-F020694DB3D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6" name="Rectangle 2">
            <a:extLst>
              <a:ext uri="{FF2B5EF4-FFF2-40B4-BE49-F238E27FC236}">
                <a16:creationId xmlns:a16="http://schemas.microsoft.com/office/drawing/2014/main" id="{5BEE29B9-9C69-A547-8E2A-9790A81C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7" name="Rectangle 3">
            <a:extLst>
              <a:ext uri="{FF2B5EF4-FFF2-40B4-BE49-F238E27FC236}">
                <a16:creationId xmlns:a16="http://schemas.microsoft.com/office/drawing/2014/main" id="{37C21589-F1C7-0246-A1E9-5A363625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9891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DB0DB52-0354-32B6-51BB-F8CB8A7FE5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1AFDA-EA62-144C-B2DE-1A82590E500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E41E0683-F61B-CBF2-328A-FF563A71ED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3714231-3AA7-00DC-ED13-4C517EC24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354E915-D961-368E-B2BC-2CDB1354737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D999FB20-BAFE-C68A-CD5E-1176D5771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1CC5EAB1-2CAB-7ADF-74C0-D702B153790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850D6D79-B70F-E028-6651-44BB22C0A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33EC0C09-E4F1-DAE3-B834-DD39700A25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8408FF08-A056-98C4-CFC2-D77AA4624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02EEA682-56F8-B99F-47FE-1222F29532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13C77-57B9-794F-A88B-63720A135B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EEFB05BC-8CEA-64D6-EAA1-0776C19533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ABB04FE-647C-2742-DD92-1A8068F6A3D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F88C0E2F-7A2F-F46E-3974-41F6A2C32E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0847F-575E-3247-B758-4DEC57444F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2C86B17-E69C-B86A-CDFA-4E861F3700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4EA95DA-9291-AFB4-FFE8-1035EF683B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0A78330B-BB39-527F-DF55-7EBF0B6408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6C32-3149-3B4A-B479-DD21FA6B3D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654E8314-EAE3-EEA0-8EF6-B5C5B07BE5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FC93B20-9FDD-18F1-4F07-DE4318FA522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C21150E2-5CF5-B595-11AC-B2BA8FB83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5D6942-377D-8542-903F-7BFFECE67F5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36F1D0E-2079-F76E-05A8-120B0D00BE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B1E8C17C-C69E-57E0-1F2A-C76CC33B0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1981375F-24AC-8D03-8CED-D62D270E0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8C3ED-A8E4-B143-BED6-852FE6BCA29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B22F7CD-5C6B-D034-BF46-AC146B6CB2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642BC97C-B7B6-F92B-1C4A-F8FD9232C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358C8C64-3F73-89B4-150B-519F769654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ABAFA-91CD-3C4E-8DF0-F3FF3272C8C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CBBC588C-B447-403C-F35A-9B1A518A7EE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767E2015-A301-8E08-C4D2-21D8F1558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A6A1DE5A-0FF7-EF9F-E3CA-0A572918E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7B7FE4-D7E9-7D4F-8DEC-C5CEC50C1B1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C2B5926-FD36-6E7B-E219-82A2D739ED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5B37B05-6896-4E25-81C7-736F161F9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EE458FFD-A125-5426-051C-F3ED88286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61A45A-DA46-F54D-BD70-61C3D5A0BB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19AC9236-C0E5-5321-35F1-EA6A5C479F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66B5FE1-86B7-AD30-CDF6-E3A775A9B07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25CADE1-294F-FF6E-2233-708661D8C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B8DE04-2699-3445-81FC-76063F2D59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96DDC179-494D-B65C-A995-E69BDCCC81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C156A2B-67E0-A3F3-5D45-4E144290A1A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D04CB034-A8E7-2373-7405-DFACA4C97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9A26D-0E38-7B4D-BC3E-1EC806153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A83010-1A4A-489D-6B22-44DA68474B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220874D-D80C-7608-A544-5AD1A0B4A9D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1EC9EE48-24DC-81EB-68ED-77BBC78A1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1457B6-80A1-6947-9CDE-FC8AF444C2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80749BF-63DA-BE30-9C1A-906733ABEF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09E0D08-F6D6-718E-6FED-5D5F66D8DEB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C5303487-8222-2B49-05D8-1F29701BB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54B02-1189-094C-A161-795330A18A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292EAC5D-E01F-4136-9EC2-7C2ADAE719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547A205-3753-AC52-F815-EABDF6E0B6A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68AFF0F6-DEF9-D631-7C6C-D61DFC00E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B75EAC-E4FC-A44E-8287-F9C1D3A292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1CBF388-61B3-0EC1-F51C-7C39A3C240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9198B53-D096-2ADB-07D8-DFB1C822287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B0AEEBB2-19E9-47BE-8193-143C5EA9D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36ED7-EB3F-9D41-9488-EF60951C47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45FAE29-2605-62C0-BFB8-0CA79DCD51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A564694A-E923-5382-3562-F6C9F8DC177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4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8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3/6/23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5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3/6/23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4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5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8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4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F56F9-2D74-9A61-CBD3-589B660D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DD8B8-5BC4-BE40-96DD-D28420E2E502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6E652-8286-D099-C321-748E2FC9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8F836-2FF2-8C90-BA7A-D8270007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71B63-4153-B04E-B1B6-610288EDC3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976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A3AE1-C5FD-1ED9-D41B-BBC2F966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9FC0-E30D-E343-A9BD-1707D3117E77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5B4C9-AACB-A68E-B3D3-AB4A6E22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D14B9-BF81-A10C-8342-4CF543B2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B86B8-2F00-C94E-BE77-938007FD98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8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1DDE-E601-8560-0564-4E6F0B06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AD1E-B82D-894B-B055-CFD0B6315C5B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7FF1F-DDF5-263F-FD73-05CCAA1C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CBB8-C00A-77C6-AE8E-92FF065F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A0706-A0EC-B749-B580-DE80DE4AC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87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761FD3-8522-686A-44D4-DC942623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04E88-AA9D-D649-ADC1-2B4DC995E0A5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E00D2-526D-479E-9A32-15E3B0D6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37AD5C-5B2C-5841-6D09-7E9B0B4F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74FCE-B3F3-5343-BC82-0B2AA742F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805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442AE5-9D61-54E4-8765-4A9B428F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21291-2832-FE49-82CE-7275F1318FD1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F0C2F8-8130-DDB2-2224-7B9CE206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8C2B5B-02F1-B137-69D0-FA6F5309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BBEF-C698-C94A-9E05-5550FE775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817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B4CF69-3727-901B-53E0-66885419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1FC36-F502-514F-AFAC-420FEA007A7F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809069-A0F4-7B39-675A-D654CF00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63EBAE-0F30-F411-1B75-EFE6E4D7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E895E-DCF5-E046-8291-42F26CBA1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25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A079E1-750B-75F4-FC93-F00130AD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24EFA-65F0-CB42-B943-2CD84E077EDF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26100E-2347-2C1B-8C08-D272F806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1FB1C4-9857-4EFD-9FC8-EB1C78EE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BD522-F540-554A-9652-CE12641F5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15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7B5767-AFA9-BA00-2783-2623C5384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2E01C-E405-144F-9281-6954FD452722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5BCAE-0FCC-0332-1B3E-6B370A9B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DCD9C2-6877-0DA1-4AA4-6A896013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5869-5659-5B46-BF37-673B06EBE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69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5D5636-75ED-8C5A-4DAD-131CD67A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16832-DB80-7248-BE9D-85E708DD3CCB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7164CB-F6F1-11D3-6727-F7781584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82942A-94A0-E152-A92E-5ED43970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E347-99AF-1F43-B931-788D1A651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048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69F1F-F7BB-C492-D7C5-09F0093C7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4F950-89BC-3B4E-9809-1DEEE3DB0332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EF4F-AFFB-161B-CF18-8299FE2B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224A5-8B4D-2C7A-B040-66FD037A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D0C8D-7A0C-2C4C-B990-8807904AD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543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FACBE-379D-3382-4D7C-83786344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2CD9-58FE-7145-A648-7556218A09F6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F4F4F-3160-16B0-46A5-3A605BAA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D00E9-9FF9-8D27-2853-3C84CC13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D54A-E276-F64F-B195-9AE429DAC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476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D971-2B8A-73CA-0B94-8543D65F1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3D9B-2C64-F846-8989-6D2955512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35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1A390-3B70-A8CA-1AEB-52C0AE8E31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20585-B428-134C-B7F2-198C549AD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815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EB7CC-590F-6D74-5AC3-D32F891F7A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0C01B-4F22-C54B-8BF6-2735D215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390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D5F7F1-B2BB-883C-9AA1-5B5BF05BF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4B2BB-FC82-4F4B-BC3C-3A35E1322796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EC7D5-D525-0678-CD49-8B5D9268D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936CD1-3789-E847-F17C-A2E28867A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BA93015A-7A63-3041-8A8C-F4AB6130CC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607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3EF2EE-896C-B664-F461-40BB3E29AF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DBE00-3296-1841-BBDA-248C0201FEDB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8E876A-86AE-682C-EE52-08B0506A2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7FC263-A239-1EBC-542F-D703E158D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6894F2D0-4FCC-1343-9301-9DEDA0BD1DA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992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4D5A2-C32D-82C5-FE5A-377CE14B22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8A13D-322D-6148-A3D9-6F3FE5D46618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94D984-4F38-114B-75FF-6B3DEC72E4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F25A61-3CD6-7FF6-A9C2-9279CA720E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842ED2AB-6516-2144-B250-D235D64F7D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02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28EF9-BB6A-B385-55DB-F27AA3D8DC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C5126-FBAC-0B4C-A71E-BFDF2F5FFA7D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809410-6D46-AF5F-01CB-4878F8166F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ABFBB-6EE3-3BC9-0187-23D93181AF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C41665DF-2E48-EF46-85A0-339591D095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790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1E5787-DB8C-EC9F-D186-BF6CBAD7E2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4E824-55AC-7646-A025-F9D99D6DE838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CF20EE-CD7E-BC02-BF6A-50859ABA76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FAB3ED-2F09-83E7-FF82-98DD6094CD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F13970A1-16EA-9045-B75E-273F7208B87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90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EC8D22-937D-A33B-4002-22A5130C22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58FE4-EF82-4E4E-A729-10CA0B88C9B2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AA59B1-E7F5-21B8-8187-93332F246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C98524-5F59-7672-1197-0DB722D30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3535A102-7DC4-5142-82BB-42EB45AAF6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375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DEE796-4EF7-1900-2C16-88E8F0353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2D4A6-95E3-7E4E-A64C-85FB3C6F92D2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70A4DE-C642-653E-C7BA-23BCFB266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1EC70F-6D8C-FB43-B869-EDF5F017B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09AE0FF5-1260-094A-9143-EC9C8E045B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155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5AF2C-45B4-057B-336E-D9F6E8213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9C9D6-E4F8-BE4E-A590-A73C38DF5D11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7CD93-0DCA-D50D-24ED-89AD6056A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513311-074E-5592-F9E3-8E6F5C575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29639A61-48C2-CA44-8D5A-C609A6CBA8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210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BCAFC6-AD4F-5B7B-ADBD-5C2013CAD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E9270-FBE8-4646-BEE7-901E828D2D66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AFCF2-931D-DD78-90DD-BC8BDAA613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88A06-F0EE-2E57-219E-58FE0F7EE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C66C11C2-5F13-0744-B760-E30884BE91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010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594779-3EBF-897E-C0B9-F7191F1FD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73354-AA9D-7E44-9F1C-F7C9BDB20271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6656AC-5C71-7905-6FD9-499A27F72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9A8A3E-2CA3-85C1-1F90-175196684D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F42E1622-44CA-4948-88F6-EA13DB9412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904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0B60B2-B2C1-0EE5-CC81-F89779D7DE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9B2F-AF5C-A14D-88E4-0CC633BF90BA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3AAE3A-7A2C-7391-C07D-1545DBD19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826B7-4669-EA8B-EAA8-5678C605F0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92F1D760-1349-0D46-9B92-FF953CC294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93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FEADFB9-54E2-03E7-9D2C-60AF0D0B95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15F090-E90E-8226-E632-730BEC2131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BD845-A798-C640-97EE-DBDF725B2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4FC1D29-7CB2-684A-A735-64B80C3986EE}" type="datetime1">
              <a:rPr lang="en-US" altLang="en-US"/>
              <a:pPr>
                <a:defRPr/>
              </a:pPr>
              <a:t>3/7/23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AA0E6-94E0-03FF-694D-990D82D04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170E7-239E-2E8A-D1AE-FE73D9E21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FE3BF27-44C4-D64A-9FF3-A089E9DE0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04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CC6834A-30F0-2DAB-EE24-14B8BC68E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E9A7B3D-C72B-6D4F-EA3E-865F828BD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7C8D37-3200-8F2A-1132-A62D7A156B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A179BEA0-A477-4045-A936-DB41E411C6C4}" type="datetime1">
              <a:rPr lang="en-US"/>
              <a:pPr>
                <a:defRPr/>
              </a:pPr>
              <a:t>3/7/23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7B179E-F255-9775-E36E-780EC21014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0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C4D662F-BA92-688C-A11E-291CF15D58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2925" y="64008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3-</a:t>
            </a:r>
            <a:fld id="{E4E59CD5-04E5-8144-A783-C504E126E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57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ZapfDingbats" pitchFamily="82" charset="2"/>
        <a:buChar char="r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Dingbats" pitchFamily="82" charset="2"/>
        <a:buChar char="m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Internetworking: ARP, ICMP, VPN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</p:spTree>
    <p:extLst>
      <p:ext uri="{BB962C8B-B14F-4D97-AF65-F5344CB8AC3E}">
        <p14:creationId xmlns:p14="http://schemas.microsoft.com/office/powerpoint/2010/main" val="68978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171884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151628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196200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190982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281273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281273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27747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439383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435901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129741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134859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711347"/>
              </p:ext>
            </p:extLst>
          </p:nvPr>
        </p:nvGraphicFramePr>
        <p:xfrm>
          <a:off x="1630744" y="301780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324906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312819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9281B77C-2CD6-D4A4-C3C1-4F6F8E5CD8FD}"/>
              </a:ext>
            </a:extLst>
          </p:cNvPr>
          <p:cNvSpPr/>
          <p:nvPr/>
        </p:nvSpPr>
        <p:spPr>
          <a:xfrm>
            <a:off x="1307939" y="1643605"/>
            <a:ext cx="6841569" cy="1817225"/>
          </a:xfrm>
          <a:custGeom>
            <a:avLst/>
            <a:gdLst>
              <a:gd name="connsiteX0" fmla="*/ 0 w 6841569"/>
              <a:gd name="connsiteY0" fmla="*/ 1817225 h 1817225"/>
              <a:gd name="connsiteX1" fmla="*/ 23150 w 6841569"/>
              <a:gd name="connsiteY1" fmla="*/ 1666754 h 1817225"/>
              <a:gd name="connsiteX2" fmla="*/ 46299 w 6841569"/>
              <a:gd name="connsiteY2" fmla="*/ 1597306 h 1817225"/>
              <a:gd name="connsiteX3" fmla="*/ 57874 w 6841569"/>
              <a:gd name="connsiteY3" fmla="*/ 1562582 h 1817225"/>
              <a:gd name="connsiteX4" fmla="*/ 81023 w 6841569"/>
              <a:gd name="connsiteY4" fmla="*/ 1516284 h 1817225"/>
              <a:gd name="connsiteX5" fmla="*/ 115747 w 6841569"/>
              <a:gd name="connsiteY5" fmla="*/ 1365813 h 1817225"/>
              <a:gd name="connsiteX6" fmla="*/ 127322 w 6841569"/>
              <a:gd name="connsiteY6" fmla="*/ 1296365 h 1817225"/>
              <a:gd name="connsiteX7" fmla="*/ 138896 w 6841569"/>
              <a:gd name="connsiteY7" fmla="*/ 1250066 h 1817225"/>
              <a:gd name="connsiteX8" fmla="*/ 150471 w 6841569"/>
              <a:gd name="connsiteY8" fmla="*/ 1192192 h 1817225"/>
              <a:gd name="connsiteX9" fmla="*/ 173620 w 6841569"/>
              <a:gd name="connsiteY9" fmla="*/ 1076446 h 1817225"/>
              <a:gd name="connsiteX10" fmla="*/ 185195 w 6841569"/>
              <a:gd name="connsiteY10" fmla="*/ 1018572 h 1817225"/>
              <a:gd name="connsiteX11" fmla="*/ 219919 w 6841569"/>
              <a:gd name="connsiteY11" fmla="*/ 949124 h 1817225"/>
              <a:gd name="connsiteX12" fmla="*/ 277793 w 6841569"/>
              <a:gd name="connsiteY12" fmla="*/ 937549 h 1817225"/>
              <a:gd name="connsiteX13" fmla="*/ 347241 w 6841569"/>
              <a:gd name="connsiteY13" fmla="*/ 914400 h 1817225"/>
              <a:gd name="connsiteX14" fmla="*/ 381965 w 6841569"/>
              <a:gd name="connsiteY14" fmla="*/ 902825 h 1817225"/>
              <a:gd name="connsiteX15" fmla="*/ 451413 w 6841569"/>
              <a:gd name="connsiteY15" fmla="*/ 868101 h 1817225"/>
              <a:gd name="connsiteX16" fmla="*/ 486137 w 6841569"/>
              <a:gd name="connsiteY16" fmla="*/ 844952 h 1817225"/>
              <a:gd name="connsiteX17" fmla="*/ 555585 w 6841569"/>
              <a:gd name="connsiteY17" fmla="*/ 821803 h 1817225"/>
              <a:gd name="connsiteX18" fmla="*/ 613458 w 6841569"/>
              <a:gd name="connsiteY18" fmla="*/ 798653 h 1817225"/>
              <a:gd name="connsiteX19" fmla="*/ 706056 w 6841569"/>
              <a:gd name="connsiteY19" fmla="*/ 775504 h 1817225"/>
              <a:gd name="connsiteX20" fmla="*/ 763929 w 6841569"/>
              <a:gd name="connsiteY20" fmla="*/ 740780 h 1817225"/>
              <a:gd name="connsiteX21" fmla="*/ 821803 w 6841569"/>
              <a:gd name="connsiteY21" fmla="*/ 694481 h 1817225"/>
              <a:gd name="connsiteX22" fmla="*/ 891251 w 6841569"/>
              <a:gd name="connsiteY22" fmla="*/ 671332 h 1817225"/>
              <a:gd name="connsiteX23" fmla="*/ 925975 w 6841569"/>
              <a:gd name="connsiteY23" fmla="*/ 648182 h 1817225"/>
              <a:gd name="connsiteX24" fmla="*/ 960699 w 6841569"/>
              <a:gd name="connsiteY24" fmla="*/ 636608 h 1817225"/>
              <a:gd name="connsiteX25" fmla="*/ 983848 w 6841569"/>
              <a:gd name="connsiteY25" fmla="*/ 613458 h 1817225"/>
              <a:gd name="connsiteX26" fmla="*/ 1030147 w 6841569"/>
              <a:gd name="connsiteY26" fmla="*/ 601884 h 1817225"/>
              <a:gd name="connsiteX27" fmla="*/ 1238491 w 6841569"/>
              <a:gd name="connsiteY27" fmla="*/ 567160 h 1817225"/>
              <a:gd name="connsiteX28" fmla="*/ 1307939 w 6841569"/>
              <a:gd name="connsiteY28" fmla="*/ 544010 h 1817225"/>
              <a:gd name="connsiteX29" fmla="*/ 1342664 w 6841569"/>
              <a:gd name="connsiteY29" fmla="*/ 520861 h 1817225"/>
              <a:gd name="connsiteX30" fmla="*/ 1423686 w 6841569"/>
              <a:gd name="connsiteY30" fmla="*/ 509286 h 1817225"/>
              <a:gd name="connsiteX31" fmla="*/ 1493134 w 6841569"/>
              <a:gd name="connsiteY31" fmla="*/ 497711 h 1817225"/>
              <a:gd name="connsiteX32" fmla="*/ 1551008 w 6841569"/>
              <a:gd name="connsiteY32" fmla="*/ 486137 h 1817225"/>
              <a:gd name="connsiteX33" fmla="*/ 1632031 w 6841569"/>
              <a:gd name="connsiteY33" fmla="*/ 474562 h 1817225"/>
              <a:gd name="connsiteX34" fmla="*/ 1678329 w 6841569"/>
              <a:gd name="connsiteY34" fmla="*/ 462987 h 1817225"/>
              <a:gd name="connsiteX35" fmla="*/ 1770927 w 6841569"/>
              <a:gd name="connsiteY35" fmla="*/ 451413 h 1817225"/>
              <a:gd name="connsiteX36" fmla="*/ 1817226 w 6841569"/>
              <a:gd name="connsiteY36" fmla="*/ 439838 h 1817225"/>
              <a:gd name="connsiteX37" fmla="*/ 1851950 w 6841569"/>
              <a:gd name="connsiteY37" fmla="*/ 428263 h 1817225"/>
              <a:gd name="connsiteX38" fmla="*/ 1944547 w 6841569"/>
              <a:gd name="connsiteY38" fmla="*/ 405114 h 1817225"/>
              <a:gd name="connsiteX39" fmla="*/ 1979271 w 6841569"/>
              <a:gd name="connsiteY39" fmla="*/ 393539 h 1817225"/>
              <a:gd name="connsiteX40" fmla="*/ 2083443 w 6841569"/>
              <a:gd name="connsiteY40" fmla="*/ 370390 h 1817225"/>
              <a:gd name="connsiteX41" fmla="*/ 2129742 w 6841569"/>
              <a:gd name="connsiteY41" fmla="*/ 347241 h 1817225"/>
              <a:gd name="connsiteX42" fmla="*/ 2233914 w 6841569"/>
              <a:gd name="connsiteY42" fmla="*/ 312517 h 1817225"/>
              <a:gd name="connsiteX43" fmla="*/ 2268638 w 6841569"/>
              <a:gd name="connsiteY43" fmla="*/ 300942 h 1817225"/>
              <a:gd name="connsiteX44" fmla="*/ 2303362 w 6841569"/>
              <a:gd name="connsiteY44" fmla="*/ 289367 h 1817225"/>
              <a:gd name="connsiteX45" fmla="*/ 2465408 w 6841569"/>
              <a:gd name="connsiteY45" fmla="*/ 266218 h 1817225"/>
              <a:gd name="connsiteX46" fmla="*/ 2569580 w 6841569"/>
              <a:gd name="connsiteY46" fmla="*/ 254643 h 1817225"/>
              <a:gd name="connsiteX47" fmla="*/ 2627453 w 6841569"/>
              <a:gd name="connsiteY47" fmla="*/ 243068 h 1817225"/>
              <a:gd name="connsiteX48" fmla="*/ 2708476 w 6841569"/>
              <a:gd name="connsiteY48" fmla="*/ 231494 h 1817225"/>
              <a:gd name="connsiteX49" fmla="*/ 2777924 w 6841569"/>
              <a:gd name="connsiteY49" fmla="*/ 196770 h 1817225"/>
              <a:gd name="connsiteX50" fmla="*/ 2812648 w 6841569"/>
              <a:gd name="connsiteY50" fmla="*/ 185195 h 1817225"/>
              <a:gd name="connsiteX51" fmla="*/ 2847372 w 6841569"/>
              <a:gd name="connsiteY51" fmla="*/ 162046 h 1817225"/>
              <a:gd name="connsiteX52" fmla="*/ 2916820 w 6841569"/>
              <a:gd name="connsiteY52" fmla="*/ 138896 h 1817225"/>
              <a:gd name="connsiteX53" fmla="*/ 2986269 w 6841569"/>
              <a:gd name="connsiteY53" fmla="*/ 115747 h 1817225"/>
              <a:gd name="connsiteX54" fmla="*/ 3020993 w 6841569"/>
              <a:gd name="connsiteY54" fmla="*/ 104172 h 1817225"/>
              <a:gd name="connsiteX55" fmla="*/ 3113590 w 6841569"/>
              <a:gd name="connsiteY55" fmla="*/ 81023 h 1817225"/>
              <a:gd name="connsiteX56" fmla="*/ 3183038 w 6841569"/>
              <a:gd name="connsiteY56" fmla="*/ 57873 h 1817225"/>
              <a:gd name="connsiteX57" fmla="*/ 3530279 w 6841569"/>
              <a:gd name="connsiteY57" fmla="*/ 34724 h 1817225"/>
              <a:gd name="connsiteX58" fmla="*/ 3576577 w 6841569"/>
              <a:gd name="connsiteY58" fmla="*/ 23149 h 1817225"/>
              <a:gd name="connsiteX59" fmla="*/ 3703899 w 6841569"/>
              <a:gd name="connsiteY59" fmla="*/ 0 h 1817225"/>
              <a:gd name="connsiteX60" fmla="*/ 3819646 w 6841569"/>
              <a:gd name="connsiteY60" fmla="*/ 11575 h 1817225"/>
              <a:gd name="connsiteX61" fmla="*/ 3935393 w 6841569"/>
              <a:gd name="connsiteY61" fmla="*/ 46299 h 1817225"/>
              <a:gd name="connsiteX62" fmla="*/ 4004841 w 6841569"/>
              <a:gd name="connsiteY62" fmla="*/ 69448 h 1817225"/>
              <a:gd name="connsiteX63" fmla="*/ 4039565 w 6841569"/>
              <a:gd name="connsiteY63" fmla="*/ 92598 h 1817225"/>
              <a:gd name="connsiteX64" fmla="*/ 4155312 w 6841569"/>
              <a:gd name="connsiteY64" fmla="*/ 127322 h 1817225"/>
              <a:gd name="connsiteX65" fmla="*/ 4259484 w 6841569"/>
              <a:gd name="connsiteY65" fmla="*/ 162046 h 1817225"/>
              <a:gd name="connsiteX66" fmla="*/ 4294208 w 6841569"/>
              <a:gd name="connsiteY66" fmla="*/ 173620 h 1817225"/>
              <a:gd name="connsiteX67" fmla="*/ 4421529 w 6841569"/>
              <a:gd name="connsiteY67" fmla="*/ 196770 h 1817225"/>
              <a:gd name="connsiteX68" fmla="*/ 4502552 w 6841569"/>
              <a:gd name="connsiteY68" fmla="*/ 208344 h 1817225"/>
              <a:gd name="connsiteX69" fmla="*/ 4595150 w 6841569"/>
              <a:gd name="connsiteY69" fmla="*/ 231494 h 1817225"/>
              <a:gd name="connsiteX70" fmla="*/ 4641448 w 6841569"/>
              <a:gd name="connsiteY70" fmla="*/ 243068 h 1817225"/>
              <a:gd name="connsiteX71" fmla="*/ 4745620 w 6841569"/>
              <a:gd name="connsiteY71" fmla="*/ 266218 h 1817225"/>
              <a:gd name="connsiteX72" fmla="*/ 4826643 w 6841569"/>
              <a:gd name="connsiteY72" fmla="*/ 300942 h 1817225"/>
              <a:gd name="connsiteX73" fmla="*/ 4861367 w 6841569"/>
              <a:gd name="connsiteY73" fmla="*/ 324091 h 1817225"/>
              <a:gd name="connsiteX74" fmla="*/ 4930815 w 6841569"/>
              <a:gd name="connsiteY74" fmla="*/ 335666 h 1817225"/>
              <a:gd name="connsiteX75" fmla="*/ 4977114 w 6841569"/>
              <a:gd name="connsiteY75" fmla="*/ 347241 h 1817225"/>
              <a:gd name="connsiteX76" fmla="*/ 5046562 w 6841569"/>
              <a:gd name="connsiteY76" fmla="*/ 370390 h 1817225"/>
              <a:gd name="connsiteX77" fmla="*/ 5116010 w 6841569"/>
              <a:gd name="connsiteY77" fmla="*/ 416689 h 1817225"/>
              <a:gd name="connsiteX78" fmla="*/ 5197033 w 6841569"/>
              <a:gd name="connsiteY78" fmla="*/ 428263 h 1817225"/>
              <a:gd name="connsiteX79" fmla="*/ 5312780 w 6841569"/>
              <a:gd name="connsiteY79" fmla="*/ 474562 h 1817225"/>
              <a:gd name="connsiteX80" fmla="*/ 5359079 w 6841569"/>
              <a:gd name="connsiteY80" fmla="*/ 497711 h 1817225"/>
              <a:gd name="connsiteX81" fmla="*/ 5393803 w 6841569"/>
              <a:gd name="connsiteY81" fmla="*/ 520861 h 1817225"/>
              <a:gd name="connsiteX82" fmla="*/ 5463251 w 6841569"/>
              <a:gd name="connsiteY82" fmla="*/ 544010 h 1817225"/>
              <a:gd name="connsiteX83" fmla="*/ 5544274 w 6841569"/>
              <a:gd name="connsiteY83" fmla="*/ 578734 h 1817225"/>
              <a:gd name="connsiteX84" fmla="*/ 5636871 w 6841569"/>
              <a:gd name="connsiteY84" fmla="*/ 601884 h 1817225"/>
              <a:gd name="connsiteX85" fmla="*/ 5694745 w 6841569"/>
              <a:gd name="connsiteY85" fmla="*/ 613458 h 1817225"/>
              <a:gd name="connsiteX86" fmla="*/ 5764193 w 6841569"/>
              <a:gd name="connsiteY86" fmla="*/ 636608 h 1817225"/>
              <a:gd name="connsiteX87" fmla="*/ 5868365 w 6841569"/>
              <a:gd name="connsiteY87" fmla="*/ 682906 h 1817225"/>
              <a:gd name="connsiteX88" fmla="*/ 5903089 w 6841569"/>
              <a:gd name="connsiteY88" fmla="*/ 694481 h 1817225"/>
              <a:gd name="connsiteX89" fmla="*/ 6053560 w 6841569"/>
              <a:gd name="connsiteY89" fmla="*/ 717630 h 1817225"/>
              <a:gd name="connsiteX90" fmla="*/ 6157732 w 6841569"/>
              <a:gd name="connsiteY90" fmla="*/ 752354 h 1817225"/>
              <a:gd name="connsiteX91" fmla="*/ 6192456 w 6841569"/>
              <a:gd name="connsiteY91" fmla="*/ 763929 h 1817225"/>
              <a:gd name="connsiteX92" fmla="*/ 6261904 w 6841569"/>
              <a:gd name="connsiteY92" fmla="*/ 798653 h 1817225"/>
              <a:gd name="connsiteX93" fmla="*/ 6331352 w 6841569"/>
              <a:gd name="connsiteY93" fmla="*/ 844952 h 1817225"/>
              <a:gd name="connsiteX94" fmla="*/ 6354502 w 6841569"/>
              <a:gd name="connsiteY94" fmla="*/ 868101 h 1817225"/>
              <a:gd name="connsiteX95" fmla="*/ 6423950 w 6841569"/>
              <a:gd name="connsiteY95" fmla="*/ 891251 h 1817225"/>
              <a:gd name="connsiteX96" fmla="*/ 6458674 w 6841569"/>
              <a:gd name="connsiteY96" fmla="*/ 914400 h 1817225"/>
              <a:gd name="connsiteX97" fmla="*/ 6528122 w 6841569"/>
              <a:gd name="connsiteY97" fmla="*/ 949124 h 1817225"/>
              <a:gd name="connsiteX98" fmla="*/ 6609145 w 6841569"/>
              <a:gd name="connsiteY98" fmla="*/ 1053296 h 1817225"/>
              <a:gd name="connsiteX99" fmla="*/ 6643869 w 6841569"/>
              <a:gd name="connsiteY99" fmla="*/ 1088020 h 1817225"/>
              <a:gd name="connsiteX100" fmla="*/ 6667018 w 6841569"/>
              <a:gd name="connsiteY100" fmla="*/ 1134319 h 1817225"/>
              <a:gd name="connsiteX101" fmla="*/ 6690167 w 6841569"/>
              <a:gd name="connsiteY101" fmla="*/ 1169043 h 1817225"/>
              <a:gd name="connsiteX102" fmla="*/ 6724891 w 6841569"/>
              <a:gd name="connsiteY102" fmla="*/ 1226917 h 1817225"/>
              <a:gd name="connsiteX103" fmla="*/ 6771190 w 6841569"/>
              <a:gd name="connsiteY103" fmla="*/ 1365813 h 1817225"/>
              <a:gd name="connsiteX104" fmla="*/ 6794339 w 6841569"/>
              <a:gd name="connsiteY104" fmla="*/ 1435261 h 1817225"/>
              <a:gd name="connsiteX105" fmla="*/ 6805914 w 6841569"/>
              <a:gd name="connsiteY105" fmla="*/ 1481560 h 1817225"/>
              <a:gd name="connsiteX106" fmla="*/ 6817489 w 6841569"/>
              <a:gd name="connsiteY106" fmla="*/ 1539433 h 1817225"/>
              <a:gd name="connsiteX107" fmla="*/ 6840638 w 6841569"/>
              <a:gd name="connsiteY107" fmla="*/ 1632030 h 1817225"/>
              <a:gd name="connsiteX108" fmla="*/ 6840638 w 6841569"/>
              <a:gd name="connsiteY108" fmla="*/ 1701479 h 181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841569" h="1817225">
                <a:moveTo>
                  <a:pt x="0" y="1817225"/>
                </a:moveTo>
                <a:cubicBezTo>
                  <a:pt x="8152" y="1743858"/>
                  <a:pt x="5460" y="1725722"/>
                  <a:pt x="23150" y="1666754"/>
                </a:cubicBezTo>
                <a:cubicBezTo>
                  <a:pt x="30162" y="1643382"/>
                  <a:pt x="38583" y="1620455"/>
                  <a:pt x="46299" y="1597306"/>
                </a:cubicBezTo>
                <a:cubicBezTo>
                  <a:pt x="50157" y="1585731"/>
                  <a:pt x="52418" y="1573495"/>
                  <a:pt x="57874" y="1562582"/>
                </a:cubicBezTo>
                <a:cubicBezTo>
                  <a:pt x="65590" y="1547149"/>
                  <a:pt x="75567" y="1532653"/>
                  <a:pt x="81023" y="1516284"/>
                </a:cubicBezTo>
                <a:cubicBezTo>
                  <a:pt x="92011" y="1483319"/>
                  <a:pt x="108402" y="1406209"/>
                  <a:pt x="115747" y="1365813"/>
                </a:cubicBezTo>
                <a:cubicBezTo>
                  <a:pt x="119945" y="1342723"/>
                  <a:pt x="122719" y="1319378"/>
                  <a:pt x="127322" y="1296365"/>
                </a:cubicBezTo>
                <a:cubicBezTo>
                  <a:pt x="130442" y="1280766"/>
                  <a:pt x="135445" y="1265595"/>
                  <a:pt x="138896" y="1250066"/>
                </a:cubicBezTo>
                <a:cubicBezTo>
                  <a:pt x="143164" y="1230861"/>
                  <a:pt x="146952" y="1211548"/>
                  <a:pt x="150471" y="1192192"/>
                </a:cubicBezTo>
                <a:cubicBezTo>
                  <a:pt x="184493" y="1005075"/>
                  <a:pt x="142912" y="1214635"/>
                  <a:pt x="173620" y="1076446"/>
                </a:cubicBezTo>
                <a:cubicBezTo>
                  <a:pt x="177888" y="1057241"/>
                  <a:pt x="180423" y="1037658"/>
                  <a:pt x="185195" y="1018572"/>
                </a:cubicBezTo>
                <a:cubicBezTo>
                  <a:pt x="189403" y="1001740"/>
                  <a:pt x="203417" y="958554"/>
                  <a:pt x="219919" y="949124"/>
                </a:cubicBezTo>
                <a:cubicBezTo>
                  <a:pt x="237000" y="939363"/>
                  <a:pt x="258813" y="942725"/>
                  <a:pt x="277793" y="937549"/>
                </a:cubicBezTo>
                <a:cubicBezTo>
                  <a:pt x="301335" y="931129"/>
                  <a:pt x="324092" y="922116"/>
                  <a:pt x="347241" y="914400"/>
                </a:cubicBezTo>
                <a:cubicBezTo>
                  <a:pt x="358816" y="910542"/>
                  <a:pt x="371813" y="909593"/>
                  <a:pt x="381965" y="902825"/>
                </a:cubicBezTo>
                <a:cubicBezTo>
                  <a:pt x="481479" y="836483"/>
                  <a:pt x="355571" y="916022"/>
                  <a:pt x="451413" y="868101"/>
                </a:cubicBezTo>
                <a:cubicBezTo>
                  <a:pt x="463855" y="861880"/>
                  <a:pt x="473425" y="850602"/>
                  <a:pt x="486137" y="844952"/>
                </a:cubicBezTo>
                <a:cubicBezTo>
                  <a:pt x="508435" y="835042"/>
                  <a:pt x="532929" y="830866"/>
                  <a:pt x="555585" y="821803"/>
                </a:cubicBezTo>
                <a:cubicBezTo>
                  <a:pt x="574876" y="814086"/>
                  <a:pt x="593600" y="804763"/>
                  <a:pt x="613458" y="798653"/>
                </a:cubicBezTo>
                <a:cubicBezTo>
                  <a:pt x="643867" y="789296"/>
                  <a:pt x="706056" y="775504"/>
                  <a:pt x="706056" y="775504"/>
                </a:cubicBezTo>
                <a:cubicBezTo>
                  <a:pt x="764709" y="716849"/>
                  <a:pt x="688803" y="785855"/>
                  <a:pt x="763929" y="740780"/>
                </a:cubicBezTo>
                <a:cubicBezTo>
                  <a:pt x="832649" y="699549"/>
                  <a:pt x="732449" y="734193"/>
                  <a:pt x="821803" y="694481"/>
                </a:cubicBezTo>
                <a:cubicBezTo>
                  <a:pt x="844101" y="684571"/>
                  <a:pt x="891251" y="671332"/>
                  <a:pt x="891251" y="671332"/>
                </a:cubicBezTo>
                <a:cubicBezTo>
                  <a:pt x="902826" y="663615"/>
                  <a:pt x="913532" y="654403"/>
                  <a:pt x="925975" y="648182"/>
                </a:cubicBezTo>
                <a:cubicBezTo>
                  <a:pt x="936888" y="642726"/>
                  <a:pt x="950237" y="642885"/>
                  <a:pt x="960699" y="636608"/>
                </a:cubicBezTo>
                <a:cubicBezTo>
                  <a:pt x="970057" y="630993"/>
                  <a:pt x="974087" y="618338"/>
                  <a:pt x="983848" y="613458"/>
                </a:cubicBezTo>
                <a:cubicBezTo>
                  <a:pt x="998076" y="606344"/>
                  <a:pt x="1014592" y="605217"/>
                  <a:pt x="1030147" y="601884"/>
                </a:cubicBezTo>
                <a:cubicBezTo>
                  <a:pt x="1153007" y="575557"/>
                  <a:pt x="1125341" y="581303"/>
                  <a:pt x="1238491" y="567160"/>
                </a:cubicBezTo>
                <a:cubicBezTo>
                  <a:pt x="1261640" y="559443"/>
                  <a:pt x="1287635" y="557545"/>
                  <a:pt x="1307939" y="544010"/>
                </a:cubicBezTo>
                <a:cubicBezTo>
                  <a:pt x="1319514" y="536294"/>
                  <a:pt x="1329339" y="524858"/>
                  <a:pt x="1342664" y="520861"/>
                </a:cubicBezTo>
                <a:cubicBezTo>
                  <a:pt x="1368795" y="513022"/>
                  <a:pt x="1396722" y="513434"/>
                  <a:pt x="1423686" y="509286"/>
                </a:cubicBezTo>
                <a:cubicBezTo>
                  <a:pt x="1446882" y="505717"/>
                  <a:pt x="1470044" y="501909"/>
                  <a:pt x="1493134" y="497711"/>
                </a:cubicBezTo>
                <a:cubicBezTo>
                  <a:pt x="1512490" y="494192"/>
                  <a:pt x="1531602" y="489371"/>
                  <a:pt x="1551008" y="486137"/>
                </a:cubicBezTo>
                <a:cubicBezTo>
                  <a:pt x="1577919" y="481652"/>
                  <a:pt x="1605189" y="479442"/>
                  <a:pt x="1632031" y="474562"/>
                </a:cubicBezTo>
                <a:cubicBezTo>
                  <a:pt x="1647682" y="471716"/>
                  <a:pt x="1662638" y="465602"/>
                  <a:pt x="1678329" y="462987"/>
                </a:cubicBezTo>
                <a:cubicBezTo>
                  <a:pt x="1709012" y="457873"/>
                  <a:pt x="1740061" y="455271"/>
                  <a:pt x="1770927" y="451413"/>
                </a:cubicBezTo>
                <a:cubicBezTo>
                  <a:pt x="1786360" y="447555"/>
                  <a:pt x="1801930" y="444208"/>
                  <a:pt x="1817226" y="439838"/>
                </a:cubicBezTo>
                <a:cubicBezTo>
                  <a:pt x="1828957" y="436486"/>
                  <a:pt x="1840179" y="431473"/>
                  <a:pt x="1851950" y="428263"/>
                </a:cubicBezTo>
                <a:cubicBezTo>
                  <a:pt x="1882645" y="419892"/>
                  <a:pt x="1914364" y="415175"/>
                  <a:pt x="1944547" y="405114"/>
                </a:cubicBezTo>
                <a:cubicBezTo>
                  <a:pt x="1956122" y="401256"/>
                  <a:pt x="1967434" y="396498"/>
                  <a:pt x="1979271" y="393539"/>
                </a:cubicBezTo>
                <a:cubicBezTo>
                  <a:pt x="2001285" y="388036"/>
                  <a:pt x="2059668" y="379306"/>
                  <a:pt x="2083443" y="370390"/>
                </a:cubicBezTo>
                <a:cubicBezTo>
                  <a:pt x="2099599" y="364332"/>
                  <a:pt x="2113722" y="353649"/>
                  <a:pt x="2129742" y="347241"/>
                </a:cubicBezTo>
                <a:cubicBezTo>
                  <a:pt x="2129784" y="347224"/>
                  <a:pt x="2216530" y="318312"/>
                  <a:pt x="2233914" y="312517"/>
                </a:cubicBezTo>
                <a:lnTo>
                  <a:pt x="2268638" y="300942"/>
                </a:lnTo>
                <a:cubicBezTo>
                  <a:pt x="2280213" y="297084"/>
                  <a:pt x="2291327" y="291373"/>
                  <a:pt x="2303362" y="289367"/>
                </a:cubicBezTo>
                <a:cubicBezTo>
                  <a:pt x="2390391" y="274862"/>
                  <a:pt x="2366889" y="277808"/>
                  <a:pt x="2465408" y="266218"/>
                </a:cubicBezTo>
                <a:cubicBezTo>
                  <a:pt x="2500106" y="262136"/>
                  <a:pt x="2534993" y="259584"/>
                  <a:pt x="2569580" y="254643"/>
                </a:cubicBezTo>
                <a:cubicBezTo>
                  <a:pt x="2589055" y="251861"/>
                  <a:pt x="2608048" y="246302"/>
                  <a:pt x="2627453" y="243068"/>
                </a:cubicBezTo>
                <a:cubicBezTo>
                  <a:pt x="2654364" y="238583"/>
                  <a:pt x="2681468" y="235352"/>
                  <a:pt x="2708476" y="231494"/>
                </a:cubicBezTo>
                <a:cubicBezTo>
                  <a:pt x="2795756" y="202400"/>
                  <a:pt x="2688173" y="241646"/>
                  <a:pt x="2777924" y="196770"/>
                </a:cubicBezTo>
                <a:cubicBezTo>
                  <a:pt x="2788837" y="191314"/>
                  <a:pt x="2801735" y="190651"/>
                  <a:pt x="2812648" y="185195"/>
                </a:cubicBezTo>
                <a:cubicBezTo>
                  <a:pt x="2825090" y="178974"/>
                  <a:pt x="2834660" y="167696"/>
                  <a:pt x="2847372" y="162046"/>
                </a:cubicBezTo>
                <a:cubicBezTo>
                  <a:pt x="2869670" y="152136"/>
                  <a:pt x="2893671" y="146612"/>
                  <a:pt x="2916820" y="138896"/>
                </a:cubicBezTo>
                <a:lnTo>
                  <a:pt x="2986269" y="115747"/>
                </a:lnTo>
                <a:cubicBezTo>
                  <a:pt x="2997844" y="111889"/>
                  <a:pt x="3009156" y="107131"/>
                  <a:pt x="3020993" y="104172"/>
                </a:cubicBezTo>
                <a:cubicBezTo>
                  <a:pt x="3051859" y="96456"/>
                  <a:pt x="3083407" y="91084"/>
                  <a:pt x="3113590" y="81023"/>
                </a:cubicBezTo>
                <a:cubicBezTo>
                  <a:pt x="3136739" y="73306"/>
                  <a:pt x="3158721" y="59899"/>
                  <a:pt x="3183038" y="57873"/>
                </a:cubicBezTo>
                <a:cubicBezTo>
                  <a:pt x="3391249" y="40523"/>
                  <a:pt x="3275546" y="48876"/>
                  <a:pt x="3530279" y="34724"/>
                </a:cubicBezTo>
                <a:cubicBezTo>
                  <a:pt x="3545712" y="30866"/>
                  <a:pt x="3560886" y="25764"/>
                  <a:pt x="3576577" y="23149"/>
                </a:cubicBezTo>
                <a:cubicBezTo>
                  <a:pt x="3707459" y="1336"/>
                  <a:pt x="3629397" y="24835"/>
                  <a:pt x="3703899" y="0"/>
                </a:cubicBezTo>
                <a:cubicBezTo>
                  <a:pt x="3742481" y="3858"/>
                  <a:pt x="3781261" y="6092"/>
                  <a:pt x="3819646" y="11575"/>
                </a:cubicBezTo>
                <a:cubicBezTo>
                  <a:pt x="3850267" y="15949"/>
                  <a:pt x="3911215" y="38240"/>
                  <a:pt x="3935393" y="46299"/>
                </a:cubicBezTo>
                <a:cubicBezTo>
                  <a:pt x="3935398" y="46301"/>
                  <a:pt x="4004837" y="69445"/>
                  <a:pt x="4004841" y="69448"/>
                </a:cubicBezTo>
                <a:cubicBezTo>
                  <a:pt x="4016416" y="77165"/>
                  <a:pt x="4026853" y="86948"/>
                  <a:pt x="4039565" y="92598"/>
                </a:cubicBezTo>
                <a:cubicBezTo>
                  <a:pt x="4096219" y="117778"/>
                  <a:pt x="4103520" y="111784"/>
                  <a:pt x="4155312" y="127322"/>
                </a:cubicBezTo>
                <a:cubicBezTo>
                  <a:pt x="4155362" y="127337"/>
                  <a:pt x="4242097" y="156251"/>
                  <a:pt x="4259484" y="162046"/>
                </a:cubicBezTo>
                <a:cubicBezTo>
                  <a:pt x="4271059" y="165904"/>
                  <a:pt x="4282244" y="171227"/>
                  <a:pt x="4294208" y="173620"/>
                </a:cubicBezTo>
                <a:cubicBezTo>
                  <a:pt x="4354397" y="185658"/>
                  <a:pt x="4357366" y="186899"/>
                  <a:pt x="4421529" y="196770"/>
                </a:cubicBezTo>
                <a:cubicBezTo>
                  <a:pt x="4448494" y="200918"/>
                  <a:pt x="4475800" y="202994"/>
                  <a:pt x="4502552" y="208344"/>
                </a:cubicBezTo>
                <a:cubicBezTo>
                  <a:pt x="4533750" y="214584"/>
                  <a:pt x="4564284" y="223777"/>
                  <a:pt x="4595150" y="231494"/>
                </a:cubicBezTo>
                <a:cubicBezTo>
                  <a:pt x="4610583" y="235352"/>
                  <a:pt x="4625849" y="239948"/>
                  <a:pt x="4641448" y="243068"/>
                </a:cubicBezTo>
                <a:cubicBezTo>
                  <a:pt x="4714921" y="257763"/>
                  <a:pt x="4680236" y="249871"/>
                  <a:pt x="4745620" y="266218"/>
                </a:cubicBezTo>
                <a:cubicBezTo>
                  <a:pt x="4832802" y="324337"/>
                  <a:pt x="4722000" y="256094"/>
                  <a:pt x="4826643" y="300942"/>
                </a:cubicBezTo>
                <a:cubicBezTo>
                  <a:pt x="4839429" y="306422"/>
                  <a:pt x="4848170" y="319692"/>
                  <a:pt x="4861367" y="324091"/>
                </a:cubicBezTo>
                <a:cubicBezTo>
                  <a:pt x="4883631" y="331512"/>
                  <a:pt x="4907802" y="331063"/>
                  <a:pt x="4930815" y="335666"/>
                </a:cubicBezTo>
                <a:cubicBezTo>
                  <a:pt x="4946414" y="338786"/>
                  <a:pt x="4961877" y="342670"/>
                  <a:pt x="4977114" y="347241"/>
                </a:cubicBezTo>
                <a:cubicBezTo>
                  <a:pt x="5000486" y="354253"/>
                  <a:pt x="5026259" y="356854"/>
                  <a:pt x="5046562" y="370390"/>
                </a:cubicBezTo>
                <a:cubicBezTo>
                  <a:pt x="5069711" y="385823"/>
                  <a:pt x="5088467" y="412755"/>
                  <a:pt x="5116010" y="416689"/>
                </a:cubicBezTo>
                <a:lnTo>
                  <a:pt x="5197033" y="428263"/>
                </a:lnTo>
                <a:cubicBezTo>
                  <a:pt x="5235615" y="443696"/>
                  <a:pt x="5275612" y="455979"/>
                  <a:pt x="5312780" y="474562"/>
                </a:cubicBezTo>
                <a:cubicBezTo>
                  <a:pt x="5328213" y="482278"/>
                  <a:pt x="5344098" y="489150"/>
                  <a:pt x="5359079" y="497711"/>
                </a:cubicBezTo>
                <a:cubicBezTo>
                  <a:pt x="5371157" y="504613"/>
                  <a:pt x="5381091" y="515211"/>
                  <a:pt x="5393803" y="520861"/>
                </a:cubicBezTo>
                <a:cubicBezTo>
                  <a:pt x="5416101" y="530771"/>
                  <a:pt x="5441426" y="533097"/>
                  <a:pt x="5463251" y="544010"/>
                </a:cubicBezTo>
                <a:cubicBezTo>
                  <a:pt x="5501201" y="562985"/>
                  <a:pt x="5506800" y="568514"/>
                  <a:pt x="5544274" y="578734"/>
                </a:cubicBezTo>
                <a:cubicBezTo>
                  <a:pt x="5574969" y="587105"/>
                  <a:pt x="5605673" y="595645"/>
                  <a:pt x="5636871" y="601884"/>
                </a:cubicBezTo>
                <a:cubicBezTo>
                  <a:pt x="5656162" y="605742"/>
                  <a:pt x="5675765" y="608282"/>
                  <a:pt x="5694745" y="613458"/>
                </a:cubicBezTo>
                <a:cubicBezTo>
                  <a:pt x="5718287" y="619878"/>
                  <a:pt x="5743890" y="623073"/>
                  <a:pt x="5764193" y="636608"/>
                </a:cubicBezTo>
                <a:cubicBezTo>
                  <a:pt x="5819221" y="673293"/>
                  <a:pt x="5785719" y="655357"/>
                  <a:pt x="5868365" y="682906"/>
                </a:cubicBezTo>
                <a:cubicBezTo>
                  <a:pt x="5879940" y="686764"/>
                  <a:pt x="5891011" y="692756"/>
                  <a:pt x="5903089" y="694481"/>
                </a:cubicBezTo>
                <a:cubicBezTo>
                  <a:pt x="6007345" y="709375"/>
                  <a:pt x="5957201" y="701571"/>
                  <a:pt x="6053560" y="717630"/>
                </a:cubicBezTo>
                <a:lnTo>
                  <a:pt x="6157732" y="752354"/>
                </a:lnTo>
                <a:cubicBezTo>
                  <a:pt x="6169307" y="756212"/>
                  <a:pt x="6182304" y="757161"/>
                  <a:pt x="6192456" y="763929"/>
                </a:cubicBezTo>
                <a:cubicBezTo>
                  <a:pt x="6237332" y="793847"/>
                  <a:pt x="6213983" y="782680"/>
                  <a:pt x="6261904" y="798653"/>
                </a:cubicBezTo>
                <a:cubicBezTo>
                  <a:pt x="6285053" y="814086"/>
                  <a:pt x="6311678" y="825279"/>
                  <a:pt x="6331352" y="844952"/>
                </a:cubicBezTo>
                <a:cubicBezTo>
                  <a:pt x="6339069" y="852668"/>
                  <a:pt x="6344741" y="863221"/>
                  <a:pt x="6354502" y="868101"/>
                </a:cubicBezTo>
                <a:cubicBezTo>
                  <a:pt x="6376327" y="879014"/>
                  <a:pt x="6403647" y="877716"/>
                  <a:pt x="6423950" y="891251"/>
                </a:cubicBezTo>
                <a:cubicBezTo>
                  <a:pt x="6435525" y="898967"/>
                  <a:pt x="6446232" y="908179"/>
                  <a:pt x="6458674" y="914400"/>
                </a:cubicBezTo>
                <a:cubicBezTo>
                  <a:pt x="6510874" y="940500"/>
                  <a:pt x="6478367" y="907662"/>
                  <a:pt x="6528122" y="949124"/>
                </a:cubicBezTo>
                <a:cubicBezTo>
                  <a:pt x="6625863" y="1030575"/>
                  <a:pt x="6480095" y="924246"/>
                  <a:pt x="6609145" y="1053296"/>
                </a:cubicBezTo>
                <a:lnTo>
                  <a:pt x="6643869" y="1088020"/>
                </a:lnTo>
                <a:cubicBezTo>
                  <a:pt x="6651585" y="1103453"/>
                  <a:pt x="6658457" y="1119338"/>
                  <a:pt x="6667018" y="1134319"/>
                </a:cubicBezTo>
                <a:cubicBezTo>
                  <a:pt x="6673920" y="1146397"/>
                  <a:pt x="6683946" y="1156601"/>
                  <a:pt x="6690167" y="1169043"/>
                </a:cubicBezTo>
                <a:cubicBezTo>
                  <a:pt x="6720218" y="1229146"/>
                  <a:pt x="6679676" y="1181700"/>
                  <a:pt x="6724891" y="1226917"/>
                </a:cubicBezTo>
                <a:lnTo>
                  <a:pt x="6771190" y="1365813"/>
                </a:lnTo>
                <a:lnTo>
                  <a:pt x="6794339" y="1435261"/>
                </a:lnTo>
                <a:cubicBezTo>
                  <a:pt x="6798197" y="1450694"/>
                  <a:pt x="6802463" y="1466031"/>
                  <a:pt x="6805914" y="1481560"/>
                </a:cubicBezTo>
                <a:cubicBezTo>
                  <a:pt x="6810182" y="1500765"/>
                  <a:pt x="6812717" y="1520347"/>
                  <a:pt x="6817489" y="1539433"/>
                </a:cubicBezTo>
                <a:cubicBezTo>
                  <a:pt x="6830403" y="1591088"/>
                  <a:pt x="6834544" y="1564987"/>
                  <a:pt x="6840638" y="1632030"/>
                </a:cubicBezTo>
                <a:cubicBezTo>
                  <a:pt x="6842734" y="1655085"/>
                  <a:pt x="6840638" y="1678329"/>
                  <a:pt x="6840638" y="1701479"/>
                </a:cubicBezTo>
              </a:path>
            </a:pathLst>
          </a:custGeom>
          <a:noFill/>
          <a:ln w="73025">
            <a:solidFill>
              <a:srgbClr val="FF0000"/>
            </a:solidFill>
            <a:prstDash val="sysDot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CB4BA5-0F84-54F1-ABFB-ED71CA86DF57}"/>
              </a:ext>
            </a:extLst>
          </p:cNvPr>
          <p:cNvSpPr txBox="1"/>
          <p:nvPr/>
        </p:nvSpPr>
        <p:spPr>
          <a:xfrm>
            <a:off x="3076385" y="31577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37370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171884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151628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196200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190982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281273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281273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201134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27747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439383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435901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129741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134859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301780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324906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312819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147031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07660C-506B-59BF-ED85-0A536F8C8613}"/>
              </a:ext>
            </a:extLst>
          </p:cNvPr>
          <p:cNvSpPr txBox="1"/>
          <p:nvPr/>
        </p:nvSpPr>
        <p:spPr>
          <a:xfrm>
            <a:off x="3076385" y="31577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13355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81740"/>
              </p:ext>
            </p:extLst>
          </p:nvPr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1A8B0835-6C35-96D8-EB1E-F35922BEA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310251"/>
              </p:ext>
            </p:extLst>
          </p:nvPr>
        </p:nvGraphicFramePr>
        <p:xfrm>
          <a:off x="145049" y="44326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71887"/>
              </p:ext>
            </p:extLst>
          </p:nvPr>
        </p:nvGraphicFramePr>
        <p:xfrm>
          <a:off x="670045" y="1132144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06B8BF9E-924E-5442-D5A7-B4A344AEF65D}"/>
              </a:ext>
            </a:extLst>
          </p:cNvPr>
          <p:cNvGrpSpPr/>
          <p:nvPr/>
        </p:nvGrpSpPr>
        <p:grpSpPr>
          <a:xfrm>
            <a:off x="2023995" y="46868"/>
            <a:ext cx="2207171" cy="1353669"/>
            <a:chOff x="2023995" y="46868"/>
            <a:chExt cx="2207171" cy="13536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ED584C-A631-4EB2-7C27-93BAEEC10C3D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Encapsulation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AAB095-6F4C-99E3-40F6-CE641C382766}"/>
                </a:ext>
              </a:extLst>
            </p:cNvPr>
            <p:cNvSpPr/>
            <p:nvPr/>
          </p:nvSpPr>
          <p:spPr>
            <a:xfrm>
              <a:off x="2291787" y="486137"/>
              <a:ext cx="659757" cy="914400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8A06FF-76C3-E5FA-2BF4-0CDAC76B5839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40289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13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1A8B0835-6C35-96D8-EB1E-F35922BEA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062368"/>
              </p:ext>
            </p:extLst>
          </p:nvPr>
        </p:nvGraphicFramePr>
        <p:xfrm>
          <a:off x="6809490" y="82003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079388"/>
              </p:ext>
            </p:extLst>
          </p:nvPr>
        </p:nvGraphicFramePr>
        <p:xfrm>
          <a:off x="7334486" y="1169821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1B46D6-29CC-7434-204A-7B896763B575}"/>
              </a:ext>
            </a:extLst>
          </p:cNvPr>
          <p:cNvCxnSpPr/>
          <p:nvPr/>
        </p:nvCxnSpPr>
        <p:spPr>
          <a:xfrm flipV="1">
            <a:off x="2922900" y="2655553"/>
            <a:ext cx="3398287" cy="2016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C7BF18-0326-2C33-EA2C-1852731B15F0}"/>
              </a:ext>
            </a:extLst>
          </p:cNvPr>
          <p:cNvGrpSpPr/>
          <p:nvPr/>
        </p:nvGrpSpPr>
        <p:grpSpPr>
          <a:xfrm>
            <a:off x="4615909" y="-11157"/>
            <a:ext cx="2207171" cy="1400749"/>
            <a:chOff x="2023995" y="46868"/>
            <a:chExt cx="2207171" cy="14007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D61506-BDF8-4104-087D-AB52A4EECB98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Decapsulation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D260D5C-0A51-9A73-F3F5-E779B82741DD}"/>
                </a:ext>
              </a:extLst>
            </p:cNvPr>
            <p:cNvSpPr/>
            <p:nvPr/>
          </p:nvSpPr>
          <p:spPr>
            <a:xfrm flipH="1">
              <a:off x="3314062" y="533217"/>
              <a:ext cx="659757" cy="914400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BBB5885A-17D4-28DD-9852-D34633C51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61864"/>
              </p:ext>
            </p:extLst>
          </p:nvPr>
        </p:nvGraphicFramePr>
        <p:xfrm>
          <a:off x="145049" y="44326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3FF99404-7ED1-7E6C-C4B5-B10866DB9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269624"/>
              </p:ext>
            </p:extLst>
          </p:nvPr>
        </p:nvGraphicFramePr>
        <p:xfrm>
          <a:off x="670045" y="1132144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1F0A104-0884-6967-D7F9-09F18A68844F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42252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14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62770"/>
              </p:ext>
            </p:extLst>
          </p:nvPr>
        </p:nvGraphicFramePr>
        <p:xfrm>
          <a:off x="6494933" y="3459041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1B46D6-29CC-7434-204A-7B896763B575}"/>
              </a:ext>
            </a:extLst>
          </p:cNvPr>
          <p:cNvCxnSpPr/>
          <p:nvPr/>
        </p:nvCxnSpPr>
        <p:spPr>
          <a:xfrm flipV="1">
            <a:off x="2922900" y="2655553"/>
            <a:ext cx="3398287" cy="2016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E82AA266-D8A4-EFD1-FCBC-B811FD077D31}"/>
              </a:ext>
            </a:extLst>
          </p:cNvPr>
          <p:cNvSpPr/>
          <p:nvPr/>
        </p:nvSpPr>
        <p:spPr>
          <a:xfrm rot="5894851">
            <a:off x="7117038" y="3287355"/>
            <a:ext cx="1186317" cy="1248942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01395-EBE7-ED84-4F7D-E40DE64B4D40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70328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15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28610DBF-4CF2-F8A0-6ECF-40AD3BBBA327}"/>
              </a:ext>
            </a:extLst>
          </p:cNvPr>
          <p:cNvGraphicFramePr>
            <a:graphicFrameLocks noGrp="1"/>
          </p:cNvGraphicFramePr>
          <p:nvPr/>
        </p:nvGraphicFramePr>
        <p:xfrm>
          <a:off x="1630744" y="4105822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1A8B0835-6C35-96D8-EB1E-F35922BEA702}"/>
              </a:ext>
            </a:extLst>
          </p:cNvPr>
          <p:cNvGraphicFramePr>
            <a:graphicFrameLocks noGrp="1"/>
          </p:cNvGraphicFramePr>
          <p:nvPr/>
        </p:nvGraphicFramePr>
        <p:xfrm>
          <a:off x="6809490" y="82003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5DF175CB-9CF0-A7D7-739D-05D3EC3696E1}"/>
              </a:ext>
            </a:extLst>
          </p:cNvPr>
          <p:cNvSpPr/>
          <p:nvPr/>
        </p:nvSpPr>
        <p:spPr>
          <a:xfrm>
            <a:off x="1400537" y="3264061"/>
            <a:ext cx="729205" cy="1238491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26098DF-039D-4604-855A-45E8B2C53E72}"/>
              </a:ext>
            </a:extLst>
          </p:cNvPr>
          <p:cNvGraphicFramePr>
            <a:graphicFrameLocks noGrp="1"/>
          </p:cNvGraphicFramePr>
          <p:nvPr/>
        </p:nvGraphicFramePr>
        <p:xfrm>
          <a:off x="7334486" y="1169821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1B46D6-29CC-7434-204A-7B896763B575}"/>
              </a:ext>
            </a:extLst>
          </p:cNvPr>
          <p:cNvCxnSpPr/>
          <p:nvPr/>
        </p:nvCxnSpPr>
        <p:spPr>
          <a:xfrm flipV="1">
            <a:off x="2922900" y="2655553"/>
            <a:ext cx="3398287" cy="2016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BBB5885A-17D4-28DD-9852-D34633C515B7}"/>
              </a:ext>
            </a:extLst>
          </p:cNvPr>
          <p:cNvGraphicFramePr>
            <a:graphicFrameLocks noGrp="1"/>
          </p:cNvGraphicFramePr>
          <p:nvPr/>
        </p:nvGraphicFramePr>
        <p:xfrm>
          <a:off x="145049" y="44326"/>
          <a:ext cx="2073040" cy="241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040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951096">
                <a:tc>
                  <a:txBody>
                    <a:bodyPr/>
                    <a:lstStyle/>
                    <a:p>
                      <a:r>
                        <a:rPr lang="en-US" dirty="0"/>
                        <a:t>New IP Header</a:t>
                      </a:r>
                    </a:p>
                    <a:p>
                      <a:r>
                        <a:rPr lang="en-US" dirty="0"/>
                        <a:t>Source: Gateway-A</a:t>
                      </a:r>
                    </a:p>
                    <a:p>
                      <a:r>
                        <a:rPr lang="en-US" dirty="0" err="1"/>
                        <a:t>Dest</a:t>
                      </a:r>
                      <a:r>
                        <a:rPr lang="en-US" dirty="0"/>
                        <a:t>:  Gateway-A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12289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3FF99404-7ED1-7E6C-C4B5-B10866DB9388}"/>
              </a:ext>
            </a:extLst>
          </p:cNvPr>
          <p:cNvGraphicFramePr>
            <a:graphicFrameLocks noGrp="1"/>
          </p:cNvGraphicFramePr>
          <p:nvPr/>
        </p:nvGraphicFramePr>
        <p:xfrm>
          <a:off x="670045" y="1132144"/>
          <a:ext cx="1160042" cy="12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042">
                  <a:extLst>
                    <a:ext uri="{9D8B030D-6E8A-4147-A177-3AD203B41FA5}">
                      <a16:colId xmlns:a16="http://schemas.microsoft.com/office/drawing/2014/main" val="3583485659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r>
                        <a:rPr lang="en-US" dirty="0"/>
                        <a:t>IP Header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23227"/>
                  </a:ext>
                </a:extLst>
              </a:tr>
              <a:tr h="7837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0861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76A9863C-7E5D-EDE4-2199-D6F16C5C50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8000"/>
          </a:blip>
          <a:stretch>
            <a:fillRect/>
          </a:stretch>
        </p:blipFill>
        <p:spPr>
          <a:xfrm>
            <a:off x="389398" y="1041767"/>
            <a:ext cx="1663700" cy="1371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E96B5B-0C25-9C3B-1E90-2BD1BF6B3F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8000"/>
          </a:blip>
          <a:stretch>
            <a:fillRect/>
          </a:stretch>
        </p:blipFill>
        <p:spPr>
          <a:xfrm>
            <a:off x="7090902" y="1090518"/>
            <a:ext cx="1663700" cy="13716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EA46B8-19F8-C04D-81AE-2EC357CDB500}"/>
              </a:ext>
            </a:extLst>
          </p:cNvPr>
          <p:cNvSpPr txBox="1"/>
          <p:nvPr/>
        </p:nvSpPr>
        <p:spPr>
          <a:xfrm>
            <a:off x="3026676" y="232000"/>
            <a:ext cx="309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Encryption/Decryption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C92136-EE64-E125-3B0C-6B4598B85386}"/>
              </a:ext>
            </a:extLst>
          </p:cNvPr>
          <p:cNvCxnSpPr/>
          <p:nvPr/>
        </p:nvCxnSpPr>
        <p:spPr>
          <a:xfrm flipH="1">
            <a:off x="2129742" y="717275"/>
            <a:ext cx="2013995" cy="8409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A0C047-7207-0E62-DF2F-E448672AD6FC}"/>
              </a:ext>
            </a:extLst>
          </p:cNvPr>
          <p:cNvCxnSpPr>
            <a:cxnSpLocks/>
          </p:cNvCxnSpPr>
          <p:nvPr/>
        </p:nvCxnSpPr>
        <p:spPr>
          <a:xfrm>
            <a:off x="5014162" y="707468"/>
            <a:ext cx="2013995" cy="8409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D93A41F-B582-EEAF-4958-73AC91CE7A76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</p:spTree>
    <p:extLst>
      <p:ext uri="{BB962C8B-B14F-4D97-AF65-F5344CB8AC3E}">
        <p14:creationId xmlns:p14="http://schemas.microsoft.com/office/powerpoint/2010/main" val="2222530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6E1AD-ADFC-8B7B-B46D-F7BFFB25D134}"/>
              </a:ext>
            </a:extLst>
          </p:cNvPr>
          <p:cNvCxnSpPr>
            <a:cxnSpLocks/>
          </p:cNvCxnSpPr>
          <p:nvPr/>
        </p:nvCxnSpPr>
        <p:spPr>
          <a:xfrm flipH="1">
            <a:off x="2475772" y="2806860"/>
            <a:ext cx="1303619" cy="19098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C2DDB-1E24-6103-711E-C0A8A3C9C0A6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604304"/>
            <a:ext cx="1671342" cy="39353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1C9E1-12CE-DECE-3332-725BAB01E386}"/>
              </a:ext>
            </a:extLst>
          </p:cNvPr>
          <p:cNvCxnSpPr>
            <a:cxnSpLocks/>
          </p:cNvCxnSpPr>
          <p:nvPr/>
        </p:nvCxnSpPr>
        <p:spPr>
          <a:xfrm flipH="1" flipV="1">
            <a:off x="7166495" y="3050027"/>
            <a:ext cx="844913" cy="393539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9D8FFADC-D5B2-68FE-B2DB-7CE3622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8B7B-BC0D-B49E-70BF-8F6820AE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16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D9463-F52E-7D37-DCEC-E62479DEA1BF}"/>
              </a:ext>
            </a:extLst>
          </p:cNvPr>
          <p:cNvCxnSpPr>
            <a:cxnSpLocks/>
          </p:cNvCxnSpPr>
          <p:nvPr/>
        </p:nvCxnSpPr>
        <p:spPr>
          <a:xfrm flipV="1">
            <a:off x="1494047" y="2997843"/>
            <a:ext cx="716718" cy="44572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E78D37-8392-1683-A042-D4B19AE0BE33}"/>
              </a:ext>
            </a:extLst>
          </p:cNvPr>
          <p:cNvSpPr/>
          <p:nvPr/>
        </p:nvSpPr>
        <p:spPr>
          <a:xfrm rot="16421491">
            <a:off x="-45683" y="3900753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Category:Network routers - Wikimedia Commons">
            <a:extLst>
              <a:ext uri="{FF2B5EF4-FFF2-40B4-BE49-F238E27FC236}">
                <a16:creationId xmlns:a16="http://schemas.microsoft.com/office/drawing/2014/main" id="{5E9CD45E-3D27-F1DA-9D2B-47F7C7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7A05579-37D4-4599-D7C4-DFBE6853F6D1}"/>
              </a:ext>
            </a:extLst>
          </p:cNvPr>
          <p:cNvSpPr/>
          <p:nvPr/>
        </p:nvSpPr>
        <p:spPr>
          <a:xfrm rot="5178509" flipH="1">
            <a:off x="6717801" y="3900752"/>
            <a:ext cx="2700559" cy="1903115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Category:Network routers - Wikimedia Commons">
            <a:extLst>
              <a:ext uri="{FF2B5EF4-FFF2-40B4-BE49-F238E27FC236}">
                <a16:creationId xmlns:a16="http://schemas.microsoft.com/office/drawing/2014/main" id="{32F90649-C21A-455C-2C5E-648F77C8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207" y="3099365"/>
            <a:ext cx="688403" cy="6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4528924D-62B9-D311-CC7D-2C6235FA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4529B-E6AB-109C-1C83-DCBBE9A1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039" y="1365499"/>
            <a:ext cx="2686943" cy="2686943"/>
          </a:xfrm>
          <a:prstGeom prst="rect">
            <a:avLst/>
          </a:prstGeom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0D924D-F22E-DF9D-F499-21860D0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124A05-191F-C65A-3B70-FEC1290CE479}"/>
              </a:ext>
            </a:extLst>
          </p:cNvPr>
          <p:cNvSpPr txBox="1"/>
          <p:nvPr/>
        </p:nvSpPr>
        <p:spPr>
          <a:xfrm>
            <a:off x="413950" y="5481859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F9DE7-2781-73D4-CCD7-FC54734FFFD6}"/>
              </a:ext>
            </a:extLst>
          </p:cNvPr>
          <p:cNvSpPr txBox="1"/>
          <p:nvPr/>
        </p:nvSpPr>
        <p:spPr>
          <a:xfrm>
            <a:off x="7288586" y="5447037"/>
            <a:ext cx="178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Trusted network (Site 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932F90-C852-6031-9251-2208C7310ADF}"/>
              </a:ext>
            </a:extLst>
          </p:cNvPr>
          <p:cNvSpPr txBox="1"/>
          <p:nvPr/>
        </p:nvSpPr>
        <p:spPr>
          <a:xfrm>
            <a:off x="3131211" y="1403799"/>
            <a:ext cx="279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Untrusted/Shared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F06A-2751-A238-64F6-6D35F5613C1E}"/>
              </a:ext>
            </a:extLst>
          </p:cNvPr>
          <p:cNvSpPr txBox="1"/>
          <p:nvPr/>
        </p:nvSpPr>
        <p:spPr>
          <a:xfrm>
            <a:off x="1297990" y="2385435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A0A9-5653-8C1C-A0A3-B8314D18CE5E}"/>
              </a:ext>
            </a:extLst>
          </p:cNvPr>
          <p:cNvSpPr txBox="1"/>
          <p:nvPr/>
        </p:nvSpPr>
        <p:spPr>
          <a:xfrm>
            <a:off x="6294512" y="2436619"/>
            <a:ext cx="17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Gateway B</a:t>
            </a:r>
          </a:p>
        </p:txBody>
      </p:sp>
      <p:pic>
        <p:nvPicPr>
          <p:cNvPr id="5124" name="Picture 4" descr="Computer Icon | Hardware Devices Iconpack | Icons-Land">
            <a:extLst>
              <a:ext uri="{FF2B5EF4-FFF2-40B4-BE49-F238E27FC236}">
                <a16:creationId xmlns:a16="http://schemas.microsoft.com/office/drawing/2014/main" id="{5C64A604-2EFF-2E11-1855-94E6C9FA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" y="4337083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uter Icon | Hardware Devices Iconpack | Icons-Land">
            <a:extLst>
              <a:ext uri="{FF2B5EF4-FFF2-40B4-BE49-F238E27FC236}">
                <a16:creationId xmlns:a16="http://schemas.microsoft.com/office/drawing/2014/main" id="{B18A6ED7-7C86-D8A7-7C15-3FC5B49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7" y="4216211"/>
            <a:ext cx="1058725" cy="10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9F866-3987-CED5-8952-452F55AE75BD}"/>
              </a:ext>
            </a:extLst>
          </p:cNvPr>
          <p:cNvGrpSpPr/>
          <p:nvPr/>
        </p:nvGrpSpPr>
        <p:grpSpPr>
          <a:xfrm>
            <a:off x="2782335" y="2558331"/>
            <a:ext cx="3757363" cy="688466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98A05FE1-3496-60F3-B63A-3B5DEAC6B04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368019-5432-269C-D787-54ED49987E3F}"/>
                </a:ext>
              </a:extLst>
            </p:cNvPr>
            <p:cNvSpPr txBox="1"/>
            <p:nvPr/>
          </p:nvSpPr>
          <p:spPr>
            <a:xfrm>
              <a:off x="3502262" y="1632994"/>
              <a:ext cx="2379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Virtual Tunnel</a:t>
              </a:r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898F2224-DA70-92E0-AA06-8DE9913C0445}"/>
              </a:ext>
            </a:extLst>
          </p:cNvPr>
          <p:cNvSpPr/>
          <p:nvPr/>
        </p:nvSpPr>
        <p:spPr>
          <a:xfrm>
            <a:off x="-10435" y="2240546"/>
            <a:ext cx="9193327" cy="4493981"/>
          </a:xfrm>
          <a:custGeom>
            <a:avLst/>
            <a:gdLst>
              <a:gd name="connsiteX0" fmla="*/ 1723488 w 9193327"/>
              <a:gd name="connsiteY0" fmla="*/ 467930 h 4493981"/>
              <a:gd name="connsiteX1" fmla="*/ 322951 w 9193327"/>
              <a:gd name="connsiteY1" fmla="*/ 1474927 h 4493981"/>
              <a:gd name="connsiteX2" fmla="*/ 195630 w 9193327"/>
              <a:gd name="connsiteY2" fmla="*/ 4102381 h 4493981"/>
              <a:gd name="connsiteX3" fmla="*/ 2626313 w 9193327"/>
              <a:gd name="connsiteY3" fmla="*/ 4125530 h 4493981"/>
              <a:gd name="connsiteX4" fmla="*/ 2383245 w 9193327"/>
              <a:gd name="connsiteY4" fmla="*/ 1440203 h 4493981"/>
              <a:gd name="connsiteX5" fmla="*/ 6827924 w 9193327"/>
              <a:gd name="connsiteY5" fmla="*/ 1231859 h 4493981"/>
              <a:gd name="connsiteX6" fmla="*/ 6804774 w 9193327"/>
              <a:gd name="connsiteY6" fmla="*/ 4194978 h 4493981"/>
              <a:gd name="connsiteX7" fmla="*/ 9084987 w 9193327"/>
              <a:gd name="connsiteY7" fmla="*/ 3998208 h 4493981"/>
              <a:gd name="connsiteX8" fmla="*/ 8459954 w 9193327"/>
              <a:gd name="connsiteY8" fmla="*/ 710998 h 4493981"/>
              <a:gd name="connsiteX9" fmla="*/ 5276916 w 9193327"/>
              <a:gd name="connsiteY9" fmla="*/ 4943 h 4493981"/>
              <a:gd name="connsiteX10" fmla="*/ 1723488 w 9193327"/>
              <a:gd name="connsiteY10" fmla="*/ 467930 h 44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3327" h="4493981">
                <a:moveTo>
                  <a:pt x="1723488" y="467930"/>
                </a:moveTo>
                <a:cubicBezTo>
                  <a:pt x="897827" y="712927"/>
                  <a:pt x="577594" y="869185"/>
                  <a:pt x="322951" y="1474927"/>
                </a:cubicBezTo>
                <a:cubicBezTo>
                  <a:pt x="68308" y="2080669"/>
                  <a:pt x="-188264" y="3660614"/>
                  <a:pt x="195630" y="4102381"/>
                </a:cubicBezTo>
                <a:cubicBezTo>
                  <a:pt x="579524" y="4544148"/>
                  <a:pt x="2261711" y="4569226"/>
                  <a:pt x="2626313" y="4125530"/>
                </a:cubicBezTo>
                <a:cubicBezTo>
                  <a:pt x="2990916" y="3681834"/>
                  <a:pt x="1682977" y="1922481"/>
                  <a:pt x="2383245" y="1440203"/>
                </a:cubicBezTo>
                <a:cubicBezTo>
                  <a:pt x="3083513" y="957925"/>
                  <a:pt x="6091003" y="772730"/>
                  <a:pt x="6827924" y="1231859"/>
                </a:cubicBezTo>
                <a:cubicBezTo>
                  <a:pt x="7564845" y="1690988"/>
                  <a:pt x="6428597" y="3733920"/>
                  <a:pt x="6804774" y="4194978"/>
                </a:cubicBezTo>
                <a:cubicBezTo>
                  <a:pt x="7180951" y="4656036"/>
                  <a:pt x="8809124" y="4578871"/>
                  <a:pt x="9084987" y="3998208"/>
                </a:cubicBezTo>
                <a:cubicBezTo>
                  <a:pt x="9360850" y="3417545"/>
                  <a:pt x="9094633" y="1376542"/>
                  <a:pt x="8459954" y="710998"/>
                </a:cubicBezTo>
                <a:cubicBezTo>
                  <a:pt x="7825276" y="45454"/>
                  <a:pt x="6399660" y="49312"/>
                  <a:pt x="5276916" y="4943"/>
                </a:cubicBezTo>
                <a:cubicBezTo>
                  <a:pt x="4154172" y="-39427"/>
                  <a:pt x="2549149" y="222933"/>
                  <a:pt x="1723488" y="467930"/>
                </a:cubicBezTo>
                <a:close/>
              </a:path>
            </a:pathLst>
          </a:custGeom>
          <a:solidFill>
            <a:schemeClr val="accent6">
              <a:lumMod val="75000"/>
              <a:alpha val="6727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577DD0-BA1D-2EA5-B744-65C0A18FE24B}"/>
              </a:ext>
            </a:extLst>
          </p:cNvPr>
          <p:cNvSpPr txBox="1"/>
          <p:nvPr/>
        </p:nvSpPr>
        <p:spPr>
          <a:xfrm>
            <a:off x="3079281" y="4450946"/>
            <a:ext cx="313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Virtual Private Network</a:t>
            </a:r>
          </a:p>
          <a:p>
            <a:pPr algn="ctr"/>
            <a:r>
              <a:rPr lang="en-US" sz="2400" dirty="0"/>
              <a:t>(VPN)</a:t>
            </a:r>
          </a:p>
        </p:txBody>
      </p:sp>
    </p:spTree>
    <p:extLst>
      <p:ext uri="{BB962C8B-B14F-4D97-AF65-F5344CB8AC3E}">
        <p14:creationId xmlns:p14="http://schemas.microsoft.com/office/powerpoint/2010/main" val="2247846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Security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43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3816-9010-C544-8FE6-E25FFE9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Security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9E2405-5736-9A45-8DFD-D92A367FCADE}"/>
              </a:ext>
            </a:extLst>
          </p:cNvPr>
          <p:cNvSpPr txBox="1">
            <a:spLocks noChangeArrowheads="1"/>
          </p:cNvSpPr>
          <p:nvPr/>
        </p:nvSpPr>
        <p:spPr>
          <a:xfrm>
            <a:off x="100710" y="3627256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Disadvantages: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2B1401A-4271-5145-8EA2-F45020845C63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427337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Increases packet length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1085B4-8912-AC40-A06B-CA4420C080FC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4778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a) Wastage of bandwidth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58D81C-C4CC-8A46-9024-FD84674EE4B8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518915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b) More processing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1090EF-B3AF-1041-98C4-39E698147D54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0" y="558110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c) Fragmentation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DA6EE-5E7D-584E-ABD5-21E687E7A61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6075362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2. Increases management cost</a:t>
            </a:r>
          </a:p>
        </p:txBody>
      </p:sp>
    </p:spTree>
    <p:extLst>
      <p:ext uri="{BB962C8B-B14F-4D97-AF65-F5344CB8AC3E}">
        <p14:creationId xmlns:p14="http://schemas.microsoft.com/office/powerpoint/2010/main" val="277801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387015"/>
            <a:ext cx="9144000" cy="16438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215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chemeClr val="bg1"/>
                </a:solidFill>
              </a:rPr>
              <a:t>IPv6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F4588-4449-1671-9D89-C7E9803DF420}"/>
              </a:ext>
            </a:extLst>
          </p:cNvPr>
          <p:cNvSpPr txBox="1"/>
          <p:nvPr/>
        </p:nvSpPr>
        <p:spPr>
          <a:xfrm>
            <a:off x="1921267" y="3495205"/>
            <a:ext cx="385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1) Address and packet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3B966-13AB-BEA6-56CE-0511AA8FA313}"/>
              </a:ext>
            </a:extLst>
          </p:cNvPr>
          <p:cNvSpPr txBox="1"/>
          <p:nvPr/>
        </p:nvSpPr>
        <p:spPr>
          <a:xfrm>
            <a:off x="1921267" y="4012718"/>
            <a:ext cx="5258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2) Unicast, Multicast, Anycast 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A754A-6886-B86D-A393-70B4B1CDEFD3}"/>
              </a:ext>
            </a:extLst>
          </p:cNvPr>
          <p:cNvSpPr txBox="1"/>
          <p:nvPr/>
        </p:nvSpPr>
        <p:spPr>
          <a:xfrm>
            <a:off x="1921267" y="4530231"/>
            <a:ext cx="375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3) IPV4 and IPV6 coexistence</a:t>
            </a:r>
          </a:p>
        </p:txBody>
      </p:sp>
    </p:spTree>
    <p:extLst>
      <p:ext uri="{BB962C8B-B14F-4D97-AF65-F5344CB8AC3E}">
        <p14:creationId xmlns:p14="http://schemas.microsoft.com/office/powerpoint/2010/main" val="3047580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05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ECB91D-0630-575D-8B2D-760F883D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4" y="1172356"/>
            <a:ext cx="8367332" cy="45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BE7E9-ADF3-002B-4043-B98BACBBE503}"/>
              </a:ext>
            </a:extLst>
          </p:cNvPr>
          <p:cNvSpPr txBox="1"/>
          <p:nvPr/>
        </p:nvSpPr>
        <p:spPr>
          <a:xfrm>
            <a:off x="35317" y="6538913"/>
            <a:ext cx="2990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 courtesy: https://</a:t>
            </a:r>
            <a:r>
              <a:rPr lang="en-US" sz="1400" dirty="0" err="1"/>
              <a:t>techhub.hpe.com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8254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IPv6: </a:t>
            </a:r>
            <a:r>
              <a:rPr lang="en-US" sz="3200" dirty="0">
                <a:solidFill>
                  <a:schemeClr val="bg1"/>
                </a:solidFill>
              </a:rPr>
              <a:t>Unicast, Multicast, Anycast addressing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18" name="Picture 2" descr="IceSuntisuk: Unicast Multicast Broadcast">
            <a:extLst>
              <a:ext uri="{FF2B5EF4-FFF2-40B4-BE49-F238E27FC236}">
                <a16:creationId xmlns:a16="http://schemas.microsoft.com/office/drawing/2014/main" id="{5DCFE974-D826-E866-D85C-647730FC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7" y="2043742"/>
            <a:ext cx="7251687" cy="27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1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IPv6: </a:t>
            </a:r>
            <a:r>
              <a:rPr lang="en-US" sz="3200" dirty="0">
                <a:solidFill>
                  <a:schemeClr val="bg1"/>
                </a:solidFill>
              </a:rPr>
              <a:t>Unicast, Multicast, Anycast addressing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00AFC-3372-CE46-3E7D-56628C74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48" y="1561564"/>
            <a:ext cx="7065818" cy="4869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5CA229-AAA3-EB18-89D6-BEC838FFC11D}"/>
              </a:ext>
            </a:extLst>
          </p:cNvPr>
          <p:cNvSpPr txBox="1"/>
          <p:nvPr/>
        </p:nvSpPr>
        <p:spPr>
          <a:xfrm>
            <a:off x="196769" y="868449"/>
            <a:ext cx="265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IP: Anycast example</a:t>
            </a:r>
          </a:p>
        </p:txBody>
      </p:sp>
    </p:spTree>
    <p:extLst>
      <p:ext uri="{BB962C8B-B14F-4D97-AF65-F5344CB8AC3E}">
        <p14:creationId xmlns:p14="http://schemas.microsoft.com/office/powerpoint/2010/main" val="3418563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IPv4 and IPv6 Co-existence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2C8EF-A795-90D8-4739-0B96B18D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" y="1936336"/>
            <a:ext cx="8549640" cy="35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9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1519F-F502-BFD5-FC4C-B1884CCFC68E}"/>
              </a:ext>
            </a:extLst>
          </p:cNvPr>
          <p:cNvSpPr/>
          <p:nvPr/>
        </p:nvSpPr>
        <p:spPr>
          <a:xfrm>
            <a:off x="0" y="1"/>
            <a:ext cx="9144000" cy="636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9143999" cy="636998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IPv4 and IPv6 Co-existence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EABD7-A9F1-B0CE-C781-0BAF3EDC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781156"/>
            <a:ext cx="7772400" cy="57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4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5D52A192-C691-572A-0A55-F62DD6E8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1001D-CAAF-2D7D-931B-C58880B11E6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6C7AF-E781-4658-4CCE-74C32EE6AA5B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30724" name="TextBox 4">
            <a:extLst>
              <a:ext uri="{FF2B5EF4-FFF2-40B4-BE49-F238E27FC236}">
                <a16:creationId xmlns:a16="http://schemas.microsoft.com/office/drawing/2014/main" id="{FC5CFFA2-1DA8-4F4F-227A-5CE59B53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1722C528-6870-DF50-E994-47A0242E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FC651-72A6-295A-9DD6-057D66E6AB06}"/>
              </a:ext>
            </a:extLst>
          </p:cNvPr>
          <p:cNvSpPr txBox="1"/>
          <p:nvPr/>
        </p:nvSpPr>
        <p:spPr>
          <a:xfrm>
            <a:off x="2736850" y="2066925"/>
            <a:ext cx="38877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83CA9-2008-68DC-E1A3-6CE58F4604E4}"/>
              </a:ext>
            </a:extLst>
          </p:cNvPr>
          <p:cNvSpPr txBox="1"/>
          <p:nvPr/>
        </p:nvSpPr>
        <p:spPr>
          <a:xfrm>
            <a:off x="0" y="3403600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Transport Layer Protocols (UDP, TCP)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5)</a:t>
            </a:r>
          </a:p>
        </p:txBody>
      </p:sp>
      <p:sp>
        <p:nvSpPr>
          <p:cNvPr id="30728" name="Slide Number Placeholder 1">
            <a:extLst>
              <a:ext uri="{FF2B5EF4-FFF2-40B4-BE49-F238E27FC236}">
                <a16:creationId xmlns:a16="http://schemas.microsoft.com/office/drawing/2014/main" id="{698AC450-60D6-E7CD-EAC4-076F36DDA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1CC328-140D-6A42-A654-58DB0072D8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5B97B0B0-87C8-3078-C02C-55858AC7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439863"/>
            <a:ext cx="7866063" cy="82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Slide Number Placeholder 1">
            <a:extLst>
              <a:ext uri="{FF2B5EF4-FFF2-40B4-BE49-F238E27FC236}">
                <a16:creationId xmlns:a16="http://schemas.microsoft.com/office/drawing/2014/main" id="{53FA4C2B-49DB-8F96-C49B-84496C5A2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CCDBB-6904-B246-8FF6-E0E4952299B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72BF8D7E-91C9-3A20-F270-3AC43E26F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Transport layer: Two perspective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BB9FB-4B6F-20D1-C51B-BF9EC9B5F99C}"/>
              </a:ext>
            </a:extLst>
          </p:cNvPr>
          <p:cNvSpPr txBox="1"/>
          <p:nvPr/>
        </p:nvSpPr>
        <p:spPr>
          <a:xfrm>
            <a:off x="514350" y="1700213"/>
            <a:ext cx="8564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(1) Abstraction of clients. (machines/networks/processes)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89FF0-24A6-159D-18C1-C2A01DA67F95}"/>
              </a:ext>
            </a:extLst>
          </p:cNvPr>
          <p:cNvSpPr txBox="1"/>
          <p:nvPr/>
        </p:nvSpPr>
        <p:spPr>
          <a:xfrm>
            <a:off x="520700" y="2444750"/>
            <a:ext cx="8026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(2) Abstraction of services.</a:t>
            </a:r>
          </a:p>
        </p:txBody>
      </p:sp>
      <p:sp>
        <p:nvSpPr>
          <p:cNvPr id="32772" name="Slide Number Placeholder 1">
            <a:extLst>
              <a:ext uri="{FF2B5EF4-FFF2-40B4-BE49-F238E27FC236}">
                <a16:creationId xmlns:a16="http://schemas.microsoft.com/office/drawing/2014/main" id="{599E88B6-118C-6EF7-BCF0-F08BA56A4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EE468-86DE-4446-B1EF-2672BAFEB84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47F63-8B08-FB49-07A6-93A1058C39C5}"/>
              </a:ext>
            </a:extLst>
          </p:cNvPr>
          <p:cNvSpPr txBox="1">
            <a:spLocks/>
          </p:cNvSpPr>
          <p:nvPr/>
        </p:nvSpPr>
        <p:spPr>
          <a:xfrm>
            <a:off x="577850" y="28575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(1) Abstraction of clients</a:t>
            </a:r>
          </a:p>
        </p:txBody>
      </p:sp>
      <p:sp>
        <p:nvSpPr>
          <p:cNvPr id="33794" name="Slide Number Placeholder 1">
            <a:extLst>
              <a:ext uri="{FF2B5EF4-FFF2-40B4-BE49-F238E27FC236}">
                <a16:creationId xmlns:a16="http://schemas.microsoft.com/office/drawing/2014/main" id="{EAEC84ED-2B7F-D3D4-B6EC-43BD69B54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4FB11-CE49-1449-B6BA-1B15C94F4C7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D687735-0C36-135D-3539-88EA1E7C0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 between processes</a:t>
            </a:r>
          </a:p>
        </p:txBody>
      </p:sp>
      <p:pic>
        <p:nvPicPr>
          <p:cNvPr id="34818" name="Picture 3">
            <a:extLst>
              <a:ext uri="{FF2B5EF4-FFF2-40B4-BE49-F238E27FC236}">
                <a16:creationId xmlns:a16="http://schemas.microsoft.com/office/drawing/2014/main" id="{A24C4B4B-244B-6BEB-B643-46F9E27D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530350"/>
            <a:ext cx="81153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Slide Number Placeholder 1">
            <a:extLst>
              <a:ext uri="{FF2B5EF4-FFF2-40B4-BE49-F238E27FC236}">
                <a16:creationId xmlns:a16="http://schemas.microsoft.com/office/drawing/2014/main" id="{1C043728-486F-9E9C-B966-9B3961B84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ED0B1-9339-AE4B-8F62-DB035D53F2D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54C354F-8B1B-884A-BCE3-35D13EC8E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u="sng" dirty="0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9BEB0CA-F05C-194C-8613-CFA587E56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744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Defines a collection of error messages that are sent back to the source host whenever a router or host is unable to process an IP datagram successfully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Destination host unreachable due to link /node failure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Reassembly process failed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TTL had reached 0 (so datagrams don't cycle forever)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IP header checksum failed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ICMP-Redirect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From router to a source host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21970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Are the various layers of the TCP/IP model implemented in our computers? -  Quora">
            <a:extLst>
              <a:ext uri="{FF2B5EF4-FFF2-40B4-BE49-F238E27FC236}">
                <a16:creationId xmlns:a16="http://schemas.microsoft.com/office/drawing/2014/main" id="{CA5B3A44-AB94-3A6D-A44C-1DA9EF4C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0" b="22853"/>
          <a:stretch>
            <a:fillRect/>
          </a:stretch>
        </p:blipFill>
        <p:spPr bwMode="auto">
          <a:xfrm>
            <a:off x="115888" y="1814513"/>
            <a:ext cx="89122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368E6038-C86E-5BE7-C13F-EE6990FD0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04800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of networking algorithms</a:t>
            </a:r>
          </a:p>
        </p:txBody>
      </p:sp>
      <p:sp>
        <p:nvSpPr>
          <p:cNvPr id="35843" name="Slide Number Placeholder 1">
            <a:extLst>
              <a:ext uri="{FF2B5EF4-FFF2-40B4-BE49-F238E27FC236}">
                <a16:creationId xmlns:a16="http://schemas.microsoft.com/office/drawing/2014/main" id="{7311FAFD-5D69-DBA4-F0C6-7B94402D3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995CE-E681-FB45-AB42-AA9EAFB9F31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7BF72D22-B965-2EA2-D1BE-3D560891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Transport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D05DE-7113-8F5D-1F58-14F96BDC3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Logical communication between processes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Sender divides a message into segments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Receiver reassembles segments into message 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Transport services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(De)multiplexing packets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Detecting corrupted data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Optionally: reliable delivery, flow control, …</a:t>
            </a:r>
          </a:p>
        </p:txBody>
      </p:sp>
      <p:sp>
        <p:nvSpPr>
          <p:cNvPr id="36867" name="Slide Number Placeholder 1">
            <a:extLst>
              <a:ext uri="{FF2B5EF4-FFF2-40B4-BE49-F238E27FC236}">
                <a16:creationId xmlns:a16="http://schemas.microsoft.com/office/drawing/2014/main" id="{AEAEF1DC-AB4B-50FB-266C-38BCF4FE9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D9EE97-C7C7-1A4D-BEAC-8832032DF61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8C9CE54F-30BA-0D49-569B-6F6F4202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Basic Transport Features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733C28F6-E7B9-C2D8-D261-D13D4CAB4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Demultiplexing:</a:t>
            </a:r>
            <a:r>
              <a:rPr lang="en-US" altLang="en-US">
                <a:ea typeface="ＭＳ Ｐゴシック" panose="020B0600070205080204" pitchFamily="34" charset="-128"/>
              </a:rPr>
              <a:t> port numbers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Error detection:</a:t>
            </a:r>
            <a:r>
              <a:rPr lang="en-US" altLang="en-US">
                <a:ea typeface="ＭＳ Ｐゴシック" panose="020B0600070205080204" pitchFamily="34" charset="-128"/>
              </a:rPr>
              <a:t> checksums 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4CE2CE2B-4C6C-3A7B-A57C-926202C9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627313"/>
            <a:ext cx="1295400" cy="11430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C8A53DEE-4AC0-665D-67BA-55AE7E29D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2151063"/>
            <a:ext cx="3505200" cy="19812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3" name="Oval 6">
            <a:extLst>
              <a:ext uri="{FF2B5EF4-FFF2-40B4-BE49-F238E27FC236}">
                <a16:creationId xmlns:a16="http://schemas.microsoft.com/office/drawing/2014/main" id="{3C742578-7C87-50B3-7115-D290AD68D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025" y="2270125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Web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port 80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37894" name="Text Box 7">
            <a:extLst>
              <a:ext uri="{FF2B5EF4-FFF2-40B4-BE49-F238E27FC236}">
                <a16:creationId xmlns:a16="http://schemas.microsoft.com/office/drawing/2014/main" id="{03DD5BF2-94D6-63EB-E721-02D9CFF31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22352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 host</a:t>
            </a:r>
          </a:p>
        </p:txBody>
      </p:sp>
      <p:sp>
        <p:nvSpPr>
          <p:cNvPr id="37895" name="Text Box 8">
            <a:extLst>
              <a:ext uri="{FF2B5EF4-FFF2-40B4-BE49-F238E27FC236}">
                <a16:creationId xmlns:a16="http://schemas.microsoft.com/office/drawing/2014/main" id="{54C00F38-4CDC-D00C-D1AE-1A26731A7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1778000"/>
            <a:ext cx="296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Server host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</a:p>
        </p:txBody>
      </p:sp>
      <p:sp>
        <p:nvSpPr>
          <p:cNvPr id="37896" name="Line 9">
            <a:extLst>
              <a:ext uri="{FF2B5EF4-FFF2-40B4-BE49-F238E27FC236}">
                <a16:creationId xmlns:a16="http://schemas.microsoft.com/office/drawing/2014/main" id="{CDE3DCA2-3BE6-957D-6D17-06F3AFF615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90713" y="3141663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7" name="Oval 10">
            <a:extLst>
              <a:ext uri="{FF2B5EF4-FFF2-40B4-BE49-F238E27FC236}">
                <a16:creationId xmlns:a16="http://schemas.microsoft.com/office/drawing/2014/main" id="{BE87BC1C-CD56-1F26-FD33-3AD55945D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217863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Echo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(port 7)</a:t>
            </a:r>
          </a:p>
        </p:txBody>
      </p:sp>
      <p:sp>
        <p:nvSpPr>
          <p:cNvPr id="37898" name="Text Box 11">
            <a:extLst>
              <a:ext uri="{FF2B5EF4-FFF2-40B4-BE49-F238E27FC236}">
                <a16:creationId xmlns:a16="http://schemas.microsoft.com/office/drawing/2014/main" id="{FD90B229-C102-A16E-2E21-D637D1535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2090738"/>
            <a:ext cx="293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Service request for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80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(i.e., the Web server)</a:t>
            </a:r>
          </a:p>
        </p:txBody>
      </p:sp>
      <p:sp>
        <p:nvSpPr>
          <p:cNvPr id="37899" name="Line 12">
            <a:extLst>
              <a:ext uri="{FF2B5EF4-FFF2-40B4-BE49-F238E27FC236}">
                <a16:creationId xmlns:a16="http://schemas.microsoft.com/office/drawing/2014/main" id="{71D0133B-E40D-4F08-BF23-94BB8D2680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0313" y="2836863"/>
            <a:ext cx="4572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0" name="Oval 13">
            <a:extLst>
              <a:ext uri="{FF2B5EF4-FFF2-40B4-BE49-F238E27FC236}">
                <a16:creationId xmlns:a16="http://schemas.microsoft.com/office/drawing/2014/main" id="{D1586779-2CE7-E2CA-A14F-F6DF0CE8D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2913063"/>
            <a:ext cx="1066800" cy="457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OS</a:t>
            </a:r>
          </a:p>
        </p:txBody>
      </p:sp>
      <p:sp>
        <p:nvSpPr>
          <p:cNvPr id="37901" name="Oval 14">
            <a:extLst>
              <a:ext uri="{FF2B5EF4-FFF2-40B4-BE49-F238E27FC236}">
                <a16:creationId xmlns:a16="http://schemas.microsoft.com/office/drawing/2014/main" id="{05AB6AE1-6A27-43FD-B7FE-A7A27CC7D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2952750"/>
            <a:ext cx="996950" cy="4508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</a:t>
            </a:r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DBB1A9D8-35E2-1288-C3CF-BED521F75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4762500" cy="8826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1D154732-FA39-4C9D-B68A-22FE2E1BA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730250" cy="884238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4" name="Text Box 17">
            <a:extLst>
              <a:ext uri="{FF2B5EF4-FFF2-40B4-BE49-F238E27FC236}">
                <a16:creationId xmlns:a16="http://schemas.microsoft.com/office/drawing/2014/main" id="{A7F32F2D-97F6-2FE2-9692-FB809E59A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5030788"/>
            <a:ext cx="488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</a:t>
            </a:r>
          </a:p>
        </p:txBody>
      </p:sp>
      <p:sp>
        <p:nvSpPr>
          <p:cNvPr id="37905" name="Text Box 18">
            <a:extLst>
              <a:ext uri="{FF2B5EF4-FFF2-40B4-BE49-F238E27FC236}">
                <a16:creationId xmlns:a16="http://schemas.microsoft.com/office/drawing/2014/main" id="{91004A9D-22AB-DA82-C760-208DBEAC5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30788"/>
            <a:ext cx="125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payload</a:t>
            </a:r>
          </a:p>
        </p:txBody>
      </p:sp>
      <p:sp>
        <p:nvSpPr>
          <p:cNvPr id="37906" name="AutoShape 19">
            <a:extLst>
              <a:ext uri="{FF2B5EF4-FFF2-40B4-BE49-F238E27FC236}">
                <a16:creationId xmlns:a16="http://schemas.microsoft.com/office/drawing/2014/main" id="{E3FE6584-CBAA-3E3E-6166-CF634C98C0E4}"/>
              </a:ext>
            </a:extLst>
          </p:cNvPr>
          <p:cNvSpPr>
            <a:spLocks/>
          </p:cNvSpPr>
          <p:nvPr/>
        </p:nvSpPr>
        <p:spPr bwMode="auto">
          <a:xfrm rot="-5400000">
            <a:off x="4572794" y="3993357"/>
            <a:ext cx="344487" cy="3956050"/>
          </a:xfrm>
          <a:prstGeom prst="leftBrace">
            <a:avLst>
              <a:gd name="adj1" fmla="val 956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7" name="Text Box 20">
            <a:extLst>
              <a:ext uri="{FF2B5EF4-FFF2-40B4-BE49-F238E27FC236}">
                <a16:creationId xmlns:a16="http://schemas.microsoft.com/office/drawing/2014/main" id="{7EEE1185-CA23-C1B6-9983-A6AFD9789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6094413"/>
            <a:ext cx="277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 corruption</a:t>
            </a:r>
          </a:p>
        </p:txBody>
      </p:sp>
      <p:sp>
        <p:nvSpPr>
          <p:cNvPr id="37908" name="Slide Number Placeholder 1">
            <a:extLst>
              <a:ext uri="{FF2B5EF4-FFF2-40B4-BE49-F238E27FC236}">
                <a16:creationId xmlns:a16="http://schemas.microsoft.com/office/drawing/2014/main" id="{0EA80A0D-9148-6C91-EDEA-E960BAE53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C1124-09A6-2048-A52E-4DAAD2EFB3D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CE0DCB98-9AB7-3FF5-C2F4-044F5763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Multiplexing/demultiplexing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353BF34D-CAFC-ED64-41F0-A9C6BBD34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08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4C65FF52-E070-1ED0-59FC-F46DD2C71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846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B8BE2F8A-7644-B167-BD03-332EA7F1B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608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649CD7A-EED3-74E4-E066-1CE0F9BF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9371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1D813AA7-C1AE-E9EC-7675-202A7EA75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13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2B29BA39-2F74-A65F-81C9-D29D0F3E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852863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4" name="Oval 9">
            <a:extLst>
              <a:ext uri="{FF2B5EF4-FFF2-40B4-BE49-F238E27FC236}">
                <a16:creationId xmlns:a16="http://schemas.microsoft.com/office/drawing/2014/main" id="{FECE7C8D-BB6F-C87C-75EF-D0C8C24E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548063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095FC597-4CC5-2F1E-1DAC-D5B86BA4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4407B0B0-738E-7C74-EC69-7A06E53CD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905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9635C2F-7CFC-8A1D-55C9-B9EEE3751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381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9AE0A353-824F-3D5B-59DA-9BF4C2952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857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4FC0898B-6E2E-D457-5DE2-C8AF6C986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533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54A41833-3137-C76B-766C-EE17BC870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508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84BC887-543B-7A9F-B44F-852DAE0E0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9846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ABB8D459-1663-D692-B6A0-7F6F8F68A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4608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917A121F-3A53-DD27-8097-F9F66F11E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9371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D063091F-685C-3C11-8163-7AEA7053B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5413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8530AE9C-1851-2C18-DA8F-D56DC6F89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859213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6" name="Oval 21">
            <a:extLst>
              <a:ext uri="{FF2B5EF4-FFF2-40B4-BE49-F238E27FC236}">
                <a16:creationId xmlns:a16="http://schemas.microsoft.com/office/drawing/2014/main" id="{D07014F4-7907-7643-A611-10EB47733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554413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F93417C0-51A7-08DA-47AF-CFC7031EB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883025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8" name="Oval 23">
            <a:extLst>
              <a:ext uri="{FF2B5EF4-FFF2-40B4-BE49-F238E27FC236}">
                <a16:creationId xmlns:a16="http://schemas.microsoft.com/office/drawing/2014/main" id="{0D443A09-FAA9-9F78-4B57-3A9671001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578225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95940EFE-F973-C91C-C97F-704548CE8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7973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0" name="Oval 25">
            <a:extLst>
              <a:ext uri="{FF2B5EF4-FFF2-40B4-BE49-F238E27FC236}">
                <a16:creationId xmlns:a16="http://schemas.microsoft.com/office/drawing/2014/main" id="{B734CC10-186F-A28A-8AA9-443ED413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4925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P4</a:t>
            </a: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4B859471-86AB-B31C-7234-A608D69F6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889375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2" name="Oval 27">
            <a:extLst>
              <a:ext uri="{FF2B5EF4-FFF2-40B4-BE49-F238E27FC236}">
                <a16:creationId xmlns:a16="http://schemas.microsoft.com/office/drawing/2014/main" id="{8D31604B-4E9F-0828-EB84-44B55977F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584575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39963" name="Text Box 28">
            <a:extLst>
              <a:ext uri="{FF2B5EF4-FFF2-40B4-BE49-F238E27FC236}">
                <a16:creationId xmlns:a16="http://schemas.microsoft.com/office/drawing/2014/main" id="{D4FFA3E9-D5A9-EF0E-3062-2FAB0C3E4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967413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4" name="Text Box 29">
            <a:extLst>
              <a:ext uri="{FF2B5EF4-FFF2-40B4-BE49-F238E27FC236}">
                <a16:creationId xmlns:a16="http://schemas.microsoft.com/office/drawing/2014/main" id="{B85BEE34-B792-9D01-59E0-D95899C88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5954713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5" name="Text Box 30">
            <a:extLst>
              <a:ext uri="{FF2B5EF4-FFF2-40B4-BE49-F238E27FC236}">
                <a16:creationId xmlns:a16="http://schemas.microsoft.com/office/drawing/2014/main" id="{ECCB7D8E-FA0D-3BE3-5AEF-368C50FFB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5832475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3</a:t>
            </a:r>
          </a:p>
        </p:txBody>
      </p:sp>
      <p:grpSp>
        <p:nvGrpSpPr>
          <p:cNvPr id="39966" name="Group 31">
            <a:extLst>
              <a:ext uri="{FF2B5EF4-FFF2-40B4-BE49-F238E27FC236}">
                <a16:creationId xmlns:a16="http://schemas.microsoft.com/office/drawing/2014/main" id="{50D4FA8A-320D-BB1C-606D-13EFB99500AC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3983038"/>
            <a:ext cx="2263775" cy="1676400"/>
            <a:chOff x="1421" y="2509"/>
            <a:chExt cx="1426" cy="1056"/>
          </a:xfrm>
        </p:grpSpPr>
        <p:sp>
          <p:nvSpPr>
            <p:cNvPr id="39987" name="Line 32">
              <a:extLst>
                <a:ext uri="{FF2B5EF4-FFF2-40B4-BE49-F238E27FC236}">
                  <a16:creationId xmlns:a16="http://schemas.microsoft.com/office/drawing/2014/main" id="{B800DD3C-D8CF-1379-0995-509223843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9988" name="Freeform 33">
              <a:extLst>
                <a:ext uri="{FF2B5EF4-FFF2-40B4-BE49-F238E27FC236}">
                  <a16:creationId xmlns:a16="http://schemas.microsoft.com/office/drawing/2014/main" id="{18381FF1-7F10-AB29-C1D7-2A071305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9989" name="Freeform 34">
              <a:extLst>
                <a:ext uri="{FF2B5EF4-FFF2-40B4-BE49-F238E27FC236}">
                  <a16:creationId xmlns:a16="http://schemas.microsoft.com/office/drawing/2014/main" id="{5CCADB6F-AD3F-3469-F6D8-AC154A65F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9967" name="Rectangle 35">
            <a:extLst>
              <a:ext uri="{FF2B5EF4-FFF2-40B4-BE49-F238E27FC236}">
                <a16:creationId xmlns:a16="http://schemas.microsoft.com/office/drawing/2014/main" id="{F561B47F-2718-0391-17EC-AE1F27AF8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956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8" name="Oval 36">
            <a:extLst>
              <a:ext uri="{FF2B5EF4-FFF2-40B4-BE49-F238E27FC236}">
                <a16:creationId xmlns:a16="http://schemas.microsoft.com/office/drawing/2014/main" id="{5C3C6F25-8A28-2897-07F8-F621A05B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8194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9" name="Text Box 37">
            <a:extLst>
              <a:ext uri="{FF2B5EF4-FFF2-40B4-BE49-F238E27FC236}">
                <a16:creationId xmlns:a16="http://schemas.microsoft.com/office/drawing/2014/main" id="{74342021-A78E-9575-E2D4-351FD1A98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process</a:t>
            </a:r>
          </a:p>
        </p:txBody>
      </p:sp>
      <p:sp>
        <p:nvSpPr>
          <p:cNvPr id="39970" name="Text Box 38">
            <a:extLst>
              <a:ext uri="{FF2B5EF4-FFF2-40B4-BE49-F238E27FC236}">
                <a16:creationId xmlns:a16="http://schemas.microsoft.com/office/drawing/2014/main" id="{BEE2753E-8FA3-D38B-0391-93535F4F2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819400"/>
            <a:ext cx="97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socket</a:t>
            </a:r>
          </a:p>
        </p:txBody>
      </p:sp>
      <p:sp>
        <p:nvSpPr>
          <p:cNvPr id="39971" name="Text Box 39">
            <a:extLst>
              <a:ext uri="{FF2B5EF4-FFF2-40B4-BE49-F238E27FC236}">
                <a16:creationId xmlns:a16="http://schemas.microsoft.com/office/drawing/2014/main" id="{479FDAE3-96D4-1806-86B3-05CDB04B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89088"/>
            <a:ext cx="176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2" name="Text Box 40">
            <a:extLst>
              <a:ext uri="{FF2B5EF4-FFF2-40B4-BE49-F238E27FC236}">
                <a16:creationId xmlns:a16="http://schemas.microsoft.com/office/drawing/2014/main" id="{2DDDC944-1F0C-FB06-E03C-721005F4B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66838"/>
            <a:ext cx="17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3" name="Rectangle 41">
            <a:extLst>
              <a:ext uri="{FF2B5EF4-FFF2-40B4-BE49-F238E27FC236}">
                <a16:creationId xmlns:a16="http://schemas.microsoft.com/office/drawing/2014/main" id="{BC69D567-492C-6E14-C838-3C461A9DF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524000"/>
            <a:ext cx="3808413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delivering received segments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to correct socket</a:t>
            </a:r>
          </a:p>
        </p:txBody>
      </p:sp>
      <p:grpSp>
        <p:nvGrpSpPr>
          <p:cNvPr id="39974" name="Group 42">
            <a:extLst>
              <a:ext uri="{FF2B5EF4-FFF2-40B4-BE49-F238E27FC236}">
                <a16:creationId xmlns:a16="http://schemas.microsoft.com/office/drawing/2014/main" id="{760897CE-209E-617D-BB28-3B6092ACE97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295400"/>
            <a:ext cx="3382963" cy="396875"/>
            <a:chOff x="1080" y="3713"/>
            <a:chExt cx="1712" cy="250"/>
          </a:xfrm>
        </p:grpSpPr>
        <p:sp>
          <p:nvSpPr>
            <p:cNvPr id="39985" name="Rectangle 43">
              <a:extLst>
                <a:ext uri="{FF2B5EF4-FFF2-40B4-BE49-F238E27FC236}">
                  <a16:creationId xmlns:a16="http://schemas.microsoft.com/office/drawing/2014/main" id="{576801CC-9B3E-62B0-94F1-340C5815C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9986" name="Text Box 44">
              <a:extLst>
                <a:ext uri="{FF2B5EF4-FFF2-40B4-BE49-F238E27FC236}">
                  <a16:creationId xmlns:a16="http://schemas.microsoft.com/office/drawing/2014/main" id="{77EB6751-1B6B-F19F-9311-A60FFC91B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" y="3713"/>
              <a:ext cx="171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Demultiplexing at rcv host:</a:t>
              </a:r>
            </a:p>
          </p:txBody>
        </p:sp>
      </p:grpSp>
      <p:sp>
        <p:nvSpPr>
          <p:cNvPr id="39975" name="Text Box 45">
            <a:extLst>
              <a:ext uri="{FF2B5EF4-FFF2-40B4-BE49-F238E27FC236}">
                <a16:creationId xmlns:a16="http://schemas.microsoft.com/office/drawing/2014/main" id="{62809B61-6D4D-09DA-A932-C6306C10A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1571625"/>
            <a:ext cx="37179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gathering data from multiple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sockets, enveloping data with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header (later used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demultiplexing)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6" name="Rectangle 46">
            <a:extLst>
              <a:ext uri="{FF2B5EF4-FFF2-40B4-BE49-F238E27FC236}">
                <a16:creationId xmlns:a16="http://schemas.microsoft.com/office/drawing/2014/main" id="{6F1E6C7C-4492-D8CB-7003-EF0F2E8D0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506538"/>
            <a:ext cx="3609975" cy="14192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9977" name="Group 47">
            <a:extLst>
              <a:ext uri="{FF2B5EF4-FFF2-40B4-BE49-F238E27FC236}">
                <a16:creationId xmlns:a16="http://schemas.microsoft.com/office/drawing/2014/main" id="{C7878C20-AA98-1E11-029F-CA81EEA4B015}"/>
              </a:ext>
            </a:extLst>
          </p:cNvPr>
          <p:cNvGrpSpPr>
            <a:grpSpLocks/>
          </p:cNvGrpSpPr>
          <p:nvPr/>
        </p:nvGrpSpPr>
        <p:grpSpPr bwMode="auto">
          <a:xfrm>
            <a:off x="5259388" y="1219200"/>
            <a:ext cx="3255962" cy="396875"/>
            <a:chOff x="914" y="3713"/>
            <a:chExt cx="2051" cy="250"/>
          </a:xfrm>
        </p:grpSpPr>
        <p:sp>
          <p:nvSpPr>
            <p:cNvPr id="39983" name="Rectangle 48">
              <a:extLst>
                <a:ext uri="{FF2B5EF4-FFF2-40B4-BE49-F238E27FC236}">
                  <a16:creationId xmlns:a16="http://schemas.microsoft.com/office/drawing/2014/main" id="{32830068-D2CA-B6AF-830F-C90FBECF1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9984" name="Text Box 49">
              <a:extLst>
                <a:ext uri="{FF2B5EF4-FFF2-40B4-BE49-F238E27FC236}">
                  <a16:creationId xmlns:a16="http://schemas.microsoft.com/office/drawing/2014/main" id="{D14BF508-BB4D-6E34-3611-B0C7DAA8E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" y="3713"/>
              <a:ext cx="205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Multiplexing at send host: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9978" name="Group 50">
            <a:extLst>
              <a:ext uri="{FF2B5EF4-FFF2-40B4-BE49-F238E27FC236}">
                <a16:creationId xmlns:a16="http://schemas.microsoft.com/office/drawing/2014/main" id="{3D0A1CE3-B64E-6D4E-2B44-979941F5D5C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48200" y="3962400"/>
            <a:ext cx="2263775" cy="1676400"/>
            <a:chOff x="1421" y="2509"/>
            <a:chExt cx="1426" cy="1056"/>
          </a:xfrm>
        </p:grpSpPr>
        <p:sp>
          <p:nvSpPr>
            <p:cNvPr id="39980" name="Line 51">
              <a:extLst>
                <a:ext uri="{FF2B5EF4-FFF2-40B4-BE49-F238E27FC236}">
                  <a16:creationId xmlns:a16="http://schemas.microsoft.com/office/drawing/2014/main" id="{A25B0F6D-4A02-F747-075D-C7688C620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9981" name="Freeform 52">
              <a:extLst>
                <a:ext uri="{FF2B5EF4-FFF2-40B4-BE49-F238E27FC236}">
                  <a16:creationId xmlns:a16="http://schemas.microsoft.com/office/drawing/2014/main" id="{91BF2050-A781-82E6-540F-0C651924E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9982" name="Freeform 53">
              <a:extLst>
                <a:ext uri="{FF2B5EF4-FFF2-40B4-BE49-F238E27FC236}">
                  <a16:creationId xmlns:a16="http://schemas.microsoft.com/office/drawing/2014/main" id="{C7A7F96F-62F4-C666-5E77-1119C7460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9979" name="Slide Number Placeholder 1">
            <a:extLst>
              <a:ext uri="{FF2B5EF4-FFF2-40B4-BE49-F238E27FC236}">
                <a16:creationId xmlns:a16="http://schemas.microsoft.com/office/drawing/2014/main" id="{C1AC47D9-F694-42C9-F2BD-F6F502405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01FB9-4154-3D48-9F11-6A806E0A4C4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499F523-998B-8B57-C60F-0603DBBE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DAA53F3B-F853-6887-5A4F-B55EF503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F4882855-031E-C383-288A-965BE4C6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How demultiplexing works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9A81BDC3-0018-8424-AFE7-CFB1C3E88FE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114800" cy="2790825"/>
          </a:xfrm>
        </p:spPr>
        <p:txBody>
          <a:bodyPr/>
          <a:lstStyle/>
          <a:p>
            <a:r>
              <a:rPr lang="en-US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host receives IP datagrams</a:t>
            </a:r>
            <a:endParaRPr lang="en-US" altLang="en-US" sz="18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each datagram has source IP address, destination IP address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each datagram carries 1 transport-layer segment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each segment has source, destination port number </a:t>
            </a:r>
          </a:p>
          <a:p>
            <a:r>
              <a:rPr lang="en-US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host uses IP addresses &amp; port numbers to direct segment to appropriate socket</a:t>
            </a:r>
            <a:endParaRPr lang="en-US" altLang="en-US" sz="1800">
              <a:ea typeface="ＭＳ Ｐゴシック" panose="020B0600070205080204" pitchFamily="34" charset="-128"/>
            </a:endParaRPr>
          </a:p>
        </p:txBody>
      </p:sp>
      <p:sp>
        <p:nvSpPr>
          <p:cNvPr id="41989" name="Text Box 6">
            <a:extLst>
              <a:ext uri="{FF2B5EF4-FFF2-40B4-BE49-F238E27FC236}">
                <a16:creationId xmlns:a16="http://schemas.microsoft.com/office/drawing/2014/main" id="{42825990-845D-5E9A-1711-9F8E30BCC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21177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source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Text Box 7">
            <a:extLst>
              <a:ext uri="{FF2B5EF4-FFF2-40B4-BE49-F238E27FC236}">
                <a16:creationId xmlns:a16="http://schemas.microsoft.com/office/drawing/2014/main" id="{6F29813A-EBA5-3732-2813-3A10DEF2F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2117725"/>
            <a:ext cx="145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Line 8">
            <a:extLst>
              <a:ext uri="{FF2B5EF4-FFF2-40B4-BE49-F238E27FC236}">
                <a16:creationId xmlns:a16="http://schemas.microsoft.com/office/drawing/2014/main" id="{7838BEBD-D12F-3ADD-59D0-24E81304D9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Line 9">
            <a:extLst>
              <a:ext uri="{FF2B5EF4-FFF2-40B4-BE49-F238E27FC236}">
                <a16:creationId xmlns:a16="http://schemas.microsoft.com/office/drawing/2014/main" id="{D1CA0B86-0627-4A18-131D-962705EF7B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7325" y="348615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Line 10">
            <a:extLst>
              <a:ext uri="{FF2B5EF4-FFF2-40B4-BE49-F238E27FC236}">
                <a16:creationId xmlns:a16="http://schemas.microsoft.com/office/drawing/2014/main" id="{5554C746-299B-E1A3-3D9D-C609F36481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Text Box 11">
            <a:extLst>
              <a:ext uri="{FF2B5EF4-FFF2-40B4-BE49-F238E27FC236}">
                <a16:creationId xmlns:a16="http://schemas.microsoft.com/office/drawing/2014/main" id="{FCF1C76D-77D6-5B66-6080-203056D7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150" y="1665288"/>
            <a:ext cx="950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32 bits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Line 12">
            <a:extLst>
              <a:ext uri="{FF2B5EF4-FFF2-40B4-BE49-F238E27FC236}">
                <a16:creationId xmlns:a16="http://schemas.microsoft.com/office/drawing/2014/main" id="{27BF3741-312A-D6A2-212A-3034B6A09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Line 13">
            <a:extLst>
              <a:ext uri="{FF2B5EF4-FFF2-40B4-BE49-F238E27FC236}">
                <a16:creationId xmlns:a16="http://schemas.microsoft.com/office/drawing/2014/main" id="{06D49134-EC18-77CD-6852-79862FBF6C1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Text Box 14">
            <a:extLst>
              <a:ext uri="{FF2B5EF4-FFF2-40B4-BE49-F238E27FC236}">
                <a16:creationId xmlns:a16="http://schemas.microsoft.com/office/drawing/2014/main" id="{CAB88E7B-A8B8-CF46-BBE2-211BA67B4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3951288"/>
            <a:ext cx="1444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(message)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Text Box 15">
            <a:extLst>
              <a:ext uri="{FF2B5EF4-FFF2-40B4-BE49-F238E27FC236}">
                <a16:creationId xmlns:a16="http://schemas.microsoft.com/office/drawing/2014/main" id="{3059C2DC-6AF6-C2EC-9BED-6BC0F75AC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860675"/>
            <a:ext cx="2505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other header fields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Text Box 16">
            <a:extLst>
              <a:ext uri="{FF2B5EF4-FFF2-40B4-BE49-F238E27FC236}">
                <a16:creationId xmlns:a16="http://schemas.microsoft.com/office/drawing/2014/main" id="{DC68905C-DE69-1C95-8A5C-F413E1468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63" y="5518150"/>
            <a:ext cx="324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TCP/UDP segment format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50EA41C1-0218-5D0F-E403-89E27DFF6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814888"/>
            <a:ext cx="5056188" cy="1357312"/>
          </a:xfrm>
          <a:prstGeom prst="rect">
            <a:avLst/>
          </a:prstGeom>
          <a:solidFill>
            <a:srgbClr val="EEAD3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Gungsuh" panose="02030600000101010101" pitchFamily="18" charset="-127"/>
                <a:cs typeface="+mn-cs"/>
              </a:rPr>
              <a:t>Analogous to airport shuttles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Gungsuh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Gungsuh" panose="02030600000101010101" pitchFamily="18" charset="-127"/>
                <a:cs typeface="+mn-cs"/>
              </a:rPr>
              <a:t>Shuttles MUX passengers and take them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Gungsuh" panose="02030600000101010101" pitchFamily="18" charset="-127"/>
                <a:cs typeface="+mn-cs"/>
              </a:rPr>
              <a:t>to downtown -- DeMUX at different locations</a:t>
            </a:r>
          </a:p>
        </p:txBody>
      </p:sp>
      <p:sp>
        <p:nvSpPr>
          <p:cNvPr id="42001" name="Slide Number Placeholder 1">
            <a:extLst>
              <a:ext uri="{FF2B5EF4-FFF2-40B4-BE49-F238E27FC236}">
                <a16:creationId xmlns:a16="http://schemas.microsoft.com/office/drawing/2014/main" id="{0E93E9F7-06F7-8092-BA0A-C478879EA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8F437D-B83F-7A44-B8D4-3BD5103003A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42E025F-731C-CB71-9103-849218C6262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779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Connection-less mux/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demux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- User Datagram Protocol (UDP)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Connection-oriented mux/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demux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- Transmission Control Protocol (TCP)</a:t>
            </a:r>
          </a:p>
        </p:txBody>
      </p:sp>
      <p:sp>
        <p:nvSpPr>
          <p:cNvPr id="44034" name="Slide Number Placeholder 1">
            <a:extLst>
              <a:ext uri="{FF2B5EF4-FFF2-40B4-BE49-F238E27FC236}">
                <a16:creationId xmlns:a16="http://schemas.microsoft.com/office/drawing/2014/main" id="{3C892B9F-DA91-2CD4-F8AC-FA96850E1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0187C-6616-8448-8324-563A035B282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5">
            <a:extLst>
              <a:ext uri="{FF2B5EF4-FFF2-40B4-BE49-F238E27FC236}">
                <a16:creationId xmlns:a16="http://schemas.microsoft.com/office/drawing/2014/main" id="{194C0ABA-1461-F6F9-A457-7B635E43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81400"/>
            <a:ext cx="4191000" cy="1600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580596B-343F-B42F-BD70-B4FF4A1A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demultiplexing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4F2A17A-7A46-59D1-C86B-CA32829250B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5720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Create sockets with port numbers: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mySocket1 = new DatagramSocket(99111);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mySocket2 = new DatagramSocket(99222);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UDP socket identified by  two-tuple:</a:t>
            </a:r>
          </a:p>
          <a:p>
            <a:pPr>
              <a:buFont typeface="ZapfDingbats" pitchFamily="82" charset="2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address, dest port number)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7E87580B-21ED-35F4-5B5C-7370D84F1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0" y="14478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When host receives UDP segment: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checks destination port number in segment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directs UDP segment to socket with that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IP datagrams with different source IP addresses and/or source port numbers directed to same socket</a:t>
            </a:r>
          </a:p>
        </p:txBody>
      </p:sp>
      <p:sp>
        <p:nvSpPr>
          <p:cNvPr id="45061" name="Slide Number Placeholder 1">
            <a:extLst>
              <a:ext uri="{FF2B5EF4-FFF2-40B4-BE49-F238E27FC236}">
                <a16:creationId xmlns:a16="http://schemas.microsoft.com/office/drawing/2014/main" id="{634F7C89-3191-0F98-5A3D-5337BCAB0A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687C8-35A5-B641-92E9-78C28F83D8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5B8E0451-04D5-021B-64DA-3AEAD231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demux (cont)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BF149913-4499-7769-C5B9-DADDB850B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686800" cy="6096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2"/>
              <a:buNone/>
            </a:pPr>
            <a:r>
              <a:rPr lang="en-US" altLang="en-US" sz="16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serverSocket = new DatagramSocket(6428);</a:t>
            </a:r>
          </a:p>
          <a:p>
            <a:pPr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47107" name="Group 4">
            <a:extLst>
              <a:ext uri="{FF2B5EF4-FFF2-40B4-BE49-F238E27FC236}">
                <a16:creationId xmlns:a16="http://schemas.microsoft.com/office/drawing/2014/main" id="{17680520-E85D-5D0C-5E15-D216F657F182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8151813" cy="3213100"/>
            <a:chOff x="432" y="1920"/>
            <a:chExt cx="5135" cy="2024"/>
          </a:xfrm>
        </p:grpSpPr>
        <p:sp>
          <p:nvSpPr>
            <p:cNvPr id="47110" name="Text Box 5">
              <a:extLst>
                <a:ext uri="{FF2B5EF4-FFF2-40B4-BE49-F238E27FC236}">
                  <a16:creationId xmlns:a16="http://schemas.microsoft.com/office/drawing/2014/main" id="{B55453A5-F16E-0E5B-FE1D-14B618EC4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3456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Client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IP:B</a:t>
              </a:r>
            </a:p>
          </p:txBody>
        </p:sp>
        <p:grpSp>
          <p:nvGrpSpPr>
            <p:cNvPr id="47111" name="Group 6">
              <a:extLst>
                <a:ext uri="{FF2B5EF4-FFF2-40B4-BE49-F238E27FC236}">
                  <a16:creationId xmlns:a16="http://schemas.microsoft.com/office/drawing/2014/main" id="{E823CAAB-0E19-1783-2F18-91EA82FBF3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920"/>
              <a:ext cx="637" cy="1976"/>
              <a:chOff x="1008" y="1922"/>
              <a:chExt cx="637" cy="1976"/>
            </a:xfrm>
          </p:grpSpPr>
          <p:grpSp>
            <p:nvGrpSpPr>
              <p:cNvPr id="47160" name="Group 7">
                <a:extLst>
                  <a:ext uri="{FF2B5EF4-FFF2-40B4-BE49-F238E27FC236}">
                    <a16:creationId xmlns:a16="http://schemas.microsoft.com/office/drawing/2014/main" id="{036BE406-F67C-1D55-D1E3-691DFBC94A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1922"/>
                <a:ext cx="637" cy="1500"/>
                <a:chOff x="608" y="2454"/>
                <a:chExt cx="1261" cy="1500"/>
              </a:xfrm>
            </p:grpSpPr>
            <p:sp>
              <p:nvSpPr>
                <p:cNvPr id="47167" name="Rectangle 8">
                  <a:extLst>
                    <a:ext uri="{FF2B5EF4-FFF2-40B4-BE49-F238E27FC236}">
                      <a16:creationId xmlns:a16="http://schemas.microsoft.com/office/drawing/2014/main" id="{49B43C2F-C5ED-8855-3FF9-BA90DBB8C9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4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7168" name="Rectangle 9">
                  <a:extLst>
                    <a:ext uri="{FF2B5EF4-FFF2-40B4-BE49-F238E27FC236}">
                      <a16:creationId xmlns:a16="http://schemas.microsoft.com/office/drawing/2014/main" id="{597E7005-A12B-5BB5-3E46-D0C3D244AA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7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7169" name="Rectangle 10">
                  <a:extLst>
                    <a:ext uri="{FF2B5EF4-FFF2-40B4-BE49-F238E27FC236}">
                      <a16:creationId xmlns:a16="http://schemas.microsoft.com/office/drawing/2014/main" id="{2FCA406D-D523-3D92-45F2-3D16BCB484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0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7170" name="Rectangle 11">
                  <a:extLst>
                    <a:ext uri="{FF2B5EF4-FFF2-40B4-BE49-F238E27FC236}">
                      <a16:creationId xmlns:a16="http://schemas.microsoft.com/office/drawing/2014/main" id="{0C3311C1-1240-67F4-5F60-8F81152A0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3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7171" name="Rectangle 12">
                  <a:extLst>
                    <a:ext uri="{FF2B5EF4-FFF2-40B4-BE49-F238E27FC236}">
                      <a16:creationId xmlns:a16="http://schemas.microsoft.com/office/drawing/2014/main" id="{0164B700-6A51-1634-1760-F13C932C6F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6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  <p:grpSp>
            <p:nvGrpSpPr>
              <p:cNvPr id="47161" name="Group 13">
                <a:extLst>
                  <a:ext uri="{FF2B5EF4-FFF2-40B4-BE49-F238E27FC236}">
                    <a16:creationId xmlns:a16="http://schemas.microsoft.com/office/drawing/2014/main" id="{963D211F-AE17-7148-894C-36503CEA2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7" y="1966"/>
                <a:ext cx="377" cy="315"/>
                <a:chOff x="2614" y="2862"/>
                <a:chExt cx="377" cy="315"/>
              </a:xfrm>
            </p:grpSpPr>
            <p:sp>
              <p:nvSpPr>
                <p:cNvPr id="47165" name="Rectangle 14">
                  <a:extLst>
                    <a:ext uri="{FF2B5EF4-FFF2-40B4-BE49-F238E27FC236}">
                      <a16:creationId xmlns:a16="http://schemas.microsoft.com/office/drawing/2014/main" id="{E1562A20-D08C-C8D7-1D55-4CD638260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3054"/>
                  <a:ext cx="377" cy="12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7166" name="Oval 15">
                  <a:extLst>
                    <a:ext uri="{FF2B5EF4-FFF2-40B4-BE49-F238E27FC236}">
                      <a16:creationId xmlns:a16="http://schemas.microsoft.com/office/drawing/2014/main" id="{59A5578B-A519-FDE3-2638-18432912D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2862"/>
                  <a:ext cx="377" cy="192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P2</a:t>
                  </a:r>
                </a:p>
              </p:txBody>
            </p:sp>
          </p:grpSp>
          <p:sp>
            <p:nvSpPr>
              <p:cNvPr id="47162" name="Text Box 16">
                <a:extLst>
                  <a:ext uri="{FF2B5EF4-FFF2-40B4-BE49-F238E27FC236}">
                    <a16:creationId xmlns:a16="http://schemas.microsoft.com/office/drawing/2014/main" id="{B2C6BA2E-400C-92B4-533F-7DE9C8008B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1" y="3456"/>
                <a:ext cx="547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client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 IP: A</a:t>
                </a:r>
              </a:p>
            </p:txBody>
          </p:sp>
          <p:sp>
            <p:nvSpPr>
              <p:cNvPr id="47163" name="Line 17">
                <a:extLst>
                  <a:ext uri="{FF2B5EF4-FFF2-40B4-BE49-F238E27FC236}">
                    <a16:creationId xmlns:a16="http://schemas.microsoft.com/office/drawing/2014/main" id="{4B3DD8FA-DB42-1065-040F-F61B171B56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08"/>
                <a:ext cx="0" cy="110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64" name="Line 18">
                <a:extLst>
                  <a:ext uri="{FF2B5EF4-FFF2-40B4-BE49-F238E27FC236}">
                    <a16:creationId xmlns:a16="http://schemas.microsoft.com/office/drawing/2014/main" id="{961B2F6D-AFCD-7640-C6C1-4A7ECFC8E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2256"/>
                <a:ext cx="0" cy="96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47112" name="Group 19">
              <a:extLst>
                <a:ext uri="{FF2B5EF4-FFF2-40B4-BE49-F238E27FC236}">
                  <a16:creationId xmlns:a16="http://schemas.microsoft.com/office/drawing/2014/main" id="{598A9853-1A2F-A670-46EE-FA4623BFC3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4" y="1945"/>
              <a:ext cx="377" cy="315"/>
              <a:chOff x="2614" y="2862"/>
              <a:chExt cx="377" cy="315"/>
            </a:xfrm>
          </p:grpSpPr>
          <p:sp>
            <p:nvSpPr>
              <p:cNvPr id="47158" name="Rectangle 20">
                <a:extLst>
                  <a:ext uri="{FF2B5EF4-FFF2-40B4-BE49-F238E27FC236}">
                    <a16:creationId xmlns:a16="http://schemas.microsoft.com/office/drawing/2014/main" id="{9F9F7D83-F338-6925-8DF6-85C9691AF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59" name="Oval 21">
                <a:extLst>
                  <a:ext uri="{FF2B5EF4-FFF2-40B4-BE49-F238E27FC236}">
                    <a16:creationId xmlns:a16="http://schemas.microsoft.com/office/drawing/2014/main" id="{D5CD9871-CFC3-5EB7-F272-5C7CDED30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grpSp>
          <p:nvGrpSpPr>
            <p:cNvPr id="47113" name="Group 22">
              <a:extLst>
                <a:ext uri="{FF2B5EF4-FFF2-40B4-BE49-F238E27FC236}">
                  <a16:creationId xmlns:a16="http://schemas.microsoft.com/office/drawing/2014/main" id="{DE17E1D9-D341-3704-E306-F78DC9A17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920"/>
              <a:ext cx="576" cy="1500"/>
              <a:chOff x="608" y="2454"/>
              <a:chExt cx="1261" cy="1500"/>
            </a:xfrm>
          </p:grpSpPr>
          <p:sp>
            <p:nvSpPr>
              <p:cNvPr id="47153" name="Rectangle 23">
                <a:extLst>
                  <a:ext uri="{FF2B5EF4-FFF2-40B4-BE49-F238E27FC236}">
                    <a16:creationId xmlns:a16="http://schemas.microsoft.com/office/drawing/2014/main" id="{8FF9DF0F-FD96-3E0A-5C42-E616B25B8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54" name="Rectangle 24">
                <a:extLst>
                  <a:ext uri="{FF2B5EF4-FFF2-40B4-BE49-F238E27FC236}">
                    <a16:creationId xmlns:a16="http://schemas.microsoft.com/office/drawing/2014/main" id="{2D14513C-ED10-7372-6D20-F8B7B45D6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55" name="Rectangle 25">
                <a:extLst>
                  <a:ext uri="{FF2B5EF4-FFF2-40B4-BE49-F238E27FC236}">
                    <a16:creationId xmlns:a16="http://schemas.microsoft.com/office/drawing/2014/main" id="{27B2BDE0-8219-84D3-B0FC-A691FA382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56" name="Rectangle 26">
                <a:extLst>
                  <a:ext uri="{FF2B5EF4-FFF2-40B4-BE49-F238E27FC236}">
                    <a16:creationId xmlns:a16="http://schemas.microsoft.com/office/drawing/2014/main" id="{2575F59F-7E75-431B-62E1-760FFD251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57" name="Rectangle 27">
                <a:extLst>
                  <a:ext uri="{FF2B5EF4-FFF2-40B4-BE49-F238E27FC236}">
                    <a16:creationId xmlns:a16="http://schemas.microsoft.com/office/drawing/2014/main" id="{8CEC4FD3-B985-8D47-171A-C18E326B6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47114" name="Group 28">
              <a:extLst>
                <a:ext uri="{FF2B5EF4-FFF2-40B4-BE49-F238E27FC236}">
                  <a16:creationId xmlns:a16="http://schemas.microsoft.com/office/drawing/2014/main" id="{BF9209FC-7662-07E3-F402-31AE9F24D3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3" y="1968"/>
              <a:ext cx="377" cy="315"/>
              <a:chOff x="2614" y="2862"/>
              <a:chExt cx="377" cy="315"/>
            </a:xfrm>
          </p:grpSpPr>
          <p:sp>
            <p:nvSpPr>
              <p:cNvPr id="47151" name="Rectangle 29">
                <a:extLst>
                  <a:ext uri="{FF2B5EF4-FFF2-40B4-BE49-F238E27FC236}">
                    <a16:creationId xmlns:a16="http://schemas.microsoft.com/office/drawing/2014/main" id="{C3EE978A-AF39-FE1D-11B7-893C771EE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52" name="Oval 30">
                <a:extLst>
                  <a:ext uri="{FF2B5EF4-FFF2-40B4-BE49-F238E27FC236}">
                    <a16:creationId xmlns:a16="http://schemas.microsoft.com/office/drawing/2014/main" id="{4528EFF2-170C-1AA3-4209-4889D4276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sp>
          <p:nvSpPr>
            <p:cNvPr id="47115" name="Line 31">
              <a:extLst>
                <a:ext uri="{FF2B5EF4-FFF2-40B4-BE49-F238E27FC236}">
                  <a16:creationId xmlns:a16="http://schemas.microsoft.com/office/drawing/2014/main" id="{D82E8FE8-E460-3F68-9E13-858F52928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6" y="2208"/>
              <a:ext cx="0" cy="10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16" name="Line 32">
              <a:extLst>
                <a:ext uri="{FF2B5EF4-FFF2-40B4-BE49-F238E27FC236}">
                  <a16:creationId xmlns:a16="http://schemas.microsoft.com/office/drawing/2014/main" id="{03A0B9B5-BC88-774B-BEA9-7B2407903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2208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17" name="Rectangle 33">
              <a:extLst>
                <a:ext uri="{FF2B5EF4-FFF2-40B4-BE49-F238E27FC236}">
                  <a16:creationId xmlns:a16="http://schemas.microsoft.com/office/drawing/2014/main" id="{23B37770-4670-8275-800C-2AC07C314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18" name="Rectangle 34">
              <a:extLst>
                <a:ext uri="{FF2B5EF4-FFF2-40B4-BE49-F238E27FC236}">
                  <a16:creationId xmlns:a16="http://schemas.microsoft.com/office/drawing/2014/main" id="{7729EF46-1D18-9D1F-20CE-665EC7E6A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2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19" name="Rectangle 35">
              <a:extLst>
                <a:ext uri="{FF2B5EF4-FFF2-40B4-BE49-F238E27FC236}">
                  <a16:creationId xmlns:a16="http://schemas.microsoft.com/office/drawing/2014/main" id="{2723A0EC-85FA-5D0D-127B-F7D5419C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20" name="Rectangle 36">
              <a:extLst>
                <a:ext uri="{FF2B5EF4-FFF2-40B4-BE49-F238E27FC236}">
                  <a16:creationId xmlns:a16="http://schemas.microsoft.com/office/drawing/2014/main" id="{8833CE30-0778-F85B-E53F-7811C319B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21" name="Rectangle 37">
              <a:extLst>
                <a:ext uri="{FF2B5EF4-FFF2-40B4-BE49-F238E27FC236}">
                  <a16:creationId xmlns:a16="http://schemas.microsoft.com/office/drawing/2014/main" id="{69140971-2721-C63E-7C33-909730E7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1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7122" name="Group 38">
              <a:extLst>
                <a:ext uri="{FF2B5EF4-FFF2-40B4-BE49-F238E27FC236}">
                  <a16:creationId xmlns:a16="http://schemas.microsoft.com/office/drawing/2014/main" id="{37CE6E57-93DC-6E41-F121-B74FC8C2CF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0" y="2012"/>
              <a:ext cx="483" cy="315"/>
              <a:chOff x="2614" y="2862"/>
              <a:chExt cx="377" cy="315"/>
            </a:xfrm>
          </p:grpSpPr>
          <p:sp>
            <p:nvSpPr>
              <p:cNvPr id="47149" name="Rectangle 39">
                <a:extLst>
                  <a:ext uri="{FF2B5EF4-FFF2-40B4-BE49-F238E27FC236}">
                    <a16:creationId xmlns:a16="http://schemas.microsoft.com/office/drawing/2014/main" id="{95529E12-381A-BF59-6F8D-2E6725DD7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150" name="Oval 40">
                <a:extLst>
                  <a:ext uri="{FF2B5EF4-FFF2-40B4-BE49-F238E27FC236}">
                    <a16:creationId xmlns:a16="http://schemas.microsoft.com/office/drawing/2014/main" id="{79C6F1C1-B408-9914-F583-3C26288F2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P3</a:t>
                </a:r>
              </a:p>
            </p:txBody>
          </p:sp>
        </p:grpSp>
        <p:sp>
          <p:nvSpPr>
            <p:cNvPr id="47123" name="Text Box 41">
              <a:extLst>
                <a:ext uri="{FF2B5EF4-FFF2-40B4-BE49-F238E27FC236}">
                  <a16:creationId xmlns:a16="http://schemas.microsoft.com/office/drawing/2014/main" id="{D8840EEB-D902-B7FC-5174-3DF0038B0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2" y="3502"/>
              <a:ext cx="6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server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IP: C</a:t>
              </a:r>
            </a:p>
          </p:txBody>
        </p:sp>
        <p:sp>
          <p:nvSpPr>
            <p:cNvPr id="47124" name="Line 42">
              <a:extLst>
                <a:ext uri="{FF2B5EF4-FFF2-40B4-BE49-F238E27FC236}">
                  <a16:creationId xmlns:a16="http://schemas.microsoft.com/office/drawing/2014/main" id="{B3DBDA3E-AE35-9DEC-9908-35F19767F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25" name="Line 43">
              <a:extLst>
                <a:ext uri="{FF2B5EF4-FFF2-40B4-BE49-F238E27FC236}">
                  <a16:creationId xmlns:a16="http://schemas.microsoft.com/office/drawing/2014/main" id="{9CBF01B9-9F4A-7DC2-3E85-79047C0099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26" name="Line 44">
              <a:extLst>
                <a:ext uri="{FF2B5EF4-FFF2-40B4-BE49-F238E27FC236}">
                  <a16:creationId xmlns:a16="http://schemas.microsoft.com/office/drawing/2014/main" id="{8074E2A9-14BD-C293-AC9A-A56F126D5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27" name="Line 45">
              <a:extLst>
                <a:ext uri="{FF2B5EF4-FFF2-40B4-BE49-F238E27FC236}">
                  <a16:creationId xmlns:a16="http://schemas.microsoft.com/office/drawing/2014/main" id="{1B32B18C-23C9-05DA-F1F0-7BBEBACC9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7128" name="Group 46">
              <a:extLst>
                <a:ext uri="{FF2B5EF4-FFF2-40B4-BE49-F238E27FC236}">
                  <a16:creationId xmlns:a16="http://schemas.microsoft.com/office/drawing/2014/main" id="{9124879A-5D68-BFEC-FB0C-30EB974F1F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2688"/>
              <a:ext cx="624" cy="576"/>
              <a:chOff x="2160" y="3504"/>
              <a:chExt cx="624" cy="576"/>
            </a:xfrm>
          </p:grpSpPr>
          <p:sp>
            <p:nvSpPr>
              <p:cNvPr id="47146" name="Rectangle 47">
                <a:extLst>
                  <a:ext uri="{FF2B5EF4-FFF2-40B4-BE49-F238E27FC236}">
                    <a16:creationId xmlns:a16="http://schemas.microsoft.com/office/drawing/2014/main" id="{AA1E673C-23DF-4ED3-A99A-E4EB74D3A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6428</a:t>
                </a:r>
              </a:p>
            </p:txBody>
          </p:sp>
          <p:sp>
            <p:nvSpPr>
              <p:cNvPr id="47147" name="Rectangle 48">
                <a:extLst>
                  <a:ext uri="{FF2B5EF4-FFF2-40B4-BE49-F238E27FC236}">
                    <a16:creationId xmlns:a16="http://schemas.microsoft.com/office/drawing/2014/main" id="{A7D1617E-DB20-1F6F-17D8-9873DC5F3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9157</a:t>
                </a:r>
              </a:p>
            </p:txBody>
          </p:sp>
          <p:sp>
            <p:nvSpPr>
              <p:cNvPr id="47148" name="Rectangle 49">
                <a:extLst>
                  <a:ext uri="{FF2B5EF4-FFF2-40B4-BE49-F238E27FC236}">
                    <a16:creationId xmlns:a16="http://schemas.microsoft.com/office/drawing/2014/main" id="{03F2FB47-8EBC-6429-66B9-2F76DE408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47129" name="Line 50">
              <a:extLst>
                <a:ext uri="{FF2B5EF4-FFF2-40B4-BE49-F238E27FC236}">
                  <a16:creationId xmlns:a16="http://schemas.microsoft.com/office/drawing/2014/main" id="{67014867-DE5A-9D14-1D0E-8A02FD7414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30" name="Line 51">
              <a:extLst>
                <a:ext uri="{FF2B5EF4-FFF2-40B4-BE49-F238E27FC236}">
                  <a16:creationId xmlns:a16="http://schemas.microsoft.com/office/drawing/2014/main" id="{710ED1FF-4ECB-A562-15D3-11C511B64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31" name="Line 52">
              <a:extLst>
                <a:ext uri="{FF2B5EF4-FFF2-40B4-BE49-F238E27FC236}">
                  <a16:creationId xmlns:a16="http://schemas.microsoft.com/office/drawing/2014/main" id="{EE3F117C-863E-DFFB-151D-227C2516B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352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32" name="Line 53">
              <a:extLst>
                <a:ext uri="{FF2B5EF4-FFF2-40B4-BE49-F238E27FC236}">
                  <a16:creationId xmlns:a16="http://schemas.microsoft.com/office/drawing/2014/main" id="{12168EC1-7113-EB18-20F1-CA8BA00CA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33" name="Line 54">
              <a:extLst>
                <a:ext uri="{FF2B5EF4-FFF2-40B4-BE49-F238E27FC236}">
                  <a16:creationId xmlns:a16="http://schemas.microsoft.com/office/drawing/2014/main" id="{09A579F3-810E-0E22-34DB-3EC6415903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312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34" name="Line 55">
              <a:extLst>
                <a:ext uri="{FF2B5EF4-FFF2-40B4-BE49-F238E27FC236}">
                  <a16:creationId xmlns:a16="http://schemas.microsoft.com/office/drawing/2014/main" id="{D9BD5EA7-64AD-A875-C407-5838282A1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7135" name="Rectangle 56">
              <a:extLst>
                <a:ext uri="{FF2B5EF4-FFF2-40B4-BE49-F238E27FC236}">
                  <a16:creationId xmlns:a16="http://schemas.microsoft.com/office/drawing/2014/main" id="{0102824E-1306-735E-74C0-6260C760A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264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SP: 9157</a:t>
              </a:r>
            </a:p>
          </p:txBody>
        </p:sp>
        <p:sp>
          <p:nvSpPr>
            <p:cNvPr id="47136" name="Rectangle 57">
              <a:extLst>
                <a:ext uri="{FF2B5EF4-FFF2-40B4-BE49-F238E27FC236}">
                  <a16:creationId xmlns:a16="http://schemas.microsoft.com/office/drawing/2014/main" id="{1CD24854-7154-D791-9063-D544741C6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456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DP: 6428</a:t>
              </a:r>
            </a:p>
          </p:txBody>
        </p:sp>
        <p:sp>
          <p:nvSpPr>
            <p:cNvPr id="47137" name="Rectangle 58">
              <a:extLst>
                <a:ext uri="{FF2B5EF4-FFF2-40B4-BE49-F238E27FC236}">
                  <a16:creationId xmlns:a16="http://schemas.microsoft.com/office/drawing/2014/main" id="{AF02F0AB-53A8-9229-20B7-543BEBCC5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648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7138" name="Group 59">
              <a:extLst>
                <a:ext uri="{FF2B5EF4-FFF2-40B4-BE49-F238E27FC236}">
                  <a16:creationId xmlns:a16="http://schemas.microsoft.com/office/drawing/2014/main" id="{2B807205-DBDB-E9A3-A753-E4CBC2503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2688"/>
              <a:ext cx="624" cy="576"/>
              <a:chOff x="2160" y="3504"/>
              <a:chExt cx="624" cy="576"/>
            </a:xfrm>
          </p:grpSpPr>
          <p:sp>
            <p:nvSpPr>
              <p:cNvPr id="47143" name="Rectangle 60">
                <a:extLst>
                  <a:ext uri="{FF2B5EF4-FFF2-40B4-BE49-F238E27FC236}">
                    <a16:creationId xmlns:a16="http://schemas.microsoft.com/office/drawing/2014/main" id="{57921DF9-537C-8FA1-88C1-AE2495413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6428</a:t>
                </a:r>
              </a:p>
            </p:txBody>
          </p:sp>
          <p:sp>
            <p:nvSpPr>
              <p:cNvPr id="47144" name="Rectangle 61">
                <a:extLst>
                  <a:ext uri="{FF2B5EF4-FFF2-40B4-BE49-F238E27FC236}">
                    <a16:creationId xmlns:a16="http://schemas.microsoft.com/office/drawing/2014/main" id="{1706A204-226B-AD43-A2D0-9E277DC34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5775</a:t>
                </a:r>
              </a:p>
            </p:txBody>
          </p:sp>
          <p:sp>
            <p:nvSpPr>
              <p:cNvPr id="47145" name="Rectangle 62">
                <a:extLst>
                  <a:ext uri="{FF2B5EF4-FFF2-40B4-BE49-F238E27FC236}">
                    <a16:creationId xmlns:a16="http://schemas.microsoft.com/office/drawing/2014/main" id="{C621ED9C-8648-3891-E065-29C887410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47139" name="Group 63">
              <a:extLst>
                <a:ext uri="{FF2B5EF4-FFF2-40B4-BE49-F238E27FC236}">
                  <a16:creationId xmlns:a16="http://schemas.microsoft.com/office/drawing/2014/main" id="{2D70C4CE-E31F-42CB-12AC-F2F93ED9D9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64"/>
              <a:ext cx="624" cy="576"/>
              <a:chOff x="2160" y="3504"/>
              <a:chExt cx="624" cy="576"/>
            </a:xfrm>
          </p:grpSpPr>
          <p:sp>
            <p:nvSpPr>
              <p:cNvPr id="47140" name="Rectangle 64">
                <a:extLst>
                  <a:ext uri="{FF2B5EF4-FFF2-40B4-BE49-F238E27FC236}">
                    <a16:creationId xmlns:a16="http://schemas.microsoft.com/office/drawing/2014/main" id="{DE8D7F4D-8DAF-25D7-AA5E-9B2242EBE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5775</a:t>
                </a:r>
              </a:p>
            </p:txBody>
          </p:sp>
          <p:sp>
            <p:nvSpPr>
              <p:cNvPr id="47141" name="Rectangle 65">
                <a:extLst>
                  <a:ext uri="{FF2B5EF4-FFF2-40B4-BE49-F238E27FC236}">
                    <a16:creationId xmlns:a16="http://schemas.microsoft.com/office/drawing/2014/main" id="{E0CB140F-178C-B254-563F-6476F6CE1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6428</a:t>
                </a:r>
              </a:p>
            </p:txBody>
          </p:sp>
          <p:sp>
            <p:nvSpPr>
              <p:cNvPr id="47142" name="Rectangle 66">
                <a:extLst>
                  <a:ext uri="{FF2B5EF4-FFF2-40B4-BE49-F238E27FC236}">
                    <a16:creationId xmlns:a16="http://schemas.microsoft.com/office/drawing/2014/main" id="{9484A1B0-FB1C-499A-C113-DE7D7E3EC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47108" name="Text Box 67">
            <a:extLst>
              <a:ext uri="{FF2B5EF4-FFF2-40B4-BE49-F238E27FC236}">
                <a16:creationId xmlns:a16="http://schemas.microsoft.com/office/drawing/2014/main" id="{BE22A1AA-0B7C-02F0-B5E3-2BB9F1C6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36322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SP provides “return address”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9" name="Slide Number Placeholder 1">
            <a:extLst>
              <a:ext uri="{FF2B5EF4-FFF2-40B4-BE49-F238E27FC236}">
                <a16:creationId xmlns:a16="http://schemas.microsoft.com/office/drawing/2014/main" id="{25F41B9F-98AD-5BBB-51A8-6EFAE1231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98EF7-685C-0D40-B981-AAB0C3B3B2D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E64366BE-5E3E-8094-BB24-0E519CB3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Connection-oriented demux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EC3AACB2-1EF8-3F86-844C-F415AC8C641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600200"/>
            <a:ext cx="39624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TCP socket identified by 4-tuple: 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source IP address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source port number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dest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recv host uses all four values to direct segment to appropriate socket</a:t>
            </a: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A632F0AF-3FDB-2308-8080-FD12E3641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95800" y="16002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Server host may support many simultaneous TCP sockets: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each socket identified by its own 4-tuple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Web servers have different sockets for each connecting client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non-persistent HTTP will have different socket for each request</a:t>
            </a:r>
          </a:p>
        </p:txBody>
      </p:sp>
      <p:sp>
        <p:nvSpPr>
          <p:cNvPr id="49156" name="Slide Number Placeholder 1">
            <a:extLst>
              <a:ext uri="{FF2B5EF4-FFF2-40B4-BE49-F238E27FC236}">
                <a16:creationId xmlns:a16="http://schemas.microsoft.com/office/drawing/2014/main" id="{89A2CD4B-82FF-3FB4-6CEF-CB47D8E11D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D2CA3-EA29-F447-BBDD-C10103E5F5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7760FD2E-2457-1D5E-6F86-2F4B6C90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Connection-oriented demux (cont)</a:t>
            </a: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014E68DD-740C-A4EC-CFCF-2DDB721D8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3" y="4724400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Client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IP:B</a:t>
            </a:r>
          </a:p>
        </p:txBody>
      </p:sp>
      <p:grpSp>
        <p:nvGrpSpPr>
          <p:cNvPr id="51203" name="Group 4">
            <a:extLst>
              <a:ext uri="{FF2B5EF4-FFF2-40B4-BE49-F238E27FC236}">
                <a16:creationId xmlns:a16="http://schemas.microsoft.com/office/drawing/2014/main" id="{2AFBE980-810F-0F9B-8715-EB41D952F37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1011238" cy="3136900"/>
            <a:chOff x="240" y="1440"/>
            <a:chExt cx="637" cy="1976"/>
          </a:xfrm>
        </p:grpSpPr>
        <p:grpSp>
          <p:nvGrpSpPr>
            <p:cNvPr id="51269" name="Group 5">
              <a:extLst>
                <a:ext uri="{FF2B5EF4-FFF2-40B4-BE49-F238E27FC236}">
                  <a16:creationId xmlns:a16="http://schemas.microsoft.com/office/drawing/2014/main" id="{21E0F7F0-46A1-D79D-B899-7365622897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51275" name="Rectangle 6">
                <a:extLst>
                  <a:ext uri="{FF2B5EF4-FFF2-40B4-BE49-F238E27FC236}">
                    <a16:creationId xmlns:a16="http://schemas.microsoft.com/office/drawing/2014/main" id="{50B92CC4-0102-4F44-BC8B-4CF9D68F8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1276" name="Rectangle 7">
                <a:extLst>
                  <a:ext uri="{FF2B5EF4-FFF2-40B4-BE49-F238E27FC236}">
                    <a16:creationId xmlns:a16="http://schemas.microsoft.com/office/drawing/2014/main" id="{E80B002E-0376-DA72-CFA5-C730437AB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1277" name="Rectangle 8">
                <a:extLst>
                  <a:ext uri="{FF2B5EF4-FFF2-40B4-BE49-F238E27FC236}">
                    <a16:creationId xmlns:a16="http://schemas.microsoft.com/office/drawing/2014/main" id="{0979E019-5A46-FE7D-35C4-EB9C4DED5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1278" name="Rectangle 9">
                <a:extLst>
                  <a:ext uri="{FF2B5EF4-FFF2-40B4-BE49-F238E27FC236}">
                    <a16:creationId xmlns:a16="http://schemas.microsoft.com/office/drawing/2014/main" id="{EE722230-4827-7516-4856-3C5FD7825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1279" name="Rectangle 10">
                <a:extLst>
                  <a:ext uri="{FF2B5EF4-FFF2-40B4-BE49-F238E27FC236}">
                    <a16:creationId xmlns:a16="http://schemas.microsoft.com/office/drawing/2014/main" id="{52E27DF3-6F6C-74AA-C3D2-96E3006FE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51270" name="Group 11">
              <a:extLst>
                <a:ext uri="{FF2B5EF4-FFF2-40B4-BE49-F238E27FC236}">
                  <a16:creationId xmlns:a16="http://schemas.microsoft.com/office/drawing/2014/main" id="{E16A8BF3-5172-530E-CA43-7205D98DB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51273" name="Rectangle 12">
                <a:extLst>
                  <a:ext uri="{FF2B5EF4-FFF2-40B4-BE49-F238E27FC236}">
                    <a16:creationId xmlns:a16="http://schemas.microsoft.com/office/drawing/2014/main" id="{12838082-B1D6-2723-2FC6-A496C55F7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1274" name="Oval 13">
                <a:extLst>
                  <a:ext uri="{FF2B5EF4-FFF2-40B4-BE49-F238E27FC236}">
                    <a16:creationId xmlns:a16="http://schemas.microsoft.com/office/drawing/2014/main" id="{78141A18-2273-DC15-0EB2-B4C3C3732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sp>
          <p:nvSpPr>
            <p:cNvPr id="51271" name="Text Box 14">
              <a:extLst>
                <a:ext uri="{FF2B5EF4-FFF2-40B4-BE49-F238E27FC236}">
                  <a16:creationId xmlns:a16="http://schemas.microsoft.com/office/drawing/2014/main" id="{9F8ADD2F-3C8B-5A36-F173-C6A346179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" y="2974"/>
              <a:ext cx="5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client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 IP: A</a:t>
              </a:r>
            </a:p>
          </p:txBody>
        </p:sp>
        <p:sp>
          <p:nvSpPr>
            <p:cNvPr id="51272" name="Line 15">
              <a:extLst>
                <a:ext uri="{FF2B5EF4-FFF2-40B4-BE49-F238E27FC236}">
                  <a16:creationId xmlns:a16="http://schemas.microsoft.com/office/drawing/2014/main" id="{C42304A3-1E8E-88C6-1D5E-527E77889E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726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1204" name="Group 16">
            <a:extLst>
              <a:ext uri="{FF2B5EF4-FFF2-40B4-BE49-F238E27FC236}">
                <a16:creationId xmlns:a16="http://schemas.microsoft.com/office/drawing/2014/main" id="{B2D8FC60-9DA7-1560-FC47-FDB2E1532732}"/>
              </a:ext>
            </a:extLst>
          </p:cNvPr>
          <p:cNvGrpSpPr>
            <a:grpSpLocks/>
          </p:cNvGrpSpPr>
          <p:nvPr/>
        </p:nvGrpSpPr>
        <p:grpSpPr bwMode="auto">
          <a:xfrm>
            <a:off x="7575550" y="2325688"/>
            <a:ext cx="598488" cy="500062"/>
            <a:chOff x="2614" y="2862"/>
            <a:chExt cx="377" cy="315"/>
          </a:xfrm>
        </p:grpSpPr>
        <p:sp>
          <p:nvSpPr>
            <p:cNvPr id="51267" name="Rectangle 17">
              <a:extLst>
                <a:ext uri="{FF2B5EF4-FFF2-40B4-BE49-F238E27FC236}">
                  <a16:creationId xmlns:a16="http://schemas.microsoft.com/office/drawing/2014/main" id="{706038C6-6D6D-2C96-9E42-83ECBD378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68" name="Oval 18">
              <a:extLst>
                <a:ext uri="{FF2B5EF4-FFF2-40B4-BE49-F238E27FC236}">
                  <a16:creationId xmlns:a16="http://schemas.microsoft.com/office/drawing/2014/main" id="{FE31FFAF-3DF7-A5B9-EA43-8158CD6EE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P1</a:t>
              </a:r>
            </a:p>
          </p:txBody>
        </p:sp>
      </p:grpSp>
      <p:grpSp>
        <p:nvGrpSpPr>
          <p:cNvPr id="51205" name="Group 19">
            <a:extLst>
              <a:ext uri="{FF2B5EF4-FFF2-40B4-BE49-F238E27FC236}">
                <a16:creationId xmlns:a16="http://schemas.microsoft.com/office/drawing/2014/main" id="{392E1518-5B38-395E-9B70-BB03BE477D98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2286000"/>
            <a:ext cx="1503363" cy="2381250"/>
            <a:chOff x="608" y="2454"/>
            <a:chExt cx="1261" cy="1500"/>
          </a:xfrm>
        </p:grpSpPr>
        <p:sp>
          <p:nvSpPr>
            <p:cNvPr id="51262" name="Rectangle 20">
              <a:extLst>
                <a:ext uri="{FF2B5EF4-FFF2-40B4-BE49-F238E27FC236}">
                  <a16:creationId xmlns:a16="http://schemas.microsoft.com/office/drawing/2014/main" id="{A62BAE3D-A7CB-CF04-D139-345CF4FE7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63" name="Rectangle 21">
              <a:extLst>
                <a:ext uri="{FF2B5EF4-FFF2-40B4-BE49-F238E27FC236}">
                  <a16:creationId xmlns:a16="http://schemas.microsoft.com/office/drawing/2014/main" id="{2991672D-E9F8-1AA8-8F47-2816B3552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64" name="Rectangle 22">
              <a:extLst>
                <a:ext uri="{FF2B5EF4-FFF2-40B4-BE49-F238E27FC236}">
                  <a16:creationId xmlns:a16="http://schemas.microsoft.com/office/drawing/2014/main" id="{61D7B448-E9D6-F7D0-73B7-D98ABCE98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65" name="Rectangle 23">
              <a:extLst>
                <a:ext uri="{FF2B5EF4-FFF2-40B4-BE49-F238E27FC236}">
                  <a16:creationId xmlns:a16="http://schemas.microsoft.com/office/drawing/2014/main" id="{B1C18125-8209-DFDC-7B18-CEC3F6061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66" name="Rectangle 24">
              <a:extLst>
                <a:ext uri="{FF2B5EF4-FFF2-40B4-BE49-F238E27FC236}">
                  <a16:creationId xmlns:a16="http://schemas.microsoft.com/office/drawing/2014/main" id="{C6F129A8-D0C6-D8DA-AA72-FA9139D76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1206" name="Group 25">
            <a:extLst>
              <a:ext uri="{FF2B5EF4-FFF2-40B4-BE49-F238E27FC236}">
                <a16:creationId xmlns:a16="http://schemas.microsoft.com/office/drawing/2014/main" id="{999D6C71-7CE7-C4AE-94E8-03C7068BAC71}"/>
              </a:ext>
            </a:extLst>
          </p:cNvPr>
          <p:cNvGrpSpPr>
            <a:grpSpLocks/>
          </p:cNvGrpSpPr>
          <p:nvPr/>
        </p:nvGrpSpPr>
        <p:grpSpPr bwMode="auto">
          <a:xfrm>
            <a:off x="7035800" y="2349500"/>
            <a:ext cx="598488" cy="500063"/>
            <a:chOff x="2614" y="2862"/>
            <a:chExt cx="377" cy="315"/>
          </a:xfrm>
        </p:grpSpPr>
        <p:sp>
          <p:nvSpPr>
            <p:cNvPr id="51260" name="Rectangle 26">
              <a:extLst>
                <a:ext uri="{FF2B5EF4-FFF2-40B4-BE49-F238E27FC236}">
                  <a16:creationId xmlns:a16="http://schemas.microsoft.com/office/drawing/2014/main" id="{C9FDB19F-2E72-132E-9D83-D80F2ADDE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61" name="Oval 27">
              <a:extLst>
                <a:ext uri="{FF2B5EF4-FFF2-40B4-BE49-F238E27FC236}">
                  <a16:creationId xmlns:a16="http://schemas.microsoft.com/office/drawing/2014/main" id="{417FE8D0-5278-7DF6-3B83-E9820D51A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P2</a:t>
              </a:r>
            </a:p>
          </p:txBody>
        </p:sp>
      </p:grpSp>
      <p:sp>
        <p:nvSpPr>
          <p:cNvPr id="51207" name="Line 28">
            <a:extLst>
              <a:ext uri="{FF2B5EF4-FFF2-40B4-BE49-F238E27FC236}">
                <a16:creationId xmlns:a16="http://schemas.microsoft.com/office/drawing/2014/main" id="{015AD2A5-F9E4-991D-B8D2-31A7D4F07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743200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8" name="Rectangle 29">
            <a:extLst>
              <a:ext uri="{FF2B5EF4-FFF2-40B4-BE49-F238E27FC236}">
                <a16:creationId xmlns:a16="http://schemas.microsoft.com/office/drawing/2014/main" id="{B0CA7241-47F6-ACC9-F3AF-72456096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286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9" name="Rectangle 30">
            <a:extLst>
              <a:ext uri="{FF2B5EF4-FFF2-40B4-BE49-F238E27FC236}">
                <a16:creationId xmlns:a16="http://schemas.microsoft.com/office/drawing/2014/main" id="{34B706B2-5A50-B097-9F7A-5946365DB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7432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0" name="Rectangle 31">
            <a:extLst>
              <a:ext uri="{FF2B5EF4-FFF2-40B4-BE49-F238E27FC236}">
                <a16:creationId xmlns:a16="http://schemas.microsoft.com/office/drawing/2014/main" id="{7A505400-6E73-CA99-0E11-7B57ECDC8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385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1" name="Rectangle 32">
            <a:extLst>
              <a:ext uri="{FF2B5EF4-FFF2-40B4-BE49-F238E27FC236}">
                <a16:creationId xmlns:a16="http://schemas.microsoft.com/office/drawing/2014/main" id="{E9E3BFCC-9B4C-18BF-8FE8-0ED2B4EC0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1475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2" name="Rectangle 33">
            <a:extLst>
              <a:ext uri="{FF2B5EF4-FFF2-40B4-BE49-F238E27FC236}">
                <a16:creationId xmlns:a16="http://schemas.microsoft.com/office/drawing/2014/main" id="{007AAC21-D3F7-A003-18AC-571D2C9ED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191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1213" name="Group 34">
            <a:extLst>
              <a:ext uri="{FF2B5EF4-FFF2-40B4-BE49-F238E27FC236}">
                <a16:creationId xmlns:a16="http://schemas.microsoft.com/office/drawing/2014/main" id="{5649957A-99DD-C7C8-D5A1-A7329E362B8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362200"/>
            <a:ext cx="571500" cy="500063"/>
            <a:chOff x="2614" y="2862"/>
            <a:chExt cx="377" cy="315"/>
          </a:xfrm>
        </p:grpSpPr>
        <p:sp>
          <p:nvSpPr>
            <p:cNvPr id="51258" name="Rectangle 35">
              <a:extLst>
                <a:ext uri="{FF2B5EF4-FFF2-40B4-BE49-F238E27FC236}">
                  <a16:creationId xmlns:a16="http://schemas.microsoft.com/office/drawing/2014/main" id="{72EFA63A-5F17-B537-1324-6E13E3A63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59" name="Oval 36">
              <a:extLst>
                <a:ext uri="{FF2B5EF4-FFF2-40B4-BE49-F238E27FC236}">
                  <a16:creationId xmlns:a16="http://schemas.microsoft.com/office/drawing/2014/main" id="{565C4D77-C00C-2E23-4D6A-AD38D7ECF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P4</a:t>
              </a:r>
            </a:p>
          </p:txBody>
        </p:sp>
      </p:grpSp>
      <p:sp>
        <p:nvSpPr>
          <p:cNvPr id="51214" name="Text Box 37">
            <a:extLst>
              <a:ext uri="{FF2B5EF4-FFF2-40B4-BE49-F238E27FC236}">
                <a16:creationId xmlns:a16="http://schemas.microsoft.com/office/drawing/2014/main" id="{3DCE2E09-C84A-3297-8522-9A8A5D163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4797425"/>
            <a:ext cx="954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server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IP: C</a:t>
            </a:r>
          </a:p>
        </p:txBody>
      </p:sp>
      <p:sp>
        <p:nvSpPr>
          <p:cNvPr id="51215" name="Line 38">
            <a:extLst>
              <a:ext uri="{FF2B5EF4-FFF2-40B4-BE49-F238E27FC236}">
                <a16:creationId xmlns:a16="http://schemas.microsoft.com/office/drawing/2014/main" id="{D22D1952-1CAD-DD07-0A90-4A50D4A043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6" name="Line 39">
            <a:extLst>
              <a:ext uri="{FF2B5EF4-FFF2-40B4-BE49-F238E27FC236}">
                <a16:creationId xmlns:a16="http://schemas.microsoft.com/office/drawing/2014/main" id="{F9A75CA4-A788-D3D0-C3DC-69B24C8C08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7" name="Line 40">
            <a:extLst>
              <a:ext uri="{FF2B5EF4-FFF2-40B4-BE49-F238E27FC236}">
                <a16:creationId xmlns:a16="http://schemas.microsoft.com/office/drawing/2014/main" id="{973320CC-F549-4154-D7E6-EB74107A9C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8" name="Line 41">
            <a:extLst>
              <a:ext uri="{FF2B5EF4-FFF2-40B4-BE49-F238E27FC236}">
                <a16:creationId xmlns:a16="http://schemas.microsoft.com/office/drawing/2014/main" id="{CC3EB4D4-4BFF-F50E-DB85-609EDACB8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9" name="Line 42">
            <a:extLst>
              <a:ext uri="{FF2B5EF4-FFF2-40B4-BE49-F238E27FC236}">
                <a16:creationId xmlns:a16="http://schemas.microsoft.com/office/drawing/2014/main" id="{5B920581-B69B-DD22-E52C-67081B2206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9718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0" name="Line 43">
            <a:extLst>
              <a:ext uri="{FF2B5EF4-FFF2-40B4-BE49-F238E27FC236}">
                <a16:creationId xmlns:a16="http://schemas.microsoft.com/office/drawing/2014/main" id="{74142B76-9EC8-A449-F765-5D7142CF8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495800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1" name="Rectangle 44">
            <a:extLst>
              <a:ext uri="{FF2B5EF4-FFF2-40B4-BE49-F238E27FC236}">
                <a16:creationId xmlns:a16="http://schemas.microsoft.com/office/drawing/2014/main" id="{3CAE4E12-AD86-E4B1-6065-1B49AD010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419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SP: 9157</a:t>
            </a:r>
          </a:p>
        </p:txBody>
      </p:sp>
      <p:sp>
        <p:nvSpPr>
          <p:cNvPr id="51222" name="Rectangle 45">
            <a:extLst>
              <a:ext uri="{FF2B5EF4-FFF2-40B4-BE49-F238E27FC236}">
                <a16:creationId xmlns:a16="http://schemas.microsoft.com/office/drawing/2014/main" id="{F1C1D98D-C549-CA15-5B84-C39DD9FD4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244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DP: 80</a:t>
            </a:r>
          </a:p>
        </p:txBody>
      </p:sp>
      <p:sp>
        <p:nvSpPr>
          <p:cNvPr id="51223" name="Rectangle 46">
            <a:extLst>
              <a:ext uri="{FF2B5EF4-FFF2-40B4-BE49-F238E27FC236}">
                <a16:creationId xmlns:a16="http://schemas.microsoft.com/office/drawing/2014/main" id="{6C82C723-4293-15F6-44FA-BC801379D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1224" name="Group 47">
            <a:extLst>
              <a:ext uri="{FF2B5EF4-FFF2-40B4-BE49-F238E27FC236}">
                <a16:creationId xmlns:a16="http://schemas.microsoft.com/office/drawing/2014/main" id="{0ED0BE0C-B6CA-ABCA-F2BF-F9FE93246DCE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4419600"/>
            <a:ext cx="990600" cy="914400"/>
            <a:chOff x="3936" y="2784"/>
            <a:chExt cx="624" cy="576"/>
          </a:xfrm>
        </p:grpSpPr>
        <p:sp>
          <p:nvSpPr>
            <p:cNvPr id="51255" name="Rectangle 48">
              <a:extLst>
                <a:ext uri="{FF2B5EF4-FFF2-40B4-BE49-F238E27FC236}">
                  <a16:creationId xmlns:a16="http://schemas.microsoft.com/office/drawing/2014/main" id="{C541EF94-A9B0-69F9-7982-A394A716B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SP: 9157</a:t>
              </a:r>
            </a:p>
          </p:txBody>
        </p:sp>
        <p:sp>
          <p:nvSpPr>
            <p:cNvPr id="51256" name="Rectangle 49">
              <a:extLst>
                <a:ext uri="{FF2B5EF4-FFF2-40B4-BE49-F238E27FC236}">
                  <a16:creationId xmlns:a16="http://schemas.microsoft.com/office/drawing/2014/main" id="{5B033759-4352-A0E7-89E3-97FFCEFA8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DP: 80</a:t>
              </a:r>
            </a:p>
          </p:txBody>
        </p:sp>
        <p:sp>
          <p:nvSpPr>
            <p:cNvPr id="51257" name="Rectangle 50">
              <a:extLst>
                <a:ext uri="{FF2B5EF4-FFF2-40B4-BE49-F238E27FC236}">
                  <a16:creationId xmlns:a16="http://schemas.microsoft.com/office/drawing/2014/main" id="{3C6D12B6-AFDE-984E-B3C1-7C294A031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1225" name="Group 51">
            <a:extLst>
              <a:ext uri="{FF2B5EF4-FFF2-40B4-BE49-F238E27FC236}">
                <a16:creationId xmlns:a16="http://schemas.microsoft.com/office/drawing/2014/main" id="{08F12DCB-8F1A-9360-FBEB-C5820C5EBFD3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2362200"/>
            <a:ext cx="571500" cy="500063"/>
            <a:chOff x="2614" y="2862"/>
            <a:chExt cx="377" cy="315"/>
          </a:xfrm>
        </p:grpSpPr>
        <p:sp>
          <p:nvSpPr>
            <p:cNvPr id="51253" name="Rectangle 52">
              <a:extLst>
                <a:ext uri="{FF2B5EF4-FFF2-40B4-BE49-F238E27FC236}">
                  <a16:creationId xmlns:a16="http://schemas.microsoft.com/office/drawing/2014/main" id="{DDB84369-9003-4DE3-4C4A-02E2E3852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54" name="Oval 53">
              <a:extLst>
                <a:ext uri="{FF2B5EF4-FFF2-40B4-BE49-F238E27FC236}">
                  <a16:creationId xmlns:a16="http://schemas.microsoft.com/office/drawing/2014/main" id="{1E1FDAA3-A5CB-24E6-7C78-B6E3AFDBF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P5</a:t>
              </a:r>
            </a:p>
          </p:txBody>
        </p:sp>
      </p:grpSp>
      <p:grpSp>
        <p:nvGrpSpPr>
          <p:cNvPr id="51226" name="Group 54">
            <a:extLst>
              <a:ext uri="{FF2B5EF4-FFF2-40B4-BE49-F238E27FC236}">
                <a16:creationId xmlns:a16="http://schemas.microsoft.com/office/drawing/2014/main" id="{8E94BDED-1991-1FBE-1B4D-2FC60CE1FCA7}"/>
              </a:ext>
            </a:extLst>
          </p:cNvPr>
          <p:cNvGrpSpPr>
            <a:grpSpLocks/>
          </p:cNvGrpSpPr>
          <p:nvPr/>
        </p:nvGrpSpPr>
        <p:grpSpPr bwMode="auto">
          <a:xfrm>
            <a:off x="5022850" y="2351088"/>
            <a:ext cx="571500" cy="500062"/>
            <a:chOff x="2614" y="2862"/>
            <a:chExt cx="377" cy="315"/>
          </a:xfrm>
        </p:grpSpPr>
        <p:sp>
          <p:nvSpPr>
            <p:cNvPr id="51251" name="Rectangle 55">
              <a:extLst>
                <a:ext uri="{FF2B5EF4-FFF2-40B4-BE49-F238E27FC236}">
                  <a16:creationId xmlns:a16="http://schemas.microsoft.com/office/drawing/2014/main" id="{2C8EF58F-A68B-2806-6D21-28DAB17C8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52" name="Oval 56">
              <a:extLst>
                <a:ext uri="{FF2B5EF4-FFF2-40B4-BE49-F238E27FC236}">
                  <a16:creationId xmlns:a16="http://schemas.microsoft.com/office/drawing/2014/main" id="{F07ADA0F-0137-6B6F-9BFF-A9426293E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P6</a:t>
              </a:r>
            </a:p>
          </p:txBody>
        </p:sp>
      </p:grpSp>
      <p:grpSp>
        <p:nvGrpSpPr>
          <p:cNvPr id="51227" name="Group 57">
            <a:extLst>
              <a:ext uri="{FF2B5EF4-FFF2-40B4-BE49-F238E27FC236}">
                <a16:creationId xmlns:a16="http://schemas.microsoft.com/office/drawing/2014/main" id="{5449EB17-F737-6C1B-755A-13B595339724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2363788"/>
            <a:ext cx="598488" cy="500062"/>
            <a:chOff x="2614" y="2862"/>
            <a:chExt cx="377" cy="315"/>
          </a:xfrm>
        </p:grpSpPr>
        <p:sp>
          <p:nvSpPr>
            <p:cNvPr id="51249" name="Rectangle 58">
              <a:extLst>
                <a:ext uri="{FF2B5EF4-FFF2-40B4-BE49-F238E27FC236}">
                  <a16:creationId xmlns:a16="http://schemas.microsoft.com/office/drawing/2014/main" id="{A0E9348A-5591-2298-F907-AAA6A2BC4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250" name="Oval 59">
              <a:extLst>
                <a:ext uri="{FF2B5EF4-FFF2-40B4-BE49-F238E27FC236}">
                  <a16:creationId xmlns:a16="http://schemas.microsoft.com/office/drawing/2014/main" id="{112D4849-81E5-8B80-7039-2CB37A72C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P3</a:t>
              </a:r>
            </a:p>
          </p:txBody>
        </p:sp>
      </p:grpSp>
      <p:sp>
        <p:nvSpPr>
          <p:cNvPr id="51228" name="Line 60">
            <a:extLst>
              <a:ext uri="{FF2B5EF4-FFF2-40B4-BE49-F238E27FC236}">
                <a16:creationId xmlns:a16="http://schemas.microsoft.com/office/drawing/2014/main" id="{A38B086F-3EC1-A5CA-3E9A-A7CCBBE74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9" name="Line 61">
            <a:extLst>
              <a:ext uri="{FF2B5EF4-FFF2-40B4-BE49-F238E27FC236}">
                <a16:creationId xmlns:a16="http://schemas.microsoft.com/office/drawing/2014/main" id="{E4179FC6-DD81-3863-A0F1-B945D8632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343400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0" name="Line 62">
            <a:extLst>
              <a:ext uri="{FF2B5EF4-FFF2-40B4-BE49-F238E27FC236}">
                <a16:creationId xmlns:a16="http://schemas.microsoft.com/office/drawing/2014/main" id="{620CF8E1-B073-8CC8-C8CD-A650E5B2C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1" name="Rectangle 63">
            <a:extLst>
              <a:ext uri="{FF2B5EF4-FFF2-40B4-BE49-F238E27FC236}">
                <a16:creationId xmlns:a16="http://schemas.microsoft.com/office/drawing/2014/main" id="{FEE3BB9E-4405-35F1-91D1-552C9C9BB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2" name="Rectangle 64">
            <a:extLst>
              <a:ext uri="{FF2B5EF4-FFF2-40B4-BE49-F238E27FC236}">
                <a16:creationId xmlns:a16="http://schemas.microsoft.com/office/drawing/2014/main" id="{904ECAD0-A18F-5A92-60E4-E7732B6DB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D-IP:C</a:t>
            </a:r>
          </a:p>
        </p:txBody>
      </p:sp>
      <p:sp>
        <p:nvSpPr>
          <p:cNvPr id="51233" name="Text Box 65">
            <a:extLst>
              <a:ext uri="{FF2B5EF4-FFF2-40B4-BE49-F238E27FC236}">
                <a16:creationId xmlns:a16="http://schemas.microsoft.com/office/drawing/2014/main" id="{F7C48B09-70D3-CC84-FCE7-E30D13AD8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49418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4" name="Text Box 66">
            <a:extLst>
              <a:ext uri="{FF2B5EF4-FFF2-40B4-BE49-F238E27FC236}">
                <a16:creationId xmlns:a16="http://schemas.microsoft.com/office/drawing/2014/main" id="{A9EF4963-A816-07AA-C032-CD03B07BD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029200"/>
            <a:ext cx="896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S-IP: A</a:t>
            </a:r>
          </a:p>
        </p:txBody>
      </p:sp>
      <p:sp>
        <p:nvSpPr>
          <p:cNvPr id="51235" name="Text Box 67">
            <a:extLst>
              <a:ext uri="{FF2B5EF4-FFF2-40B4-BE49-F238E27FC236}">
                <a16:creationId xmlns:a16="http://schemas.microsoft.com/office/drawing/2014/main" id="{4177772E-2FAC-7018-6789-4B96AED3F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340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D-IP:C</a:t>
            </a:r>
          </a:p>
        </p:txBody>
      </p:sp>
      <p:sp>
        <p:nvSpPr>
          <p:cNvPr id="51236" name="Text Box 68">
            <a:extLst>
              <a:ext uri="{FF2B5EF4-FFF2-40B4-BE49-F238E27FC236}">
                <a16:creationId xmlns:a16="http://schemas.microsoft.com/office/drawing/2014/main" id="{FCCE05CD-C7D4-0DE3-3A44-B7B43DD3D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5029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S-IP: B</a:t>
            </a:r>
          </a:p>
        </p:txBody>
      </p:sp>
      <p:grpSp>
        <p:nvGrpSpPr>
          <p:cNvPr id="51237" name="Group 69">
            <a:extLst>
              <a:ext uri="{FF2B5EF4-FFF2-40B4-BE49-F238E27FC236}">
                <a16:creationId xmlns:a16="http://schemas.microsoft.com/office/drawing/2014/main" id="{3A136D4A-1D69-8FDF-7A81-06DA4AF5CDDF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895600"/>
            <a:ext cx="990600" cy="914400"/>
            <a:chOff x="3936" y="2784"/>
            <a:chExt cx="624" cy="576"/>
          </a:xfrm>
        </p:grpSpPr>
        <p:sp>
          <p:nvSpPr>
            <p:cNvPr id="51246" name="Rectangle 70">
              <a:extLst>
                <a:ext uri="{FF2B5EF4-FFF2-40B4-BE49-F238E27FC236}">
                  <a16:creationId xmlns:a16="http://schemas.microsoft.com/office/drawing/2014/main" id="{94364527-706A-7EBC-DA01-CD9892432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SP: 5775</a:t>
              </a:r>
            </a:p>
          </p:txBody>
        </p:sp>
        <p:sp>
          <p:nvSpPr>
            <p:cNvPr id="51247" name="Rectangle 71">
              <a:extLst>
                <a:ext uri="{FF2B5EF4-FFF2-40B4-BE49-F238E27FC236}">
                  <a16:creationId xmlns:a16="http://schemas.microsoft.com/office/drawing/2014/main" id="{A7CA1C3E-2ED9-BF33-8A2A-FBBD56702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DP: 80</a:t>
              </a:r>
            </a:p>
          </p:txBody>
        </p:sp>
        <p:sp>
          <p:nvSpPr>
            <p:cNvPr id="51248" name="Rectangle 72">
              <a:extLst>
                <a:ext uri="{FF2B5EF4-FFF2-40B4-BE49-F238E27FC236}">
                  <a16:creationId xmlns:a16="http://schemas.microsoft.com/office/drawing/2014/main" id="{0C962EBC-5B66-B069-2068-BF61AF333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51238" name="Rectangle 73">
            <a:extLst>
              <a:ext uri="{FF2B5EF4-FFF2-40B4-BE49-F238E27FC236}">
                <a16:creationId xmlns:a16="http://schemas.microsoft.com/office/drawing/2014/main" id="{6232FFB8-D567-1D92-1081-7E82B4EFE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810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D-IP:C</a:t>
            </a:r>
          </a:p>
        </p:txBody>
      </p:sp>
      <p:sp>
        <p:nvSpPr>
          <p:cNvPr id="51239" name="Rectangle 74">
            <a:extLst>
              <a:ext uri="{FF2B5EF4-FFF2-40B4-BE49-F238E27FC236}">
                <a16:creationId xmlns:a16="http://schemas.microsoft.com/office/drawing/2014/main" id="{16DB7769-0C40-3DF9-03A9-789477B6B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S-IP: B</a:t>
            </a:r>
          </a:p>
        </p:txBody>
      </p:sp>
      <p:sp>
        <p:nvSpPr>
          <p:cNvPr id="51240" name="Line 75">
            <a:extLst>
              <a:ext uri="{FF2B5EF4-FFF2-40B4-BE49-F238E27FC236}">
                <a16:creationId xmlns:a16="http://schemas.microsoft.com/office/drawing/2014/main" id="{096D319B-BAA3-5A8D-70D5-4F4471ADD6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114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1" name="Rectangle 76">
            <a:extLst>
              <a:ext uri="{FF2B5EF4-FFF2-40B4-BE49-F238E27FC236}">
                <a16:creationId xmlns:a16="http://schemas.microsoft.com/office/drawing/2014/main" id="{255DC428-9073-B379-53B0-B62791FBD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2" name="Oval 77">
            <a:extLst>
              <a:ext uri="{FF2B5EF4-FFF2-40B4-BE49-F238E27FC236}">
                <a16:creationId xmlns:a16="http://schemas.microsoft.com/office/drawing/2014/main" id="{699F72EE-4A30-63BB-EB9B-690E072A6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4478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3" name="Text Box 78">
            <a:extLst>
              <a:ext uri="{FF2B5EF4-FFF2-40B4-BE49-F238E27FC236}">
                <a16:creationId xmlns:a16="http://schemas.microsoft.com/office/drawing/2014/main" id="{EDC9278F-FA41-4D71-CEA4-1B9A84346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478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process</a:t>
            </a:r>
          </a:p>
        </p:txBody>
      </p:sp>
      <p:sp>
        <p:nvSpPr>
          <p:cNvPr id="51244" name="Text Box 79">
            <a:extLst>
              <a:ext uri="{FF2B5EF4-FFF2-40B4-BE49-F238E27FC236}">
                <a16:creationId xmlns:a16="http://schemas.microsoft.com/office/drawing/2014/main" id="{8EBB0CF0-7D8D-8FA5-1741-0C4FFC433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1447800"/>
            <a:ext cx="976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socket</a:t>
            </a:r>
          </a:p>
        </p:txBody>
      </p:sp>
      <p:sp>
        <p:nvSpPr>
          <p:cNvPr id="51245" name="Slide Number Placeholder 1">
            <a:extLst>
              <a:ext uri="{FF2B5EF4-FFF2-40B4-BE49-F238E27FC236}">
                <a16:creationId xmlns:a16="http://schemas.microsoft.com/office/drawing/2014/main" id="{19F195E8-2EE2-7789-2579-2DDA5146C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95670-A282-D849-BAC6-A10394D83C9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C35F8-346E-964A-A2DF-E89A76AA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93354"/>
            <a:ext cx="7753350" cy="556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C2C09-5A6F-DE4A-8A3F-B24666AB160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ICMP message types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43F7-7D33-E34B-8384-FCF19F86D13C}"/>
              </a:ext>
            </a:extLst>
          </p:cNvPr>
          <p:cNvSpPr/>
          <p:nvPr/>
        </p:nvSpPr>
        <p:spPr>
          <a:xfrm>
            <a:off x="866899" y="456012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D52EE-0507-5940-BF75-757DC2FA25B2}"/>
              </a:ext>
            </a:extLst>
          </p:cNvPr>
          <p:cNvSpPr/>
          <p:nvPr/>
        </p:nvSpPr>
        <p:spPr>
          <a:xfrm>
            <a:off x="866899" y="1654531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CE5E2-64E0-2C4E-AD31-D7B4F77663A2}"/>
              </a:ext>
            </a:extLst>
          </p:cNvPr>
          <p:cNvSpPr/>
          <p:nvPr/>
        </p:nvSpPr>
        <p:spPr>
          <a:xfrm>
            <a:off x="866899" y="565131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95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D5720E29-C5A7-AFF5-AE27-77B42DCE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Connection-oriented demux: Threaded Web Server</a:t>
            </a:r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813A36EF-7F2B-F32E-85C2-C71E7BDD3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3" y="4724400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Client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IP:B</a:t>
            </a:r>
          </a:p>
        </p:txBody>
      </p:sp>
      <p:grpSp>
        <p:nvGrpSpPr>
          <p:cNvPr id="53251" name="Group 4">
            <a:extLst>
              <a:ext uri="{FF2B5EF4-FFF2-40B4-BE49-F238E27FC236}">
                <a16:creationId xmlns:a16="http://schemas.microsoft.com/office/drawing/2014/main" id="{5C5D0B68-B97F-BD54-605E-B5A07E81E04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1011238" cy="3136900"/>
            <a:chOff x="240" y="1440"/>
            <a:chExt cx="637" cy="1976"/>
          </a:xfrm>
        </p:grpSpPr>
        <p:grpSp>
          <p:nvGrpSpPr>
            <p:cNvPr id="53312" name="Group 5">
              <a:extLst>
                <a:ext uri="{FF2B5EF4-FFF2-40B4-BE49-F238E27FC236}">
                  <a16:creationId xmlns:a16="http://schemas.microsoft.com/office/drawing/2014/main" id="{FB9700BC-960A-13A1-13F7-39C8467B64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53318" name="Rectangle 6">
                <a:extLst>
                  <a:ext uri="{FF2B5EF4-FFF2-40B4-BE49-F238E27FC236}">
                    <a16:creationId xmlns:a16="http://schemas.microsoft.com/office/drawing/2014/main" id="{BD09B6A3-5780-F232-B91C-D11AD4FA3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319" name="Rectangle 7">
                <a:extLst>
                  <a:ext uri="{FF2B5EF4-FFF2-40B4-BE49-F238E27FC236}">
                    <a16:creationId xmlns:a16="http://schemas.microsoft.com/office/drawing/2014/main" id="{744FA1A5-001B-C061-28DE-AC1A2B0FA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320" name="Rectangle 8">
                <a:extLst>
                  <a:ext uri="{FF2B5EF4-FFF2-40B4-BE49-F238E27FC236}">
                    <a16:creationId xmlns:a16="http://schemas.microsoft.com/office/drawing/2014/main" id="{F0F88475-8DD8-2229-ECB5-2E5F077BB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321" name="Rectangle 9">
                <a:extLst>
                  <a:ext uri="{FF2B5EF4-FFF2-40B4-BE49-F238E27FC236}">
                    <a16:creationId xmlns:a16="http://schemas.microsoft.com/office/drawing/2014/main" id="{4489B787-F634-905E-CA2F-B8A7BD07F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322" name="Rectangle 10">
                <a:extLst>
                  <a:ext uri="{FF2B5EF4-FFF2-40B4-BE49-F238E27FC236}">
                    <a16:creationId xmlns:a16="http://schemas.microsoft.com/office/drawing/2014/main" id="{76F01323-5B7C-E403-95F1-CDE2A67A0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53313" name="Group 11">
              <a:extLst>
                <a:ext uri="{FF2B5EF4-FFF2-40B4-BE49-F238E27FC236}">
                  <a16:creationId xmlns:a16="http://schemas.microsoft.com/office/drawing/2014/main" id="{B397F728-B5F9-0CF2-CC08-12B8BD7F75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53316" name="Rectangle 12">
                <a:extLst>
                  <a:ext uri="{FF2B5EF4-FFF2-40B4-BE49-F238E27FC236}">
                    <a16:creationId xmlns:a16="http://schemas.microsoft.com/office/drawing/2014/main" id="{89BFF941-7E13-CBCB-3755-74771F26E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317" name="Oval 13">
                <a:extLst>
                  <a:ext uri="{FF2B5EF4-FFF2-40B4-BE49-F238E27FC236}">
                    <a16:creationId xmlns:a16="http://schemas.microsoft.com/office/drawing/2014/main" id="{6CBE569D-DFBD-A777-83F5-496E2BDF1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sp>
          <p:nvSpPr>
            <p:cNvPr id="53314" name="Text Box 14">
              <a:extLst>
                <a:ext uri="{FF2B5EF4-FFF2-40B4-BE49-F238E27FC236}">
                  <a16:creationId xmlns:a16="http://schemas.microsoft.com/office/drawing/2014/main" id="{CA9A5914-02E2-32C5-73DE-C33EDCE29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" y="2974"/>
              <a:ext cx="5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client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 IP: A</a:t>
              </a:r>
            </a:p>
          </p:txBody>
        </p:sp>
        <p:sp>
          <p:nvSpPr>
            <p:cNvPr id="53315" name="Line 15">
              <a:extLst>
                <a:ext uri="{FF2B5EF4-FFF2-40B4-BE49-F238E27FC236}">
                  <a16:creationId xmlns:a16="http://schemas.microsoft.com/office/drawing/2014/main" id="{1DB0933F-EF61-2FBD-E14D-6CAE797A3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726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3252" name="Group 16">
            <a:extLst>
              <a:ext uri="{FF2B5EF4-FFF2-40B4-BE49-F238E27FC236}">
                <a16:creationId xmlns:a16="http://schemas.microsoft.com/office/drawing/2014/main" id="{AC94CED6-4105-92CF-DCDF-353D5B26D5C9}"/>
              </a:ext>
            </a:extLst>
          </p:cNvPr>
          <p:cNvGrpSpPr>
            <a:grpSpLocks/>
          </p:cNvGrpSpPr>
          <p:nvPr/>
        </p:nvGrpSpPr>
        <p:grpSpPr bwMode="auto">
          <a:xfrm>
            <a:off x="7575550" y="2325688"/>
            <a:ext cx="598488" cy="500062"/>
            <a:chOff x="2614" y="2862"/>
            <a:chExt cx="377" cy="315"/>
          </a:xfrm>
        </p:grpSpPr>
        <p:sp>
          <p:nvSpPr>
            <p:cNvPr id="53310" name="Rectangle 17">
              <a:extLst>
                <a:ext uri="{FF2B5EF4-FFF2-40B4-BE49-F238E27FC236}">
                  <a16:creationId xmlns:a16="http://schemas.microsoft.com/office/drawing/2014/main" id="{0B0F463D-AE85-847F-FFA1-3063A34AA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311" name="Oval 18">
              <a:extLst>
                <a:ext uri="{FF2B5EF4-FFF2-40B4-BE49-F238E27FC236}">
                  <a16:creationId xmlns:a16="http://schemas.microsoft.com/office/drawing/2014/main" id="{E7881567-9A55-CBAB-5F28-8C204EB49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P1</a:t>
              </a:r>
            </a:p>
          </p:txBody>
        </p:sp>
      </p:grpSp>
      <p:grpSp>
        <p:nvGrpSpPr>
          <p:cNvPr id="53253" name="Group 19">
            <a:extLst>
              <a:ext uri="{FF2B5EF4-FFF2-40B4-BE49-F238E27FC236}">
                <a16:creationId xmlns:a16="http://schemas.microsoft.com/office/drawing/2014/main" id="{708755C9-3D21-0FC6-1A95-7B19DF5B353F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2286000"/>
            <a:ext cx="1503363" cy="2381250"/>
            <a:chOff x="608" y="2454"/>
            <a:chExt cx="1261" cy="1500"/>
          </a:xfrm>
        </p:grpSpPr>
        <p:sp>
          <p:nvSpPr>
            <p:cNvPr id="53305" name="Rectangle 20">
              <a:extLst>
                <a:ext uri="{FF2B5EF4-FFF2-40B4-BE49-F238E27FC236}">
                  <a16:creationId xmlns:a16="http://schemas.microsoft.com/office/drawing/2014/main" id="{0890628F-6834-129A-C3D3-AE1BDFA03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306" name="Rectangle 21">
              <a:extLst>
                <a:ext uri="{FF2B5EF4-FFF2-40B4-BE49-F238E27FC236}">
                  <a16:creationId xmlns:a16="http://schemas.microsoft.com/office/drawing/2014/main" id="{24EAB31F-E166-1B8B-6E23-E617E125E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307" name="Rectangle 22">
              <a:extLst>
                <a:ext uri="{FF2B5EF4-FFF2-40B4-BE49-F238E27FC236}">
                  <a16:creationId xmlns:a16="http://schemas.microsoft.com/office/drawing/2014/main" id="{679165CE-AC0B-40C9-33EA-125AE02B8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308" name="Rectangle 23">
              <a:extLst>
                <a:ext uri="{FF2B5EF4-FFF2-40B4-BE49-F238E27FC236}">
                  <a16:creationId xmlns:a16="http://schemas.microsoft.com/office/drawing/2014/main" id="{CC7FF45E-BB69-E9AC-FEC9-54D6C6B98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309" name="Rectangle 24">
              <a:extLst>
                <a:ext uri="{FF2B5EF4-FFF2-40B4-BE49-F238E27FC236}">
                  <a16:creationId xmlns:a16="http://schemas.microsoft.com/office/drawing/2014/main" id="{483C97B2-C821-9090-CCD7-1DACE02ED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3254" name="Group 25">
            <a:extLst>
              <a:ext uri="{FF2B5EF4-FFF2-40B4-BE49-F238E27FC236}">
                <a16:creationId xmlns:a16="http://schemas.microsoft.com/office/drawing/2014/main" id="{4F26F945-EDA8-F92D-CACE-E2D000B59C8F}"/>
              </a:ext>
            </a:extLst>
          </p:cNvPr>
          <p:cNvGrpSpPr>
            <a:grpSpLocks/>
          </p:cNvGrpSpPr>
          <p:nvPr/>
        </p:nvGrpSpPr>
        <p:grpSpPr bwMode="auto">
          <a:xfrm>
            <a:off x="7035800" y="2349500"/>
            <a:ext cx="598488" cy="500063"/>
            <a:chOff x="2614" y="2862"/>
            <a:chExt cx="377" cy="315"/>
          </a:xfrm>
        </p:grpSpPr>
        <p:sp>
          <p:nvSpPr>
            <p:cNvPr id="53303" name="Rectangle 26">
              <a:extLst>
                <a:ext uri="{FF2B5EF4-FFF2-40B4-BE49-F238E27FC236}">
                  <a16:creationId xmlns:a16="http://schemas.microsoft.com/office/drawing/2014/main" id="{225416B7-9875-05CC-AA63-F34518C2B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304" name="Oval 27">
              <a:extLst>
                <a:ext uri="{FF2B5EF4-FFF2-40B4-BE49-F238E27FC236}">
                  <a16:creationId xmlns:a16="http://schemas.microsoft.com/office/drawing/2014/main" id="{E4B9CDAB-FAFF-FDCA-D499-0DE77C1FE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P2</a:t>
              </a:r>
            </a:p>
          </p:txBody>
        </p:sp>
      </p:grpSp>
      <p:sp>
        <p:nvSpPr>
          <p:cNvPr id="53255" name="Line 28">
            <a:extLst>
              <a:ext uri="{FF2B5EF4-FFF2-40B4-BE49-F238E27FC236}">
                <a16:creationId xmlns:a16="http://schemas.microsoft.com/office/drawing/2014/main" id="{50E4E9EC-BD8B-DBB7-E433-0C1192930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743200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56" name="Rectangle 29">
            <a:extLst>
              <a:ext uri="{FF2B5EF4-FFF2-40B4-BE49-F238E27FC236}">
                <a16:creationId xmlns:a16="http://schemas.microsoft.com/office/drawing/2014/main" id="{CBE1960B-6592-462F-920B-0A8B335A7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286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57" name="Rectangle 30">
            <a:extLst>
              <a:ext uri="{FF2B5EF4-FFF2-40B4-BE49-F238E27FC236}">
                <a16:creationId xmlns:a16="http://schemas.microsoft.com/office/drawing/2014/main" id="{97CCB658-2277-4964-69B6-50FC146B0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7432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58" name="Rectangle 31">
            <a:extLst>
              <a:ext uri="{FF2B5EF4-FFF2-40B4-BE49-F238E27FC236}">
                <a16:creationId xmlns:a16="http://schemas.microsoft.com/office/drawing/2014/main" id="{74E9CEE7-198F-2F49-6F47-146F8EF08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385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59" name="Rectangle 32">
            <a:extLst>
              <a:ext uri="{FF2B5EF4-FFF2-40B4-BE49-F238E27FC236}">
                <a16:creationId xmlns:a16="http://schemas.microsoft.com/office/drawing/2014/main" id="{C72F932E-81C7-E3C4-3F3C-606517287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1475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0" name="Rectangle 33">
            <a:extLst>
              <a:ext uri="{FF2B5EF4-FFF2-40B4-BE49-F238E27FC236}">
                <a16:creationId xmlns:a16="http://schemas.microsoft.com/office/drawing/2014/main" id="{8C7B5BF3-5129-F62E-6511-5172460A8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191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1" name="Rectangle 34">
            <a:extLst>
              <a:ext uri="{FF2B5EF4-FFF2-40B4-BE49-F238E27FC236}">
                <a16:creationId xmlns:a16="http://schemas.microsoft.com/office/drawing/2014/main" id="{531514F6-2009-148F-01EA-F7FCC51EE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67000"/>
            <a:ext cx="571500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2" name="Text Box 35">
            <a:extLst>
              <a:ext uri="{FF2B5EF4-FFF2-40B4-BE49-F238E27FC236}">
                <a16:creationId xmlns:a16="http://schemas.microsoft.com/office/drawing/2014/main" id="{E17CE77A-449C-97FB-B719-1AB2CB896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4797425"/>
            <a:ext cx="954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server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IP: C</a:t>
            </a:r>
          </a:p>
        </p:txBody>
      </p:sp>
      <p:sp>
        <p:nvSpPr>
          <p:cNvPr id="53263" name="Line 36">
            <a:extLst>
              <a:ext uri="{FF2B5EF4-FFF2-40B4-BE49-F238E27FC236}">
                <a16:creationId xmlns:a16="http://schemas.microsoft.com/office/drawing/2014/main" id="{5532B143-9245-C052-EE96-67A9AB349F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4" name="Line 37">
            <a:extLst>
              <a:ext uri="{FF2B5EF4-FFF2-40B4-BE49-F238E27FC236}">
                <a16:creationId xmlns:a16="http://schemas.microsoft.com/office/drawing/2014/main" id="{49A0BA01-AB9C-0469-FB2D-C425FEF0E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5" name="Line 38">
            <a:extLst>
              <a:ext uri="{FF2B5EF4-FFF2-40B4-BE49-F238E27FC236}">
                <a16:creationId xmlns:a16="http://schemas.microsoft.com/office/drawing/2014/main" id="{0D8AF043-0D27-2943-8E33-03ACE737DF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6" name="Line 39">
            <a:extLst>
              <a:ext uri="{FF2B5EF4-FFF2-40B4-BE49-F238E27FC236}">
                <a16:creationId xmlns:a16="http://schemas.microsoft.com/office/drawing/2014/main" id="{59794C8E-998A-D9BB-24E8-3F41B75A4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7" name="Line 40">
            <a:extLst>
              <a:ext uri="{FF2B5EF4-FFF2-40B4-BE49-F238E27FC236}">
                <a16:creationId xmlns:a16="http://schemas.microsoft.com/office/drawing/2014/main" id="{801035F0-856E-DFE1-B514-11B0C981D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9718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8" name="Line 41">
            <a:extLst>
              <a:ext uri="{FF2B5EF4-FFF2-40B4-BE49-F238E27FC236}">
                <a16:creationId xmlns:a16="http://schemas.microsoft.com/office/drawing/2014/main" id="{008885EE-6073-E7EB-A488-955668F45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495800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9" name="Rectangle 42">
            <a:extLst>
              <a:ext uri="{FF2B5EF4-FFF2-40B4-BE49-F238E27FC236}">
                <a16:creationId xmlns:a16="http://schemas.microsoft.com/office/drawing/2014/main" id="{77D643EB-816D-CF0C-CA0C-6357D9D63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419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SP: 9157</a:t>
            </a:r>
          </a:p>
        </p:txBody>
      </p:sp>
      <p:sp>
        <p:nvSpPr>
          <p:cNvPr id="53270" name="Rectangle 43">
            <a:extLst>
              <a:ext uri="{FF2B5EF4-FFF2-40B4-BE49-F238E27FC236}">
                <a16:creationId xmlns:a16="http://schemas.microsoft.com/office/drawing/2014/main" id="{6D636611-9629-F543-F4DE-4D8A7FA7B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244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DP: 80</a:t>
            </a:r>
          </a:p>
        </p:txBody>
      </p:sp>
      <p:sp>
        <p:nvSpPr>
          <p:cNvPr id="53271" name="Rectangle 44">
            <a:extLst>
              <a:ext uri="{FF2B5EF4-FFF2-40B4-BE49-F238E27FC236}">
                <a16:creationId xmlns:a16="http://schemas.microsoft.com/office/drawing/2014/main" id="{851B323D-8CC7-A126-8EF2-4CAEAA39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3272" name="Group 45">
            <a:extLst>
              <a:ext uri="{FF2B5EF4-FFF2-40B4-BE49-F238E27FC236}">
                <a16:creationId xmlns:a16="http://schemas.microsoft.com/office/drawing/2014/main" id="{4D266E0A-FBC7-BD43-3256-E3A3F62FD021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4419600"/>
            <a:ext cx="990600" cy="914400"/>
            <a:chOff x="3936" y="2784"/>
            <a:chExt cx="624" cy="576"/>
          </a:xfrm>
        </p:grpSpPr>
        <p:sp>
          <p:nvSpPr>
            <p:cNvPr id="53300" name="Rectangle 46">
              <a:extLst>
                <a:ext uri="{FF2B5EF4-FFF2-40B4-BE49-F238E27FC236}">
                  <a16:creationId xmlns:a16="http://schemas.microsoft.com/office/drawing/2014/main" id="{10545418-B5EF-CD7D-8F0B-143DBF3AD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SP: 9157</a:t>
              </a:r>
            </a:p>
          </p:txBody>
        </p:sp>
        <p:sp>
          <p:nvSpPr>
            <p:cNvPr id="53301" name="Rectangle 47">
              <a:extLst>
                <a:ext uri="{FF2B5EF4-FFF2-40B4-BE49-F238E27FC236}">
                  <a16:creationId xmlns:a16="http://schemas.microsoft.com/office/drawing/2014/main" id="{1AF9A5A8-2382-A417-11DE-1BD3FF3B5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DP: 80</a:t>
              </a:r>
            </a:p>
          </p:txBody>
        </p:sp>
        <p:sp>
          <p:nvSpPr>
            <p:cNvPr id="53302" name="Rectangle 48">
              <a:extLst>
                <a:ext uri="{FF2B5EF4-FFF2-40B4-BE49-F238E27FC236}">
                  <a16:creationId xmlns:a16="http://schemas.microsoft.com/office/drawing/2014/main" id="{3071FD74-6706-4E18-8B92-D4CDD1D20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53273" name="Rectangle 49">
            <a:extLst>
              <a:ext uri="{FF2B5EF4-FFF2-40B4-BE49-F238E27FC236}">
                <a16:creationId xmlns:a16="http://schemas.microsoft.com/office/drawing/2014/main" id="{A659C050-A34B-DF34-5427-C761EB59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667000"/>
            <a:ext cx="571500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74" name="Oval 50">
            <a:extLst>
              <a:ext uri="{FF2B5EF4-FFF2-40B4-BE49-F238E27FC236}">
                <a16:creationId xmlns:a16="http://schemas.microsoft.com/office/drawing/2014/main" id="{55928AEE-26D7-6AAD-F039-E46A67C90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362200"/>
            <a:ext cx="19050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P4</a:t>
            </a:r>
          </a:p>
        </p:txBody>
      </p:sp>
      <p:sp>
        <p:nvSpPr>
          <p:cNvPr id="53275" name="Rectangle 51">
            <a:extLst>
              <a:ext uri="{FF2B5EF4-FFF2-40B4-BE49-F238E27FC236}">
                <a16:creationId xmlns:a16="http://schemas.microsoft.com/office/drawing/2014/main" id="{EFD9148D-2AF9-00F2-5B65-F2C34772C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2655888"/>
            <a:ext cx="571500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3276" name="Group 52">
            <a:extLst>
              <a:ext uri="{FF2B5EF4-FFF2-40B4-BE49-F238E27FC236}">
                <a16:creationId xmlns:a16="http://schemas.microsoft.com/office/drawing/2014/main" id="{0EFDCB26-48CE-BBC4-CB1D-0B66A92A2B58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2363788"/>
            <a:ext cx="598488" cy="500062"/>
            <a:chOff x="2614" y="2862"/>
            <a:chExt cx="377" cy="315"/>
          </a:xfrm>
        </p:grpSpPr>
        <p:sp>
          <p:nvSpPr>
            <p:cNvPr id="53298" name="Rectangle 53">
              <a:extLst>
                <a:ext uri="{FF2B5EF4-FFF2-40B4-BE49-F238E27FC236}">
                  <a16:creationId xmlns:a16="http://schemas.microsoft.com/office/drawing/2014/main" id="{63D1B60F-B283-194C-F3DD-071DA526A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99" name="Oval 54">
              <a:extLst>
                <a:ext uri="{FF2B5EF4-FFF2-40B4-BE49-F238E27FC236}">
                  <a16:creationId xmlns:a16="http://schemas.microsoft.com/office/drawing/2014/main" id="{898AD0FA-0A39-2E43-A504-C06DFE2CF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P3</a:t>
              </a:r>
            </a:p>
          </p:txBody>
        </p:sp>
      </p:grpSp>
      <p:sp>
        <p:nvSpPr>
          <p:cNvPr id="53277" name="Line 55">
            <a:extLst>
              <a:ext uri="{FF2B5EF4-FFF2-40B4-BE49-F238E27FC236}">
                <a16:creationId xmlns:a16="http://schemas.microsoft.com/office/drawing/2014/main" id="{34524338-FAA2-4DC6-E69E-D500182D4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78" name="Line 56">
            <a:extLst>
              <a:ext uri="{FF2B5EF4-FFF2-40B4-BE49-F238E27FC236}">
                <a16:creationId xmlns:a16="http://schemas.microsoft.com/office/drawing/2014/main" id="{978589F6-1B70-05E6-3010-73C40E910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343400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79" name="Line 57">
            <a:extLst>
              <a:ext uri="{FF2B5EF4-FFF2-40B4-BE49-F238E27FC236}">
                <a16:creationId xmlns:a16="http://schemas.microsoft.com/office/drawing/2014/main" id="{8467028F-6F6A-2B0F-8F69-1F4940762F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80" name="Rectangle 58">
            <a:extLst>
              <a:ext uri="{FF2B5EF4-FFF2-40B4-BE49-F238E27FC236}">
                <a16:creationId xmlns:a16="http://schemas.microsoft.com/office/drawing/2014/main" id="{0106E9D2-B3C7-D4E6-79AB-0F42F5734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81" name="Rectangle 59">
            <a:extLst>
              <a:ext uri="{FF2B5EF4-FFF2-40B4-BE49-F238E27FC236}">
                <a16:creationId xmlns:a16="http://schemas.microsoft.com/office/drawing/2014/main" id="{B1951D1C-98C2-4D22-E648-B87F234A9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D-IP:C</a:t>
            </a:r>
          </a:p>
        </p:txBody>
      </p:sp>
      <p:sp>
        <p:nvSpPr>
          <p:cNvPr id="53282" name="Text Box 60">
            <a:extLst>
              <a:ext uri="{FF2B5EF4-FFF2-40B4-BE49-F238E27FC236}">
                <a16:creationId xmlns:a16="http://schemas.microsoft.com/office/drawing/2014/main" id="{FF39D35B-43A8-66F1-4E72-2F682AD59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49418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83" name="Text Box 61">
            <a:extLst>
              <a:ext uri="{FF2B5EF4-FFF2-40B4-BE49-F238E27FC236}">
                <a16:creationId xmlns:a16="http://schemas.microsoft.com/office/drawing/2014/main" id="{CCFFC03E-0C2B-2F1F-913E-A16229DCE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029200"/>
            <a:ext cx="896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S-IP: A</a:t>
            </a:r>
          </a:p>
        </p:txBody>
      </p:sp>
      <p:sp>
        <p:nvSpPr>
          <p:cNvPr id="53284" name="Text Box 62">
            <a:extLst>
              <a:ext uri="{FF2B5EF4-FFF2-40B4-BE49-F238E27FC236}">
                <a16:creationId xmlns:a16="http://schemas.microsoft.com/office/drawing/2014/main" id="{750E254B-BBC6-6428-399D-FF46FAE03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340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D-IP:C</a:t>
            </a:r>
          </a:p>
        </p:txBody>
      </p:sp>
      <p:sp>
        <p:nvSpPr>
          <p:cNvPr id="53285" name="Text Box 63">
            <a:extLst>
              <a:ext uri="{FF2B5EF4-FFF2-40B4-BE49-F238E27FC236}">
                <a16:creationId xmlns:a16="http://schemas.microsoft.com/office/drawing/2014/main" id="{EE573315-4F02-3680-A4C1-9A9325709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5029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S-IP: B</a:t>
            </a:r>
          </a:p>
        </p:txBody>
      </p:sp>
      <p:grpSp>
        <p:nvGrpSpPr>
          <p:cNvPr id="53286" name="Group 64">
            <a:extLst>
              <a:ext uri="{FF2B5EF4-FFF2-40B4-BE49-F238E27FC236}">
                <a16:creationId xmlns:a16="http://schemas.microsoft.com/office/drawing/2014/main" id="{40D8F00F-5FB6-F119-C2E9-F13BE83DAFC0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895600"/>
            <a:ext cx="990600" cy="914400"/>
            <a:chOff x="3936" y="2784"/>
            <a:chExt cx="624" cy="576"/>
          </a:xfrm>
        </p:grpSpPr>
        <p:sp>
          <p:nvSpPr>
            <p:cNvPr id="53295" name="Rectangle 65">
              <a:extLst>
                <a:ext uri="{FF2B5EF4-FFF2-40B4-BE49-F238E27FC236}">
                  <a16:creationId xmlns:a16="http://schemas.microsoft.com/office/drawing/2014/main" id="{4DADE8C8-4FE3-7AAE-D491-756A7099F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SP: 5775</a:t>
              </a:r>
            </a:p>
          </p:txBody>
        </p:sp>
        <p:sp>
          <p:nvSpPr>
            <p:cNvPr id="53296" name="Rectangle 66">
              <a:extLst>
                <a:ext uri="{FF2B5EF4-FFF2-40B4-BE49-F238E27FC236}">
                  <a16:creationId xmlns:a16="http://schemas.microsoft.com/office/drawing/2014/main" id="{2BA21892-9195-FF61-42E4-FCB3A052D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DP: 80</a:t>
              </a:r>
            </a:p>
          </p:txBody>
        </p:sp>
        <p:sp>
          <p:nvSpPr>
            <p:cNvPr id="53297" name="Rectangle 67">
              <a:extLst>
                <a:ext uri="{FF2B5EF4-FFF2-40B4-BE49-F238E27FC236}">
                  <a16:creationId xmlns:a16="http://schemas.microsoft.com/office/drawing/2014/main" id="{F6466DD5-C100-6DD3-8D0D-CA8A06326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53287" name="Rectangle 68">
            <a:extLst>
              <a:ext uri="{FF2B5EF4-FFF2-40B4-BE49-F238E27FC236}">
                <a16:creationId xmlns:a16="http://schemas.microsoft.com/office/drawing/2014/main" id="{1E23194F-5E8F-0424-EA09-35B934EE1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810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D-IP:C</a:t>
            </a:r>
          </a:p>
        </p:txBody>
      </p:sp>
      <p:sp>
        <p:nvSpPr>
          <p:cNvPr id="53288" name="Rectangle 69">
            <a:extLst>
              <a:ext uri="{FF2B5EF4-FFF2-40B4-BE49-F238E27FC236}">
                <a16:creationId xmlns:a16="http://schemas.microsoft.com/office/drawing/2014/main" id="{BA6746E0-7168-6284-B201-83D14626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S-IP: B</a:t>
            </a:r>
          </a:p>
        </p:txBody>
      </p:sp>
      <p:sp>
        <p:nvSpPr>
          <p:cNvPr id="53289" name="Line 70">
            <a:extLst>
              <a:ext uri="{FF2B5EF4-FFF2-40B4-BE49-F238E27FC236}">
                <a16:creationId xmlns:a16="http://schemas.microsoft.com/office/drawing/2014/main" id="{F9B713E5-234E-4975-3550-DFA7787AC4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114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90" name="Rectangle 71">
            <a:extLst>
              <a:ext uri="{FF2B5EF4-FFF2-40B4-BE49-F238E27FC236}">
                <a16:creationId xmlns:a16="http://schemas.microsoft.com/office/drawing/2014/main" id="{B0651BC9-55BB-F5C3-EA3A-0AC1F0DCD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91" name="Oval 72">
            <a:extLst>
              <a:ext uri="{FF2B5EF4-FFF2-40B4-BE49-F238E27FC236}">
                <a16:creationId xmlns:a16="http://schemas.microsoft.com/office/drawing/2014/main" id="{4A66288F-539B-C50C-7963-80068EE63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6002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92" name="Text Box 73">
            <a:extLst>
              <a:ext uri="{FF2B5EF4-FFF2-40B4-BE49-F238E27FC236}">
                <a16:creationId xmlns:a16="http://schemas.microsoft.com/office/drawing/2014/main" id="{8F79E13B-840A-E513-FA54-359ECF8E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002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process</a:t>
            </a:r>
          </a:p>
        </p:txBody>
      </p:sp>
      <p:sp>
        <p:nvSpPr>
          <p:cNvPr id="53293" name="Text Box 74">
            <a:extLst>
              <a:ext uri="{FF2B5EF4-FFF2-40B4-BE49-F238E27FC236}">
                <a16:creationId xmlns:a16="http://schemas.microsoft.com/office/drawing/2014/main" id="{818C7A97-78C0-38CE-F4D9-C3DDF2895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1600200"/>
            <a:ext cx="97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socket</a:t>
            </a:r>
          </a:p>
        </p:txBody>
      </p:sp>
      <p:sp>
        <p:nvSpPr>
          <p:cNvPr id="53294" name="Slide Number Placeholder 1">
            <a:extLst>
              <a:ext uri="{FF2B5EF4-FFF2-40B4-BE49-F238E27FC236}">
                <a16:creationId xmlns:a16="http://schemas.microsoft.com/office/drawing/2014/main" id="{81148EB0-8E5B-664B-279F-1A184AA11A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B82A9-5B5E-1341-B062-BF458DB037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C9FAE9-C733-0D0A-D977-79EFD15EB87E}"/>
              </a:ext>
            </a:extLst>
          </p:cNvPr>
          <p:cNvSpPr txBox="1">
            <a:spLocks/>
          </p:cNvSpPr>
          <p:nvPr/>
        </p:nvSpPr>
        <p:spPr>
          <a:xfrm>
            <a:off x="577850" y="28575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(2) Abstraction of services</a:t>
            </a:r>
          </a:p>
        </p:txBody>
      </p:sp>
      <p:sp>
        <p:nvSpPr>
          <p:cNvPr id="55298" name="Slide Number Placeholder 1">
            <a:extLst>
              <a:ext uri="{FF2B5EF4-FFF2-40B4-BE49-F238E27FC236}">
                <a16:creationId xmlns:a16="http://schemas.microsoft.com/office/drawing/2014/main" id="{54D0F263-CACF-935B-85CC-4B5A71A433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565BB-D949-2C49-8FC2-3264B17218A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F6499211-B7C1-FD12-9477-0A3F751E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 Protocol Stack: Key Abstractions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FEA4347-6413-6ED1-F25E-2DB654B5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191000"/>
            <a:ext cx="8534400" cy="17827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Transport layer is where we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pay the piper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Provide applications with good abstractions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Without support or feedback from the network</a:t>
            </a:r>
          </a:p>
        </p:txBody>
      </p:sp>
      <p:grpSp>
        <p:nvGrpSpPr>
          <p:cNvPr id="56323" name="Group 10">
            <a:extLst>
              <a:ext uri="{FF2B5EF4-FFF2-40B4-BE49-F238E27FC236}">
                <a16:creationId xmlns:a16="http://schemas.microsoft.com/office/drawing/2014/main" id="{8D5E5E0F-A0CB-6C2D-6441-CD63EFE15012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366838"/>
            <a:ext cx="4800600" cy="2438400"/>
            <a:chOff x="2133600" y="4267200"/>
            <a:chExt cx="4800600" cy="2438400"/>
          </a:xfrm>
        </p:grpSpPr>
        <p:sp>
          <p:nvSpPr>
            <p:cNvPr id="56329" name="Rectangle 4">
              <a:extLst>
                <a:ext uri="{FF2B5EF4-FFF2-40B4-BE49-F238E27FC236}">
                  <a16:creationId xmlns:a16="http://schemas.microsoft.com/office/drawing/2014/main" id="{89C2CB7E-DDC1-F032-5159-5B9CD7FD5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6096000"/>
              <a:ext cx="4800600" cy="609600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Best-effort </a:t>
              </a:r>
              <a:r>
                <a:rPr kumimoji="0" lang="en-US" alt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local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 delivery</a:t>
              </a:r>
            </a:p>
          </p:txBody>
        </p:sp>
        <p:sp>
          <p:nvSpPr>
            <p:cNvPr id="56330" name="Rectangle 5">
              <a:extLst>
                <a:ext uri="{FF2B5EF4-FFF2-40B4-BE49-F238E27FC236}">
                  <a16:creationId xmlns:a16="http://schemas.microsoft.com/office/drawing/2014/main" id="{9B2588D1-D986-C1D1-5A64-4E250B278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5487988"/>
              <a:ext cx="4800600" cy="608012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Best-effort </a:t>
              </a:r>
              <a:r>
                <a:rPr kumimoji="0" lang="en-US" alt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global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 delivery</a:t>
              </a:r>
            </a:p>
          </p:txBody>
        </p:sp>
        <p:sp>
          <p:nvSpPr>
            <p:cNvPr id="56331" name="Rectangle 6">
              <a:extLst>
                <a:ext uri="{FF2B5EF4-FFF2-40B4-BE49-F238E27FC236}">
                  <a16:creationId xmlns:a16="http://schemas.microsoft.com/office/drawing/2014/main" id="{31230043-AE2D-FF1B-3E55-ED588C033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4878388"/>
              <a:ext cx="2743200" cy="609600"/>
            </a:xfrm>
            <a:prstGeom prst="rect">
              <a:avLst/>
            </a:prstGeom>
            <a:solidFill>
              <a:srgbClr val="D64A4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Reliable streams</a:t>
              </a:r>
            </a:p>
          </p:txBody>
        </p:sp>
        <p:sp>
          <p:nvSpPr>
            <p:cNvPr id="56332" name="Rectangle 7">
              <a:extLst>
                <a:ext uri="{FF2B5EF4-FFF2-40B4-BE49-F238E27FC236}">
                  <a16:creationId xmlns:a16="http://schemas.microsoft.com/office/drawing/2014/main" id="{7A183E42-17AB-5F1B-F25B-44CC421D9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4267200"/>
              <a:ext cx="4800600" cy="611188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Applications</a:t>
              </a:r>
            </a:p>
          </p:txBody>
        </p:sp>
        <p:sp>
          <p:nvSpPr>
            <p:cNvPr id="56333" name="Rectangle 6">
              <a:extLst>
                <a:ext uri="{FF2B5EF4-FFF2-40B4-BE49-F238E27FC236}">
                  <a16:creationId xmlns:a16="http://schemas.microsoft.com/office/drawing/2014/main" id="{356BCC8D-37D8-C858-6B0F-2D1E0F4FC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4876800"/>
              <a:ext cx="2057400" cy="609600"/>
            </a:xfrm>
            <a:prstGeom prst="rect">
              <a:avLst/>
            </a:prstGeom>
            <a:solidFill>
              <a:srgbClr val="D64A4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Messages</a:t>
              </a:r>
            </a:p>
          </p:txBody>
        </p:sp>
      </p:grpSp>
      <p:sp>
        <p:nvSpPr>
          <p:cNvPr id="56324" name="TextBox 11">
            <a:extLst>
              <a:ext uri="{FF2B5EF4-FFF2-40B4-BE49-F238E27FC236}">
                <a16:creationId xmlns:a16="http://schemas.microsoft.com/office/drawing/2014/main" id="{D4E59EBE-F7F5-D731-7EEA-1A7F2D592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3348038"/>
            <a:ext cx="825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56325" name="TextBox 12">
            <a:extLst>
              <a:ext uri="{FF2B5EF4-FFF2-40B4-BE49-F238E27FC236}">
                <a16:creationId xmlns:a16="http://schemas.microsoft.com/office/drawing/2014/main" id="{59A0C4AA-3D67-9B15-B192-95AC3FE42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2687638"/>
            <a:ext cx="1338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56326" name="TextBox 13">
            <a:extLst>
              <a:ext uri="{FF2B5EF4-FFF2-40B4-BE49-F238E27FC236}">
                <a16:creationId xmlns:a16="http://schemas.microsoft.com/office/drawing/2014/main" id="{70937736-8A30-5F86-9535-F6674380B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27238"/>
            <a:ext cx="1519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56327" name="TextBox 14">
            <a:extLst>
              <a:ext uri="{FF2B5EF4-FFF2-40B4-BE49-F238E27FC236}">
                <a16:creationId xmlns:a16="http://schemas.microsoft.com/office/drawing/2014/main" id="{3BECAC0E-D6D6-3CEB-B3E4-835E6868A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1366838"/>
            <a:ext cx="172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56328" name="Slide Number Placeholder 1">
            <a:extLst>
              <a:ext uri="{FF2B5EF4-FFF2-40B4-BE49-F238E27FC236}">
                <a16:creationId xmlns:a16="http://schemas.microsoft.com/office/drawing/2014/main" id="{4D116392-2683-AE27-EE6F-B75CC28DEF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7BF43-0479-A04B-A6E7-8DC2E5BE985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68D66389-888E-EB27-3594-A084565FA41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End-to-end Protocols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53DAAE71-6F00-2351-6A66-0AFEA7C08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Common properties that a transport protocol can be expected to provide</a:t>
            </a:r>
          </a:p>
          <a:p>
            <a:pPr lvl="1"/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Guarantees</a:t>
            </a:r>
            <a:r>
              <a:rPr lang="en-US" altLang="en-US" sz="2400">
                <a:ea typeface="ＭＳ Ｐゴシック" panose="020B0600070205080204" pitchFamily="34" charset="-128"/>
              </a:rPr>
              <a:t> message delivery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Delivers messages in the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same order</a:t>
            </a:r>
            <a:r>
              <a:rPr lang="en-US" altLang="en-US" sz="2400">
                <a:ea typeface="ＭＳ Ｐゴシック" panose="020B0600070205080204" pitchFamily="34" charset="-128"/>
              </a:rPr>
              <a:t> they were sent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Delivers at most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one copy</a:t>
            </a:r>
            <a:r>
              <a:rPr lang="en-US" altLang="en-US" sz="2400">
                <a:ea typeface="ＭＳ Ｐゴシック" panose="020B0600070205080204" pitchFamily="34" charset="-128"/>
              </a:rPr>
              <a:t> of each message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arbitrarily large</a:t>
            </a:r>
            <a:r>
              <a:rPr lang="en-US" altLang="en-US" sz="2400">
                <a:ea typeface="ＭＳ Ｐゴシック" panose="020B0600070205080204" pitchFamily="34" charset="-128"/>
              </a:rPr>
              <a:t> messages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synchronization between the sender and the receiver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Allows the receiver to apply flow control to the sender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multiple application processes on each host</a:t>
            </a:r>
          </a:p>
        </p:txBody>
      </p:sp>
      <p:sp>
        <p:nvSpPr>
          <p:cNvPr id="58371" name="Slide Number Placeholder 1">
            <a:extLst>
              <a:ext uri="{FF2B5EF4-FFF2-40B4-BE49-F238E27FC236}">
                <a16:creationId xmlns:a16="http://schemas.microsoft.com/office/drawing/2014/main" id="{2F0105FA-E119-B9DC-6558-41FAAFF917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9BB62-97CF-354C-AEC2-97C2EF4380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67759202-9EA7-E25F-C23E-6AB91DEF251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End-to-end Protocols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81869A6-C83B-58ED-4C17-EABCDC862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Typical limitations of the network on which transport protocol will operate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Drop messages/Packet loss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Reorder messages/Out of order delivery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 duplicate copies of a given message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Limit messages to some finite size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 messages after an arbitrarily long delay</a:t>
            </a:r>
          </a:p>
        </p:txBody>
      </p:sp>
      <p:sp>
        <p:nvSpPr>
          <p:cNvPr id="60419" name="Slide Number Placeholder 1">
            <a:extLst>
              <a:ext uri="{FF2B5EF4-FFF2-40B4-BE49-F238E27FC236}">
                <a16:creationId xmlns:a16="http://schemas.microsoft.com/office/drawing/2014/main" id="{BDFFD5EC-5BC8-36FF-1AFA-ECB8DDF10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5B0FC-76F3-3248-9A6D-7AC1F01D766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1E5B760F-501C-F942-8905-91E4090F7C7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End-to-end Protocols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9F76BDCC-AFB1-237A-E85E-86697996C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Challenge for Transport Protocols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Develop algorithms that turn the less-than-desirable properties of the underlying network into the high level of service required by application programs</a:t>
            </a:r>
          </a:p>
        </p:txBody>
      </p:sp>
      <p:sp>
        <p:nvSpPr>
          <p:cNvPr id="62467" name="Slide Number Placeholder 1">
            <a:extLst>
              <a:ext uri="{FF2B5EF4-FFF2-40B4-BE49-F238E27FC236}">
                <a16:creationId xmlns:a16="http://schemas.microsoft.com/office/drawing/2014/main" id="{67ABB776-E71F-9E15-3384-AFB59B652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D30DF-7738-9F4D-B3F2-E36435253C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Module 4: Operating system kernel tracing">
            <a:extLst>
              <a:ext uri="{FF2B5EF4-FFF2-40B4-BE49-F238E27FC236}">
                <a16:creationId xmlns:a16="http://schemas.microsoft.com/office/drawing/2014/main" id="{7A0DD524-4B63-1353-170B-FD46030AE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5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Slide Number Placeholder 1">
            <a:extLst>
              <a:ext uri="{FF2B5EF4-FFF2-40B4-BE49-F238E27FC236}">
                <a16:creationId xmlns:a16="http://schemas.microsoft.com/office/drawing/2014/main" id="{5635D2F5-EEA3-16B2-AB93-AD69DB51C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C2C2B-23B7-4247-99B4-E0FE668288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PIC">
            <a:extLst>
              <a:ext uri="{FF2B5EF4-FFF2-40B4-BE49-F238E27FC236}">
                <a16:creationId xmlns:a16="http://schemas.microsoft.com/office/drawing/2014/main" id="{56F872B5-17AA-B700-6C65-E430A346E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844550"/>
            <a:ext cx="72263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Slide Number Placeholder 1">
            <a:extLst>
              <a:ext uri="{FF2B5EF4-FFF2-40B4-BE49-F238E27FC236}">
                <a16:creationId xmlns:a16="http://schemas.microsoft.com/office/drawing/2014/main" id="{77AF3AC4-1898-5355-7EDE-8E010D903A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82A2F-6382-E64F-9BCD-0F833385E26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6">
            <a:extLst>
              <a:ext uri="{FF2B5EF4-FFF2-40B4-BE49-F238E27FC236}">
                <a16:creationId xmlns:a16="http://schemas.microsoft.com/office/drawing/2014/main" id="{B0FC7B36-FDE8-DA95-BAF1-5A2233208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76400"/>
            <a:ext cx="3962400" cy="2743200"/>
          </a:xfrm>
          <a:prstGeom prst="rect">
            <a:avLst/>
          </a:prstGeom>
          <a:solidFill>
            <a:srgbClr val="66FF66"/>
          </a:solidFill>
          <a:ln w="9525">
            <a:solidFill>
              <a:srgbClr val="66FF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FEC7F4E-C067-EE67-EC77-AB19CEC98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439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UDP: User Datagram Protocol </a:t>
            </a:r>
            <a:r>
              <a:rPr lang="en-US" altLang="en-US" sz="2800">
                <a:ea typeface="ＭＳ Ｐゴシック" panose="020B0600070205080204" pitchFamily="34" charset="-128"/>
              </a:rPr>
              <a:t>[RFC 768]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E2283F0-0899-0152-1D01-6B2521A085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47800"/>
            <a:ext cx="3810000" cy="4648200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“no frills,” “bare bones” Internet transport protocol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“best effort” service, UDP segments may be: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lost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delivered out of order to app</a:t>
            </a:r>
          </a:p>
          <a:p>
            <a:r>
              <a:rPr lang="en-US" altLang="en-US" sz="2000" i="1">
                <a:solidFill>
                  <a:srgbClr val="FF0000"/>
                </a:solidFill>
                <a:ea typeface="ＭＳ Ｐゴシック" panose="020B0600070205080204" pitchFamily="34" charset="-128"/>
              </a:rPr>
              <a:t>connectionless: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no handshaking between UDP sender, receiver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each UDP segment handled independently of others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48788FC6-D6A2-697E-B5B1-37B06E7D18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52975" y="1781175"/>
            <a:ext cx="3810000" cy="3819525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000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there a UDP?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no connection establishment (which can add delay)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simple: no connection state at sender, receiver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small segment header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no congestion control: UDP can blast away as fast as desired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66565" name="Slide Number Placeholder 1">
            <a:extLst>
              <a:ext uri="{FF2B5EF4-FFF2-40B4-BE49-F238E27FC236}">
                <a16:creationId xmlns:a16="http://schemas.microsoft.com/office/drawing/2014/main" id="{3CC82971-1E06-2F0C-D310-92188F385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3-</a:t>
            </a:r>
            <a:fld id="{3914A4E7-8E48-6B41-B5E4-105E6005718D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4D0161EF-6598-E7E1-DCAC-619E50E5C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439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UDP: more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8AF680C9-2D41-183F-23CC-7D3536AE563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47800"/>
            <a:ext cx="3810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used for streaming multimedia apps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loss tolerant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rate sensitive</a:t>
            </a:r>
          </a:p>
          <a:p>
            <a:pPr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other UDP uses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DNS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SNMP</a:t>
            </a:r>
            <a:endParaRPr lang="en-US" altLang="en-US" sz="18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reliable transfer over UDP: add reliability at application layer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application-specific error recovery!</a:t>
            </a: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980DD136-3F17-BBF0-CFF4-0C4660E3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2" name="Rectangle 5">
            <a:extLst>
              <a:ext uri="{FF2B5EF4-FFF2-40B4-BE49-F238E27FC236}">
                <a16:creationId xmlns:a16="http://schemas.microsoft.com/office/drawing/2014/main" id="{994D835B-DC39-2CB5-C570-7A209C0F1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3" name="Text Box 6">
            <a:extLst>
              <a:ext uri="{FF2B5EF4-FFF2-40B4-BE49-F238E27FC236}">
                <a16:creationId xmlns:a16="http://schemas.microsoft.com/office/drawing/2014/main" id="{7B3985FE-F13B-64C8-9053-B68EC1DC0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21177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source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4" name="Text Box 7">
            <a:extLst>
              <a:ext uri="{FF2B5EF4-FFF2-40B4-BE49-F238E27FC236}">
                <a16:creationId xmlns:a16="http://schemas.microsoft.com/office/drawing/2014/main" id="{420FDA99-0BB3-584B-38A2-017E9285B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2117725"/>
            <a:ext cx="145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 port #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5" name="Line 8">
            <a:extLst>
              <a:ext uri="{FF2B5EF4-FFF2-40B4-BE49-F238E27FC236}">
                <a16:creationId xmlns:a16="http://schemas.microsoft.com/office/drawing/2014/main" id="{8C24C04A-9371-2E49-974C-4BBD51C974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6" name="Line 9">
            <a:extLst>
              <a:ext uri="{FF2B5EF4-FFF2-40B4-BE49-F238E27FC236}">
                <a16:creationId xmlns:a16="http://schemas.microsoft.com/office/drawing/2014/main" id="{8C117A45-13F7-9A9E-E838-60B89A8D8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48275" y="289560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7" name="Line 10">
            <a:extLst>
              <a:ext uri="{FF2B5EF4-FFF2-40B4-BE49-F238E27FC236}">
                <a16:creationId xmlns:a16="http://schemas.microsoft.com/office/drawing/2014/main" id="{B0B81642-08F1-85B5-1BA2-B1C9DC1A2A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8" name="Text Box 11">
            <a:extLst>
              <a:ext uri="{FF2B5EF4-FFF2-40B4-BE49-F238E27FC236}">
                <a16:creationId xmlns:a16="http://schemas.microsoft.com/office/drawing/2014/main" id="{0AE13F88-13FA-8CBC-2FDA-ED98C630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150" y="1665288"/>
            <a:ext cx="950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32 bits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9" name="Line 12">
            <a:extLst>
              <a:ext uri="{FF2B5EF4-FFF2-40B4-BE49-F238E27FC236}">
                <a16:creationId xmlns:a16="http://schemas.microsoft.com/office/drawing/2014/main" id="{B45F4B8A-11BE-C1FF-C240-76CD2BB74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0" name="Line 13">
            <a:extLst>
              <a:ext uri="{FF2B5EF4-FFF2-40B4-BE49-F238E27FC236}">
                <a16:creationId xmlns:a16="http://schemas.microsoft.com/office/drawing/2014/main" id="{701E3298-F574-FB2F-4E3B-A4F9F522F59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1" name="Text Box 14">
            <a:extLst>
              <a:ext uri="{FF2B5EF4-FFF2-40B4-BE49-F238E27FC236}">
                <a16:creationId xmlns:a16="http://schemas.microsoft.com/office/drawing/2014/main" id="{9B6EDC45-A7BE-0EF3-6B3E-DD83310AC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3951288"/>
            <a:ext cx="15001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(message)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2" name="Text Box 15">
            <a:extLst>
              <a:ext uri="{FF2B5EF4-FFF2-40B4-BE49-F238E27FC236}">
                <a16:creationId xmlns:a16="http://schemas.microsoft.com/office/drawing/2014/main" id="{C82DD3C0-16BD-66CD-154C-D51C1C191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5518150"/>
            <a:ext cx="2657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UDP segment format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3" name="Line 16">
            <a:extLst>
              <a:ext uri="{FF2B5EF4-FFF2-40B4-BE49-F238E27FC236}">
                <a16:creationId xmlns:a16="http://schemas.microsoft.com/office/drawing/2014/main" id="{4C8BA332-0455-9212-DBD3-6C84DAD94D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505075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4" name="Text Box 17">
            <a:extLst>
              <a:ext uri="{FF2B5EF4-FFF2-40B4-BE49-F238E27FC236}">
                <a16:creationId xmlns:a16="http://schemas.microsoft.com/office/drawing/2014/main" id="{7E013138-2736-9242-C4E7-D9D288867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2508250"/>
            <a:ext cx="852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length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5" name="Text Box 18">
            <a:extLst>
              <a:ext uri="{FF2B5EF4-FFF2-40B4-BE49-F238E27FC236}">
                <a16:creationId xmlns:a16="http://schemas.microsoft.com/office/drawing/2014/main" id="{D8A86ED4-A7A8-1589-8BCB-9CF65E6E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3" y="2498725"/>
            <a:ext cx="1208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checksum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6" name="Text Box 19">
            <a:extLst>
              <a:ext uri="{FF2B5EF4-FFF2-40B4-BE49-F238E27FC236}">
                <a16:creationId xmlns:a16="http://schemas.microsoft.com/office/drawing/2014/main" id="{22AB7DD0-58D0-14F7-69C3-D24D23914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188" y="2212975"/>
            <a:ext cx="16097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Length, in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bytes of UDP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including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header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7" name="Line 20">
            <a:extLst>
              <a:ext uri="{FF2B5EF4-FFF2-40B4-BE49-F238E27FC236}">
                <a16:creationId xmlns:a16="http://schemas.microsoft.com/office/drawing/2014/main" id="{CC998DA0-C60B-125A-7B83-3664BF0D27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1575" y="2543175"/>
            <a:ext cx="714375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28" name="Slide Number Placeholder 1">
            <a:extLst>
              <a:ext uri="{FF2B5EF4-FFF2-40B4-BE49-F238E27FC236}">
                <a16:creationId xmlns:a16="http://schemas.microsoft.com/office/drawing/2014/main" id="{3BAF66DE-092C-7646-8BF7-75C4DAD33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3-</a:t>
            </a:r>
            <a:fld id="{82806DEB-1E0E-2940-BA0F-E6D7A0DE1565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E0693-FB7B-2A4E-B8F5-073894D6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52D18-1590-CC4D-9B2B-36F950E81EB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Ping example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0" name="Picture 2" descr="How to Use the Ping Command to Test Your Network">
            <a:extLst>
              <a:ext uri="{FF2B5EF4-FFF2-40B4-BE49-F238E27FC236}">
                <a16:creationId xmlns:a16="http://schemas.microsoft.com/office/drawing/2014/main" id="{9CD5B6F4-72BA-B847-BF54-785A9C73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46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D80E5CD5-E7C4-67F3-E2DA-843D4C133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UDP checksum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11B85079-2F22-1CAF-9EC3-BA665D85BE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57463"/>
            <a:ext cx="3657600" cy="3495675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Sender: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1800">
                <a:ea typeface="ＭＳ Ｐゴシック" panose="020B0600070205080204" pitchFamily="34" charset="-128"/>
              </a:rPr>
              <a:t>treat segment contents as sequence of 16-bit integers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checksum: addition (1’s complement sum) of segment contents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sender puts checksum value into UDP checksum field</a:t>
            </a:r>
          </a:p>
          <a:p>
            <a:pPr>
              <a:buFont typeface="ZapfDingbats" pitchFamily="82" charset="2"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70659" name="Rectangle 4">
            <a:extLst>
              <a:ext uri="{FF2B5EF4-FFF2-40B4-BE49-F238E27FC236}">
                <a16:creationId xmlns:a16="http://schemas.microsoft.com/office/drawing/2014/main" id="{473ACFC1-8807-95D8-4580-841AABCF7D7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552700"/>
            <a:ext cx="4057650" cy="3257550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Receiver: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1800">
                <a:ea typeface="ＭＳ Ｐゴシック" panose="020B0600070205080204" pitchFamily="34" charset="-128"/>
              </a:rPr>
              <a:t>compute checksum of received segment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check if computed checksum equals checksum field value: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NO - error detected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YES - no error detected. </a:t>
            </a:r>
            <a:r>
              <a:rPr lang="en-US" altLang="en-US" sz="1800" i="1">
                <a:ea typeface="ＭＳ Ｐゴシック" panose="020B0600070205080204" pitchFamily="34" charset="-128"/>
              </a:rPr>
              <a:t>But maybe errors nonetheless?</a:t>
            </a:r>
            <a:r>
              <a:rPr lang="en-US" altLang="en-US" sz="1800">
                <a:ea typeface="ＭＳ Ｐゴシック" panose="020B0600070205080204" pitchFamily="34" charset="-128"/>
              </a:rPr>
              <a:t> More later ….</a:t>
            </a:r>
          </a:p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70660" name="Rectangle 5">
            <a:extLst>
              <a:ext uri="{FF2B5EF4-FFF2-40B4-BE49-F238E27FC236}">
                <a16:creationId xmlns:a16="http://schemas.microsoft.com/office/drawing/2014/main" id="{CCF5D58B-B8C1-E972-82BA-BB35FBC43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1457325"/>
            <a:ext cx="79248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85000"/>
              <a:buFont typeface="ZapfDingbats" pitchFamily="82" charset="2"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Goal: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detect “errors” (e.g., flipped bits) in transmitted segment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85000"/>
              <a:buFont typeface="ZapfDingbats" pitchFamily="82" charset="2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661" name="Slide Number Placeholder 1">
            <a:extLst>
              <a:ext uri="{FF2B5EF4-FFF2-40B4-BE49-F238E27FC236}">
                <a16:creationId xmlns:a16="http://schemas.microsoft.com/office/drawing/2014/main" id="{9BD6E2EC-9E5B-E23C-D7CB-D0F87304C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3-</a:t>
            </a:r>
            <a:fld id="{E32021BE-E545-444E-8A1D-CAFE9B2F1CBA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5">
            <a:extLst>
              <a:ext uri="{FF2B5EF4-FFF2-40B4-BE49-F238E27FC236}">
                <a16:creationId xmlns:a16="http://schemas.microsoft.com/office/drawing/2014/main" id="{4056881D-444A-57FB-0D26-B1945F34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User Datagram Protocol (UDP)</a:t>
            </a:r>
          </a:p>
        </p:txBody>
      </p:sp>
      <p:sp>
        <p:nvSpPr>
          <p:cNvPr id="72706" name="Rectangle 16">
            <a:extLst>
              <a:ext uri="{FF2B5EF4-FFF2-40B4-BE49-F238E27FC236}">
                <a16:creationId xmlns:a16="http://schemas.microsoft.com/office/drawing/2014/main" id="{1840C777-BA1A-EF8D-3359-B1208F9BA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Datagram messaging service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Demultiplexing: port numbers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Detecting corruption: checksum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Lightweight communication between processes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 and receive messages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overhead of ordered, reliable delivery</a:t>
            </a: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9C1B5AEE-96D6-E86A-25EF-831453203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25" y="4572000"/>
            <a:ext cx="1760538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08" name="Rectangle 5">
            <a:extLst>
              <a:ext uri="{FF2B5EF4-FFF2-40B4-BE49-F238E27FC236}">
                <a16:creationId xmlns:a16="http://schemas.microsoft.com/office/drawing/2014/main" id="{20C65571-40F4-97FA-2199-0253ECFA7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4572000"/>
            <a:ext cx="1760537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09" name="Rectangle 6">
            <a:extLst>
              <a:ext uri="{FF2B5EF4-FFF2-40B4-BE49-F238E27FC236}">
                <a16:creationId xmlns:a16="http://schemas.microsoft.com/office/drawing/2014/main" id="{DCDB9172-6E61-DA73-502A-9523B228D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25" y="5105400"/>
            <a:ext cx="1760538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10" name="Rectangle 7">
            <a:extLst>
              <a:ext uri="{FF2B5EF4-FFF2-40B4-BE49-F238E27FC236}">
                <a16:creationId xmlns:a16="http://schemas.microsoft.com/office/drawing/2014/main" id="{3CE3B71E-9CAA-856D-5090-5EDDC5EE0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5105400"/>
            <a:ext cx="1760537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11" name="Line 8">
            <a:extLst>
              <a:ext uri="{FF2B5EF4-FFF2-40B4-BE49-F238E27FC236}">
                <a16:creationId xmlns:a16="http://schemas.microsoft.com/office/drawing/2014/main" id="{430B4642-61AA-5904-0EE9-596ADB8F6C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2425" y="56388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12" name="Line 9">
            <a:extLst>
              <a:ext uri="{FF2B5EF4-FFF2-40B4-BE49-F238E27FC236}">
                <a16:creationId xmlns:a16="http://schemas.microsoft.com/office/drawing/2014/main" id="{89FC7355-628D-20B2-7A08-A71AF3719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5088" y="56388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13" name="Text Box 10">
            <a:extLst>
              <a:ext uri="{FF2B5EF4-FFF2-40B4-BE49-F238E27FC236}">
                <a16:creationId xmlns:a16="http://schemas.microsoft.com/office/drawing/2014/main" id="{4A4DAB8B-3A0B-4DBE-0401-346B3878D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4689475"/>
            <a:ext cx="1295400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SRC port</a:t>
            </a:r>
          </a:p>
        </p:txBody>
      </p:sp>
      <p:sp>
        <p:nvSpPr>
          <p:cNvPr id="72714" name="Text Box 11">
            <a:extLst>
              <a:ext uri="{FF2B5EF4-FFF2-40B4-BE49-F238E27FC236}">
                <a16:creationId xmlns:a16="http://schemas.microsoft.com/office/drawing/2014/main" id="{40EDB482-AA88-584A-3FA9-986B9F382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3" y="4689475"/>
            <a:ext cx="1295400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DST port</a:t>
            </a:r>
          </a:p>
        </p:txBody>
      </p:sp>
      <p:sp>
        <p:nvSpPr>
          <p:cNvPr id="72715" name="Text Box 12">
            <a:extLst>
              <a:ext uri="{FF2B5EF4-FFF2-40B4-BE49-F238E27FC236}">
                <a16:creationId xmlns:a16="http://schemas.microsoft.com/office/drawing/2014/main" id="{8EF1BA9D-4469-D382-EB4D-4BA023440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5195888"/>
            <a:ext cx="1295400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checksum</a:t>
            </a:r>
          </a:p>
        </p:txBody>
      </p:sp>
      <p:sp>
        <p:nvSpPr>
          <p:cNvPr id="72716" name="Text Box 13">
            <a:extLst>
              <a:ext uri="{FF2B5EF4-FFF2-40B4-BE49-F238E27FC236}">
                <a16:creationId xmlns:a16="http://schemas.microsoft.com/office/drawing/2014/main" id="{7779A29E-3E78-FF4D-3B34-CDC9666D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5195888"/>
            <a:ext cx="895350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length</a:t>
            </a:r>
          </a:p>
        </p:txBody>
      </p:sp>
      <p:sp>
        <p:nvSpPr>
          <p:cNvPr id="72717" name="Text Box 14">
            <a:extLst>
              <a:ext uri="{FF2B5EF4-FFF2-40B4-BE49-F238E27FC236}">
                <a16:creationId xmlns:a16="http://schemas.microsoft.com/office/drawing/2014/main" id="{E35D51E2-EC5D-6348-0B5C-A688F5E58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5867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</a:t>
            </a:r>
          </a:p>
        </p:txBody>
      </p:sp>
      <p:sp>
        <p:nvSpPr>
          <p:cNvPr id="72718" name="Slide Number Placeholder 1">
            <a:extLst>
              <a:ext uri="{FF2B5EF4-FFF2-40B4-BE49-F238E27FC236}">
                <a16:creationId xmlns:a16="http://schemas.microsoft.com/office/drawing/2014/main" id="{522D7094-5C56-8CEC-FCB1-519091A936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FA8DD-94B9-AE4F-9C28-F9D64803F44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1E445D8E-AEDB-51F2-F920-7AC6BC0E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92313"/>
            <a:ext cx="5132388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15">
            <a:extLst>
              <a:ext uri="{FF2B5EF4-FFF2-40B4-BE49-F238E27FC236}">
                <a16:creationId xmlns:a16="http://schemas.microsoft.com/office/drawing/2014/main" id="{FC1B910E-821B-AAB9-2D1C-B9D9826EC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Recall encapsulation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641B2-3952-126D-1882-D6B2E09B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141538"/>
            <a:ext cx="48482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Slide Number Placeholder 1">
            <a:extLst>
              <a:ext uri="{FF2B5EF4-FFF2-40B4-BE49-F238E27FC236}">
                <a16:creationId xmlns:a16="http://schemas.microsoft.com/office/drawing/2014/main" id="{51951274-DB19-A763-EC80-0FF936A69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FA2E8-E6DA-384A-AC68-79B93E16CB8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72B00593-3EDC-AE2B-DCFA-CBCD600F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of UDP</a:t>
            </a:r>
          </a:p>
        </p:txBody>
      </p:sp>
      <p:sp>
        <p:nvSpPr>
          <p:cNvPr id="912387" name="Rectangle 3">
            <a:extLst>
              <a:ext uri="{FF2B5EF4-FFF2-40B4-BE49-F238E27FC236}">
                <a16:creationId xmlns:a16="http://schemas.microsoft.com/office/drawing/2014/main" id="{0CB7EDB2-49E7-4ABF-C7FA-EE8744177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Fine-grain control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sends as soon as the application writes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 connection set-up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sends without establishing a connection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 connection state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buffers, parameters, sequence #s, etc.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Small header overhead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header is only eight-bytes long</a:t>
            </a:r>
          </a:p>
        </p:txBody>
      </p:sp>
      <p:sp>
        <p:nvSpPr>
          <p:cNvPr id="75779" name="Slide Number Placeholder 1">
            <a:extLst>
              <a:ext uri="{FF2B5EF4-FFF2-40B4-BE49-F238E27FC236}">
                <a16:creationId xmlns:a16="http://schemas.microsoft.com/office/drawing/2014/main" id="{C010ACF0-4344-961B-BC02-E3706AD164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44344-4E74-9C4D-BE36-52D7F42E29E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0119080E-9E32-9B5C-893A-9C0D2B82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Popular Applications That Use UDP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3D476807-E583-625D-7CDE-E9596E8D7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Multimedia streaming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Retransmitting packets is not always worthwhile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phone calls, video conferencing, gaming, IPTV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Simple query-response protocols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Overhead of connection establishment is overkill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Domain Name System (DNS), DHCP, etc.</a:t>
            </a:r>
          </a:p>
        </p:txBody>
      </p:sp>
      <p:pic>
        <p:nvPicPr>
          <p:cNvPr id="77827" name="Picture 4" descr="j0292020">
            <a:extLst>
              <a:ext uri="{FF2B5EF4-FFF2-40B4-BE49-F238E27FC236}">
                <a16:creationId xmlns:a16="http://schemas.microsoft.com/office/drawing/2014/main" id="{7D0B430F-8547-4867-F9C6-5CE963EE5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4649788"/>
            <a:ext cx="16367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5" descr="j0285750">
            <a:extLst>
              <a:ext uri="{FF2B5EF4-FFF2-40B4-BE49-F238E27FC236}">
                <a16:creationId xmlns:a16="http://schemas.microsoft.com/office/drawing/2014/main" id="{D000A85A-5C58-C26F-B599-626980475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072063"/>
            <a:ext cx="17303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Freeform 6">
            <a:extLst>
              <a:ext uri="{FF2B5EF4-FFF2-40B4-BE49-F238E27FC236}">
                <a16:creationId xmlns:a16="http://schemas.microsoft.com/office/drawing/2014/main" id="{27323356-B53C-F4A7-C63B-16CE62E48799}"/>
              </a:ext>
            </a:extLst>
          </p:cNvPr>
          <p:cNvSpPr>
            <a:spLocks/>
          </p:cNvSpPr>
          <p:nvPr/>
        </p:nvSpPr>
        <p:spPr bwMode="auto">
          <a:xfrm>
            <a:off x="3035300" y="4757738"/>
            <a:ext cx="3687763" cy="430212"/>
          </a:xfrm>
          <a:custGeom>
            <a:avLst/>
            <a:gdLst>
              <a:gd name="T0" fmla="*/ 0 w 2323"/>
              <a:gd name="T1" fmla="*/ 2147483646 h 271"/>
              <a:gd name="T2" fmla="*/ 2147483646 w 2323"/>
              <a:gd name="T3" fmla="*/ 2147483646 h 271"/>
              <a:gd name="T4" fmla="*/ 2147483646 w 2323"/>
              <a:gd name="T5" fmla="*/ 2147483646 h 271"/>
              <a:gd name="T6" fmla="*/ 0 60000 65536"/>
              <a:gd name="T7" fmla="*/ 0 60000 65536"/>
              <a:gd name="T8" fmla="*/ 0 60000 65536"/>
              <a:gd name="T9" fmla="*/ 0 w 2323"/>
              <a:gd name="T10" fmla="*/ 0 h 271"/>
              <a:gd name="T11" fmla="*/ 2323 w 2323"/>
              <a:gd name="T12" fmla="*/ 271 h 2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3" h="271">
                <a:moveTo>
                  <a:pt x="0" y="271"/>
                </a:moveTo>
                <a:cubicBezTo>
                  <a:pt x="302" y="139"/>
                  <a:pt x="605" y="8"/>
                  <a:pt x="992" y="4"/>
                </a:cubicBezTo>
                <a:cubicBezTo>
                  <a:pt x="1379" y="0"/>
                  <a:pt x="1851" y="123"/>
                  <a:pt x="2323" y="24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0" name="Freeform 7">
            <a:extLst>
              <a:ext uri="{FF2B5EF4-FFF2-40B4-BE49-F238E27FC236}">
                <a16:creationId xmlns:a16="http://schemas.microsoft.com/office/drawing/2014/main" id="{8609AB56-8EF8-CFE6-2AA1-D5EA320ABD36}"/>
              </a:ext>
            </a:extLst>
          </p:cNvPr>
          <p:cNvSpPr>
            <a:spLocks/>
          </p:cNvSpPr>
          <p:nvPr/>
        </p:nvSpPr>
        <p:spPr bwMode="auto">
          <a:xfrm>
            <a:off x="3073400" y="5840413"/>
            <a:ext cx="3725863" cy="358775"/>
          </a:xfrm>
          <a:custGeom>
            <a:avLst/>
            <a:gdLst>
              <a:gd name="T0" fmla="*/ 2147483646 w 2347"/>
              <a:gd name="T1" fmla="*/ 2147483646 h 226"/>
              <a:gd name="T2" fmla="*/ 2147483646 w 2347"/>
              <a:gd name="T3" fmla="*/ 2147483646 h 226"/>
              <a:gd name="T4" fmla="*/ 0 w 2347"/>
              <a:gd name="T5" fmla="*/ 0 h 226"/>
              <a:gd name="T6" fmla="*/ 0 60000 65536"/>
              <a:gd name="T7" fmla="*/ 0 60000 65536"/>
              <a:gd name="T8" fmla="*/ 0 60000 65536"/>
              <a:gd name="T9" fmla="*/ 0 w 2347"/>
              <a:gd name="T10" fmla="*/ 0 h 226"/>
              <a:gd name="T11" fmla="*/ 2347 w 2347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7" h="226">
                <a:moveTo>
                  <a:pt x="2347" y="48"/>
                </a:moveTo>
                <a:cubicBezTo>
                  <a:pt x="1925" y="137"/>
                  <a:pt x="1504" y="226"/>
                  <a:pt x="1113" y="218"/>
                </a:cubicBezTo>
                <a:cubicBezTo>
                  <a:pt x="722" y="210"/>
                  <a:pt x="361" y="105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1" name="Text Box 8">
            <a:extLst>
              <a:ext uri="{FF2B5EF4-FFF2-40B4-BE49-F238E27FC236}">
                <a16:creationId xmlns:a16="http://schemas.microsoft.com/office/drawing/2014/main" id="{CE4AF65F-5C4F-FB5A-5C5C-B99E16031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13" y="4419600"/>
            <a:ext cx="414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Address for www.cnn.com?</a:t>
            </a: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”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2" name="Text Box 9">
            <a:extLst>
              <a:ext uri="{FF2B5EF4-FFF2-40B4-BE49-F238E27FC236}">
                <a16:creationId xmlns:a16="http://schemas.microsoft.com/office/drawing/2014/main" id="{7A91DB74-13E1-362F-6E49-1A8947F4A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686425"/>
            <a:ext cx="1860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12.3.4.15</a:t>
            </a: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”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3" name="Slide Number Placeholder 1">
            <a:extLst>
              <a:ext uri="{FF2B5EF4-FFF2-40B4-BE49-F238E27FC236}">
                <a16:creationId xmlns:a16="http://schemas.microsoft.com/office/drawing/2014/main" id="{0335C0BA-4A4B-AE73-7D15-60B6FBD3D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35D63-DC26-5E4E-B8B9-A36F393FD62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B24DCC-D577-82D1-6F4D-8EE58164B878}"/>
              </a:ext>
            </a:extLst>
          </p:cNvPr>
          <p:cNvSpPr txBox="1"/>
          <p:nvPr/>
        </p:nvSpPr>
        <p:spPr>
          <a:xfrm>
            <a:off x="577850" y="663575"/>
            <a:ext cx="8026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What are the features of a  ‘best effort’ network?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DB94F-7EAB-F983-E611-EDD187A0A6F8}"/>
              </a:ext>
            </a:extLst>
          </p:cNvPr>
          <p:cNvSpPr txBox="1"/>
          <p:nvPr/>
        </p:nvSpPr>
        <p:spPr>
          <a:xfrm>
            <a:off x="1576388" y="1854200"/>
            <a:ext cx="7027862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Packet loss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Out of order delivery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Multiple copies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 variations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45ED8-F824-46B1-E157-89389DCF48F1}"/>
              </a:ext>
            </a:extLst>
          </p:cNvPr>
          <p:cNvSpPr txBox="1"/>
          <p:nvPr/>
        </p:nvSpPr>
        <p:spPr>
          <a:xfrm>
            <a:off x="1576388" y="3879850"/>
            <a:ext cx="70278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 non-zero probability of packet delivery</a:t>
            </a:r>
          </a:p>
        </p:txBody>
      </p:sp>
      <p:sp>
        <p:nvSpPr>
          <p:cNvPr id="79876" name="Slide Number Placeholder 1">
            <a:extLst>
              <a:ext uri="{FF2B5EF4-FFF2-40B4-BE49-F238E27FC236}">
                <a16:creationId xmlns:a16="http://schemas.microsoft.com/office/drawing/2014/main" id="{47D4E42F-2F63-3D33-395C-2C70456CD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2AB09-CC9D-B143-A521-4DB3C9183E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97BDD0-9904-9D98-3937-2603862558FA}"/>
              </a:ext>
            </a:extLst>
          </p:cNvPr>
          <p:cNvSpPr txBox="1"/>
          <p:nvPr/>
        </p:nvSpPr>
        <p:spPr>
          <a:xfrm>
            <a:off x="577850" y="663575"/>
            <a:ext cx="80264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What are the expectations from a reliable packet delivery system?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B6663-6885-B66F-E79B-1AD0883F5E50}"/>
              </a:ext>
            </a:extLst>
          </p:cNvPr>
          <p:cNvSpPr txBox="1"/>
          <p:nvPr/>
        </p:nvSpPr>
        <p:spPr>
          <a:xfrm>
            <a:off x="1576388" y="1854200"/>
            <a:ext cx="7027862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Guaranteed delivery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Ordered delivery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At-most one copy of the message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(any or all of the above)</a:t>
            </a:r>
          </a:p>
        </p:txBody>
      </p:sp>
      <p:sp>
        <p:nvSpPr>
          <p:cNvPr id="80899" name="Slide Number Placeholder 1">
            <a:extLst>
              <a:ext uri="{FF2B5EF4-FFF2-40B4-BE49-F238E27FC236}">
                <a16:creationId xmlns:a16="http://schemas.microsoft.com/office/drawing/2014/main" id="{1F376244-5920-554A-9EAF-B2702FAEE7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D85FCD-0FF8-EB4B-8126-9A9D04A13DE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30C729-6E4B-224B-8E7F-37AE756B4C3F}"/>
              </a:ext>
            </a:extLst>
          </p:cNvPr>
          <p:cNvSpPr txBox="1">
            <a:spLocks noChangeArrowheads="1"/>
          </p:cNvSpPr>
          <p:nvPr/>
        </p:nvSpPr>
        <p:spPr>
          <a:xfrm>
            <a:off x="431006" y="2380470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: An unintuitive application using ICMP</a:t>
            </a:r>
            <a:endParaRPr kumimoji="0" lang="en-AU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954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6EC04-CDFA-2846-ABD0-971C11F5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ow to Use the Traceroute Command">
            <a:extLst>
              <a:ext uri="{FF2B5EF4-FFF2-40B4-BE49-F238E27FC236}">
                <a16:creationId xmlns:a16="http://schemas.microsoft.com/office/drawing/2014/main" id="{549F9D06-428C-344D-AAEC-516926E9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41400"/>
            <a:ext cx="8636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AEEF22A-5D9F-714B-AF61-E237F62E6C5D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example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720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8359-3AE4-9E4E-B499-D852478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7318"/>
            <a:ext cx="82804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90834-3F77-1040-8EC9-EAA32E3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03231"/>
            <a:ext cx="82804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1967-1F2F-B64D-B86F-700F7AE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3" y="2973231"/>
            <a:ext cx="8280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062A3-3556-8945-A994-6A817FB7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4" y="4243231"/>
            <a:ext cx="82804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530-79A6-2F43-9AF4-F1B59671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4" y="5588000"/>
            <a:ext cx="8280400" cy="127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A53A873-E7F9-284A-BD93-ED21126C6B73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96524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Traceroute : An unintuitive application</a:t>
            </a:r>
            <a:endParaRPr kumimoji="0" lang="en-AU" alt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47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872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</a:rPr>
              <a:t>Virtual Networks and Tunnels</a:t>
            </a:r>
            <a:endParaRPr lang="en-US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11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4457</TotalTime>
  <Words>1901</Words>
  <Application>Microsoft Macintosh PowerPoint</Application>
  <PresentationFormat>On-screen Show (4:3)</PresentationFormat>
  <Paragraphs>556</Paragraphs>
  <Slides>56</Slides>
  <Notes>19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Times New Roman</vt:lpstr>
      <vt:lpstr>Wingdings</vt:lpstr>
      <vt:lpstr>ZapfDingbats</vt:lpstr>
      <vt:lpstr>Office Theme</vt:lpstr>
      <vt:lpstr>2_Office Theme</vt:lpstr>
      <vt:lpstr>1_Office Theme</vt:lpstr>
      <vt:lpstr>Default Design</vt:lpstr>
      <vt:lpstr>PowerPoint Presentation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IPv6</vt:lpstr>
      <vt:lpstr>IPv6: Address and packet format</vt:lpstr>
      <vt:lpstr>IPv6: Unicast, Multicast, Anycast addressing</vt:lpstr>
      <vt:lpstr>IPv6: Unicast, Multicast, Anycast addressing</vt:lpstr>
      <vt:lpstr>IPv4 and IPv6 Co-existence</vt:lpstr>
      <vt:lpstr>IPv4 and IPv6 Co-existence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 Protocols</vt:lpstr>
      <vt:lpstr>Two Basic Transport Features</vt:lpstr>
      <vt:lpstr>Multiplexing/demultiplexing</vt:lpstr>
      <vt:lpstr>How demultiplexing works</vt:lpstr>
      <vt:lpstr>PowerPoint Presentation</vt:lpstr>
      <vt:lpstr>Connectionless demultiplexing</vt:lpstr>
      <vt:lpstr>Connectionless demux (cont)</vt:lpstr>
      <vt:lpstr>Connection-oriented demux</vt:lpstr>
      <vt:lpstr>Connection-oriented demux (cont)</vt:lpstr>
      <vt:lpstr>Connection-oriented demux: Threaded Web Server</vt:lpstr>
      <vt:lpstr>PowerPoint Presentation</vt:lpstr>
      <vt:lpstr>IP Protocol Stack: Key Abstractions</vt:lpstr>
      <vt:lpstr>End-to-end Protocols</vt:lpstr>
      <vt:lpstr>End-to-end Protocols</vt:lpstr>
      <vt:lpstr>End-to-end Protocols</vt:lpstr>
      <vt:lpstr>PowerPoint Presentation</vt:lpstr>
      <vt:lpstr>PowerPoint Presentation</vt:lpstr>
      <vt:lpstr>UDP: User Datagram Protocol [RFC 768]</vt:lpstr>
      <vt:lpstr>UDP: more</vt:lpstr>
      <vt:lpstr>UDP checksum</vt:lpstr>
      <vt:lpstr>User Datagram Protocol (UDP)</vt:lpstr>
      <vt:lpstr>PowerPoint Presentation</vt:lpstr>
      <vt:lpstr>Advantages of UDP</vt:lpstr>
      <vt:lpstr>Popular Applications That Use UDP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188</cp:revision>
  <dcterms:created xsi:type="dcterms:W3CDTF">2020-02-13T13:47:54Z</dcterms:created>
  <dcterms:modified xsi:type="dcterms:W3CDTF">2023-03-07T18:50:56Z</dcterms:modified>
</cp:coreProperties>
</file>