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7" r:id="rId2"/>
    <p:sldMasterId id="2147483699" r:id="rId3"/>
    <p:sldMasterId id="2147483711" r:id="rId4"/>
  </p:sldMasterIdLst>
  <p:notesMasterIdLst>
    <p:notesMasterId r:id="rId71"/>
  </p:notesMasterIdLst>
  <p:sldIdLst>
    <p:sldId id="1532" r:id="rId5"/>
    <p:sldId id="1655" r:id="rId6"/>
    <p:sldId id="1657" r:id="rId7"/>
    <p:sldId id="1658" r:id="rId8"/>
    <p:sldId id="1656" r:id="rId9"/>
    <p:sldId id="1639" r:id="rId10"/>
    <p:sldId id="1641" r:id="rId11"/>
    <p:sldId id="1640" r:id="rId12"/>
    <p:sldId id="1649" r:id="rId13"/>
    <p:sldId id="1642" r:id="rId14"/>
    <p:sldId id="1650" r:id="rId15"/>
    <p:sldId id="1643" r:id="rId16"/>
    <p:sldId id="1651" r:id="rId17"/>
    <p:sldId id="1644" r:id="rId18"/>
    <p:sldId id="1652" r:id="rId19"/>
    <p:sldId id="1645" r:id="rId20"/>
    <p:sldId id="1653" r:id="rId21"/>
    <p:sldId id="1646" r:id="rId22"/>
    <p:sldId id="1654" r:id="rId23"/>
    <p:sldId id="1637" r:id="rId24"/>
    <p:sldId id="1534" r:id="rId25"/>
    <p:sldId id="431" r:id="rId26"/>
    <p:sldId id="426" r:id="rId27"/>
    <p:sldId id="1409" r:id="rId28"/>
    <p:sldId id="1407" r:id="rId29"/>
    <p:sldId id="896" r:id="rId30"/>
    <p:sldId id="982" r:id="rId31"/>
    <p:sldId id="1621" r:id="rId32"/>
    <p:sldId id="427" r:id="rId33"/>
    <p:sldId id="1638" r:id="rId34"/>
    <p:sldId id="1622" r:id="rId35"/>
    <p:sldId id="432" r:id="rId36"/>
    <p:sldId id="744" r:id="rId37"/>
    <p:sldId id="441" r:id="rId38"/>
    <p:sldId id="436" r:id="rId39"/>
    <p:sldId id="1536" r:id="rId40"/>
    <p:sldId id="442" r:id="rId41"/>
    <p:sldId id="1623" r:id="rId42"/>
    <p:sldId id="462" r:id="rId43"/>
    <p:sldId id="1537" r:id="rId44"/>
    <p:sldId id="464" r:id="rId45"/>
    <p:sldId id="465" r:id="rId46"/>
    <p:sldId id="1624" r:id="rId47"/>
    <p:sldId id="1630" r:id="rId48"/>
    <p:sldId id="1631" r:id="rId49"/>
    <p:sldId id="1632" r:id="rId50"/>
    <p:sldId id="1633" r:id="rId51"/>
    <p:sldId id="1539" r:id="rId52"/>
    <p:sldId id="454" r:id="rId53"/>
    <p:sldId id="1551" r:id="rId54"/>
    <p:sldId id="466" r:id="rId55"/>
    <p:sldId id="455" r:id="rId56"/>
    <p:sldId id="1634" r:id="rId57"/>
    <p:sldId id="456" r:id="rId58"/>
    <p:sldId id="453" r:id="rId59"/>
    <p:sldId id="1635" r:id="rId60"/>
    <p:sldId id="1625" r:id="rId61"/>
    <p:sldId id="1626" r:id="rId62"/>
    <p:sldId id="1627" r:id="rId63"/>
    <p:sldId id="1628" r:id="rId64"/>
    <p:sldId id="1546" r:id="rId65"/>
    <p:sldId id="1548" r:id="rId66"/>
    <p:sldId id="1549" r:id="rId67"/>
    <p:sldId id="1636" r:id="rId68"/>
    <p:sldId id="1550" r:id="rId69"/>
    <p:sldId id="1553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4" d="100"/>
          <a:sy n="124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0A597-2164-FF45-8765-F6748018D5AF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049FB-2153-CD45-BA26-CD70A6DBB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9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3">
            <a:extLst>
              <a:ext uri="{FF2B5EF4-FFF2-40B4-BE49-F238E27FC236}">
                <a16:creationId xmlns:a16="http://schemas.microsoft.com/office/drawing/2014/main" id="{61817CF1-E3FD-44BD-52E8-CB3BB51EA5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31A6E-4987-814E-AFC9-068752BCDD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B63163C-F5D9-6EF6-80B4-ACFB130055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5AC7292-5F9C-F1D7-2438-A2E481036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6854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780CE0ED-B6E2-E496-9D3A-97BD45E38B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F0875-3360-BB40-8758-272A215F5AD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F69CA86B-1DAC-591B-F868-0F762A35B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20CF62B-CD0A-631C-6331-C17619E10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4A1F0216-0159-18F8-A7FE-A8104E022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8C82A3-86F2-F04F-A896-6F8B1C650AD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41233EF8-F858-09B4-DC97-DF53AB092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193D448-9A2D-3FF5-BA05-377250D017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101619B-AA36-CEA3-E451-FF27357FC4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14A79-3223-4B49-AA0C-F273487B201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520B4CAC-2CC0-7107-92FB-38C509603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2E2291F-F8C4-9918-E7C4-4FFC79644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34780680-2295-7D46-285D-A34A2E5BC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2907B-45C0-784B-A8AC-2D90A610EA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4419656-24D9-11BF-92AE-88A388610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74CD02A-DBD2-C119-4BD9-6AE5A47DE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6BC5CE3-0A9C-DA18-CA2E-8F0B231BA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6FB391-41FF-2347-B1F6-9B37950036E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EBD1D03-5394-1D10-B752-13F1795AD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8F42B104-2442-16E8-45A8-9898520AC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010BECA-C21A-D052-40FF-7A741282A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D57AD-6671-854D-B06A-B35F74DED5E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81BED25-38C8-EE6A-5BF1-0B9C6CEB5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64318EA-7781-C95C-B558-F98740B1D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5E6D5443-6A6F-B490-7C66-F0A0F9886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30109-6E42-964F-8D07-E5A00968187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4FBDC35-FAE5-1FC5-2D88-160CCDC15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BBF73CD-28AF-F473-BCE7-278291D64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88625D9C-DA31-C3CD-D84B-516D36CA6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9EAF78-DF20-DA4C-8022-FB9DE7945B9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C4D0D66-385A-7B7E-91D3-962383C23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2BF826D-0F79-434D-2707-61D34203A7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3C62B06E-64A7-6CDB-D3DE-1F8B79669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7FE50-8822-5544-964F-272263AF6CE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740605-4E51-EFD6-048D-55B104A723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1168FF99-02EE-EFD7-35BC-21959BE8D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63AA3F8-10C6-140B-FF92-D1D25C5F0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F66C02-90F5-9144-8651-D26A8F81E50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97DB03E7-14AE-A9D3-49A1-9CE6B902C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1556DA1-AC9B-B766-245C-02E12478B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3">
            <a:extLst>
              <a:ext uri="{FF2B5EF4-FFF2-40B4-BE49-F238E27FC236}">
                <a16:creationId xmlns:a16="http://schemas.microsoft.com/office/drawing/2014/main" id="{61817CF1-E3FD-44BD-52E8-CB3BB51EA5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31A6E-4987-814E-AFC9-068752BCDD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B63163C-F5D9-6EF6-80B4-ACFB13005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5AC7292-5F9C-F1D7-2438-A2E481036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17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>
            <a:extLst>
              <a:ext uri="{FF2B5EF4-FFF2-40B4-BE49-F238E27FC236}">
                <a16:creationId xmlns:a16="http://schemas.microsoft.com/office/drawing/2014/main" id="{49A31A8C-AC46-457B-D963-C04A15A37D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Notes Placeholder 2">
            <a:extLst>
              <a:ext uri="{FF2B5EF4-FFF2-40B4-BE49-F238E27FC236}">
                <a16:creationId xmlns:a16="http://schemas.microsoft.com/office/drawing/2014/main" id="{6614895C-87FE-157F-166C-83CB9F3BB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Courtesy : https://microchipdeveloper.com/tcpip:tcp-ip-five-layer-model</a:t>
            </a:r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4D200BFF-13C5-D4DE-CC0A-2F5E7C86D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CDDD2A-1B48-BA4B-9710-F2EAE2D4556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E50D6DDA-F539-EA5C-699B-72860D0A9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88D3897E-B544-8240-C6D1-E03F8CEF7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4387" name="Slide Number Placeholder 3">
            <a:extLst>
              <a:ext uri="{FF2B5EF4-FFF2-40B4-BE49-F238E27FC236}">
                <a16:creationId xmlns:a16="http://schemas.microsoft.com/office/drawing/2014/main" id="{FBAB2252-5F6C-A4AB-3C28-855264C067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351A8-8282-C84D-A8F6-80EBDF4867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>
            <a:extLst>
              <a:ext uri="{FF2B5EF4-FFF2-40B4-BE49-F238E27FC236}">
                <a16:creationId xmlns:a16="http://schemas.microsoft.com/office/drawing/2014/main" id="{F89F5848-5B49-EBE6-50A3-0BFDC4055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>
            <a:extLst>
              <a:ext uri="{FF2B5EF4-FFF2-40B4-BE49-F238E27FC236}">
                <a16:creationId xmlns:a16="http://schemas.microsoft.com/office/drawing/2014/main" id="{1764DCAF-724C-F2EE-536D-5CA6A75DE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6435" name="Slide Number Placeholder 3">
            <a:extLst>
              <a:ext uri="{FF2B5EF4-FFF2-40B4-BE49-F238E27FC236}">
                <a16:creationId xmlns:a16="http://schemas.microsoft.com/office/drawing/2014/main" id="{75BE40C8-DC07-1FCA-E453-6EF3C0488E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DE910-5645-D243-ACE2-63563AA85D7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>
            <a:extLst>
              <a:ext uri="{FF2B5EF4-FFF2-40B4-BE49-F238E27FC236}">
                <a16:creationId xmlns:a16="http://schemas.microsoft.com/office/drawing/2014/main" id="{C28F34DD-D109-E66F-79D5-13C1A1CE9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CBA99A-3EA9-1110-CCEE-DBF375A42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Now, what could be the “RECEIVER” for such vibrations?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Observe that almost all mobile devices today have a motion sensor called … ACCELEROMETERS</a:t>
            </a:r>
          </a:p>
        </p:txBody>
      </p:sp>
      <p:sp>
        <p:nvSpPr>
          <p:cNvPr id="148483" name="Slide Number Placeholder 3">
            <a:extLst>
              <a:ext uri="{FF2B5EF4-FFF2-40B4-BE49-F238E27FC236}">
                <a16:creationId xmlns:a16="http://schemas.microsoft.com/office/drawing/2014/main" id="{6E0496AE-F493-F2F0-418E-D006D454F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6A2B0-E0A4-E44A-9F8B-8D3B88BC91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>
            <a:extLst>
              <a:ext uri="{FF2B5EF4-FFF2-40B4-BE49-F238E27FC236}">
                <a16:creationId xmlns:a16="http://schemas.microsoft.com/office/drawing/2014/main" id="{0DA7100F-561B-A5EA-F5FF-5ED9125E0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6E83F-F52D-0285-7CFB-514D33033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Thus, if the vibrating transmitter comes in CONTACT with the accelerometer … by literally TOUCHING the accelerometer … then the accelerometer can SENSE the vibrations and DECODE the data bits from it.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We have built such vibratory transmitters inside smartwatches and finger rings.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When the human finger touches the accelerometer … the vibration flows the the finger bone … and the data is transferred.</a:t>
            </a:r>
          </a:p>
          <a:p>
            <a:pPr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Of course, the human does not feel anything at all …</a:t>
            </a:r>
          </a:p>
        </p:txBody>
      </p:sp>
      <p:sp>
        <p:nvSpPr>
          <p:cNvPr id="150531" name="Slide Number Placeholder 3">
            <a:extLst>
              <a:ext uri="{FF2B5EF4-FFF2-40B4-BE49-F238E27FC236}">
                <a16:creationId xmlns:a16="http://schemas.microsoft.com/office/drawing/2014/main" id="{75FCBC51-1B4B-CA35-5E83-071982B48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3A84F-D9F0-5B4E-B795-75F78E6AEE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A837720A-7980-26A5-3F45-6B4B0300F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BD0E2-3348-C243-9201-6AACC2EEB4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6BBC2D9F-9397-4B56-4E25-CF69C23DB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1D10F92-15BA-9455-EEF4-2514C607C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35FBDC9-FD59-14BD-847F-390AB026F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1FA739-C65F-6341-9205-42AD954673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36C7D928-1ADA-AC76-D2E8-8E53C892FC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F11A7DBD-84BA-FE3A-9069-912515D21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90BD0-D4B6-1491-2914-E01B1BE8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291D3-9B86-B34A-B44A-538B57D43D3F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D2193-E28A-AFBE-271D-06DF9067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09D61-772F-E849-810B-65DE75307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D22C-9A61-DA4B-9B5A-F46945719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6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62F0B-AF95-73A2-4E8D-A98A90CEA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96618-3D6E-0542-967C-F0248E5FA2DD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6847-70FC-717B-CDA6-84AD2557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13180-9090-9800-535B-26B71666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37E44-2D58-8047-A0F7-F298B110F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54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E85AD-FAA7-9CC9-F290-DB981024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D21AB-207D-9A47-A8F8-7F7600D0221F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B9EE-17E5-3225-7866-681F75FC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C4117-95BA-96B0-18AD-2774BEED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E1991-F184-9A49-B22A-B556131E94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62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650E7-E03A-156E-7BE8-8C2AF1642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416D7-49CE-3846-81B5-6E0ECC8B36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0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D5A65-DEB6-AC85-FCC2-E90A6A77B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1263-4DF8-4D49-8602-824F54936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560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7DDC0-9B43-8C3F-C256-EBC281144A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FD2B-C35E-4E41-8A22-AA432D93F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868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DB787-A2A2-3495-6C03-6226BEC1E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4147-30F2-694C-B18C-DCA091BCE9A9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0656E-13A6-CC2B-0FCE-60C21A5C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64A0-47D5-CDCE-CA09-DCC1FD035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1F72-9677-734A-B2A3-E18BF8F3D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FE564-77F7-63DE-B381-9806398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21D19-EE24-2743-B975-E4493D0EFED4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C3C6-3467-4B3E-0777-ACD48E7C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7D3FC-E074-74EF-58A5-F5806D42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2FA11-16B3-9C4F-97DE-CDB810BEA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89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83638-FD44-B2A5-2F9B-C7B9311D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0E65-FE61-7247-8036-BF8AA2DC10FE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B7774-2A34-639C-D844-96B68B3F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2365-C281-B589-05ED-23101C2E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5DC8-7F91-A54F-8610-5BA5E358D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09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7FD3E9-2AF0-15E6-2FD9-6AFB7049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0FC19-8EFF-624A-B1B0-B2B28F3F232F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50BE42-D5DE-8A5E-346C-ABD813A8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033325-78A7-5C7B-D37C-9E291108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B63D6-427B-E147-A9E2-CE8E4A62D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A707EB-1B12-6416-FE02-6ECE53F6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BE5F1-2C90-6145-A09B-ECF350130F96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C58B93-5F8C-859A-89E0-1736F642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1420FF-5755-A5B5-90D3-9067C351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C1FF9-5082-674C-877A-0CB58E56C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EE12-3289-E869-E114-E7EFAB09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44B66-2D8B-A043-B37F-570836276A46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F6BEB-8932-1B1C-EA14-E3D9F752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A057-8E20-D96F-056C-0A0359D4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3A83B-B957-8144-8B71-D24D135FF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412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A979DD-2CB9-7FE9-BFF1-EA6919C9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4D9C3-DCA5-5146-A687-6CA0FB3F5988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45B9C6-9580-0F9D-8515-50F533C8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F379E0-E5B6-D373-7218-4410D7FA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58F35-8F51-404D-9D81-9753AFAC2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1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C40907-81CE-FA6B-A4FE-6DD1B1340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9C58F-7895-374C-AA64-13EC947F0F34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33C0EC-86BA-CE2F-F056-D6A1A764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617B44-78B6-5C14-BA52-41F0958D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EE4EC-92A9-DC4A-BEEB-990409EFE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F493C8-3B5D-B9DD-5602-C44830B7D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178A9-CE3D-6043-B8BE-988BC91C55FB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D2B464-D491-7726-23B8-FF51871CE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5B4011-1592-4C04-7BEC-96D5E16E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9896D-8663-E349-800C-86B564455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0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2B21E1-11BF-3EB7-447D-167CD70E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CD144-61CC-EF4B-8B4D-9E9F4E38F074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18D213-7FC6-BB07-8FCC-5F4F6D95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ECF011-31DF-1EB5-0336-D225A2C3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E8611-73D2-164A-A28F-49EC91898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1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22D81-E6AF-7733-DB59-33E342C6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B487F-92AB-3B46-A1F5-485F698232A1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72D60-F9D2-2E33-702E-73656069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3AC2F-6DA7-D0F4-ED1E-25A8867E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C8DC5-0F68-8E49-A622-EBBD9F55D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10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9D0E-9C5E-BD46-3D14-6AF11A5E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8685-82DA-C940-9493-9F388EADF013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19072-85F7-3A3B-49C4-39CA79DC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222B7-D812-7C5B-F716-8448CC1B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E217-2012-C44F-B4AE-A364ECEF6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5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7FBA5-94A4-447E-1817-963AE746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7D296-8885-834B-9041-F8DACEBC0EE0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0FA61-D2BF-8ED7-DFAD-ADDD6200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5186-A924-699E-CD54-48D817FF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E036-7011-8743-A516-A5F4775F9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86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1980B-5EDD-578F-BFC3-11B4EE84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D6E7-4590-6744-AA14-78E2944BBC76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34AA8-A66C-EE8F-3AF1-63E3800A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8C60-33F1-3FAF-3E24-FD301266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D4DC-85BD-0940-9C41-56B7435CC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69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6E0F-3BA0-7969-2E81-48EFCE0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E6B1-69EC-DE47-8337-5B83F447B614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7599A-CC1C-1A02-82EB-253C79C2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3DDA5-1166-FC67-48BC-A2788984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EDA2-1EF9-D948-BF84-294921E40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8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FF96A0-C8B9-68C0-8FB4-6827AB53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1D31-4FD1-0541-BEC5-CC965087EC2F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F34823-340D-EB8E-EA66-A43C5659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B6C69E-8152-0DAC-2BEE-63E92D61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64BF-EC25-3845-A023-3DFE7F729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9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EFBF-BE1D-AA61-A144-8717F5D1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DBEA-F7C1-5646-B12D-B7234E45D0F6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E602-8E16-2E1F-9738-18F708C7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980B1-AA28-0ECF-402A-C9552A04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3CCAC-8689-414D-B5D2-216604FC0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40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F8376E-73C3-E3D4-27F2-9DC1B31E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DFCB-7CFE-7E49-A013-BAEE68A593D9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56C308-F26F-9C75-87C5-BFEFEAA1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F3C9E8-120B-9684-ABEF-C52AA893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558CB-EDAA-2B40-B814-C98030121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41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2B1039-4220-9361-535E-446BAE95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89CA1-3258-4740-BC5B-129F395097A8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E33701-AE67-C867-14D2-AA5C3262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48DB6-7F1C-D582-C5B6-79D3C28C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EAEE1-B6A3-4F41-A10F-E34B5CF2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56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3C2419-6BA2-3B50-AA5D-CEC06647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549A3-E527-4146-93A8-6454D2A30745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866611-92C2-2F75-6FD4-D2594601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E87C11-F0D9-3BB1-BB8F-A9179401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FA872-9A82-A346-9CCE-D8843FA77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5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8D1AF4-5F01-F042-196C-94C20CC0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D4362-4BCD-EE44-ABA4-67B70BFA110E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C64C63-E7F2-ABD2-D659-128BE592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9BAD20-E00B-9E9A-10D9-B65F770A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A8683-3CEC-3844-95D7-46913698E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1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AC8DE4-F8E0-A42C-F3AF-00EE3BB1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DC6E-5A6D-BB45-9E66-C707BCF0ECE9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08E61-AB92-62FD-6B70-8983A7FA3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5FF605-7EBC-41D1-A864-A049981C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CBA46-8912-E443-9FEC-EB2B40BC1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3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40BCE-815A-EADB-906F-FB9564D9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C309-AA5D-0144-8143-F67212754E30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0D509-A0D2-E2D0-E683-FE045483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2348E-2CCB-5734-AE2B-FB70B3E2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A1E1F-A7FF-9142-AEC3-3F4838E0A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32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682BC-EC4D-33B0-662A-513D91F02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512B9-38FC-B74F-8D82-96C4648D42FF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E43E0-3A31-1B6E-7D4B-1A34F28E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52B4F-F9E8-D528-C8D9-C0873FE2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580C5-20E1-6C46-B650-421AA6FF3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10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80EB7-7A3F-6DB4-FEF4-413F4C2C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EC55-B98B-4D43-88FB-304E2247A989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7F305-1089-BD63-D5CC-6F3EF8311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6DFBC-2A39-5961-4C12-B6804A85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0866-EA5E-7C43-9C05-3BC30361D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502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C696B-36E0-97EC-9E98-A9799E31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4FF0-6715-7441-9989-94FA28264E6A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60DD0-EF5D-212B-FCB3-DD615C86F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EA46C-536F-C397-7620-E26A78A7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E86BE-20D4-D749-BA22-0C5178A64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490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CD510-EC68-FB78-087F-B7ADF4AC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CB43-ABC6-CC4B-941C-C2C7278D9AC9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E64F8-0CB6-D927-C5BF-66A68E1B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4D0B1-9242-E356-D719-F01E9B67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49530-4E74-8F4A-9D64-2A845DA87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17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C17494-24D7-D6F7-4A04-14E08B99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7BBB-3042-1842-8436-735916A69F40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F6DE82-1E7F-F17B-608B-F5E98A75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C38CCE-ABA9-D6FF-242C-8461A141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05111-8114-9A42-95E0-06842C73C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076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B0D57E-1D2F-6254-A141-1F4BD21E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8221-8A42-894B-AAEF-98C3410A752B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677B9-371E-4DE6-6C5D-1FFCA371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EE4608-159F-3689-137B-D96DC55F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A76B1-870B-674D-8CF9-6D8D3925E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174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7BCFF1-0C9A-F364-4E15-205FA9B2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EC126-C5FE-6341-9E30-1BAFAA7AC589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51327-FB8E-FA91-B7DC-66D1075A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D5BC84-D0ED-42C4-560A-D80EB729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D7BB-7488-2942-8980-520EB3BBC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082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E47BBF4-00B2-D6FE-221E-1CE16471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B2AB-BD1A-974D-9FE4-A70FA750BD87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630570-77DD-F468-DC97-EB6923D2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89091B-1F79-2F21-A57A-8543B12F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C3B9F-E59E-1A4A-B7C0-FC97C2B88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00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703366-B0D2-19CD-3556-B883492C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A44C2-808F-CA43-9961-2E09333EE2FD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ACBB9B-36C8-C6CD-6190-855AFCDE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0646A0-938D-7AA0-9A0A-E7271708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54D0D-11FB-DC4A-81C2-D0DAB8941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391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02B23A-F2F8-84DF-7456-C84A3617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5D127-8289-1D47-B085-62C393D1D97F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1F0892-2057-AA7D-0C57-2474FE6F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CC4E52-191D-3B64-592C-E6DED3272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FFC5-43CB-C04D-8CDA-062E65EE06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446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B8DBEB-7890-9D85-5D37-7325D2F2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1B11E-8FD6-9848-AC9D-9DE57C54E536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1CDBF0-B0BE-1AE0-8341-443CEE50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0C8C29-F5F4-08F4-61BF-BDC21FB2D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BF0DF-1ABB-0440-9964-9381A6C8D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62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FC62A-1C56-EBE3-E93A-B1B09338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3C738-8346-374B-BAC4-1E5786856036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AAE63-CD27-9679-6A7F-052D8F27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6796E-F965-F8F2-2012-DD9C5D77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8B9BD-7998-954C-8EF9-D217CB002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2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12D77-18BB-7DF3-5057-ABB45D0F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A45C7-BF8B-6242-B5AA-EB80945C6E2E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28738-873A-DC01-A28C-038CE5F9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8D7DD-A2D6-50FF-F1B8-2A8AAC91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3C6C3-FB7E-7742-BAB9-C52057709D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255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D05D1-7F6C-B5C3-66C5-5734EB79B4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D573B-311C-D94A-BBC1-B594533E36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933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0E01C-BAA1-57F2-2E31-A29A9C66F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DC919-95AC-E140-860F-01A83A0F2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52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91AA21-DB98-C702-317D-9CBD7447C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71AD-12FF-5A49-82AA-F27202BC639D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EB8AC5-1B85-A2D1-682E-36C3A91B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6E0A2E-1A32-C9FF-6628-D7CF542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B4CD-74F8-734C-8F42-9A7C7875B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871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72E46-EA8A-4820-BEB4-E60BB1FB3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DAADE-A3DF-7147-A708-D1BAAD9FC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67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DA50DB-A5AD-049E-444B-3AF3E0D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0DAC-2AE3-B445-947F-3F4BD27FEC8A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6C552D-FC57-424B-DC45-0ECA65D2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196A47-DE28-0C27-DA4D-B78532D9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873-5897-EA4E-AA5B-6B22D739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08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82653B-5DED-FC85-4B5E-545FFF72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4E01C-D49B-4042-A5A7-D0E6D0E6984B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0B6E21-BB60-4B7E-FBDD-66EA16C5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7C8FBC-E31F-9AC5-97D7-A4E9612D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7658-8E9E-354F-8DE0-8AEAF9E6A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44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4640B6-53F9-CF36-5CB4-B6F4C9A4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1DF6-44C5-2248-80E1-26B7FBE6A6A6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E5475D-96A4-4139-BB6D-29E5FE1C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F350E9-EEEF-69E9-B437-5A76F39D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666DD-F48D-A84B-A30E-2042F2A1C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81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0E8E1B-A0FB-D6F4-9DF2-B085DBDC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CD56-50D4-5644-9B95-4AE8E4773F7D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E4C819-1757-3F7C-E5D8-E78D5EF6B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980D8-318E-EB96-AE70-046AD3B7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F6E18-0C68-1D4A-8D47-9A9BE5F7E4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3F798A-C832-1462-6665-E819B7006C5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8CF3AA3-CC7C-E7D1-F980-8A516ADDC1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871C-D671-DF7B-F76E-3F73D1B13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596566-BE3E-C049-9A07-C5453BA7FBB5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3F24-89F8-8637-50C2-6EDDFC329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8545-585D-1AAF-F4BD-F684E4E4E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2E77E4-B53C-E94E-B4BB-FAD6CBCAF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13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C872214A-D61D-A73B-4418-F268E7D2F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59B0EB6F-A7AD-4579-D031-08BAB71D9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49B50-9999-92E9-E057-DB163A2C3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80262C-1040-8642-BC96-581D7C0FD0EC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7EA85-9AFF-A355-EFF4-6C490E8DD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E59FE-2329-9B5C-2C2D-DFDD119A5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E1D7AD-2D06-DA44-96C4-3776E18A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5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E14F584F-A957-18A8-E7AE-A123B64A8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C5104BB6-F8E4-3698-A01D-9E4E9805F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C9CCE-C80C-2125-4FED-399E5A317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C00459-4D23-5946-9DEE-6F04351C36A7}" type="datetime1">
              <a:rPr lang="en-US"/>
              <a:pPr>
                <a:defRPr/>
              </a:pPr>
              <a:t>4/6/23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4CE70-BEF5-D902-9860-E4C2502CB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A9F9-97FB-1EEC-8B83-4CC53916A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3970FD-9DBB-5D45-9B1E-93429506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343427-2B60-02B9-F796-CE49ABC9F3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2D8D8FE-E6F8-83AB-9D5E-54CEE82A5B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E427F-D727-BE88-0C9C-4E96D4345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CA8AAE-9425-3546-BB22-B68CBFADE854}" type="datetime1">
              <a:rPr lang="en-US" altLang="en-US"/>
              <a:pPr>
                <a:defRPr/>
              </a:pPr>
              <a:t>4/6/23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BD370-F462-E57B-B883-12D28611E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B3CC8-AA07-DB3B-DCEA-9C033A03D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C11813E-2EDF-AF44-B16B-C5F2BB7EFE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73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hyperlink" Target="http://ascii24.com/news/i/hard/article/2002/05/08/thumbnail/thumb220x174-images683805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tiff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CDADC663-7D60-AF11-B3DA-850053863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0003-7D62-3E43-9187-ABF70F9AFC66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30723" name="TextBox 3">
            <a:extLst>
              <a:ext uri="{FF2B5EF4-FFF2-40B4-BE49-F238E27FC236}">
                <a16:creationId xmlns:a16="http://schemas.microsoft.com/office/drawing/2014/main" id="{667E85B9-B5BD-E94D-A094-C98E9299A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30724" name="TextBox 4">
            <a:extLst>
              <a:ext uri="{FF2B5EF4-FFF2-40B4-BE49-F238E27FC236}">
                <a16:creationId xmlns:a16="http://schemas.microsoft.com/office/drawing/2014/main" id="{E1A82416-0185-1502-1D25-84099D0A8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AD71BACC-8839-535F-7726-5349CD18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>
            <a:extLst>
              <a:ext uri="{FF2B5EF4-FFF2-40B4-BE49-F238E27FC236}">
                <a16:creationId xmlns:a16="http://schemas.microsoft.com/office/drawing/2014/main" id="{22EDA8AA-AF4F-6DC9-669A-FEA5688FE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42" y="2066925"/>
            <a:ext cx="3887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2023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CB23D5E3-CC1B-FA9F-0498-53888931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0" y="3225532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Topics: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A) TCP details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Textbook chapter 6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B) Link layer: Introduction, Ethernet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E556-23CE-D342-3393-FD03ABC5A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12434" r="20143" b="52509"/>
          <a:stretch/>
        </p:blipFill>
        <p:spPr>
          <a:xfrm>
            <a:off x="0" y="0"/>
            <a:ext cx="9144000" cy="69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02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E556-23CE-D342-3393-FD03ABC5A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4" r="19949" b="12509"/>
          <a:stretch/>
        </p:blipFill>
        <p:spPr>
          <a:xfrm>
            <a:off x="0" y="-10275"/>
            <a:ext cx="9028823" cy="67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2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9B0F-7AFF-0685-1753-ED9AC38A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19756" b="52659"/>
          <a:stretch/>
        </p:blipFill>
        <p:spPr>
          <a:xfrm>
            <a:off x="0" y="0"/>
            <a:ext cx="9144000" cy="68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9B0F-7AFF-0685-1753-ED9AC38A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3" r="19949" b="12360"/>
          <a:stretch/>
        </p:blipFill>
        <p:spPr>
          <a:xfrm>
            <a:off x="0" y="0"/>
            <a:ext cx="9144000" cy="69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6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1762B-B016-FC9B-D3B1-2D538EDF2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19949" b="52509"/>
          <a:stretch/>
        </p:blipFill>
        <p:spPr>
          <a:xfrm>
            <a:off x="0" y="-1"/>
            <a:ext cx="9144000" cy="6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3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1762B-B016-FC9B-D3B1-2D538EDF2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52285" r="19949" b="12659"/>
          <a:stretch/>
        </p:blipFill>
        <p:spPr>
          <a:xfrm>
            <a:off x="0" y="-1"/>
            <a:ext cx="9144000" cy="6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2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8BF-A9A0-0700-56ED-57B0F7069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3" t="12434" r="20143" b="52659"/>
          <a:stretch/>
        </p:blipFill>
        <p:spPr>
          <a:xfrm>
            <a:off x="-1" y="0"/>
            <a:ext cx="9061807" cy="68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19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8BF-A9A0-0700-56ED-57B0F7069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4" r="20143" b="11910"/>
          <a:stretch/>
        </p:blipFill>
        <p:spPr>
          <a:xfrm>
            <a:off x="0" y="0"/>
            <a:ext cx="8979613" cy="68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9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8EB80-2552-BF42-A555-5C18029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0" t="12285" r="19948" b="52509"/>
          <a:stretch/>
        </p:blipFill>
        <p:spPr>
          <a:xfrm>
            <a:off x="49515" y="1325"/>
            <a:ext cx="9044969" cy="68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8EB80-2552-BF42-A555-5C18029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t="52433" r="19949" b="12360"/>
          <a:stretch/>
        </p:blipFill>
        <p:spPr>
          <a:xfrm>
            <a:off x="0" y="-120959"/>
            <a:ext cx="9144000" cy="69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7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477F3-1454-EC79-BE8A-B655D942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72A6C-463A-F51F-A0CD-68D686A4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" y="257461"/>
            <a:ext cx="8549640" cy="660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994A-9686-BEEF-D481-E9639C7C233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TCP Congestion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C180D-25AE-95DE-268F-29760370C072}"/>
              </a:ext>
            </a:extLst>
          </p:cNvPr>
          <p:cNvSpPr txBox="1"/>
          <p:nvPr/>
        </p:nvSpPr>
        <p:spPr>
          <a:xfrm>
            <a:off x="0" y="6400573"/>
            <a:ext cx="9144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Should TCP increment CWND during Dup-ACKs?</a:t>
            </a:r>
          </a:p>
        </p:txBody>
      </p:sp>
    </p:spTree>
    <p:extLst>
      <p:ext uri="{BB962C8B-B14F-4D97-AF65-F5344CB8AC3E}">
        <p14:creationId xmlns:p14="http://schemas.microsoft.com/office/powerpoint/2010/main" val="30828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>
            <a:extLst>
              <a:ext uri="{FF2B5EF4-FFF2-40B4-BE49-F238E27FC236}">
                <a16:creationId xmlns:a16="http://schemas.microsoft.com/office/drawing/2014/main" id="{C198ABE5-00C7-1A71-1614-673E811F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6A593-5868-B256-232D-39F35DFAE972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38243" name="TextBox 3">
            <a:extLst>
              <a:ext uri="{FF2B5EF4-FFF2-40B4-BE49-F238E27FC236}">
                <a16:creationId xmlns:a16="http://schemas.microsoft.com/office/drawing/2014/main" id="{AD9C53BC-2D44-BDD1-D4DA-C1B3667B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38244" name="TextBox 4">
            <a:extLst>
              <a:ext uri="{FF2B5EF4-FFF2-40B4-BE49-F238E27FC236}">
                <a16:creationId xmlns:a16="http://schemas.microsoft.com/office/drawing/2014/main" id="{EAC19BB3-14A7-0D5C-B1F2-45E8FE77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5953F1B0-2943-A3C1-812E-8ED00E2E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6" name="TextBox 6">
            <a:extLst>
              <a:ext uri="{FF2B5EF4-FFF2-40B4-BE49-F238E27FC236}">
                <a16:creationId xmlns:a16="http://schemas.microsoft.com/office/drawing/2014/main" id="{53E4FC6C-F820-C47F-92C2-B01B46B0D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2023</a:t>
            </a:r>
          </a:p>
        </p:txBody>
      </p:sp>
      <p:sp>
        <p:nvSpPr>
          <p:cNvPr id="138247" name="TextBox 7">
            <a:extLst>
              <a:ext uri="{FF2B5EF4-FFF2-40B4-BE49-F238E27FC236}">
                <a16:creationId xmlns:a16="http://schemas.microsoft.com/office/drawing/2014/main" id="{E61B319E-D40E-CEA5-B5C1-11CA5CA15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782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Link layer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1">
            <a:extLst>
              <a:ext uri="{FF2B5EF4-FFF2-40B4-BE49-F238E27FC236}">
                <a16:creationId xmlns:a16="http://schemas.microsoft.com/office/drawing/2014/main" id="{E0445812-D7D7-554E-FAB6-EDABD68D97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4155E-E885-B94D-80A4-5D79833CA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39266" name="Picture 2">
            <a:extLst>
              <a:ext uri="{FF2B5EF4-FFF2-40B4-BE49-F238E27FC236}">
                <a16:creationId xmlns:a16="http://schemas.microsoft.com/office/drawing/2014/main" id="{C6ECBB47-504C-D44F-424E-B6BB3E55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893763"/>
            <a:ext cx="82931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2">
            <a:extLst>
              <a:ext uri="{FF2B5EF4-FFF2-40B4-BE49-F238E27FC236}">
                <a16:creationId xmlns:a16="http://schemas.microsoft.com/office/drawing/2014/main" id="{07058483-0EC5-7791-BC51-F9CAFFDA9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Protocol Layers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7">
            <a:extLst>
              <a:ext uri="{FF2B5EF4-FFF2-40B4-BE49-F238E27FC236}">
                <a16:creationId xmlns:a16="http://schemas.microsoft.com/office/drawing/2014/main" id="{840A08A6-876F-9ABA-6B70-45E78F4ED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 = Medium + Adapters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00F5384-A205-7A34-240A-FB77AFFB3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41315" name="Slide Number Placeholder 2">
            <a:extLst>
              <a:ext uri="{FF2B5EF4-FFF2-40B4-BE49-F238E27FC236}">
                <a16:creationId xmlns:a16="http://schemas.microsoft.com/office/drawing/2014/main" id="{52D68670-2868-D14B-ECBC-EE78A603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FDDC1-F23A-8F40-B328-B7C77797DA6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>
            <a:extLst>
              <a:ext uri="{FF2B5EF4-FFF2-40B4-BE49-F238E27FC236}">
                <a16:creationId xmlns:a16="http://schemas.microsoft.com/office/drawing/2014/main" id="{96BC4BF3-145D-9FD8-6370-D8216EFD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a Link?</a:t>
            </a:r>
          </a:p>
        </p:txBody>
      </p:sp>
      <p:sp>
        <p:nvSpPr>
          <p:cNvPr id="20483" name="Slide Number Placeholder 2">
            <a:extLst>
              <a:ext uri="{FF2B5EF4-FFF2-40B4-BE49-F238E27FC236}">
                <a16:creationId xmlns:a16="http://schemas.microsoft.com/office/drawing/2014/main" id="{88AB5A85-C527-2C99-1549-B79F0238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AF0D6-1DDB-6248-B4B1-57D4D3230BD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484" name="Picture 2" descr="fibers2">
            <a:extLst>
              <a:ext uri="{FF2B5EF4-FFF2-40B4-BE49-F238E27FC236}">
                <a16:creationId xmlns:a16="http://schemas.microsoft.com/office/drawing/2014/main" id="{05464884-207F-94FF-F0DD-7849E0B56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4225"/>
            <a:ext cx="2071688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oaxial">
            <a:extLst>
              <a:ext uri="{FF2B5EF4-FFF2-40B4-BE49-F238E27FC236}">
                <a16:creationId xmlns:a16="http://schemas.microsoft.com/office/drawing/2014/main" id="{B1577CBF-7CE9-A75A-556F-9C2CEB13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564063"/>
            <a:ext cx="106521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>
            <a:extLst>
              <a:ext uri="{FF2B5EF4-FFF2-40B4-BE49-F238E27FC236}">
                <a16:creationId xmlns:a16="http://schemas.microsoft.com/office/drawing/2014/main" id="{918B7EBF-0E9B-533D-4652-34DFE2CA3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295400"/>
            <a:ext cx="435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Communication Medium</a:t>
            </a:r>
          </a:p>
        </p:txBody>
      </p:sp>
      <p:sp>
        <p:nvSpPr>
          <p:cNvPr id="20487" name="TextBox 10">
            <a:extLst>
              <a:ext uri="{FF2B5EF4-FFF2-40B4-BE49-F238E27FC236}">
                <a16:creationId xmlns:a16="http://schemas.microsoft.com/office/drawing/2014/main" id="{F16309F2-C359-D596-00F8-EAB259BC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1295400"/>
            <a:ext cx="304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Adapter</a:t>
            </a:r>
          </a:p>
        </p:txBody>
      </p:sp>
      <p:pic>
        <p:nvPicPr>
          <p:cNvPr id="20488" name="Picture 6" descr="nic1000">
            <a:extLst>
              <a:ext uri="{FF2B5EF4-FFF2-40B4-BE49-F238E27FC236}">
                <a16:creationId xmlns:a16="http://schemas.microsoft.com/office/drawing/2014/main" id="{48A99AA5-3379-F94D-A6E4-E3A71407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17510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80px-Homing_pigeon">
            <a:extLst>
              <a:ext uri="{FF2B5EF4-FFF2-40B4-BE49-F238E27FC236}">
                <a16:creationId xmlns:a16="http://schemas.microsoft.com/office/drawing/2014/main" id="{AA6F79D5-C8D6-2763-7BBD-7C71484A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22399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4">
            <a:extLst>
              <a:ext uri="{FF2B5EF4-FFF2-40B4-BE49-F238E27FC236}">
                <a16:creationId xmlns:a16="http://schemas.microsoft.com/office/drawing/2014/main" id="{20DA4213-88FE-FC60-F522-F66B74CAC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6">
            <a:extLst>
              <a:ext uri="{FF2B5EF4-FFF2-40B4-BE49-F238E27FC236}">
                <a16:creationId xmlns:a16="http://schemas.microsoft.com/office/drawing/2014/main" id="{8A5AA9D9-DF49-6D11-D44E-FAFC8F1F5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02200"/>
            <a:ext cx="2209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5">
            <a:extLst>
              <a:ext uri="{FF2B5EF4-FFF2-40B4-BE49-F238E27FC236}">
                <a16:creationId xmlns:a16="http://schemas.microsoft.com/office/drawing/2014/main" id="{4174656C-EF3E-8B7F-7CF4-C98AE985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1907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6" descr="thumb220x174-images683805">
            <a:hlinkClick r:id="rId9"/>
            <a:extLst>
              <a:ext uri="{FF2B5EF4-FFF2-40B4-BE49-F238E27FC236}">
                <a16:creationId xmlns:a16="http://schemas.microsoft.com/office/drawing/2014/main" id="{A5A8C1B6-5E3A-F7AE-0731-07D141A89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32138"/>
            <a:ext cx="22066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6" grpId="0"/>
      <p:bldP spid="2048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5">
            <a:extLst>
              <a:ext uri="{FF2B5EF4-FFF2-40B4-BE49-F238E27FC236}">
                <a16:creationId xmlns:a16="http://schemas.microsoft.com/office/drawing/2014/main" id="{8C1D12F0-1616-D3AE-A196-3441B3F3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2" name="Group 2">
            <a:extLst>
              <a:ext uri="{FF2B5EF4-FFF2-40B4-BE49-F238E27FC236}">
                <a16:creationId xmlns:a16="http://schemas.microsoft.com/office/drawing/2014/main" id="{4A33FA77-6A43-5F8A-D778-64724268B961}"/>
              </a:ext>
            </a:extLst>
          </p:cNvPr>
          <p:cNvGrpSpPr>
            <a:grpSpLocks/>
          </p:cNvGrpSpPr>
          <p:nvPr/>
        </p:nvGrpSpPr>
        <p:grpSpPr bwMode="auto">
          <a:xfrm>
            <a:off x="-173038" y="2465388"/>
            <a:ext cx="9521826" cy="1176337"/>
            <a:chOff x="-520545" y="4967796"/>
            <a:chExt cx="9522372" cy="11766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24CE65-B4D7-460D-0D70-CA82DC46D2AB}"/>
                </a:ext>
              </a:extLst>
            </p:cNvPr>
            <p:cNvSpPr/>
            <p:nvPr/>
          </p:nvSpPr>
          <p:spPr>
            <a:xfrm>
              <a:off x="-520545" y="5050366"/>
              <a:ext cx="9522372" cy="1094052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3368" name="TextBox 4">
              <a:extLst>
                <a:ext uri="{FF2B5EF4-FFF2-40B4-BE49-F238E27FC236}">
                  <a16:creationId xmlns:a16="http://schemas.microsoft.com/office/drawing/2014/main" id="{56AE2307-1B2C-4314-D35C-509060BCC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0545" y="4967796"/>
              <a:ext cx="9522372" cy="114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Ripple: Communicating through Physical Vibrations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NSDI 2015</a:t>
              </a:r>
            </a:p>
          </p:txBody>
        </p:sp>
      </p:grpSp>
      <p:grpSp>
        <p:nvGrpSpPr>
          <p:cNvPr id="143363" name="Group 6">
            <a:extLst>
              <a:ext uri="{FF2B5EF4-FFF2-40B4-BE49-F238E27FC236}">
                <a16:creationId xmlns:a16="http://schemas.microsoft.com/office/drawing/2014/main" id="{178BF427-921F-D728-B7B4-088399103F9A}"/>
              </a:ext>
            </a:extLst>
          </p:cNvPr>
          <p:cNvGrpSpPr>
            <a:grpSpLocks/>
          </p:cNvGrpSpPr>
          <p:nvPr/>
        </p:nvGrpSpPr>
        <p:grpSpPr bwMode="auto">
          <a:xfrm>
            <a:off x="-173038" y="1295400"/>
            <a:ext cx="9521826" cy="820738"/>
            <a:chOff x="-520545" y="5050875"/>
            <a:chExt cx="9522372" cy="8217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7B2453-01E9-F53A-C270-A5167CBA94FA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3366" name="TextBox 8">
              <a:extLst>
                <a:ext uri="{FF2B5EF4-FFF2-40B4-BE49-F238E27FC236}">
                  <a16:creationId xmlns:a16="http://schemas.microsoft.com/office/drawing/2014/main" id="{90A13BC6-F5C4-2FB6-8407-A3130A705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808" y="5076282"/>
              <a:ext cx="89948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Vibration as medium</a:t>
              </a:r>
            </a:p>
          </p:txBody>
        </p:sp>
      </p:grpSp>
      <p:sp>
        <p:nvSpPr>
          <p:cNvPr id="143364" name="Slide Number Placeholder 1">
            <a:extLst>
              <a:ext uri="{FF2B5EF4-FFF2-40B4-BE49-F238E27FC236}">
                <a16:creationId xmlns:a16="http://schemas.microsoft.com/office/drawing/2014/main" id="{25E81C4D-E410-E2B1-0310-B8E583D02B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B4B26C-163E-8542-AE51-65149823B4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>
            <a:extLst>
              <a:ext uri="{FF2B5EF4-FFF2-40B4-BE49-F238E27FC236}">
                <a16:creationId xmlns:a16="http://schemas.microsoft.com/office/drawing/2014/main" id="{73FD9290-75D2-32FA-E1F1-BD5A187C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3" y="9525"/>
            <a:ext cx="9472613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3535E-2CDB-D510-151B-0CA3F32A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113" y="-100013"/>
            <a:ext cx="1018222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Slide Number Placeholder 1">
            <a:extLst>
              <a:ext uri="{FF2B5EF4-FFF2-40B4-BE49-F238E27FC236}">
                <a16:creationId xmlns:a16="http://schemas.microsoft.com/office/drawing/2014/main" id="{6B796E1B-2564-02F8-AB51-9651A31EE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1454A-B3A4-BF47-A1C1-3198B5A4F3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>
            <a:extLst>
              <a:ext uri="{FF2B5EF4-FFF2-40B4-BE49-F238E27FC236}">
                <a16:creationId xmlns:a16="http://schemas.microsoft.com/office/drawing/2014/main" id="{50AC8845-22EF-CE3C-F19A-A3AFFCC7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9525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58" name="Group 2">
            <a:extLst>
              <a:ext uri="{FF2B5EF4-FFF2-40B4-BE49-F238E27FC236}">
                <a16:creationId xmlns:a16="http://schemas.microsoft.com/office/drawing/2014/main" id="{E7AEA3D9-C4BE-451E-5633-561FFEEE3664}"/>
              </a:ext>
            </a:extLst>
          </p:cNvPr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25C9AD4-F68F-01D3-6942-BB9A5C2DBAC3}"/>
                </a:ext>
              </a:extLst>
            </p:cNvPr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503052-2C1D-ECFD-8A4E-4C49EF57E8B9}"/>
                </a:ext>
              </a:extLst>
            </p:cNvPr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5CAA1E3-BD25-FDC9-5805-C6BE5C72B9F3}"/>
                </a:ext>
              </a:extLst>
            </p:cNvPr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AEDA29-B10D-C986-6026-D37F5A701660}"/>
                </a:ext>
              </a:extLst>
            </p:cNvPr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64CF09-450A-D8ED-1214-C1718AB49D70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4772025"/>
            <a:ext cx="4216400" cy="1862138"/>
            <a:chOff x="1791982" y="4772571"/>
            <a:chExt cx="4217279" cy="1861842"/>
          </a:xfrm>
        </p:grpSpPr>
        <p:sp>
          <p:nvSpPr>
            <p:cNvPr id="147466" name="TextBox 11">
              <a:extLst>
                <a:ext uri="{FF2B5EF4-FFF2-40B4-BE49-F238E27FC236}">
                  <a16:creationId xmlns:a16="http://schemas.microsoft.com/office/drawing/2014/main" id="{76EF2BFB-7F5C-2DA1-BEB3-2418643D7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8093" y="5803416"/>
              <a:ext cx="257116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Motion sensor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(accelerometer)</a:t>
              </a:r>
            </a:p>
          </p:txBody>
        </p:sp>
        <p:grpSp>
          <p:nvGrpSpPr>
            <p:cNvPr id="147467" name="Group 12">
              <a:extLst>
                <a:ext uri="{FF2B5EF4-FFF2-40B4-BE49-F238E27FC236}">
                  <a16:creationId xmlns:a16="http://schemas.microsoft.com/office/drawing/2014/main" id="{1B74BBB7-83A4-E519-401B-435892852E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1982" y="4772571"/>
              <a:ext cx="1703508" cy="1694051"/>
              <a:chOff x="3067306" y="3621386"/>
              <a:chExt cx="2061245" cy="204980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0FC39DD-43F8-A30F-B6EF-6E7B648C7746}"/>
                  </a:ext>
                </a:extLst>
              </p:cNvPr>
              <p:cNvSpPr/>
              <p:nvPr/>
            </p:nvSpPr>
            <p:spPr>
              <a:xfrm flipH="1">
                <a:off x="3067306" y="3621386"/>
                <a:ext cx="2061528" cy="2049249"/>
              </a:xfrm>
              <a:prstGeom prst="ellipse">
                <a:avLst/>
              </a:prstGeom>
              <a:noFill/>
              <a:ln w="28575" cmpd="sng">
                <a:solidFill>
                  <a:srgbClr val="953735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7470" name="Picture 14" descr="red_accl.jpg">
                <a:extLst>
                  <a:ext uri="{FF2B5EF4-FFF2-40B4-BE49-F238E27FC236}">
                    <a16:creationId xmlns:a16="http://schemas.microsoft.com/office/drawing/2014/main" id="{380C09ED-8354-5772-8759-5B8A0505D3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928" y="3628229"/>
                <a:ext cx="1934173" cy="1934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25F44-0A6B-1071-CB77-C16A2DC6742A}"/>
                </a:ext>
              </a:extLst>
            </p:cNvPr>
            <p:cNvCxnSpPr/>
            <p:nvPr/>
          </p:nvCxnSpPr>
          <p:spPr>
            <a:xfrm flipH="1">
              <a:off x="3578291" y="5470960"/>
              <a:ext cx="2021309" cy="3015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prstDash val="sysDash"/>
              <a:headEnd type="oval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BBC409-8105-2052-2CDE-C814E2B448A7}"/>
              </a:ext>
            </a:extLst>
          </p:cNvPr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7461" name="Group 17">
            <a:extLst>
              <a:ext uri="{FF2B5EF4-FFF2-40B4-BE49-F238E27FC236}">
                <a16:creationId xmlns:a16="http://schemas.microsoft.com/office/drawing/2014/main" id="{F05229DA-FB6D-6358-905A-39F8759B3203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7EA4DA1-4C49-7469-6DBA-73D98BCCAA79}"/>
                </a:ext>
              </a:extLst>
            </p:cNvPr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7465" name="Picture 19" descr="blast_firstFrame.png">
              <a:extLst>
                <a:ext uri="{FF2B5EF4-FFF2-40B4-BE49-F238E27FC236}">
                  <a16:creationId xmlns:a16="http://schemas.microsoft.com/office/drawing/2014/main" id="{30C3AF58-BC9A-A65A-C3F8-1349BE752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462" name="TextBox 20">
            <a:extLst>
              <a:ext uri="{FF2B5EF4-FFF2-40B4-BE49-F238E27FC236}">
                <a16:creationId xmlns:a16="http://schemas.microsoft.com/office/drawing/2014/main" id="{653B1F4E-D3C8-0331-8E72-354612CE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Vibration motor</a:t>
            </a:r>
          </a:p>
        </p:txBody>
      </p:sp>
      <p:sp>
        <p:nvSpPr>
          <p:cNvPr id="147463" name="Slide Number Placeholder 8">
            <a:extLst>
              <a:ext uri="{FF2B5EF4-FFF2-40B4-BE49-F238E27FC236}">
                <a16:creationId xmlns:a16="http://schemas.microsoft.com/office/drawing/2014/main" id="{3EC659B6-200E-F745-9C54-3520EC607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74735A-E6BB-8E4F-B4BA-DF2C32D57D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>
            <a:extLst>
              <a:ext uri="{FF2B5EF4-FFF2-40B4-BE49-F238E27FC236}">
                <a16:creationId xmlns:a16="http://schemas.microsoft.com/office/drawing/2014/main" id="{C3E60BC4-B0D1-FC37-E644-0F5BDBED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9525"/>
            <a:ext cx="9255126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506" name="Group 2">
            <a:extLst>
              <a:ext uri="{FF2B5EF4-FFF2-40B4-BE49-F238E27FC236}">
                <a16:creationId xmlns:a16="http://schemas.microsoft.com/office/drawing/2014/main" id="{E70ABDF7-C134-0E68-312A-C003FD1D0573}"/>
              </a:ext>
            </a:extLst>
          </p:cNvPr>
          <p:cNvGrpSpPr>
            <a:grpSpLocks/>
          </p:cNvGrpSpPr>
          <p:nvPr/>
        </p:nvGrpSpPr>
        <p:grpSpPr bwMode="auto">
          <a:xfrm rot="6258934">
            <a:off x="3645694" y="1604169"/>
            <a:ext cx="676275" cy="823913"/>
            <a:chOff x="2346129" y="1321104"/>
            <a:chExt cx="1756307" cy="213601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692D2F6-7B0B-20CF-C818-C5F8DBFF98DC}"/>
                </a:ext>
              </a:extLst>
            </p:cNvPr>
            <p:cNvSpPr/>
            <p:nvPr/>
          </p:nvSpPr>
          <p:spPr>
            <a:xfrm>
              <a:off x="2502389" y="2040702"/>
              <a:ext cx="898767" cy="1094757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F461CDF-D681-7F93-1372-69AADAB44392}"/>
                </a:ext>
              </a:extLst>
            </p:cNvPr>
            <p:cNvSpPr/>
            <p:nvPr/>
          </p:nvSpPr>
          <p:spPr>
            <a:xfrm>
              <a:off x="2410700" y="1700107"/>
              <a:ext cx="1319292" cy="1605095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CC6AB93-9C46-C96A-B31C-923F9ED9EAB2}"/>
                </a:ext>
              </a:extLst>
            </p:cNvPr>
            <p:cNvSpPr/>
            <p:nvPr/>
          </p:nvSpPr>
          <p:spPr>
            <a:xfrm>
              <a:off x="2592026" y="2413958"/>
              <a:ext cx="494734" cy="600882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1F72766-FD14-1B3C-AA5C-B0E63F2E6EEF}"/>
                </a:ext>
              </a:extLst>
            </p:cNvPr>
            <p:cNvSpPr/>
            <p:nvPr/>
          </p:nvSpPr>
          <p:spPr>
            <a:xfrm>
              <a:off x="2346129" y="1321104"/>
              <a:ext cx="1756307" cy="2136013"/>
            </a:xfrm>
            <a:custGeom>
              <a:avLst/>
              <a:gdLst>
                <a:gd name="connsiteX0" fmla="*/ 0 w 1319540"/>
                <a:gd name="connsiteY0" fmla="*/ 70737 h 1604818"/>
                <a:gd name="connsiteX1" fmla="*/ 263908 w 1319540"/>
                <a:gd name="connsiteY1" fmla="*/ 4755 h 1604818"/>
                <a:gd name="connsiteX2" fmla="*/ 296897 w 1319540"/>
                <a:gd name="connsiteY2" fmla="*/ 186205 h 1604818"/>
                <a:gd name="connsiteX3" fmla="*/ 527816 w 1319540"/>
                <a:gd name="connsiteY3" fmla="*/ 120223 h 1604818"/>
                <a:gd name="connsiteX4" fmla="*/ 544311 w 1319540"/>
                <a:gd name="connsiteY4" fmla="*/ 285178 h 1604818"/>
                <a:gd name="connsiteX5" fmla="*/ 775230 w 1319540"/>
                <a:gd name="connsiteY5" fmla="*/ 235692 h 1604818"/>
                <a:gd name="connsiteX6" fmla="*/ 775230 w 1319540"/>
                <a:gd name="connsiteY6" fmla="*/ 433638 h 1604818"/>
                <a:gd name="connsiteX7" fmla="*/ 956667 w 1319540"/>
                <a:gd name="connsiteY7" fmla="*/ 400647 h 1604818"/>
                <a:gd name="connsiteX8" fmla="*/ 907184 w 1319540"/>
                <a:gd name="connsiteY8" fmla="*/ 631584 h 1604818"/>
                <a:gd name="connsiteX9" fmla="*/ 1121609 w 1319540"/>
                <a:gd name="connsiteY9" fmla="*/ 648079 h 1604818"/>
                <a:gd name="connsiteX10" fmla="*/ 1055632 w 1319540"/>
                <a:gd name="connsiteY10" fmla="*/ 862521 h 1604818"/>
                <a:gd name="connsiteX11" fmla="*/ 1237069 w 1319540"/>
                <a:gd name="connsiteY11" fmla="*/ 912007 h 1604818"/>
                <a:gd name="connsiteX12" fmla="*/ 1121609 w 1319540"/>
                <a:gd name="connsiteY12" fmla="*/ 1060466 h 1604818"/>
                <a:gd name="connsiteX13" fmla="*/ 1319540 w 1319540"/>
                <a:gd name="connsiteY13" fmla="*/ 1241917 h 1604818"/>
                <a:gd name="connsiteX14" fmla="*/ 1121609 w 1319540"/>
                <a:gd name="connsiteY14" fmla="*/ 1373881 h 1604818"/>
                <a:gd name="connsiteX15" fmla="*/ 1270058 w 1319540"/>
                <a:gd name="connsiteY15" fmla="*/ 1505845 h 1604818"/>
                <a:gd name="connsiteX16" fmla="*/ 1105115 w 1319540"/>
                <a:gd name="connsiteY16" fmla="*/ 1604818 h 1604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19540" h="1604818">
                  <a:moveTo>
                    <a:pt x="0" y="70737"/>
                  </a:moveTo>
                  <a:cubicBezTo>
                    <a:pt x="107212" y="28123"/>
                    <a:pt x="214425" y="-14490"/>
                    <a:pt x="263908" y="4755"/>
                  </a:cubicBezTo>
                  <a:cubicBezTo>
                    <a:pt x="313391" y="24000"/>
                    <a:pt x="252912" y="166960"/>
                    <a:pt x="296897" y="186205"/>
                  </a:cubicBezTo>
                  <a:cubicBezTo>
                    <a:pt x="340882" y="205450"/>
                    <a:pt x="486580" y="103728"/>
                    <a:pt x="527816" y="120223"/>
                  </a:cubicBezTo>
                  <a:cubicBezTo>
                    <a:pt x="569052" y="136718"/>
                    <a:pt x="503076" y="265933"/>
                    <a:pt x="544311" y="285178"/>
                  </a:cubicBezTo>
                  <a:cubicBezTo>
                    <a:pt x="585546" y="304423"/>
                    <a:pt x="736744" y="210949"/>
                    <a:pt x="775230" y="235692"/>
                  </a:cubicBezTo>
                  <a:cubicBezTo>
                    <a:pt x="813717" y="260435"/>
                    <a:pt x="744991" y="406146"/>
                    <a:pt x="775230" y="433638"/>
                  </a:cubicBezTo>
                  <a:cubicBezTo>
                    <a:pt x="805469" y="461130"/>
                    <a:pt x="934675" y="367656"/>
                    <a:pt x="956667" y="400647"/>
                  </a:cubicBezTo>
                  <a:cubicBezTo>
                    <a:pt x="978659" y="433638"/>
                    <a:pt x="879694" y="590345"/>
                    <a:pt x="907184" y="631584"/>
                  </a:cubicBezTo>
                  <a:cubicBezTo>
                    <a:pt x="934674" y="672823"/>
                    <a:pt x="1096868" y="609590"/>
                    <a:pt x="1121609" y="648079"/>
                  </a:cubicBezTo>
                  <a:cubicBezTo>
                    <a:pt x="1146350" y="686568"/>
                    <a:pt x="1036389" y="818533"/>
                    <a:pt x="1055632" y="862521"/>
                  </a:cubicBezTo>
                  <a:cubicBezTo>
                    <a:pt x="1074875" y="906509"/>
                    <a:pt x="1226073" y="879016"/>
                    <a:pt x="1237069" y="912007"/>
                  </a:cubicBezTo>
                  <a:cubicBezTo>
                    <a:pt x="1248065" y="944998"/>
                    <a:pt x="1107864" y="1005481"/>
                    <a:pt x="1121609" y="1060466"/>
                  </a:cubicBezTo>
                  <a:cubicBezTo>
                    <a:pt x="1135354" y="1115451"/>
                    <a:pt x="1319540" y="1189681"/>
                    <a:pt x="1319540" y="1241917"/>
                  </a:cubicBezTo>
                  <a:cubicBezTo>
                    <a:pt x="1319540" y="1294153"/>
                    <a:pt x="1129856" y="1329893"/>
                    <a:pt x="1121609" y="1373881"/>
                  </a:cubicBezTo>
                  <a:cubicBezTo>
                    <a:pt x="1113362" y="1417869"/>
                    <a:pt x="1272807" y="1467356"/>
                    <a:pt x="1270058" y="1505845"/>
                  </a:cubicBezTo>
                  <a:cubicBezTo>
                    <a:pt x="1267309" y="1544334"/>
                    <a:pt x="1105115" y="1604818"/>
                    <a:pt x="1105115" y="1604818"/>
                  </a:cubicBezTo>
                </a:path>
              </a:pathLst>
            </a:custGeom>
            <a:ln>
              <a:solidFill>
                <a:srgbClr val="BB232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91374845-D896-A33E-1C2E-7C2320C050C6}"/>
              </a:ext>
            </a:extLst>
          </p:cNvPr>
          <p:cNvSpPr/>
          <p:nvPr/>
        </p:nvSpPr>
        <p:spPr>
          <a:xfrm>
            <a:off x="4046538" y="2293938"/>
            <a:ext cx="1793875" cy="2724150"/>
          </a:xfrm>
          <a:custGeom>
            <a:avLst/>
            <a:gdLst>
              <a:gd name="connsiteX0" fmla="*/ 0 w 1965960"/>
              <a:gd name="connsiteY0" fmla="*/ 0 h 3394710"/>
              <a:gd name="connsiteX1" fmla="*/ 571500 w 1965960"/>
              <a:gd name="connsiteY1" fmla="*/ 948690 h 3394710"/>
              <a:gd name="connsiteX2" fmla="*/ 617220 w 1965960"/>
              <a:gd name="connsiteY2" fmla="*/ 1611630 h 3394710"/>
              <a:gd name="connsiteX3" fmla="*/ 1223010 w 1965960"/>
              <a:gd name="connsiteY3" fmla="*/ 2205990 h 3394710"/>
              <a:gd name="connsiteX4" fmla="*/ 1645920 w 1965960"/>
              <a:gd name="connsiteY4" fmla="*/ 3131820 h 3394710"/>
              <a:gd name="connsiteX5" fmla="*/ 1965960 w 1965960"/>
              <a:gd name="connsiteY5" fmla="*/ 3394710 h 33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960" h="3394710">
                <a:moveTo>
                  <a:pt x="0" y="0"/>
                </a:moveTo>
                <a:cubicBezTo>
                  <a:pt x="234315" y="340042"/>
                  <a:pt x="468630" y="680085"/>
                  <a:pt x="571500" y="948690"/>
                </a:cubicBezTo>
                <a:cubicBezTo>
                  <a:pt x="674370" y="1217295"/>
                  <a:pt x="508635" y="1402080"/>
                  <a:pt x="617220" y="1611630"/>
                </a:cubicBezTo>
                <a:cubicBezTo>
                  <a:pt x="725805" y="1821180"/>
                  <a:pt x="1051560" y="1952625"/>
                  <a:pt x="1223010" y="2205990"/>
                </a:cubicBezTo>
                <a:cubicBezTo>
                  <a:pt x="1394460" y="2459355"/>
                  <a:pt x="1522095" y="2933700"/>
                  <a:pt x="1645920" y="3131820"/>
                </a:cubicBezTo>
                <a:cubicBezTo>
                  <a:pt x="1769745" y="3329940"/>
                  <a:pt x="1965960" y="3394710"/>
                  <a:pt x="1965960" y="3394710"/>
                </a:cubicBezTo>
              </a:path>
            </a:pathLst>
          </a:custGeom>
          <a:noFill/>
          <a:ln w="28575">
            <a:solidFill>
              <a:srgbClr val="BB222D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F3874B9-026A-289A-A880-C7ADDD614557}"/>
              </a:ext>
            </a:extLst>
          </p:cNvPr>
          <p:cNvSpPr/>
          <p:nvPr/>
        </p:nvSpPr>
        <p:spPr>
          <a:xfrm>
            <a:off x="6696075" y="3429000"/>
            <a:ext cx="1670050" cy="1511300"/>
          </a:xfrm>
          <a:custGeom>
            <a:avLst/>
            <a:gdLst>
              <a:gd name="connsiteX0" fmla="*/ 0 w 1668780"/>
              <a:gd name="connsiteY0" fmla="*/ 1510843 h 1510843"/>
              <a:gd name="connsiteX1" fmla="*/ 331470 w 1668780"/>
              <a:gd name="connsiteY1" fmla="*/ 1327963 h 1510843"/>
              <a:gd name="connsiteX2" fmla="*/ 388620 w 1668780"/>
              <a:gd name="connsiteY2" fmla="*/ 973633 h 1510843"/>
              <a:gd name="connsiteX3" fmla="*/ 571500 w 1668780"/>
              <a:gd name="connsiteY3" fmla="*/ 1430833 h 1510843"/>
              <a:gd name="connsiteX4" fmla="*/ 502920 w 1668780"/>
              <a:gd name="connsiteY4" fmla="*/ 653593 h 1510843"/>
              <a:gd name="connsiteX5" fmla="*/ 640080 w 1668780"/>
              <a:gd name="connsiteY5" fmla="*/ 1202233 h 1510843"/>
              <a:gd name="connsiteX6" fmla="*/ 548640 w 1668780"/>
              <a:gd name="connsiteY6" fmla="*/ 356413 h 1510843"/>
              <a:gd name="connsiteX7" fmla="*/ 765810 w 1668780"/>
              <a:gd name="connsiteY7" fmla="*/ 1316533 h 1510843"/>
              <a:gd name="connsiteX8" fmla="*/ 617220 w 1668780"/>
              <a:gd name="connsiteY8" fmla="*/ 207823 h 1510843"/>
              <a:gd name="connsiteX9" fmla="*/ 788670 w 1668780"/>
              <a:gd name="connsiteY9" fmla="*/ 836473 h 1510843"/>
              <a:gd name="connsiteX10" fmla="*/ 720090 w 1668780"/>
              <a:gd name="connsiteY10" fmla="*/ 2083 h 1510843"/>
              <a:gd name="connsiteX11" fmla="*/ 925830 w 1668780"/>
              <a:gd name="connsiteY11" fmla="*/ 1133653 h 1510843"/>
              <a:gd name="connsiteX12" fmla="*/ 880110 w 1668780"/>
              <a:gd name="connsiteY12" fmla="*/ 322123 h 1510843"/>
              <a:gd name="connsiteX13" fmla="*/ 960120 w 1668780"/>
              <a:gd name="connsiteY13" fmla="*/ 722173 h 1510843"/>
              <a:gd name="connsiteX14" fmla="*/ 994410 w 1668780"/>
              <a:gd name="connsiteY14" fmla="*/ 367843 h 1510843"/>
              <a:gd name="connsiteX15" fmla="*/ 1143000 w 1668780"/>
              <a:gd name="connsiteY15" fmla="*/ 665023 h 1510843"/>
              <a:gd name="connsiteX16" fmla="*/ 1200150 w 1668780"/>
              <a:gd name="connsiteY16" fmla="*/ 367843 h 1510843"/>
              <a:gd name="connsiteX17" fmla="*/ 1268730 w 1668780"/>
              <a:gd name="connsiteY17" fmla="*/ 470713 h 1510843"/>
              <a:gd name="connsiteX18" fmla="*/ 1668780 w 1668780"/>
              <a:gd name="connsiteY18" fmla="*/ 150673 h 15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68780" h="1510843">
                <a:moveTo>
                  <a:pt x="0" y="1510843"/>
                </a:moveTo>
                <a:cubicBezTo>
                  <a:pt x="133350" y="1464170"/>
                  <a:pt x="266700" y="1417498"/>
                  <a:pt x="331470" y="1327963"/>
                </a:cubicBezTo>
                <a:cubicBezTo>
                  <a:pt x="396240" y="1238428"/>
                  <a:pt x="348615" y="956488"/>
                  <a:pt x="388620" y="973633"/>
                </a:cubicBezTo>
                <a:cubicBezTo>
                  <a:pt x="428625" y="990778"/>
                  <a:pt x="552450" y="1484173"/>
                  <a:pt x="571500" y="1430833"/>
                </a:cubicBezTo>
                <a:cubicBezTo>
                  <a:pt x="590550" y="1377493"/>
                  <a:pt x="491490" y="691693"/>
                  <a:pt x="502920" y="653593"/>
                </a:cubicBezTo>
                <a:cubicBezTo>
                  <a:pt x="514350" y="615493"/>
                  <a:pt x="632460" y="1251763"/>
                  <a:pt x="640080" y="1202233"/>
                </a:cubicBezTo>
                <a:cubicBezTo>
                  <a:pt x="647700" y="1152703"/>
                  <a:pt x="527685" y="337363"/>
                  <a:pt x="548640" y="356413"/>
                </a:cubicBezTo>
                <a:cubicBezTo>
                  <a:pt x="569595" y="375463"/>
                  <a:pt x="754380" y="1341298"/>
                  <a:pt x="765810" y="1316533"/>
                </a:cubicBezTo>
                <a:cubicBezTo>
                  <a:pt x="777240" y="1291768"/>
                  <a:pt x="613410" y="287833"/>
                  <a:pt x="617220" y="207823"/>
                </a:cubicBezTo>
                <a:cubicBezTo>
                  <a:pt x="621030" y="127813"/>
                  <a:pt x="771525" y="870763"/>
                  <a:pt x="788670" y="836473"/>
                </a:cubicBezTo>
                <a:cubicBezTo>
                  <a:pt x="805815" y="802183"/>
                  <a:pt x="697230" y="-47447"/>
                  <a:pt x="720090" y="2083"/>
                </a:cubicBezTo>
                <a:cubicBezTo>
                  <a:pt x="742950" y="51613"/>
                  <a:pt x="899160" y="1080313"/>
                  <a:pt x="925830" y="1133653"/>
                </a:cubicBezTo>
                <a:cubicBezTo>
                  <a:pt x="952500" y="1186993"/>
                  <a:pt x="874395" y="390703"/>
                  <a:pt x="880110" y="322123"/>
                </a:cubicBezTo>
                <a:cubicBezTo>
                  <a:pt x="885825" y="253543"/>
                  <a:pt x="941070" y="714553"/>
                  <a:pt x="960120" y="722173"/>
                </a:cubicBezTo>
                <a:cubicBezTo>
                  <a:pt x="979170" y="729793"/>
                  <a:pt x="963930" y="377368"/>
                  <a:pt x="994410" y="367843"/>
                </a:cubicBezTo>
                <a:cubicBezTo>
                  <a:pt x="1024890" y="358318"/>
                  <a:pt x="1108710" y="665023"/>
                  <a:pt x="1143000" y="665023"/>
                </a:cubicBezTo>
                <a:cubicBezTo>
                  <a:pt x="1177290" y="665023"/>
                  <a:pt x="1179195" y="400228"/>
                  <a:pt x="1200150" y="367843"/>
                </a:cubicBezTo>
                <a:cubicBezTo>
                  <a:pt x="1221105" y="335458"/>
                  <a:pt x="1190625" y="506908"/>
                  <a:pt x="1268730" y="470713"/>
                </a:cubicBezTo>
                <a:cubicBezTo>
                  <a:pt x="1346835" y="434518"/>
                  <a:pt x="1668780" y="150673"/>
                  <a:pt x="1668780" y="150673"/>
                </a:cubicBezTo>
              </a:path>
            </a:pathLst>
          </a:custGeom>
          <a:noFill/>
          <a:ln w="19050">
            <a:solidFill>
              <a:srgbClr val="BB222D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charset="0"/>
              <a:ea typeface="Lucida Bright" charset="0"/>
              <a:cs typeface="Lucida Bright" charset="0"/>
            </a:endParaRPr>
          </a:p>
        </p:txBody>
      </p:sp>
      <p:grpSp>
        <p:nvGrpSpPr>
          <p:cNvPr id="149509" name="Group 12">
            <a:extLst>
              <a:ext uri="{FF2B5EF4-FFF2-40B4-BE49-F238E27FC236}">
                <a16:creationId xmlns:a16="http://schemas.microsoft.com/office/drawing/2014/main" id="{EE7EA074-DB81-56DD-E0CF-BDD6708B3CCB}"/>
              </a:ext>
            </a:extLst>
          </p:cNvPr>
          <p:cNvGrpSpPr>
            <a:grpSpLocks/>
          </p:cNvGrpSpPr>
          <p:nvPr/>
        </p:nvGrpSpPr>
        <p:grpSpPr bwMode="auto">
          <a:xfrm>
            <a:off x="1792288" y="4772025"/>
            <a:ext cx="1703387" cy="1693863"/>
            <a:chOff x="3067306" y="3621386"/>
            <a:chExt cx="2061245" cy="20498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0FC0C0-E89F-AE9D-C73B-530BD17872E3}"/>
                </a:ext>
              </a:extLst>
            </p:cNvPr>
            <p:cNvSpPr/>
            <p:nvPr/>
          </p:nvSpPr>
          <p:spPr>
            <a:xfrm flipH="1">
              <a:off x="3067306" y="3621386"/>
              <a:ext cx="2061245" cy="2049802"/>
            </a:xfrm>
            <a:prstGeom prst="ellipse">
              <a:avLst/>
            </a:prstGeom>
            <a:noFill/>
            <a:ln w="28575" cmpd="sng">
              <a:solidFill>
                <a:srgbClr val="953735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519" name="Picture 14" descr="red_accl.jpg">
              <a:extLst>
                <a:ext uri="{FF2B5EF4-FFF2-40B4-BE49-F238E27FC236}">
                  <a16:creationId xmlns:a16="http://schemas.microsoft.com/office/drawing/2014/main" id="{6C2FB532-1447-1EBC-6D1A-6EBC46745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928" y="3628229"/>
              <a:ext cx="1934173" cy="1934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0F09A9-F8EB-438B-396E-0CBAA3C747B4}"/>
              </a:ext>
            </a:extLst>
          </p:cNvPr>
          <p:cNvCxnSpPr/>
          <p:nvPr/>
        </p:nvCxnSpPr>
        <p:spPr>
          <a:xfrm flipH="1">
            <a:off x="3578225" y="5470525"/>
            <a:ext cx="2020888" cy="3016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58F42A-108B-C170-33DB-34432BDE6A29}"/>
              </a:ext>
            </a:extLst>
          </p:cNvPr>
          <p:cNvCxnSpPr/>
          <p:nvPr/>
        </p:nvCxnSpPr>
        <p:spPr>
          <a:xfrm>
            <a:off x="4054475" y="1033463"/>
            <a:ext cx="2306638" cy="0"/>
          </a:xfrm>
          <a:prstGeom prst="straightConnector1">
            <a:avLst/>
          </a:prstGeom>
          <a:ln>
            <a:prstDash val="sysDash"/>
            <a:headEnd type="oval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9512" name="Group 17">
            <a:extLst>
              <a:ext uri="{FF2B5EF4-FFF2-40B4-BE49-F238E27FC236}">
                <a16:creationId xmlns:a16="http://schemas.microsoft.com/office/drawing/2014/main" id="{5790AEA7-1D87-8BAE-D72F-C816070B18C7}"/>
              </a:ext>
            </a:extLst>
          </p:cNvPr>
          <p:cNvGrpSpPr>
            <a:grpSpLocks/>
          </p:cNvGrpSpPr>
          <p:nvPr/>
        </p:nvGrpSpPr>
        <p:grpSpPr bwMode="auto">
          <a:xfrm>
            <a:off x="6391275" y="201613"/>
            <a:ext cx="1703388" cy="1693862"/>
            <a:chOff x="1078894" y="2641697"/>
            <a:chExt cx="1407858" cy="140004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E9E8BC9-6DF1-1089-8029-349C1ABE26EB}"/>
                </a:ext>
              </a:extLst>
            </p:cNvPr>
            <p:cNvSpPr/>
            <p:nvPr/>
          </p:nvSpPr>
          <p:spPr>
            <a:xfrm>
              <a:off x="1078894" y="2641697"/>
              <a:ext cx="1407858" cy="1400042"/>
            </a:xfrm>
            <a:prstGeom prst="ellipse">
              <a:avLst/>
            </a:prstGeom>
            <a:noFill/>
            <a:ln w="28575" cmpd="sng">
              <a:solidFill>
                <a:srgbClr val="0173A6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9517" name="Picture 19" descr="blast_firstFrame.png">
              <a:extLst>
                <a:ext uri="{FF2B5EF4-FFF2-40B4-BE49-F238E27FC236}">
                  <a16:creationId xmlns:a16="http://schemas.microsoft.com/office/drawing/2014/main" id="{2E6B960E-6668-606A-5E6F-41B502B37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6" t="3947" r="42567" b="70807"/>
            <a:stretch>
              <a:fillRect/>
            </a:stretch>
          </p:blipFill>
          <p:spPr bwMode="auto">
            <a:xfrm>
              <a:off x="1237379" y="2847508"/>
              <a:ext cx="1101425" cy="88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9513" name="TextBox 20">
            <a:extLst>
              <a:ext uri="{FF2B5EF4-FFF2-40B4-BE49-F238E27FC236}">
                <a16:creationId xmlns:a16="http://schemas.microsoft.com/office/drawing/2014/main" id="{A1FE5D98-CA52-FB11-1ED7-02AAD0802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525" y="5803900"/>
            <a:ext cx="2570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Motion sensor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(accelerometer)</a:t>
            </a:r>
          </a:p>
        </p:txBody>
      </p:sp>
      <p:sp>
        <p:nvSpPr>
          <p:cNvPr id="149514" name="TextBox 21">
            <a:extLst>
              <a:ext uri="{FF2B5EF4-FFF2-40B4-BE49-F238E27FC236}">
                <a16:creationId xmlns:a16="http://schemas.microsoft.com/office/drawing/2014/main" id="{82946C55-534C-902B-9F06-8F13E4297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895475"/>
            <a:ext cx="2571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Vibration motor</a:t>
            </a:r>
          </a:p>
        </p:txBody>
      </p:sp>
      <p:sp>
        <p:nvSpPr>
          <p:cNvPr id="149515" name="Slide Number Placeholder 9">
            <a:extLst>
              <a:ext uri="{FF2B5EF4-FFF2-40B4-BE49-F238E27FC236}">
                <a16:creationId xmlns:a16="http://schemas.microsoft.com/office/drawing/2014/main" id="{480DABBB-9A57-0C97-6BCC-7BC145BE7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16D6DB-01B0-CF4D-8AF5-057115F530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Number Placeholder 1">
            <a:extLst>
              <a:ext uri="{FF2B5EF4-FFF2-40B4-BE49-F238E27FC236}">
                <a16:creationId xmlns:a16="http://schemas.microsoft.com/office/drawing/2014/main" id="{FAE3DFD1-8441-5FD2-60A7-EB772472D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4D6FD-0CF4-9640-BED1-5B826420851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1554" name="Picture 2">
            <a:extLst>
              <a:ext uri="{FF2B5EF4-FFF2-40B4-BE49-F238E27FC236}">
                <a16:creationId xmlns:a16="http://schemas.microsoft.com/office/drawing/2014/main" id="{67DC29C0-E624-75CB-0921-2224C9C1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854200"/>
            <a:ext cx="76676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555" name="Group 3">
            <a:extLst>
              <a:ext uri="{FF2B5EF4-FFF2-40B4-BE49-F238E27FC236}">
                <a16:creationId xmlns:a16="http://schemas.microsoft.com/office/drawing/2014/main" id="{8E683D2F-BAB2-0225-3D54-F38EE618A3BF}"/>
              </a:ext>
            </a:extLst>
          </p:cNvPr>
          <p:cNvGrpSpPr>
            <a:grpSpLocks/>
          </p:cNvGrpSpPr>
          <p:nvPr/>
        </p:nvGrpSpPr>
        <p:grpSpPr bwMode="auto">
          <a:xfrm>
            <a:off x="-188913" y="382588"/>
            <a:ext cx="9521826" cy="820737"/>
            <a:chOff x="-520545" y="5050875"/>
            <a:chExt cx="9522372" cy="82176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34B2EC-B9C6-52B0-D40D-0E9A64257472}"/>
                </a:ext>
              </a:extLst>
            </p:cNvPr>
            <p:cNvSpPr/>
            <p:nvPr/>
          </p:nvSpPr>
          <p:spPr>
            <a:xfrm>
              <a:off x="-520545" y="5050875"/>
              <a:ext cx="9522372" cy="821765"/>
            </a:xfrm>
            <a:prstGeom prst="rect">
              <a:avLst/>
            </a:prstGeom>
            <a:solidFill>
              <a:srgbClr val="2F3F6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51557" name="TextBox 5">
              <a:extLst>
                <a:ext uri="{FF2B5EF4-FFF2-40B4-BE49-F238E27FC236}">
                  <a16:creationId xmlns:a16="http://schemas.microsoft.com/office/drawing/2014/main" id="{170F332C-04AE-D657-5FF8-8FD083B6D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808" y="5076282"/>
              <a:ext cx="89948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ucida Bright" panose="02040602050505020304" pitchFamily="18" charset="77"/>
                  <a:ea typeface="ＭＳ Ｐゴシック" panose="020B0600070205080204" pitchFamily="34" charset="-128"/>
                  <a:cs typeface="+mn-cs"/>
                </a:rPr>
                <a:t>Light as medium: LiFi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97054995-1D5F-AA5E-D56F-67E50B0A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Adaptors Communicating</a:t>
            </a: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0562C389-66F7-F609-D603-BC71331B8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3733800"/>
            <a:ext cx="42672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Sending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Encapsulates packet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in a frame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Adds error checking bits, flow control, etc.</a:t>
            </a:r>
          </a:p>
        </p:txBody>
      </p:sp>
      <p:sp>
        <p:nvSpPr>
          <p:cNvPr id="152579" name="Content Placeholder 25">
            <a:extLst>
              <a:ext uri="{FF2B5EF4-FFF2-40B4-BE49-F238E27FC236}">
                <a16:creationId xmlns:a16="http://schemas.microsoft.com/office/drawing/2014/main" id="{728A93C7-1519-E483-3C9B-B8750F8BE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3733800"/>
            <a:ext cx="4495800" cy="23622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Receiving side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Looks for errors, flow control, etc.</a:t>
            </a:r>
          </a:p>
          <a:p>
            <a:pPr lvl="1"/>
            <a:r>
              <a:rPr lang="en-US" altLang="en-US" sz="2800">
                <a:ea typeface="ＭＳ Ｐゴシック" panose="020B0600070205080204" pitchFamily="34" charset="-128"/>
              </a:rPr>
              <a:t>Extracts datagram and passes to receiving node</a:t>
            </a:r>
          </a:p>
        </p:txBody>
      </p:sp>
      <p:sp>
        <p:nvSpPr>
          <p:cNvPr id="152580" name="Slide Number Placeholder 4">
            <a:extLst>
              <a:ext uri="{FF2B5EF4-FFF2-40B4-BE49-F238E27FC236}">
                <a16:creationId xmlns:a16="http://schemas.microsoft.com/office/drawing/2014/main" id="{013659DE-64D6-8A2F-30BE-348DFDC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75D55-BE0B-4540-A99E-EB6CDCCB5A2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1" name="Text Box 5">
            <a:extLst>
              <a:ext uri="{FF2B5EF4-FFF2-40B4-BE49-F238E27FC236}">
                <a16:creationId xmlns:a16="http://schemas.microsoft.com/office/drawing/2014/main" id="{196FAF45-55B4-B619-DCA3-E8DADA88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2863850"/>
            <a:ext cx="977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sending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grpSp>
        <p:nvGrpSpPr>
          <p:cNvPr id="152582" name="Group 6">
            <a:extLst>
              <a:ext uri="{FF2B5EF4-FFF2-40B4-BE49-F238E27FC236}">
                <a16:creationId xmlns:a16="http://schemas.microsoft.com/office/drawing/2014/main" id="{5305281B-A2C0-F631-3576-AB243E4692F5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389188"/>
            <a:ext cx="965200" cy="427037"/>
            <a:chOff x="1477" y="1377"/>
            <a:chExt cx="608" cy="269"/>
          </a:xfrm>
        </p:grpSpPr>
        <p:sp>
          <p:nvSpPr>
            <p:cNvPr id="152600" name="Rectangle 7">
              <a:extLst>
                <a:ext uri="{FF2B5EF4-FFF2-40B4-BE49-F238E27FC236}">
                  <a16:creationId xmlns:a16="http://schemas.microsoft.com/office/drawing/2014/main" id="{349FAC5B-870E-888C-1A71-46B2419DE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601" name="Rectangle 8">
              <a:extLst>
                <a:ext uri="{FF2B5EF4-FFF2-40B4-BE49-F238E27FC236}">
                  <a16:creationId xmlns:a16="http://schemas.microsoft.com/office/drawing/2014/main" id="{C0FE6B3E-71C4-8AC8-8927-F84D4E7F8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83" name="Line 9">
            <a:extLst>
              <a:ext uri="{FF2B5EF4-FFF2-40B4-BE49-F238E27FC236}">
                <a16:creationId xmlns:a16="http://schemas.microsoft.com/office/drawing/2014/main" id="{A601D22A-29AB-6298-8289-8FFF7AFC9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7238" y="2657475"/>
            <a:ext cx="2527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4" name="Rectangle 10">
            <a:extLst>
              <a:ext uri="{FF2B5EF4-FFF2-40B4-BE49-F238E27FC236}">
                <a16:creationId xmlns:a16="http://schemas.microsoft.com/office/drawing/2014/main" id="{BB099168-EB51-7C98-152A-8F2570754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388" y="1595438"/>
            <a:ext cx="1125537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5" name="Rectangle 11">
            <a:extLst>
              <a:ext uri="{FF2B5EF4-FFF2-40B4-BE49-F238E27FC236}">
                <a16:creationId xmlns:a16="http://schemas.microsoft.com/office/drawing/2014/main" id="{501E7B3F-B13B-DC99-CB91-65D9AE11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3425" y="1974850"/>
            <a:ext cx="487363" cy="280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6" name="Rectangle 12">
            <a:extLst>
              <a:ext uri="{FF2B5EF4-FFF2-40B4-BE49-F238E27FC236}">
                <a16:creationId xmlns:a16="http://schemas.microsoft.com/office/drawing/2014/main" id="{3FECCD21-D36D-F9CE-DDF7-A6CCB45A4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95438"/>
            <a:ext cx="1125538" cy="12207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7" name="Rectangle 13">
            <a:extLst>
              <a:ext uri="{FF2B5EF4-FFF2-40B4-BE49-F238E27FC236}">
                <a16:creationId xmlns:a16="http://schemas.microsoft.com/office/drawing/2014/main" id="{71C2346C-10F7-DF7A-E975-1026BA575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1966913"/>
            <a:ext cx="487362" cy="257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8" name="Text Box 14">
            <a:extLst>
              <a:ext uri="{FF2B5EF4-FFF2-40B4-BE49-F238E27FC236}">
                <a16:creationId xmlns:a16="http://schemas.microsoft.com/office/drawing/2014/main" id="{C4AF4BDA-6FAF-83D7-A113-A6F07B24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2825750"/>
            <a:ext cx="1139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receiving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node</a:t>
            </a:r>
          </a:p>
        </p:txBody>
      </p:sp>
      <p:sp>
        <p:nvSpPr>
          <p:cNvPr id="152589" name="Text Box 16">
            <a:extLst>
              <a:ext uri="{FF2B5EF4-FFF2-40B4-BE49-F238E27FC236}">
                <a16:creationId xmlns:a16="http://schemas.microsoft.com/office/drawing/2014/main" id="{BF310630-2283-8A15-FDDE-7AA39B176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0" name="Freeform 17">
            <a:extLst>
              <a:ext uri="{FF2B5EF4-FFF2-40B4-BE49-F238E27FC236}">
                <a16:creationId xmlns:a16="http://schemas.microsoft.com/office/drawing/2014/main" id="{27789079-E516-A4D5-8394-26E5728EA9CC}"/>
              </a:ext>
            </a:extLst>
          </p:cNvPr>
          <p:cNvSpPr>
            <a:spLocks/>
          </p:cNvSpPr>
          <p:nvPr/>
        </p:nvSpPr>
        <p:spPr bwMode="auto">
          <a:xfrm>
            <a:off x="1746250" y="2181225"/>
            <a:ext cx="695325" cy="460375"/>
          </a:xfrm>
          <a:custGeom>
            <a:avLst/>
            <a:gdLst>
              <a:gd name="T0" fmla="*/ 2147483646 w 438"/>
              <a:gd name="T1" fmla="*/ 0 h 290"/>
              <a:gd name="T2" fmla="*/ 2147483646 w 438"/>
              <a:gd name="T3" fmla="*/ 2147483646 h 290"/>
              <a:gd name="T4" fmla="*/ 2147483646 w 438"/>
              <a:gd name="T5" fmla="*/ 2147483646 h 290"/>
              <a:gd name="T6" fmla="*/ 2147483646 w 438"/>
              <a:gd name="T7" fmla="*/ 2147483646 h 290"/>
              <a:gd name="T8" fmla="*/ 0 60000 65536"/>
              <a:gd name="T9" fmla="*/ 0 60000 65536"/>
              <a:gd name="T10" fmla="*/ 0 60000 65536"/>
              <a:gd name="T11" fmla="*/ 0 60000 65536"/>
              <a:gd name="T12" fmla="*/ 0 w 438"/>
              <a:gd name="T13" fmla="*/ 0 h 290"/>
              <a:gd name="T14" fmla="*/ 438 w 438"/>
              <a:gd name="T15" fmla="*/ 290 h 2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8" h="290">
                <a:moveTo>
                  <a:pt x="15" y="0"/>
                </a:moveTo>
                <a:cubicBezTo>
                  <a:pt x="7" y="58"/>
                  <a:pt x="0" y="117"/>
                  <a:pt x="15" y="162"/>
                </a:cubicBezTo>
                <a:cubicBezTo>
                  <a:pt x="30" y="207"/>
                  <a:pt x="38" y="248"/>
                  <a:pt x="108" y="269"/>
                </a:cubicBezTo>
                <a:cubicBezTo>
                  <a:pt x="178" y="290"/>
                  <a:pt x="383" y="282"/>
                  <a:pt x="438" y="285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52591" name="Group 18">
            <a:extLst>
              <a:ext uri="{FF2B5EF4-FFF2-40B4-BE49-F238E27FC236}">
                <a16:creationId xmlns:a16="http://schemas.microsoft.com/office/drawing/2014/main" id="{A87C3038-0B03-AD80-D410-23FD5F4EB7CC}"/>
              </a:ext>
            </a:extLst>
          </p:cNvPr>
          <p:cNvGrpSpPr>
            <a:grpSpLocks/>
          </p:cNvGrpSpPr>
          <p:nvPr/>
        </p:nvGrpSpPr>
        <p:grpSpPr bwMode="auto">
          <a:xfrm>
            <a:off x="5819775" y="2382838"/>
            <a:ext cx="965200" cy="427037"/>
            <a:chOff x="1477" y="1377"/>
            <a:chExt cx="608" cy="269"/>
          </a:xfrm>
        </p:grpSpPr>
        <p:sp>
          <p:nvSpPr>
            <p:cNvPr id="152598" name="Rectangle 19">
              <a:extLst>
                <a:ext uri="{FF2B5EF4-FFF2-40B4-BE49-F238E27FC236}">
                  <a16:creationId xmlns:a16="http://schemas.microsoft.com/office/drawing/2014/main" id="{691AA808-3E7D-3832-35F3-92CCF274B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" y="1377"/>
              <a:ext cx="608" cy="26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2599" name="Rectangle 20">
              <a:extLst>
                <a:ext uri="{FF2B5EF4-FFF2-40B4-BE49-F238E27FC236}">
                  <a16:creationId xmlns:a16="http://schemas.microsoft.com/office/drawing/2014/main" id="{4B8E64A4-81D7-07E0-E055-F04DF96EB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1415"/>
              <a:ext cx="477" cy="1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frame</a:t>
              </a:r>
            </a:p>
          </p:txBody>
        </p:sp>
      </p:grpSp>
      <p:sp>
        <p:nvSpPr>
          <p:cNvPr id="152592" name="Text Box 21">
            <a:extLst>
              <a:ext uri="{FF2B5EF4-FFF2-40B4-BE49-F238E27FC236}">
                <a16:creationId xmlns:a16="http://schemas.microsoft.com/office/drawing/2014/main" id="{8E3DFA13-07AA-0E7B-5B10-A8628ECE0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82098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3" name="Text Box 22">
            <a:extLst>
              <a:ext uri="{FF2B5EF4-FFF2-40B4-BE49-F238E27FC236}">
                <a16:creationId xmlns:a16="http://schemas.microsoft.com/office/drawing/2014/main" id="{A87DF070-F9BE-60D1-9FE9-7E6C0FB6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538" y="282733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adapter</a:t>
            </a:r>
          </a:p>
        </p:txBody>
      </p:sp>
      <p:sp>
        <p:nvSpPr>
          <p:cNvPr id="152594" name="AutoShape 23">
            <a:extLst>
              <a:ext uri="{FF2B5EF4-FFF2-40B4-BE49-F238E27FC236}">
                <a16:creationId xmlns:a16="http://schemas.microsoft.com/office/drawing/2014/main" id="{C46912CD-957D-5D15-97CA-0DDB4780B6B9}"/>
              </a:ext>
            </a:extLst>
          </p:cNvPr>
          <p:cNvSpPr>
            <a:spLocks/>
          </p:cNvSpPr>
          <p:nvPr/>
        </p:nvSpPr>
        <p:spPr bwMode="auto">
          <a:xfrm rot="5399521">
            <a:off x="4533901" y="758825"/>
            <a:ext cx="220662" cy="2865437"/>
          </a:xfrm>
          <a:prstGeom prst="leftBrace">
            <a:avLst>
              <a:gd name="adj1" fmla="val 1082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5" name="Text Box 24">
            <a:extLst>
              <a:ext uri="{FF2B5EF4-FFF2-40B4-BE49-F238E27FC236}">
                <a16:creationId xmlns:a16="http://schemas.microsoft.com/office/drawing/2014/main" id="{C6E84910-689F-BFFA-4D65-E3F87E47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714500"/>
            <a:ext cx="2103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layer protocol</a:t>
            </a:r>
          </a:p>
        </p:txBody>
      </p:sp>
      <p:sp>
        <p:nvSpPr>
          <p:cNvPr id="152596" name="Freeform 25">
            <a:extLst>
              <a:ext uri="{FF2B5EF4-FFF2-40B4-BE49-F238E27FC236}">
                <a16:creationId xmlns:a16="http://schemas.microsoft.com/office/drawing/2014/main" id="{E897D5E6-6B3A-D61D-DC9B-427D5FAA5DAA}"/>
              </a:ext>
            </a:extLst>
          </p:cNvPr>
          <p:cNvSpPr>
            <a:spLocks/>
          </p:cNvSpPr>
          <p:nvPr/>
        </p:nvSpPr>
        <p:spPr bwMode="auto">
          <a:xfrm>
            <a:off x="6704013" y="2266950"/>
            <a:ext cx="647700" cy="342900"/>
          </a:xfrm>
          <a:custGeom>
            <a:avLst/>
            <a:gdLst>
              <a:gd name="T0" fmla="*/ 0 w 408"/>
              <a:gd name="T1" fmla="*/ 2147483646 h 216"/>
              <a:gd name="T2" fmla="*/ 2147483646 w 408"/>
              <a:gd name="T3" fmla="*/ 2147483646 h 216"/>
              <a:gd name="T4" fmla="*/ 2147483646 w 408"/>
              <a:gd name="T5" fmla="*/ 2147483646 h 216"/>
              <a:gd name="T6" fmla="*/ 2147483646 w 408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408"/>
              <a:gd name="T13" fmla="*/ 0 h 216"/>
              <a:gd name="T14" fmla="*/ 408 w 408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8" h="216">
                <a:moveTo>
                  <a:pt x="0" y="208"/>
                </a:moveTo>
                <a:cubicBezTo>
                  <a:pt x="62" y="212"/>
                  <a:pt x="124" y="216"/>
                  <a:pt x="184" y="208"/>
                </a:cubicBezTo>
                <a:cubicBezTo>
                  <a:pt x="244" y="200"/>
                  <a:pt x="324" y="196"/>
                  <a:pt x="361" y="161"/>
                </a:cubicBezTo>
                <a:cubicBezTo>
                  <a:pt x="398" y="126"/>
                  <a:pt x="400" y="27"/>
                  <a:pt x="408" y="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97" name="Text Box 16">
            <a:extLst>
              <a:ext uri="{FF2B5EF4-FFF2-40B4-BE49-F238E27FC236}">
                <a16:creationId xmlns:a16="http://schemas.microsoft.com/office/drawing/2014/main" id="{F33D560C-3B54-D47E-C877-11EBC08E5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5" y="16002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packet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395A66-718D-DB8E-79CC-D5AC65316BAF}"/>
              </a:ext>
            </a:extLst>
          </p:cNvPr>
          <p:cNvCxnSpPr>
            <a:cxnSpLocks/>
          </p:cNvCxnSpPr>
          <p:nvPr/>
        </p:nvCxnSpPr>
        <p:spPr>
          <a:xfrm>
            <a:off x="20764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2B0831-A4B7-FF91-ABA0-D9C870D8CFFD}"/>
              </a:ext>
            </a:extLst>
          </p:cNvPr>
          <p:cNvCxnSpPr>
            <a:cxnSpLocks/>
          </p:cNvCxnSpPr>
          <p:nvPr/>
        </p:nvCxnSpPr>
        <p:spPr>
          <a:xfrm>
            <a:off x="25749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55CC7F-BDBA-5D67-3B6F-BF6F1D950A9F}"/>
              </a:ext>
            </a:extLst>
          </p:cNvPr>
          <p:cNvCxnSpPr>
            <a:cxnSpLocks/>
          </p:cNvCxnSpPr>
          <p:nvPr/>
        </p:nvCxnSpPr>
        <p:spPr>
          <a:xfrm>
            <a:off x="30749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18C4AB-F68B-6045-372C-7869651E7C1F}"/>
              </a:ext>
            </a:extLst>
          </p:cNvPr>
          <p:cNvCxnSpPr>
            <a:cxnSpLocks/>
          </p:cNvCxnSpPr>
          <p:nvPr/>
        </p:nvCxnSpPr>
        <p:spPr>
          <a:xfrm>
            <a:off x="357346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85E41-A8A3-E9A3-6C25-6B01CB93E5A8}"/>
              </a:ext>
            </a:extLst>
          </p:cNvPr>
          <p:cNvCxnSpPr>
            <a:cxnSpLocks/>
          </p:cNvCxnSpPr>
          <p:nvPr/>
        </p:nvCxnSpPr>
        <p:spPr>
          <a:xfrm>
            <a:off x="40735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73EEB8-56CC-466D-64F9-F86C008D7CEA}"/>
              </a:ext>
            </a:extLst>
          </p:cNvPr>
          <p:cNvCxnSpPr>
            <a:cxnSpLocks/>
          </p:cNvCxnSpPr>
          <p:nvPr/>
        </p:nvCxnSpPr>
        <p:spPr>
          <a:xfrm>
            <a:off x="457200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40BFA5-7AAD-698F-2423-7425B4738D76}"/>
              </a:ext>
            </a:extLst>
          </p:cNvPr>
          <p:cNvCxnSpPr>
            <a:cxnSpLocks/>
          </p:cNvCxnSpPr>
          <p:nvPr/>
        </p:nvCxnSpPr>
        <p:spPr>
          <a:xfrm>
            <a:off x="50704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00A7BB-58AF-77FE-4776-0B7CBB1970AB}"/>
              </a:ext>
            </a:extLst>
          </p:cNvPr>
          <p:cNvCxnSpPr>
            <a:cxnSpLocks/>
          </p:cNvCxnSpPr>
          <p:nvPr/>
        </p:nvCxnSpPr>
        <p:spPr>
          <a:xfrm>
            <a:off x="557053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8D88F8-F9C7-0A91-C633-8E67AE427BF2}"/>
              </a:ext>
            </a:extLst>
          </p:cNvPr>
          <p:cNvCxnSpPr>
            <a:cxnSpLocks/>
          </p:cNvCxnSpPr>
          <p:nvPr/>
        </p:nvCxnSpPr>
        <p:spPr>
          <a:xfrm>
            <a:off x="60690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136263D-B30F-7F55-1B32-BF82C100E1CA}"/>
              </a:ext>
            </a:extLst>
          </p:cNvPr>
          <p:cNvCxnSpPr>
            <a:cxnSpLocks/>
          </p:cNvCxnSpPr>
          <p:nvPr/>
        </p:nvCxnSpPr>
        <p:spPr>
          <a:xfrm>
            <a:off x="65690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0FF729-9191-C2EA-2A08-84D77477A651}"/>
              </a:ext>
            </a:extLst>
          </p:cNvPr>
          <p:cNvCxnSpPr>
            <a:cxnSpLocks/>
          </p:cNvCxnSpPr>
          <p:nvPr/>
        </p:nvCxnSpPr>
        <p:spPr>
          <a:xfrm>
            <a:off x="70675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60E0DC-EFE4-D2E5-437C-03A51D6FEA92}"/>
              </a:ext>
            </a:extLst>
          </p:cNvPr>
          <p:cNvCxnSpPr>
            <a:cxnSpLocks/>
          </p:cNvCxnSpPr>
          <p:nvPr/>
        </p:nvCxnSpPr>
        <p:spPr>
          <a:xfrm>
            <a:off x="75676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2BA156-2AFF-28B3-FCB4-37E06C3E95E6}"/>
              </a:ext>
            </a:extLst>
          </p:cNvPr>
          <p:cNvCxnSpPr>
            <a:cxnSpLocks/>
          </p:cNvCxnSpPr>
          <p:nvPr/>
        </p:nvCxnSpPr>
        <p:spPr>
          <a:xfrm>
            <a:off x="80660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A8BBA-E936-1A27-F66D-20CC30A316B0}"/>
              </a:ext>
            </a:extLst>
          </p:cNvPr>
          <p:cNvCxnSpPr>
            <a:cxnSpLocks/>
          </p:cNvCxnSpPr>
          <p:nvPr/>
        </p:nvCxnSpPr>
        <p:spPr>
          <a:xfrm>
            <a:off x="85661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587FEE-2836-C225-1281-CAFE109C543C}"/>
              </a:ext>
            </a:extLst>
          </p:cNvPr>
          <p:cNvCxnSpPr>
            <a:cxnSpLocks/>
            <a:stCxn id="67630" idx="3"/>
          </p:cNvCxnSpPr>
          <p:nvPr/>
        </p:nvCxnSpPr>
        <p:spPr>
          <a:xfrm>
            <a:off x="685800" y="3232150"/>
            <a:ext cx="8226425" cy="47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B01B59-ABD7-7829-AB8D-587848115EE7}"/>
              </a:ext>
            </a:extLst>
          </p:cNvPr>
          <p:cNvCxnSpPr>
            <a:cxnSpLocks/>
            <a:stCxn id="67631" idx="3"/>
          </p:cNvCxnSpPr>
          <p:nvPr/>
        </p:nvCxnSpPr>
        <p:spPr>
          <a:xfrm>
            <a:off x="701675" y="4765675"/>
            <a:ext cx="8210550" cy="79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02" name="TextBox 7">
            <a:extLst>
              <a:ext uri="{FF2B5EF4-FFF2-40B4-BE49-F238E27FC236}">
                <a16:creationId xmlns:a16="http://schemas.microsoft.com/office/drawing/2014/main" id="{DDC6869D-13FF-2247-A751-F1FE7D15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13</a:t>
            </a:r>
          </a:p>
        </p:txBody>
      </p:sp>
      <p:sp>
        <p:nvSpPr>
          <p:cNvPr id="67603" name="TextBox 8">
            <a:extLst>
              <a:ext uri="{FF2B5EF4-FFF2-40B4-BE49-F238E27FC236}">
                <a16:creationId xmlns:a16="http://schemas.microsoft.com/office/drawing/2014/main" id="{88962830-D1AD-9B47-475B-1DEC7BA2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04" name="TextBox 9">
            <a:extLst>
              <a:ext uri="{FF2B5EF4-FFF2-40B4-BE49-F238E27FC236}">
                <a16:creationId xmlns:a16="http://schemas.microsoft.com/office/drawing/2014/main" id="{12980212-16B1-7E13-659A-30D2D874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67605" name="TextBox 10">
            <a:extLst>
              <a:ext uri="{FF2B5EF4-FFF2-40B4-BE49-F238E27FC236}">
                <a16:creationId xmlns:a16="http://schemas.microsoft.com/office/drawing/2014/main" id="{9127CAC5-127B-E27F-41B4-42E9E404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16</a:t>
            </a:r>
          </a:p>
        </p:txBody>
      </p:sp>
      <p:sp>
        <p:nvSpPr>
          <p:cNvPr id="67606" name="TextBox 11">
            <a:extLst>
              <a:ext uri="{FF2B5EF4-FFF2-40B4-BE49-F238E27FC236}">
                <a16:creationId xmlns:a16="http://schemas.microsoft.com/office/drawing/2014/main" id="{3A952147-8BD4-9CF8-9F48-637E33E3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17</a:t>
            </a:r>
          </a:p>
        </p:txBody>
      </p:sp>
      <p:sp>
        <p:nvSpPr>
          <p:cNvPr id="67607" name="TextBox 12">
            <a:extLst>
              <a:ext uri="{FF2B5EF4-FFF2-40B4-BE49-F238E27FC236}">
                <a16:creationId xmlns:a16="http://schemas.microsoft.com/office/drawing/2014/main" id="{52F803E5-1402-880D-34A9-8D7291AD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8F5B4E-BFC5-F460-84FD-6CC969228A16}"/>
              </a:ext>
            </a:extLst>
          </p:cNvPr>
          <p:cNvCxnSpPr>
            <a:cxnSpLocks/>
            <a:stCxn id="67602" idx="2"/>
          </p:cNvCxnSpPr>
          <p:nvPr/>
        </p:nvCxnSpPr>
        <p:spPr>
          <a:xfrm>
            <a:off x="2090738" y="3230563"/>
            <a:ext cx="984250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2F5B9C-2D72-AF3D-BBC7-465168F600A7}"/>
              </a:ext>
            </a:extLst>
          </p:cNvPr>
          <p:cNvCxnSpPr>
            <a:cxnSpLocks/>
            <a:endCxn id="67606" idx="2"/>
          </p:cNvCxnSpPr>
          <p:nvPr/>
        </p:nvCxnSpPr>
        <p:spPr>
          <a:xfrm flipV="1">
            <a:off x="3074988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E4DA0A-C842-C570-07D5-7B00DE8A861F}"/>
              </a:ext>
            </a:extLst>
          </p:cNvPr>
          <p:cNvCxnSpPr>
            <a:cxnSpLocks/>
          </p:cNvCxnSpPr>
          <p:nvPr/>
        </p:nvCxnSpPr>
        <p:spPr>
          <a:xfrm>
            <a:off x="2570163" y="3236913"/>
            <a:ext cx="434975" cy="684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11" name="TextBox 52">
            <a:extLst>
              <a:ext uri="{FF2B5EF4-FFF2-40B4-BE49-F238E27FC236}">
                <a16:creationId xmlns:a16="http://schemas.microsoft.com/office/drawing/2014/main" id="{3AEDCE71-8114-2576-5144-27562C17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7973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67612" name="TextBox 53">
            <a:extLst>
              <a:ext uri="{FF2B5EF4-FFF2-40B4-BE49-F238E27FC236}">
                <a16:creationId xmlns:a16="http://schemas.microsoft.com/office/drawing/2014/main" id="{3939B8A8-5B46-28B1-7871-8484973B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779963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A566D0-6F63-BF03-91B3-7B79BE2D6408}"/>
              </a:ext>
            </a:extLst>
          </p:cNvPr>
          <p:cNvCxnSpPr>
            <a:cxnSpLocks/>
          </p:cNvCxnSpPr>
          <p:nvPr/>
        </p:nvCxnSpPr>
        <p:spPr>
          <a:xfrm>
            <a:off x="3070225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3DC3742-2D61-49A2-6D45-6BE449104619}"/>
              </a:ext>
            </a:extLst>
          </p:cNvPr>
          <p:cNvCxnSpPr>
            <a:cxnSpLocks/>
          </p:cNvCxnSpPr>
          <p:nvPr/>
        </p:nvCxnSpPr>
        <p:spPr>
          <a:xfrm>
            <a:off x="3573463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012C1D-0885-224D-5478-BA27046CEB26}"/>
              </a:ext>
            </a:extLst>
          </p:cNvPr>
          <p:cNvCxnSpPr>
            <a:cxnSpLocks/>
          </p:cNvCxnSpPr>
          <p:nvPr/>
        </p:nvCxnSpPr>
        <p:spPr>
          <a:xfrm>
            <a:off x="4076700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BF936E-EE8B-3483-7F4A-FDFA3774F0F1}"/>
              </a:ext>
            </a:extLst>
          </p:cNvPr>
          <p:cNvCxnSpPr>
            <a:cxnSpLocks/>
          </p:cNvCxnSpPr>
          <p:nvPr/>
        </p:nvCxnSpPr>
        <p:spPr>
          <a:xfrm>
            <a:off x="4579938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3E0234A-1701-E187-E775-4E10A2992F6C}"/>
              </a:ext>
            </a:extLst>
          </p:cNvPr>
          <p:cNvCxnSpPr>
            <a:cxnSpLocks/>
          </p:cNvCxnSpPr>
          <p:nvPr/>
        </p:nvCxnSpPr>
        <p:spPr>
          <a:xfrm flipV="1">
            <a:off x="4092575" y="3222625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F454BF-84C2-5320-8BD4-79FCDF32934F}"/>
              </a:ext>
            </a:extLst>
          </p:cNvPr>
          <p:cNvCxnSpPr>
            <a:cxnSpLocks/>
          </p:cNvCxnSpPr>
          <p:nvPr/>
        </p:nvCxnSpPr>
        <p:spPr>
          <a:xfrm flipV="1">
            <a:off x="4583113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1EF5360-F36F-1B38-B389-66E837C3B05E}"/>
              </a:ext>
            </a:extLst>
          </p:cNvPr>
          <p:cNvCxnSpPr>
            <a:cxnSpLocks/>
          </p:cNvCxnSpPr>
          <p:nvPr/>
        </p:nvCxnSpPr>
        <p:spPr>
          <a:xfrm flipV="1">
            <a:off x="5075238" y="3238500"/>
            <a:ext cx="982662" cy="15414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5F9AA4-B274-3963-4752-29D299699246}"/>
              </a:ext>
            </a:extLst>
          </p:cNvPr>
          <p:cNvCxnSpPr>
            <a:cxnSpLocks/>
          </p:cNvCxnSpPr>
          <p:nvPr/>
        </p:nvCxnSpPr>
        <p:spPr>
          <a:xfrm flipV="1">
            <a:off x="5565775" y="3244850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1" name="TextBox 62">
            <a:extLst>
              <a:ext uri="{FF2B5EF4-FFF2-40B4-BE49-F238E27FC236}">
                <a16:creationId xmlns:a16="http://schemas.microsoft.com/office/drawing/2014/main" id="{AD9B1E2B-88B2-B986-22D2-9B935D411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476885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2" name="TextBox 92159">
            <a:extLst>
              <a:ext uri="{FF2B5EF4-FFF2-40B4-BE49-F238E27FC236}">
                <a16:creationId xmlns:a16="http://schemas.microsoft.com/office/drawing/2014/main" id="{8A66E9B2-1DBE-B125-7EBE-F44827D7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3" name="TextBox 92162">
            <a:extLst>
              <a:ext uri="{FF2B5EF4-FFF2-40B4-BE49-F238E27FC236}">
                <a16:creationId xmlns:a16="http://schemas.microsoft.com/office/drawing/2014/main" id="{9AF7C3D0-2F94-9399-AD8C-1A0C6BE2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477520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92164" name="TextBox 92163">
            <a:extLst>
              <a:ext uri="{FF2B5EF4-FFF2-40B4-BE49-F238E27FC236}">
                <a16:creationId xmlns:a16="http://schemas.microsoft.com/office/drawing/2014/main" id="{7519C6CD-9F04-7B4B-C6A4-13A6AEAC1AE8}"/>
              </a:ext>
            </a:extLst>
          </p:cNvPr>
          <p:cNvSpPr txBox="1"/>
          <p:nvPr/>
        </p:nvSpPr>
        <p:spPr>
          <a:xfrm>
            <a:off x="5861050" y="2817813"/>
            <a:ext cx="492125" cy="400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92165" name="Straight Arrow Connector 92164">
            <a:extLst>
              <a:ext uri="{FF2B5EF4-FFF2-40B4-BE49-F238E27FC236}">
                <a16:creationId xmlns:a16="http://schemas.microsoft.com/office/drawing/2014/main" id="{668482C6-1BE3-11F4-F640-DF701B5785D7}"/>
              </a:ext>
            </a:extLst>
          </p:cNvPr>
          <p:cNvCxnSpPr>
            <a:cxnSpLocks/>
          </p:cNvCxnSpPr>
          <p:nvPr/>
        </p:nvCxnSpPr>
        <p:spPr>
          <a:xfrm>
            <a:off x="6067425" y="3236913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6" name="TextBox 92165">
            <a:extLst>
              <a:ext uri="{FF2B5EF4-FFF2-40B4-BE49-F238E27FC236}">
                <a16:creationId xmlns:a16="http://schemas.microsoft.com/office/drawing/2014/main" id="{8FFFAC9B-8C73-CAEF-6158-A4876891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4764088"/>
            <a:ext cx="493712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cxnSp>
        <p:nvCxnSpPr>
          <p:cNvPr id="92167" name="Straight Arrow Connector 92166">
            <a:extLst>
              <a:ext uri="{FF2B5EF4-FFF2-40B4-BE49-F238E27FC236}">
                <a16:creationId xmlns:a16="http://schemas.microsoft.com/office/drawing/2014/main" id="{65EC8B72-BD74-B148-E27D-7A9F61B40C54}"/>
              </a:ext>
            </a:extLst>
          </p:cNvPr>
          <p:cNvCxnSpPr>
            <a:cxnSpLocks/>
          </p:cNvCxnSpPr>
          <p:nvPr/>
        </p:nvCxnSpPr>
        <p:spPr>
          <a:xfrm flipV="1">
            <a:off x="7083425" y="3230563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8" name="TextBox 92167">
            <a:extLst>
              <a:ext uri="{FF2B5EF4-FFF2-40B4-BE49-F238E27FC236}">
                <a16:creationId xmlns:a16="http://schemas.microsoft.com/office/drawing/2014/main" id="{DFF65220-D6C1-4A00-D784-8DEB1278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2298700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STHRES</a:t>
            </a:r>
          </a:p>
        </p:txBody>
      </p:sp>
      <p:sp>
        <p:nvSpPr>
          <p:cNvPr id="67629" name="TextBox 92168">
            <a:extLst>
              <a:ext uri="{FF2B5EF4-FFF2-40B4-BE49-F238E27FC236}">
                <a16:creationId xmlns:a16="http://schemas.microsoft.com/office/drawing/2014/main" id="{D368495E-0AD4-3ED7-B1B0-5EFFC482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854200"/>
            <a:ext cx="8001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67630" name="TextBox 92169">
            <a:extLst>
              <a:ext uri="{FF2B5EF4-FFF2-40B4-BE49-F238E27FC236}">
                <a16:creationId xmlns:a16="http://schemas.microsoft.com/office/drawing/2014/main" id="{743836EF-D0E7-C7AA-6D01-A5152E65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032125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TX</a:t>
            </a:r>
          </a:p>
        </p:txBody>
      </p:sp>
      <p:sp>
        <p:nvSpPr>
          <p:cNvPr id="67631" name="TextBox 92170">
            <a:extLst>
              <a:ext uri="{FF2B5EF4-FFF2-40B4-BE49-F238E27FC236}">
                <a16:creationId xmlns:a16="http://schemas.microsoft.com/office/drawing/2014/main" id="{C3098295-B2CE-168D-1145-C99B6892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56565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RX</a:t>
            </a:r>
          </a:p>
        </p:txBody>
      </p:sp>
      <p:sp>
        <p:nvSpPr>
          <p:cNvPr id="67632" name="TextBox 92171">
            <a:extLst>
              <a:ext uri="{FF2B5EF4-FFF2-40B4-BE49-F238E27FC236}">
                <a16:creationId xmlns:a16="http://schemas.microsoft.com/office/drawing/2014/main" id="{C5275016-1533-0230-E990-4F7F008A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355725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&lt;Open&gt;</a:t>
            </a:r>
          </a:p>
        </p:txBody>
      </p:sp>
      <p:sp>
        <p:nvSpPr>
          <p:cNvPr id="67633" name="TextBox 92190">
            <a:extLst>
              <a:ext uri="{FF2B5EF4-FFF2-40B4-BE49-F238E27FC236}">
                <a16:creationId xmlns:a16="http://schemas.microsoft.com/office/drawing/2014/main" id="{669E512D-EF72-DE30-0579-1ADA9DCF0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282293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sp>
        <p:nvSpPr>
          <p:cNvPr id="67634" name="TextBox 92191">
            <a:extLst>
              <a:ext uri="{FF2B5EF4-FFF2-40B4-BE49-F238E27FC236}">
                <a16:creationId xmlns:a16="http://schemas.microsoft.com/office/drawing/2014/main" id="{619A36C2-11F3-2824-DFDB-3446958B8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2826108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cxnSp>
        <p:nvCxnSpPr>
          <p:cNvPr id="92196" name="Straight Connector 92195">
            <a:extLst>
              <a:ext uri="{FF2B5EF4-FFF2-40B4-BE49-F238E27FC236}">
                <a16:creationId xmlns:a16="http://schemas.microsoft.com/office/drawing/2014/main" id="{4908682E-F6FC-87BE-7FD6-F30FE041901B}"/>
              </a:ext>
            </a:extLst>
          </p:cNvPr>
          <p:cNvCxnSpPr>
            <a:cxnSpLocks/>
          </p:cNvCxnSpPr>
          <p:nvPr/>
        </p:nvCxnSpPr>
        <p:spPr>
          <a:xfrm>
            <a:off x="1074738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92196">
            <a:extLst>
              <a:ext uri="{FF2B5EF4-FFF2-40B4-BE49-F238E27FC236}">
                <a16:creationId xmlns:a16="http://schemas.microsoft.com/office/drawing/2014/main" id="{169E9096-5EC9-3596-27C0-C446EEE83252}"/>
              </a:ext>
            </a:extLst>
          </p:cNvPr>
          <p:cNvCxnSpPr>
            <a:cxnSpLocks/>
          </p:cNvCxnSpPr>
          <p:nvPr/>
        </p:nvCxnSpPr>
        <p:spPr>
          <a:xfrm>
            <a:off x="1574800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92198">
            <a:extLst>
              <a:ext uri="{FF2B5EF4-FFF2-40B4-BE49-F238E27FC236}">
                <a16:creationId xmlns:a16="http://schemas.microsoft.com/office/drawing/2014/main" id="{C4B7C954-2496-468D-F226-1851DCD00CE9}"/>
              </a:ext>
            </a:extLst>
          </p:cNvPr>
          <p:cNvSpPr txBox="1"/>
          <p:nvPr/>
        </p:nvSpPr>
        <p:spPr>
          <a:xfrm>
            <a:off x="1392238" y="1866900"/>
            <a:ext cx="33813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cxnSp>
        <p:nvCxnSpPr>
          <p:cNvPr id="92200" name="Straight Arrow Connector 92199">
            <a:extLst>
              <a:ext uri="{FF2B5EF4-FFF2-40B4-BE49-F238E27FC236}">
                <a16:creationId xmlns:a16="http://schemas.microsoft.com/office/drawing/2014/main" id="{B3578396-1FC3-DB56-5375-1D312C4DE2F6}"/>
              </a:ext>
            </a:extLst>
          </p:cNvPr>
          <p:cNvCxnSpPr>
            <a:cxnSpLocks/>
          </p:cNvCxnSpPr>
          <p:nvPr/>
        </p:nvCxnSpPr>
        <p:spPr>
          <a:xfrm>
            <a:off x="-23813" y="2292350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201">
            <a:extLst>
              <a:ext uri="{FF2B5EF4-FFF2-40B4-BE49-F238E27FC236}">
                <a16:creationId xmlns:a16="http://schemas.microsoft.com/office/drawing/2014/main" id="{F638AA64-B0F0-D9DB-51C6-5FC3310277B7}"/>
              </a:ext>
            </a:extLst>
          </p:cNvPr>
          <p:cNvCxnSpPr>
            <a:cxnSpLocks/>
          </p:cNvCxnSpPr>
          <p:nvPr/>
        </p:nvCxnSpPr>
        <p:spPr>
          <a:xfrm>
            <a:off x="0" y="1776413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3" name="TextBox 92202">
            <a:extLst>
              <a:ext uri="{FF2B5EF4-FFF2-40B4-BE49-F238E27FC236}">
                <a16:creationId xmlns:a16="http://schemas.microsoft.com/office/drawing/2014/main" id="{D852A219-9E08-B7A4-C527-B10D5FC0B448}"/>
              </a:ext>
            </a:extLst>
          </p:cNvPr>
          <p:cNvSpPr txBox="1"/>
          <p:nvPr/>
        </p:nvSpPr>
        <p:spPr>
          <a:xfrm>
            <a:off x="1406525" y="1317625"/>
            <a:ext cx="3381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" name="TextBox 92203">
            <a:extLst>
              <a:ext uri="{FF2B5EF4-FFF2-40B4-BE49-F238E27FC236}">
                <a16:creationId xmlns:a16="http://schemas.microsoft.com/office/drawing/2014/main" id="{CC38CE45-22A2-F1B0-D55D-9E4FD05076F8}"/>
              </a:ext>
            </a:extLst>
          </p:cNvPr>
          <p:cNvSpPr txBox="1"/>
          <p:nvPr/>
        </p:nvSpPr>
        <p:spPr>
          <a:xfrm>
            <a:off x="1308100" y="2332038"/>
            <a:ext cx="554038" cy="3397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N/A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990ECB8-4A2F-96BB-20ED-909E9547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Revisiting Dup ACKs</a:t>
            </a:r>
          </a:p>
        </p:txBody>
      </p:sp>
      <p:sp>
        <p:nvSpPr>
          <p:cNvPr id="13" name="TextBox 92162">
            <a:extLst>
              <a:ext uri="{FF2B5EF4-FFF2-40B4-BE49-F238E27FC236}">
                <a16:creationId xmlns:a16="http://schemas.microsoft.com/office/drawing/2014/main" id="{C300AF87-A8BE-2F1D-3245-D7C0E790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4" name="TextBox 92191">
            <a:extLst>
              <a:ext uri="{FF2B5EF4-FFF2-40B4-BE49-F238E27FC236}">
                <a16:creationId xmlns:a16="http://schemas.microsoft.com/office/drawing/2014/main" id="{1DC2E8FE-CC18-4877-E181-B9ED7335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2" y="2824521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103534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Number Placeholder 1">
            <a:extLst>
              <a:ext uri="{FF2B5EF4-FFF2-40B4-BE49-F238E27FC236}">
                <a16:creationId xmlns:a16="http://schemas.microsoft.com/office/drawing/2014/main" id="{15114857-B311-C01A-68BB-7C7DBA5A97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74E9CB-6F9B-1C4C-A575-7934838656B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3C1FFC47-2AB1-3597-F0F0-A69A5308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1">
            <a:extLst>
              <a:ext uri="{FF2B5EF4-FFF2-40B4-BE49-F238E27FC236}">
                <a16:creationId xmlns:a16="http://schemas.microsoft.com/office/drawing/2014/main" id="{01834748-1B55-BC37-2B70-22568E169D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3364A-D3A8-3B42-8E50-34AFB846EED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4F05FA42-B0ED-5C61-96EF-442F37A02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4">
            <a:extLst>
              <a:ext uri="{FF2B5EF4-FFF2-40B4-BE49-F238E27FC236}">
                <a16:creationId xmlns:a16="http://schemas.microsoft.com/office/drawing/2014/main" id="{9AF88887-B395-F3EE-28EF-840FE7411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Link Layer Addresses (Recap)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anose="020B0600070205080204" pitchFamily="34" charset="-128"/>
              </a:rPr>
              <a:t>Discussed earlier in the context of ARP)</a:t>
            </a:r>
          </a:p>
        </p:txBody>
      </p:sp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BA148D61-BD12-F82F-7854-A2061B0D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0AE23-7FBC-0A46-8890-873431D94F9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17657673-B017-C869-0FA4-A604B96B5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ARP protocol</a:t>
            </a: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82B87114-6D97-64DB-F947-EE93E6DE9F4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6413" y="1277938"/>
            <a:ext cx="8113712" cy="4918075"/>
          </a:xfrm>
        </p:spPr>
        <p:txBody>
          <a:bodyPr rtlCol="0">
            <a:no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destination MAC address = FF-FF-FF-FF-FF-FF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33795" name="Picture 19" descr="underline_base">
            <a:extLst>
              <a:ext uri="{FF2B5EF4-FFF2-40B4-BE49-F238E27FC236}">
                <a16:creationId xmlns:a16="http://schemas.microsoft.com/office/drawing/2014/main" id="{7518DE5D-EB7E-0EEE-E0DC-6CAD197133F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1">
            <a:extLst>
              <a:ext uri="{FF2B5EF4-FFF2-40B4-BE49-F238E27FC236}">
                <a16:creationId xmlns:a16="http://schemas.microsoft.com/office/drawing/2014/main" id="{28C73AAB-F060-4C1E-069A-A6C4E3932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AC69C2-E7D3-684C-A49E-84D26243D9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CC9123E4-8A15-745C-0CE7-49C5E187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 an Aside: Promiscuous Mode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D9662936-488B-0A3D-E1FB-39604D086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Normal adapter: receives frames sent to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local MAC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Broadcast address FF-FF-FF-FF-FF-FF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Promiscuous mode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Receive </a:t>
            </a:r>
            <a:r>
              <a:rPr lang="en-US" altLang="en-US" i="1">
                <a:ea typeface="ＭＳ Ｐゴシック" panose="020B0600070205080204" pitchFamily="34" charset="-128"/>
              </a:rPr>
              <a:t>everything</a:t>
            </a:r>
            <a:r>
              <a:rPr lang="en-US" altLang="en-US">
                <a:ea typeface="ＭＳ Ｐゴシック" panose="020B0600070205080204" pitchFamily="34" charset="-128"/>
              </a:rPr>
              <a:t>, independent of destination MAC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Useful for packet sniffing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monitoring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wireshark, tcpdump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506BD998-085E-A7CA-CCDD-552445BA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643DF-5871-714A-B0DB-0954D4FC6D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D81BDCD7-73D8-BB5E-7289-A48F41F61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4151313"/>
            <a:ext cx="23622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5C204517-900C-0651-A9DA-FC1C5844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Not Just Use IP Addresses?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C02DF01C-062E-2034-6229-29169A3BB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Links can support </a:t>
            </a:r>
            <a:r>
              <a:rPr lang="en-US" altLang="en-US" i="1">
                <a:ea typeface="ＭＳ Ｐゴシック" panose="020B0600070205080204" pitchFamily="34" charset="-128"/>
              </a:rPr>
              <a:t>any </a:t>
            </a:r>
            <a:r>
              <a:rPr lang="en-US" altLang="en-US">
                <a:ea typeface="ＭＳ Ｐゴシック" panose="020B0600070205080204" pitchFamily="34" charset="-128"/>
              </a:rPr>
              <a:t>network protocol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Not just for IP (e.g., IPX, Appletalk, X.25, …)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Different addresses on different kinds of links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 adapter may move to a new location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cannot simply assign a static IP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Instead, must reconfigure the adapter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IP address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Must identify the adapter during bootstrap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talk to the adapter to assign it an IP address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402C0BE-F9F7-63B8-02E8-8BD6602D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D9A1BC-F6CB-D647-BD98-20E079D2B65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DCC73372-10A2-9258-FE06-025529944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A772C-920F-6B4D-8A44-58101254D7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0699729-6AAF-AF54-A4D8-A32FBA0C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A308C3-3B2E-C7EE-5977-73847BF1096A}"/>
              </a:ext>
            </a:extLst>
          </p:cNvPr>
          <p:cNvSpPr/>
          <p:nvPr/>
        </p:nvSpPr>
        <p:spPr>
          <a:xfrm>
            <a:off x="461963" y="2698750"/>
            <a:ext cx="6491287" cy="16129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09CA6C7-30F9-A5DD-3320-1548D8EC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Collisions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68DD0386-2187-2A69-F381-C7525B25B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572000"/>
            <a:ext cx="8534400" cy="1554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Single shared broadcast channel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Avoid having multiple nodes speaking at once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Otherwise, collisions lead to garbled data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762EB730-A7BB-79F3-B8DB-0C61FADC0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BE2E1-AAC6-5549-B797-EC78669EB8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8916" name="Picture 7">
            <a:extLst>
              <a:ext uri="{FF2B5EF4-FFF2-40B4-BE49-F238E27FC236}">
                <a16:creationId xmlns:a16="http://schemas.microsoft.com/office/drawing/2014/main" id="{074BE863-977C-9A3E-0D6C-EC25C0FE7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19350"/>
            <a:ext cx="1016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j0285750">
            <a:extLst>
              <a:ext uri="{FF2B5EF4-FFF2-40B4-BE49-F238E27FC236}">
                <a16:creationId xmlns:a16="http://schemas.microsoft.com/office/drawing/2014/main" id="{1ADBE62F-9B48-4DA5-1804-B1A7FC8AC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504950"/>
            <a:ext cx="1958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>
            <a:extLst>
              <a:ext uri="{FF2B5EF4-FFF2-40B4-BE49-F238E27FC236}">
                <a16:creationId xmlns:a16="http://schemas.microsoft.com/office/drawing/2014/main" id="{FA34FEC3-2B56-CAAA-427E-F8E649880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47750"/>
            <a:ext cx="1828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081478-2E39-F0B6-B7B9-C579A82181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52600" y="2038350"/>
            <a:ext cx="60960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6AF1B3-476C-765F-F9D8-B0869B53648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648201" y="2341562"/>
            <a:ext cx="4572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38921" name="Group 47">
            <a:extLst>
              <a:ext uri="{FF2B5EF4-FFF2-40B4-BE49-F238E27FC236}">
                <a16:creationId xmlns:a16="http://schemas.microsoft.com/office/drawing/2014/main" id="{765880D6-1CC9-F62D-A76B-8F1B735999D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504950"/>
            <a:ext cx="327025" cy="457200"/>
            <a:chOff x="2584450" y="5260975"/>
            <a:chExt cx="327026" cy="457200"/>
          </a:xfrm>
        </p:grpSpPr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30BCEC68-4EF7-2AA5-459C-35260A9B4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5" name="Rectangle 30">
              <a:extLst>
                <a:ext uri="{FF2B5EF4-FFF2-40B4-BE49-F238E27FC236}">
                  <a16:creationId xmlns:a16="http://schemas.microsoft.com/office/drawing/2014/main" id="{0DFC2D00-4553-2675-CBE7-B8977A654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8922" name="Text Box 28">
            <a:extLst>
              <a:ext uri="{FF2B5EF4-FFF2-40B4-BE49-F238E27FC236}">
                <a16:creationId xmlns:a16="http://schemas.microsoft.com/office/drawing/2014/main" id="{45EBB591-1CC1-E6FC-D596-91723D0C7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0515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71-65-F7-2B-08-53</a:t>
            </a:r>
          </a:p>
        </p:txBody>
      </p:sp>
      <p:sp>
        <p:nvSpPr>
          <p:cNvPr id="38923" name="Text Box 21">
            <a:extLst>
              <a:ext uri="{FF2B5EF4-FFF2-40B4-BE49-F238E27FC236}">
                <a16:creationId xmlns:a16="http://schemas.microsoft.com/office/drawing/2014/main" id="{8D6918A5-A793-925B-1007-564E2589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10515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1A-2F-BB-76-09-AD</a:t>
            </a:r>
          </a:p>
        </p:txBody>
      </p:sp>
      <p:sp>
        <p:nvSpPr>
          <p:cNvPr id="38924" name="Text Box 26">
            <a:extLst>
              <a:ext uri="{FF2B5EF4-FFF2-40B4-BE49-F238E27FC236}">
                <a16:creationId xmlns:a16="http://schemas.microsoft.com/office/drawing/2014/main" id="{323F5712-5B65-4014-2847-E6D39C2E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019550"/>
            <a:ext cx="2362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0C-C4-11-6F-E3-98</a:t>
            </a:r>
          </a:p>
        </p:txBody>
      </p:sp>
      <p:grpSp>
        <p:nvGrpSpPr>
          <p:cNvPr id="38925" name="Group 47">
            <a:extLst>
              <a:ext uri="{FF2B5EF4-FFF2-40B4-BE49-F238E27FC236}">
                <a16:creationId xmlns:a16="http://schemas.microsoft.com/office/drawing/2014/main" id="{E1AF98C4-103A-53A7-964C-1491EB9FAF77}"/>
              </a:ext>
            </a:extLst>
          </p:cNvPr>
          <p:cNvGrpSpPr>
            <a:grpSpLocks/>
          </p:cNvGrpSpPr>
          <p:nvPr/>
        </p:nvGrpSpPr>
        <p:grpSpPr bwMode="auto">
          <a:xfrm>
            <a:off x="7064375" y="1524000"/>
            <a:ext cx="327025" cy="457200"/>
            <a:chOff x="2584450" y="5260975"/>
            <a:chExt cx="327026" cy="457200"/>
          </a:xfrm>
        </p:grpSpPr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5D0B4A35-627F-A758-5505-DE50D65C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038" y="5260975"/>
              <a:ext cx="325438" cy="457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0A12A7B3-4465-D97F-9874-3AB3E8F56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5260975"/>
              <a:ext cx="325439" cy="889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38926" name="Picture 42">
            <a:extLst>
              <a:ext uri="{FF2B5EF4-FFF2-40B4-BE49-F238E27FC236}">
                <a16:creationId xmlns:a16="http://schemas.microsoft.com/office/drawing/2014/main" id="{E2AF2F3F-A3FB-5B7E-2238-6125508A7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66800"/>
            <a:ext cx="3048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B924F3D-1EA9-59C9-51B6-440ED19A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D584FB56-EE8C-DB2C-54F9-DD0055BA5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3" name="Picture 4" descr="IMG00080">
            <a:extLst>
              <a:ext uri="{FF2B5EF4-FFF2-40B4-BE49-F238E27FC236}">
                <a16:creationId xmlns:a16="http://schemas.microsoft.com/office/drawing/2014/main" id="{7347A95E-D938-B079-07BD-7EA977E49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4A18B448-180E-AD0B-3DF7-345C88C6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6863"/>
            <a:ext cx="8229600" cy="1143001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pic>
        <p:nvPicPr>
          <p:cNvPr id="43010" name="Picture 7">
            <a:extLst>
              <a:ext uri="{FF2B5EF4-FFF2-40B4-BE49-F238E27FC236}">
                <a16:creationId xmlns:a16="http://schemas.microsoft.com/office/drawing/2014/main" id="{9B94375F-41FF-3924-6834-A6A20015E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8"/>
          <a:stretch>
            <a:fillRect/>
          </a:stretch>
        </p:blipFill>
        <p:spPr bwMode="auto">
          <a:xfrm>
            <a:off x="485775" y="4692650"/>
            <a:ext cx="30813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>
            <a:extLst>
              <a:ext uri="{FF2B5EF4-FFF2-40B4-BE49-F238E27FC236}">
                <a16:creationId xmlns:a16="http://schemas.microsoft.com/office/drawing/2014/main" id="{50F23503-FFD3-1FA4-E77F-08CB2A0A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09"/>
          <a:stretch>
            <a:fillRect/>
          </a:stretch>
        </p:blipFill>
        <p:spPr bwMode="auto">
          <a:xfrm>
            <a:off x="485775" y="698500"/>
            <a:ext cx="30813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>
            <a:extLst>
              <a:ext uri="{FF2B5EF4-FFF2-40B4-BE49-F238E27FC236}">
                <a16:creationId xmlns:a16="http://schemas.microsoft.com/office/drawing/2014/main" id="{A7E2D37E-7DA5-FB6B-273A-A6EBB839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2" b="33784"/>
          <a:stretch>
            <a:fillRect/>
          </a:stretch>
        </p:blipFill>
        <p:spPr bwMode="auto">
          <a:xfrm>
            <a:off x="485775" y="2635250"/>
            <a:ext cx="308133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0">
            <a:extLst>
              <a:ext uri="{FF2B5EF4-FFF2-40B4-BE49-F238E27FC236}">
                <a16:creationId xmlns:a16="http://schemas.microsoft.com/office/drawing/2014/main" id="{F9D60260-3951-A391-847D-5BD5B32F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8" y="693738"/>
            <a:ext cx="3144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Time Division Multiple Access</a:t>
            </a:r>
          </a:p>
        </p:txBody>
      </p:sp>
      <p:sp>
        <p:nvSpPr>
          <p:cNvPr id="43014" name="TextBox 11">
            <a:extLst>
              <a:ext uri="{FF2B5EF4-FFF2-40B4-BE49-F238E27FC236}">
                <a16:creationId xmlns:a16="http://schemas.microsoft.com/office/drawing/2014/main" id="{79A69268-B1BE-2AFB-0DE3-D8A89755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063" y="2951163"/>
            <a:ext cx="314483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Frequency Division Multiple Access</a:t>
            </a:r>
          </a:p>
        </p:txBody>
      </p:sp>
      <p:sp>
        <p:nvSpPr>
          <p:cNvPr id="43015" name="TextBox 12">
            <a:extLst>
              <a:ext uri="{FF2B5EF4-FFF2-40B4-BE49-F238E27FC236}">
                <a16:creationId xmlns:a16="http://schemas.microsoft.com/office/drawing/2014/main" id="{1EF517F6-A342-FBDD-C8E9-12C19BB2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5" y="5210175"/>
            <a:ext cx="3143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Code Division Multiple Access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395A66-718D-DB8E-79CC-D5AC65316BAF}"/>
              </a:ext>
            </a:extLst>
          </p:cNvPr>
          <p:cNvCxnSpPr>
            <a:cxnSpLocks/>
          </p:cNvCxnSpPr>
          <p:nvPr/>
        </p:nvCxnSpPr>
        <p:spPr>
          <a:xfrm>
            <a:off x="20764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2B0831-A4B7-FF91-ABA0-D9C870D8CFFD}"/>
              </a:ext>
            </a:extLst>
          </p:cNvPr>
          <p:cNvCxnSpPr>
            <a:cxnSpLocks/>
          </p:cNvCxnSpPr>
          <p:nvPr/>
        </p:nvCxnSpPr>
        <p:spPr>
          <a:xfrm>
            <a:off x="25749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55CC7F-BDBA-5D67-3B6F-BF6F1D950A9F}"/>
              </a:ext>
            </a:extLst>
          </p:cNvPr>
          <p:cNvCxnSpPr>
            <a:cxnSpLocks/>
          </p:cNvCxnSpPr>
          <p:nvPr/>
        </p:nvCxnSpPr>
        <p:spPr>
          <a:xfrm>
            <a:off x="30749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18C4AB-F68B-6045-372C-7869651E7C1F}"/>
              </a:ext>
            </a:extLst>
          </p:cNvPr>
          <p:cNvCxnSpPr>
            <a:cxnSpLocks/>
          </p:cNvCxnSpPr>
          <p:nvPr/>
        </p:nvCxnSpPr>
        <p:spPr>
          <a:xfrm>
            <a:off x="357346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85E41-A8A3-E9A3-6C25-6B01CB93E5A8}"/>
              </a:ext>
            </a:extLst>
          </p:cNvPr>
          <p:cNvCxnSpPr>
            <a:cxnSpLocks/>
          </p:cNvCxnSpPr>
          <p:nvPr/>
        </p:nvCxnSpPr>
        <p:spPr>
          <a:xfrm>
            <a:off x="40735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73EEB8-56CC-466D-64F9-F86C008D7CEA}"/>
              </a:ext>
            </a:extLst>
          </p:cNvPr>
          <p:cNvCxnSpPr>
            <a:cxnSpLocks/>
          </p:cNvCxnSpPr>
          <p:nvPr/>
        </p:nvCxnSpPr>
        <p:spPr>
          <a:xfrm>
            <a:off x="457200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40BFA5-7AAD-698F-2423-7425B4738D76}"/>
              </a:ext>
            </a:extLst>
          </p:cNvPr>
          <p:cNvCxnSpPr>
            <a:cxnSpLocks/>
          </p:cNvCxnSpPr>
          <p:nvPr/>
        </p:nvCxnSpPr>
        <p:spPr>
          <a:xfrm>
            <a:off x="50704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00A7BB-58AF-77FE-4776-0B7CBB1970AB}"/>
              </a:ext>
            </a:extLst>
          </p:cNvPr>
          <p:cNvCxnSpPr>
            <a:cxnSpLocks/>
          </p:cNvCxnSpPr>
          <p:nvPr/>
        </p:nvCxnSpPr>
        <p:spPr>
          <a:xfrm>
            <a:off x="557053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8D88F8-F9C7-0A91-C633-8E67AE427BF2}"/>
              </a:ext>
            </a:extLst>
          </p:cNvPr>
          <p:cNvCxnSpPr>
            <a:cxnSpLocks/>
          </p:cNvCxnSpPr>
          <p:nvPr/>
        </p:nvCxnSpPr>
        <p:spPr>
          <a:xfrm>
            <a:off x="60690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136263D-B30F-7F55-1B32-BF82C100E1CA}"/>
              </a:ext>
            </a:extLst>
          </p:cNvPr>
          <p:cNvCxnSpPr>
            <a:cxnSpLocks/>
          </p:cNvCxnSpPr>
          <p:nvPr/>
        </p:nvCxnSpPr>
        <p:spPr>
          <a:xfrm>
            <a:off x="65690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0FF729-9191-C2EA-2A08-84D77477A651}"/>
              </a:ext>
            </a:extLst>
          </p:cNvPr>
          <p:cNvCxnSpPr>
            <a:cxnSpLocks/>
          </p:cNvCxnSpPr>
          <p:nvPr/>
        </p:nvCxnSpPr>
        <p:spPr>
          <a:xfrm>
            <a:off x="70675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60E0DC-EFE4-D2E5-437C-03A51D6FEA92}"/>
              </a:ext>
            </a:extLst>
          </p:cNvPr>
          <p:cNvCxnSpPr>
            <a:cxnSpLocks/>
            <a:endCxn id="67626" idx="0"/>
          </p:cNvCxnSpPr>
          <p:nvPr/>
        </p:nvCxnSpPr>
        <p:spPr>
          <a:xfrm>
            <a:off x="7567613" y="1465263"/>
            <a:ext cx="7429" cy="3322637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2BA156-2AFF-28B3-FCB4-37E06C3E95E6}"/>
              </a:ext>
            </a:extLst>
          </p:cNvPr>
          <p:cNvCxnSpPr>
            <a:cxnSpLocks/>
          </p:cNvCxnSpPr>
          <p:nvPr/>
        </p:nvCxnSpPr>
        <p:spPr>
          <a:xfrm>
            <a:off x="80660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A8BBA-E936-1A27-F66D-20CC30A316B0}"/>
              </a:ext>
            </a:extLst>
          </p:cNvPr>
          <p:cNvCxnSpPr>
            <a:cxnSpLocks/>
          </p:cNvCxnSpPr>
          <p:nvPr/>
        </p:nvCxnSpPr>
        <p:spPr>
          <a:xfrm>
            <a:off x="85661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587FEE-2836-C225-1281-CAFE109C543C}"/>
              </a:ext>
            </a:extLst>
          </p:cNvPr>
          <p:cNvCxnSpPr>
            <a:cxnSpLocks/>
            <a:stCxn id="67630" idx="3"/>
          </p:cNvCxnSpPr>
          <p:nvPr/>
        </p:nvCxnSpPr>
        <p:spPr>
          <a:xfrm>
            <a:off x="685800" y="3232150"/>
            <a:ext cx="8226425" cy="47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B01B59-ABD7-7829-AB8D-587848115EE7}"/>
              </a:ext>
            </a:extLst>
          </p:cNvPr>
          <p:cNvCxnSpPr>
            <a:cxnSpLocks/>
            <a:stCxn id="67631" idx="3"/>
          </p:cNvCxnSpPr>
          <p:nvPr/>
        </p:nvCxnSpPr>
        <p:spPr>
          <a:xfrm>
            <a:off x="701675" y="4765675"/>
            <a:ext cx="8210550" cy="79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02" name="TextBox 7">
            <a:extLst>
              <a:ext uri="{FF2B5EF4-FFF2-40B4-BE49-F238E27FC236}">
                <a16:creationId xmlns:a16="http://schemas.microsoft.com/office/drawing/2014/main" id="{DDC6869D-13FF-2247-A751-F1FE7D15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13</a:t>
            </a:r>
          </a:p>
        </p:txBody>
      </p:sp>
      <p:sp>
        <p:nvSpPr>
          <p:cNvPr id="67603" name="TextBox 8">
            <a:extLst>
              <a:ext uri="{FF2B5EF4-FFF2-40B4-BE49-F238E27FC236}">
                <a16:creationId xmlns:a16="http://schemas.microsoft.com/office/drawing/2014/main" id="{88962830-D1AD-9B47-475B-1DEC7BA2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04" name="TextBox 9">
            <a:extLst>
              <a:ext uri="{FF2B5EF4-FFF2-40B4-BE49-F238E27FC236}">
                <a16:creationId xmlns:a16="http://schemas.microsoft.com/office/drawing/2014/main" id="{12980212-16B1-7E13-659A-30D2D874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67605" name="TextBox 10">
            <a:extLst>
              <a:ext uri="{FF2B5EF4-FFF2-40B4-BE49-F238E27FC236}">
                <a16:creationId xmlns:a16="http://schemas.microsoft.com/office/drawing/2014/main" id="{9127CAC5-127B-E27F-41B4-42E9E404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16</a:t>
            </a:r>
          </a:p>
        </p:txBody>
      </p:sp>
      <p:sp>
        <p:nvSpPr>
          <p:cNvPr id="67606" name="TextBox 11">
            <a:extLst>
              <a:ext uri="{FF2B5EF4-FFF2-40B4-BE49-F238E27FC236}">
                <a16:creationId xmlns:a16="http://schemas.microsoft.com/office/drawing/2014/main" id="{3A952147-8BD4-9CF8-9F48-637E33E3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17</a:t>
            </a:r>
          </a:p>
        </p:txBody>
      </p:sp>
      <p:sp>
        <p:nvSpPr>
          <p:cNvPr id="67607" name="TextBox 12">
            <a:extLst>
              <a:ext uri="{FF2B5EF4-FFF2-40B4-BE49-F238E27FC236}">
                <a16:creationId xmlns:a16="http://schemas.microsoft.com/office/drawing/2014/main" id="{52F803E5-1402-880D-34A9-8D7291AD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8F5B4E-BFC5-F460-84FD-6CC969228A16}"/>
              </a:ext>
            </a:extLst>
          </p:cNvPr>
          <p:cNvCxnSpPr>
            <a:cxnSpLocks/>
            <a:stCxn id="67602" idx="2"/>
          </p:cNvCxnSpPr>
          <p:nvPr/>
        </p:nvCxnSpPr>
        <p:spPr>
          <a:xfrm>
            <a:off x="2090738" y="3230563"/>
            <a:ext cx="984250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2F5B9C-2D72-AF3D-BBC7-465168F600A7}"/>
              </a:ext>
            </a:extLst>
          </p:cNvPr>
          <p:cNvCxnSpPr>
            <a:cxnSpLocks/>
            <a:endCxn id="67606" idx="2"/>
          </p:cNvCxnSpPr>
          <p:nvPr/>
        </p:nvCxnSpPr>
        <p:spPr>
          <a:xfrm flipV="1">
            <a:off x="3074988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E4DA0A-C842-C570-07D5-7B00DE8A861F}"/>
              </a:ext>
            </a:extLst>
          </p:cNvPr>
          <p:cNvCxnSpPr>
            <a:cxnSpLocks/>
          </p:cNvCxnSpPr>
          <p:nvPr/>
        </p:nvCxnSpPr>
        <p:spPr>
          <a:xfrm>
            <a:off x="2570163" y="3236913"/>
            <a:ext cx="434975" cy="684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11" name="TextBox 52">
            <a:extLst>
              <a:ext uri="{FF2B5EF4-FFF2-40B4-BE49-F238E27FC236}">
                <a16:creationId xmlns:a16="http://schemas.microsoft.com/office/drawing/2014/main" id="{3AEDCE71-8114-2576-5144-27562C17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7973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67612" name="TextBox 53">
            <a:extLst>
              <a:ext uri="{FF2B5EF4-FFF2-40B4-BE49-F238E27FC236}">
                <a16:creationId xmlns:a16="http://schemas.microsoft.com/office/drawing/2014/main" id="{3939B8A8-5B46-28B1-7871-8484973B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779963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A566D0-6F63-BF03-91B3-7B79BE2D6408}"/>
              </a:ext>
            </a:extLst>
          </p:cNvPr>
          <p:cNvCxnSpPr>
            <a:cxnSpLocks/>
          </p:cNvCxnSpPr>
          <p:nvPr/>
        </p:nvCxnSpPr>
        <p:spPr>
          <a:xfrm>
            <a:off x="3070225" y="3244850"/>
            <a:ext cx="412714" cy="648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3DC3742-2D61-49A2-6D45-6BE449104619}"/>
              </a:ext>
            </a:extLst>
          </p:cNvPr>
          <p:cNvCxnSpPr>
            <a:cxnSpLocks/>
          </p:cNvCxnSpPr>
          <p:nvPr/>
        </p:nvCxnSpPr>
        <p:spPr>
          <a:xfrm>
            <a:off x="3573463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012C1D-0885-224D-5478-BA27046CEB26}"/>
              </a:ext>
            </a:extLst>
          </p:cNvPr>
          <p:cNvCxnSpPr>
            <a:cxnSpLocks/>
          </p:cNvCxnSpPr>
          <p:nvPr/>
        </p:nvCxnSpPr>
        <p:spPr>
          <a:xfrm>
            <a:off x="4076700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BF936E-EE8B-3483-7F4A-FDFA3774F0F1}"/>
              </a:ext>
            </a:extLst>
          </p:cNvPr>
          <p:cNvCxnSpPr>
            <a:cxnSpLocks/>
          </p:cNvCxnSpPr>
          <p:nvPr/>
        </p:nvCxnSpPr>
        <p:spPr>
          <a:xfrm>
            <a:off x="4579938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F454BF-84C2-5320-8BD4-79FCDF32934F}"/>
              </a:ext>
            </a:extLst>
          </p:cNvPr>
          <p:cNvCxnSpPr>
            <a:cxnSpLocks/>
          </p:cNvCxnSpPr>
          <p:nvPr/>
        </p:nvCxnSpPr>
        <p:spPr>
          <a:xfrm flipV="1">
            <a:off x="4583113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1EF5360-F36F-1B38-B389-66E837C3B05E}"/>
              </a:ext>
            </a:extLst>
          </p:cNvPr>
          <p:cNvCxnSpPr>
            <a:cxnSpLocks/>
          </p:cNvCxnSpPr>
          <p:nvPr/>
        </p:nvCxnSpPr>
        <p:spPr>
          <a:xfrm flipV="1">
            <a:off x="5075238" y="3238500"/>
            <a:ext cx="982662" cy="15414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5F9AA4-B274-3963-4752-29D299699246}"/>
              </a:ext>
            </a:extLst>
          </p:cNvPr>
          <p:cNvCxnSpPr>
            <a:cxnSpLocks/>
          </p:cNvCxnSpPr>
          <p:nvPr/>
        </p:nvCxnSpPr>
        <p:spPr>
          <a:xfrm flipV="1">
            <a:off x="5565775" y="3244850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2" name="TextBox 92159">
            <a:extLst>
              <a:ext uri="{FF2B5EF4-FFF2-40B4-BE49-F238E27FC236}">
                <a16:creationId xmlns:a16="http://schemas.microsoft.com/office/drawing/2014/main" id="{8A66E9B2-1DBE-B125-7EBE-F44827D7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3" name="TextBox 92162">
            <a:extLst>
              <a:ext uri="{FF2B5EF4-FFF2-40B4-BE49-F238E27FC236}">
                <a16:creationId xmlns:a16="http://schemas.microsoft.com/office/drawing/2014/main" id="{9AF7C3D0-2F94-9399-AD8C-1A0C6BE2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477520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92164" name="TextBox 92163">
            <a:extLst>
              <a:ext uri="{FF2B5EF4-FFF2-40B4-BE49-F238E27FC236}">
                <a16:creationId xmlns:a16="http://schemas.microsoft.com/office/drawing/2014/main" id="{7519C6CD-9F04-7B4B-C6A4-13A6AEAC1AE8}"/>
              </a:ext>
            </a:extLst>
          </p:cNvPr>
          <p:cNvSpPr txBox="1"/>
          <p:nvPr/>
        </p:nvSpPr>
        <p:spPr>
          <a:xfrm>
            <a:off x="6302833" y="2817813"/>
            <a:ext cx="492125" cy="400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92165" name="Straight Arrow Connector 92164">
            <a:extLst>
              <a:ext uri="{FF2B5EF4-FFF2-40B4-BE49-F238E27FC236}">
                <a16:creationId xmlns:a16="http://schemas.microsoft.com/office/drawing/2014/main" id="{668482C6-1BE3-11F4-F640-DF701B5785D7}"/>
              </a:ext>
            </a:extLst>
          </p:cNvPr>
          <p:cNvCxnSpPr>
            <a:cxnSpLocks/>
          </p:cNvCxnSpPr>
          <p:nvPr/>
        </p:nvCxnSpPr>
        <p:spPr>
          <a:xfrm>
            <a:off x="6570861" y="3236913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6" name="TextBox 92165">
            <a:extLst>
              <a:ext uri="{FF2B5EF4-FFF2-40B4-BE49-F238E27FC236}">
                <a16:creationId xmlns:a16="http://schemas.microsoft.com/office/drawing/2014/main" id="{8FFFAC9B-8C73-CAEF-6158-A4876891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765" y="4787900"/>
            <a:ext cx="338554" cy="40011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cxnSp>
        <p:nvCxnSpPr>
          <p:cNvPr id="92167" name="Straight Arrow Connector 92166">
            <a:extLst>
              <a:ext uri="{FF2B5EF4-FFF2-40B4-BE49-F238E27FC236}">
                <a16:creationId xmlns:a16="http://schemas.microsoft.com/office/drawing/2014/main" id="{65EC8B72-BD74-B148-E27D-7A9F61B40C54}"/>
              </a:ext>
            </a:extLst>
          </p:cNvPr>
          <p:cNvCxnSpPr>
            <a:cxnSpLocks/>
          </p:cNvCxnSpPr>
          <p:nvPr/>
        </p:nvCxnSpPr>
        <p:spPr>
          <a:xfrm flipV="1">
            <a:off x="7586861" y="3230563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8" name="TextBox 92167">
            <a:extLst>
              <a:ext uri="{FF2B5EF4-FFF2-40B4-BE49-F238E27FC236}">
                <a16:creationId xmlns:a16="http://schemas.microsoft.com/office/drawing/2014/main" id="{DFF65220-D6C1-4A00-D784-8DEB1278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2298700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STHRES</a:t>
            </a:r>
          </a:p>
        </p:txBody>
      </p:sp>
      <p:sp>
        <p:nvSpPr>
          <p:cNvPr id="67629" name="TextBox 92168">
            <a:extLst>
              <a:ext uri="{FF2B5EF4-FFF2-40B4-BE49-F238E27FC236}">
                <a16:creationId xmlns:a16="http://schemas.microsoft.com/office/drawing/2014/main" id="{D368495E-0AD4-3ED7-B1B0-5EFFC482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854200"/>
            <a:ext cx="8001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67630" name="TextBox 92169">
            <a:extLst>
              <a:ext uri="{FF2B5EF4-FFF2-40B4-BE49-F238E27FC236}">
                <a16:creationId xmlns:a16="http://schemas.microsoft.com/office/drawing/2014/main" id="{743836EF-D0E7-C7AA-6D01-A5152E65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032125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TX</a:t>
            </a:r>
          </a:p>
        </p:txBody>
      </p:sp>
      <p:sp>
        <p:nvSpPr>
          <p:cNvPr id="67631" name="TextBox 92170">
            <a:extLst>
              <a:ext uri="{FF2B5EF4-FFF2-40B4-BE49-F238E27FC236}">
                <a16:creationId xmlns:a16="http://schemas.microsoft.com/office/drawing/2014/main" id="{C3098295-B2CE-168D-1145-C99B6892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56565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RX</a:t>
            </a:r>
          </a:p>
        </p:txBody>
      </p:sp>
      <p:sp>
        <p:nvSpPr>
          <p:cNvPr id="67632" name="TextBox 92171">
            <a:extLst>
              <a:ext uri="{FF2B5EF4-FFF2-40B4-BE49-F238E27FC236}">
                <a16:creationId xmlns:a16="http://schemas.microsoft.com/office/drawing/2014/main" id="{C5275016-1533-0230-E990-4F7F008A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355725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&lt;Open&gt;</a:t>
            </a:r>
          </a:p>
        </p:txBody>
      </p:sp>
      <p:cxnSp>
        <p:nvCxnSpPr>
          <p:cNvPr id="92196" name="Straight Connector 92195">
            <a:extLst>
              <a:ext uri="{FF2B5EF4-FFF2-40B4-BE49-F238E27FC236}">
                <a16:creationId xmlns:a16="http://schemas.microsoft.com/office/drawing/2014/main" id="{4908682E-F6FC-87BE-7FD6-F30FE041901B}"/>
              </a:ext>
            </a:extLst>
          </p:cNvPr>
          <p:cNvCxnSpPr>
            <a:cxnSpLocks/>
          </p:cNvCxnSpPr>
          <p:nvPr/>
        </p:nvCxnSpPr>
        <p:spPr>
          <a:xfrm>
            <a:off x="1074738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92196">
            <a:extLst>
              <a:ext uri="{FF2B5EF4-FFF2-40B4-BE49-F238E27FC236}">
                <a16:creationId xmlns:a16="http://schemas.microsoft.com/office/drawing/2014/main" id="{169E9096-5EC9-3596-27C0-C446EEE83252}"/>
              </a:ext>
            </a:extLst>
          </p:cNvPr>
          <p:cNvCxnSpPr>
            <a:cxnSpLocks/>
          </p:cNvCxnSpPr>
          <p:nvPr/>
        </p:nvCxnSpPr>
        <p:spPr>
          <a:xfrm>
            <a:off x="1574800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92198">
            <a:extLst>
              <a:ext uri="{FF2B5EF4-FFF2-40B4-BE49-F238E27FC236}">
                <a16:creationId xmlns:a16="http://schemas.microsoft.com/office/drawing/2014/main" id="{C4B7C954-2496-468D-F226-1851DCD00CE9}"/>
              </a:ext>
            </a:extLst>
          </p:cNvPr>
          <p:cNvSpPr txBox="1"/>
          <p:nvPr/>
        </p:nvSpPr>
        <p:spPr>
          <a:xfrm>
            <a:off x="1392238" y="1866900"/>
            <a:ext cx="33813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cxnSp>
        <p:nvCxnSpPr>
          <p:cNvPr id="92200" name="Straight Arrow Connector 92199">
            <a:extLst>
              <a:ext uri="{FF2B5EF4-FFF2-40B4-BE49-F238E27FC236}">
                <a16:creationId xmlns:a16="http://schemas.microsoft.com/office/drawing/2014/main" id="{B3578396-1FC3-DB56-5375-1D312C4DE2F6}"/>
              </a:ext>
            </a:extLst>
          </p:cNvPr>
          <p:cNvCxnSpPr>
            <a:cxnSpLocks/>
          </p:cNvCxnSpPr>
          <p:nvPr/>
        </p:nvCxnSpPr>
        <p:spPr>
          <a:xfrm>
            <a:off x="-23813" y="2292350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201">
            <a:extLst>
              <a:ext uri="{FF2B5EF4-FFF2-40B4-BE49-F238E27FC236}">
                <a16:creationId xmlns:a16="http://schemas.microsoft.com/office/drawing/2014/main" id="{F638AA64-B0F0-D9DB-51C6-5FC3310277B7}"/>
              </a:ext>
            </a:extLst>
          </p:cNvPr>
          <p:cNvCxnSpPr>
            <a:cxnSpLocks/>
          </p:cNvCxnSpPr>
          <p:nvPr/>
        </p:nvCxnSpPr>
        <p:spPr>
          <a:xfrm>
            <a:off x="0" y="1776413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3" name="TextBox 92202">
            <a:extLst>
              <a:ext uri="{FF2B5EF4-FFF2-40B4-BE49-F238E27FC236}">
                <a16:creationId xmlns:a16="http://schemas.microsoft.com/office/drawing/2014/main" id="{D852A219-9E08-B7A4-C527-B10D5FC0B448}"/>
              </a:ext>
            </a:extLst>
          </p:cNvPr>
          <p:cNvSpPr txBox="1"/>
          <p:nvPr/>
        </p:nvSpPr>
        <p:spPr>
          <a:xfrm>
            <a:off x="1406525" y="1317625"/>
            <a:ext cx="3381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" name="TextBox 92203">
            <a:extLst>
              <a:ext uri="{FF2B5EF4-FFF2-40B4-BE49-F238E27FC236}">
                <a16:creationId xmlns:a16="http://schemas.microsoft.com/office/drawing/2014/main" id="{CC38CE45-22A2-F1B0-D55D-9E4FD05076F8}"/>
              </a:ext>
            </a:extLst>
          </p:cNvPr>
          <p:cNvSpPr txBox="1"/>
          <p:nvPr/>
        </p:nvSpPr>
        <p:spPr>
          <a:xfrm>
            <a:off x="1308100" y="2332038"/>
            <a:ext cx="554038" cy="3397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B7CCF-B5A0-FE11-74A6-BBA71EF2C273}"/>
              </a:ext>
            </a:extLst>
          </p:cNvPr>
          <p:cNvSpPr txBox="1"/>
          <p:nvPr/>
        </p:nvSpPr>
        <p:spPr>
          <a:xfrm>
            <a:off x="0" y="5453104"/>
            <a:ext cx="91440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What if there are multiple losses in an RTT?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990ECB8-4A2F-96BB-20ED-909E9547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Revisiting Dup ACKs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C14537DD-932A-B05B-B1BD-E19B56981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3785735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12" name="TextBox 92190">
            <a:extLst>
              <a:ext uri="{FF2B5EF4-FFF2-40B4-BE49-F238E27FC236}">
                <a16:creationId xmlns:a16="http://schemas.microsoft.com/office/drawing/2014/main" id="{03C054EF-54A0-DEFA-7FD4-38CA4C882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805" y="282293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sp>
        <p:nvSpPr>
          <p:cNvPr id="13" name="TextBox 92191">
            <a:extLst>
              <a:ext uri="{FF2B5EF4-FFF2-40B4-BE49-F238E27FC236}">
                <a16:creationId xmlns:a16="http://schemas.microsoft.com/office/drawing/2014/main" id="{A7D85011-FAE8-58D0-5327-B4760193C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518" y="2826108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sp>
        <p:nvSpPr>
          <p:cNvPr id="14" name="TextBox 92162">
            <a:extLst>
              <a:ext uri="{FF2B5EF4-FFF2-40B4-BE49-F238E27FC236}">
                <a16:creationId xmlns:a16="http://schemas.microsoft.com/office/drawing/2014/main" id="{E109A2DD-74BB-8672-1888-AECCFE23C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5" name="TextBox 92191">
            <a:extLst>
              <a:ext uri="{FF2B5EF4-FFF2-40B4-BE49-F238E27FC236}">
                <a16:creationId xmlns:a16="http://schemas.microsoft.com/office/drawing/2014/main" id="{79BF4156-3961-6657-B4CB-88DC84E1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579" y="2824521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288720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DC67BDD9-21A5-6DF0-7A79-93604F08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Multi-Access Protocol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AC88135-59AE-47E8-1378-9B32B0A60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Defer action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96C2F444-4F71-0865-B48F-56360365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48891-2D7D-A646-AF3B-C7C6B66EC4E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5060" name="Picture 4" descr="IMG00080">
            <a:extLst>
              <a:ext uri="{FF2B5EF4-FFF2-40B4-BE49-F238E27FC236}">
                <a16:creationId xmlns:a16="http://schemas.microsoft.com/office/drawing/2014/main" id="{03996EBE-941C-AADB-9D7F-9A68344B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G00078">
            <a:extLst>
              <a:ext uri="{FF2B5EF4-FFF2-40B4-BE49-F238E27FC236}">
                <a16:creationId xmlns:a16="http://schemas.microsoft.com/office/drawing/2014/main" id="{AB643080-4E37-1E89-8BAD-339D04E0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EF151D-8DDD-8C66-BC74-7E65FFDD1695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ECB7A111-A414-B565-61BC-2F9B655A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972050"/>
            <a:ext cx="18907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8">
            <a:extLst>
              <a:ext uri="{FF2B5EF4-FFF2-40B4-BE49-F238E27FC236}">
                <a16:creationId xmlns:a16="http://schemas.microsoft.com/office/drawing/2014/main" id="{CD8F3E8F-CE73-A1B5-7F45-6C8F50D13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762000"/>
            <a:ext cx="284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>
            <a:extLst>
              <a:ext uri="{FF2B5EF4-FFF2-40B4-BE49-F238E27FC236}">
                <a16:creationId xmlns:a16="http://schemas.microsoft.com/office/drawing/2014/main" id="{6341B7ED-DEF7-3102-D54F-F058F801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Like Human Conversation…</a:t>
            </a:r>
          </a:p>
        </p:txBody>
      </p:sp>
      <p:sp>
        <p:nvSpPr>
          <p:cNvPr id="39940" name="Content Placeholder 2">
            <a:extLst>
              <a:ext uri="{FF2B5EF4-FFF2-40B4-BE49-F238E27FC236}">
                <a16:creationId xmlns:a16="http://schemas.microsoft.com/office/drawing/2014/main" id="{BA0DE100-791C-D0E5-8266-30B36B755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Listen before speaking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…and don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t interrupt!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Detect simultaneous talking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shut up!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Wait for a random period of time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before trying to talk again!</a:t>
            </a: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7109" name="Slide Number Placeholder 3">
            <a:extLst>
              <a:ext uri="{FF2B5EF4-FFF2-40B4-BE49-F238E27FC236}">
                <a16:creationId xmlns:a16="http://schemas.microsoft.com/office/drawing/2014/main" id="{E94AFD89-7367-45A5-CCB2-921D9AD8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79FA0A-7D96-BD4B-A924-4C7062E9C23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7110" name="Picture 9">
            <a:extLst>
              <a:ext uri="{FF2B5EF4-FFF2-40B4-BE49-F238E27FC236}">
                <a16:creationId xmlns:a16="http://schemas.microsoft.com/office/drawing/2014/main" id="{F8CB02AE-BE8E-7657-428A-1AFE1D979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111500"/>
            <a:ext cx="16383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A1DC95C-2DE1-3178-C44E-80481BB8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37B3AB86-3859-1785-3BEC-09285F70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54A09-DEB9-D945-B9E6-F42BBE4261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B47D77A7-21B0-2D2C-3290-7E04517F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1565275"/>
            <a:ext cx="50736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59E33A5-B410-8C4C-52A6-37911397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Carrier Sense Multiple Access (CSMA)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B0C5C24D-8089-7C1A-2778-ECF7CF7A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Listen for other senders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 transmit your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Collisions can still occur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Propagation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Wasted transmission</a:t>
            </a: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5976836E-6610-8A6B-ECFE-3D97C374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8DF773-1F17-0D49-B188-FDC7357E1EE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156" name="Picture 3" descr="5">
            <a:extLst>
              <a:ext uri="{FF2B5EF4-FFF2-40B4-BE49-F238E27FC236}">
                <a16:creationId xmlns:a16="http://schemas.microsoft.com/office/drawing/2014/main" id="{51812AF7-430E-CA10-7756-7A74D4F5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5">
            <a:extLst>
              <a:ext uri="{FF2B5EF4-FFF2-40B4-BE49-F238E27FC236}">
                <a16:creationId xmlns:a16="http://schemas.microsoft.com/office/drawing/2014/main" id="{6DB9F164-78C5-B1A7-6802-24ED8EF7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78" name="Group 5">
            <a:extLst>
              <a:ext uri="{FF2B5EF4-FFF2-40B4-BE49-F238E27FC236}">
                <a16:creationId xmlns:a16="http://schemas.microsoft.com/office/drawing/2014/main" id="{9D126D50-7601-D961-0612-CB2F6060801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0189" name="Picture 3" descr="5">
              <a:extLst>
                <a:ext uri="{FF2B5EF4-FFF2-40B4-BE49-F238E27FC236}">
                  <a16:creationId xmlns:a16="http://schemas.microsoft.com/office/drawing/2014/main" id="{F2412108-0F62-BB9E-D072-DD231B048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C65D1A-901D-39C7-3F31-DF1ADF496877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8D170E-B331-578B-2A51-692F5FBD694D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2227C1-C522-BC47-F750-24E36D6D7B81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04D6952-1CEB-2DE9-6335-A0B9F584A081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D2222A8-094F-70F1-2257-C76FF911257F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3D7AB96-3A01-2A0A-5CC9-13F45CF37457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147F4F-673B-11C5-C5E5-FCF2A1A2DB88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F37762-415C-C2AF-606D-9674CE4E52B9}"/>
              </a:ext>
            </a:extLst>
          </p:cNvPr>
          <p:cNvCxnSpPr>
            <a:cxnSpLocks/>
          </p:cNvCxnSpPr>
          <p:nvPr/>
        </p:nvCxnSpPr>
        <p:spPr>
          <a:xfrm>
            <a:off x="6804025" y="27368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AE1F01-4851-B9AF-B798-04952176337A}"/>
              </a:ext>
            </a:extLst>
          </p:cNvPr>
          <p:cNvCxnSpPr>
            <a:cxnSpLocks/>
          </p:cNvCxnSpPr>
          <p:nvPr/>
        </p:nvCxnSpPr>
        <p:spPr>
          <a:xfrm>
            <a:off x="4914900" y="4032250"/>
            <a:ext cx="4227513" cy="16208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F96822-3764-113D-9621-EA44AA4DCC50}"/>
              </a:ext>
            </a:extLst>
          </p:cNvPr>
          <p:cNvCxnSpPr>
            <a:cxnSpLocks/>
          </p:cNvCxnSpPr>
          <p:nvPr/>
        </p:nvCxnSpPr>
        <p:spPr>
          <a:xfrm>
            <a:off x="7337425" y="293052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A0E246-CB58-9823-8C2D-EAFFBA2D8188}"/>
              </a:ext>
            </a:extLst>
          </p:cNvPr>
          <p:cNvCxnSpPr>
            <a:cxnSpLocks/>
          </p:cNvCxnSpPr>
          <p:nvPr/>
        </p:nvCxnSpPr>
        <p:spPr>
          <a:xfrm>
            <a:off x="7731125" y="3114675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2ED2C01-24EF-AB5E-D86D-29A05E399EDC}"/>
              </a:ext>
            </a:extLst>
          </p:cNvPr>
          <p:cNvCxnSpPr>
            <a:cxnSpLocks/>
          </p:cNvCxnSpPr>
          <p:nvPr/>
        </p:nvCxnSpPr>
        <p:spPr>
          <a:xfrm>
            <a:off x="8335963" y="3322638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236E98-6C61-FBB1-1D53-D430D10D4CDE}"/>
              </a:ext>
            </a:extLst>
          </p:cNvPr>
          <p:cNvCxnSpPr>
            <a:cxnSpLocks/>
          </p:cNvCxnSpPr>
          <p:nvPr/>
        </p:nvCxnSpPr>
        <p:spPr>
          <a:xfrm>
            <a:off x="5916613" y="2827338"/>
            <a:ext cx="0" cy="2014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9A8520-058B-7F58-3412-381DF3C95D55}"/>
              </a:ext>
            </a:extLst>
          </p:cNvPr>
          <p:cNvCxnSpPr>
            <a:cxnSpLocks/>
          </p:cNvCxnSpPr>
          <p:nvPr/>
        </p:nvCxnSpPr>
        <p:spPr>
          <a:xfrm>
            <a:off x="5338763" y="3059113"/>
            <a:ext cx="0" cy="20161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8" name="Title 1">
            <a:extLst>
              <a:ext uri="{FF2B5EF4-FFF2-40B4-BE49-F238E27FC236}">
                <a16:creationId xmlns:a16="http://schemas.microsoft.com/office/drawing/2014/main" id="{DFD0A172-C709-80CA-B2B4-F750ACAFD7DD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5">
            <a:extLst>
              <a:ext uri="{FF2B5EF4-FFF2-40B4-BE49-F238E27FC236}">
                <a16:creationId xmlns:a16="http://schemas.microsoft.com/office/drawing/2014/main" id="{7BFD2B3E-C6EF-C6DC-4763-DE0A4853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2" name="Group 5">
            <a:extLst>
              <a:ext uri="{FF2B5EF4-FFF2-40B4-BE49-F238E27FC236}">
                <a16:creationId xmlns:a16="http://schemas.microsoft.com/office/drawing/2014/main" id="{9FEE7078-303B-2A18-5DA5-9736DBD0BD3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1208" name="Picture 3" descr="5">
              <a:extLst>
                <a:ext uri="{FF2B5EF4-FFF2-40B4-BE49-F238E27FC236}">
                  <a16:creationId xmlns:a16="http://schemas.microsoft.com/office/drawing/2014/main" id="{1304B448-B01E-7348-95F9-497787E66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CEF2CB-C985-173F-5CB1-BDF8188A94B1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AC6EC2-FB24-5969-7C3D-35A88EC042B6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5DF01-0449-BC2E-D348-01D8DF0B475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ECA83BF-001F-1313-A4E8-4995FB74941D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E1EE130-6DBD-75E1-31A8-2B5C92CE865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981094F-1D54-A1AA-BBFF-644E3B2A1945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8B2B95-DB1A-9320-B186-2C9DBA3ABAF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2838140-CDE7-6044-5A84-009E6A561B05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2B1B80F-B9A0-37A7-95E1-9DADCBBE81DB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07" name="Title 1">
            <a:extLst>
              <a:ext uri="{FF2B5EF4-FFF2-40B4-BE49-F238E27FC236}">
                <a16:creationId xmlns:a16="http://schemas.microsoft.com/office/drawing/2014/main" id="{03C6B5E4-3304-9FC0-076F-15CB775AB3E5}"/>
              </a:ext>
            </a:extLst>
          </p:cNvPr>
          <p:cNvSpPr txBox="1">
            <a:spLocks/>
          </p:cNvSpPr>
          <p:nvPr/>
        </p:nvSpPr>
        <p:spPr bwMode="auto">
          <a:xfrm>
            <a:off x="457200" y="-21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CSMA: The time-space graph of collision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7637C8F-DB34-81BD-DF74-0AAF8B01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2226" name="Picture 3" descr="5">
            <a:extLst>
              <a:ext uri="{FF2B5EF4-FFF2-40B4-BE49-F238E27FC236}">
                <a16:creationId xmlns:a16="http://schemas.microsoft.com/office/drawing/2014/main" id="{25671E08-D5DE-111E-5F0E-5A04E10C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7" name="Group 5">
            <a:extLst>
              <a:ext uri="{FF2B5EF4-FFF2-40B4-BE49-F238E27FC236}">
                <a16:creationId xmlns:a16="http://schemas.microsoft.com/office/drawing/2014/main" id="{7A792DD0-00F3-B499-E9ED-16DE63AB874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2234" name="Picture 3" descr="5">
              <a:extLst>
                <a:ext uri="{FF2B5EF4-FFF2-40B4-BE49-F238E27FC236}">
                  <a16:creationId xmlns:a16="http://schemas.microsoft.com/office/drawing/2014/main" id="{EA8FF163-0A85-BF5A-A333-97E5439D6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6948C6-94D8-5F2F-BA3B-256F870198E9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BAB5F1-E992-0048-C9F4-C171B25D7A4F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920F1B-A378-1032-827D-CDEE0407225B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7C4FF57-B0D6-9088-4E35-951832AFCC87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5B92DAB-DF36-ED28-1E1A-F1D936827125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AC46D6-179B-9027-1858-C1E3DD101B2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7F60F5-899A-E591-7DBE-E7F9D3872A4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B7C6FE-8A7B-4B34-F33A-3518E280034A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CAC7A5F5-9D46-D6F0-570C-E38004EB78B4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C46B052-8331-CD1E-44EE-D180D520E22B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C56C2E7-9C8C-C16C-9FED-0306D8ECBEBE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CDD598A6-F87D-1687-25FF-6F4867BF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CSMA: The time-space graph of collision</a:t>
            </a:r>
          </a:p>
        </p:txBody>
      </p:sp>
      <p:pic>
        <p:nvPicPr>
          <p:cNvPr id="53250" name="Picture 3" descr="5">
            <a:extLst>
              <a:ext uri="{FF2B5EF4-FFF2-40B4-BE49-F238E27FC236}">
                <a16:creationId xmlns:a16="http://schemas.microsoft.com/office/drawing/2014/main" id="{A3FD2355-0958-27D2-B9F2-DE629971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219200"/>
            <a:ext cx="4287837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5">
            <a:extLst>
              <a:ext uri="{FF2B5EF4-FFF2-40B4-BE49-F238E27FC236}">
                <a16:creationId xmlns:a16="http://schemas.microsoft.com/office/drawing/2014/main" id="{DCB2C5BC-1951-B8D4-B19C-694238493C78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19200"/>
            <a:ext cx="4287838" cy="5213350"/>
            <a:chOff x="4572000" y="1219200"/>
            <a:chExt cx="4287837" cy="5213960"/>
          </a:xfrm>
        </p:grpSpPr>
        <p:pic>
          <p:nvPicPr>
            <p:cNvPr id="53262" name="Picture 3" descr="5">
              <a:extLst>
                <a:ext uri="{FF2B5EF4-FFF2-40B4-BE49-F238E27FC236}">
                  <a16:creationId xmlns:a16="http://schemas.microsoft.com/office/drawing/2014/main" id="{3A4E9000-29E6-5114-5C32-8421A3B2F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19200"/>
              <a:ext cx="4287837" cy="504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1845AB-41A4-12DC-2CA6-CE77B3B0520F}"/>
                </a:ext>
              </a:extLst>
            </p:cNvPr>
            <p:cNvSpPr/>
            <p:nvPr/>
          </p:nvSpPr>
          <p:spPr>
            <a:xfrm>
              <a:off x="4956175" y="2468709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DA46EE-091B-8D48-635D-08FF1F2AA9FE}"/>
                </a:ext>
              </a:extLst>
            </p:cNvPr>
            <p:cNvSpPr/>
            <p:nvPr/>
          </p:nvSpPr>
          <p:spPr>
            <a:xfrm>
              <a:off x="6300788" y="2632240"/>
              <a:ext cx="1919287" cy="3724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E4A665-AE84-60A3-41C1-A536E93CF6FD}"/>
                </a:ext>
              </a:extLst>
            </p:cNvPr>
            <p:cNvSpPr/>
            <p:nvPr/>
          </p:nvSpPr>
          <p:spPr>
            <a:xfrm>
              <a:off x="6761162" y="2710037"/>
              <a:ext cx="1920875" cy="372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A0BA37B-D5AC-16FF-7230-0EC00E7DE4EC}"/>
                </a:ext>
              </a:extLst>
            </p:cNvPr>
            <p:cNvCxnSpPr/>
            <p:nvPr/>
          </p:nvCxnSpPr>
          <p:spPr>
            <a:xfrm>
              <a:off x="4956175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C7DA99-4FCE-B58C-D5B3-769F6AE93463}"/>
                </a:ext>
              </a:extLst>
            </p:cNvPr>
            <p:cNvCxnSpPr/>
            <p:nvPr/>
          </p:nvCxnSpPr>
          <p:spPr>
            <a:xfrm>
              <a:off x="8659812" y="1778065"/>
              <a:ext cx="0" cy="45788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0773DDB-7E41-BEEA-B267-295FF33B6761}"/>
              </a:ext>
            </a:extLst>
          </p:cNvPr>
          <p:cNvSpPr/>
          <p:nvPr/>
        </p:nvSpPr>
        <p:spPr>
          <a:xfrm>
            <a:off x="6300788" y="2381250"/>
            <a:ext cx="163512" cy="165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7EA47-876B-453D-ECAC-43FDEBFC04CD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381750" y="2546350"/>
            <a:ext cx="0" cy="2014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21EBDD8-DB7E-462B-E6B3-DF95242E4012}"/>
              </a:ext>
            </a:extLst>
          </p:cNvPr>
          <p:cNvSpPr/>
          <p:nvPr/>
        </p:nvSpPr>
        <p:spPr>
          <a:xfrm>
            <a:off x="6381750" y="2468563"/>
            <a:ext cx="2276475" cy="30226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320" h="3022004">
                <a:moveTo>
                  <a:pt x="0" y="0"/>
                </a:moveTo>
                <a:lnTo>
                  <a:pt x="2260821" y="960895"/>
                </a:lnTo>
                <a:lnTo>
                  <a:pt x="2276320" y="3022004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65CBFE9C-6DC6-139B-DB64-7E067F0703C1}"/>
              </a:ext>
            </a:extLst>
          </p:cNvPr>
          <p:cNvSpPr/>
          <p:nvPr/>
        </p:nvSpPr>
        <p:spPr>
          <a:xfrm>
            <a:off x="4951413" y="2478088"/>
            <a:ext cx="1427162" cy="27432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775" h="2743035">
                <a:moveTo>
                  <a:pt x="1427775" y="0"/>
                </a:moveTo>
                <a:lnTo>
                  <a:pt x="0" y="542441"/>
                </a:lnTo>
                <a:lnTo>
                  <a:pt x="15498" y="2743035"/>
                </a:lnTo>
                <a:lnTo>
                  <a:pt x="1427775" y="2092106"/>
                </a:lnTo>
                <a:lnTo>
                  <a:pt x="1427775" y="0"/>
                </a:lnTo>
                <a:close/>
              </a:path>
            </a:pathLst>
          </a:custGeom>
          <a:solidFill>
            <a:srgbClr val="FFF805">
              <a:alpha val="61902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4A9BA54-8D11-6078-D8D5-3127EA096060}"/>
              </a:ext>
            </a:extLst>
          </p:cNvPr>
          <p:cNvSpPr/>
          <p:nvPr/>
        </p:nvSpPr>
        <p:spPr>
          <a:xfrm>
            <a:off x="8269288" y="2698750"/>
            <a:ext cx="415925" cy="224790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2276320"/>
              <a:gd name="connsiteY0" fmla="*/ 0 h 3022004"/>
              <a:gd name="connsiteX1" fmla="*/ 416523 w 2276320"/>
              <a:gd name="connsiteY1" fmla="*/ 170481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0 w 416523"/>
              <a:gd name="connsiteY0" fmla="*/ 0 h 2247089"/>
              <a:gd name="connsiteX1" fmla="*/ 416523 w 416523"/>
              <a:gd name="connsiteY1" fmla="*/ 170481 h 2247089"/>
              <a:gd name="connsiteX2" fmla="*/ 401026 w 416523"/>
              <a:gd name="connsiteY2" fmla="*/ 2247089 h 2247089"/>
              <a:gd name="connsiteX3" fmla="*/ 0 w 416523"/>
              <a:gd name="connsiteY3" fmla="*/ 2092106 h 2247089"/>
              <a:gd name="connsiteX4" fmla="*/ 0 w 416523"/>
              <a:gd name="connsiteY4" fmla="*/ 0 h 224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523" h="2247089">
                <a:moveTo>
                  <a:pt x="0" y="0"/>
                </a:moveTo>
                <a:lnTo>
                  <a:pt x="416523" y="170481"/>
                </a:lnTo>
                <a:lnTo>
                  <a:pt x="401026" y="2247089"/>
                </a:lnTo>
                <a:lnTo>
                  <a:pt x="0" y="2092106"/>
                </a:lnTo>
                <a:lnTo>
                  <a:pt x="0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8769C1CE-5F02-7892-BE8D-D50D6EC80617}"/>
              </a:ext>
            </a:extLst>
          </p:cNvPr>
          <p:cNvSpPr/>
          <p:nvPr/>
        </p:nvSpPr>
        <p:spPr>
          <a:xfrm>
            <a:off x="4946650" y="2708275"/>
            <a:ext cx="3319463" cy="3502025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568" h="3502452">
                <a:moveTo>
                  <a:pt x="3318568" y="0"/>
                </a:moveTo>
                <a:lnTo>
                  <a:pt x="15498" y="1332855"/>
                </a:lnTo>
                <a:lnTo>
                  <a:pt x="0" y="3502452"/>
                </a:lnTo>
                <a:lnTo>
                  <a:pt x="3318568" y="2092106"/>
                </a:lnTo>
                <a:lnTo>
                  <a:pt x="3318568" y="0"/>
                </a:lnTo>
                <a:close/>
              </a:path>
            </a:pathLst>
          </a:custGeom>
          <a:solidFill>
            <a:srgbClr val="DC2B19">
              <a:alpha val="58000"/>
            </a:srgbClr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1FE8EDE-B45F-856D-6FD1-DC33E026ACC5}"/>
              </a:ext>
            </a:extLst>
          </p:cNvPr>
          <p:cNvSpPr/>
          <p:nvPr/>
        </p:nvSpPr>
        <p:spPr>
          <a:xfrm>
            <a:off x="4940300" y="2998788"/>
            <a:ext cx="3738563" cy="2216150"/>
          </a:xfrm>
          <a:custGeom>
            <a:avLst/>
            <a:gdLst>
              <a:gd name="connsiteX0" fmla="*/ 0 w 494014"/>
              <a:gd name="connsiteY0" fmla="*/ 0 h 2092106"/>
              <a:gd name="connsiteX1" fmla="*/ 494014 w 494014"/>
              <a:gd name="connsiteY1" fmla="*/ 0 h 2092106"/>
              <a:gd name="connsiteX2" fmla="*/ 494014 w 494014"/>
              <a:gd name="connsiteY2" fmla="*/ 2092106 h 2092106"/>
              <a:gd name="connsiteX3" fmla="*/ 0 w 494014"/>
              <a:gd name="connsiteY3" fmla="*/ 2092106 h 2092106"/>
              <a:gd name="connsiteX4" fmla="*/ 0 w 494014"/>
              <a:gd name="connsiteY4" fmla="*/ 0 h 2092106"/>
              <a:gd name="connsiteX0" fmla="*/ 0 w 2260821"/>
              <a:gd name="connsiteY0" fmla="*/ 0 h 2092106"/>
              <a:gd name="connsiteX1" fmla="*/ 2260821 w 2260821"/>
              <a:gd name="connsiteY1" fmla="*/ 960895 h 2092106"/>
              <a:gd name="connsiteX2" fmla="*/ 494014 w 2260821"/>
              <a:gd name="connsiteY2" fmla="*/ 2092106 h 2092106"/>
              <a:gd name="connsiteX3" fmla="*/ 0 w 2260821"/>
              <a:gd name="connsiteY3" fmla="*/ 2092106 h 2092106"/>
              <a:gd name="connsiteX4" fmla="*/ 0 w 2260821"/>
              <a:gd name="connsiteY4" fmla="*/ 0 h 2092106"/>
              <a:gd name="connsiteX0" fmla="*/ 0 w 2276320"/>
              <a:gd name="connsiteY0" fmla="*/ 0 h 3022004"/>
              <a:gd name="connsiteX1" fmla="*/ 2260821 w 2276320"/>
              <a:gd name="connsiteY1" fmla="*/ 960895 h 3022004"/>
              <a:gd name="connsiteX2" fmla="*/ 2276320 w 2276320"/>
              <a:gd name="connsiteY2" fmla="*/ 3022004 h 3022004"/>
              <a:gd name="connsiteX3" fmla="*/ 0 w 2276320"/>
              <a:gd name="connsiteY3" fmla="*/ 2092106 h 3022004"/>
              <a:gd name="connsiteX4" fmla="*/ 0 w 2276320"/>
              <a:gd name="connsiteY4" fmla="*/ 0 h 3022004"/>
              <a:gd name="connsiteX0" fmla="*/ 1427775 w 3704095"/>
              <a:gd name="connsiteY0" fmla="*/ 0 h 3022004"/>
              <a:gd name="connsiteX1" fmla="*/ 0 w 3704095"/>
              <a:gd name="connsiteY1" fmla="*/ 542441 h 3022004"/>
              <a:gd name="connsiteX2" fmla="*/ 3704095 w 3704095"/>
              <a:gd name="connsiteY2" fmla="*/ 3022004 h 3022004"/>
              <a:gd name="connsiteX3" fmla="*/ 1427775 w 3704095"/>
              <a:gd name="connsiteY3" fmla="*/ 2092106 h 3022004"/>
              <a:gd name="connsiteX4" fmla="*/ 1427775 w 3704095"/>
              <a:gd name="connsiteY4" fmla="*/ 0 h 3022004"/>
              <a:gd name="connsiteX0" fmla="*/ 1427775 w 1427775"/>
              <a:gd name="connsiteY0" fmla="*/ 0 h 2743035"/>
              <a:gd name="connsiteX1" fmla="*/ 0 w 1427775"/>
              <a:gd name="connsiteY1" fmla="*/ 542441 h 2743035"/>
              <a:gd name="connsiteX2" fmla="*/ 15498 w 1427775"/>
              <a:gd name="connsiteY2" fmla="*/ 2743035 h 2743035"/>
              <a:gd name="connsiteX3" fmla="*/ 1427775 w 1427775"/>
              <a:gd name="connsiteY3" fmla="*/ 2092106 h 2743035"/>
              <a:gd name="connsiteX4" fmla="*/ 1427775 w 1427775"/>
              <a:gd name="connsiteY4" fmla="*/ 0 h 2743035"/>
              <a:gd name="connsiteX0" fmla="*/ 3318568 w 3318568"/>
              <a:gd name="connsiteY0" fmla="*/ 0 h 3502452"/>
              <a:gd name="connsiteX1" fmla="*/ 1890793 w 3318568"/>
              <a:gd name="connsiteY1" fmla="*/ 542441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18568 w 3318568"/>
              <a:gd name="connsiteY0" fmla="*/ 0 h 3502452"/>
              <a:gd name="connsiteX1" fmla="*/ 15498 w 3318568"/>
              <a:gd name="connsiteY1" fmla="*/ 1332855 h 3502452"/>
              <a:gd name="connsiteX2" fmla="*/ 0 w 3318568"/>
              <a:gd name="connsiteY2" fmla="*/ 3502452 h 3502452"/>
              <a:gd name="connsiteX3" fmla="*/ 3318568 w 3318568"/>
              <a:gd name="connsiteY3" fmla="*/ 2092106 h 3502452"/>
              <a:gd name="connsiteX4" fmla="*/ 3318568 w 3318568"/>
              <a:gd name="connsiteY4" fmla="*/ 0 h 3502452"/>
              <a:gd name="connsiteX0" fmla="*/ 3303070 w 3303070"/>
              <a:gd name="connsiteY0" fmla="*/ 0 h 2092106"/>
              <a:gd name="connsiteX1" fmla="*/ 0 w 3303070"/>
              <a:gd name="connsiteY1" fmla="*/ 1332855 h 2092106"/>
              <a:gd name="connsiteX2" fmla="*/ 15499 w 3303070"/>
              <a:gd name="connsiteY2" fmla="*/ 1890629 h 2092106"/>
              <a:gd name="connsiteX3" fmla="*/ 3303070 w 3303070"/>
              <a:gd name="connsiteY3" fmla="*/ 2092106 h 2092106"/>
              <a:gd name="connsiteX4" fmla="*/ 3303070 w 3303070"/>
              <a:gd name="connsiteY4" fmla="*/ 0 h 2092106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3303070 w 3303070"/>
              <a:gd name="connsiteY3" fmla="*/ 2092106 h 2526059"/>
              <a:gd name="connsiteX4" fmla="*/ 3303070 w 3303070"/>
              <a:gd name="connsiteY4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91543 w 3303070"/>
              <a:gd name="connsiteY3" fmla="*/ 2333122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2684912 w 3303070"/>
              <a:gd name="connsiteY3" fmla="*/ 1139753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3303070 w 3303070"/>
              <a:gd name="connsiteY4" fmla="*/ 2092106 h 2526059"/>
              <a:gd name="connsiteX5" fmla="*/ 3303070 w 3303070"/>
              <a:gd name="connsiteY5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591922 w 3303070"/>
              <a:gd name="connsiteY4" fmla="*/ 2023156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3303070 w 3303070"/>
              <a:gd name="connsiteY0" fmla="*/ 0 h 2526059"/>
              <a:gd name="connsiteX1" fmla="*/ 0 w 3303070"/>
              <a:gd name="connsiteY1" fmla="*/ 1332855 h 2526059"/>
              <a:gd name="connsiteX2" fmla="*/ 15499 w 3303070"/>
              <a:gd name="connsiteY2" fmla="*/ 2526059 h 2526059"/>
              <a:gd name="connsiteX3" fmla="*/ 1445048 w 3303070"/>
              <a:gd name="connsiteY3" fmla="*/ 1868174 h 2526059"/>
              <a:gd name="connsiteX4" fmla="*/ 2684912 w 3303070"/>
              <a:gd name="connsiteY4" fmla="*/ 2379617 h 2526059"/>
              <a:gd name="connsiteX5" fmla="*/ 3303070 w 3303070"/>
              <a:gd name="connsiteY5" fmla="*/ 2092106 h 2526059"/>
              <a:gd name="connsiteX6" fmla="*/ 3303070 w 3303070"/>
              <a:gd name="connsiteY6" fmla="*/ 0 h 2526059"/>
              <a:gd name="connsiteX0" fmla="*/ 2636643 w 3303070"/>
              <a:gd name="connsiteY0" fmla="*/ 0 h 1797638"/>
              <a:gd name="connsiteX1" fmla="*/ 0 w 3303070"/>
              <a:gd name="connsiteY1" fmla="*/ 604434 h 1797638"/>
              <a:gd name="connsiteX2" fmla="*/ 15499 w 3303070"/>
              <a:gd name="connsiteY2" fmla="*/ 1797638 h 1797638"/>
              <a:gd name="connsiteX3" fmla="*/ 1445048 w 3303070"/>
              <a:gd name="connsiteY3" fmla="*/ 1139753 h 1797638"/>
              <a:gd name="connsiteX4" fmla="*/ 2684912 w 3303070"/>
              <a:gd name="connsiteY4" fmla="*/ 1651196 h 1797638"/>
              <a:gd name="connsiteX5" fmla="*/ 3303070 w 3303070"/>
              <a:gd name="connsiteY5" fmla="*/ 1363685 h 1797638"/>
              <a:gd name="connsiteX6" fmla="*/ 2636643 w 3303070"/>
              <a:gd name="connsiteY6" fmla="*/ 0 h 1797638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636643 w 3303070"/>
              <a:gd name="connsiteY6" fmla="*/ 0 h 2216092"/>
              <a:gd name="connsiteX0" fmla="*/ 2636643 w 3303070"/>
              <a:gd name="connsiteY0" fmla="*/ 0 h 2216092"/>
              <a:gd name="connsiteX1" fmla="*/ 0 w 3303070"/>
              <a:gd name="connsiteY1" fmla="*/ 1022888 h 2216092"/>
              <a:gd name="connsiteX2" fmla="*/ 15499 w 3303070"/>
              <a:gd name="connsiteY2" fmla="*/ 2216092 h 2216092"/>
              <a:gd name="connsiteX3" fmla="*/ 1445048 w 3303070"/>
              <a:gd name="connsiteY3" fmla="*/ 1558207 h 2216092"/>
              <a:gd name="connsiteX4" fmla="*/ 2684912 w 3303070"/>
              <a:gd name="connsiteY4" fmla="*/ 2069650 h 2216092"/>
              <a:gd name="connsiteX5" fmla="*/ 3303070 w 3303070"/>
              <a:gd name="connsiteY5" fmla="*/ 1782139 h 2216092"/>
              <a:gd name="connsiteX6" fmla="*/ 2948383 w 3303070"/>
              <a:gd name="connsiteY6" fmla="*/ 891778 h 2216092"/>
              <a:gd name="connsiteX7" fmla="*/ 2636643 w 3303070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38797 w 3738797"/>
              <a:gd name="connsiteY6" fmla="*/ 442327 h 2216092"/>
              <a:gd name="connsiteX7" fmla="*/ 2636643 w 3738797"/>
              <a:gd name="connsiteY7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428831 w 3738797"/>
              <a:gd name="connsiteY6" fmla="*/ 134122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  <a:gd name="connsiteX0" fmla="*/ 2636643 w 3738797"/>
              <a:gd name="connsiteY0" fmla="*/ 0 h 2216092"/>
              <a:gd name="connsiteX1" fmla="*/ 0 w 3738797"/>
              <a:gd name="connsiteY1" fmla="*/ 1022888 h 2216092"/>
              <a:gd name="connsiteX2" fmla="*/ 15499 w 3738797"/>
              <a:gd name="connsiteY2" fmla="*/ 2216092 h 2216092"/>
              <a:gd name="connsiteX3" fmla="*/ 1445048 w 3738797"/>
              <a:gd name="connsiteY3" fmla="*/ 1558207 h 2216092"/>
              <a:gd name="connsiteX4" fmla="*/ 2684912 w 3738797"/>
              <a:gd name="connsiteY4" fmla="*/ 2069650 h 2216092"/>
              <a:gd name="connsiteX5" fmla="*/ 3303070 w 3738797"/>
              <a:gd name="connsiteY5" fmla="*/ 1782139 h 2216092"/>
              <a:gd name="connsiteX6" fmla="*/ 3723299 w 3738797"/>
              <a:gd name="connsiteY6" fmla="*/ 1976658 h 2216092"/>
              <a:gd name="connsiteX7" fmla="*/ 3738797 w 3738797"/>
              <a:gd name="connsiteY7" fmla="*/ 442327 h 2216092"/>
              <a:gd name="connsiteX8" fmla="*/ 2636643 w 3738797"/>
              <a:gd name="connsiteY8" fmla="*/ 0 h 22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8797" h="2216092">
                <a:moveTo>
                  <a:pt x="2636643" y="0"/>
                </a:moveTo>
                <a:lnTo>
                  <a:pt x="0" y="1022888"/>
                </a:lnTo>
                <a:lnTo>
                  <a:pt x="15499" y="2216092"/>
                </a:lnTo>
                <a:lnTo>
                  <a:pt x="1445048" y="1558207"/>
                </a:lnTo>
                <a:lnTo>
                  <a:pt x="2684912" y="2069650"/>
                </a:lnTo>
                <a:lnTo>
                  <a:pt x="3303070" y="1782139"/>
                </a:lnTo>
                <a:lnTo>
                  <a:pt x="3723299" y="1976658"/>
                </a:lnTo>
                <a:lnTo>
                  <a:pt x="3738797" y="442327"/>
                </a:lnTo>
                <a:lnTo>
                  <a:pt x="2636643" y="0"/>
                </a:lnTo>
                <a:close/>
              </a:path>
            </a:pathLst>
          </a:custGeom>
          <a:pattFill prst="solidDmnd">
            <a:fgClr>
              <a:srgbClr val="DC2B19"/>
            </a:fgClr>
            <a:bgClr>
              <a:srgbClr val="FFF805"/>
            </a:bgClr>
          </a:patt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9F8BB5-849C-1587-A58D-0B06740842EE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4106863"/>
            <a:ext cx="2767013" cy="2568575"/>
            <a:chOff x="6063494" y="4107051"/>
            <a:chExt cx="2767733" cy="25690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F6D6EC-CA57-4F10-9904-50284398B4AB}"/>
                </a:ext>
              </a:extLst>
            </p:cNvPr>
            <p:cNvSpPr txBox="1"/>
            <p:nvPr/>
          </p:nvSpPr>
          <p:spPr>
            <a:xfrm>
              <a:off x="6463648" y="5967971"/>
              <a:ext cx="2367579" cy="7081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rPr>
                <a:t>The time-space region of collision</a:t>
              </a: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C7BD460-6501-9AC5-86CC-BCC8AF785DFB}"/>
                </a:ext>
              </a:extLst>
            </p:cNvPr>
            <p:cNvSpPr/>
            <p:nvPr/>
          </p:nvSpPr>
          <p:spPr>
            <a:xfrm>
              <a:off x="6063494" y="4107051"/>
              <a:ext cx="1283034" cy="1937135"/>
            </a:xfrm>
            <a:custGeom>
              <a:avLst/>
              <a:gdLst>
                <a:gd name="connsiteX0" fmla="*/ 1282703 w 1282703"/>
                <a:gd name="connsiteY0" fmla="*/ 1937288 h 1937288"/>
                <a:gd name="connsiteX1" fmla="*/ 11842 w 1282703"/>
                <a:gd name="connsiteY1" fmla="*/ 1208868 h 1937288"/>
                <a:gd name="connsiteX2" fmla="*/ 755760 w 1282703"/>
                <a:gd name="connsiteY2" fmla="*/ 0 h 193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2703" h="1937288">
                  <a:moveTo>
                    <a:pt x="1282703" y="1937288"/>
                  </a:moveTo>
                  <a:cubicBezTo>
                    <a:pt x="691184" y="1734518"/>
                    <a:pt x="99666" y="1531749"/>
                    <a:pt x="11842" y="1208868"/>
                  </a:cubicBezTo>
                  <a:cubicBezTo>
                    <a:pt x="-75982" y="885987"/>
                    <a:pt x="339889" y="442993"/>
                    <a:pt x="755760" y="0"/>
                  </a:cubicBezTo>
                </a:path>
              </a:pathLst>
            </a:custGeom>
            <a:noFill/>
            <a:ln w="4127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3B577820-8D8A-865A-1C38-D936394FB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Divide the channel into pieces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frequency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turns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Pass a token for the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right to transmit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Punt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Let collisions happen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detect and recover from them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AAF10D19-5E73-8917-33DC-2700D7AC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BF9D86-38F9-DD4C-A02B-5918A26D110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275" name="Picture 4" descr="IMG00080">
            <a:extLst>
              <a:ext uri="{FF2B5EF4-FFF2-40B4-BE49-F238E27FC236}">
                <a16:creationId xmlns:a16="http://schemas.microsoft.com/office/drawing/2014/main" id="{1036B3CF-761B-1EB1-1BB7-74835CC3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4387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IMG00078">
            <a:extLst>
              <a:ext uri="{FF2B5EF4-FFF2-40B4-BE49-F238E27FC236}">
                <a16:creationId xmlns:a16="http://schemas.microsoft.com/office/drawing/2014/main" id="{46356B3F-C4D5-0D5E-B7FF-803A6B7E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8082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59A26-9518-C991-8A14-406D1A7B7DD4}"/>
              </a:ext>
            </a:extLst>
          </p:cNvPr>
          <p:cNvSpPr txBox="1">
            <a:spLocks/>
          </p:cNvSpPr>
          <p:nvPr/>
        </p:nvSpPr>
        <p:spPr bwMode="auto">
          <a:xfrm>
            <a:off x="1588" y="5875338"/>
            <a:ext cx="9144000" cy="501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Carrier Sense Multiple Access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4278" name="Rectangle 2">
            <a:extLst>
              <a:ext uri="{FF2B5EF4-FFF2-40B4-BE49-F238E27FC236}">
                <a16:creationId xmlns:a16="http://schemas.microsoft.com/office/drawing/2014/main" id="{0330053E-20E3-156B-D9EE-33964FA9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A96C94C-0724-3301-05EA-C09FF47E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Comparing the Three Approaches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DB4F3E8-9BF7-6024-1AF9-8198F33E6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Channel partitioning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and fair at high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Inefficient at low load</a:t>
            </a:r>
          </a:p>
          <a:p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Taking turns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Eliminates empty slots without collisions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Vulnerable to failures (e.g. lost token)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Random access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Efficient at low 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Collision overhead at high load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0A78A89F-4BAA-9199-8CAA-7F98C6AE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0BAE5-22BF-6041-94F2-DE3707218B6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072AC-6F61-EDC8-C676-53A999A0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54D0D-11FB-DC4A-81C2-D0DAB89419B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6025B-756B-EF41-02C4-A6EBD4F84BBA}"/>
              </a:ext>
            </a:extLst>
          </p:cNvPr>
          <p:cNvSpPr txBox="1"/>
          <p:nvPr/>
        </p:nvSpPr>
        <p:spPr>
          <a:xfrm>
            <a:off x="102741" y="92468"/>
            <a:ext cx="53516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TCP Selective ACK (SACK): RFC 2018</a:t>
            </a:r>
          </a:p>
          <a:p>
            <a:r>
              <a:rPr lang="en-US" dirty="0"/>
              <a:t>https://</a:t>
            </a:r>
            <a:r>
              <a:rPr lang="en-US" dirty="0" err="1"/>
              <a:t>www.rfc-editor.org</a:t>
            </a:r>
            <a:r>
              <a:rPr lang="en-US" dirty="0"/>
              <a:t>/</a:t>
            </a:r>
            <a:r>
              <a:rPr lang="en-US" dirty="0" err="1"/>
              <a:t>rfc</a:t>
            </a:r>
            <a:r>
              <a:rPr lang="en-US" dirty="0"/>
              <a:t>/rfc2018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0BDEF-523D-0418-0E69-E3F6D57C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" y="2428875"/>
            <a:ext cx="3098800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E5849-BFFC-56CF-0ABD-FC8711E2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28875"/>
            <a:ext cx="40259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63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B505003F-3211-D237-7BF8-2A1780EA9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E17DB-E7AC-D742-866F-62F65D6FC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8370" name="Picture 2">
            <a:extLst>
              <a:ext uri="{FF2B5EF4-FFF2-40B4-BE49-F238E27FC236}">
                <a16:creationId xmlns:a16="http://schemas.microsoft.com/office/drawing/2014/main" id="{B756359E-D4A3-7ABF-65C4-711F30D0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323135-70A7-448B-694E-86C47D023F94}"/>
              </a:ext>
            </a:extLst>
          </p:cNvPr>
          <p:cNvSpPr/>
          <p:nvPr/>
        </p:nvSpPr>
        <p:spPr>
          <a:xfrm>
            <a:off x="385763" y="4311650"/>
            <a:ext cx="6491287" cy="2044700"/>
          </a:xfrm>
          <a:prstGeom prst="rect">
            <a:avLst/>
          </a:prstGeom>
          <a:noFill/>
          <a:ln w="476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2" name="TextBox 4">
            <a:extLst>
              <a:ext uri="{FF2B5EF4-FFF2-40B4-BE49-F238E27FC236}">
                <a16:creationId xmlns:a16="http://schemas.microsoft.com/office/drawing/2014/main" id="{25E166A2-2025-3C52-64FF-4E202BEA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979988"/>
            <a:ext cx="5553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Automatic Repeat request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Flow control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Not implemented in wired LAN (e.g. Ethernet)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4">
            <a:extLst>
              <a:ext uri="{FF2B5EF4-FFF2-40B4-BE49-F238E27FC236}">
                <a16:creationId xmlns:a16="http://schemas.microsoft.com/office/drawing/2014/main" id="{4C743AC3-A193-DD49-4E26-7D696A63F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400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59394" name="Slide Number Placeholder 3">
            <a:extLst>
              <a:ext uri="{FF2B5EF4-FFF2-40B4-BE49-F238E27FC236}">
                <a16:creationId xmlns:a16="http://schemas.microsoft.com/office/drawing/2014/main" id="{5071984E-61BC-5B6F-2FEA-A0978212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EEB3F-21A3-9B42-B08B-14185EA05E4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>
            <a:extLst>
              <a:ext uri="{FF2B5EF4-FFF2-40B4-BE49-F238E27FC236}">
                <a16:creationId xmlns:a16="http://schemas.microsoft.com/office/drawing/2014/main" id="{25EA527B-6CDF-E7E3-FE34-C9AA21FD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</a:t>
            </a:r>
          </a:p>
        </p:txBody>
      </p:sp>
      <p:sp>
        <p:nvSpPr>
          <p:cNvPr id="60418" name="Rectangle 7">
            <a:extLst>
              <a:ext uri="{FF2B5EF4-FFF2-40B4-BE49-F238E27FC236}">
                <a16:creationId xmlns:a16="http://schemas.microsoft.com/office/drawing/2014/main" id="{09F3B99F-2AE9-C568-F816-74A67C6CB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Dominant wired LAN technology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First widely used LAN technology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Kept up with speed race: 10 Mbps – 40 Gbps 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93CD1B7D-E86C-2DBB-1BBB-7B749219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910D21-85C1-D644-9585-EA6C5AE9B59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0420" name="Picture 4" descr="551 metcalfe-enet">
            <a:extLst>
              <a:ext uri="{FF2B5EF4-FFF2-40B4-BE49-F238E27FC236}">
                <a16:creationId xmlns:a16="http://schemas.microsoft.com/office/drawing/2014/main" id="{2EB13ED7-67C9-DA38-0532-EE9BF2F8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60788"/>
            <a:ext cx="519271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>
            <a:extLst>
              <a:ext uri="{FF2B5EF4-FFF2-40B4-BE49-F238E27FC236}">
                <a16:creationId xmlns:a16="http://schemas.microsoft.com/office/drawing/2014/main" id="{2608F7F9-7E5A-4072-1928-7DF56FF0F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0" y="4578350"/>
            <a:ext cx="1447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Metcalfe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Ethernet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sketch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EAFA894B-B7BA-8B7E-1600-E736AF96E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C688F-A512-DC4A-996D-A8CB3FF571D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2466" name="Picture 2" descr="EmbeddedGeeKs - IEEE Ethernet Standards">
            <a:extLst>
              <a:ext uri="{FF2B5EF4-FFF2-40B4-BE49-F238E27FC236}">
                <a16:creationId xmlns:a16="http://schemas.microsoft.com/office/drawing/2014/main" id="{DF9AD791-8CCD-3AFD-43C2-0FA005C0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9050"/>
            <a:ext cx="9144001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Simple graphical comparison between single-mode and multimode optical... |  Download Scientific Diagram">
            <a:extLst>
              <a:ext uri="{FF2B5EF4-FFF2-40B4-BE49-F238E27FC236}">
                <a16:creationId xmlns:a16="http://schemas.microsoft.com/office/drawing/2014/main" id="{495AAA8F-A223-583F-7CE6-4BA30B9C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92663"/>
            <a:ext cx="7567612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8AEFA1F1-F0C7-E955-0ECE-3730B89E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19075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Ethernet Uses CSMA/CD</a:t>
            </a:r>
          </a:p>
        </p:txBody>
      </p:sp>
      <p:sp>
        <p:nvSpPr>
          <p:cNvPr id="1251331" name="Rectangle 3">
            <a:extLst>
              <a:ext uri="{FF2B5EF4-FFF2-40B4-BE49-F238E27FC236}">
                <a16:creationId xmlns:a16="http://schemas.microsoft.com/office/drawing/2014/main" id="{0A2537C8-82AF-5828-B744-A47878EC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587375"/>
            <a:ext cx="91440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Carrier Sense: wait for link to be idle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idle: start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Channel busy: wait until idle</a:t>
            </a:r>
          </a:p>
          <a:p>
            <a:pPr lvl="1">
              <a:defRPr/>
            </a:pPr>
            <a:r>
              <a:rPr lang="en-US" dirty="0"/>
              <a:t>A strategy is 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p-persistent</a:t>
            </a:r>
            <a:r>
              <a:rPr lang="en-US" dirty="0"/>
              <a:t> if, after waiting for the line to clear, the sender sends with probability p≤1.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 Detection: listen while transmitting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No collision: transmission is complete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Collision: abort transmission, and send jam signal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Random Access: exponential back-off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collision, wait random time before trying again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After </a:t>
            </a:r>
            <a:r>
              <a:rPr lang="en-US" altLang="en-US" dirty="0" err="1">
                <a:ea typeface="ＭＳ Ｐゴシック" panose="020B0600070205080204" pitchFamily="34" charset="-128"/>
              </a:rPr>
              <a:t>m</a:t>
            </a:r>
            <a:r>
              <a:rPr lang="en-US" altLang="en-US" baseline="30000" dirty="0" err="1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collision, choose K randomly from {0, …, 2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ea typeface="ＭＳ Ｐゴシック" panose="020B0600070205080204" pitchFamily="34" charset="-128"/>
              </a:rPr>
              <a:t>-1}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and wait for K*512 bit times before trying again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2976F7DA-A839-B646-639E-144BFC38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89E126-839E-0749-9DC6-7161E83797C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331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F0A9E2F-B0E4-C21E-6286-6C392E403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5538" name="Content Placeholder 4">
            <a:extLst>
              <a:ext uri="{FF2B5EF4-FFF2-40B4-BE49-F238E27FC236}">
                <a16:creationId xmlns:a16="http://schemas.microsoft.com/office/drawing/2014/main" id="{7A6C964C-9B04-02C4-3142-6A13CB389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 collision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Abort transmission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Jam the link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Wait random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Transmit again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Hard in wireless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Must receive data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while transmitting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2">
            <a:extLst>
              <a:ext uri="{FF2B5EF4-FFF2-40B4-BE49-F238E27FC236}">
                <a16:creationId xmlns:a16="http://schemas.microsoft.com/office/drawing/2014/main" id="{E8B917FA-0A14-48E6-5EB9-BDD83551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FA203D-83C6-B44F-97FD-D37F626E22F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5540" name="Picture 3" descr="5">
            <a:extLst>
              <a:ext uri="{FF2B5EF4-FFF2-40B4-BE49-F238E27FC236}">
                <a16:creationId xmlns:a16="http://schemas.microsoft.com/office/drawing/2014/main" id="{80B7442B-BA19-A60E-D6F3-F19F5D51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43388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21654D0F-5D3B-096C-F410-3804E16C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CSMA/CD Collision Detection</a:t>
            </a:r>
          </a:p>
        </p:txBody>
      </p:sp>
      <p:sp>
        <p:nvSpPr>
          <p:cNvPr id="67586" name="Slide Number Placeholder 2">
            <a:extLst>
              <a:ext uri="{FF2B5EF4-FFF2-40B4-BE49-F238E27FC236}">
                <a16:creationId xmlns:a16="http://schemas.microsoft.com/office/drawing/2014/main" id="{4D122A8F-BC87-3D23-E13F-40E704E2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425207-8799-124A-A2BB-23EF6E28425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7" name="Picture 3" descr="5">
            <a:extLst>
              <a:ext uri="{FF2B5EF4-FFF2-40B4-BE49-F238E27FC236}">
                <a16:creationId xmlns:a16="http://schemas.microsoft.com/office/drawing/2014/main" id="{2911AAAD-853A-4BB6-2CC8-90D034F9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219200"/>
            <a:ext cx="443388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5">
            <a:extLst>
              <a:ext uri="{FF2B5EF4-FFF2-40B4-BE49-F238E27FC236}">
                <a16:creationId xmlns:a16="http://schemas.microsoft.com/office/drawing/2014/main" id="{1FC67E1A-BE00-499A-3B42-87ED8416DD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8" y="1219200"/>
            <a:ext cx="4165600" cy="4906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41C8D-7C60-45B4-FFD2-7AED19EC55FF}"/>
              </a:ext>
            </a:extLst>
          </p:cNvPr>
          <p:cNvSpPr txBox="1"/>
          <p:nvPr/>
        </p:nvSpPr>
        <p:spPr>
          <a:xfrm>
            <a:off x="808038" y="6172200"/>
            <a:ext cx="3071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Without collision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F3B3F-64D9-2943-9DC9-9930BE4F0C74}"/>
              </a:ext>
            </a:extLst>
          </p:cNvPr>
          <p:cNvSpPr txBox="1"/>
          <p:nvPr/>
        </p:nvSpPr>
        <p:spPr>
          <a:xfrm>
            <a:off x="5045075" y="6169025"/>
            <a:ext cx="3808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With collision detection and abort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8B8B8BD5-9C37-1F7F-83B0-FB01C0673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CD3CC-5C7C-3340-BF10-ADE50E54F1B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FE427E20-480F-C9E5-90CE-A7865011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57AF0-379D-86B1-CD00-E3506AFB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119563"/>
            <a:ext cx="11858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3DC1F-E8C9-A05B-3138-31960B9B0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805">
            <a:off x="1909763" y="3900488"/>
            <a:ext cx="38782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2">
            <a:extLst>
              <a:ext uri="{FF2B5EF4-FFF2-40B4-BE49-F238E27FC236}">
                <a16:creationId xmlns:a16="http://schemas.microsoft.com/office/drawing/2014/main" id="{CEE5112D-98CB-755E-829E-254637EA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4706938"/>
            <a:ext cx="4040187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>
            <a:extLst>
              <a:ext uri="{FF2B5EF4-FFF2-40B4-BE49-F238E27FC236}">
                <a16:creationId xmlns:a16="http://schemas.microsoft.com/office/drawing/2014/main" id="{EF1BC2EA-1111-9283-B9AE-05416B41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5176838"/>
            <a:ext cx="37036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279DA364-FAF4-B9A7-2FD6-9678F843E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3816F-FB9B-E341-88FE-491F794BA8F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89444624-1D15-CC33-30BB-CEF04B34A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3F2A5450-72E8-7D75-6E4E-40C96AB4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3987800"/>
            <a:ext cx="30607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>
            <a:extLst>
              <a:ext uri="{FF2B5EF4-FFF2-40B4-BE49-F238E27FC236}">
                <a16:creationId xmlns:a16="http://schemas.microsoft.com/office/drawing/2014/main" id="{FE99A9C8-6B72-3F96-B3C6-B57E2598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3857625"/>
            <a:ext cx="240823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FCEE0-EAA4-DCF5-BFCF-9AACB329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079750"/>
            <a:ext cx="126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599AF-2D01-B16F-D139-94D100F8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03800"/>
            <a:ext cx="3916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does not happen like this. :-D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DF5CB1B5-D75D-F644-722D-30052C646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9D8DAB-E1BA-DB4D-AE9B-33F302C0284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52D0FF63-4CC5-7625-EF9B-C754472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200D8A25-6224-B2C6-3487-9FDF8F1B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5">
            <a:extLst>
              <a:ext uri="{FF2B5EF4-FFF2-40B4-BE49-F238E27FC236}">
                <a16:creationId xmlns:a16="http://schemas.microsoft.com/office/drawing/2014/main" id="{C1216142-FE50-43DD-7713-34133C64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4DA2FB5A-3CBD-8C81-C887-C0BDE659A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1947E-0598-49E1-6254-F302DAC7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A53C2-D68D-951D-735E-9511AEAB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2165257"/>
            <a:ext cx="9404604" cy="2527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8A556-C523-82D2-F7B8-A481D4932D57}"/>
              </a:ext>
            </a:extLst>
          </p:cNvPr>
          <p:cNvSpPr txBox="1"/>
          <p:nvPr/>
        </p:nvSpPr>
        <p:spPr>
          <a:xfrm>
            <a:off x="0" y="5983665"/>
            <a:ext cx="818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courtesy: https://</a:t>
            </a:r>
            <a:r>
              <a:rPr lang="en-US" dirty="0" err="1"/>
              <a:t>cseweb.ucsd.edu</a:t>
            </a:r>
            <a:r>
              <a:rPr lang="en-US" dirty="0"/>
              <a:t>/classes/wi01/cse222/lectures/attack-18.pdf</a:t>
            </a:r>
          </a:p>
        </p:txBody>
      </p:sp>
    </p:spTree>
    <p:extLst>
      <p:ext uri="{BB962C8B-B14F-4D97-AF65-F5344CB8AC3E}">
        <p14:creationId xmlns:p14="http://schemas.microsoft.com/office/powerpoint/2010/main" val="1343530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92A7FC5F-7812-887A-A7DF-B1A455E05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E6B67-A5DC-1445-BE8E-1D7F60C2B6C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5AD917A2-2003-5D90-D380-092AA403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70025"/>
            <a:ext cx="83121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FD2D606F-B6D1-590E-8351-BE49BCC2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3913188"/>
            <a:ext cx="30607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>
            <a:extLst>
              <a:ext uri="{FF2B5EF4-FFF2-40B4-BE49-F238E27FC236}">
                <a16:creationId xmlns:a16="http://schemas.microsoft.com/office/drawing/2014/main" id="{53BA280C-38AB-9C84-12B4-DC43D23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3843338"/>
            <a:ext cx="240823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2">
            <a:extLst>
              <a:ext uri="{FF2B5EF4-FFF2-40B4-BE49-F238E27FC236}">
                <a16:creationId xmlns:a16="http://schemas.microsoft.com/office/drawing/2014/main" id="{03D2C2E5-E49C-A65F-3621-ECB46CBA4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sp>
        <p:nvSpPr>
          <p:cNvPr id="72710" name="TextBox 8">
            <a:extLst>
              <a:ext uri="{FF2B5EF4-FFF2-40B4-BE49-F238E27FC236}">
                <a16:creationId xmlns:a16="http://schemas.microsoft.com/office/drawing/2014/main" id="{59F63D4C-2DB8-87F3-C99E-A052BD7E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5526088"/>
            <a:ext cx="3917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Collision happens when both packet overlaps at the receiver.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E433533B-E155-018B-70AC-D0035BA03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CAD0B5-46C9-F940-BD21-6AFF90AB08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FABCB274-ABB0-0458-0900-445497B1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F9371DDB-998C-962C-1145-EA8E2FAC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41500"/>
            <a:ext cx="7556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B0CE7868-8C2B-5669-D04C-1E6AC5C4B0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3FF8F-756D-9949-96D8-539FCE60784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1B80528-E7A4-276E-B768-A9737617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4755" name="Picture 7">
            <a:extLst>
              <a:ext uri="{FF2B5EF4-FFF2-40B4-BE49-F238E27FC236}">
                <a16:creationId xmlns:a16="http://schemas.microsoft.com/office/drawing/2014/main" id="{00C0A2FC-2171-FE0C-4860-3350B99F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A4856E05-DBA9-955E-2B6A-B655D407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87775"/>
            <a:ext cx="117157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>
            <a:extLst>
              <a:ext uri="{FF2B5EF4-FFF2-40B4-BE49-F238E27FC236}">
                <a16:creationId xmlns:a16="http://schemas.microsoft.com/office/drawing/2014/main" id="{36779960-70F0-45BD-1B3D-12891421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D1C6BD30-9914-06D2-2446-DA21A6866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D4DF2-2944-C64E-A3D1-DD6D5BA5653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84843319-6041-7AFB-45D1-B4A1C365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5779" name="Picture 7">
            <a:extLst>
              <a:ext uri="{FF2B5EF4-FFF2-40B4-BE49-F238E27FC236}">
                <a16:creationId xmlns:a16="http://schemas.microsoft.com/office/drawing/2014/main" id="{7239825C-DAA2-AF38-8323-445C4540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>
            <a:extLst>
              <a:ext uri="{FF2B5EF4-FFF2-40B4-BE49-F238E27FC236}">
                <a16:creationId xmlns:a16="http://schemas.microsoft.com/office/drawing/2014/main" id="{B06DB029-AD77-7CD9-15E4-0016FBDD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>
            <a:extLst>
              <a:ext uri="{FF2B5EF4-FFF2-40B4-BE49-F238E27FC236}">
                <a16:creationId xmlns:a16="http://schemas.microsoft.com/office/drawing/2014/main" id="{0BBF0906-FA71-6D2B-0816-724D84DC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9">
            <a:extLst>
              <a:ext uri="{FF2B5EF4-FFF2-40B4-BE49-F238E27FC236}">
                <a16:creationId xmlns:a16="http://schemas.microsoft.com/office/drawing/2014/main" id="{1FAB4E87-7164-2A98-0BAE-314AD74B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25C1851D-DCE1-4FA6-0E5A-D370B2CB8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C720F8-00EA-354A-B87D-2892E1C9CC0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E26BC77-0C42-2A92-96B6-9AC78217D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6803" name="Picture 7">
            <a:extLst>
              <a:ext uri="{FF2B5EF4-FFF2-40B4-BE49-F238E27FC236}">
                <a16:creationId xmlns:a16="http://schemas.microsoft.com/office/drawing/2014/main" id="{5E2AC105-4898-5507-EDE7-E5FE6C44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>
            <a:extLst>
              <a:ext uri="{FF2B5EF4-FFF2-40B4-BE49-F238E27FC236}">
                <a16:creationId xmlns:a16="http://schemas.microsoft.com/office/drawing/2014/main" id="{53980CC2-EBEB-AB36-1FA9-98A0D8C0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3">
            <a:extLst>
              <a:ext uri="{FF2B5EF4-FFF2-40B4-BE49-F238E27FC236}">
                <a16:creationId xmlns:a16="http://schemas.microsoft.com/office/drawing/2014/main" id="{EF7F998A-0095-0596-AF52-80EE615F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D6FB5-A406-9FA5-B4FE-5A84DAA1A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20D1C9-E835-148D-1F26-053C43CFF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3BD5D9-32D0-5CC6-3FB4-8DB13123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6809" name="Picture 11">
            <a:extLst>
              <a:ext uri="{FF2B5EF4-FFF2-40B4-BE49-F238E27FC236}">
                <a16:creationId xmlns:a16="http://schemas.microsoft.com/office/drawing/2014/main" id="{95924DBD-62D7-5DC9-D39B-71FA9A28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0B97A956-9CC5-3A8B-9863-ACAC85598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C1CD0-D463-5D4B-8379-565AC646EE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9F570C07-2CEA-25D0-911A-B014EF9D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7827" name="Picture 7">
            <a:extLst>
              <a:ext uri="{FF2B5EF4-FFF2-40B4-BE49-F238E27FC236}">
                <a16:creationId xmlns:a16="http://schemas.microsoft.com/office/drawing/2014/main" id="{C8599BBB-9FB0-C423-14E3-502C8B12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">
            <a:extLst>
              <a:ext uri="{FF2B5EF4-FFF2-40B4-BE49-F238E27FC236}">
                <a16:creationId xmlns:a16="http://schemas.microsoft.com/office/drawing/2014/main" id="{F057DF9F-1F7C-3BE7-21EF-D8E90CE9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>
            <a:extLst>
              <a:ext uri="{FF2B5EF4-FFF2-40B4-BE49-F238E27FC236}">
                <a16:creationId xmlns:a16="http://schemas.microsoft.com/office/drawing/2014/main" id="{07464A6D-E136-E1D6-95EB-16B385595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>
            <a:extLst>
              <a:ext uri="{FF2B5EF4-FFF2-40B4-BE49-F238E27FC236}">
                <a16:creationId xmlns:a16="http://schemas.microsoft.com/office/drawing/2014/main" id="{84F5603F-E5D9-5D11-A614-54B1C863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8">
            <a:extLst>
              <a:ext uri="{FF2B5EF4-FFF2-40B4-BE49-F238E27FC236}">
                <a16:creationId xmlns:a16="http://schemas.microsoft.com/office/drawing/2014/main" id="{E717B258-F7AA-CC8D-C4A1-6273B60B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9">
            <a:extLst>
              <a:ext uri="{FF2B5EF4-FFF2-40B4-BE49-F238E27FC236}">
                <a16:creationId xmlns:a16="http://schemas.microsoft.com/office/drawing/2014/main" id="{A3504A1F-A0D8-6B7B-7446-5F1EDB557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963" y="4919663"/>
            <a:ext cx="40068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The packet should be at least for 2d seconds long so that the sender can get the notification of the collision (through the jamming signal)</a:t>
            </a:r>
          </a:p>
        </p:txBody>
      </p:sp>
      <p:pic>
        <p:nvPicPr>
          <p:cNvPr id="77833" name="Picture 11">
            <a:extLst>
              <a:ext uri="{FF2B5EF4-FFF2-40B4-BE49-F238E27FC236}">
                <a16:creationId xmlns:a16="http://schemas.microsoft.com/office/drawing/2014/main" id="{90E4345B-77DD-CB35-44A7-E89C4D6D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3ECEBD-51F8-0B74-BF71-EFCD52EA2CF1}"/>
              </a:ext>
            </a:extLst>
          </p:cNvPr>
          <p:cNvSpPr/>
          <p:nvPr/>
        </p:nvSpPr>
        <p:spPr>
          <a:xfrm>
            <a:off x="0" y="2051050"/>
            <a:ext cx="9140825" cy="12620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Transmission time &gt;= 2*propagation time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95ACDEC6-6EB7-E1B4-CB4F-956294285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77CFC-BB74-6246-B50A-350297655C6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D29405C6-2228-0935-1ADF-55A1E7DA1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-650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Preparing for the worst-case scenario of collision</a:t>
            </a:r>
          </a:p>
        </p:txBody>
      </p:sp>
      <p:pic>
        <p:nvPicPr>
          <p:cNvPr id="78851" name="Picture 7">
            <a:extLst>
              <a:ext uri="{FF2B5EF4-FFF2-40B4-BE49-F238E27FC236}">
                <a16:creationId xmlns:a16="http://schemas.microsoft.com/office/drawing/2014/main" id="{FDCAB725-96A4-2E84-34A6-0F7CADA0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838325"/>
            <a:ext cx="7556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">
            <a:extLst>
              <a:ext uri="{FF2B5EF4-FFF2-40B4-BE49-F238E27FC236}">
                <a16:creationId xmlns:a16="http://schemas.microsoft.com/office/drawing/2014/main" id="{B4E6EB30-1B8A-18C4-14B3-F34DBBB2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4214813"/>
            <a:ext cx="6870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>
            <a:extLst>
              <a:ext uri="{FF2B5EF4-FFF2-40B4-BE49-F238E27FC236}">
                <a16:creationId xmlns:a16="http://schemas.microsoft.com/office/drawing/2014/main" id="{3CFC3038-9A88-4E61-E8AE-E55E4FAF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3313113"/>
            <a:ext cx="14287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>
            <a:extLst>
              <a:ext uri="{FF2B5EF4-FFF2-40B4-BE49-F238E27FC236}">
                <a16:creationId xmlns:a16="http://schemas.microsoft.com/office/drawing/2014/main" id="{474CA53E-662C-0D99-691B-F0B54BC9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387725"/>
            <a:ext cx="291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>
            <a:extLst>
              <a:ext uri="{FF2B5EF4-FFF2-40B4-BE49-F238E27FC236}">
                <a16:creationId xmlns:a16="http://schemas.microsoft.com/office/drawing/2014/main" id="{3A58E73A-5E5A-32EC-E1D4-804F2FFF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79838"/>
            <a:ext cx="13589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11">
            <a:extLst>
              <a:ext uri="{FF2B5EF4-FFF2-40B4-BE49-F238E27FC236}">
                <a16:creationId xmlns:a16="http://schemas.microsoft.com/office/drawing/2014/main" id="{CE62E254-8B5F-2E82-0E45-6E218A24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452563"/>
            <a:ext cx="16446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8">
            <a:extLst>
              <a:ext uri="{FF2B5EF4-FFF2-40B4-BE49-F238E27FC236}">
                <a16:creationId xmlns:a16="http://schemas.microsoft.com/office/drawing/2014/main" id="{5D4FAD95-3483-03B3-8963-DF1B8E1AC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424488"/>
            <a:ext cx="247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98E93C-49C8-CB57-4C57-101698985490}"/>
              </a:ext>
            </a:extLst>
          </p:cNvPr>
          <p:cNvSpPr/>
          <p:nvPr/>
        </p:nvSpPr>
        <p:spPr>
          <a:xfrm>
            <a:off x="1038225" y="5272088"/>
            <a:ext cx="3417888" cy="995362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18B43-D469-7A4A-53B7-9E9030BE14CD}"/>
              </a:ext>
            </a:extLst>
          </p:cNvPr>
          <p:cNvSpPr txBox="1"/>
          <p:nvPr/>
        </p:nvSpPr>
        <p:spPr>
          <a:xfrm>
            <a:off x="0" y="6321425"/>
            <a:ext cx="6553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Formula for minimum packet size (P) or maximum length (L)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17A47-3916-7614-5F4E-08485D21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A9F96-9A93-5202-5EE1-9B131929B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1" t="52135" r="19561" b="12510"/>
          <a:stretch/>
        </p:blipFill>
        <p:spPr>
          <a:xfrm>
            <a:off x="-45389" y="28920"/>
            <a:ext cx="9047666" cy="68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2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12285" r="19950" b="52659"/>
          <a:stretch/>
        </p:blipFill>
        <p:spPr>
          <a:xfrm>
            <a:off x="0" y="0"/>
            <a:ext cx="9144000" cy="69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1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E7658-8E9E-354F-8DE0-8AEAF9E6AF1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52435" r="19755" b="12509"/>
          <a:stretch/>
        </p:blipFill>
        <p:spPr>
          <a:xfrm>
            <a:off x="0" y="0"/>
            <a:ext cx="9056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216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108</TotalTime>
  <Words>1463</Words>
  <Application>Microsoft Macintosh PowerPoint</Application>
  <PresentationFormat>On-screen Show (4:3)</PresentationFormat>
  <Paragraphs>345</Paragraphs>
  <Slides>66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ＭＳ Ｐゴシック</vt:lpstr>
      <vt:lpstr>Arial</vt:lpstr>
      <vt:lpstr>Calibri</vt:lpstr>
      <vt:lpstr>Calibri Light</vt:lpstr>
      <vt:lpstr>Comic Sans MS</vt:lpstr>
      <vt:lpstr>Courier New</vt:lpstr>
      <vt:lpstr>Lucida Bright</vt:lpstr>
      <vt:lpstr>Tahoma</vt:lpstr>
      <vt:lpstr>Times New Roman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Revisiting Dup ACKs</vt:lpstr>
      <vt:lpstr>Revisiting Dup 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 = Medium + Adapters</vt:lpstr>
      <vt:lpstr>What is a Link?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Adaptors Communicating</vt:lpstr>
      <vt:lpstr>PowerPoint Presentation</vt:lpstr>
      <vt:lpstr>PowerPoint Presentation</vt:lpstr>
      <vt:lpstr>Link Layer Addresses (Recap)  (Discussed earlier in the context of ARP)</vt:lpstr>
      <vt:lpstr>ARP protocol</vt:lpstr>
      <vt:lpstr>As an Aside: Promiscuous Mode</vt:lpstr>
      <vt:lpstr>Why Not Just Use IP Addresses?</vt:lpstr>
      <vt:lpstr>PowerPoint Presentation</vt:lpstr>
      <vt:lpstr>Collisions</vt:lpstr>
      <vt:lpstr>Multi-Access Protocol</vt:lpstr>
      <vt:lpstr>Multi-Access Protocol</vt:lpstr>
      <vt:lpstr>Multi-Access Protocol</vt:lpstr>
      <vt:lpstr>Like Human Conversation…</vt:lpstr>
      <vt:lpstr>Carrier Sense Multiple Access (CSMA)</vt:lpstr>
      <vt:lpstr>Carrier Sense Multiple Access (CSMA)</vt:lpstr>
      <vt:lpstr>PowerPoint Presentation</vt:lpstr>
      <vt:lpstr>PowerPoint Presentation</vt:lpstr>
      <vt:lpstr>CSMA: The time-space graph of collision</vt:lpstr>
      <vt:lpstr>CSMA: The time-space graph of collision</vt:lpstr>
      <vt:lpstr>Comparing the Three Approaches</vt:lpstr>
      <vt:lpstr>Comparing the Three Approaches</vt:lpstr>
      <vt:lpstr>PowerPoint Presentation</vt:lpstr>
      <vt:lpstr>Ethernet</vt:lpstr>
      <vt:lpstr>Ethernet</vt:lpstr>
      <vt:lpstr>PowerPoint Presentation</vt:lpstr>
      <vt:lpstr>Ethernet Uses CSMA/CD</vt:lpstr>
      <vt:lpstr>CSMA/CD Collision Detection</vt:lpstr>
      <vt:lpstr>CSMA/CD Collision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29</cp:revision>
  <dcterms:created xsi:type="dcterms:W3CDTF">2023-04-06T15:24:14Z</dcterms:created>
  <dcterms:modified xsi:type="dcterms:W3CDTF">2023-04-06T17:54:58Z</dcterms:modified>
</cp:coreProperties>
</file>