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3"/>
  </p:notesMasterIdLst>
  <p:sldIdLst>
    <p:sldId id="1537" r:id="rId2"/>
    <p:sldId id="1547" r:id="rId3"/>
    <p:sldId id="1548" r:id="rId4"/>
    <p:sldId id="1499" r:id="rId5"/>
    <p:sldId id="749" r:id="rId6"/>
    <p:sldId id="1534" r:id="rId7"/>
    <p:sldId id="1507" r:id="rId8"/>
    <p:sldId id="1533" r:id="rId9"/>
    <p:sldId id="1543" r:id="rId10"/>
    <p:sldId id="1542" r:id="rId11"/>
    <p:sldId id="1544" r:id="rId12"/>
    <p:sldId id="1535" r:id="rId13"/>
    <p:sldId id="318" r:id="rId14"/>
    <p:sldId id="396" r:id="rId15"/>
    <p:sldId id="319" r:id="rId16"/>
    <p:sldId id="1536" r:id="rId17"/>
    <p:sldId id="317" r:id="rId18"/>
    <p:sldId id="1545" r:id="rId19"/>
    <p:sldId id="1530" r:id="rId20"/>
    <p:sldId id="373" r:id="rId21"/>
    <p:sldId id="395" r:id="rId22"/>
    <p:sldId id="1541" r:id="rId23"/>
    <p:sldId id="1525" r:id="rId24"/>
    <p:sldId id="1526" r:id="rId25"/>
    <p:sldId id="301" r:id="rId26"/>
    <p:sldId id="306" r:id="rId27"/>
    <p:sldId id="1527" r:id="rId28"/>
    <p:sldId id="307" r:id="rId29"/>
    <p:sldId id="308" r:id="rId30"/>
    <p:sldId id="374" r:id="rId31"/>
    <p:sldId id="1528" r:id="rId32"/>
    <p:sldId id="314" r:id="rId33"/>
    <p:sldId id="315" r:id="rId34"/>
    <p:sldId id="316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75" r:id="rId45"/>
    <p:sldId id="334" r:id="rId46"/>
    <p:sldId id="335" r:id="rId47"/>
    <p:sldId id="336" r:id="rId48"/>
    <p:sldId id="344" r:id="rId49"/>
    <p:sldId id="345" r:id="rId50"/>
    <p:sldId id="346" r:id="rId51"/>
    <p:sldId id="347" r:id="rId52"/>
    <p:sldId id="1515" r:id="rId53"/>
    <p:sldId id="1517" r:id="rId54"/>
    <p:sldId id="1518" r:id="rId55"/>
    <p:sldId id="1519" r:id="rId56"/>
    <p:sldId id="1520" r:id="rId57"/>
    <p:sldId id="1521" r:id="rId58"/>
    <p:sldId id="376" r:id="rId59"/>
    <p:sldId id="349" r:id="rId60"/>
    <p:sldId id="1546" r:id="rId61"/>
    <p:sldId id="350" r:id="rId62"/>
    <p:sldId id="351" r:id="rId63"/>
    <p:sldId id="353" r:id="rId64"/>
    <p:sldId id="352" r:id="rId65"/>
    <p:sldId id="355" r:id="rId66"/>
    <p:sldId id="1513" r:id="rId67"/>
    <p:sldId id="1539" r:id="rId68"/>
    <p:sldId id="1538" r:id="rId69"/>
    <p:sldId id="278" r:id="rId70"/>
    <p:sldId id="290" r:id="rId71"/>
    <p:sldId id="1540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0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74"/>
    <p:restoredTop sz="95034"/>
  </p:normalViewPr>
  <p:slideViewPr>
    <p:cSldViewPr snapToGrid="0" snapToObjects="1" showGuides="1">
      <p:cViewPr varScale="1">
        <p:scale>
          <a:sx n="108" d="100"/>
          <a:sy n="108" d="100"/>
        </p:scale>
        <p:origin x="208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e084584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e084584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20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7289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6D13279-0917-5248-A975-F621F68BF2B8}" type="slidenum">
              <a:rPr lang="en-US" altLang="en-US" sz="1300">
                <a:latin typeface="Times New Roman" charset="0"/>
              </a:rPr>
              <a:pPr/>
              <a:t>21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altLang="en-US" dirty="0">
                <a:latin typeface="Times New Roman" charset="0"/>
                <a:ea typeface="ＭＳ Ｐゴシック" charset="-128"/>
              </a:rPr>
              <a:t>Associate press: an Internet vs the Internet</a:t>
            </a:r>
          </a:p>
        </p:txBody>
      </p:sp>
    </p:spTree>
    <p:extLst>
      <p:ext uri="{BB962C8B-B14F-4D97-AF65-F5344CB8AC3E}">
        <p14:creationId xmlns:p14="http://schemas.microsoft.com/office/powerpoint/2010/main" val="34475381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22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8175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99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1404C56-9938-D44A-B199-D08FF877D159}" type="slidenum">
              <a:rPr lang="en-US" altLang="en-US" sz="1300">
                <a:latin typeface="Times New Roman" charset="0"/>
              </a:rPr>
              <a:pPr/>
              <a:t>25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3603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E527D9C-0205-0643-A1BF-B8758DAEFA32}" type="slidenum">
              <a:rPr lang="en-US" altLang="en-US" sz="1300">
                <a:latin typeface="Times New Roman" charset="0"/>
              </a:rPr>
              <a:pPr/>
              <a:t>26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2812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D7C25DF-036B-F541-A7B7-48CDFB7C9C5C}" type="slidenum">
              <a:rPr lang="en-US" altLang="en-US" sz="1300">
                <a:latin typeface="Times New Roman" charset="0"/>
              </a:rPr>
              <a:pPr/>
              <a:t>29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3205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30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09732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21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31E1F7F-D410-B545-8D2E-22BD3A14125C}" type="slidenum">
              <a:rPr lang="en-US" altLang="en-US" sz="1300">
                <a:latin typeface="Times New Roman" charset="0"/>
              </a:rPr>
              <a:pPr/>
              <a:t>32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426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e0845841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e0845841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8BE5E-5D8E-4C4F-B432-3FD96A734116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990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8D493E6-7745-0D48-A8A0-FB59F4F4B9A9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/>
              <a:t>34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33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67576B4-0BED-6845-A7DF-94146859B103}" type="slidenum">
              <a:rPr lang="en-US" altLang="en-US" sz="1300">
                <a:latin typeface="Times New Roman" charset="0"/>
              </a:rPr>
              <a:pPr/>
              <a:t>35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076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65AA4A0-B75D-F241-91E9-16A4D391E99F}" type="slidenum">
              <a:rPr lang="en-US" altLang="en-US" sz="1300">
                <a:latin typeface="Times New Roman" charset="0"/>
              </a:rPr>
              <a:pPr/>
              <a:t>36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30614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0946EE7-2E27-334F-B36A-4ACBF863E546}" type="slidenum">
              <a:rPr lang="en-US" altLang="en-US" sz="1300">
                <a:latin typeface="Times New Roman" charset="0"/>
              </a:rPr>
              <a:pPr/>
              <a:t>37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9265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986D303-134D-9246-B87E-7783A732FAEB}" type="slidenum">
              <a:rPr lang="en-US" altLang="en-US" sz="1300">
                <a:latin typeface="Times New Roman" charset="0"/>
              </a:rPr>
              <a:pPr/>
              <a:t>38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5714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D59E67B-76A5-E44E-A339-47D4CB0C9D53}" type="slidenum">
              <a:rPr lang="en-US" altLang="en-US" sz="1300">
                <a:latin typeface="Times New Roman" charset="0"/>
              </a:rPr>
              <a:pPr/>
              <a:t>39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00689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3BBFFBB-B105-4044-AB48-D7E792D23EBB}" type="slidenum">
              <a:rPr lang="en-US" altLang="en-US" sz="1300">
                <a:latin typeface="Times New Roman" charset="0"/>
              </a:rPr>
              <a:pPr/>
              <a:t>40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2826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4298694-8B09-A941-8C8C-341EAB03F28D}" type="slidenum">
              <a:rPr lang="en-US" altLang="en-US" sz="1300">
                <a:latin typeface="Times New Roman" charset="0"/>
              </a:rPr>
              <a:pPr/>
              <a:t>41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36081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D758A66-771E-634D-9A8B-DA2D9F8D0EA9}" type="slidenum">
              <a:rPr lang="en-US" altLang="en-US" sz="1300">
                <a:latin typeface="Times New Roman" charset="0"/>
              </a:rPr>
              <a:pPr/>
              <a:t>42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0536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</a:t>
            </a:r>
            <a:r>
              <a:rPr lang="en-US" baseline="0"/>
              <a:t> building networks is hard</a:t>
            </a:r>
          </a:p>
          <a:p>
            <a:r>
              <a:rPr lang="en-US" baseline="0"/>
              <a:t>But unfortunately, computer networks are becoming increasingly critical to our daily lives</a:t>
            </a:r>
          </a:p>
          <a:p>
            <a:r>
              <a:rPr lang="en-US" baseline="0"/>
              <a:t>You know all the standard uses of computers…</a:t>
            </a:r>
          </a:p>
          <a:p>
            <a:r>
              <a:rPr lang="en-US" baseline="0"/>
              <a:t>Social networking</a:t>
            </a:r>
          </a:p>
          <a:p>
            <a:r>
              <a:rPr lang="en-US" baseline="0"/>
              <a:t>Gaming</a:t>
            </a:r>
          </a:p>
          <a:p>
            <a:endParaRPr lang="en-US" baseline="0"/>
          </a:p>
          <a:p>
            <a:r>
              <a:rPr lang="en-US" baseline="0"/>
              <a:t>But there’s a lot you may not </a:t>
            </a:r>
            <a:r>
              <a:rPr lang="en-US" baseline="0" err="1"/>
              <a:t>thinki</a:t>
            </a:r>
            <a:r>
              <a:rPr lang="en-US" baseline="0"/>
              <a:t> about</a:t>
            </a:r>
          </a:p>
          <a:p>
            <a:r>
              <a:rPr lang="en-US" baseline="0"/>
              <a:t>Financial sector – trillions of dollars – </a:t>
            </a:r>
          </a:p>
          <a:p>
            <a:r>
              <a:rPr lang="en-US" baseline="0"/>
              <a:t>Critical infrastructures – power grid, water </a:t>
            </a:r>
            <a:r>
              <a:rPr lang="en-US" baseline="0" err="1"/>
              <a:t>delibvery</a:t>
            </a:r>
            <a:r>
              <a:rPr lang="en-US" baseline="0"/>
              <a:t> systems – now all managed and operated with IP networks</a:t>
            </a:r>
          </a:p>
          <a:p>
            <a:r>
              <a:rPr lang="en-US" baseline="0"/>
              <a:t>911 communication services</a:t>
            </a:r>
          </a:p>
          <a:p>
            <a:endParaRPr lang="en-US" baseline="0"/>
          </a:p>
          <a:p>
            <a:r>
              <a:rPr lang="en-US" baseline="0"/>
              <a:t>…</a:t>
            </a:r>
          </a:p>
          <a:p>
            <a:r>
              <a:rPr lang="en-US" baseline="0"/>
              <a:t>Remote medicine</a:t>
            </a:r>
          </a:p>
          <a:p>
            <a:r>
              <a:rPr lang="en-US" baseline="0"/>
              <a:t>Brakes of your car</a:t>
            </a:r>
          </a:p>
          <a:p>
            <a:endParaRPr lang="en-US" baseline="0"/>
          </a:p>
          <a:p>
            <a:r>
              <a:rPr lang="en-US" baseline="0"/>
              <a:t>Power grid and critical infrastructure</a:t>
            </a:r>
          </a:p>
          <a:p>
            <a:r>
              <a:rPr lang="en-US" baseline="0"/>
              <a:t>Financial and trading networks – move billions of dollars per day over computer </a:t>
            </a:r>
            <a:r>
              <a:rPr lang="en-US" baseline="0" err="1"/>
              <a:t>netowrks</a:t>
            </a:r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Computer networks are no longer just for fun and games</a:t>
            </a:r>
          </a:p>
          <a:p>
            <a:r>
              <a:rPr lang="en-US" baseline="0"/>
              <a:t>People’s lives every day depend on the availability and functioning of computer </a:t>
            </a:r>
            <a:r>
              <a:rPr lang="en-US" baseline="0" err="1"/>
              <a:t>netowrks</a:t>
            </a:r>
            <a:endParaRPr lang="en-US" baseline="0"/>
          </a:p>
          <a:p>
            <a:r>
              <a:rPr lang="en-US" baseline="0" err="1"/>
              <a:t>Makign</a:t>
            </a:r>
            <a:r>
              <a:rPr lang="en-US" baseline="0"/>
              <a:t> it very important that we build them well, and protect them from adversaries,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2312A-0363-4862-9B77-D2C84F28D7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00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F80CBA3-7F49-6A43-A7BB-BF6260D102C7}" type="slidenum">
              <a:rPr lang="en-US" altLang="en-US" sz="1300">
                <a:latin typeface="Times New Roman" charset="0"/>
              </a:rPr>
              <a:pPr/>
              <a:t>43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17714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44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8961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74FDD81-8D3A-5C49-A314-D643B7F717C4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/>
              <a:t>45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3847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8074F9E7-C7B6-024C-AAD9-9B307AABD155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/>
              <a:t>46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2822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 txBox="1">
            <a:spLocks noGrp="1" noChangeArrowheads="1"/>
          </p:cNvSpPr>
          <p:nvPr/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49" tIns="48325" rIns="96649" bIns="48325" anchor="b"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3025BFBA-593E-2F41-9D65-0B97356E843A}" type="slidenum">
              <a:rPr lang="en-US" altLang="en-US" sz="1300">
                <a:solidFill>
                  <a:srgbClr val="000000"/>
                </a:solidFill>
                <a:latin typeface="Times New Roman" charset="0"/>
              </a:rPr>
              <a:pPr algn="r"/>
              <a:t>47</a:t>
            </a:fld>
            <a:endParaRPr lang="en-US" altLang="en-US" sz="13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5093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583BD33-5730-EB4F-8AE8-EBECD1E63EC1}" type="slidenum">
              <a:rPr lang="en-US" altLang="en-US" sz="1300">
                <a:latin typeface="Times New Roman" charset="0"/>
              </a:rPr>
              <a:pPr/>
              <a:t>48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50012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6B98C3B4-97ED-B742-B8E7-A8BDA36B7B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D01D5799-C4E9-EB49-A4B2-4464AD1F7FB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470D3640-EDA1-B64E-BD26-FEFD8E452493}" type="datetime3">
              <a:rPr lang="en-US" altLang="en-US" sz="1300" smtClean="0">
                <a:latin typeface="Times New Roman" panose="02020603050405020304" pitchFamily="18" charset="0"/>
              </a:rPr>
              <a:pPr/>
              <a:t>31 January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8068" name="Rectangle 6">
            <a:extLst>
              <a:ext uri="{FF2B5EF4-FFF2-40B4-BE49-F238E27FC236}">
                <a16:creationId xmlns:a16="http://schemas.microsoft.com/office/drawing/2014/main" id="{9F9CCF4C-EC82-8546-86B1-F77314BB525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88069" name="Rectangle 7">
            <a:extLst>
              <a:ext uri="{FF2B5EF4-FFF2-40B4-BE49-F238E27FC236}">
                <a16:creationId xmlns:a16="http://schemas.microsoft.com/office/drawing/2014/main" id="{D14E4D66-8D0D-9148-B5A4-62E2DDC72F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60835CFF-A95A-1B49-AFAD-A9DD3349481A}" type="slidenum">
              <a:rPr lang="en-US" altLang="en-US" sz="1300">
                <a:latin typeface="Times New Roman" panose="02020603050405020304" pitchFamily="18" charset="0"/>
              </a:rPr>
              <a:pPr/>
              <a:t>53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8070" name="Rectangle 2">
            <a:extLst>
              <a:ext uri="{FF2B5EF4-FFF2-40B4-BE49-F238E27FC236}">
                <a16:creationId xmlns:a16="http://schemas.microsoft.com/office/drawing/2014/main" id="{58BFFA29-F0E3-5A41-BA75-FD80BF7D15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71" name="Rectangle 3">
            <a:extLst>
              <a:ext uri="{FF2B5EF4-FFF2-40B4-BE49-F238E27FC236}">
                <a16:creationId xmlns:a16="http://schemas.microsoft.com/office/drawing/2014/main" id="{478A4F06-73E2-3A40-AF29-D88C288269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053432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46B2BDE2-F771-854F-9062-BF603244F2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14430829-D514-684C-A96F-A22A2A13DF45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3A32E367-43DF-8441-A44B-2925F1A7B8D9}" type="datetime3">
              <a:rPr lang="en-US" altLang="en-US" sz="1300" smtClean="0">
                <a:latin typeface="Times New Roman" panose="02020603050405020304" pitchFamily="18" charset="0"/>
              </a:rPr>
              <a:pPr/>
              <a:t>31 January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9092" name="Rectangle 6">
            <a:extLst>
              <a:ext uri="{FF2B5EF4-FFF2-40B4-BE49-F238E27FC236}">
                <a16:creationId xmlns:a16="http://schemas.microsoft.com/office/drawing/2014/main" id="{DD2F6E10-0546-4E44-9253-DC868395986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89093" name="Rectangle 7">
            <a:extLst>
              <a:ext uri="{FF2B5EF4-FFF2-40B4-BE49-F238E27FC236}">
                <a16:creationId xmlns:a16="http://schemas.microsoft.com/office/drawing/2014/main" id="{5B15B53E-54DA-4645-9393-BB42234FA9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FF8FF7E4-B013-7C4B-AD60-220FF5EE52BB}" type="slidenum">
              <a:rPr lang="en-US" altLang="en-US" sz="1300">
                <a:latin typeface="Times New Roman" panose="02020603050405020304" pitchFamily="18" charset="0"/>
              </a:rPr>
              <a:pPr/>
              <a:t>54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89094" name="Rectangle 2">
            <a:extLst>
              <a:ext uri="{FF2B5EF4-FFF2-40B4-BE49-F238E27FC236}">
                <a16:creationId xmlns:a16="http://schemas.microsoft.com/office/drawing/2014/main" id="{58A47317-419E-C94E-BE07-19D8808716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5" name="Rectangle 3">
            <a:extLst>
              <a:ext uri="{FF2B5EF4-FFF2-40B4-BE49-F238E27FC236}">
                <a16:creationId xmlns:a16="http://schemas.microsoft.com/office/drawing/2014/main" id="{934621AE-5AE7-7947-A67F-F6BBB711D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90170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371AF327-86F4-BA40-8075-EE7E908CC2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505A1E06-461B-774A-B63F-A0BE2DCA597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AB0C1F9F-CF73-A74E-AFFC-52B38368D7AC}" type="datetime3">
              <a:rPr lang="en-US" altLang="en-US" sz="1300" smtClean="0">
                <a:latin typeface="Times New Roman" panose="02020603050405020304" pitchFamily="18" charset="0"/>
              </a:rPr>
              <a:pPr/>
              <a:t>31 January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0116" name="Rectangle 6">
            <a:extLst>
              <a:ext uri="{FF2B5EF4-FFF2-40B4-BE49-F238E27FC236}">
                <a16:creationId xmlns:a16="http://schemas.microsoft.com/office/drawing/2014/main" id="{DCA2D163-624E-3D44-9316-CBF3F5BDD6D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90117" name="Rectangle 7">
            <a:extLst>
              <a:ext uri="{FF2B5EF4-FFF2-40B4-BE49-F238E27FC236}">
                <a16:creationId xmlns:a16="http://schemas.microsoft.com/office/drawing/2014/main" id="{500DCB2D-D95B-9C44-BB03-5A6F8C5E2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DB8FD36E-2C81-7146-8241-E1A6B3D7842D}" type="slidenum">
              <a:rPr lang="en-US" altLang="en-US" sz="1300">
                <a:latin typeface="Times New Roman" panose="02020603050405020304" pitchFamily="18" charset="0"/>
              </a:rPr>
              <a:pPr/>
              <a:t>55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0118" name="Rectangle 2">
            <a:extLst>
              <a:ext uri="{FF2B5EF4-FFF2-40B4-BE49-F238E27FC236}">
                <a16:creationId xmlns:a16="http://schemas.microsoft.com/office/drawing/2014/main" id="{969D5951-A9F8-834A-9B98-68C0F50B7C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9" name="Rectangle 3">
            <a:extLst>
              <a:ext uri="{FF2B5EF4-FFF2-40B4-BE49-F238E27FC236}">
                <a16:creationId xmlns:a16="http://schemas.microsoft.com/office/drawing/2014/main" id="{8A879419-E98D-6C47-86FB-8C5B3F21D0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242267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2B53B249-4F5C-D342-80E4-F6370F2DC39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91139" name="Rectangle 3">
            <a:extLst>
              <a:ext uri="{FF2B5EF4-FFF2-40B4-BE49-F238E27FC236}">
                <a16:creationId xmlns:a16="http://schemas.microsoft.com/office/drawing/2014/main" id="{3AAB3C20-5DC3-3243-A5A6-E2D71394A21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819D49E7-20C0-434B-ABD2-A8F5AB6B5739}" type="datetime3">
              <a:rPr lang="en-US" altLang="en-US" sz="1300" smtClean="0">
                <a:latin typeface="Times New Roman" panose="02020603050405020304" pitchFamily="18" charset="0"/>
              </a:rPr>
              <a:pPr/>
              <a:t>31 January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1140" name="Rectangle 6">
            <a:extLst>
              <a:ext uri="{FF2B5EF4-FFF2-40B4-BE49-F238E27FC236}">
                <a16:creationId xmlns:a16="http://schemas.microsoft.com/office/drawing/2014/main" id="{4B87FD52-B01C-9D40-BE0F-51231828B2F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91141" name="Rectangle 7">
            <a:extLst>
              <a:ext uri="{FF2B5EF4-FFF2-40B4-BE49-F238E27FC236}">
                <a16:creationId xmlns:a16="http://schemas.microsoft.com/office/drawing/2014/main" id="{EC9AF8DC-428A-2948-A3EA-93054B9FB0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900B42E4-2A56-784D-9B85-07C7B3908539}" type="slidenum">
              <a:rPr lang="en-US" altLang="en-US" sz="1300">
                <a:latin typeface="Times New Roman" panose="02020603050405020304" pitchFamily="18" charset="0"/>
              </a:rPr>
              <a:pPr/>
              <a:t>56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91142" name="Rectangle 2">
            <a:extLst>
              <a:ext uri="{FF2B5EF4-FFF2-40B4-BE49-F238E27FC236}">
                <a16:creationId xmlns:a16="http://schemas.microsoft.com/office/drawing/2014/main" id="{DC165395-7458-8846-95EA-3AD074233D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3" name="Rectangle 3">
            <a:extLst>
              <a:ext uri="{FF2B5EF4-FFF2-40B4-BE49-F238E27FC236}">
                <a16:creationId xmlns:a16="http://schemas.microsoft.com/office/drawing/2014/main" id="{90CBB869-5E3B-DA45-9289-D7D7D0FC79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22650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4ACFE29-6D13-D144-BE00-8711C6782A5A}" type="slidenum">
              <a:rPr lang="en-US" altLang="en-US" sz="1300">
                <a:latin typeface="Times New Roman" charset="0"/>
              </a:rPr>
              <a:pPr/>
              <a:t>13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47484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D2DFD8E-9E57-E548-981C-AE311CDD890F}" type="slidenum">
              <a:rPr lang="en-US" altLang="en-US" sz="1300">
                <a:latin typeface="Times New Roman" charset="0"/>
              </a:rPr>
              <a:pPr/>
              <a:t>58</a:t>
            </a:fld>
            <a:endParaRPr lang="en-US" altLang="en-US" sz="1300" dirty="0">
              <a:latin typeface="Times New Roman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21538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06636A4-AE3F-9047-89B6-138953FA9225}" type="slidenum">
              <a:rPr lang="en-US" altLang="en-US" sz="1300">
                <a:latin typeface="Times New Roman" charset="0"/>
              </a:rPr>
              <a:pPr/>
              <a:t>59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93308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06636A4-AE3F-9047-89B6-138953FA9225}" type="slidenum">
              <a:rPr lang="en-US" altLang="en-US" sz="1300">
                <a:latin typeface="Times New Roman" charset="0"/>
              </a:rPr>
              <a:pPr/>
              <a:t>60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39773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AA6BB62-F8FE-BC4A-95E3-5273C49F2A4B}" type="slidenum">
              <a:rPr lang="en-US" altLang="en-US" sz="1300">
                <a:latin typeface="Times New Roman" charset="0"/>
              </a:rPr>
              <a:pPr/>
              <a:t>61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90045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1A46BDDC-05EE-7C41-8E67-D61A5D3D0664}" type="slidenum">
              <a:rPr lang="en-US" altLang="en-US" sz="1300">
                <a:latin typeface="Times New Roman" charset="0"/>
              </a:rPr>
              <a:pPr/>
              <a:t>62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149886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ECE87CB-FCD8-E741-89EB-32F7E65ADD8D}" type="slidenum">
              <a:rPr lang="en-US" altLang="en-US" sz="1300">
                <a:latin typeface="Times New Roman" charset="0"/>
              </a:rPr>
              <a:pPr/>
              <a:t>63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68334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B25F899-778B-B646-B64C-26CE21343243}" type="slidenum">
              <a:rPr lang="en-US" altLang="en-US" sz="1300">
                <a:latin typeface="Times New Roman" charset="0"/>
              </a:rPr>
              <a:pPr/>
              <a:t>64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56289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55794E5-8F12-684F-A638-5F2C6711682E}" type="slidenum">
              <a:rPr lang="en-US" altLang="en-US" sz="1300">
                <a:latin typeface="Times New Roman" charset="0"/>
              </a:rPr>
              <a:pPr/>
              <a:t>65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27176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4006733D-3E05-7D4A-81DB-27A5010A1BD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BC69A914-DA88-FA49-B5A2-4D4736FD9C5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4941AF11-80DB-3A49-9663-6828B69F9479}" type="datetime3">
              <a:rPr lang="en-US" altLang="en-US" sz="1300" smtClean="0">
                <a:latin typeface="Times New Roman" panose="02020603050405020304" pitchFamily="18" charset="0"/>
              </a:rPr>
              <a:pPr/>
              <a:t>31 January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7588" name="Rectangle 6">
            <a:extLst>
              <a:ext uri="{FF2B5EF4-FFF2-40B4-BE49-F238E27FC236}">
                <a16:creationId xmlns:a16="http://schemas.microsoft.com/office/drawing/2014/main" id="{4DE0CF0C-A54A-B24A-B4C5-F2D57D59534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67589" name="Rectangle 7">
            <a:extLst>
              <a:ext uri="{FF2B5EF4-FFF2-40B4-BE49-F238E27FC236}">
                <a16:creationId xmlns:a16="http://schemas.microsoft.com/office/drawing/2014/main" id="{4C196F5D-481F-4F44-B49C-695DADB20C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09C41A41-E407-7444-8DCD-299DA1D4AFBC}" type="slidenum">
              <a:rPr lang="en-US" altLang="en-US" sz="1300">
                <a:latin typeface="Times New Roman" panose="02020603050405020304" pitchFamily="18" charset="0"/>
              </a:rPr>
              <a:pPr/>
              <a:t>67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7590" name="Rectangle 2">
            <a:extLst>
              <a:ext uri="{FF2B5EF4-FFF2-40B4-BE49-F238E27FC236}">
                <a16:creationId xmlns:a16="http://schemas.microsoft.com/office/drawing/2014/main" id="{86F52984-AC5A-EA4D-8029-D639A3FDEF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91" name="Rectangle 3">
            <a:extLst>
              <a:ext uri="{FF2B5EF4-FFF2-40B4-BE49-F238E27FC236}">
                <a16:creationId xmlns:a16="http://schemas.microsoft.com/office/drawing/2014/main" id="{840C5582-7E98-B84D-B2F8-10F6CE45F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527836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D99DE830-A790-274F-ABAF-EF895ECA19F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The University of Adelaide, School of Computer Science</a:t>
            </a:r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83D554D5-FD4B-E642-8764-9C7BBEDDC10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7EF02D94-23F2-DA42-8C73-67164979D9D9}" type="datetime3">
              <a:rPr lang="en-US" altLang="en-US" sz="1300" smtClean="0">
                <a:latin typeface="Times New Roman" panose="02020603050405020304" pitchFamily="18" charset="0"/>
              </a:rPr>
              <a:pPr/>
              <a:t>31 January 2023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8612" name="Rectangle 6">
            <a:extLst>
              <a:ext uri="{FF2B5EF4-FFF2-40B4-BE49-F238E27FC236}">
                <a16:creationId xmlns:a16="http://schemas.microsoft.com/office/drawing/2014/main" id="{6F3A05C9-7F7C-E047-AA2D-F70161E7E47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altLang="en-US" sz="1300">
                <a:latin typeface="Times New Roman" panose="02020603050405020304" pitchFamily="18" charset="0"/>
              </a:rPr>
              <a:t>Chapter 2 — Instructions: Language of the Computer</a:t>
            </a:r>
          </a:p>
        </p:txBody>
      </p:sp>
      <p:sp>
        <p:nvSpPr>
          <p:cNvPr id="68613" name="Rectangle 7">
            <a:extLst>
              <a:ext uri="{FF2B5EF4-FFF2-40B4-BE49-F238E27FC236}">
                <a16:creationId xmlns:a16="http://schemas.microsoft.com/office/drawing/2014/main" id="{E506BAF1-7537-AE4D-87F0-26BA9F9935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defTabSz="966788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fld id="{05C8C7AB-D26A-384D-8E75-B636522B628C}" type="slidenum">
              <a:rPr lang="en-US" altLang="en-US" sz="1300">
                <a:latin typeface="Times New Roman" panose="02020603050405020304" pitchFamily="18" charset="0"/>
              </a:rPr>
              <a:pPr/>
              <a:t>68</a:t>
            </a:fld>
            <a:endParaRPr lang="en-US" altLang="en-US" sz="1300">
              <a:latin typeface="Times New Roman" panose="02020603050405020304" pitchFamily="18" charset="0"/>
            </a:endParaRPr>
          </a:p>
        </p:txBody>
      </p:sp>
      <p:sp>
        <p:nvSpPr>
          <p:cNvPr id="68614" name="Rectangle 2">
            <a:extLst>
              <a:ext uri="{FF2B5EF4-FFF2-40B4-BE49-F238E27FC236}">
                <a16:creationId xmlns:a16="http://schemas.microsoft.com/office/drawing/2014/main" id="{A4A61FB2-68A0-5C4E-B535-19D726F0CD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5" name="Rectangle 3">
            <a:extLst>
              <a:ext uri="{FF2B5EF4-FFF2-40B4-BE49-F238E27FC236}">
                <a16:creationId xmlns:a16="http://schemas.microsoft.com/office/drawing/2014/main" id="{09802E23-68C5-2C4A-A41A-2A480667E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964766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4ACFE29-6D13-D144-BE00-8711C6782A5A}" type="slidenum">
              <a:rPr lang="en-US" altLang="en-US" sz="1300">
                <a:latin typeface="Times New Roman" charset="0"/>
              </a:rPr>
              <a:pPr/>
              <a:t>14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8937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9299198-68D6-8B4B-BE97-5053E4CDDA3F}" type="slidenum">
              <a:rPr lang="en-US" altLang="en-US" sz="1300">
                <a:latin typeface="Times New Roman" charset="0"/>
              </a:rPr>
              <a:pPr/>
              <a:t>15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charset="0"/>
                <a:ea typeface="ＭＳ Ｐゴシック" charset="-128"/>
              </a:rPr>
              <a:t>Two simple multiple access control techniques.</a:t>
            </a:r>
          </a:p>
          <a:p>
            <a:endParaRPr lang="en-US" altLang="en-US">
              <a:latin typeface="Times New Roman" charset="0"/>
              <a:ea typeface="ＭＳ Ｐゴシック" charset="-128"/>
            </a:endParaRPr>
          </a:p>
          <a:p>
            <a:r>
              <a:rPr lang="en-US" altLang="en-US">
                <a:latin typeface="Times New Roman" charset="0"/>
                <a:ea typeface="ＭＳ Ｐゴシック" charset="-128"/>
              </a:rPr>
              <a:t>Each mobile</a:t>
            </a:r>
            <a:r>
              <a:rPr lang="ja-JP" altLang="en-US">
                <a:latin typeface="Times New Roman" charset="0"/>
                <a:ea typeface="ＭＳ Ｐゴシック" charset="-128"/>
              </a:rPr>
              <a:t>’</a:t>
            </a:r>
            <a:r>
              <a:rPr lang="en-US" altLang="ja-JP">
                <a:latin typeface="Times New Roman" charset="0"/>
                <a:ea typeface="ＭＳ Ｐゴシック" charset="-128"/>
              </a:rPr>
              <a:t>s share of the bandwidth is divided into portions for the uplink and the downlink. Also, possibly, out of band signaling.</a:t>
            </a:r>
          </a:p>
          <a:p>
            <a:endParaRPr lang="en-US" altLang="en-US">
              <a:latin typeface="Times New Roman" charset="0"/>
              <a:ea typeface="ＭＳ Ｐゴシック" charset="-128"/>
            </a:endParaRPr>
          </a:p>
          <a:p>
            <a:r>
              <a:rPr lang="en-US" altLang="en-US">
                <a:latin typeface="Times New Roman" charset="0"/>
                <a:ea typeface="ＭＳ Ｐゴシック" charset="-128"/>
              </a:rPr>
              <a:t>As we will see, used in AMPS, GSM, IS-54/136</a:t>
            </a:r>
          </a:p>
        </p:txBody>
      </p:sp>
    </p:spTree>
    <p:extLst>
      <p:ext uri="{BB962C8B-B14F-4D97-AF65-F5344CB8AC3E}">
        <p14:creationId xmlns:p14="http://schemas.microsoft.com/office/powerpoint/2010/main" val="36990169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4ACFE29-6D13-D144-BE00-8711C6782A5A}" type="slidenum">
              <a:rPr lang="en-US" altLang="en-US" sz="1300">
                <a:latin typeface="Times New Roman" charset="0"/>
              </a:rPr>
              <a:pPr/>
              <a:t>16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4209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6653DA-AA02-8842-8259-25F58C5A06FC}" type="slidenum">
              <a:rPr lang="en-US" altLang="en-US" sz="1300">
                <a:latin typeface="Times New Roman" charset="0"/>
              </a:rPr>
              <a:pPr/>
              <a:t>17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4353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46653DA-AA02-8842-8259-25F58C5A06FC}" type="slidenum">
              <a:rPr lang="en-US" altLang="en-US" sz="1300">
                <a:latin typeface="Times New Roman" charset="0"/>
              </a:rPr>
              <a:pPr/>
              <a:t>18</a:t>
            </a:fld>
            <a:endParaRPr lang="en-US" altLang="en-US" sz="1300">
              <a:latin typeface="Times New Roman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9705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81987" cy="70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4213" y="1125538"/>
            <a:ext cx="8270875" cy="511175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67991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81987" cy="701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125538"/>
            <a:ext cx="4059237" cy="511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5850" y="1125538"/>
            <a:ext cx="4059238" cy="5111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403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0519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1/31/23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7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image" Target="../media/image32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38.png"/><Relationship Id="rId10" Type="http://schemas.openxmlformats.org/officeDocument/2006/relationships/image" Target="../media/image55.png"/><Relationship Id="rId4" Type="http://schemas.openxmlformats.org/officeDocument/2006/relationships/image" Target="../media/image33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32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0CD34-7FAA-0C4C-A315-236BB1AE03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E095B7-B1F9-D046-AF40-71502BEBADCA}"/>
              </a:ext>
            </a:extLst>
          </p:cNvPr>
          <p:cNvSpPr txBox="1"/>
          <p:nvPr/>
        </p:nvSpPr>
        <p:spPr>
          <a:xfrm>
            <a:off x="0" y="1407873"/>
            <a:ext cx="9144000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Computer Networks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11BC1-2EAB-1C4D-87F4-B65AD00845F5}"/>
              </a:ext>
            </a:extLst>
          </p:cNvPr>
          <p:cNvSpPr txBox="1"/>
          <p:nvPr/>
        </p:nvSpPr>
        <p:spPr>
          <a:xfrm>
            <a:off x="-2" y="44371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3D7871-DEB4-E44C-A18B-02BCF3599896}"/>
              </a:ext>
            </a:extLst>
          </p:cNvPr>
          <p:cNvSpPr txBox="1"/>
          <p:nvPr/>
        </p:nvSpPr>
        <p:spPr>
          <a:xfrm>
            <a:off x="0" y="4842195"/>
            <a:ext cx="91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CSI 2117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5828CB-7E52-7C42-828B-61F73401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57" y="2536117"/>
            <a:ext cx="1809092" cy="628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9ED042-611A-CF40-9F91-D455EAE148F0}"/>
              </a:ext>
            </a:extLst>
          </p:cNvPr>
          <p:cNvSpPr txBox="1"/>
          <p:nvPr/>
        </p:nvSpPr>
        <p:spPr>
          <a:xfrm>
            <a:off x="2737220" y="2067466"/>
            <a:ext cx="3887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417 : Spring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1F8B8-E72B-354F-8A70-396813EDC3E9}"/>
              </a:ext>
            </a:extLst>
          </p:cNvPr>
          <p:cNvSpPr txBox="1"/>
          <p:nvPr/>
        </p:nvSpPr>
        <p:spPr>
          <a:xfrm>
            <a:off x="0" y="340367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Topic: Overview of networks – Part 2</a:t>
            </a:r>
          </a:p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(Textbook chapter 1)</a:t>
            </a:r>
          </a:p>
        </p:txBody>
      </p:sp>
    </p:spTree>
    <p:extLst>
      <p:ext uri="{BB962C8B-B14F-4D97-AF65-F5344CB8AC3E}">
        <p14:creationId xmlns:p14="http://schemas.microsoft.com/office/powerpoint/2010/main" val="2132561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5315020" cy="4706833"/>
            <a:chOff x="0" y="968410"/>
            <a:chExt cx="5315020" cy="4706833"/>
          </a:xfrm>
        </p:grpSpPr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8AF46A44-792B-EC44-BF0D-E8A626521281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2D0AE99E-7D28-FC46-9AD6-2081718AE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972AB9-6184-E945-AB50-DA3684EEB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ECAA7D-4999-CB4A-92B6-7ECB9B43D593}"/>
              </a:ext>
            </a:extLst>
          </p:cNvPr>
          <p:cNvGrpSpPr/>
          <p:nvPr/>
        </p:nvGrpSpPr>
        <p:grpSpPr>
          <a:xfrm>
            <a:off x="3443283" y="1542462"/>
            <a:ext cx="2430537" cy="1645238"/>
            <a:chOff x="3443283" y="1542462"/>
            <a:chExt cx="2430537" cy="164523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F61E01F-9928-9642-92B5-AE742D739BF3}"/>
                </a:ext>
              </a:extLst>
            </p:cNvPr>
            <p:cNvSpPr/>
            <p:nvPr/>
          </p:nvSpPr>
          <p:spPr>
            <a:xfrm>
              <a:off x="3695117" y="2095500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C59273-A71E-7145-A579-A3A4CCB4D83B}"/>
                </a:ext>
              </a:extLst>
            </p:cNvPr>
            <p:cNvSpPr txBox="1"/>
            <p:nvPr/>
          </p:nvSpPr>
          <p:spPr>
            <a:xfrm>
              <a:off x="3443283" y="1542462"/>
              <a:ext cx="24305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Shared channel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B145E37-9C26-6F46-9088-C5FC1A1FA15C}"/>
              </a:ext>
            </a:extLst>
          </p:cNvPr>
          <p:cNvSpPr txBox="1"/>
          <p:nvPr/>
        </p:nvSpPr>
        <p:spPr>
          <a:xfrm>
            <a:off x="3159918" y="5696571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Multiple access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3535281" y="968410"/>
            <a:ext cx="5315020" cy="4706833"/>
            <a:chOff x="0" y="968410"/>
            <a:chExt cx="5315020" cy="4706833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BA450104-9D8A-2A4F-8523-3A72E201B249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D24ED98D-18E9-A94B-BE79-8BA5FF3DCC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672B21D-68D4-A842-9940-5F19CA0C9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908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5315020" cy="4706833"/>
            <a:chOff x="0" y="968410"/>
            <a:chExt cx="5315020" cy="4706833"/>
          </a:xfrm>
        </p:grpSpPr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8AF46A44-792B-EC44-BF0D-E8A626521281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2D0AE99E-7D28-FC46-9AD6-2081718AE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972AB9-6184-E945-AB50-DA3684EEB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ECAA7D-4999-CB4A-92B6-7ECB9B43D593}"/>
              </a:ext>
            </a:extLst>
          </p:cNvPr>
          <p:cNvGrpSpPr/>
          <p:nvPr/>
        </p:nvGrpSpPr>
        <p:grpSpPr>
          <a:xfrm>
            <a:off x="3443283" y="1542462"/>
            <a:ext cx="2430537" cy="1645238"/>
            <a:chOff x="3443283" y="1542462"/>
            <a:chExt cx="2430537" cy="164523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F61E01F-9928-9642-92B5-AE742D739BF3}"/>
                </a:ext>
              </a:extLst>
            </p:cNvPr>
            <p:cNvSpPr/>
            <p:nvPr/>
          </p:nvSpPr>
          <p:spPr>
            <a:xfrm>
              <a:off x="3695117" y="2095500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C59273-A71E-7145-A579-A3A4CCB4D83B}"/>
                </a:ext>
              </a:extLst>
            </p:cNvPr>
            <p:cNvSpPr txBox="1"/>
            <p:nvPr/>
          </p:nvSpPr>
          <p:spPr>
            <a:xfrm>
              <a:off x="3443283" y="1542462"/>
              <a:ext cx="24305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Shared channel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B145E37-9C26-6F46-9088-C5FC1A1FA15C}"/>
              </a:ext>
            </a:extLst>
          </p:cNvPr>
          <p:cNvSpPr txBox="1"/>
          <p:nvPr/>
        </p:nvSpPr>
        <p:spPr>
          <a:xfrm>
            <a:off x="3159918" y="5696571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Multiple access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3535281" y="968410"/>
            <a:ext cx="5315020" cy="4706833"/>
            <a:chOff x="0" y="968410"/>
            <a:chExt cx="5315020" cy="4706833"/>
          </a:xfrm>
        </p:grpSpPr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BA450104-9D8A-2A4F-8523-3A72E201B249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id="{D24ED98D-18E9-A94B-BE79-8BA5FF3DCC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672B21D-68D4-A842-9940-5F19CA0C91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FD3376D-0CC1-CC44-AC57-C02D8798B6B1}"/>
              </a:ext>
            </a:extLst>
          </p:cNvPr>
          <p:cNvSpPr txBox="1"/>
          <p:nvPr/>
        </p:nvSpPr>
        <p:spPr>
          <a:xfrm>
            <a:off x="3108290" y="4325767"/>
            <a:ext cx="2741200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How to direct the flow of data at these points?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6049E4C-F0CF-3A44-8D53-411EF9C5AA84}"/>
              </a:ext>
            </a:extLst>
          </p:cNvPr>
          <p:cNvSpPr/>
          <p:nvPr/>
        </p:nvSpPr>
        <p:spPr>
          <a:xfrm>
            <a:off x="4743252" y="3487085"/>
            <a:ext cx="1389046" cy="800582"/>
          </a:xfrm>
          <a:custGeom>
            <a:avLst/>
            <a:gdLst>
              <a:gd name="connsiteX0" fmla="*/ 0 w 1560576"/>
              <a:gd name="connsiteY0" fmla="*/ 670560 h 670560"/>
              <a:gd name="connsiteX1" fmla="*/ 1560576 w 1560576"/>
              <a:gd name="connsiteY1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0576" h="670560">
                <a:moveTo>
                  <a:pt x="0" y="670560"/>
                </a:moveTo>
                <a:lnTo>
                  <a:pt x="1560576" y="0"/>
                </a:lnTo>
              </a:path>
            </a:pathLst>
          </a:custGeom>
          <a:noFill/>
          <a:ln w="317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F114DE1A-78CA-1D4D-B080-95CE182BF4E1}"/>
              </a:ext>
            </a:extLst>
          </p:cNvPr>
          <p:cNvSpPr/>
          <p:nvPr/>
        </p:nvSpPr>
        <p:spPr>
          <a:xfrm rot="14798807">
            <a:off x="2822378" y="3305497"/>
            <a:ext cx="1389508" cy="1140924"/>
          </a:xfrm>
          <a:custGeom>
            <a:avLst/>
            <a:gdLst>
              <a:gd name="connsiteX0" fmla="*/ 0 w 1560576"/>
              <a:gd name="connsiteY0" fmla="*/ 670560 h 670560"/>
              <a:gd name="connsiteX1" fmla="*/ 1560576 w 1560576"/>
              <a:gd name="connsiteY1" fmla="*/ 0 h 67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60576" h="670560">
                <a:moveTo>
                  <a:pt x="0" y="670560"/>
                </a:moveTo>
                <a:lnTo>
                  <a:pt x="1560576" y="0"/>
                </a:lnTo>
              </a:path>
            </a:pathLst>
          </a:custGeom>
          <a:noFill/>
          <a:ln w="31750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89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01-05-9780123850591 copy">
            <a:extLst>
              <a:ext uri="{FF2B5EF4-FFF2-40B4-BE49-F238E27FC236}">
                <a16:creationId xmlns:a16="http://schemas.microsoft.com/office/drawing/2014/main" id="{ADEB051B-FB19-AC49-9A68-5525A534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80" y="917084"/>
            <a:ext cx="6249049" cy="3439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7B889F5D-C01D-4147-8BF8-306924007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533" y="4685397"/>
            <a:ext cx="4176713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latin typeface="+mj-lt"/>
              </a:rPr>
              <a:t>Multiplexing multiple logical flows over a single physical link</a:t>
            </a:r>
            <a:endParaRPr lang="en-GB" sz="2000" dirty="0">
              <a:solidFill>
                <a:srgbClr val="000066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CF3633-0F2F-2246-B2F0-FF6FC1BD49EF}"/>
              </a:ext>
            </a:extLst>
          </p:cNvPr>
          <p:cNvSpPr txBox="1"/>
          <p:nvPr/>
        </p:nvSpPr>
        <p:spPr>
          <a:xfrm>
            <a:off x="3159918" y="5696571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Switching</a:t>
            </a:r>
          </a:p>
        </p:txBody>
      </p:sp>
    </p:spTree>
    <p:extLst>
      <p:ext uri="{BB962C8B-B14F-4D97-AF65-F5344CB8AC3E}">
        <p14:creationId xmlns:p14="http://schemas.microsoft.com/office/powerpoint/2010/main" val="1483563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Straight Connector 379"/>
          <p:cNvCxnSpPr/>
          <p:nvPr/>
        </p:nvCxnSpPr>
        <p:spPr bwMode="auto">
          <a:xfrm rot="16200000" flipH="1">
            <a:off x="5373687" y="2093913"/>
            <a:ext cx="557213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 bwMode="auto">
          <a:xfrm rot="5400000">
            <a:off x="5768182" y="1988344"/>
            <a:ext cx="444500" cy="350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 bwMode="auto">
          <a:xfrm>
            <a:off x="5043488" y="2374900"/>
            <a:ext cx="46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16" name="Group 347"/>
          <p:cNvGrpSpPr>
            <a:grpSpLocks/>
          </p:cNvGrpSpPr>
          <p:nvPr/>
        </p:nvGrpSpPr>
        <p:grpSpPr bwMode="auto">
          <a:xfrm>
            <a:off x="5443538" y="2192338"/>
            <a:ext cx="815975" cy="449262"/>
            <a:chOff x="1871277" y="1576300"/>
            <a:chExt cx="1128371" cy="437861"/>
          </a:xfrm>
        </p:grpSpPr>
        <p:sp>
          <p:nvSpPr>
            <p:cNvPr id="129" name="Oval 12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1" name="Oval 13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6" name="Straight Connector 135"/>
            <p:cNvCxnSpPr>
              <a:endCxn id="13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517" name="Group 347"/>
          <p:cNvGrpSpPr>
            <a:grpSpLocks/>
          </p:cNvGrpSpPr>
          <p:nvPr/>
        </p:nvGrpSpPr>
        <p:grpSpPr bwMode="auto">
          <a:xfrm>
            <a:off x="7618413" y="2201863"/>
            <a:ext cx="815975" cy="449262"/>
            <a:chOff x="1871277" y="1576300"/>
            <a:chExt cx="1128371" cy="437861"/>
          </a:xfrm>
        </p:grpSpPr>
        <p:sp>
          <p:nvSpPr>
            <p:cNvPr id="119" name="Oval 11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1" name="Oval 12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6" name="Straight Connector 125"/>
            <p:cNvCxnSpPr>
              <a:endCxn id="12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8" name="Straight Connector 387"/>
          <p:cNvCxnSpPr/>
          <p:nvPr/>
        </p:nvCxnSpPr>
        <p:spPr bwMode="auto">
          <a:xfrm rot="16200000" flipV="1">
            <a:off x="7853363" y="4473575"/>
            <a:ext cx="557212" cy="147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 bwMode="auto">
          <a:xfrm rot="5400000" flipH="1" flipV="1">
            <a:off x="7604126" y="4460875"/>
            <a:ext cx="501650" cy="11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20" name="Group 347"/>
          <p:cNvGrpSpPr>
            <a:grpSpLocks/>
          </p:cNvGrpSpPr>
          <p:nvPr/>
        </p:nvGrpSpPr>
        <p:grpSpPr bwMode="auto">
          <a:xfrm>
            <a:off x="7667625" y="3878263"/>
            <a:ext cx="815975" cy="449262"/>
            <a:chOff x="1871277" y="1576300"/>
            <a:chExt cx="1128371" cy="437861"/>
          </a:xfrm>
        </p:grpSpPr>
        <p:sp>
          <p:nvSpPr>
            <p:cNvPr id="109" name="Oval 108"/>
            <p:cNvSpPr/>
            <p:nvPr/>
          </p:nvSpPr>
          <p:spPr bwMode="auto">
            <a:xfrm flipV="1">
              <a:off x="1873473" y="1693888"/>
              <a:ext cx="1126175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 bwMode="auto">
            <a:xfrm flipV="1">
              <a:off x="1871277" y="1576300"/>
              <a:ext cx="1126176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158859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2101781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2554008" y="1727927"/>
              <a:ext cx="243675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2090804" y="1729474"/>
              <a:ext cx="239286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6" name="Straight Connector 115"/>
            <p:cNvCxnSpPr>
              <a:endCxn id="111" idx="2"/>
            </p:cNvCxnSpPr>
            <p:nvPr/>
          </p:nvCxnSpPr>
          <p:spPr bwMode="auto">
            <a:xfrm flipH="1" flipV="1">
              <a:off x="1871277" y="1737210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 bwMode="auto">
            <a:xfrm flipH="1" flipV="1">
              <a:off x="2997453" y="1734116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52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555171" y="274638"/>
            <a:ext cx="7772400" cy="7191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Circuit </a:t>
            </a:r>
            <a:r>
              <a:rPr lang="en-US" altLang="en-US" dirty="0">
                <a:ea typeface="ＭＳ Ｐゴシック" charset="-128"/>
              </a:rPr>
              <a:t>S</a:t>
            </a:r>
            <a:r>
              <a:rPr lang="en-US" altLang="en-US" sz="4000" dirty="0">
                <a:ea typeface="ＭＳ Ｐゴシック" charset="-128"/>
              </a:rPr>
              <a:t>witching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77827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3593" y="1276350"/>
            <a:ext cx="4713770" cy="4648200"/>
          </a:xfrm>
        </p:spPr>
        <p:txBody>
          <a:bodyPr/>
          <a:lstStyle/>
          <a:p>
            <a:pPr marL="9525" indent="-9525" eaLnBrk="1" hangingPunct="1"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ea typeface="ＭＳ Ｐゴシック" charset="-128"/>
              </a:rPr>
              <a:t>end-end resources allocated to, reserved for 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call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 between source &amp; destination: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in diagram, each link has four circuits. </a:t>
            </a:r>
          </a:p>
          <a:p>
            <a:pPr marL="682625" lvl="1" indent="-225425" eaLnBrk="1" hangingPunct="1"/>
            <a:r>
              <a:rPr lang="en-US" altLang="en-US" sz="2000" dirty="0">
                <a:ea typeface="ＭＳ Ｐゴシック" charset="-128"/>
              </a:rPr>
              <a:t>call gets 2</a:t>
            </a:r>
            <a:r>
              <a:rPr lang="en-US" altLang="en-US" sz="2000" baseline="30000" dirty="0">
                <a:ea typeface="ＭＳ Ｐゴシック" charset="-128"/>
              </a:rPr>
              <a:t>nd</a:t>
            </a:r>
            <a:r>
              <a:rPr lang="en-US" altLang="en-US" sz="2000" dirty="0">
                <a:ea typeface="ＭＳ Ｐゴシック" charset="-128"/>
              </a:rPr>
              <a:t> circuit in top link and 1</a:t>
            </a:r>
            <a:r>
              <a:rPr lang="en-US" altLang="en-US" sz="2000" baseline="30000" dirty="0">
                <a:ea typeface="ＭＳ Ｐゴシック" charset="-128"/>
              </a:rPr>
              <a:t>st</a:t>
            </a:r>
            <a:r>
              <a:rPr lang="en-US" altLang="en-US" sz="2000" dirty="0">
                <a:ea typeface="ＭＳ Ｐゴシック" charset="-128"/>
              </a:rPr>
              <a:t> circuit in right link.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dedicated resources: no sharing</a:t>
            </a:r>
          </a:p>
          <a:p>
            <a:pPr marL="682625" lvl="1" indent="-225425" eaLnBrk="1" hangingPunct="1"/>
            <a:r>
              <a:rPr lang="en-US" altLang="en-US" sz="2000" dirty="0"/>
              <a:t>circuit-like (guaranteed) performance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commonly used in traditional telephone networks</a:t>
            </a:r>
          </a:p>
        </p:txBody>
      </p:sp>
      <p:grpSp>
        <p:nvGrpSpPr>
          <p:cNvPr id="64526" name="Group 100"/>
          <p:cNvGrpSpPr>
            <a:grpSpLocks/>
          </p:cNvGrpSpPr>
          <p:nvPr/>
        </p:nvGrpSpPr>
        <p:grpSpPr bwMode="auto">
          <a:xfrm>
            <a:off x="4749800" y="1371600"/>
            <a:ext cx="631825" cy="503238"/>
            <a:chOff x="-44" y="1473"/>
            <a:chExt cx="981" cy="1105"/>
          </a:xfrm>
        </p:grpSpPr>
        <p:pic>
          <p:nvPicPr>
            <p:cNvPr id="6458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4527" name="Group 100"/>
          <p:cNvGrpSpPr>
            <a:grpSpLocks/>
          </p:cNvGrpSpPr>
          <p:nvPr/>
        </p:nvGrpSpPr>
        <p:grpSpPr bwMode="auto">
          <a:xfrm>
            <a:off x="8499475" y="4603750"/>
            <a:ext cx="631825" cy="503238"/>
            <a:chOff x="-44" y="1473"/>
            <a:chExt cx="981" cy="1105"/>
          </a:xfrm>
        </p:grpSpPr>
        <p:pic>
          <p:nvPicPr>
            <p:cNvPr id="64580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1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65" name="Rectangle 364"/>
          <p:cNvSpPr/>
          <p:nvPr/>
        </p:nvSpPr>
        <p:spPr bwMode="auto">
          <a:xfrm>
            <a:off x="6273800" y="2319338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6" name="Rectangle 365"/>
          <p:cNvSpPr/>
          <p:nvPr/>
        </p:nvSpPr>
        <p:spPr bwMode="auto">
          <a:xfrm>
            <a:off x="6273800" y="2374900"/>
            <a:ext cx="1346200" cy="555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7" name="Rectangle 366"/>
          <p:cNvSpPr/>
          <p:nvPr/>
        </p:nvSpPr>
        <p:spPr bwMode="auto">
          <a:xfrm>
            <a:off x="6273800" y="2430463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8" name="Rectangle 367"/>
          <p:cNvSpPr/>
          <p:nvPr/>
        </p:nvSpPr>
        <p:spPr bwMode="auto">
          <a:xfrm>
            <a:off x="6273800" y="2486025"/>
            <a:ext cx="1346200" cy="55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32" name="Group 142"/>
          <p:cNvGrpSpPr>
            <a:grpSpLocks/>
          </p:cNvGrpSpPr>
          <p:nvPr/>
        </p:nvGrpSpPr>
        <p:grpSpPr bwMode="auto">
          <a:xfrm>
            <a:off x="5570538" y="3878263"/>
            <a:ext cx="760412" cy="390525"/>
            <a:chOff x="2356" y="1300"/>
            <a:chExt cx="555" cy="194"/>
          </a:xfrm>
        </p:grpSpPr>
        <p:sp>
          <p:nvSpPr>
            <p:cNvPr id="6457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457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457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4575" name="Group 146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64578" name="Freeform 14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79" name="Freeform 14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576" name="Line 149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77" name="Line 150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33" name="Group 75"/>
          <p:cNvGrpSpPr>
            <a:grpSpLocks/>
          </p:cNvGrpSpPr>
          <p:nvPr/>
        </p:nvGrpSpPr>
        <p:grpSpPr bwMode="auto">
          <a:xfrm rot="5400000">
            <a:off x="5280818" y="3120232"/>
            <a:ext cx="1281113" cy="234950"/>
            <a:chOff x="4876800" y="1143000"/>
            <a:chExt cx="1752600" cy="304800"/>
          </a:xfrm>
        </p:grpSpPr>
        <p:sp>
          <p:nvSpPr>
            <p:cNvPr id="402" name="Rectangle 401"/>
            <p:cNvSpPr/>
            <p:nvPr/>
          </p:nvSpPr>
          <p:spPr>
            <a:xfrm>
              <a:off x="4863769" y="11718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63770" y="12480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4863769" y="13242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4863770" y="14004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4534" name="Group 80"/>
          <p:cNvGrpSpPr>
            <a:grpSpLocks/>
          </p:cNvGrpSpPr>
          <p:nvPr/>
        </p:nvGrpSpPr>
        <p:grpSpPr bwMode="auto">
          <a:xfrm>
            <a:off x="6350000" y="3990975"/>
            <a:ext cx="1328738" cy="222250"/>
            <a:chOff x="4876800" y="1143000"/>
            <a:chExt cx="1752600" cy="304800"/>
          </a:xfrm>
        </p:grpSpPr>
        <p:sp>
          <p:nvSpPr>
            <p:cNvPr id="398" name="Rectangle 397"/>
            <p:cNvSpPr/>
            <p:nvPr/>
          </p:nvSpPr>
          <p:spPr>
            <a:xfrm>
              <a:off x="4876800" y="11430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4876800" y="12192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876800" y="12954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876800" y="13716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4" name="Rectangle 373"/>
          <p:cNvSpPr/>
          <p:nvPr/>
        </p:nvSpPr>
        <p:spPr bwMode="auto">
          <a:xfrm rot="5400000">
            <a:off x="7478712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5" name="Rectangle 374"/>
          <p:cNvSpPr/>
          <p:nvPr/>
        </p:nvSpPr>
        <p:spPr bwMode="auto">
          <a:xfrm rot="5400000">
            <a:off x="7419975" y="3208338"/>
            <a:ext cx="1281113" cy="58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6" name="Rectangle 375"/>
          <p:cNvSpPr/>
          <p:nvPr/>
        </p:nvSpPr>
        <p:spPr bwMode="auto">
          <a:xfrm rot="5400000">
            <a:off x="7361237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7" name="Rectangle 376"/>
          <p:cNvSpPr/>
          <p:nvPr/>
        </p:nvSpPr>
        <p:spPr bwMode="auto">
          <a:xfrm rot="5400000">
            <a:off x="7302500" y="3208338"/>
            <a:ext cx="128111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8" name="Rectangle 377"/>
          <p:cNvSpPr/>
          <p:nvPr/>
        </p:nvSpPr>
        <p:spPr bwMode="auto">
          <a:xfrm rot="3198033">
            <a:off x="5179219" y="1955006"/>
            <a:ext cx="654050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9" name="Rectangle 378"/>
          <p:cNvSpPr/>
          <p:nvPr/>
        </p:nvSpPr>
        <p:spPr bwMode="auto">
          <a:xfrm rot="3198033">
            <a:off x="8226425" y="4462463"/>
            <a:ext cx="65246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383" name="Straight Connector 382"/>
          <p:cNvCxnSpPr>
            <a:endCxn id="64576" idx="0"/>
          </p:cNvCxnSpPr>
          <p:nvPr/>
        </p:nvCxnSpPr>
        <p:spPr bwMode="auto">
          <a:xfrm>
            <a:off x="5043488" y="3990975"/>
            <a:ext cx="528637" cy="11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>
            <a:endCxn id="64574" idx="1"/>
          </p:cNvCxnSpPr>
          <p:nvPr/>
        </p:nvCxnSpPr>
        <p:spPr bwMode="auto">
          <a:xfrm>
            <a:off x="5218113" y="3600450"/>
            <a:ext cx="461962" cy="315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>
            <a:endCxn id="64572" idx="3"/>
          </p:cNvCxnSpPr>
          <p:nvPr/>
        </p:nvCxnSpPr>
        <p:spPr bwMode="auto">
          <a:xfrm flipV="1">
            <a:off x="5159375" y="4237038"/>
            <a:ext cx="522288" cy="31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 bwMode="auto">
          <a:xfrm rot="5400000" flipH="1" flipV="1">
            <a:off x="5495132" y="4461669"/>
            <a:ext cx="501650" cy="115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 bwMode="auto">
          <a:xfrm rot="10800000">
            <a:off x="8440738" y="4102100"/>
            <a:ext cx="703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 bwMode="auto">
          <a:xfrm rot="16200000" flipH="1">
            <a:off x="7707313" y="1914525"/>
            <a:ext cx="557212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47" name="Group 100"/>
          <p:cNvGrpSpPr>
            <a:grpSpLocks/>
          </p:cNvGrpSpPr>
          <p:nvPr/>
        </p:nvGrpSpPr>
        <p:grpSpPr bwMode="auto">
          <a:xfrm>
            <a:off x="7972425" y="1371600"/>
            <a:ext cx="630238" cy="503238"/>
            <a:chOff x="-44" y="1473"/>
            <a:chExt cx="981" cy="1105"/>
          </a:xfrm>
        </p:grpSpPr>
        <p:pic>
          <p:nvPicPr>
            <p:cNvPr id="6456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6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cxnSp>
        <p:nvCxnSpPr>
          <p:cNvPr id="392" name="Straight Connector 391"/>
          <p:cNvCxnSpPr/>
          <p:nvPr/>
        </p:nvCxnSpPr>
        <p:spPr bwMode="auto">
          <a:xfrm rot="5400000">
            <a:off x="8161338" y="1751013"/>
            <a:ext cx="500062" cy="411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Rectangle 392"/>
          <p:cNvSpPr/>
          <p:nvPr/>
        </p:nvSpPr>
        <p:spPr bwMode="auto">
          <a:xfrm rot="1015003">
            <a:off x="5665788" y="2289175"/>
            <a:ext cx="601662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4" name="Rectangle 393"/>
          <p:cNvSpPr/>
          <p:nvPr/>
        </p:nvSpPr>
        <p:spPr bwMode="auto">
          <a:xfrm rot="2465437" flipV="1">
            <a:off x="7880350" y="4048125"/>
            <a:ext cx="522288" cy="571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5" name="Rectangle 394"/>
          <p:cNvSpPr/>
          <p:nvPr/>
        </p:nvSpPr>
        <p:spPr bwMode="auto">
          <a:xfrm rot="2177866" flipV="1">
            <a:off x="7605713" y="2474913"/>
            <a:ext cx="382587" cy="698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52" name="Group 347"/>
          <p:cNvGrpSpPr>
            <a:grpSpLocks/>
          </p:cNvGrpSpPr>
          <p:nvPr/>
        </p:nvGrpSpPr>
        <p:grpSpPr bwMode="auto">
          <a:xfrm>
            <a:off x="5529263" y="3871913"/>
            <a:ext cx="815975" cy="449262"/>
            <a:chOff x="1871277" y="1576300"/>
            <a:chExt cx="1128371" cy="437861"/>
          </a:xfrm>
        </p:grpSpPr>
        <p:sp>
          <p:nvSpPr>
            <p:cNvPr id="89" name="Oval 8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Oval 9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6" name="Straight Connector 95"/>
            <p:cNvCxnSpPr>
              <a:endCxn id="9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3827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555171" y="274638"/>
            <a:ext cx="7772400" cy="7191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Circuit </a:t>
            </a:r>
            <a:r>
              <a:rPr lang="en-US" altLang="en-US" dirty="0">
                <a:ea typeface="ＭＳ Ｐゴシック" charset="-128"/>
              </a:rPr>
              <a:t>S</a:t>
            </a:r>
            <a:r>
              <a:rPr lang="en-US" altLang="en-US" sz="4000" dirty="0">
                <a:ea typeface="ＭＳ Ｐゴシック" charset="-128"/>
              </a:rPr>
              <a:t>witching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98" y="1178013"/>
            <a:ext cx="6932427" cy="567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15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2516" y="223837"/>
            <a:ext cx="8462963" cy="9477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Circuit Switching: FDM </a:t>
            </a:r>
            <a:r>
              <a:rPr lang="en-US" altLang="en-US" sz="3600" dirty="0">
                <a:ea typeface="ＭＳ Ｐゴシック" charset="-128"/>
              </a:rPr>
              <a:t>versus</a:t>
            </a:r>
            <a:r>
              <a:rPr lang="en-US" altLang="en-US" sz="4000" dirty="0">
                <a:ea typeface="ＭＳ Ｐゴシック" charset="-128"/>
              </a:rPr>
              <a:t> TDM</a:t>
            </a:r>
            <a:endParaRPr lang="fr-FR" altLang="en-US" sz="4000" dirty="0">
              <a:ea typeface="ＭＳ Ｐゴシック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93700" y="1585913"/>
            <a:ext cx="7239000" cy="2438400"/>
            <a:chOff x="288" y="1007"/>
            <a:chExt cx="4560" cy="1536"/>
          </a:xfrm>
        </p:grpSpPr>
        <p:sp>
          <p:nvSpPr>
            <p:cNvPr id="66659" name="Text Box 4"/>
            <p:cNvSpPr txBox="1">
              <a:spLocks noChangeArrowheads="1"/>
            </p:cNvSpPr>
            <p:nvPr/>
          </p:nvSpPr>
          <p:spPr bwMode="auto">
            <a:xfrm>
              <a:off x="288" y="1007"/>
              <a:ext cx="5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FDM</a:t>
              </a:r>
              <a:endParaRPr lang="fr-FR" altLang="en-US"/>
            </a:p>
          </p:txBody>
        </p:sp>
        <p:grpSp>
          <p:nvGrpSpPr>
            <p:cNvPr id="66660" name="Group 5"/>
            <p:cNvGrpSpPr>
              <a:grpSpLocks/>
            </p:cNvGrpSpPr>
            <p:nvPr/>
          </p:nvGrpSpPr>
          <p:grpSpPr bwMode="auto">
            <a:xfrm>
              <a:off x="720" y="1392"/>
              <a:ext cx="4128" cy="1151"/>
              <a:chOff x="720" y="1392"/>
              <a:chExt cx="4128" cy="1151"/>
            </a:xfrm>
          </p:grpSpPr>
          <p:sp>
            <p:nvSpPr>
              <p:cNvPr id="66661" name="Line 6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62" name="Text Box 7"/>
              <p:cNvSpPr txBox="1">
                <a:spLocks noChangeArrowheads="1"/>
              </p:cNvSpPr>
              <p:nvPr/>
            </p:nvSpPr>
            <p:spPr bwMode="auto">
              <a:xfrm>
                <a:off x="720" y="1680"/>
                <a:ext cx="96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/>
                  <a:t>frequency</a:t>
                </a:r>
                <a:endParaRPr lang="fr-FR" altLang="en-US"/>
              </a:p>
            </p:txBody>
          </p:sp>
          <p:sp>
            <p:nvSpPr>
              <p:cNvPr id="66663" name="Line 8"/>
              <p:cNvSpPr>
                <a:spLocks noChangeShapeType="1"/>
              </p:cNvSpPr>
              <p:nvPr/>
            </p:nvSpPr>
            <p:spPr bwMode="auto">
              <a:xfrm>
                <a:off x="1728" y="2208"/>
                <a:ext cx="31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664" name="Text Box 9"/>
              <p:cNvSpPr txBox="1">
                <a:spLocks noChangeArrowheads="1"/>
              </p:cNvSpPr>
              <p:nvPr/>
            </p:nvSpPr>
            <p:spPr bwMode="auto">
              <a:xfrm>
                <a:off x="3048" y="2255"/>
                <a:ext cx="479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/>
                  <a:t>time</a:t>
                </a:r>
                <a:endParaRPr lang="fr-FR" altLang="en-US"/>
              </a:p>
            </p:txBody>
          </p:sp>
          <p:sp>
            <p:nvSpPr>
              <p:cNvPr id="66665" name="Rectangle 10"/>
              <p:cNvSpPr>
                <a:spLocks noChangeArrowheads="1"/>
              </p:cNvSpPr>
              <p:nvPr/>
            </p:nvSpPr>
            <p:spPr bwMode="auto">
              <a:xfrm>
                <a:off x="1776" y="1584"/>
                <a:ext cx="2880" cy="5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</p:grpSp>
      </p:grp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743200" y="2514600"/>
            <a:ext cx="45720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2743200" y="2743200"/>
            <a:ext cx="4572000" cy="2286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2743200" y="2971800"/>
            <a:ext cx="457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2743200" y="3200400"/>
            <a:ext cx="4572000" cy="228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81000" y="3748088"/>
            <a:ext cx="7239000" cy="2516187"/>
            <a:chOff x="288" y="2543"/>
            <a:chExt cx="4560" cy="1585"/>
          </a:xfrm>
        </p:grpSpPr>
        <p:sp>
          <p:nvSpPr>
            <p:cNvPr id="66653" name="Text Box 16"/>
            <p:cNvSpPr txBox="1">
              <a:spLocks noChangeArrowheads="1"/>
            </p:cNvSpPr>
            <p:nvPr/>
          </p:nvSpPr>
          <p:spPr bwMode="auto">
            <a:xfrm>
              <a:off x="288" y="2543"/>
              <a:ext cx="5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TDM</a:t>
              </a:r>
              <a:endParaRPr lang="fr-FR" altLang="en-US"/>
            </a:p>
          </p:txBody>
        </p:sp>
        <p:sp>
          <p:nvSpPr>
            <p:cNvPr id="66654" name="Line 17"/>
            <p:cNvSpPr>
              <a:spLocks noChangeShapeType="1"/>
            </p:cNvSpPr>
            <p:nvPr/>
          </p:nvSpPr>
          <p:spPr bwMode="auto">
            <a:xfrm flipV="1">
              <a:off x="1728" y="2977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5" name="Text Box 18"/>
            <p:cNvSpPr txBox="1">
              <a:spLocks noChangeArrowheads="1"/>
            </p:cNvSpPr>
            <p:nvPr/>
          </p:nvSpPr>
          <p:spPr bwMode="auto">
            <a:xfrm>
              <a:off x="720" y="3265"/>
              <a:ext cx="9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frequency</a:t>
              </a:r>
              <a:endParaRPr lang="fr-FR" altLang="en-US"/>
            </a:p>
          </p:txBody>
        </p:sp>
        <p:sp>
          <p:nvSpPr>
            <p:cNvPr id="66656" name="Line 19"/>
            <p:cNvSpPr>
              <a:spLocks noChangeShapeType="1"/>
            </p:cNvSpPr>
            <p:nvPr/>
          </p:nvSpPr>
          <p:spPr bwMode="auto">
            <a:xfrm>
              <a:off x="1728" y="3793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57" name="Text Box 20"/>
            <p:cNvSpPr txBox="1">
              <a:spLocks noChangeArrowheads="1"/>
            </p:cNvSpPr>
            <p:nvPr/>
          </p:nvSpPr>
          <p:spPr bwMode="auto">
            <a:xfrm>
              <a:off x="3048" y="3840"/>
              <a:ext cx="47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time</a:t>
              </a:r>
              <a:endParaRPr lang="fr-FR" altLang="en-US"/>
            </a:p>
          </p:txBody>
        </p:sp>
        <p:sp>
          <p:nvSpPr>
            <p:cNvPr id="66658" name="Rectangle 21"/>
            <p:cNvSpPr>
              <a:spLocks noChangeArrowheads="1"/>
            </p:cNvSpPr>
            <p:nvPr/>
          </p:nvSpPr>
          <p:spPr bwMode="auto">
            <a:xfrm>
              <a:off x="1776" y="3168"/>
              <a:ext cx="288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2743200" y="4740275"/>
            <a:ext cx="3886200" cy="914400"/>
            <a:chOff x="1776" y="3168"/>
            <a:chExt cx="2448" cy="576"/>
          </a:xfrm>
        </p:grpSpPr>
        <p:sp>
          <p:nvSpPr>
            <p:cNvPr id="66648" name="Rectangle 23"/>
            <p:cNvSpPr>
              <a:spLocks noChangeArrowheads="1"/>
            </p:cNvSpPr>
            <p:nvPr/>
          </p:nvSpPr>
          <p:spPr bwMode="auto">
            <a:xfrm>
              <a:off x="1776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9" name="Rectangle 24"/>
            <p:cNvSpPr>
              <a:spLocks noChangeArrowheads="1"/>
            </p:cNvSpPr>
            <p:nvPr/>
          </p:nvSpPr>
          <p:spPr bwMode="auto">
            <a:xfrm>
              <a:off x="2352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50" name="Rectangle 25"/>
            <p:cNvSpPr>
              <a:spLocks noChangeArrowheads="1"/>
            </p:cNvSpPr>
            <p:nvPr/>
          </p:nvSpPr>
          <p:spPr bwMode="auto">
            <a:xfrm>
              <a:off x="2928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51" name="Rectangle 26"/>
            <p:cNvSpPr>
              <a:spLocks noChangeArrowheads="1"/>
            </p:cNvSpPr>
            <p:nvPr/>
          </p:nvSpPr>
          <p:spPr bwMode="auto">
            <a:xfrm>
              <a:off x="3504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52" name="Rectangle 27"/>
            <p:cNvSpPr>
              <a:spLocks noChangeArrowheads="1"/>
            </p:cNvSpPr>
            <p:nvPr/>
          </p:nvSpPr>
          <p:spPr bwMode="auto">
            <a:xfrm>
              <a:off x="4080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2971800" y="4740275"/>
            <a:ext cx="3886200" cy="914400"/>
            <a:chOff x="1920" y="3168"/>
            <a:chExt cx="2448" cy="576"/>
          </a:xfrm>
        </p:grpSpPr>
        <p:sp>
          <p:nvSpPr>
            <p:cNvPr id="66643" name="Rectangle 29"/>
            <p:cNvSpPr>
              <a:spLocks noChangeArrowheads="1"/>
            </p:cNvSpPr>
            <p:nvPr/>
          </p:nvSpPr>
          <p:spPr bwMode="auto">
            <a:xfrm>
              <a:off x="1920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4" name="Rectangle 30"/>
            <p:cNvSpPr>
              <a:spLocks noChangeArrowheads="1"/>
            </p:cNvSpPr>
            <p:nvPr/>
          </p:nvSpPr>
          <p:spPr bwMode="auto">
            <a:xfrm>
              <a:off x="2496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5" name="Rectangle 31"/>
            <p:cNvSpPr>
              <a:spLocks noChangeArrowheads="1"/>
            </p:cNvSpPr>
            <p:nvPr/>
          </p:nvSpPr>
          <p:spPr bwMode="auto">
            <a:xfrm>
              <a:off x="3072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6" name="Rectangle 32"/>
            <p:cNvSpPr>
              <a:spLocks noChangeArrowheads="1"/>
            </p:cNvSpPr>
            <p:nvPr/>
          </p:nvSpPr>
          <p:spPr bwMode="auto">
            <a:xfrm>
              <a:off x="3648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7" name="Rectangle 33"/>
            <p:cNvSpPr>
              <a:spLocks noChangeArrowheads="1"/>
            </p:cNvSpPr>
            <p:nvPr/>
          </p:nvSpPr>
          <p:spPr bwMode="auto">
            <a:xfrm>
              <a:off x="4224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3200400" y="4740275"/>
            <a:ext cx="3886200" cy="914400"/>
            <a:chOff x="2064" y="3168"/>
            <a:chExt cx="2448" cy="576"/>
          </a:xfrm>
        </p:grpSpPr>
        <p:sp>
          <p:nvSpPr>
            <p:cNvPr id="66638" name="Rectangle 35"/>
            <p:cNvSpPr>
              <a:spLocks noChangeArrowheads="1"/>
            </p:cNvSpPr>
            <p:nvPr/>
          </p:nvSpPr>
          <p:spPr bwMode="auto">
            <a:xfrm>
              <a:off x="2064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39" name="Rectangle 36"/>
            <p:cNvSpPr>
              <a:spLocks noChangeArrowheads="1"/>
            </p:cNvSpPr>
            <p:nvPr/>
          </p:nvSpPr>
          <p:spPr bwMode="auto">
            <a:xfrm>
              <a:off x="2640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0" name="Rectangle 37"/>
            <p:cNvSpPr>
              <a:spLocks noChangeArrowheads="1"/>
            </p:cNvSpPr>
            <p:nvPr/>
          </p:nvSpPr>
          <p:spPr bwMode="auto">
            <a:xfrm>
              <a:off x="3216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1" name="Rectangle 38"/>
            <p:cNvSpPr>
              <a:spLocks noChangeArrowheads="1"/>
            </p:cNvSpPr>
            <p:nvPr/>
          </p:nvSpPr>
          <p:spPr bwMode="auto">
            <a:xfrm>
              <a:off x="3792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42" name="Rectangle 39"/>
            <p:cNvSpPr>
              <a:spLocks noChangeArrowheads="1"/>
            </p:cNvSpPr>
            <p:nvPr/>
          </p:nvSpPr>
          <p:spPr bwMode="auto">
            <a:xfrm>
              <a:off x="4368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3429000" y="4740275"/>
            <a:ext cx="3886200" cy="914400"/>
            <a:chOff x="2208" y="3168"/>
            <a:chExt cx="2448" cy="576"/>
          </a:xfrm>
        </p:grpSpPr>
        <p:sp>
          <p:nvSpPr>
            <p:cNvPr id="66633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34" name="Rectangle 42"/>
            <p:cNvSpPr>
              <a:spLocks noChangeArrowheads="1"/>
            </p:cNvSpPr>
            <p:nvPr/>
          </p:nvSpPr>
          <p:spPr bwMode="auto">
            <a:xfrm>
              <a:off x="2784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35" name="Rectangle 43"/>
            <p:cNvSpPr>
              <a:spLocks noChangeArrowheads="1"/>
            </p:cNvSpPr>
            <p:nvPr/>
          </p:nvSpPr>
          <p:spPr bwMode="auto">
            <a:xfrm>
              <a:off x="3360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36" name="Rectangle 44"/>
            <p:cNvSpPr>
              <a:spLocks noChangeArrowheads="1"/>
            </p:cNvSpPr>
            <p:nvPr/>
          </p:nvSpPr>
          <p:spPr bwMode="auto">
            <a:xfrm>
              <a:off x="3936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6637" name="Rectangle 45"/>
            <p:cNvSpPr>
              <a:spLocks noChangeArrowheads="1"/>
            </p:cNvSpPr>
            <p:nvPr/>
          </p:nvSpPr>
          <p:spPr bwMode="auto">
            <a:xfrm>
              <a:off x="4512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2743200" y="2743200"/>
            <a:ext cx="4572000" cy="457200"/>
            <a:chOff x="1776" y="1728"/>
            <a:chExt cx="2880" cy="288"/>
          </a:xfrm>
        </p:grpSpPr>
        <p:sp>
          <p:nvSpPr>
            <p:cNvPr id="66630" name="Line 47"/>
            <p:cNvSpPr>
              <a:spLocks noChangeShapeType="1"/>
            </p:cNvSpPr>
            <p:nvPr/>
          </p:nvSpPr>
          <p:spPr bwMode="auto">
            <a:xfrm flipV="1">
              <a:off x="1776" y="172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1" name="Line 48"/>
            <p:cNvSpPr>
              <a:spLocks noChangeShapeType="1"/>
            </p:cNvSpPr>
            <p:nvPr/>
          </p:nvSpPr>
          <p:spPr bwMode="auto">
            <a:xfrm flipV="1">
              <a:off x="1776" y="18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2" name="Line 49"/>
            <p:cNvSpPr>
              <a:spLocks noChangeShapeType="1"/>
            </p:cNvSpPr>
            <p:nvPr/>
          </p:nvSpPr>
          <p:spPr bwMode="auto">
            <a:xfrm flipV="1">
              <a:off x="1776" y="20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2971800" y="4740275"/>
            <a:ext cx="4114800" cy="914400"/>
            <a:chOff x="1920" y="3168"/>
            <a:chExt cx="2592" cy="576"/>
          </a:xfrm>
        </p:grpSpPr>
        <p:sp>
          <p:nvSpPr>
            <p:cNvPr id="66611" name="Line 51"/>
            <p:cNvSpPr>
              <a:spLocks noChangeShapeType="1"/>
            </p:cNvSpPr>
            <p:nvPr/>
          </p:nvSpPr>
          <p:spPr bwMode="auto">
            <a:xfrm>
              <a:off x="19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2" name="Line 52"/>
            <p:cNvSpPr>
              <a:spLocks noChangeShapeType="1"/>
            </p:cNvSpPr>
            <p:nvPr/>
          </p:nvSpPr>
          <p:spPr bwMode="auto">
            <a:xfrm>
              <a:off x="20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3" name="Line 53"/>
            <p:cNvSpPr>
              <a:spLocks noChangeShapeType="1"/>
            </p:cNvSpPr>
            <p:nvPr/>
          </p:nvSpPr>
          <p:spPr bwMode="auto">
            <a:xfrm>
              <a:off x="22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4" name="Line 54"/>
            <p:cNvSpPr>
              <a:spLocks noChangeShapeType="1"/>
            </p:cNvSpPr>
            <p:nvPr/>
          </p:nvSpPr>
          <p:spPr bwMode="auto">
            <a:xfrm>
              <a:off x="23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5" name="Line 55"/>
            <p:cNvSpPr>
              <a:spLocks noChangeShapeType="1"/>
            </p:cNvSpPr>
            <p:nvPr/>
          </p:nvSpPr>
          <p:spPr bwMode="auto">
            <a:xfrm>
              <a:off x="24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6" name="Line 56"/>
            <p:cNvSpPr>
              <a:spLocks noChangeShapeType="1"/>
            </p:cNvSpPr>
            <p:nvPr/>
          </p:nvSpPr>
          <p:spPr bwMode="auto">
            <a:xfrm>
              <a:off x="26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7" name="Line 57"/>
            <p:cNvSpPr>
              <a:spLocks noChangeShapeType="1"/>
            </p:cNvSpPr>
            <p:nvPr/>
          </p:nvSpPr>
          <p:spPr bwMode="auto">
            <a:xfrm>
              <a:off x="27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8" name="Line 58"/>
            <p:cNvSpPr>
              <a:spLocks noChangeShapeType="1"/>
            </p:cNvSpPr>
            <p:nvPr/>
          </p:nvSpPr>
          <p:spPr bwMode="auto">
            <a:xfrm>
              <a:off x="292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9" name="Line 59"/>
            <p:cNvSpPr>
              <a:spLocks noChangeShapeType="1"/>
            </p:cNvSpPr>
            <p:nvPr/>
          </p:nvSpPr>
          <p:spPr bwMode="auto">
            <a:xfrm>
              <a:off x="307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0" name="Line 60"/>
            <p:cNvSpPr>
              <a:spLocks noChangeShapeType="1"/>
            </p:cNvSpPr>
            <p:nvPr/>
          </p:nvSpPr>
          <p:spPr bwMode="auto">
            <a:xfrm>
              <a:off x="321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1" name="Line 61"/>
            <p:cNvSpPr>
              <a:spLocks noChangeShapeType="1"/>
            </p:cNvSpPr>
            <p:nvPr/>
          </p:nvSpPr>
          <p:spPr bwMode="auto">
            <a:xfrm>
              <a:off x="336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2" name="Line 62"/>
            <p:cNvSpPr>
              <a:spLocks noChangeShapeType="1"/>
            </p:cNvSpPr>
            <p:nvPr/>
          </p:nvSpPr>
          <p:spPr bwMode="auto">
            <a:xfrm>
              <a:off x="350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3" name="Line 63"/>
            <p:cNvSpPr>
              <a:spLocks noChangeShapeType="1"/>
            </p:cNvSpPr>
            <p:nvPr/>
          </p:nvSpPr>
          <p:spPr bwMode="auto">
            <a:xfrm>
              <a:off x="36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4" name="Line 64"/>
            <p:cNvSpPr>
              <a:spLocks noChangeShapeType="1"/>
            </p:cNvSpPr>
            <p:nvPr/>
          </p:nvSpPr>
          <p:spPr bwMode="auto">
            <a:xfrm>
              <a:off x="37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5" name="Line 65"/>
            <p:cNvSpPr>
              <a:spLocks noChangeShapeType="1"/>
            </p:cNvSpPr>
            <p:nvPr/>
          </p:nvSpPr>
          <p:spPr bwMode="auto">
            <a:xfrm>
              <a:off x="39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6" name="Line 66"/>
            <p:cNvSpPr>
              <a:spLocks noChangeShapeType="1"/>
            </p:cNvSpPr>
            <p:nvPr/>
          </p:nvSpPr>
          <p:spPr bwMode="auto">
            <a:xfrm>
              <a:off x="40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7" name="Line 67"/>
            <p:cNvSpPr>
              <a:spLocks noChangeShapeType="1"/>
            </p:cNvSpPr>
            <p:nvPr/>
          </p:nvSpPr>
          <p:spPr bwMode="auto">
            <a:xfrm>
              <a:off x="42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8" name="Line 68"/>
            <p:cNvSpPr>
              <a:spLocks noChangeShapeType="1"/>
            </p:cNvSpPr>
            <p:nvPr/>
          </p:nvSpPr>
          <p:spPr bwMode="auto">
            <a:xfrm>
              <a:off x="43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9" name="Line 69"/>
            <p:cNvSpPr>
              <a:spLocks noChangeShapeType="1"/>
            </p:cNvSpPr>
            <p:nvPr/>
          </p:nvSpPr>
          <p:spPr bwMode="auto">
            <a:xfrm>
              <a:off x="45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2743200" y="2628900"/>
            <a:ext cx="4572000" cy="685800"/>
            <a:chOff x="1776" y="1656"/>
            <a:chExt cx="2880" cy="432"/>
          </a:xfrm>
        </p:grpSpPr>
        <p:sp>
          <p:nvSpPr>
            <p:cNvPr id="66607" name="Line 71"/>
            <p:cNvSpPr>
              <a:spLocks noChangeShapeType="1"/>
            </p:cNvSpPr>
            <p:nvPr/>
          </p:nvSpPr>
          <p:spPr bwMode="auto">
            <a:xfrm>
              <a:off x="1776" y="165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8" name="Line 72"/>
            <p:cNvSpPr>
              <a:spLocks noChangeShapeType="1"/>
            </p:cNvSpPr>
            <p:nvPr/>
          </p:nvSpPr>
          <p:spPr bwMode="auto">
            <a:xfrm>
              <a:off x="1776" y="180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9" name="Line 73"/>
            <p:cNvSpPr>
              <a:spLocks noChangeShapeType="1"/>
            </p:cNvSpPr>
            <p:nvPr/>
          </p:nvSpPr>
          <p:spPr bwMode="auto">
            <a:xfrm>
              <a:off x="1776" y="194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0" name="Line 74"/>
            <p:cNvSpPr>
              <a:spLocks noChangeShapeType="1"/>
            </p:cNvSpPr>
            <p:nvPr/>
          </p:nvSpPr>
          <p:spPr bwMode="auto">
            <a:xfrm>
              <a:off x="1776" y="208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75"/>
          <p:cNvGrpSpPr>
            <a:grpSpLocks/>
          </p:cNvGrpSpPr>
          <p:nvPr/>
        </p:nvGrpSpPr>
        <p:grpSpPr bwMode="auto">
          <a:xfrm>
            <a:off x="2857500" y="4740275"/>
            <a:ext cx="4343400" cy="914400"/>
            <a:chOff x="1848" y="3168"/>
            <a:chExt cx="2736" cy="576"/>
          </a:xfrm>
        </p:grpSpPr>
        <p:sp>
          <p:nvSpPr>
            <p:cNvPr id="66587" name="Line 76"/>
            <p:cNvSpPr>
              <a:spLocks noChangeShapeType="1"/>
            </p:cNvSpPr>
            <p:nvPr/>
          </p:nvSpPr>
          <p:spPr bwMode="auto">
            <a:xfrm>
              <a:off x="18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8" name="Line 77"/>
            <p:cNvSpPr>
              <a:spLocks noChangeShapeType="1"/>
            </p:cNvSpPr>
            <p:nvPr/>
          </p:nvSpPr>
          <p:spPr bwMode="auto">
            <a:xfrm>
              <a:off x="19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9" name="Line 78"/>
            <p:cNvSpPr>
              <a:spLocks noChangeShapeType="1"/>
            </p:cNvSpPr>
            <p:nvPr/>
          </p:nvSpPr>
          <p:spPr bwMode="auto">
            <a:xfrm>
              <a:off x="21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0" name="Line 79"/>
            <p:cNvSpPr>
              <a:spLocks noChangeShapeType="1"/>
            </p:cNvSpPr>
            <p:nvPr/>
          </p:nvSpPr>
          <p:spPr bwMode="auto">
            <a:xfrm>
              <a:off x="22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1" name="Line 80"/>
            <p:cNvSpPr>
              <a:spLocks noChangeShapeType="1"/>
            </p:cNvSpPr>
            <p:nvPr/>
          </p:nvSpPr>
          <p:spPr bwMode="auto">
            <a:xfrm>
              <a:off x="24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2" name="Line 81"/>
            <p:cNvSpPr>
              <a:spLocks noChangeShapeType="1"/>
            </p:cNvSpPr>
            <p:nvPr/>
          </p:nvSpPr>
          <p:spPr bwMode="auto">
            <a:xfrm>
              <a:off x="25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3" name="Line 82"/>
            <p:cNvSpPr>
              <a:spLocks noChangeShapeType="1"/>
            </p:cNvSpPr>
            <p:nvPr/>
          </p:nvSpPr>
          <p:spPr bwMode="auto">
            <a:xfrm>
              <a:off x="27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4" name="Line 83"/>
            <p:cNvSpPr>
              <a:spLocks noChangeShapeType="1"/>
            </p:cNvSpPr>
            <p:nvPr/>
          </p:nvSpPr>
          <p:spPr bwMode="auto">
            <a:xfrm>
              <a:off x="285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5" name="Line 84"/>
            <p:cNvSpPr>
              <a:spLocks noChangeShapeType="1"/>
            </p:cNvSpPr>
            <p:nvPr/>
          </p:nvSpPr>
          <p:spPr bwMode="auto">
            <a:xfrm>
              <a:off x="300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6" name="Line 85"/>
            <p:cNvSpPr>
              <a:spLocks noChangeShapeType="1"/>
            </p:cNvSpPr>
            <p:nvPr/>
          </p:nvSpPr>
          <p:spPr bwMode="auto">
            <a:xfrm>
              <a:off x="314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7" name="Line 86"/>
            <p:cNvSpPr>
              <a:spLocks noChangeShapeType="1"/>
            </p:cNvSpPr>
            <p:nvPr/>
          </p:nvSpPr>
          <p:spPr bwMode="auto">
            <a:xfrm>
              <a:off x="328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8" name="Line 87"/>
            <p:cNvSpPr>
              <a:spLocks noChangeShapeType="1"/>
            </p:cNvSpPr>
            <p:nvPr/>
          </p:nvSpPr>
          <p:spPr bwMode="auto">
            <a:xfrm>
              <a:off x="343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9" name="Line 88"/>
            <p:cNvSpPr>
              <a:spLocks noChangeShapeType="1"/>
            </p:cNvSpPr>
            <p:nvPr/>
          </p:nvSpPr>
          <p:spPr bwMode="auto">
            <a:xfrm>
              <a:off x="357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0" name="Line 89"/>
            <p:cNvSpPr>
              <a:spLocks noChangeShapeType="1"/>
            </p:cNvSpPr>
            <p:nvPr/>
          </p:nvSpPr>
          <p:spPr bwMode="auto">
            <a:xfrm>
              <a:off x="37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1" name="Line 90"/>
            <p:cNvSpPr>
              <a:spLocks noChangeShapeType="1"/>
            </p:cNvSpPr>
            <p:nvPr/>
          </p:nvSpPr>
          <p:spPr bwMode="auto">
            <a:xfrm>
              <a:off x="38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2" name="Line 91"/>
            <p:cNvSpPr>
              <a:spLocks noChangeShapeType="1"/>
            </p:cNvSpPr>
            <p:nvPr/>
          </p:nvSpPr>
          <p:spPr bwMode="auto">
            <a:xfrm>
              <a:off x="40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3" name="Line 92"/>
            <p:cNvSpPr>
              <a:spLocks noChangeShapeType="1"/>
            </p:cNvSpPr>
            <p:nvPr/>
          </p:nvSpPr>
          <p:spPr bwMode="auto">
            <a:xfrm>
              <a:off x="41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4" name="Line 93"/>
            <p:cNvSpPr>
              <a:spLocks noChangeShapeType="1"/>
            </p:cNvSpPr>
            <p:nvPr/>
          </p:nvSpPr>
          <p:spPr bwMode="auto">
            <a:xfrm>
              <a:off x="42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5" name="Line 94"/>
            <p:cNvSpPr>
              <a:spLocks noChangeShapeType="1"/>
            </p:cNvSpPr>
            <p:nvPr/>
          </p:nvSpPr>
          <p:spPr bwMode="auto">
            <a:xfrm>
              <a:off x="44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6" name="Line 95"/>
            <p:cNvSpPr>
              <a:spLocks noChangeShapeType="1"/>
            </p:cNvSpPr>
            <p:nvPr/>
          </p:nvSpPr>
          <p:spPr bwMode="auto">
            <a:xfrm>
              <a:off x="45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5368925" y="1257300"/>
            <a:ext cx="2709863" cy="952500"/>
            <a:chOff x="3477" y="216"/>
            <a:chExt cx="1707" cy="600"/>
          </a:xfrm>
        </p:grpSpPr>
        <p:grpSp>
          <p:nvGrpSpPr>
            <p:cNvPr id="66580" name="Group 100"/>
            <p:cNvGrpSpPr>
              <a:grpSpLocks/>
            </p:cNvGrpSpPr>
            <p:nvPr/>
          </p:nvGrpSpPr>
          <p:grpSpPr bwMode="auto">
            <a:xfrm>
              <a:off x="3477" y="528"/>
              <a:ext cx="1707" cy="288"/>
              <a:chOff x="3477" y="288"/>
              <a:chExt cx="1707" cy="288"/>
            </a:xfrm>
          </p:grpSpPr>
          <p:sp>
            <p:nvSpPr>
              <p:cNvPr id="66582" name="Text Box 101"/>
              <p:cNvSpPr txBox="1">
                <a:spLocks noChangeArrowheads="1"/>
              </p:cNvSpPr>
              <p:nvPr/>
            </p:nvSpPr>
            <p:spPr bwMode="auto">
              <a:xfrm>
                <a:off x="3477" y="288"/>
                <a:ext cx="74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/>
                  <a:t>4 users</a:t>
                </a:r>
                <a:endParaRPr lang="fr-FR" altLang="en-US"/>
              </a:p>
            </p:txBody>
          </p:sp>
          <p:sp>
            <p:nvSpPr>
              <p:cNvPr id="66583" name="Rectangle 102"/>
              <p:cNvSpPr>
                <a:spLocks noChangeArrowheads="1"/>
              </p:cNvSpPr>
              <p:nvPr/>
            </p:nvSpPr>
            <p:spPr bwMode="auto">
              <a:xfrm>
                <a:off x="4464" y="352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6584" name="Rectangle 103"/>
              <p:cNvSpPr>
                <a:spLocks noChangeArrowheads="1"/>
              </p:cNvSpPr>
              <p:nvPr/>
            </p:nvSpPr>
            <p:spPr bwMode="auto">
              <a:xfrm>
                <a:off x="4656" y="352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6585" name="Rectangle 104"/>
              <p:cNvSpPr>
                <a:spLocks noChangeArrowheads="1"/>
              </p:cNvSpPr>
              <p:nvPr/>
            </p:nvSpPr>
            <p:spPr bwMode="auto">
              <a:xfrm>
                <a:off x="4848" y="352"/>
                <a:ext cx="144" cy="14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6586" name="Rectangle 105"/>
              <p:cNvSpPr>
                <a:spLocks noChangeArrowheads="1"/>
              </p:cNvSpPr>
              <p:nvPr/>
            </p:nvSpPr>
            <p:spPr bwMode="auto">
              <a:xfrm>
                <a:off x="5040" y="352"/>
                <a:ext cx="144" cy="14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</p:grpSp>
        <p:sp>
          <p:nvSpPr>
            <p:cNvPr id="66581" name="Text Box 106"/>
            <p:cNvSpPr txBox="1">
              <a:spLocks noChangeArrowheads="1"/>
            </p:cNvSpPr>
            <p:nvPr/>
          </p:nvSpPr>
          <p:spPr bwMode="auto">
            <a:xfrm>
              <a:off x="3480" y="216"/>
              <a:ext cx="9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/>
                <a:t>Example:</a:t>
              </a:r>
              <a:endParaRPr lang="fr-F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14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/>
      <p:bldP spid="55308" grpId="0" animBg="1"/>
      <p:bldP spid="55309" grpId="0" animBg="1"/>
      <p:bldP spid="553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0" name="Straight Connector 379"/>
          <p:cNvCxnSpPr/>
          <p:nvPr/>
        </p:nvCxnSpPr>
        <p:spPr bwMode="auto">
          <a:xfrm rot="16200000" flipH="1">
            <a:off x="5373687" y="2093913"/>
            <a:ext cx="557213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Connector 380"/>
          <p:cNvCxnSpPr/>
          <p:nvPr/>
        </p:nvCxnSpPr>
        <p:spPr bwMode="auto">
          <a:xfrm rot="5400000">
            <a:off x="5768182" y="1988344"/>
            <a:ext cx="444500" cy="3508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Connector 381"/>
          <p:cNvCxnSpPr/>
          <p:nvPr/>
        </p:nvCxnSpPr>
        <p:spPr bwMode="auto">
          <a:xfrm>
            <a:off x="5043488" y="2374900"/>
            <a:ext cx="468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16" name="Group 347"/>
          <p:cNvGrpSpPr>
            <a:grpSpLocks/>
          </p:cNvGrpSpPr>
          <p:nvPr/>
        </p:nvGrpSpPr>
        <p:grpSpPr bwMode="auto">
          <a:xfrm>
            <a:off x="5443538" y="2192338"/>
            <a:ext cx="815975" cy="449262"/>
            <a:chOff x="1871277" y="1576300"/>
            <a:chExt cx="1128371" cy="437861"/>
          </a:xfrm>
        </p:grpSpPr>
        <p:sp>
          <p:nvSpPr>
            <p:cNvPr id="129" name="Oval 12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1" name="Oval 13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6" name="Straight Connector 135"/>
            <p:cNvCxnSpPr>
              <a:endCxn id="13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517" name="Group 347"/>
          <p:cNvGrpSpPr>
            <a:grpSpLocks/>
          </p:cNvGrpSpPr>
          <p:nvPr/>
        </p:nvGrpSpPr>
        <p:grpSpPr bwMode="auto">
          <a:xfrm>
            <a:off x="7618413" y="2201863"/>
            <a:ext cx="815975" cy="449262"/>
            <a:chOff x="1871277" y="1576300"/>
            <a:chExt cx="1128371" cy="437861"/>
          </a:xfrm>
        </p:grpSpPr>
        <p:sp>
          <p:nvSpPr>
            <p:cNvPr id="119" name="Oval 11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1" name="Oval 12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6" name="Straight Connector 125"/>
            <p:cNvCxnSpPr>
              <a:endCxn id="12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8" name="Straight Connector 387"/>
          <p:cNvCxnSpPr/>
          <p:nvPr/>
        </p:nvCxnSpPr>
        <p:spPr bwMode="auto">
          <a:xfrm rot="16200000" flipV="1">
            <a:off x="7853363" y="4473575"/>
            <a:ext cx="557212" cy="147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Straight Connector 388"/>
          <p:cNvCxnSpPr/>
          <p:nvPr/>
        </p:nvCxnSpPr>
        <p:spPr bwMode="auto">
          <a:xfrm rot="5400000" flipH="1" flipV="1">
            <a:off x="7604126" y="4460875"/>
            <a:ext cx="501650" cy="1174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20" name="Group 347"/>
          <p:cNvGrpSpPr>
            <a:grpSpLocks/>
          </p:cNvGrpSpPr>
          <p:nvPr/>
        </p:nvGrpSpPr>
        <p:grpSpPr bwMode="auto">
          <a:xfrm>
            <a:off x="7667625" y="3878263"/>
            <a:ext cx="815975" cy="449262"/>
            <a:chOff x="1871277" y="1576300"/>
            <a:chExt cx="1128371" cy="437861"/>
          </a:xfrm>
        </p:grpSpPr>
        <p:sp>
          <p:nvSpPr>
            <p:cNvPr id="109" name="Oval 108"/>
            <p:cNvSpPr/>
            <p:nvPr/>
          </p:nvSpPr>
          <p:spPr bwMode="auto">
            <a:xfrm flipV="1">
              <a:off x="1873473" y="1693888"/>
              <a:ext cx="1126175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 bwMode="auto">
            <a:xfrm flipV="1">
              <a:off x="1871277" y="1576300"/>
              <a:ext cx="1126176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158859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2101781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2554008" y="1727927"/>
              <a:ext cx="243675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2090804" y="1729474"/>
              <a:ext cx="239286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6" name="Straight Connector 115"/>
            <p:cNvCxnSpPr>
              <a:endCxn id="111" idx="2"/>
            </p:cNvCxnSpPr>
            <p:nvPr/>
          </p:nvCxnSpPr>
          <p:spPr bwMode="auto">
            <a:xfrm flipH="1" flipV="1">
              <a:off x="1871277" y="1737210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 bwMode="auto">
            <a:xfrm flipH="1" flipV="1">
              <a:off x="2997453" y="1734116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52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555171" y="274638"/>
            <a:ext cx="7772400" cy="7191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Circuit </a:t>
            </a:r>
            <a:r>
              <a:rPr lang="en-US" altLang="en-US" dirty="0">
                <a:ea typeface="ＭＳ Ｐゴシック" charset="-128"/>
              </a:rPr>
              <a:t>S</a:t>
            </a:r>
            <a:r>
              <a:rPr lang="en-US" altLang="en-US" sz="4000" dirty="0">
                <a:ea typeface="ＭＳ Ｐゴシック" charset="-128"/>
              </a:rPr>
              <a:t>witching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77827" name="Rectangle 102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83593" y="1276350"/>
            <a:ext cx="4713770" cy="4648200"/>
          </a:xfrm>
        </p:spPr>
        <p:txBody>
          <a:bodyPr/>
          <a:lstStyle/>
          <a:p>
            <a:pPr marL="9525" indent="-9525" eaLnBrk="1" hangingPunct="1">
              <a:buFont typeface="Wingdings" charset="2"/>
              <a:buNone/>
            </a:pPr>
            <a:r>
              <a:rPr lang="en-US" altLang="en-US" sz="2400" dirty="0">
                <a:solidFill>
                  <a:srgbClr val="CC0000"/>
                </a:solidFill>
                <a:ea typeface="ＭＳ Ｐゴシック" charset="-128"/>
              </a:rPr>
              <a:t>end-end resources allocated to, reserved for 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call</a:t>
            </a:r>
            <a:r>
              <a:rPr lang="ja-JP" altLang="en-US" sz="2400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sz="2400" dirty="0">
                <a:solidFill>
                  <a:srgbClr val="CC0000"/>
                </a:solidFill>
                <a:ea typeface="ＭＳ Ｐゴシック" charset="-128"/>
              </a:rPr>
              <a:t> between source &amp; destination: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in diagram, each link has four circuits. </a:t>
            </a:r>
          </a:p>
          <a:p>
            <a:pPr marL="682625" lvl="1" indent="-225425" eaLnBrk="1" hangingPunct="1"/>
            <a:r>
              <a:rPr lang="en-US" altLang="en-US" sz="2000" dirty="0">
                <a:ea typeface="ＭＳ Ｐゴシック" charset="-128"/>
              </a:rPr>
              <a:t>call gets 2</a:t>
            </a:r>
            <a:r>
              <a:rPr lang="en-US" altLang="en-US" sz="2000" baseline="30000" dirty="0">
                <a:ea typeface="ＭＳ Ｐゴシック" charset="-128"/>
              </a:rPr>
              <a:t>nd</a:t>
            </a:r>
            <a:r>
              <a:rPr lang="en-US" altLang="en-US" sz="2000" dirty="0">
                <a:ea typeface="ＭＳ Ｐゴシック" charset="-128"/>
              </a:rPr>
              <a:t> circuit in top link and 1</a:t>
            </a:r>
            <a:r>
              <a:rPr lang="en-US" altLang="en-US" sz="2000" baseline="30000" dirty="0">
                <a:ea typeface="ＭＳ Ｐゴシック" charset="-128"/>
              </a:rPr>
              <a:t>st</a:t>
            </a:r>
            <a:r>
              <a:rPr lang="en-US" altLang="en-US" sz="2000" dirty="0">
                <a:ea typeface="ＭＳ Ｐゴシック" charset="-128"/>
              </a:rPr>
              <a:t> circuit in right link.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dedicated resources: no sharing</a:t>
            </a:r>
          </a:p>
          <a:p>
            <a:pPr marL="682625" lvl="1" indent="-225425" eaLnBrk="1" hangingPunct="1"/>
            <a:r>
              <a:rPr lang="en-US" altLang="en-US" sz="2000" dirty="0"/>
              <a:t>circuit-like (guaranteed) performance</a:t>
            </a:r>
          </a:p>
          <a:p>
            <a:pPr eaLnBrk="1" hangingPunct="1"/>
            <a:r>
              <a:rPr lang="en-US" altLang="en-US" sz="2000" dirty="0">
                <a:ea typeface="ＭＳ Ｐゴシック" charset="-128"/>
              </a:rPr>
              <a:t>commonly used in traditional telephone networks</a:t>
            </a:r>
          </a:p>
        </p:txBody>
      </p:sp>
      <p:grpSp>
        <p:nvGrpSpPr>
          <p:cNvPr id="64526" name="Group 100"/>
          <p:cNvGrpSpPr>
            <a:grpSpLocks/>
          </p:cNvGrpSpPr>
          <p:nvPr/>
        </p:nvGrpSpPr>
        <p:grpSpPr bwMode="auto">
          <a:xfrm>
            <a:off x="4749800" y="1371600"/>
            <a:ext cx="631825" cy="503238"/>
            <a:chOff x="-44" y="1473"/>
            <a:chExt cx="981" cy="1105"/>
          </a:xfrm>
        </p:grpSpPr>
        <p:pic>
          <p:nvPicPr>
            <p:cNvPr id="6458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4527" name="Group 100"/>
          <p:cNvGrpSpPr>
            <a:grpSpLocks/>
          </p:cNvGrpSpPr>
          <p:nvPr/>
        </p:nvGrpSpPr>
        <p:grpSpPr bwMode="auto">
          <a:xfrm>
            <a:off x="8499475" y="4603750"/>
            <a:ext cx="631825" cy="503238"/>
            <a:chOff x="-44" y="1473"/>
            <a:chExt cx="981" cy="1105"/>
          </a:xfrm>
        </p:grpSpPr>
        <p:pic>
          <p:nvPicPr>
            <p:cNvPr id="64580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81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65" name="Rectangle 364"/>
          <p:cNvSpPr/>
          <p:nvPr/>
        </p:nvSpPr>
        <p:spPr bwMode="auto">
          <a:xfrm>
            <a:off x="6273800" y="2319338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6" name="Rectangle 365"/>
          <p:cNvSpPr/>
          <p:nvPr/>
        </p:nvSpPr>
        <p:spPr bwMode="auto">
          <a:xfrm>
            <a:off x="6273800" y="2374900"/>
            <a:ext cx="1346200" cy="555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7" name="Rectangle 366"/>
          <p:cNvSpPr/>
          <p:nvPr/>
        </p:nvSpPr>
        <p:spPr bwMode="auto">
          <a:xfrm>
            <a:off x="6273800" y="2430463"/>
            <a:ext cx="1346200" cy="555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68" name="Rectangle 367"/>
          <p:cNvSpPr/>
          <p:nvPr/>
        </p:nvSpPr>
        <p:spPr bwMode="auto">
          <a:xfrm>
            <a:off x="6273800" y="2486025"/>
            <a:ext cx="1346200" cy="55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32" name="Group 142"/>
          <p:cNvGrpSpPr>
            <a:grpSpLocks/>
          </p:cNvGrpSpPr>
          <p:nvPr/>
        </p:nvGrpSpPr>
        <p:grpSpPr bwMode="auto">
          <a:xfrm>
            <a:off x="5570538" y="3878263"/>
            <a:ext cx="760412" cy="390525"/>
            <a:chOff x="2356" y="1300"/>
            <a:chExt cx="555" cy="194"/>
          </a:xfrm>
        </p:grpSpPr>
        <p:sp>
          <p:nvSpPr>
            <p:cNvPr id="6457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457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457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4575" name="Group 146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64578" name="Freeform 147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79" name="Freeform 148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576" name="Line 149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577" name="Line 150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33" name="Group 75"/>
          <p:cNvGrpSpPr>
            <a:grpSpLocks/>
          </p:cNvGrpSpPr>
          <p:nvPr/>
        </p:nvGrpSpPr>
        <p:grpSpPr bwMode="auto">
          <a:xfrm rot="5400000">
            <a:off x="5280818" y="3120232"/>
            <a:ext cx="1281113" cy="234950"/>
            <a:chOff x="4876800" y="1143000"/>
            <a:chExt cx="1752600" cy="304800"/>
          </a:xfrm>
        </p:grpSpPr>
        <p:sp>
          <p:nvSpPr>
            <p:cNvPr id="402" name="Rectangle 401"/>
            <p:cNvSpPr/>
            <p:nvPr/>
          </p:nvSpPr>
          <p:spPr>
            <a:xfrm>
              <a:off x="4863769" y="11718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4863770" y="12480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4" name="Rectangle 403"/>
            <p:cNvSpPr/>
            <p:nvPr/>
          </p:nvSpPr>
          <p:spPr>
            <a:xfrm>
              <a:off x="4863769" y="1324232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5" name="Rectangle 404"/>
            <p:cNvSpPr/>
            <p:nvPr/>
          </p:nvSpPr>
          <p:spPr>
            <a:xfrm>
              <a:off x="4863770" y="1400432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4534" name="Group 80"/>
          <p:cNvGrpSpPr>
            <a:grpSpLocks/>
          </p:cNvGrpSpPr>
          <p:nvPr/>
        </p:nvGrpSpPr>
        <p:grpSpPr bwMode="auto">
          <a:xfrm>
            <a:off x="6350000" y="3990975"/>
            <a:ext cx="1328738" cy="222250"/>
            <a:chOff x="4876800" y="1143000"/>
            <a:chExt cx="1752600" cy="304800"/>
          </a:xfrm>
        </p:grpSpPr>
        <p:sp>
          <p:nvSpPr>
            <p:cNvPr id="398" name="Rectangle 397"/>
            <p:cNvSpPr/>
            <p:nvPr/>
          </p:nvSpPr>
          <p:spPr>
            <a:xfrm>
              <a:off x="4876800" y="11430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4876800" y="12192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4876800" y="1295400"/>
              <a:ext cx="1752600" cy="7620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4876800" y="1371601"/>
              <a:ext cx="1752600" cy="761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74" name="Rectangle 373"/>
          <p:cNvSpPr/>
          <p:nvPr/>
        </p:nvSpPr>
        <p:spPr bwMode="auto">
          <a:xfrm rot="5400000">
            <a:off x="7478712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5" name="Rectangle 374"/>
          <p:cNvSpPr/>
          <p:nvPr/>
        </p:nvSpPr>
        <p:spPr bwMode="auto">
          <a:xfrm rot="5400000">
            <a:off x="7419975" y="3208338"/>
            <a:ext cx="1281113" cy="587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6" name="Rectangle 375"/>
          <p:cNvSpPr/>
          <p:nvPr/>
        </p:nvSpPr>
        <p:spPr bwMode="auto">
          <a:xfrm rot="5400000">
            <a:off x="7361237" y="3208338"/>
            <a:ext cx="1281113" cy="587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7" name="Rectangle 376"/>
          <p:cNvSpPr/>
          <p:nvPr/>
        </p:nvSpPr>
        <p:spPr bwMode="auto">
          <a:xfrm rot="5400000">
            <a:off x="7302500" y="3208338"/>
            <a:ext cx="128111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8" name="Rectangle 377"/>
          <p:cNvSpPr/>
          <p:nvPr/>
        </p:nvSpPr>
        <p:spPr bwMode="auto">
          <a:xfrm rot="3198033">
            <a:off x="5179219" y="1955006"/>
            <a:ext cx="654050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79" name="Rectangle 378"/>
          <p:cNvSpPr/>
          <p:nvPr/>
        </p:nvSpPr>
        <p:spPr bwMode="auto">
          <a:xfrm rot="3198033">
            <a:off x="8226425" y="4462463"/>
            <a:ext cx="652463" cy="587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cxnSp>
        <p:nvCxnSpPr>
          <p:cNvPr id="383" name="Straight Connector 382"/>
          <p:cNvCxnSpPr>
            <a:endCxn id="64576" idx="0"/>
          </p:cNvCxnSpPr>
          <p:nvPr/>
        </p:nvCxnSpPr>
        <p:spPr bwMode="auto">
          <a:xfrm>
            <a:off x="5043488" y="3990975"/>
            <a:ext cx="528637" cy="11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Connector 383"/>
          <p:cNvCxnSpPr>
            <a:endCxn id="64574" idx="1"/>
          </p:cNvCxnSpPr>
          <p:nvPr/>
        </p:nvCxnSpPr>
        <p:spPr bwMode="auto">
          <a:xfrm>
            <a:off x="5218113" y="3600450"/>
            <a:ext cx="461962" cy="315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Straight Connector 384"/>
          <p:cNvCxnSpPr>
            <a:endCxn id="64572" idx="3"/>
          </p:cNvCxnSpPr>
          <p:nvPr/>
        </p:nvCxnSpPr>
        <p:spPr bwMode="auto">
          <a:xfrm flipV="1">
            <a:off x="5159375" y="4237038"/>
            <a:ext cx="522288" cy="311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Straight Connector 385"/>
          <p:cNvCxnSpPr/>
          <p:nvPr/>
        </p:nvCxnSpPr>
        <p:spPr bwMode="auto">
          <a:xfrm rot="5400000" flipH="1" flipV="1">
            <a:off x="5495132" y="4461669"/>
            <a:ext cx="501650" cy="1158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Straight Connector 386"/>
          <p:cNvCxnSpPr/>
          <p:nvPr/>
        </p:nvCxnSpPr>
        <p:spPr bwMode="auto">
          <a:xfrm rot="10800000">
            <a:off x="8440738" y="4102100"/>
            <a:ext cx="7032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Straight Connector 389"/>
          <p:cNvCxnSpPr/>
          <p:nvPr/>
        </p:nvCxnSpPr>
        <p:spPr bwMode="auto">
          <a:xfrm rot="16200000" flipH="1">
            <a:off x="7707313" y="1914525"/>
            <a:ext cx="557212" cy="26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47" name="Group 100"/>
          <p:cNvGrpSpPr>
            <a:grpSpLocks/>
          </p:cNvGrpSpPr>
          <p:nvPr/>
        </p:nvGrpSpPr>
        <p:grpSpPr bwMode="auto">
          <a:xfrm>
            <a:off x="7972425" y="1371600"/>
            <a:ext cx="630238" cy="503238"/>
            <a:chOff x="-44" y="1473"/>
            <a:chExt cx="981" cy="1105"/>
          </a:xfrm>
        </p:grpSpPr>
        <p:pic>
          <p:nvPicPr>
            <p:cNvPr id="64562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63" name="Freeform 10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117 w 356"/>
                <a:gd name="T3" fmla="*/ 180 h 368"/>
                <a:gd name="T4" fmla="*/ 3697 w 356"/>
                <a:gd name="T5" fmla="*/ 3750 h 368"/>
                <a:gd name="T6" fmla="*/ 815 w 356"/>
                <a:gd name="T7" fmla="*/ 4705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cxnSp>
        <p:nvCxnSpPr>
          <p:cNvPr id="392" name="Straight Connector 391"/>
          <p:cNvCxnSpPr/>
          <p:nvPr/>
        </p:nvCxnSpPr>
        <p:spPr bwMode="auto">
          <a:xfrm rot="5400000">
            <a:off x="8161338" y="1751013"/>
            <a:ext cx="500062" cy="411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3" name="Rectangle 392"/>
          <p:cNvSpPr/>
          <p:nvPr/>
        </p:nvSpPr>
        <p:spPr bwMode="auto">
          <a:xfrm rot="1015003">
            <a:off x="5665788" y="2289175"/>
            <a:ext cx="601662" cy="5873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4" name="Rectangle 393"/>
          <p:cNvSpPr/>
          <p:nvPr/>
        </p:nvSpPr>
        <p:spPr bwMode="auto">
          <a:xfrm rot="2465437" flipV="1">
            <a:off x="7880350" y="4048125"/>
            <a:ext cx="522288" cy="571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95" name="Rectangle 394"/>
          <p:cNvSpPr/>
          <p:nvPr/>
        </p:nvSpPr>
        <p:spPr bwMode="auto">
          <a:xfrm rot="2177866" flipV="1">
            <a:off x="7605713" y="2474913"/>
            <a:ext cx="382587" cy="698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64552" name="Group 347"/>
          <p:cNvGrpSpPr>
            <a:grpSpLocks/>
          </p:cNvGrpSpPr>
          <p:nvPr/>
        </p:nvGrpSpPr>
        <p:grpSpPr bwMode="auto">
          <a:xfrm>
            <a:off x="5529263" y="3871913"/>
            <a:ext cx="815975" cy="449262"/>
            <a:chOff x="1871277" y="1576300"/>
            <a:chExt cx="1128371" cy="437861"/>
          </a:xfrm>
        </p:grpSpPr>
        <p:sp>
          <p:nvSpPr>
            <p:cNvPr id="89" name="Oval 88"/>
            <p:cNvSpPr/>
            <p:nvPr/>
          </p:nvSpPr>
          <p:spPr bwMode="auto">
            <a:xfrm flipV="1">
              <a:off x="1873472" y="1693888"/>
              <a:ext cx="1126176" cy="32027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1871277" y="1740305"/>
              <a:ext cx="1128371" cy="116041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Oval 90"/>
            <p:cNvSpPr/>
            <p:nvPr/>
          </p:nvSpPr>
          <p:spPr bwMode="auto">
            <a:xfrm flipV="1">
              <a:off x="1871277" y="1576300"/>
              <a:ext cx="1126175" cy="3202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158857" y="1673774"/>
              <a:ext cx="548819" cy="16091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101780" y="1633546"/>
              <a:ext cx="662973" cy="11139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554007" y="1727927"/>
              <a:ext cx="243676" cy="97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2090804" y="1729474"/>
              <a:ext cx="239284" cy="97475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6" name="Straight Connector 95"/>
            <p:cNvCxnSpPr>
              <a:endCxn id="91" idx="2"/>
            </p:cNvCxnSpPr>
            <p:nvPr/>
          </p:nvCxnSpPr>
          <p:spPr bwMode="auto">
            <a:xfrm flipH="1" flipV="1">
              <a:off x="1871277" y="1737210"/>
              <a:ext cx="2195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flipH="1" flipV="1">
              <a:off x="2997452" y="1734116"/>
              <a:ext cx="2196" cy="12377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AC1CC17-28EC-E845-8263-25E7900A992C}"/>
              </a:ext>
            </a:extLst>
          </p:cNvPr>
          <p:cNvSpPr txBox="1"/>
          <p:nvPr/>
        </p:nvSpPr>
        <p:spPr>
          <a:xfrm>
            <a:off x="0" y="5303520"/>
            <a:ext cx="9144000" cy="52322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Lucida Bright" panose="02040602050505020304" pitchFamily="18" charset="77"/>
              </a:rPr>
              <a:t>Circuit segment idle if there is not enough data</a:t>
            </a:r>
          </a:p>
        </p:txBody>
      </p:sp>
    </p:spTree>
    <p:extLst>
      <p:ext uri="{BB962C8B-B14F-4D97-AF65-F5344CB8AC3E}">
        <p14:creationId xmlns:p14="http://schemas.microsoft.com/office/powerpoint/2010/main" val="3159459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130175"/>
            <a:ext cx="8447088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Packet Switching</a:t>
            </a:r>
            <a:endParaRPr lang="en-US" altLang="en-US" sz="4000" dirty="0">
              <a:ea typeface="ＭＳ Ｐゴシック" charset="-128"/>
            </a:endParaRPr>
          </a:p>
        </p:txBody>
      </p:sp>
      <p:pic>
        <p:nvPicPr>
          <p:cNvPr id="1026" name="Picture 2" descr="Network Packet">
            <a:extLst>
              <a:ext uri="{FF2B5EF4-FFF2-40B4-BE49-F238E27FC236}">
                <a16:creationId xmlns:a16="http://schemas.microsoft.com/office/drawing/2014/main" id="{6387A33B-D907-9C42-B541-9FF851BEC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87" y="1828800"/>
            <a:ext cx="51054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E39776-FDF0-1643-84BA-E079178F5E24}"/>
              </a:ext>
            </a:extLst>
          </p:cNvPr>
          <p:cNvGrpSpPr/>
          <p:nvPr/>
        </p:nvGrpSpPr>
        <p:grpSpPr>
          <a:xfrm>
            <a:off x="2641381" y="3565154"/>
            <a:ext cx="4033535" cy="1017217"/>
            <a:chOff x="2641381" y="3565154"/>
            <a:chExt cx="4033535" cy="1017217"/>
          </a:xfrm>
        </p:grpSpPr>
        <p:pic>
          <p:nvPicPr>
            <p:cNvPr id="104" name="Picture 2">
              <a:extLst>
                <a:ext uri="{FF2B5EF4-FFF2-40B4-BE49-F238E27FC236}">
                  <a16:creationId xmlns:a16="http://schemas.microsoft.com/office/drawing/2014/main" id="{8E887C5A-44D9-9646-8209-58183F69F7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381" y="4183355"/>
              <a:ext cx="4033535" cy="39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Down Arrow 1">
              <a:extLst>
                <a:ext uri="{FF2B5EF4-FFF2-40B4-BE49-F238E27FC236}">
                  <a16:creationId xmlns:a16="http://schemas.microsoft.com/office/drawing/2014/main" id="{3F0EEEB4-2D02-AD43-9041-7695ADE6A9AE}"/>
                </a:ext>
              </a:extLst>
            </p:cNvPr>
            <p:cNvSpPr/>
            <p:nvPr/>
          </p:nvSpPr>
          <p:spPr>
            <a:xfrm>
              <a:off x="4333229" y="3565154"/>
              <a:ext cx="238771" cy="4820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E20791-C382-9541-BD25-0FC692EC45E0}"/>
              </a:ext>
            </a:extLst>
          </p:cNvPr>
          <p:cNvGrpSpPr/>
          <p:nvPr/>
        </p:nvGrpSpPr>
        <p:grpSpPr>
          <a:xfrm>
            <a:off x="2435091" y="4718525"/>
            <a:ext cx="4261627" cy="1297362"/>
            <a:chOff x="2435091" y="4718525"/>
            <a:chExt cx="4261627" cy="1297362"/>
          </a:xfrm>
        </p:grpSpPr>
        <p:sp>
          <p:nvSpPr>
            <p:cNvPr id="115" name="Down Arrow 114">
              <a:extLst>
                <a:ext uri="{FF2B5EF4-FFF2-40B4-BE49-F238E27FC236}">
                  <a16:creationId xmlns:a16="http://schemas.microsoft.com/office/drawing/2014/main" id="{610C7EFB-B1BA-9D4B-908D-4665DD711E02}"/>
                </a:ext>
              </a:extLst>
            </p:cNvPr>
            <p:cNvSpPr/>
            <p:nvPr/>
          </p:nvSpPr>
          <p:spPr>
            <a:xfrm>
              <a:off x="4333229" y="4718525"/>
              <a:ext cx="238771" cy="4820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97C1A45-38AD-BE4A-8B68-CB447C83A187}"/>
                </a:ext>
              </a:extLst>
            </p:cNvPr>
            <p:cNvGrpSpPr/>
            <p:nvPr/>
          </p:nvGrpSpPr>
          <p:grpSpPr>
            <a:xfrm>
              <a:off x="2435091" y="5336726"/>
              <a:ext cx="4261627" cy="679161"/>
              <a:chOff x="1134207" y="5336726"/>
              <a:chExt cx="6863394" cy="679161"/>
            </a:xfrm>
          </p:grpSpPr>
          <p:pic>
            <p:nvPicPr>
              <p:cNvPr id="114" name="Picture 2">
                <a:extLst>
                  <a:ext uri="{FF2B5EF4-FFF2-40B4-BE49-F238E27FC236}">
                    <a16:creationId xmlns:a16="http://schemas.microsoft.com/office/drawing/2014/main" id="{1FFB9B51-51D5-A444-B9BA-0AA31FCD31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207" y="5408688"/>
                <a:ext cx="3532795" cy="60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>
                <a:extLst>
                  <a:ext uri="{FF2B5EF4-FFF2-40B4-BE49-F238E27FC236}">
                    <a16:creationId xmlns:a16="http://schemas.microsoft.com/office/drawing/2014/main" id="{1A1FB94D-8A01-F84A-97E1-139A7BC7D4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64806" y="5336726"/>
                <a:ext cx="3532795" cy="607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7955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347"/>
          <p:cNvGrpSpPr>
            <a:grpSpLocks/>
          </p:cNvGrpSpPr>
          <p:nvPr/>
        </p:nvGrpSpPr>
        <p:grpSpPr bwMode="auto">
          <a:xfrm>
            <a:off x="2266950" y="2079625"/>
            <a:ext cx="1173163" cy="534988"/>
            <a:chOff x="1871277" y="1576300"/>
            <a:chExt cx="1128371" cy="437861"/>
          </a:xfrm>
        </p:grpSpPr>
        <p:sp>
          <p:nvSpPr>
            <p:cNvPr id="105" name="Oval 104"/>
            <p:cNvSpPr/>
            <p:nvPr/>
          </p:nvSpPr>
          <p:spPr bwMode="auto">
            <a:xfrm flipV="1">
              <a:off x="1874331" y="1694536"/>
              <a:ext cx="1125317" cy="31962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1871277" y="1740010"/>
              <a:ext cx="1128371" cy="11563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7" name="Oval 106"/>
            <p:cNvSpPr/>
            <p:nvPr/>
          </p:nvSpPr>
          <p:spPr bwMode="auto">
            <a:xfrm flipV="1">
              <a:off x="1871277" y="1576300"/>
              <a:ext cx="1125317" cy="31962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2159859" y="1673747"/>
              <a:ext cx="548152" cy="16111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2103364" y="1633469"/>
              <a:ext cx="661143" cy="11044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2537000" y="1728317"/>
              <a:ext cx="244302" cy="9614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089623" y="1729616"/>
              <a:ext cx="241248" cy="9744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2" name="Straight Connector 111"/>
            <p:cNvCxnSpPr>
              <a:endCxn id="107" idx="2"/>
            </p:cNvCxnSpPr>
            <p:nvPr/>
          </p:nvCxnSpPr>
          <p:spPr bwMode="auto">
            <a:xfrm flipH="1" flipV="1">
              <a:off x="1871277" y="1737412"/>
              <a:ext cx="3054" cy="12343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 bwMode="auto">
            <a:xfrm flipH="1" flipV="1">
              <a:off x="2996594" y="1734813"/>
              <a:ext cx="3054" cy="12343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42" name="Group 105"/>
          <p:cNvGrpSpPr>
            <a:grpSpLocks/>
          </p:cNvGrpSpPr>
          <p:nvPr/>
        </p:nvGrpSpPr>
        <p:grpSpPr bwMode="auto">
          <a:xfrm>
            <a:off x="6764338" y="2314575"/>
            <a:ext cx="779462" cy="679450"/>
            <a:chOff x="-44" y="1473"/>
            <a:chExt cx="981" cy="1105"/>
          </a:xfrm>
        </p:grpSpPr>
        <p:pic>
          <p:nvPicPr>
            <p:cNvPr id="61533" name="Picture 106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34" name="Freeform 10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14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130175"/>
            <a:ext cx="8447088" cy="11430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Packet Switching</a:t>
            </a:r>
            <a:endParaRPr lang="en-US" altLang="en-US" sz="4000" dirty="0">
              <a:ea typeface="ＭＳ Ｐゴシック" charset="-128"/>
            </a:endParaRPr>
          </a:p>
        </p:txBody>
      </p:sp>
      <p:sp>
        <p:nvSpPr>
          <p:cNvPr id="61445" name="Line 230"/>
          <p:cNvSpPr>
            <a:spLocks noChangeShapeType="1"/>
          </p:cNvSpPr>
          <p:nvPr/>
        </p:nvSpPr>
        <p:spPr bwMode="auto">
          <a:xfrm>
            <a:off x="3467100" y="2303463"/>
            <a:ext cx="0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Line 276"/>
          <p:cNvSpPr>
            <a:spLocks noChangeShapeType="1"/>
          </p:cNvSpPr>
          <p:nvPr/>
        </p:nvSpPr>
        <p:spPr bwMode="auto">
          <a:xfrm>
            <a:off x="1590675" y="1971675"/>
            <a:ext cx="744538" cy="3857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Line 277"/>
          <p:cNvSpPr>
            <a:spLocks noChangeShapeType="1"/>
          </p:cNvSpPr>
          <p:nvPr/>
        </p:nvSpPr>
        <p:spPr bwMode="auto">
          <a:xfrm flipV="1">
            <a:off x="1735138" y="2457450"/>
            <a:ext cx="577850" cy="504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8" name="Line 278"/>
          <p:cNvSpPr>
            <a:spLocks noChangeShapeType="1"/>
          </p:cNvSpPr>
          <p:nvPr/>
        </p:nvSpPr>
        <p:spPr bwMode="auto">
          <a:xfrm>
            <a:off x="3432175" y="2398713"/>
            <a:ext cx="20161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Line 279"/>
          <p:cNvSpPr>
            <a:spLocks noChangeShapeType="1"/>
          </p:cNvSpPr>
          <p:nvPr/>
        </p:nvSpPr>
        <p:spPr bwMode="auto">
          <a:xfrm flipH="1" flipV="1">
            <a:off x="6035675" y="2581275"/>
            <a:ext cx="9525" cy="3635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0" name="Line 280"/>
          <p:cNvSpPr>
            <a:spLocks noChangeShapeType="1"/>
          </p:cNvSpPr>
          <p:nvPr/>
        </p:nvSpPr>
        <p:spPr bwMode="auto">
          <a:xfrm flipV="1">
            <a:off x="6508750" y="2030413"/>
            <a:ext cx="604838" cy="307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Rectangle 287"/>
          <p:cNvSpPr>
            <a:spLocks noChangeArrowheads="1"/>
          </p:cNvSpPr>
          <p:nvPr/>
        </p:nvSpPr>
        <p:spPr bwMode="auto">
          <a:xfrm>
            <a:off x="363061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2" name="Rectangle 288"/>
          <p:cNvSpPr>
            <a:spLocks noChangeArrowheads="1"/>
          </p:cNvSpPr>
          <p:nvPr/>
        </p:nvSpPr>
        <p:spPr bwMode="auto">
          <a:xfrm>
            <a:off x="379253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3" name="Rectangle 289"/>
          <p:cNvSpPr>
            <a:spLocks noChangeArrowheads="1"/>
          </p:cNvSpPr>
          <p:nvPr/>
        </p:nvSpPr>
        <p:spPr bwMode="auto">
          <a:xfrm>
            <a:off x="395446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4" name="Rectangle 290"/>
          <p:cNvSpPr>
            <a:spLocks noChangeArrowheads="1"/>
          </p:cNvSpPr>
          <p:nvPr/>
        </p:nvSpPr>
        <p:spPr bwMode="auto">
          <a:xfrm>
            <a:off x="4116388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5" name="Rectangle 291"/>
          <p:cNvSpPr>
            <a:spLocks noChangeArrowheads="1"/>
          </p:cNvSpPr>
          <p:nvPr/>
        </p:nvSpPr>
        <p:spPr bwMode="auto">
          <a:xfrm>
            <a:off x="4278313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6" name="Rectangle 292"/>
          <p:cNvSpPr>
            <a:spLocks noChangeArrowheads="1"/>
          </p:cNvSpPr>
          <p:nvPr/>
        </p:nvSpPr>
        <p:spPr bwMode="auto">
          <a:xfrm>
            <a:off x="464978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57" name="Rectangle 293"/>
          <p:cNvSpPr>
            <a:spLocks noChangeArrowheads="1"/>
          </p:cNvSpPr>
          <p:nvPr/>
        </p:nvSpPr>
        <p:spPr bwMode="auto">
          <a:xfrm>
            <a:off x="5087938" y="218122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61458" name="Group 311"/>
          <p:cNvGrpSpPr>
            <a:grpSpLocks/>
          </p:cNvGrpSpPr>
          <p:nvPr/>
        </p:nvGrpSpPr>
        <p:grpSpPr bwMode="auto">
          <a:xfrm>
            <a:off x="2786063" y="2262188"/>
            <a:ext cx="633412" cy="200025"/>
            <a:chOff x="1800" y="1425"/>
            <a:chExt cx="399" cy="126"/>
          </a:xfrm>
        </p:grpSpPr>
        <p:sp>
          <p:nvSpPr>
            <p:cNvPr id="61529" name="Rectangle 294"/>
            <p:cNvSpPr>
              <a:spLocks noChangeArrowheads="1"/>
            </p:cNvSpPr>
            <p:nvPr/>
          </p:nvSpPr>
          <p:spPr bwMode="auto">
            <a:xfrm>
              <a:off x="1800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30" name="Rectangle 295"/>
            <p:cNvSpPr>
              <a:spLocks noChangeArrowheads="1"/>
            </p:cNvSpPr>
            <p:nvPr/>
          </p:nvSpPr>
          <p:spPr bwMode="auto">
            <a:xfrm>
              <a:off x="1902" y="1425"/>
              <a:ext cx="93" cy="1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31" name="Rectangle 296"/>
            <p:cNvSpPr>
              <a:spLocks noChangeArrowheads="1"/>
            </p:cNvSpPr>
            <p:nvPr/>
          </p:nvSpPr>
          <p:spPr bwMode="auto">
            <a:xfrm>
              <a:off x="2004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32" name="Rectangle 297"/>
            <p:cNvSpPr>
              <a:spLocks noChangeArrowheads="1"/>
            </p:cNvSpPr>
            <p:nvPr/>
          </p:nvSpPr>
          <p:spPr bwMode="auto">
            <a:xfrm>
              <a:off x="2106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61459" name="Rectangle 298"/>
          <p:cNvSpPr>
            <a:spLocks noChangeArrowheads="1"/>
          </p:cNvSpPr>
          <p:nvPr/>
        </p:nvSpPr>
        <p:spPr bwMode="auto">
          <a:xfrm>
            <a:off x="2128838" y="216217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60" name="Rectangle 299"/>
          <p:cNvSpPr>
            <a:spLocks noChangeArrowheads="1"/>
          </p:cNvSpPr>
          <p:nvPr/>
        </p:nvSpPr>
        <p:spPr bwMode="auto">
          <a:xfrm>
            <a:off x="1909763" y="273367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1461" name="Line 300"/>
          <p:cNvSpPr>
            <a:spLocks noChangeShapeType="1"/>
          </p:cNvSpPr>
          <p:nvPr/>
        </p:nvSpPr>
        <p:spPr bwMode="auto">
          <a:xfrm>
            <a:off x="2090738" y="2111375"/>
            <a:ext cx="246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2" name="Line 301"/>
          <p:cNvSpPr>
            <a:spLocks noChangeShapeType="1"/>
          </p:cNvSpPr>
          <p:nvPr/>
        </p:nvSpPr>
        <p:spPr bwMode="auto">
          <a:xfrm flipV="1">
            <a:off x="2092325" y="2582863"/>
            <a:ext cx="174625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3" name="Line 302"/>
          <p:cNvSpPr>
            <a:spLocks noChangeShapeType="1"/>
          </p:cNvSpPr>
          <p:nvPr/>
        </p:nvSpPr>
        <p:spPr bwMode="auto">
          <a:xfrm>
            <a:off x="4011613" y="2076450"/>
            <a:ext cx="1062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64" name="Text Box 303"/>
          <p:cNvSpPr txBox="1">
            <a:spLocks noChangeArrowheads="1"/>
          </p:cNvSpPr>
          <p:nvPr/>
        </p:nvSpPr>
        <p:spPr bwMode="auto">
          <a:xfrm>
            <a:off x="749300" y="16335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6600"/>
                </a:solidFill>
              </a:rPr>
              <a:t>A</a:t>
            </a:r>
          </a:p>
        </p:txBody>
      </p:sp>
      <p:sp>
        <p:nvSpPr>
          <p:cNvPr id="61465" name="Text Box 304"/>
          <p:cNvSpPr txBox="1">
            <a:spLocks noChangeArrowheads="1"/>
          </p:cNvSpPr>
          <p:nvPr/>
        </p:nvSpPr>
        <p:spPr bwMode="auto">
          <a:xfrm>
            <a:off x="889000" y="26082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99"/>
                </a:solidFill>
              </a:rPr>
              <a:t>B</a:t>
            </a:r>
          </a:p>
        </p:txBody>
      </p:sp>
      <p:sp>
        <p:nvSpPr>
          <p:cNvPr id="61466" name="Text Box 305"/>
          <p:cNvSpPr txBox="1">
            <a:spLocks noChangeArrowheads="1"/>
          </p:cNvSpPr>
          <p:nvPr/>
        </p:nvSpPr>
        <p:spPr bwMode="auto">
          <a:xfrm>
            <a:off x="6604000" y="1465263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C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67" name="Text Box 308"/>
          <p:cNvSpPr txBox="1">
            <a:spLocks noChangeArrowheads="1"/>
          </p:cNvSpPr>
          <p:nvPr/>
        </p:nvSpPr>
        <p:spPr bwMode="auto">
          <a:xfrm>
            <a:off x="1636713" y="1585913"/>
            <a:ext cx="1563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R</a:t>
            </a:r>
            <a:r>
              <a:rPr lang="en-US" altLang="en-US" sz="1800"/>
              <a:t> = 100 Mb/s</a:t>
            </a:r>
          </a:p>
        </p:txBody>
      </p:sp>
      <p:sp>
        <p:nvSpPr>
          <p:cNvPr id="61468" name="Text Box 309"/>
          <p:cNvSpPr txBox="1">
            <a:spLocks noChangeArrowheads="1"/>
          </p:cNvSpPr>
          <p:nvPr/>
        </p:nvSpPr>
        <p:spPr bwMode="auto">
          <a:xfrm>
            <a:off x="3625850" y="2438400"/>
            <a:ext cx="1641475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R</a:t>
            </a:r>
            <a:r>
              <a:rPr lang="en-US" altLang="en-US" sz="2000"/>
              <a:t> = 1.5 Mb/s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69" name="Text Box 310"/>
          <p:cNvSpPr txBox="1">
            <a:spLocks noChangeArrowheads="1"/>
          </p:cNvSpPr>
          <p:nvPr/>
        </p:nvSpPr>
        <p:spPr bwMode="auto">
          <a:xfrm>
            <a:off x="6022975" y="2994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70" name="Line 281"/>
          <p:cNvSpPr>
            <a:spLocks noChangeShapeType="1"/>
          </p:cNvSpPr>
          <p:nvPr/>
        </p:nvSpPr>
        <p:spPr bwMode="auto">
          <a:xfrm flipV="1">
            <a:off x="6662738" y="3146425"/>
            <a:ext cx="9842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1" name="Line 283"/>
          <p:cNvSpPr>
            <a:spLocks noChangeShapeType="1"/>
          </p:cNvSpPr>
          <p:nvPr/>
        </p:nvSpPr>
        <p:spPr bwMode="auto">
          <a:xfrm flipH="1">
            <a:off x="6638925" y="2849563"/>
            <a:ext cx="379413" cy="2254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72" name="Text Box 306"/>
          <p:cNvSpPr txBox="1">
            <a:spLocks noChangeArrowheads="1"/>
          </p:cNvSpPr>
          <p:nvPr/>
        </p:nvSpPr>
        <p:spPr bwMode="auto">
          <a:xfrm>
            <a:off x="7556500" y="2224088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D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73" name="Text Box 307"/>
          <p:cNvSpPr txBox="1">
            <a:spLocks noChangeArrowheads="1"/>
          </p:cNvSpPr>
          <p:nvPr/>
        </p:nvSpPr>
        <p:spPr bwMode="auto">
          <a:xfrm>
            <a:off x="8299450" y="284003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E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61474" name="Text Box 330"/>
          <p:cNvSpPr txBox="1">
            <a:spLocks noChangeArrowheads="1"/>
          </p:cNvSpPr>
          <p:nvPr/>
        </p:nvSpPr>
        <p:spPr bwMode="auto">
          <a:xfrm>
            <a:off x="2051050" y="2984500"/>
            <a:ext cx="23542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1800"/>
              <a:t>queue of packets</a:t>
            </a:r>
          </a:p>
          <a:p>
            <a:pPr algn="ctr">
              <a:lnSpc>
                <a:spcPct val="85000"/>
              </a:lnSpc>
            </a:pPr>
            <a:r>
              <a:rPr lang="en-US" altLang="en-US" sz="1800"/>
              <a:t>waiting for output link</a:t>
            </a:r>
            <a:endParaRPr lang="en-US" altLang="en-US" sz="1800">
              <a:solidFill>
                <a:schemeClr val="accent1"/>
              </a:solidFill>
            </a:endParaRPr>
          </a:p>
        </p:txBody>
      </p:sp>
      <p:sp>
        <p:nvSpPr>
          <p:cNvPr id="61475" name="Line 332"/>
          <p:cNvSpPr>
            <a:spLocks noChangeShapeType="1"/>
          </p:cNvSpPr>
          <p:nvPr/>
        </p:nvSpPr>
        <p:spPr bwMode="auto">
          <a:xfrm flipV="1">
            <a:off x="2890838" y="2514600"/>
            <a:ext cx="166687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76" name="Group 96"/>
          <p:cNvGrpSpPr>
            <a:grpSpLocks/>
          </p:cNvGrpSpPr>
          <p:nvPr/>
        </p:nvGrpSpPr>
        <p:grpSpPr bwMode="auto">
          <a:xfrm>
            <a:off x="898525" y="1651000"/>
            <a:ext cx="779463" cy="679450"/>
            <a:chOff x="-44" y="1473"/>
            <a:chExt cx="981" cy="1105"/>
          </a:xfrm>
        </p:grpSpPr>
        <p:pic>
          <p:nvPicPr>
            <p:cNvPr id="61527" name="Picture 9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8" name="Freeform 9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77" name="Group 99"/>
          <p:cNvGrpSpPr>
            <a:grpSpLocks/>
          </p:cNvGrpSpPr>
          <p:nvPr/>
        </p:nvGrpSpPr>
        <p:grpSpPr bwMode="auto">
          <a:xfrm>
            <a:off x="1085850" y="2625725"/>
            <a:ext cx="779463" cy="679450"/>
            <a:chOff x="-44" y="1473"/>
            <a:chExt cx="981" cy="1105"/>
          </a:xfrm>
        </p:grpSpPr>
        <p:pic>
          <p:nvPicPr>
            <p:cNvPr id="61525" name="Picture 10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6" name="Freeform 10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78" name="Group 102"/>
          <p:cNvGrpSpPr>
            <a:grpSpLocks/>
          </p:cNvGrpSpPr>
          <p:nvPr/>
        </p:nvGrpSpPr>
        <p:grpSpPr bwMode="auto">
          <a:xfrm>
            <a:off x="7481888" y="2686050"/>
            <a:ext cx="779462" cy="679450"/>
            <a:chOff x="-44" y="1473"/>
            <a:chExt cx="981" cy="1105"/>
          </a:xfrm>
        </p:grpSpPr>
        <p:pic>
          <p:nvPicPr>
            <p:cNvPr id="61523" name="Picture 103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4" name="Freeform 10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79" name="Group 108"/>
          <p:cNvGrpSpPr>
            <a:grpSpLocks/>
          </p:cNvGrpSpPr>
          <p:nvPr/>
        </p:nvGrpSpPr>
        <p:grpSpPr bwMode="auto">
          <a:xfrm>
            <a:off x="6846888" y="1493838"/>
            <a:ext cx="779462" cy="679450"/>
            <a:chOff x="-44" y="1473"/>
            <a:chExt cx="981" cy="1105"/>
          </a:xfrm>
        </p:grpSpPr>
        <p:pic>
          <p:nvPicPr>
            <p:cNvPr id="61521" name="Picture 109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2" name="Freeform 11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1481" name="Group 228"/>
          <p:cNvGrpSpPr>
            <a:grpSpLocks/>
          </p:cNvGrpSpPr>
          <p:nvPr/>
        </p:nvGrpSpPr>
        <p:grpSpPr bwMode="auto">
          <a:xfrm>
            <a:off x="5391150" y="2160588"/>
            <a:ext cx="1128713" cy="439737"/>
            <a:chOff x="4650" y="1129"/>
            <a:chExt cx="246" cy="95"/>
          </a:xfrm>
        </p:grpSpPr>
        <p:sp>
          <p:nvSpPr>
            <p:cNvPr id="61513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1514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1515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1516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61519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20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17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8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84" name="Group 228"/>
          <p:cNvGrpSpPr>
            <a:grpSpLocks/>
          </p:cNvGrpSpPr>
          <p:nvPr/>
        </p:nvGrpSpPr>
        <p:grpSpPr bwMode="auto">
          <a:xfrm>
            <a:off x="5530850" y="2930525"/>
            <a:ext cx="1128713" cy="439738"/>
            <a:chOff x="4650" y="1129"/>
            <a:chExt cx="246" cy="95"/>
          </a:xfrm>
        </p:grpSpPr>
        <p:sp>
          <p:nvSpPr>
            <p:cNvPr id="61505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61506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61507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61508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61511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12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09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0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485" name="Group 347"/>
          <p:cNvGrpSpPr>
            <a:grpSpLocks/>
          </p:cNvGrpSpPr>
          <p:nvPr/>
        </p:nvGrpSpPr>
        <p:grpSpPr bwMode="auto">
          <a:xfrm>
            <a:off x="5516563" y="2897188"/>
            <a:ext cx="1171575" cy="534987"/>
            <a:chOff x="1871277" y="1576300"/>
            <a:chExt cx="1128371" cy="437861"/>
          </a:xfrm>
        </p:grpSpPr>
        <p:sp>
          <p:nvSpPr>
            <p:cNvPr id="85" name="Oval 84"/>
            <p:cNvSpPr/>
            <p:nvPr/>
          </p:nvSpPr>
          <p:spPr bwMode="auto">
            <a:xfrm flipV="1">
              <a:off x="1874335" y="1694535"/>
              <a:ext cx="1125313" cy="31962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1871277" y="1740011"/>
              <a:ext cx="1128371" cy="11563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7" name="Oval 86"/>
            <p:cNvSpPr/>
            <p:nvPr/>
          </p:nvSpPr>
          <p:spPr bwMode="auto">
            <a:xfrm flipV="1">
              <a:off x="1871277" y="1576300"/>
              <a:ext cx="1125313" cy="3196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2160250" y="1673746"/>
              <a:ext cx="547367" cy="16111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2102149" y="1633469"/>
              <a:ext cx="663568" cy="11043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2536373" y="1728317"/>
              <a:ext cx="244633" cy="9614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2089918" y="1729616"/>
              <a:ext cx="241575" cy="9744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2" name="Straight Connector 91"/>
            <p:cNvCxnSpPr>
              <a:endCxn id="87" idx="2"/>
            </p:cNvCxnSpPr>
            <p:nvPr/>
          </p:nvCxnSpPr>
          <p:spPr bwMode="auto">
            <a:xfrm flipH="1" flipV="1">
              <a:off x="1871277" y="1737412"/>
              <a:ext cx="3058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 bwMode="auto">
            <a:xfrm flipH="1" flipV="1">
              <a:off x="2996590" y="1734814"/>
              <a:ext cx="3058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486" name="Group 347"/>
          <p:cNvGrpSpPr>
            <a:grpSpLocks/>
          </p:cNvGrpSpPr>
          <p:nvPr/>
        </p:nvGrpSpPr>
        <p:grpSpPr bwMode="auto">
          <a:xfrm>
            <a:off x="5343525" y="2116138"/>
            <a:ext cx="1173163" cy="534987"/>
            <a:chOff x="1871277" y="1576300"/>
            <a:chExt cx="1128371" cy="437861"/>
          </a:xfrm>
        </p:grpSpPr>
        <p:sp>
          <p:nvSpPr>
            <p:cNvPr id="95" name="Oval 94"/>
            <p:cNvSpPr/>
            <p:nvPr/>
          </p:nvSpPr>
          <p:spPr bwMode="auto">
            <a:xfrm flipV="1">
              <a:off x="1874331" y="1694535"/>
              <a:ext cx="1125317" cy="319626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1871277" y="1740011"/>
              <a:ext cx="1128371" cy="11563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" name="Oval 96"/>
            <p:cNvSpPr/>
            <p:nvPr/>
          </p:nvSpPr>
          <p:spPr bwMode="auto">
            <a:xfrm flipV="1">
              <a:off x="1871277" y="1576300"/>
              <a:ext cx="1125317" cy="31962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2159859" y="1673746"/>
              <a:ext cx="548152" cy="16111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2103364" y="1633469"/>
              <a:ext cx="661143" cy="11043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 bwMode="auto">
            <a:xfrm>
              <a:off x="2537000" y="1728317"/>
              <a:ext cx="244302" cy="9614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1" name="Freeform 100"/>
            <p:cNvSpPr/>
            <p:nvPr/>
          </p:nvSpPr>
          <p:spPr bwMode="auto">
            <a:xfrm>
              <a:off x="2089623" y="1729616"/>
              <a:ext cx="241248" cy="9744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2" name="Straight Connector 101"/>
            <p:cNvCxnSpPr>
              <a:endCxn id="97" idx="2"/>
            </p:cNvCxnSpPr>
            <p:nvPr/>
          </p:nvCxnSpPr>
          <p:spPr bwMode="auto">
            <a:xfrm flipH="1" flipV="1">
              <a:off x="1871277" y="1737412"/>
              <a:ext cx="3054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 bwMode="auto">
            <a:xfrm flipH="1" flipV="1">
              <a:off x="2996594" y="1734814"/>
              <a:ext cx="3054" cy="12343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3093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f01-04-9780123850591 copy">
            <a:extLst>
              <a:ext uri="{FF2B5EF4-FFF2-40B4-BE49-F238E27FC236}">
                <a16:creationId xmlns:a16="http://schemas.microsoft.com/office/drawing/2014/main" id="{AB489DF3-2F50-6049-860D-19D5C2D42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776" y="1287737"/>
            <a:ext cx="4533515" cy="395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f01-03-9780123850591 copy">
            <a:extLst>
              <a:ext uri="{FF2B5EF4-FFF2-40B4-BE49-F238E27FC236}">
                <a16:creationId xmlns:a16="http://schemas.microsoft.com/office/drawing/2014/main" id="{7DC3955C-F227-A349-904F-A1B00F964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09" y="1268412"/>
            <a:ext cx="23844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2">
            <a:extLst>
              <a:ext uri="{FF2B5EF4-FFF2-40B4-BE49-F238E27FC236}">
                <a16:creationId xmlns:a16="http://schemas.microsoft.com/office/drawing/2014/main" id="{A1D11341-1C1D-444D-BCA1-7CB77E0EBF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Switch vs Router</a:t>
            </a:r>
            <a:endParaRPr lang="en-GB" altLang="en-US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7F0D5F4-B5E3-144C-A3F0-6F63B0EEDA5D}"/>
              </a:ext>
            </a:extLst>
          </p:cNvPr>
          <p:cNvSpPr txBox="1">
            <a:spLocks noChangeArrowheads="1"/>
          </p:cNvSpPr>
          <p:nvPr/>
        </p:nvSpPr>
        <p:spPr>
          <a:xfrm>
            <a:off x="721467" y="3529011"/>
            <a:ext cx="1850659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latin typeface="Lucida Bright" panose="02040602050505020304" pitchFamily="18" charset="77"/>
              </a:rPr>
              <a:t>Switches</a:t>
            </a:r>
            <a:endParaRPr lang="en-GB" altLang="en-US" sz="2400" dirty="0">
              <a:latin typeface="Lucida Bright" panose="02040602050505020304" pitchFamily="18" charset="77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EEC0DF2-41DC-E140-BBC7-DF2FC3FF3337}"/>
              </a:ext>
            </a:extLst>
          </p:cNvPr>
          <p:cNvSpPr txBox="1">
            <a:spLocks noChangeArrowheads="1"/>
          </p:cNvSpPr>
          <p:nvPr/>
        </p:nvSpPr>
        <p:spPr>
          <a:xfrm>
            <a:off x="5755439" y="5361243"/>
            <a:ext cx="1850659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latin typeface="Lucida Bright" panose="02040602050505020304" pitchFamily="18" charset="77"/>
              </a:rPr>
              <a:t>Routers</a:t>
            </a:r>
            <a:endParaRPr lang="en-GB" altLang="en-US" sz="24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052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11700" y="8591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Programming assignments &amp; Project</a:t>
            </a:r>
            <a:endParaRPr dirty="0"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311700" y="1609675"/>
            <a:ext cx="8637228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Tentative assignment topics: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0: TCP client/server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1: UDP client/server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2: Distance Vector routing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3: Chat server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4: Chord P2P lookup protocol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Final: </a:t>
            </a:r>
            <a:r>
              <a:rPr lang="en" dirty="0" err="1"/>
              <a:t>bittorrent</a:t>
            </a:r>
            <a:r>
              <a:rPr lang="en" dirty="0"/>
              <a:t> client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Languages: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-US" dirty="0"/>
              <a:t>C/C++. We may allow a few other depending on the assignment. Will update on this soon.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chemeClr val="accent2">
                    <a:lumMod val="75000"/>
                  </a:schemeClr>
                </a:solidFill>
              </a:rPr>
              <a:t>Working together: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Assignments 0-4 are individual; can discuss together, but code implemented individually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Final project must be in groups of 4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23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Rectangle 2"/>
          <p:cNvSpPr txBox="1">
            <a:spLocks noChangeArrowheads="1"/>
          </p:cNvSpPr>
          <p:nvPr/>
        </p:nvSpPr>
        <p:spPr bwMode="auto">
          <a:xfrm>
            <a:off x="533414" y="190500"/>
            <a:ext cx="8382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sz="3600" kern="0" dirty="0">
                <a:ea typeface="ＭＳ Ｐゴシック" charset="-128"/>
              </a:rPr>
              <a:t>What’</a:t>
            </a:r>
            <a:r>
              <a:rPr lang="en-US" altLang="ja-JP" sz="3600" kern="0" dirty="0">
                <a:ea typeface="ＭＳ Ｐゴシック" charset="-128"/>
              </a:rPr>
              <a:t>s the Internet?</a:t>
            </a:r>
            <a:endParaRPr lang="en-US" altLang="en-US" kern="0" dirty="0">
              <a:ea typeface="ＭＳ Ｐゴシック" charset="-128"/>
            </a:endParaRPr>
          </a:p>
        </p:txBody>
      </p:sp>
      <p:pic>
        <p:nvPicPr>
          <p:cNvPr id="4" name="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0031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1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170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28D595-8D14-E34B-B331-F393A553B4D5}"/>
              </a:ext>
            </a:extLst>
          </p:cNvPr>
          <p:cNvCxnSpPr>
            <a:cxnSpLocks/>
          </p:cNvCxnSpPr>
          <p:nvPr/>
        </p:nvCxnSpPr>
        <p:spPr>
          <a:xfrm flipV="1">
            <a:off x="1478102" y="4204487"/>
            <a:ext cx="916320" cy="597357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23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7E7D2B-96BF-6C43-A7CF-99C053575FA0}"/>
              </a:ext>
            </a:extLst>
          </p:cNvPr>
          <p:cNvCxnSpPr>
            <a:cxnSpLocks/>
          </p:cNvCxnSpPr>
          <p:nvPr/>
        </p:nvCxnSpPr>
        <p:spPr>
          <a:xfrm>
            <a:off x="2475914" y="2066214"/>
            <a:ext cx="952041" cy="67618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8929A-1006-4B4B-97CA-8E6C40C8E2E2}"/>
              </a:ext>
            </a:extLst>
          </p:cNvPr>
          <p:cNvCxnSpPr>
            <a:cxnSpLocks/>
          </p:cNvCxnSpPr>
          <p:nvPr/>
        </p:nvCxnSpPr>
        <p:spPr>
          <a:xfrm flipV="1">
            <a:off x="4625254" y="2166425"/>
            <a:ext cx="2017368" cy="92169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69F2A4-2DCC-974B-AF76-81424F2EDCB1}"/>
              </a:ext>
            </a:extLst>
          </p:cNvPr>
          <p:cNvCxnSpPr>
            <a:cxnSpLocks/>
          </p:cNvCxnSpPr>
          <p:nvPr/>
        </p:nvCxnSpPr>
        <p:spPr>
          <a:xfrm>
            <a:off x="5393846" y="4173751"/>
            <a:ext cx="1738474" cy="239082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635C12-2B5D-864D-BB4D-987552CD3474}"/>
              </a:ext>
            </a:extLst>
          </p:cNvPr>
          <p:cNvSpPr txBox="1"/>
          <p:nvPr/>
        </p:nvSpPr>
        <p:spPr>
          <a:xfrm>
            <a:off x="196948" y="6167669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Edge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99F2C-B446-CB47-9EB8-D6B99E247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65" y="245149"/>
            <a:ext cx="1561952" cy="2423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9041B6-B911-B140-95DB-59C493A0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42" y="391503"/>
            <a:ext cx="2442675" cy="2442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14940-8D10-DB43-A41F-6AE57690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79" y="2066214"/>
            <a:ext cx="3251200" cy="325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28C06-5FBB-DF4F-9AFA-0CB35894F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93" y="3871049"/>
            <a:ext cx="1835218" cy="18352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43EE2E-FD62-9742-A269-3DE8AFB0D0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6" b="8527"/>
          <a:stretch/>
        </p:blipFill>
        <p:spPr>
          <a:xfrm>
            <a:off x="5874371" y="2969864"/>
            <a:ext cx="3233137" cy="32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45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24C427-AA73-464E-BE17-6421E55DF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841" y="185119"/>
            <a:ext cx="5398317" cy="6234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96582-7F6A-5B44-8006-29B84B1FF8A2}"/>
              </a:ext>
            </a:extLst>
          </p:cNvPr>
          <p:cNvSpPr txBox="1"/>
          <p:nvPr/>
        </p:nvSpPr>
        <p:spPr>
          <a:xfrm>
            <a:off x="1104313" y="6396335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Edge</a:t>
            </a:r>
          </a:p>
        </p:txBody>
      </p:sp>
    </p:spTree>
    <p:extLst>
      <p:ext uri="{BB962C8B-B14F-4D97-AF65-F5344CB8AC3E}">
        <p14:creationId xmlns:p14="http://schemas.microsoft.com/office/powerpoint/2010/main" val="4200777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192A22-AC71-8A48-A1E0-CBF019EB6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327" y="747490"/>
            <a:ext cx="5152088" cy="6234545"/>
          </a:xfrm>
          <a:prstGeom prst="rect">
            <a:avLst/>
          </a:prstGeom>
        </p:spPr>
      </p:pic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756" y="201613"/>
            <a:ext cx="7772400" cy="892175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A closer look at network structure: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14" y="1381124"/>
            <a:ext cx="4203700" cy="4822825"/>
          </a:xfrm>
        </p:spPr>
        <p:txBody>
          <a:bodyPr/>
          <a:lstStyle/>
          <a:p>
            <a:pPr marL="287338" indent="-287338" eaLnBrk="1" hangingPunct="1">
              <a:defRPr/>
            </a:pPr>
            <a:r>
              <a:rPr lang="en-US" dirty="0">
                <a:solidFill>
                  <a:srgbClr val="CC0000"/>
                </a:solidFill>
              </a:rPr>
              <a:t>Network edge: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hosts: clients and servers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ＭＳ Ｐゴシック" charset="0"/>
              </a:rPr>
              <a:t>servers often in data centers</a:t>
            </a:r>
          </a:p>
          <a:p>
            <a:pPr marL="682625" lvl="1" indent="-225425" eaLnBrk="1" hangingPunct="1">
              <a:buSzPct val="100000"/>
              <a:buFont typeface="Arial"/>
              <a:buChar char="•"/>
              <a:defRPr/>
            </a:pPr>
            <a:r>
              <a:rPr lang="en-US" altLang="en-US" i="1" dirty="0">
                <a:solidFill>
                  <a:srgbClr val="CC0000"/>
                </a:solidFill>
                <a:latin typeface="Gill Sans MT" charset="0"/>
              </a:rPr>
              <a:t>access networks, physical media:</a:t>
            </a:r>
            <a:r>
              <a:rPr lang="en-US" altLang="en-US" dirty="0">
                <a:latin typeface="Gill Sans MT" charset="0"/>
              </a:rPr>
              <a:t> wired, wireless communication links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 lvl="1" eaLnBrk="1" hangingPunct="1">
              <a:buSzPct val="75000"/>
              <a:buFont typeface="Arial"/>
              <a:buChar char="•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0088" name="Rectangle 872"/>
          <p:cNvSpPr>
            <a:spLocks noChangeArrowheads="1"/>
          </p:cNvSpPr>
          <p:nvPr/>
        </p:nvSpPr>
        <p:spPr bwMode="auto">
          <a:xfrm>
            <a:off x="419100" y="3068638"/>
            <a:ext cx="4027488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95288" indent="-39528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813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41"/>
          <p:cNvSpPr>
            <a:spLocks/>
          </p:cNvSpPr>
          <p:nvPr/>
        </p:nvSpPr>
        <p:spPr bwMode="auto">
          <a:xfrm>
            <a:off x="381000" y="239713"/>
            <a:ext cx="6907214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8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Access Network: Home Network</a:t>
            </a:r>
          </a:p>
        </p:txBody>
      </p:sp>
      <p:sp>
        <p:nvSpPr>
          <p:cNvPr id="43012" name="AutoShape 99"/>
          <p:cNvSpPr>
            <a:spLocks noChangeArrowheads="1"/>
          </p:cNvSpPr>
          <p:nvPr/>
        </p:nvSpPr>
        <p:spPr bwMode="auto">
          <a:xfrm>
            <a:off x="754063" y="1158875"/>
            <a:ext cx="5649912" cy="768350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1289" name="Text Box 26"/>
          <p:cNvSpPr txBox="1">
            <a:spLocks noChangeArrowheads="1"/>
          </p:cNvSpPr>
          <p:nvPr/>
        </p:nvSpPr>
        <p:spPr bwMode="auto">
          <a:xfrm>
            <a:off x="5905500" y="3178175"/>
            <a:ext cx="28971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to/from headend or central office</a:t>
            </a:r>
          </a:p>
        </p:txBody>
      </p:sp>
      <p:sp>
        <p:nvSpPr>
          <p:cNvPr id="43014" name="Rectangle 87"/>
          <p:cNvSpPr>
            <a:spLocks noChangeArrowheads="1"/>
          </p:cNvSpPr>
          <p:nvPr/>
        </p:nvSpPr>
        <p:spPr bwMode="auto">
          <a:xfrm>
            <a:off x="1189038" y="1912938"/>
            <a:ext cx="4781550" cy="2662237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43015" name="Group 105"/>
          <p:cNvGrpSpPr>
            <a:grpSpLocks/>
          </p:cNvGrpSpPr>
          <p:nvPr/>
        </p:nvGrpSpPr>
        <p:grpSpPr bwMode="auto">
          <a:xfrm>
            <a:off x="4287838" y="3252788"/>
            <a:ext cx="3000375" cy="361950"/>
            <a:chOff x="2434" y="2109"/>
            <a:chExt cx="1890" cy="228"/>
          </a:xfrm>
        </p:grpSpPr>
        <p:grpSp>
          <p:nvGrpSpPr>
            <p:cNvPr id="43095" name="Group 91"/>
            <p:cNvGrpSpPr>
              <a:grpSpLocks/>
            </p:cNvGrpSpPr>
            <p:nvPr/>
          </p:nvGrpSpPr>
          <p:grpSpPr bwMode="auto">
            <a:xfrm>
              <a:off x="2722" y="2109"/>
              <a:ext cx="642" cy="228"/>
              <a:chOff x="322" y="890"/>
              <a:chExt cx="872" cy="339"/>
            </a:xfrm>
          </p:grpSpPr>
          <p:sp>
            <p:nvSpPr>
              <p:cNvPr id="43098" name="Rectangle 92"/>
              <p:cNvSpPr>
                <a:spLocks noChangeArrowheads="1"/>
              </p:cNvSpPr>
              <p:nvPr/>
            </p:nvSpPr>
            <p:spPr bwMode="auto">
              <a:xfrm>
                <a:off x="323" y="1004"/>
                <a:ext cx="871" cy="225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099" name="Rectangle 93"/>
              <p:cNvSpPr>
                <a:spLocks noChangeArrowheads="1"/>
              </p:cNvSpPr>
              <p:nvPr/>
            </p:nvSpPr>
            <p:spPr bwMode="auto">
              <a:xfrm>
                <a:off x="393" y="1073"/>
                <a:ext cx="57" cy="5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0" name="Rectangle 94"/>
              <p:cNvSpPr>
                <a:spLocks noChangeArrowheads="1"/>
              </p:cNvSpPr>
              <p:nvPr/>
            </p:nvSpPr>
            <p:spPr bwMode="auto">
              <a:xfrm>
                <a:off x="467" y="1073"/>
                <a:ext cx="56" cy="57"/>
              </a:xfrm>
              <a:prstGeom prst="rect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1" name="Rectangle 95"/>
              <p:cNvSpPr>
                <a:spLocks noChangeArrowheads="1"/>
              </p:cNvSpPr>
              <p:nvPr/>
            </p:nvSpPr>
            <p:spPr bwMode="auto">
              <a:xfrm>
                <a:off x="541" y="1071"/>
                <a:ext cx="56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2" name="Rectangle 96"/>
              <p:cNvSpPr>
                <a:spLocks noChangeArrowheads="1"/>
              </p:cNvSpPr>
              <p:nvPr/>
            </p:nvSpPr>
            <p:spPr bwMode="auto">
              <a:xfrm>
                <a:off x="615" y="1071"/>
                <a:ext cx="56" cy="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3103" name="AutoShape 97"/>
              <p:cNvSpPr>
                <a:spLocks noChangeArrowheads="1"/>
              </p:cNvSpPr>
              <p:nvPr/>
            </p:nvSpPr>
            <p:spPr bwMode="auto">
              <a:xfrm rot="10800000" flipH="1">
                <a:off x="322" y="890"/>
                <a:ext cx="859" cy="11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1 w 21600"/>
                  <a:gd name="T13" fmla="*/ 4516 h 21600"/>
                  <a:gd name="T14" fmla="*/ 17099 w 21600"/>
                  <a:gd name="T15" fmla="*/ 1708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3096" name="Line 102"/>
            <p:cNvSpPr>
              <a:spLocks noChangeShapeType="1"/>
            </p:cNvSpPr>
            <p:nvPr/>
          </p:nvSpPr>
          <p:spPr bwMode="auto">
            <a:xfrm flipH="1">
              <a:off x="3361" y="2258"/>
              <a:ext cx="96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7" name="Line 104"/>
            <p:cNvSpPr>
              <a:spLocks noChangeShapeType="1"/>
            </p:cNvSpPr>
            <p:nvPr/>
          </p:nvSpPr>
          <p:spPr bwMode="auto">
            <a:xfrm flipH="1">
              <a:off x="2434" y="226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16" name="Group 107"/>
          <p:cNvGrpSpPr>
            <a:grpSpLocks/>
          </p:cNvGrpSpPr>
          <p:nvPr/>
        </p:nvGrpSpPr>
        <p:grpSpPr bwMode="auto">
          <a:xfrm>
            <a:off x="3273425" y="3227388"/>
            <a:ext cx="1065213" cy="455612"/>
            <a:chOff x="2356" y="1300"/>
            <a:chExt cx="555" cy="194"/>
          </a:xfrm>
        </p:grpSpPr>
        <p:sp>
          <p:nvSpPr>
            <p:cNvPr id="43087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3088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3089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3090" name="Group 111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43093" name="Freeform 11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94" name="Freeform 11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91" name="Line 114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92" name="Line 115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7" name="Line 116"/>
          <p:cNvSpPr>
            <a:spLocks noChangeShapeType="1"/>
          </p:cNvSpPr>
          <p:nvPr/>
        </p:nvSpPr>
        <p:spPr bwMode="auto">
          <a:xfrm flipH="1">
            <a:off x="2435225" y="3463925"/>
            <a:ext cx="822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3018" name="Group 119"/>
          <p:cNvGrpSpPr>
            <a:grpSpLocks/>
          </p:cNvGrpSpPr>
          <p:nvPr/>
        </p:nvGrpSpPr>
        <p:grpSpPr bwMode="auto">
          <a:xfrm>
            <a:off x="1814513" y="2884488"/>
            <a:ext cx="1068387" cy="820737"/>
            <a:chOff x="2967" y="478"/>
            <a:chExt cx="788" cy="625"/>
          </a:xfrm>
        </p:grpSpPr>
        <p:pic>
          <p:nvPicPr>
            <p:cNvPr id="43085" name="Picture 120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86" name="Picture 121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9" name="Line 122"/>
          <p:cNvSpPr>
            <a:spLocks noChangeShapeType="1"/>
          </p:cNvSpPr>
          <p:nvPr/>
        </p:nvSpPr>
        <p:spPr bwMode="auto">
          <a:xfrm flipH="1" flipV="1">
            <a:off x="3756025" y="2767013"/>
            <a:ext cx="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" name="Group 138"/>
          <p:cNvGrpSpPr>
            <a:grpSpLocks/>
          </p:cNvGrpSpPr>
          <p:nvPr/>
        </p:nvGrpSpPr>
        <p:grpSpPr bwMode="auto">
          <a:xfrm>
            <a:off x="5326065" y="3703637"/>
            <a:ext cx="3476626" cy="1489074"/>
            <a:chOff x="3355" y="2333"/>
            <a:chExt cx="2190" cy="938"/>
          </a:xfrm>
        </p:grpSpPr>
        <p:sp>
          <p:nvSpPr>
            <p:cNvPr id="43083" name="Text Box 39"/>
            <p:cNvSpPr txBox="1">
              <a:spLocks noChangeArrowheads="1"/>
            </p:cNvSpPr>
            <p:nvPr/>
          </p:nvSpPr>
          <p:spPr bwMode="auto">
            <a:xfrm>
              <a:off x="3355" y="2934"/>
              <a:ext cx="2190" cy="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 dirty="0"/>
                <a:t>cable or DSL modem</a:t>
              </a:r>
            </a:p>
            <a:p>
              <a:pPr>
                <a:lnSpc>
                  <a:spcPct val="80000"/>
                </a:lnSpc>
              </a:pPr>
              <a:r>
                <a:rPr lang="en-US" altLang="en-US" sz="1800" dirty="0"/>
                <a:t>(DSL=Digital Subscriber Line)</a:t>
              </a:r>
            </a:p>
          </p:txBody>
        </p:sp>
        <p:sp>
          <p:nvSpPr>
            <p:cNvPr id="43084" name="Line 129"/>
            <p:cNvSpPr>
              <a:spLocks noChangeShapeType="1"/>
            </p:cNvSpPr>
            <p:nvPr/>
          </p:nvSpPr>
          <p:spPr bwMode="auto">
            <a:xfrm>
              <a:off x="3449" y="2333"/>
              <a:ext cx="0" cy="59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139"/>
          <p:cNvGrpSpPr>
            <a:grpSpLocks/>
          </p:cNvGrpSpPr>
          <p:nvPr/>
        </p:nvGrpSpPr>
        <p:grpSpPr bwMode="auto">
          <a:xfrm>
            <a:off x="4060825" y="3695700"/>
            <a:ext cx="2593975" cy="1778000"/>
            <a:chOff x="2558" y="2328"/>
            <a:chExt cx="1634" cy="1120"/>
          </a:xfrm>
        </p:grpSpPr>
        <p:sp>
          <p:nvSpPr>
            <p:cNvPr id="43081" name="Text Box 39"/>
            <p:cNvSpPr txBox="1">
              <a:spLocks noChangeArrowheads="1"/>
            </p:cNvSpPr>
            <p:nvPr/>
          </p:nvSpPr>
          <p:spPr bwMode="auto">
            <a:xfrm>
              <a:off x="2558" y="3252"/>
              <a:ext cx="1634" cy="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 dirty="0"/>
                <a:t>router, firewall</a:t>
              </a:r>
            </a:p>
          </p:txBody>
        </p:sp>
        <p:sp>
          <p:nvSpPr>
            <p:cNvPr id="43082" name="Line 133"/>
            <p:cNvSpPr>
              <a:spLocks noChangeShapeType="1"/>
            </p:cNvSpPr>
            <p:nvPr/>
          </p:nvSpPr>
          <p:spPr bwMode="auto">
            <a:xfrm>
              <a:off x="2645" y="2328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141"/>
          <p:cNvGrpSpPr>
            <a:grpSpLocks/>
          </p:cNvGrpSpPr>
          <p:nvPr/>
        </p:nvGrpSpPr>
        <p:grpSpPr bwMode="auto">
          <a:xfrm>
            <a:off x="3605213" y="4576763"/>
            <a:ext cx="2927350" cy="1403350"/>
            <a:chOff x="2062" y="2532"/>
            <a:chExt cx="1844" cy="1220"/>
          </a:xfrm>
        </p:grpSpPr>
        <p:sp>
          <p:nvSpPr>
            <p:cNvPr id="43079" name="Line 134"/>
            <p:cNvSpPr>
              <a:spLocks noChangeShapeType="1"/>
            </p:cNvSpPr>
            <p:nvPr/>
          </p:nvSpPr>
          <p:spPr bwMode="auto">
            <a:xfrm>
              <a:off x="2064" y="2532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80" name="Text Box 39"/>
            <p:cNvSpPr txBox="1">
              <a:spLocks noChangeArrowheads="1"/>
            </p:cNvSpPr>
            <p:nvPr/>
          </p:nvSpPr>
          <p:spPr bwMode="auto">
            <a:xfrm>
              <a:off x="2062" y="3471"/>
              <a:ext cx="184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en-US" altLang="en-US" sz="1800"/>
                <a:t>wired Ethernet (1 Gbps)</a:t>
              </a:r>
            </a:p>
          </p:txBody>
        </p:sp>
      </p:grpSp>
      <p:grpSp>
        <p:nvGrpSpPr>
          <p:cNvPr id="10" name="Group 140"/>
          <p:cNvGrpSpPr>
            <a:grpSpLocks/>
          </p:cNvGrpSpPr>
          <p:nvPr/>
        </p:nvGrpSpPr>
        <p:grpSpPr bwMode="auto">
          <a:xfrm>
            <a:off x="423863" y="3725863"/>
            <a:ext cx="1966912" cy="2043112"/>
            <a:chOff x="267" y="2347"/>
            <a:chExt cx="1239" cy="1287"/>
          </a:xfrm>
        </p:grpSpPr>
        <p:sp>
          <p:nvSpPr>
            <p:cNvPr id="43077" name="Line 136"/>
            <p:cNvSpPr>
              <a:spLocks noChangeShapeType="1"/>
            </p:cNvSpPr>
            <p:nvPr/>
          </p:nvSpPr>
          <p:spPr bwMode="auto">
            <a:xfrm>
              <a:off x="1360" y="2347"/>
              <a:ext cx="0" cy="93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78" name="Text Box 39"/>
            <p:cNvSpPr txBox="1">
              <a:spLocks noChangeArrowheads="1"/>
            </p:cNvSpPr>
            <p:nvPr/>
          </p:nvSpPr>
          <p:spPr bwMode="auto">
            <a:xfrm>
              <a:off x="267" y="3300"/>
              <a:ext cx="1239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>
                <a:lnSpc>
                  <a:spcPct val="80000"/>
                </a:lnSpc>
              </a:pPr>
              <a:r>
                <a:rPr lang="en-US" altLang="en-US" sz="1800"/>
                <a:t>wireless access </a:t>
              </a:r>
            </a:p>
            <a:p>
              <a:pPr algn="r">
                <a:lnSpc>
                  <a:spcPct val="80000"/>
                </a:lnSpc>
              </a:pPr>
              <a:r>
                <a:rPr lang="en-US" altLang="en-US" sz="1800"/>
                <a:t>point (54 Mbps)</a:t>
              </a:r>
            </a:p>
          </p:txBody>
        </p:sp>
      </p:grpSp>
      <p:sp>
        <p:nvSpPr>
          <p:cNvPr id="11406" name="Text Box 142"/>
          <p:cNvSpPr txBox="1">
            <a:spLocks noChangeArrowheads="1"/>
          </p:cNvSpPr>
          <p:nvPr/>
        </p:nvSpPr>
        <p:spPr bwMode="auto">
          <a:xfrm>
            <a:off x="1038225" y="1303338"/>
            <a:ext cx="1103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 sz="2000"/>
              <a:t>wireless</a:t>
            </a:r>
          </a:p>
          <a:p>
            <a:pPr algn="r"/>
            <a:r>
              <a:rPr lang="en-US" altLang="en-US" sz="2000"/>
              <a:t>devices</a:t>
            </a:r>
          </a:p>
        </p:txBody>
      </p:sp>
      <p:grpSp>
        <p:nvGrpSpPr>
          <p:cNvPr id="43025" name="Group 143"/>
          <p:cNvGrpSpPr>
            <a:grpSpLocks/>
          </p:cNvGrpSpPr>
          <p:nvPr/>
        </p:nvGrpSpPr>
        <p:grpSpPr bwMode="auto">
          <a:xfrm>
            <a:off x="1384300" y="1954213"/>
            <a:ext cx="733425" cy="758825"/>
            <a:chOff x="2751" y="1851"/>
            <a:chExt cx="462" cy="478"/>
          </a:xfrm>
        </p:grpSpPr>
        <p:pic>
          <p:nvPicPr>
            <p:cNvPr id="43075" name="Picture 144" descr="iphone_stylized_sma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922"/>
              <a:ext cx="15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76" name="Picture 145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" y="1851"/>
              <a:ext cx="462" cy="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26" name="Line 146"/>
          <p:cNvSpPr>
            <a:spLocks noChangeShapeType="1"/>
          </p:cNvSpPr>
          <p:nvPr/>
        </p:nvSpPr>
        <p:spPr bwMode="auto">
          <a:xfrm>
            <a:off x="3679825" y="3679825"/>
            <a:ext cx="12700" cy="217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11" name="Oval 147"/>
          <p:cNvSpPr>
            <a:spLocks noChangeArrowheads="1"/>
          </p:cNvSpPr>
          <p:nvPr/>
        </p:nvSpPr>
        <p:spPr bwMode="auto">
          <a:xfrm>
            <a:off x="1292687" y="2801938"/>
            <a:ext cx="4689475" cy="1050925"/>
          </a:xfrm>
          <a:prstGeom prst="ellipse">
            <a:avLst/>
          </a:prstGeom>
          <a:noFill/>
          <a:ln w="19050">
            <a:solidFill>
              <a:srgbClr val="CC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2" name="Group 150"/>
          <p:cNvGrpSpPr>
            <a:grpSpLocks/>
          </p:cNvGrpSpPr>
          <p:nvPr/>
        </p:nvGrpSpPr>
        <p:grpSpPr bwMode="auto">
          <a:xfrm>
            <a:off x="136525" y="3532188"/>
            <a:ext cx="1630363" cy="717550"/>
            <a:chOff x="86" y="2225"/>
            <a:chExt cx="1027" cy="452"/>
          </a:xfrm>
        </p:grpSpPr>
        <p:sp>
          <p:nvSpPr>
            <p:cNvPr id="43073" name="Text Box 148"/>
            <p:cNvSpPr txBox="1">
              <a:spLocks noChangeArrowheads="1"/>
            </p:cNvSpPr>
            <p:nvPr/>
          </p:nvSpPr>
          <p:spPr bwMode="auto">
            <a:xfrm>
              <a:off x="86" y="2357"/>
              <a:ext cx="1027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>
                <a:lnSpc>
                  <a:spcPct val="85000"/>
                </a:lnSpc>
              </a:pPr>
              <a:r>
                <a:rPr lang="en-US" altLang="en-US" sz="1600"/>
                <a:t>often combined </a:t>
              </a:r>
            </a:p>
            <a:p>
              <a:pPr algn="r">
                <a:lnSpc>
                  <a:spcPct val="85000"/>
                </a:lnSpc>
              </a:pPr>
              <a:r>
                <a:rPr lang="en-US" altLang="en-US" sz="1600"/>
                <a:t>in single box</a:t>
              </a:r>
            </a:p>
          </p:txBody>
        </p:sp>
        <p:sp>
          <p:nvSpPr>
            <p:cNvPr id="43074" name="Line 149"/>
            <p:cNvSpPr>
              <a:spLocks noChangeShapeType="1"/>
            </p:cNvSpPr>
            <p:nvPr/>
          </p:nvSpPr>
          <p:spPr bwMode="auto">
            <a:xfrm flipV="1">
              <a:off x="590" y="2225"/>
              <a:ext cx="238" cy="1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29" name="Group 151"/>
          <p:cNvGrpSpPr>
            <a:grpSpLocks/>
          </p:cNvGrpSpPr>
          <p:nvPr/>
        </p:nvGrpSpPr>
        <p:grpSpPr bwMode="auto">
          <a:xfrm>
            <a:off x="2379663" y="1566863"/>
            <a:ext cx="954087" cy="1027112"/>
            <a:chOff x="877" y="1008"/>
            <a:chExt cx="2747" cy="2591"/>
          </a:xfrm>
        </p:grpSpPr>
        <p:pic>
          <p:nvPicPr>
            <p:cNvPr id="43050" name="Picture 152" descr="antenna_styliz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51" name="Picture 153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52" name="Freeform 154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3053" name="Picture 155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54" name="Freeform 156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5" name="Freeform 157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6" name="Freeform 158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7" name="Freeform 159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8" name="Freeform 160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59" name="Freeform 161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60" name="Group 162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3067" name="Freeform 163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8" name="Freeform 164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69" name="Freeform 165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0" name="Freeform 166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1" name="Freeform 167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72" name="Freeform 168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061" name="Freeform 169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Freeform 170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Freeform 171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Freeform 172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5" name="Freeform 173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Freeform 174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3030" name="Group 175"/>
          <p:cNvGrpSpPr>
            <a:grpSpLocks/>
          </p:cNvGrpSpPr>
          <p:nvPr/>
        </p:nvGrpSpPr>
        <p:grpSpPr bwMode="auto">
          <a:xfrm>
            <a:off x="3149600" y="2032000"/>
            <a:ext cx="1123950" cy="862013"/>
            <a:chOff x="-44" y="1473"/>
            <a:chExt cx="981" cy="1105"/>
          </a:xfrm>
        </p:grpSpPr>
        <p:pic>
          <p:nvPicPr>
            <p:cNvPr id="43048" name="Picture 176" descr="desktop_computer_stylized_mediu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9" name="Freeform 17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3031" name="Group 178"/>
          <p:cNvGrpSpPr>
            <a:grpSpLocks/>
          </p:cNvGrpSpPr>
          <p:nvPr/>
        </p:nvGrpSpPr>
        <p:grpSpPr bwMode="auto">
          <a:xfrm>
            <a:off x="3090863" y="3838575"/>
            <a:ext cx="849312" cy="712788"/>
            <a:chOff x="-44" y="1473"/>
            <a:chExt cx="981" cy="1105"/>
          </a:xfrm>
        </p:grpSpPr>
        <p:pic>
          <p:nvPicPr>
            <p:cNvPr id="43046" name="Picture 179" descr="desktop_computer_stylized_medium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47" name="Freeform 18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3033" name="Group 98"/>
          <p:cNvGrpSpPr>
            <a:grpSpLocks/>
          </p:cNvGrpSpPr>
          <p:nvPr/>
        </p:nvGrpSpPr>
        <p:grpSpPr bwMode="auto">
          <a:xfrm>
            <a:off x="4486275" y="1708150"/>
            <a:ext cx="958850" cy="1276350"/>
            <a:chOff x="5806938" y="3011924"/>
            <a:chExt cx="347997" cy="396620"/>
          </a:xfrm>
        </p:grpSpPr>
        <p:pic>
          <p:nvPicPr>
            <p:cNvPr id="43044" name="Picture 101" descr="fridge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702" y="3071517"/>
              <a:ext cx="189578" cy="33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45" name="Picture 1115" descr="antenna_stylize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938" y="3011924"/>
              <a:ext cx="347997" cy="167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3034" name="Group 347"/>
          <p:cNvGrpSpPr>
            <a:grpSpLocks/>
          </p:cNvGrpSpPr>
          <p:nvPr/>
        </p:nvGrpSpPr>
        <p:grpSpPr bwMode="auto">
          <a:xfrm>
            <a:off x="3236913" y="3187700"/>
            <a:ext cx="1114425" cy="541338"/>
            <a:chOff x="1871277" y="1576300"/>
            <a:chExt cx="1128371" cy="437861"/>
          </a:xfrm>
        </p:grpSpPr>
        <p:sp>
          <p:nvSpPr>
            <p:cNvPr id="88" name="Oval 87"/>
            <p:cNvSpPr/>
            <p:nvPr/>
          </p:nvSpPr>
          <p:spPr bwMode="auto">
            <a:xfrm flipV="1">
              <a:off x="1874492" y="1694432"/>
              <a:ext cx="1125156" cy="31972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1871277" y="1739375"/>
              <a:ext cx="1128371" cy="11684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0" name="Oval 89"/>
            <p:cNvSpPr/>
            <p:nvPr/>
          </p:nvSpPr>
          <p:spPr bwMode="auto">
            <a:xfrm flipV="1">
              <a:off x="1871277" y="1576300"/>
              <a:ext cx="1125156" cy="31972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2158995" y="1673888"/>
              <a:ext cx="549719" cy="160506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102738" y="1632798"/>
              <a:ext cx="662235" cy="11171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536727" y="1727818"/>
              <a:ext cx="244320" cy="975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089879" y="1730386"/>
              <a:ext cx="241105" cy="9630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5" name="Straight Connector 94"/>
            <p:cNvCxnSpPr>
              <a:endCxn id="90" idx="2"/>
            </p:cNvCxnSpPr>
            <p:nvPr/>
          </p:nvCxnSpPr>
          <p:spPr bwMode="auto">
            <a:xfrm flipH="1" flipV="1">
              <a:off x="1871277" y="1736806"/>
              <a:ext cx="3215" cy="12326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flipH="1" flipV="1">
              <a:off x="2996433" y="1734238"/>
              <a:ext cx="3215" cy="12326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03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9" grpId="0"/>
      <p:bldP spid="11406" grpId="0"/>
      <p:bldP spid="114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9D2786-373D-C54F-9424-EE7FA66BA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10" y="1731645"/>
            <a:ext cx="8018780" cy="3394710"/>
          </a:xfrm>
          <a:prstGeom prst="rect">
            <a:avLst/>
          </a:prstGeom>
        </p:spPr>
      </p:pic>
      <p:sp>
        <p:nvSpPr>
          <p:cNvPr id="3" name="Title 41">
            <a:extLst>
              <a:ext uri="{FF2B5EF4-FFF2-40B4-BE49-F238E27FC236}">
                <a16:creationId xmlns:a16="http://schemas.microsoft.com/office/drawing/2014/main" id="{93869B7D-B337-1D48-A5E5-5FA6F3A91D20}"/>
              </a:ext>
            </a:extLst>
          </p:cNvPr>
          <p:cNvSpPr>
            <a:spLocks/>
          </p:cNvSpPr>
          <p:nvPr/>
        </p:nvSpPr>
        <p:spPr bwMode="auto">
          <a:xfrm>
            <a:off x="381000" y="239713"/>
            <a:ext cx="6907214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800000"/>
                </a:solidFill>
                <a:latin typeface="Calibri Light" charset="0"/>
                <a:ea typeface="ＭＳ Ｐゴシック" charset="-128"/>
                <a:cs typeface="Calibri Light" charset="0"/>
              </a:rPr>
              <a:t>Access Network: Home Network</a:t>
            </a:r>
          </a:p>
        </p:txBody>
      </p:sp>
    </p:spTree>
    <p:extLst>
      <p:ext uri="{BB962C8B-B14F-4D97-AF65-F5344CB8AC3E}">
        <p14:creationId xmlns:p14="http://schemas.microsoft.com/office/powerpoint/2010/main" val="3236176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50"/>
          <p:cNvSpPr>
            <a:spLocks noGrp="1"/>
          </p:cNvSpPr>
          <p:nvPr>
            <p:ph type="title" idx="4294967295"/>
          </p:nvPr>
        </p:nvSpPr>
        <p:spPr>
          <a:xfrm>
            <a:off x="507961" y="363833"/>
            <a:ext cx="8321675" cy="765175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Enterprise Access </a:t>
            </a:r>
            <a:r>
              <a:rPr lang="en-US" altLang="en-US" dirty="0">
                <a:ea typeface="ＭＳ Ｐゴシック" charset="-128"/>
              </a:rPr>
              <a:t>N</a:t>
            </a:r>
            <a:r>
              <a:rPr lang="en-US" altLang="en-US" sz="4000" dirty="0">
                <a:ea typeface="ＭＳ Ｐゴシック" charset="-128"/>
              </a:rPr>
              <a:t>etworks (Ethernet)</a:t>
            </a:r>
          </a:p>
        </p:txBody>
      </p:sp>
      <p:sp>
        <p:nvSpPr>
          <p:cNvPr id="58371" name="Content Placeholder 52"/>
          <p:cNvSpPr>
            <a:spLocks noGrp="1"/>
          </p:cNvSpPr>
          <p:nvPr>
            <p:ph idx="4294967295"/>
          </p:nvPr>
        </p:nvSpPr>
        <p:spPr>
          <a:xfrm>
            <a:off x="715178" y="4793490"/>
            <a:ext cx="8043863" cy="1414462"/>
          </a:xfrm>
        </p:spPr>
        <p:txBody>
          <a:bodyPr/>
          <a:lstStyle/>
          <a:p>
            <a:pPr marL="287338" indent="-287338" eaLnBrk="1" hangingPunct="1">
              <a:defRPr/>
            </a:pPr>
            <a:r>
              <a:rPr lang="en-US" sz="2400" dirty="0"/>
              <a:t>Typically used in companies, universities, etc.</a:t>
            </a:r>
          </a:p>
          <a:p>
            <a:pPr marL="287338" lvl="1" indent="-287338" eaLnBrk="1" hangingPunct="1">
              <a:buSzPct val="100000"/>
              <a:buFont typeface="Wingdings" charset="2"/>
              <a:buChar char="§"/>
              <a:defRPr/>
            </a:pPr>
            <a:r>
              <a:rPr lang="en-US" dirty="0"/>
              <a:t>10 Mbps, 100Mbps, 1Gbps, 10Gbps transmission rates</a:t>
            </a:r>
          </a:p>
          <a:p>
            <a:pPr marL="287338" lvl="1" indent="-287338" eaLnBrk="1" hangingPunct="1">
              <a:buSzPct val="100000"/>
              <a:buFont typeface="Wingdings" charset="2"/>
              <a:buChar char="§"/>
              <a:defRPr/>
            </a:pPr>
            <a:r>
              <a:rPr lang="en-US" dirty="0"/>
              <a:t>Today, end systems typically connect into Ethernet switch</a:t>
            </a:r>
          </a:p>
          <a:p>
            <a:pPr eaLnBrk="1" hangingPunct="1">
              <a:defRPr/>
            </a:pPr>
            <a:endParaRPr lang="en-US" sz="2400" dirty="0"/>
          </a:p>
        </p:txBody>
      </p:sp>
      <p:sp>
        <p:nvSpPr>
          <p:cNvPr id="45060" name="Line 2"/>
          <p:cNvSpPr>
            <a:spLocks noChangeShapeType="1"/>
          </p:cNvSpPr>
          <p:nvPr/>
        </p:nvSpPr>
        <p:spPr bwMode="auto">
          <a:xfrm>
            <a:off x="2217738" y="3186113"/>
            <a:ext cx="0" cy="468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Line 3"/>
          <p:cNvSpPr>
            <a:spLocks noChangeShapeType="1"/>
          </p:cNvSpPr>
          <p:nvPr/>
        </p:nvSpPr>
        <p:spPr bwMode="auto">
          <a:xfrm>
            <a:off x="2636838" y="3194050"/>
            <a:ext cx="0" cy="55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Line 4"/>
          <p:cNvSpPr>
            <a:spLocks noChangeShapeType="1"/>
          </p:cNvSpPr>
          <p:nvPr/>
        </p:nvSpPr>
        <p:spPr bwMode="auto">
          <a:xfrm flipH="1">
            <a:off x="1614488" y="3167063"/>
            <a:ext cx="6969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63" name="Group 51"/>
          <p:cNvGrpSpPr>
            <a:grpSpLocks/>
          </p:cNvGrpSpPr>
          <p:nvPr/>
        </p:nvGrpSpPr>
        <p:grpSpPr bwMode="auto">
          <a:xfrm>
            <a:off x="2016125" y="2873375"/>
            <a:ext cx="1052513" cy="355600"/>
            <a:chOff x="4410" y="1365"/>
            <a:chExt cx="663" cy="224"/>
          </a:xfrm>
        </p:grpSpPr>
        <p:sp>
          <p:nvSpPr>
            <p:cNvPr id="45261" name="Rectangle 52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262" name="AutoShape 53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263" name="Freeform 54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264" name="Freeform 55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1801 h 63"/>
                <a:gd name="T2" fmla="*/ 147159 w 280"/>
                <a:gd name="T3" fmla="*/ 1752 h 63"/>
                <a:gd name="T4" fmla="*/ 868488 w 280"/>
                <a:gd name="T5" fmla="*/ 0 h 63"/>
                <a:gd name="T6" fmla="*/ 110881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5265" name="Freeform 56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5064" name="Line 59"/>
          <p:cNvSpPr>
            <a:spLocks noChangeShapeType="1"/>
          </p:cNvSpPr>
          <p:nvPr/>
        </p:nvSpPr>
        <p:spPr bwMode="auto">
          <a:xfrm flipH="1">
            <a:off x="1108075" y="2946400"/>
            <a:ext cx="1062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5" name="Line 61"/>
          <p:cNvSpPr>
            <a:spLocks noChangeShapeType="1"/>
          </p:cNvSpPr>
          <p:nvPr/>
        </p:nvSpPr>
        <p:spPr bwMode="auto">
          <a:xfrm flipV="1">
            <a:off x="2389188" y="2328863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66" name="Group 62"/>
          <p:cNvGrpSpPr>
            <a:grpSpLocks/>
          </p:cNvGrpSpPr>
          <p:nvPr/>
        </p:nvGrpSpPr>
        <p:grpSpPr bwMode="auto">
          <a:xfrm>
            <a:off x="2089150" y="1876425"/>
            <a:ext cx="873125" cy="627063"/>
            <a:chOff x="2967" y="478"/>
            <a:chExt cx="788" cy="625"/>
          </a:xfrm>
        </p:grpSpPr>
        <p:pic>
          <p:nvPicPr>
            <p:cNvPr id="45259" name="Picture 63" descr="access_point_stylized_sma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60" name="Picture 64" descr="antenna_radiation_stylized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067" name="Group 65"/>
          <p:cNvGrpSpPr>
            <a:grpSpLocks/>
          </p:cNvGrpSpPr>
          <p:nvPr/>
        </p:nvGrpSpPr>
        <p:grpSpPr bwMode="auto">
          <a:xfrm>
            <a:off x="2746375" y="1231900"/>
            <a:ext cx="622300" cy="706438"/>
            <a:chOff x="877" y="1008"/>
            <a:chExt cx="2747" cy="2591"/>
          </a:xfrm>
        </p:grpSpPr>
        <p:pic>
          <p:nvPicPr>
            <p:cNvPr id="45236" name="Picture 66" descr="antenna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37" name="Picture 67" descr="laptop_keyboar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38" name="Freeform 68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239" name="Picture 69" descr="scree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40" name="Freeform 70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1" name="Freeform 71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2" name="Freeform 72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3" name="Freeform 73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4" name="Freeform 74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5" name="Freeform 75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46" name="Group 76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53" name="Freeform 77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4" name="Freeform 78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5" name="Freeform 79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6" name="Freeform 80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7" name="Freeform 81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58" name="Freeform 82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47" name="Freeform 83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8" name="Freeform 84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49" name="Freeform 85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0" name="Freeform 86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1" name="Freeform 87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52" name="Freeform 88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8" name="Group 89"/>
          <p:cNvGrpSpPr>
            <a:grpSpLocks/>
          </p:cNvGrpSpPr>
          <p:nvPr/>
        </p:nvGrpSpPr>
        <p:grpSpPr bwMode="auto">
          <a:xfrm>
            <a:off x="1216025" y="1511300"/>
            <a:ext cx="566738" cy="625475"/>
            <a:chOff x="877" y="1008"/>
            <a:chExt cx="2747" cy="2591"/>
          </a:xfrm>
        </p:grpSpPr>
        <p:pic>
          <p:nvPicPr>
            <p:cNvPr id="45213" name="Picture 90" descr="antenna_stylize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14" name="Picture 91" descr="laptop_keyboar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15" name="Freeform 92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216" name="Picture 93" descr="scre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217" name="Freeform 94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8" name="Freeform 95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19" name="Freeform 96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0" name="Freeform 97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1" name="Freeform 98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2" name="Freeform 99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23" name="Group 100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30" name="Freeform 101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1" name="Freeform 102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2" name="Freeform 103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3" name="Freeform 104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4" name="Freeform 105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35" name="Freeform 106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24" name="Freeform 107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5" name="Freeform 108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6" name="Freeform 109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7" name="Freeform 110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8" name="Freeform 111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29" name="Freeform 112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69" name="Group 113"/>
          <p:cNvGrpSpPr>
            <a:grpSpLocks/>
          </p:cNvGrpSpPr>
          <p:nvPr/>
        </p:nvGrpSpPr>
        <p:grpSpPr bwMode="auto">
          <a:xfrm>
            <a:off x="1963738" y="1203325"/>
            <a:ext cx="635000" cy="615950"/>
            <a:chOff x="877" y="1008"/>
            <a:chExt cx="2747" cy="2591"/>
          </a:xfrm>
        </p:grpSpPr>
        <p:pic>
          <p:nvPicPr>
            <p:cNvPr id="45190" name="Picture 114" descr="antenna_styliz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91" name="Picture 115" descr="laptop_keyboard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92" name="Freeform 116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5193" name="Picture 117" descr="screen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94" name="Freeform 118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5" name="Freeform 119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6" name="Freeform 120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7" name="Freeform 121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8" name="Freeform 122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99" name="Freeform 123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200" name="Group 124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5207" name="Freeform 125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8" name="Freeform 126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9" name="Freeform 127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0" name="Freeform 128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1" name="Freeform 129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2" name="Freeform 130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201" name="Freeform 131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2" name="Freeform 132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3" name="Freeform 133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4" name="Freeform 134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5" name="Freeform 135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06" name="Freeform 136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070" name="Group 296"/>
          <p:cNvGrpSpPr>
            <a:grpSpLocks/>
          </p:cNvGrpSpPr>
          <p:nvPr/>
        </p:nvGrpSpPr>
        <p:grpSpPr bwMode="auto">
          <a:xfrm>
            <a:off x="4429125" y="1851025"/>
            <a:ext cx="1166813" cy="479425"/>
            <a:chOff x="2356" y="1300"/>
            <a:chExt cx="555" cy="194"/>
          </a:xfrm>
        </p:grpSpPr>
        <p:sp>
          <p:nvSpPr>
            <p:cNvPr id="45182" name="Oval 407"/>
            <p:cNvSpPr>
              <a:spLocks noChangeArrowheads="1"/>
            </p:cNvSpPr>
            <p:nvPr/>
          </p:nvSpPr>
          <p:spPr bwMode="auto">
            <a:xfrm>
              <a:off x="2357" y="1385"/>
              <a:ext cx="551" cy="109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5183" name="Rectangle 410"/>
            <p:cNvSpPr>
              <a:spLocks noChangeArrowheads="1"/>
            </p:cNvSpPr>
            <p:nvPr/>
          </p:nvSpPr>
          <p:spPr bwMode="auto">
            <a:xfrm>
              <a:off x="2357" y="1374"/>
              <a:ext cx="554" cy="66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5184" name="Oval 411"/>
            <p:cNvSpPr>
              <a:spLocks noChangeArrowheads="1"/>
            </p:cNvSpPr>
            <p:nvPr/>
          </p:nvSpPr>
          <p:spPr bwMode="auto">
            <a:xfrm>
              <a:off x="2356" y="1300"/>
              <a:ext cx="551" cy="127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5185" name="Group 300"/>
            <p:cNvGrpSpPr>
              <a:grpSpLocks/>
            </p:cNvGrpSpPr>
            <p:nvPr/>
          </p:nvGrpSpPr>
          <p:grpSpPr bwMode="auto">
            <a:xfrm>
              <a:off x="2468" y="1332"/>
              <a:ext cx="310" cy="60"/>
              <a:chOff x="2468" y="1332"/>
              <a:chExt cx="310" cy="60"/>
            </a:xfrm>
          </p:grpSpPr>
          <p:sp>
            <p:nvSpPr>
              <p:cNvPr id="45188" name="Freeform 30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9" name="Freeform 30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28575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186" name="Line 303"/>
            <p:cNvSpPr>
              <a:spLocks noChangeShapeType="1"/>
            </p:cNvSpPr>
            <p:nvPr/>
          </p:nvSpPr>
          <p:spPr bwMode="auto">
            <a:xfrm>
              <a:off x="2357" y="1361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87" name="Line 304"/>
            <p:cNvSpPr>
              <a:spLocks noChangeShapeType="1"/>
            </p:cNvSpPr>
            <p:nvPr/>
          </p:nvSpPr>
          <p:spPr bwMode="auto">
            <a:xfrm>
              <a:off x="2907" y="1363"/>
              <a:ext cx="0" cy="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71" name="Line 305"/>
          <p:cNvSpPr>
            <a:spLocks noChangeShapeType="1"/>
          </p:cNvSpPr>
          <p:nvPr/>
        </p:nvSpPr>
        <p:spPr bwMode="auto">
          <a:xfrm flipV="1">
            <a:off x="2778125" y="2111375"/>
            <a:ext cx="1668463" cy="7667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2" name="Line 306"/>
          <p:cNvSpPr>
            <a:spLocks noChangeShapeType="1"/>
          </p:cNvSpPr>
          <p:nvPr/>
        </p:nvSpPr>
        <p:spPr bwMode="auto">
          <a:xfrm>
            <a:off x="4594225" y="3005138"/>
            <a:ext cx="0" cy="6524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3" name="Line 340"/>
          <p:cNvSpPr>
            <a:spLocks noChangeShapeType="1"/>
          </p:cNvSpPr>
          <p:nvPr/>
        </p:nvSpPr>
        <p:spPr bwMode="auto">
          <a:xfrm>
            <a:off x="4975225" y="2997200"/>
            <a:ext cx="0" cy="652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74" name="Group 230"/>
          <p:cNvGrpSpPr>
            <a:grpSpLocks/>
          </p:cNvGrpSpPr>
          <p:nvPr/>
        </p:nvGrpSpPr>
        <p:grpSpPr bwMode="auto">
          <a:xfrm>
            <a:off x="4432300" y="3616325"/>
            <a:ext cx="365125" cy="766763"/>
            <a:chOff x="4140" y="429"/>
            <a:chExt cx="1425" cy="2396"/>
          </a:xfrm>
        </p:grpSpPr>
        <p:sp>
          <p:nvSpPr>
            <p:cNvPr id="45150" name="Freeform 23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1" name="Rectangle 232"/>
            <p:cNvSpPr>
              <a:spLocks noChangeArrowheads="1"/>
            </p:cNvSpPr>
            <p:nvPr/>
          </p:nvSpPr>
          <p:spPr bwMode="auto">
            <a:xfrm>
              <a:off x="4208" y="429"/>
              <a:ext cx="1047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52" name="Freeform 23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3" name="Freeform 23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54" name="Rectangle 235"/>
            <p:cNvSpPr>
              <a:spLocks noChangeArrowheads="1"/>
            </p:cNvSpPr>
            <p:nvPr/>
          </p:nvSpPr>
          <p:spPr bwMode="auto">
            <a:xfrm>
              <a:off x="4214" y="692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55" name="Group 23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5180" name="AutoShape 237"/>
              <p:cNvSpPr>
                <a:spLocks noChangeArrowheads="1"/>
              </p:cNvSpPr>
              <p:nvPr/>
            </p:nvSpPr>
            <p:spPr bwMode="auto">
              <a:xfrm>
                <a:off x="612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81" name="AutoShape 238"/>
              <p:cNvSpPr>
                <a:spLocks noChangeArrowheads="1"/>
              </p:cNvSpPr>
              <p:nvPr/>
            </p:nvSpPr>
            <p:spPr bwMode="auto">
              <a:xfrm>
                <a:off x="627" y="2581"/>
                <a:ext cx="696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56" name="Rectangle 239"/>
            <p:cNvSpPr>
              <a:spLocks noChangeArrowheads="1"/>
            </p:cNvSpPr>
            <p:nvPr/>
          </p:nvSpPr>
          <p:spPr bwMode="auto">
            <a:xfrm>
              <a:off x="4227" y="1019"/>
              <a:ext cx="595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57" name="Group 24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5178" name="AutoShape 241"/>
              <p:cNvSpPr>
                <a:spLocks noChangeArrowheads="1"/>
              </p:cNvSpPr>
              <p:nvPr/>
            </p:nvSpPr>
            <p:spPr bwMode="auto">
              <a:xfrm>
                <a:off x="614" y="2569"/>
                <a:ext cx="727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9" name="AutoShape 24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58" name="Rectangle 243"/>
            <p:cNvSpPr>
              <a:spLocks noChangeArrowheads="1"/>
            </p:cNvSpPr>
            <p:nvPr/>
          </p:nvSpPr>
          <p:spPr bwMode="auto">
            <a:xfrm>
              <a:off x="4214" y="1357"/>
              <a:ext cx="60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59" name="Rectangle 244"/>
            <p:cNvSpPr>
              <a:spLocks noChangeArrowheads="1"/>
            </p:cNvSpPr>
            <p:nvPr/>
          </p:nvSpPr>
          <p:spPr bwMode="auto">
            <a:xfrm>
              <a:off x="4227" y="1654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60" name="Group 24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5176" name="AutoShape 246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7" name="AutoShape 247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5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61" name="Freeform 24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162" name="Group 24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5174" name="AutoShape 25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75" name="AutoShape 251"/>
              <p:cNvSpPr>
                <a:spLocks noChangeArrowheads="1"/>
              </p:cNvSpPr>
              <p:nvPr/>
            </p:nvSpPr>
            <p:spPr bwMode="auto">
              <a:xfrm>
                <a:off x="632" y="2583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63" name="Rectangle 252"/>
            <p:cNvSpPr>
              <a:spLocks noChangeArrowheads="1"/>
            </p:cNvSpPr>
            <p:nvPr/>
          </p:nvSpPr>
          <p:spPr bwMode="auto">
            <a:xfrm>
              <a:off x="5249" y="429"/>
              <a:ext cx="68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4" name="Freeform 25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5" name="Freeform 25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6" name="Oval 255"/>
            <p:cNvSpPr>
              <a:spLocks noChangeArrowheads="1"/>
            </p:cNvSpPr>
            <p:nvPr/>
          </p:nvSpPr>
          <p:spPr bwMode="auto">
            <a:xfrm>
              <a:off x="5515" y="2612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7" name="Freeform 25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68" name="AutoShape 257"/>
            <p:cNvSpPr>
              <a:spLocks noChangeArrowheads="1"/>
            </p:cNvSpPr>
            <p:nvPr/>
          </p:nvSpPr>
          <p:spPr bwMode="auto">
            <a:xfrm>
              <a:off x="4140" y="2676"/>
              <a:ext cx="1202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69" name="AutoShape 258"/>
            <p:cNvSpPr>
              <a:spLocks noChangeArrowheads="1"/>
            </p:cNvSpPr>
            <p:nvPr/>
          </p:nvSpPr>
          <p:spPr bwMode="auto">
            <a:xfrm>
              <a:off x="4208" y="2711"/>
              <a:ext cx="1066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0" name="Oval 259"/>
            <p:cNvSpPr>
              <a:spLocks noChangeArrowheads="1"/>
            </p:cNvSpPr>
            <p:nvPr/>
          </p:nvSpPr>
          <p:spPr bwMode="auto">
            <a:xfrm>
              <a:off x="4307" y="2383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1" name="Oval 260"/>
            <p:cNvSpPr>
              <a:spLocks noChangeArrowheads="1"/>
            </p:cNvSpPr>
            <p:nvPr/>
          </p:nvSpPr>
          <p:spPr bwMode="auto">
            <a:xfrm>
              <a:off x="4487" y="2383"/>
              <a:ext cx="161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45172" name="Oval 261"/>
            <p:cNvSpPr>
              <a:spLocks noChangeArrowheads="1"/>
            </p:cNvSpPr>
            <p:nvPr/>
          </p:nvSpPr>
          <p:spPr bwMode="auto">
            <a:xfrm>
              <a:off x="4660" y="2379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73" name="Rectangle 262"/>
            <p:cNvSpPr>
              <a:spLocks noChangeArrowheads="1"/>
            </p:cNvSpPr>
            <p:nvPr/>
          </p:nvSpPr>
          <p:spPr bwMode="auto">
            <a:xfrm>
              <a:off x="5063" y="1833"/>
              <a:ext cx="87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5075" name="Line 342"/>
          <p:cNvSpPr>
            <a:spLocks noChangeShapeType="1"/>
          </p:cNvSpPr>
          <p:nvPr/>
        </p:nvSpPr>
        <p:spPr bwMode="auto">
          <a:xfrm>
            <a:off x="3017838" y="3208338"/>
            <a:ext cx="503237" cy="331787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6" name="Text Box 343"/>
          <p:cNvSpPr txBox="1">
            <a:spLocks noChangeArrowheads="1"/>
          </p:cNvSpPr>
          <p:nvPr/>
        </p:nvSpPr>
        <p:spPr bwMode="auto">
          <a:xfrm>
            <a:off x="3051175" y="3538538"/>
            <a:ext cx="1212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Ethernet 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switch</a:t>
            </a:r>
          </a:p>
        </p:txBody>
      </p:sp>
      <p:sp>
        <p:nvSpPr>
          <p:cNvPr id="45077" name="Line 344"/>
          <p:cNvSpPr>
            <a:spLocks noChangeShapeType="1"/>
          </p:cNvSpPr>
          <p:nvPr/>
        </p:nvSpPr>
        <p:spPr bwMode="auto">
          <a:xfrm>
            <a:off x="5307013" y="3954463"/>
            <a:ext cx="525462" cy="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78" name="Text Box 345"/>
          <p:cNvSpPr txBox="1">
            <a:spLocks noChangeArrowheads="1"/>
          </p:cNvSpPr>
          <p:nvPr/>
        </p:nvSpPr>
        <p:spPr bwMode="auto">
          <a:xfrm>
            <a:off x="5667375" y="3552825"/>
            <a:ext cx="20621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mail,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web servers</a:t>
            </a:r>
          </a:p>
        </p:txBody>
      </p:sp>
      <p:sp>
        <p:nvSpPr>
          <p:cNvPr id="45079" name="Text Box 346"/>
          <p:cNvSpPr txBox="1">
            <a:spLocks noChangeArrowheads="1"/>
          </p:cNvSpPr>
          <p:nvPr/>
        </p:nvSpPr>
        <p:spPr bwMode="auto">
          <a:xfrm>
            <a:off x="6332538" y="2986088"/>
            <a:ext cx="2187575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router</a:t>
            </a:r>
          </a:p>
        </p:txBody>
      </p:sp>
      <p:sp>
        <p:nvSpPr>
          <p:cNvPr id="45080" name="Line 347"/>
          <p:cNvSpPr>
            <a:spLocks noChangeShapeType="1"/>
          </p:cNvSpPr>
          <p:nvPr/>
        </p:nvSpPr>
        <p:spPr bwMode="auto">
          <a:xfrm>
            <a:off x="5505450" y="2368550"/>
            <a:ext cx="1006475" cy="6635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1" name="Line 348"/>
          <p:cNvSpPr>
            <a:spLocks noChangeShapeType="1"/>
          </p:cNvSpPr>
          <p:nvPr/>
        </p:nvSpPr>
        <p:spPr bwMode="auto">
          <a:xfrm>
            <a:off x="5578475" y="2032000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2" name="Line 349"/>
          <p:cNvSpPr>
            <a:spLocks noChangeShapeType="1"/>
          </p:cNvSpPr>
          <p:nvPr/>
        </p:nvSpPr>
        <p:spPr bwMode="auto">
          <a:xfrm>
            <a:off x="6608763" y="2028825"/>
            <a:ext cx="97155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Line 350"/>
          <p:cNvSpPr>
            <a:spLocks noChangeShapeType="1"/>
          </p:cNvSpPr>
          <p:nvPr/>
        </p:nvSpPr>
        <p:spPr bwMode="auto">
          <a:xfrm>
            <a:off x="5999163" y="2117725"/>
            <a:ext cx="503237" cy="33178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4" name="Text Box 351"/>
          <p:cNvSpPr txBox="1">
            <a:spLocks noChangeArrowheads="1"/>
          </p:cNvSpPr>
          <p:nvPr/>
        </p:nvSpPr>
        <p:spPr bwMode="auto">
          <a:xfrm>
            <a:off x="6475413" y="2320925"/>
            <a:ext cx="2259012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/>
              <a:t>institutional link to </a:t>
            </a:r>
          </a:p>
          <a:p>
            <a:pPr algn="ctr">
              <a:lnSpc>
                <a:spcPct val="85000"/>
              </a:lnSpc>
            </a:pPr>
            <a:r>
              <a:rPr lang="en-US" altLang="en-US" sz="2000"/>
              <a:t>ISP (Internet)</a:t>
            </a:r>
          </a:p>
          <a:p>
            <a:pPr algn="ctr">
              <a:lnSpc>
                <a:spcPct val="85000"/>
              </a:lnSpc>
            </a:pPr>
            <a:endParaRPr lang="en-US" altLang="en-US" sz="2000"/>
          </a:p>
        </p:txBody>
      </p:sp>
      <p:grpSp>
        <p:nvGrpSpPr>
          <p:cNvPr id="45085" name="Group 353"/>
          <p:cNvGrpSpPr>
            <a:grpSpLocks/>
          </p:cNvGrpSpPr>
          <p:nvPr/>
        </p:nvGrpSpPr>
        <p:grpSpPr bwMode="auto">
          <a:xfrm>
            <a:off x="4397375" y="2636838"/>
            <a:ext cx="1052513" cy="355600"/>
            <a:chOff x="4410" y="1365"/>
            <a:chExt cx="663" cy="224"/>
          </a:xfrm>
        </p:grpSpPr>
        <p:sp>
          <p:nvSpPr>
            <p:cNvPr id="45145" name="Rectangle 354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46" name="AutoShape 355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47" name="Freeform 356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148" name="Freeform 357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1801 h 63"/>
                <a:gd name="T2" fmla="*/ 147159 w 280"/>
                <a:gd name="T3" fmla="*/ 1752 h 63"/>
                <a:gd name="T4" fmla="*/ 868488 w 280"/>
                <a:gd name="T5" fmla="*/ 0 h 63"/>
                <a:gd name="T6" fmla="*/ 110881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5149" name="Freeform 358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5086" name="Line 359"/>
          <p:cNvSpPr>
            <a:spLocks noChangeShapeType="1"/>
          </p:cNvSpPr>
          <p:nvPr/>
        </p:nvSpPr>
        <p:spPr bwMode="auto">
          <a:xfrm>
            <a:off x="4983163" y="2332038"/>
            <a:ext cx="0" cy="2968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87" name="Group 360"/>
          <p:cNvGrpSpPr>
            <a:grpSpLocks/>
          </p:cNvGrpSpPr>
          <p:nvPr/>
        </p:nvGrpSpPr>
        <p:grpSpPr bwMode="auto">
          <a:xfrm>
            <a:off x="4872038" y="3609975"/>
            <a:ext cx="365125" cy="766763"/>
            <a:chOff x="4140" y="429"/>
            <a:chExt cx="1425" cy="2396"/>
          </a:xfrm>
        </p:grpSpPr>
        <p:sp>
          <p:nvSpPr>
            <p:cNvPr id="45113" name="Freeform 36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4" name="Rectangle 362"/>
            <p:cNvSpPr>
              <a:spLocks noChangeArrowheads="1"/>
            </p:cNvSpPr>
            <p:nvPr/>
          </p:nvSpPr>
          <p:spPr bwMode="auto">
            <a:xfrm>
              <a:off x="4208" y="429"/>
              <a:ext cx="1047" cy="2282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15" name="Freeform 36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Freeform 36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7" name="Rectangle 365"/>
            <p:cNvSpPr>
              <a:spLocks noChangeArrowheads="1"/>
            </p:cNvSpPr>
            <p:nvPr/>
          </p:nvSpPr>
          <p:spPr bwMode="auto">
            <a:xfrm>
              <a:off x="4214" y="692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18" name="Group 36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45143" name="AutoShape 367"/>
              <p:cNvSpPr>
                <a:spLocks noChangeArrowheads="1"/>
              </p:cNvSpPr>
              <p:nvPr/>
            </p:nvSpPr>
            <p:spPr bwMode="auto">
              <a:xfrm>
                <a:off x="612" y="2567"/>
                <a:ext cx="727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4" name="AutoShape 368"/>
              <p:cNvSpPr>
                <a:spLocks noChangeArrowheads="1"/>
              </p:cNvSpPr>
              <p:nvPr/>
            </p:nvSpPr>
            <p:spPr bwMode="auto">
              <a:xfrm>
                <a:off x="627" y="2581"/>
                <a:ext cx="696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19" name="Rectangle 369"/>
            <p:cNvSpPr>
              <a:spLocks noChangeArrowheads="1"/>
            </p:cNvSpPr>
            <p:nvPr/>
          </p:nvSpPr>
          <p:spPr bwMode="auto">
            <a:xfrm>
              <a:off x="4227" y="1019"/>
              <a:ext cx="595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20" name="Group 37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45141" name="AutoShape 371"/>
              <p:cNvSpPr>
                <a:spLocks noChangeArrowheads="1"/>
              </p:cNvSpPr>
              <p:nvPr/>
            </p:nvSpPr>
            <p:spPr bwMode="auto">
              <a:xfrm>
                <a:off x="614" y="2569"/>
                <a:ext cx="727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2" name="AutoShape 372"/>
              <p:cNvSpPr>
                <a:spLocks noChangeArrowheads="1"/>
              </p:cNvSpPr>
              <p:nvPr/>
            </p:nvSpPr>
            <p:spPr bwMode="auto">
              <a:xfrm>
                <a:off x="630" y="2584"/>
                <a:ext cx="696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1" name="Rectangle 373"/>
            <p:cNvSpPr>
              <a:spLocks noChangeArrowheads="1"/>
            </p:cNvSpPr>
            <p:nvPr/>
          </p:nvSpPr>
          <p:spPr bwMode="auto">
            <a:xfrm>
              <a:off x="4214" y="1357"/>
              <a:ext cx="601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22" name="Rectangle 374"/>
            <p:cNvSpPr>
              <a:spLocks noChangeArrowheads="1"/>
            </p:cNvSpPr>
            <p:nvPr/>
          </p:nvSpPr>
          <p:spPr bwMode="auto">
            <a:xfrm>
              <a:off x="4227" y="1654"/>
              <a:ext cx="595" cy="5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5123" name="Group 37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45139" name="AutoShape 376"/>
              <p:cNvSpPr>
                <a:spLocks noChangeArrowheads="1"/>
              </p:cNvSpPr>
              <p:nvPr/>
            </p:nvSpPr>
            <p:spPr bwMode="auto">
              <a:xfrm>
                <a:off x="614" y="2570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40" name="AutoShape 377"/>
              <p:cNvSpPr>
                <a:spLocks noChangeArrowheads="1"/>
              </p:cNvSpPr>
              <p:nvPr/>
            </p:nvSpPr>
            <p:spPr bwMode="auto">
              <a:xfrm>
                <a:off x="629" y="2584"/>
                <a:ext cx="695" cy="10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4" name="Freeform 37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5125" name="Group 37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45137" name="AutoShape 38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5138" name="AutoShape 381"/>
              <p:cNvSpPr>
                <a:spLocks noChangeArrowheads="1"/>
              </p:cNvSpPr>
              <p:nvPr/>
            </p:nvSpPr>
            <p:spPr bwMode="auto">
              <a:xfrm>
                <a:off x="632" y="2583"/>
                <a:ext cx="695" cy="10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5126" name="Rectangle 382"/>
            <p:cNvSpPr>
              <a:spLocks noChangeArrowheads="1"/>
            </p:cNvSpPr>
            <p:nvPr/>
          </p:nvSpPr>
          <p:spPr bwMode="auto">
            <a:xfrm>
              <a:off x="5249" y="429"/>
              <a:ext cx="68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27" name="Freeform 38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8" name="Freeform 38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29" name="Oval 385"/>
            <p:cNvSpPr>
              <a:spLocks noChangeArrowheads="1"/>
            </p:cNvSpPr>
            <p:nvPr/>
          </p:nvSpPr>
          <p:spPr bwMode="auto">
            <a:xfrm>
              <a:off x="5515" y="2612"/>
              <a:ext cx="50" cy="94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0" name="Freeform 38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31" name="AutoShape 387"/>
            <p:cNvSpPr>
              <a:spLocks noChangeArrowheads="1"/>
            </p:cNvSpPr>
            <p:nvPr/>
          </p:nvSpPr>
          <p:spPr bwMode="auto">
            <a:xfrm>
              <a:off x="4140" y="2676"/>
              <a:ext cx="1202" cy="149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2" name="AutoShape 388"/>
            <p:cNvSpPr>
              <a:spLocks noChangeArrowheads="1"/>
            </p:cNvSpPr>
            <p:nvPr/>
          </p:nvSpPr>
          <p:spPr bwMode="auto">
            <a:xfrm>
              <a:off x="4208" y="2711"/>
              <a:ext cx="1066" cy="8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3" name="Oval 389"/>
            <p:cNvSpPr>
              <a:spLocks noChangeArrowheads="1"/>
            </p:cNvSpPr>
            <p:nvPr/>
          </p:nvSpPr>
          <p:spPr bwMode="auto">
            <a:xfrm>
              <a:off x="4307" y="2383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4" name="Oval 390"/>
            <p:cNvSpPr>
              <a:spLocks noChangeArrowheads="1"/>
            </p:cNvSpPr>
            <p:nvPr/>
          </p:nvSpPr>
          <p:spPr bwMode="auto">
            <a:xfrm>
              <a:off x="4487" y="2383"/>
              <a:ext cx="161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45135" name="Oval 391"/>
            <p:cNvSpPr>
              <a:spLocks noChangeArrowheads="1"/>
            </p:cNvSpPr>
            <p:nvPr/>
          </p:nvSpPr>
          <p:spPr bwMode="auto">
            <a:xfrm>
              <a:off x="4660" y="2379"/>
              <a:ext cx="161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36" name="Rectangle 392"/>
            <p:cNvSpPr>
              <a:spLocks noChangeArrowheads="1"/>
            </p:cNvSpPr>
            <p:nvPr/>
          </p:nvSpPr>
          <p:spPr bwMode="auto">
            <a:xfrm>
              <a:off x="5063" y="1833"/>
              <a:ext cx="87" cy="764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5088" name="Line 393"/>
          <p:cNvSpPr>
            <a:spLocks noChangeShapeType="1"/>
          </p:cNvSpPr>
          <p:nvPr/>
        </p:nvSpPr>
        <p:spPr bwMode="auto">
          <a:xfrm flipH="1">
            <a:off x="3638550" y="3051175"/>
            <a:ext cx="788988" cy="50323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90" name="Group 395"/>
          <p:cNvGrpSpPr>
            <a:grpSpLocks/>
          </p:cNvGrpSpPr>
          <p:nvPr/>
        </p:nvGrpSpPr>
        <p:grpSpPr bwMode="auto">
          <a:xfrm>
            <a:off x="606425" y="2566988"/>
            <a:ext cx="723900" cy="665162"/>
            <a:chOff x="-44" y="1473"/>
            <a:chExt cx="981" cy="1105"/>
          </a:xfrm>
        </p:grpSpPr>
        <p:pic>
          <p:nvPicPr>
            <p:cNvPr id="45111" name="Picture 396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12" name="Freeform 397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1" name="Group 398"/>
          <p:cNvGrpSpPr>
            <a:grpSpLocks/>
          </p:cNvGrpSpPr>
          <p:nvPr/>
        </p:nvGrpSpPr>
        <p:grpSpPr bwMode="auto">
          <a:xfrm>
            <a:off x="1000125" y="3016250"/>
            <a:ext cx="723900" cy="665163"/>
            <a:chOff x="-44" y="1473"/>
            <a:chExt cx="981" cy="1105"/>
          </a:xfrm>
        </p:grpSpPr>
        <p:pic>
          <p:nvPicPr>
            <p:cNvPr id="45109" name="Picture 399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10" name="Freeform 40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2" name="Group 401"/>
          <p:cNvGrpSpPr>
            <a:grpSpLocks/>
          </p:cNvGrpSpPr>
          <p:nvPr/>
        </p:nvGrpSpPr>
        <p:grpSpPr bwMode="auto">
          <a:xfrm>
            <a:off x="1611313" y="3592513"/>
            <a:ext cx="723900" cy="665162"/>
            <a:chOff x="-44" y="1473"/>
            <a:chExt cx="981" cy="1105"/>
          </a:xfrm>
        </p:grpSpPr>
        <p:pic>
          <p:nvPicPr>
            <p:cNvPr id="45107" name="Picture 402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08" name="Freeform 40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3" name="Group 404"/>
          <p:cNvGrpSpPr>
            <a:grpSpLocks/>
          </p:cNvGrpSpPr>
          <p:nvPr/>
        </p:nvGrpSpPr>
        <p:grpSpPr bwMode="auto">
          <a:xfrm>
            <a:off x="2184400" y="3606800"/>
            <a:ext cx="723900" cy="665163"/>
            <a:chOff x="-44" y="1473"/>
            <a:chExt cx="981" cy="1105"/>
          </a:xfrm>
        </p:grpSpPr>
        <p:pic>
          <p:nvPicPr>
            <p:cNvPr id="45105" name="Picture 405" descr="desktop_computer_stylized_medium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106" name="Freeform 406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095" name="Group 347"/>
          <p:cNvGrpSpPr>
            <a:grpSpLocks/>
          </p:cNvGrpSpPr>
          <p:nvPr/>
        </p:nvGrpSpPr>
        <p:grpSpPr bwMode="auto">
          <a:xfrm>
            <a:off x="4386263" y="1743075"/>
            <a:ext cx="1262062" cy="647700"/>
            <a:chOff x="1871277" y="1576300"/>
            <a:chExt cx="1128371" cy="437861"/>
          </a:xfrm>
        </p:grpSpPr>
        <p:sp>
          <p:nvSpPr>
            <p:cNvPr id="202" name="Oval 201"/>
            <p:cNvSpPr/>
            <p:nvPr/>
          </p:nvSpPr>
          <p:spPr bwMode="auto">
            <a:xfrm flipV="1">
              <a:off x="1874116" y="1694351"/>
              <a:ext cx="1125532" cy="31981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3" name="Rectangle 202"/>
            <p:cNvSpPr/>
            <p:nvPr/>
          </p:nvSpPr>
          <p:spPr bwMode="auto">
            <a:xfrm>
              <a:off x="1871277" y="1739425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4" name="Oval 203"/>
            <p:cNvSpPr/>
            <p:nvPr/>
          </p:nvSpPr>
          <p:spPr bwMode="auto">
            <a:xfrm flipV="1">
              <a:off x="1871277" y="1576300"/>
              <a:ext cx="1125532" cy="31981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2159402" y="1672887"/>
              <a:ext cx="549283" cy="16097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6" name="Freeform 205"/>
            <p:cNvSpPr/>
            <p:nvPr/>
          </p:nvSpPr>
          <p:spPr bwMode="auto">
            <a:xfrm>
              <a:off x="2102628" y="1633179"/>
              <a:ext cx="662830" cy="11161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7" name="Freeform 206"/>
            <p:cNvSpPr/>
            <p:nvPr/>
          </p:nvSpPr>
          <p:spPr bwMode="auto">
            <a:xfrm>
              <a:off x="2536945" y="1727620"/>
              <a:ext cx="244126" cy="9766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089855" y="1729766"/>
              <a:ext cx="241287" cy="9766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9" name="Straight Connector 208"/>
            <p:cNvCxnSpPr>
              <a:endCxn id="204" idx="2"/>
            </p:cNvCxnSpPr>
            <p:nvPr/>
          </p:nvCxnSpPr>
          <p:spPr bwMode="auto">
            <a:xfrm flipH="1" flipV="1">
              <a:off x="1871277" y="1737278"/>
              <a:ext cx="2839" cy="123417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 bwMode="auto">
            <a:xfrm flipH="1" flipV="1">
              <a:off x="2996809" y="1735132"/>
              <a:ext cx="2839" cy="1223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3510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0744" y="169863"/>
            <a:ext cx="8382000" cy="9842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charset="-128"/>
              </a:rPr>
              <a:t>Wireless Access Networks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8087" y="1322388"/>
            <a:ext cx="8370888" cy="865187"/>
          </a:xfrm>
        </p:spPr>
        <p:txBody>
          <a:bodyPr/>
          <a:lstStyle/>
          <a:p>
            <a:pPr marL="287338" indent="-287338" eaLnBrk="1" hangingPunct="1"/>
            <a:r>
              <a:rPr lang="en-US" altLang="en-US" sz="2400" dirty="0"/>
              <a:t>Shared </a:t>
            </a:r>
            <a:r>
              <a:rPr lang="en-US" altLang="en-US" sz="2400" i="1" dirty="0"/>
              <a:t>wireless</a:t>
            </a:r>
            <a:r>
              <a:rPr lang="en-US" altLang="en-US" sz="2400" dirty="0"/>
              <a:t> access network connects end system to router</a:t>
            </a:r>
          </a:p>
          <a:p>
            <a:pPr marL="682625" lvl="1" indent="-225425" eaLnBrk="1" hangingPunct="1"/>
            <a:r>
              <a:rPr lang="en-US" altLang="en-US" dirty="0"/>
              <a:t>via base station aka </a:t>
            </a:r>
            <a:r>
              <a:rPr lang="ja-JP" altLang="en-US" dirty="0"/>
              <a:t>“</a:t>
            </a:r>
            <a:r>
              <a:rPr lang="en-US" altLang="ja-JP" dirty="0"/>
              <a:t>access point</a:t>
            </a:r>
            <a:r>
              <a:rPr lang="ja-JP" altLang="en-US" dirty="0"/>
              <a:t>”</a:t>
            </a:r>
            <a:endParaRPr lang="en-US" altLang="en-US" dirty="0"/>
          </a:p>
        </p:txBody>
      </p:sp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511487" y="2552934"/>
            <a:ext cx="40798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Wireless LANs: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within building (100 ft.)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802.11b/g/n (</a:t>
            </a:r>
            <a:r>
              <a:rPr lang="en-US" altLang="en-US" dirty="0" err="1">
                <a:latin typeface="Calibri" charset="0"/>
                <a:ea typeface="Calibri" charset="0"/>
                <a:cs typeface="Calibri" charset="0"/>
              </a:rPr>
              <a:t>WiFi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): 11, 54, 450 Mbps transmission rate</a:t>
            </a:r>
          </a:p>
        </p:txBody>
      </p:sp>
      <p:sp>
        <p:nvSpPr>
          <p:cNvPr id="46086" name="Rectangle 3"/>
          <p:cNvSpPr>
            <a:spLocks noChangeArrowheads="1"/>
          </p:cNvSpPr>
          <p:nvPr/>
        </p:nvSpPr>
        <p:spPr bwMode="auto">
          <a:xfrm>
            <a:off x="4682054" y="2189013"/>
            <a:ext cx="4619625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Char char="v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Wide-area wireless access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provided by telco (cellular) operator, 10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s km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between 1 and 10 Mbps 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3G, 4G: LTE</a:t>
            </a:r>
          </a:p>
        </p:txBody>
      </p:sp>
      <p:grpSp>
        <p:nvGrpSpPr>
          <p:cNvPr id="46087" name="Group 85"/>
          <p:cNvGrpSpPr>
            <a:grpSpLocks/>
          </p:cNvGrpSpPr>
          <p:nvPr/>
        </p:nvGrpSpPr>
        <p:grpSpPr bwMode="auto">
          <a:xfrm>
            <a:off x="959162" y="4445000"/>
            <a:ext cx="2487613" cy="1562100"/>
            <a:chOff x="2889" y="1631"/>
            <a:chExt cx="980" cy="743"/>
          </a:xfrm>
        </p:grpSpPr>
        <p:sp>
          <p:nvSpPr>
            <p:cNvPr id="46212" name="Rectangle 86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213" name="AutoShape 87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CCFF"/>
                </a:solidFill>
              </a:endParaRPr>
            </a:p>
          </p:txBody>
        </p:sp>
      </p:grpSp>
      <p:sp>
        <p:nvSpPr>
          <p:cNvPr id="46088" name="Line 110"/>
          <p:cNvSpPr>
            <a:spLocks noChangeShapeType="1"/>
          </p:cNvSpPr>
          <p:nvPr/>
        </p:nvSpPr>
        <p:spPr bwMode="auto">
          <a:xfrm>
            <a:off x="2603812" y="5849937"/>
            <a:ext cx="0" cy="220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116"/>
          <p:cNvSpPr>
            <a:spLocks noChangeShapeType="1"/>
          </p:cNvSpPr>
          <p:nvPr/>
        </p:nvSpPr>
        <p:spPr bwMode="auto">
          <a:xfrm flipV="1">
            <a:off x="2003737" y="5715000"/>
            <a:ext cx="287338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6090" name="Group 228"/>
          <p:cNvGrpSpPr>
            <a:grpSpLocks/>
          </p:cNvGrpSpPr>
          <p:nvPr/>
        </p:nvGrpSpPr>
        <p:grpSpPr bwMode="auto">
          <a:xfrm>
            <a:off x="2279962" y="5557837"/>
            <a:ext cx="666750" cy="284163"/>
            <a:chOff x="4650" y="1129"/>
            <a:chExt cx="246" cy="95"/>
          </a:xfrm>
        </p:grpSpPr>
        <p:sp>
          <p:nvSpPr>
            <p:cNvPr id="46204" name="Oval 407"/>
            <p:cNvSpPr>
              <a:spLocks noChangeArrowheads="1"/>
            </p:cNvSpPr>
            <p:nvPr/>
          </p:nvSpPr>
          <p:spPr bwMode="auto">
            <a:xfrm>
              <a:off x="4651" y="1171"/>
              <a:ext cx="244" cy="53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46205" name="Rectangle 410"/>
            <p:cNvSpPr>
              <a:spLocks noChangeArrowheads="1"/>
            </p:cNvSpPr>
            <p:nvPr/>
          </p:nvSpPr>
          <p:spPr bwMode="auto">
            <a:xfrm>
              <a:off x="4651" y="1165"/>
              <a:ext cx="245" cy="33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46206" name="Oval 411"/>
            <p:cNvSpPr>
              <a:spLocks noChangeArrowheads="1"/>
            </p:cNvSpPr>
            <p:nvPr/>
          </p:nvSpPr>
          <p:spPr bwMode="auto">
            <a:xfrm>
              <a:off x="4650" y="1129"/>
              <a:ext cx="244" cy="6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46207" name="Group 232"/>
            <p:cNvGrpSpPr>
              <a:grpSpLocks/>
            </p:cNvGrpSpPr>
            <p:nvPr/>
          </p:nvGrpSpPr>
          <p:grpSpPr bwMode="auto">
            <a:xfrm>
              <a:off x="4699" y="1145"/>
              <a:ext cx="138" cy="29"/>
              <a:chOff x="2468" y="1332"/>
              <a:chExt cx="310" cy="60"/>
            </a:xfrm>
          </p:grpSpPr>
          <p:sp>
            <p:nvSpPr>
              <p:cNvPr id="46210" name="Freeform 23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11" name="Freeform 23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208" name="Line 235"/>
            <p:cNvSpPr>
              <a:spLocks noChangeShapeType="1"/>
            </p:cNvSpPr>
            <p:nvPr/>
          </p:nvSpPr>
          <p:spPr bwMode="auto">
            <a:xfrm>
              <a:off x="4651" y="1158"/>
              <a:ext cx="0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09" name="Line 236"/>
            <p:cNvSpPr>
              <a:spLocks noChangeShapeType="1"/>
            </p:cNvSpPr>
            <p:nvPr/>
          </p:nvSpPr>
          <p:spPr bwMode="auto">
            <a:xfrm>
              <a:off x="4894" y="1160"/>
              <a:ext cx="0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091" name="Group 246"/>
          <p:cNvGrpSpPr>
            <a:grpSpLocks/>
          </p:cNvGrpSpPr>
          <p:nvPr/>
        </p:nvGrpSpPr>
        <p:grpSpPr bwMode="auto">
          <a:xfrm>
            <a:off x="1527487" y="5324475"/>
            <a:ext cx="863600" cy="588962"/>
            <a:chOff x="2967" y="478"/>
            <a:chExt cx="788" cy="625"/>
          </a:xfrm>
        </p:grpSpPr>
        <p:pic>
          <p:nvPicPr>
            <p:cNvPr id="46202" name="Picture 247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203" name="Picture 248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92" name="Group 390"/>
          <p:cNvGrpSpPr>
            <a:grpSpLocks/>
          </p:cNvGrpSpPr>
          <p:nvPr/>
        </p:nvGrpSpPr>
        <p:grpSpPr bwMode="auto">
          <a:xfrm>
            <a:off x="1441762" y="4556125"/>
            <a:ext cx="757238" cy="682625"/>
            <a:chOff x="877" y="1008"/>
            <a:chExt cx="2747" cy="2591"/>
          </a:xfrm>
        </p:grpSpPr>
        <p:pic>
          <p:nvPicPr>
            <p:cNvPr id="46179" name="Picture 391" descr="antenna_styliz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" y="1008"/>
              <a:ext cx="2725" cy="1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80" name="Picture 392" descr="laptop_keyboar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1009" y="2586"/>
              <a:ext cx="2245" cy="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81" name="Freeform 393"/>
            <p:cNvSpPr>
              <a:spLocks/>
            </p:cNvSpPr>
            <p:nvPr/>
          </p:nvSpPr>
          <p:spPr bwMode="auto">
            <a:xfrm>
              <a:off x="1753" y="1603"/>
              <a:ext cx="1807" cy="1322"/>
            </a:xfrm>
            <a:custGeom>
              <a:avLst/>
              <a:gdLst>
                <a:gd name="T0" fmla="*/ 1 w 2982"/>
                <a:gd name="T1" fmla="*/ 0 h 2442"/>
                <a:gd name="T2" fmla="*/ 0 w 2982"/>
                <a:gd name="T3" fmla="*/ 1 h 2442"/>
                <a:gd name="T4" fmla="*/ 2 w 2982"/>
                <a:gd name="T5" fmla="*/ 1 h 2442"/>
                <a:gd name="T6" fmla="*/ 2 w 2982"/>
                <a:gd name="T7" fmla="*/ 1 h 2442"/>
                <a:gd name="T8" fmla="*/ 1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46182" name="Picture 394" descr="scree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" y="1637"/>
              <a:ext cx="1642" cy="1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183" name="Freeform 395"/>
            <p:cNvSpPr>
              <a:spLocks/>
            </p:cNvSpPr>
            <p:nvPr/>
          </p:nvSpPr>
          <p:spPr bwMode="auto">
            <a:xfrm>
              <a:off x="2082" y="1564"/>
              <a:ext cx="1531" cy="246"/>
            </a:xfrm>
            <a:custGeom>
              <a:avLst/>
              <a:gdLst>
                <a:gd name="T0" fmla="*/ 1 w 2528"/>
                <a:gd name="T1" fmla="*/ 0 h 455"/>
                <a:gd name="T2" fmla="*/ 2 w 2528"/>
                <a:gd name="T3" fmla="*/ 1 h 455"/>
                <a:gd name="T4" fmla="*/ 2 w 2528"/>
                <a:gd name="T5" fmla="*/ 1 h 455"/>
                <a:gd name="T6" fmla="*/ 0 w 2528"/>
                <a:gd name="T7" fmla="*/ 1 h 455"/>
                <a:gd name="T8" fmla="*/ 1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4" name="Freeform 396"/>
            <p:cNvSpPr>
              <a:spLocks/>
            </p:cNvSpPr>
            <p:nvPr/>
          </p:nvSpPr>
          <p:spPr bwMode="auto">
            <a:xfrm>
              <a:off x="1737" y="1562"/>
              <a:ext cx="425" cy="1024"/>
            </a:xfrm>
            <a:custGeom>
              <a:avLst/>
              <a:gdLst>
                <a:gd name="T0" fmla="*/ 1 w 702"/>
                <a:gd name="T1" fmla="*/ 0 h 1893"/>
                <a:gd name="T2" fmla="*/ 0 w 702"/>
                <a:gd name="T3" fmla="*/ 1 h 1893"/>
                <a:gd name="T4" fmla="*/ 1 w 702"/>
                <a:gd name="T5" fmla="*/ 1 h 1893"/>
                <a:gd name="T6" fmla="*/ 1 w 702"/>
                <a:gd name="T7" fmla="*/ 1 h 1893"/>
                <a:gd name="T8" fmla="*/ 1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5" name="Freeform 397"/>
            <p:cNvSpPr>
              <a:spLocks/>
            </p:cNvSpPr>
            <p:nvPr/>
          </p:nvSpPr>
          <p:spPr bwMode="auto">
            <a:xfrm>
              <a:off x="3144" y="1745"/>
              <a:ext cx="458" cy="1182"/>
            </a:xfrm>
            <a:custGeom>
              <a:avLst/>
              <a:gdLst>
                <a:gd name="T0" fmla="*/ 1 w 756"/>
                <a:gd name="T1" fmla="*/ 0 h 2184"/>
                <a:gd name="T2" fmla="*/ 1 w 756"/>
                <a:gd name="T3" fmla="*/ 1 h 2184"/>
                <a:gd name="T4" fmla="*/ 0 w 756"/>
                <a:gd name="T5" fmla="*/ 1 h 2184"/>
                <a:gd name="T6" fmla="*/ 1 w 756"/>
                <a:gd name="T7" fmla="*/ 1 h 2184"/>
                <a:gd name="T8" fmla="*/ 1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6" name="Freeform 398"/>
            <p:cNvSpPr>
              <a:spLocks/>
            </p:cNvSpPr>
            <p:nvPr/>
          </p:nvSpPr>
          <p:spPr bwMode="auto">
            <a:xfrm>
              <a:off x="1732" y="2534"/>
              <a:ext cx="1680" cy="399"/>
            </a:xfrm>
            <a:custGeom>
              <a:avLst/>
              <a:gdLst>
                <a:gd name="T0" fmla="*/ 1 w 2773"/>
                <a:gd name="T1" fmla="*/ 0 h 738"/>
                <a:gd name="T2" fmla="*/ 0 w 2773"/>
                <a:gd name="T3" fmla="*/ 1 h 738"/>
                <a:gd name="T4" fmla="*/ 2 w 2773"/>
                <a:gd name="T5" fmla="*/ 1 h 738"/>
                <a:gd name="T6" fmla="*/ 2 w 2773"/>
                <a:gd name="T7" fmla="*/ 1 h 738"/>
                <a:gd name="T8" fmla="*/ 1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7" name="Freeform 399"/>
            <p:cNvSpPr>
              <a:spLocks/>
            </p:cNvSpPr>
            <p:nvPr/>
          </p:nvSpPr>
          <p:spPr bwMode="auto">
            <a:xfrm>
              <a:off x="3195" y="1755"/>
              <a:ext cx="429" cy="1187"/>
            </a:xfrm>
            <a:custGeom>
              <a:avLst/>
              <a:gdLst>
                <a:gd name="T0" fmla="*/ 2 w 637"/>
                <a:gd name="T1" fmla="*/ 0 h 1659"/>
                <a:gd name="T2" fmla="*/ 2 w 637"/>
                <a:gd name="T3" fmla="*/ 0 h 1659"/>
                <a:gd name="T4" fmla="*/ 1 w 637"/>
                <a:gd name="T5" fmla="*/ 15 h 1659"/>
                <a:gd name="T6" fmla="*/ 0 w 637"/>
                <a:gd name="T7" fmla="*/ 15 h 1659"/>
                <a:gd name="T8" fmla="*/ 2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88" name="Freeform 400"/>
            <p:cNvSpPr>
              <a:spLocks/>
            </p:cNvSpPr>
            <p:nvPr/>
          </p:nvSpPr>
          <p:spPr bwMode="auto">
            <a:xfrm>
              <a:off x="1734" y="2587"/>
              <a:ext cx="1494" cy="394"/>
            </a:xfrm>
            <a:custGeom>
              <a:avLst/>
              <a:gdLst>
                <a:gd name="T0" fmla="*/ 0 w 2216"/>
                <a:gd name="T1" fmla="*/ 0 h 550"/>
                <a:gd name="T2" fmla="*/ 1 w 2216"/>
                <a:gd name="T3" fmla="*/ 1 h 550"/>
                <a:gd name="T4" fmla="*/ 9 w 2216"/>
                <a:gd name="T5" fmla="*/ 5 h 550"/>
                <a:gd name="T6" fmla="*/ 9 w 2216"/>
                <a:gd name="T7" fmla="*/ 4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6189" name="Group 401"/>
            <p:cNvGrpSpPr>
              <a:grpSpLocks/>
            </p:cNvGrpSpPr>
            <p:nvPr/>
          </p:nvGrpSpPr>
          <p:grpSpPr bwMode="auto">
            <a:xfrm>
              <a:off x="1709" y="3008"/>
              <a:ext cx="507" cy="234"/>
              <a:chOff x="1740" y="2642"/>
              <a:chExt cx="752" cy="327"/>
            </a:xfrm>
          </p:grpSpPr>
          <p:sp>
            <p:nvSpPr>
              <p:cNvPr id="46196" name="Freeform 402"/>
              <p:cNvSpPr>
                <a:spLocks/>
              </p:cNvSpPr>
              <p:nvPr/>
            </p:nvSpPr>
            <p:spPr bwMode="auto">
              <a:xfrm>
                <a:off x="1740" y="2642"/>
                <a:ext cx="752" cy="327"/>
              </a:xfrm>
              <a:custGeom>
                <a:avLst/>
                <a:gdLst>
                  <a:gd name="T0" fmla="*/ 293 w 752"/>
                  <a:gd name="T1" fmla="*/ 0 h 327"/>
                  <a:gd name="T2" fmla="*/ 752 w 752"/>
                  <a:gd name="T3" fmla="*/ 124 h 327"/>
                  <a:gd name="T4" fmla="*/ 470 w 752"/>
                  <a:gd name="T5" fmla="*/ 327 h 327"/>
                  <a:gd name="T6" fmla="*/ 0 w 752"/>
                  <a:gd name="T7" fmla="*/ 183 h 327"/>
                  <a:gd name="T8" fmla="*/ 293 w 752"/>
                  <a:gd name="T9" fmla="*/ 0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2"/>
                  <a:gd name="T16" fmla="*/ 0 h 327"/>
                  <a:gd name="T17" fmla="*/ 752 w 752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2" h="327">
                    <a:moveTo>
                      <a:pt x="293" y="0"/>
                    </a:moveTo>
                    <a:lnTo>
                      <a:pt x="752" y="124"/>
                    </a:lnTo>
                    <a:lnTo>
                      <a:pt x="470" y="327"/>
                    </a:lnTo>
                    <a:lnTo>
                      <a:pt x="0" y="183"/>
                    </a:ln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7" name="Freeform 403"/>
              <p:cNvSpPr>
                <a:spLocks/>
              </p:cNvSpPr>
              <p:nvPr/>
            </p:nvSpPr>
            <p:spPr bwMode="auto">
              <a:xfrm>
                <a:off x="1754" y="2649"/>
                <a:ext cx="726" cy="311"/>
              </a:xfrm>
              <a:custGeom>
                <a:avLst/>
                <a:gdLst>
                  <a:gd name="T0" fmla="*/ 282 w 726"/>
                  <a:gd name="T1" fmla="*/ 0 h 311"/>
                  <a:gd name="T2" fmla="*/ 726 w 726"/>
                  <a:gd name="T3" fmla="*/ 119 h 311"/>
                  <a:gd name="T4" fmla="*/ 457 w 726"/>
                  <a:gd name="T5" fmla="*/ 311 h 311"/>
                  <a:gd name="T6" fmla="*/ 0 w 726"/>
                  <a:gd name="T7" fmla="*/ 173 h 311"/>
                  <a:gd name="T8" fmla="*/ 282 w 726"/>
                  <a:gd name="T9" fmla="*/ 0 h 3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6"/>
                  <a:gd name="T16" fmla="*/ 0 h 311"/>
                  <a:gd name="T17" fmla="*/ 726 w 726"/>
                  <a:gd name="T18" fmla="*/ 311 h 3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6" h="311">
                    <a:moveTo>
                      <a:pt x="282" y="0"/>
                    </a:moveTo>
                    <a:lnTo>
                      <a:pt x="726" y="119"/>
                    </a:lnTo>
                    <a:lnTo>
                      <a:pt x="457" y="311"/>
                    </a:lnTo>
                    <a:lnTo>
                      <a:pt x="0" y="173"/>
                    </a:lnTo>
                    <a:lnTo>
                      <a:pt x="28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D4D4D"/>
                  </a:gs>
                  <a:gs pos="100000">
                    <a:srgbClr val="DDDDDD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8" name="Freeform 404"/>
              <p:cNvSpPr>
                <a:spLocks/>
              </p:cNvSpPr>
              <p:nvPr/>
            </p:nvSpPr>
            <p:spPr bwMode="auto">
              <a:xfrm>
                <a:off x="1808" y="2770"/>
                <a:ext cx="258" cy="100"/>
              </a:xfrm>
              <a:custGeom>
                <a:avLst/>
                <a:gdLst>
                  <a:gd name="T0" fmla="*/ 0 w 258"/>
                  <a:gd name="T1" fmla="*/ 44 h 100"/>
                  <a:gd name="T2" fmla="*/ 75 w 258"/>
                  <a:gd name="T3" fmla="*/ 0 h 100"/>
                  <a:gd name="T4" fmla="*/ 258 w 258"/>
                  <a:gd name="T5" fmla="*/ 50 h 100"/>
                  <a:gd name="T6" fmla="*/ 183 w 258"/>
                  <a:gd name="T7" fmla="*/ 100 h 100"/>
                  <a:gd name="T8" fmla="*/ 0 w 258"/>
                  <a:gd name="T9" fmla="*/ 44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0"/>
                  <a:gd name="T17" fmla="*/ 258 w 258"/>
                  <a:gd name="T18" fmla="*/ 100 h 1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0">
                    <a:moveTo>
                      <a:pt x="0" y="44"/>
                    </a:moveTo>
                    <a:lnTo>
                      <a:pt x="75" y="0"/>
                    </a:lnTo>
                    <a:lnTo>
                      <a:pt x="258" y="50"/>
                    </a:lnTo>
                    <a:lnTo>
                      <a:pt x="183" y="10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99" name="Freeform 405"/>
              <p:cNvSpPr>
                <a:spLocks/>
              </p:cNvSpPr>
              <p:nvPr/>
            </p:nvSpPr>
            <p:spPr bwMode="auto">
              <a:xfrm>
                <a:off x="1799" y="2816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0" name="Freeform 406"/>
              <p:cNvSpPr>
                <a:spLocks/>
              </p:cNvSpPr>
              <p:nvPr/>
            </p:nvSpPr>
            <p:spPr bwMode="auto">
              <a:xfrm>
                <a:off x="2020" y="2834"/>
                <a:ext cx="258" cy="102"/>
              </a:xfrm>
              <a:custGeom>
                <a:avLst/>
                <a:gdLst>
                  <a:gd name="T0" fmla="*/ 0 w 258"/>
                  <a:gd name="T1" fmla="*/ 46 h 102"/>
                  <a:gd name="T2" fmla="*/ 71 w 258"/>
                  <a:gd name="T3" fmla="*/ 0 h 102"/>
                  <a:gd name="T4" fmla="*/ 258 w 258"/>
                  <a:gd name="T5" fmla="*/ 52 h 102"/>
                  <a:gd name="T6" fmla="*/ 183 w 258"/>
                  <a:gd name="T7" fmla="*/ 102 h 102"/>
                  <a:gd name="T8" fmla="*/ 0 w 258"/>
                  <a:gd name="T9" fmla="*/ 4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46"/>
                    </a:moveTo>
                    <a:lnTo>
                      <a:pt x="71" y="0"/>
                    </a:lnTo>
                    <a:lnTo>
                      <a:pt x="258" y="52"/>
                    </a:lnTo>
                    <a:lnTo>
                      <a:pt x="183" y="102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01" name="Freeform 407"/>
              <p:cNvSpPr>
                <a:spLocks/>
              </p:cNvSpPr>
              <p:nvPr/>
            </p:nvSpPr>
            <p:spPr bwMode="auto">
              <a:xfrm>
                <a:off x="2011" y="2882"/>
                <a:ext cx="194" cy="63"/>
              </a:xfrm>
              <a:custGeom>
                <a:avLst/>
                <a:gdLst>
                  <a:gd name="T0" fmla="*/ 12 w 194"/>
                  <a:gd name="T1" fmla="*/ 0 h 63"/>
                  <a:gd name="T2" fmla="*/ 194 w 194"/>
                  <a:gd name="T3" fmla="*/ 53 h 63"/>
                  <a:gd name="T4" fmla="*/ 180 w 194"/>
                  <a:gd name="T5" fmla="*/ 63 h 63"/>
                  <a:gd name="T6" fmla="*/ 0 w 194"/>
                  <a:gd name="T7" fmla="*/ 9 h 63"/>
                  <a:gd name="T8" fmla="*/ 12 w 194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4"/>
                  <a:gd name="T16" fmla="*/ 0 h 63"/>
                  <a:gd name="T17" fmla="*/ 194 w 194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4" h="63">
                    <a:moveTo>
                      <a:pt x="12" y="0"/>
                    </a:moveTo>
                    <a:lnTo>
                      <a:pt x="194" y="53"/>
                    </a:lnTo>
                    <a:lnTo>
                      <a:pt x="180" y="63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190" name="Freeform 408"/>
            <p:cNvSpPr>
              <a:spLocks/>
            </p:cNvSpPr>
            <p:nvPr/>
          </p:nvSpPr>
          <p:spPr bwMode="auto">
            <a:xfrm>
              <a:off x="2577" y="3043"/>
              <a:ext cx="614" cy="514"/>
            </a:xfrm>
            <a:custGeom>
              <a:avLst/>
              <a:gdLst>
                <a:gd name="T0" fmla="*/ 1 w 990"/>
                <a:gd name="T1" fmla="*/ 2 h 792"/>
                <a:gd name="T2" fmla="*/ 1 w 990"/>
                <a:gd name="T3" fmla="*/ 0 h 792"/>
                <a:gd name="T4" fmla="*/ 1 w 990"/>
                <a:gd name="T5" fmla="*/ 1 h 792"/>
                <a:gd name="T6" fmla="*/ 0 w 990"/>
                <a:gd name="T7" fmla="*/ 2 h 792"/>
                <a:gd name="T8" fmla="*/ 1 w 990"/>
                <a:gd name="T9" fmla="*/ 2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1" name="Freeform 409"/>
            <p:cNvSpPr>
              <a:spLocks/>
            </p:cNvSpPr>
            <p:nvPr/>
          </p:nvSpPr>
          <p:spPr bwMode="auto">
            <a:xfrm>
              <a:off x="1010" y="3084"/>
              <a:ext cx="1571" cy="469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4 w 2532"/>
                <a:gd name="T5" fmla="*/ 2 h 723"/>
                <a:gd name="T6" fmla="*/ 4 w 2532"/>
                <a:gd name="T7" fmla="*/ 2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2" name="Freeform 410"/>
            <p:cNvSpPr>
              <a:spLocks/>
            </p:cNvSpPr>
            <p:nvPr/>
          </p:nvSpPr>
          <p:spPr bwMode="auto">
            <a:xfrm>
              <a:off x="1011" y="2998"/>
              <a:ext cx="17" cy="95"/>
            </a:xfrm>
            <a:custGeom>
              <a:avLst/>
              <a:gdLst>
                <a:gd name="T0" fmla="*/ 1 w 26"/>
                <a:gd name="T1" fmla="*/ 1 h 147"/>
                <a:gd name="T2" fmla="*/ 1 w 26"/>
                <a:gd name="T3" fmla="*/ 1 h 147"/>
                <a:gd name="T4" fmla="*/ 0 w 26"/>
                <a:gd name="T5" fmla="*/ 1 h 147"/>
                <a:gd name="T6" fmla="*/ 1 w 26"/>
                <a:gd name="T7" fmla="*/ 0 h 147"/>
                <a:gd name="T8" fmla="*/ 1 w 26"/>
                <a:gd name="T9" fmla="*/ 1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3" name="Freeform 411"/>
            <p:cNvSpPr>
              <a:spLocks/>
            </p:cNvSpPr>
            <p:nvPr/>
          </p:nvSpPr>
          <p:spPr bwMode="auto">
            <a:xfrm>
              <a:off x="1012" y="2611"/>
              <a:ext cx="730" cy="393"/>
            </a:xfrm>
            <a:custGeom>
              <a:avLst/>
              <a:gdLst>
                <a:gd name="T0" fmla="*/ 1 w 1176"/>
                <a:gd name="T1" fmla="*/ 0 h 606"/>
                <a:gd name="T2" fmla="*/ 0 w 1176"/>
                <a:gd name="T3" fmla="*/ 1 h 606"/>
                <a:gd name="T4" fmla="*/ 1 w 1176"/>
                <a:gd name="T5" fmla="*/ 1 h 606"/>
                <a:gd name="T6" fmla="*/ 1 w 1176"/>
                <a:gd name="T7" fmla="*/ 1 h 606"/>
                <a:gd name="T8" fmla="*/ 1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4" name="Freeform 412"/>
            <p:cNvSpPr>
              <a:spLocks/>
            </p:cNvSpPr>
            <p:nvPr/>
          </p:nvSpPr>
          <p:spPr bwMode="auto">
            <a:xfrm>
              <a:off x="1061" y="3018"/>
              <a:ext cx="1490" cy="451"/>
            </a:xfrm>
            <a:custGeom>
              <a:avLst/>
              <a:gdLst>
                <a:gd name="T0" fmla="*/ 1 w 2532"/>
                <a:gd name="T1" fmla="*/ 0 h 723"/>
                <a:gd name="T2" fmla="*/ 1 w 2532"/>
                <a:gd name="T3" fmla="*/ 0 h 723"/>
                <a:gd name="T4" fmla="*/ 1 w 2532"/>
                <a:gd name="T5" fmla="*/ 1 h 723"/>
                <a:gd name="T6" fmla="*/ 1 w 2532"/>
                <a:gd name="T7" fmla="*/ 1 h 723"/>
                <a:gd name="T8" fmla="*/ 0 w 2532"/>
                <a:gd name="T9" fmla="*/ 1 h 723"/>
                <a:gd name="T10" fmla="*/ 1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95" name="Freeform 413"/>
            <p:cNvSpPr>
              <a:spLocks/>
            </p:cNvSpPr>
            <p:nvPr/>
          </p:nvSpPr>
          <p:spPr bwMode="auto">
            <a:xfrm flipV="1">
              <a:off x="2549" y="2986"/>
              <a:ext cx="608" cy="46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2 h 723"/>
                <a:gd name="T6" fmla="*/ 0 w 2532"/>
                <a:gd name="T7" fmla="*/ 2 h 723"/>
                <a:gd name="T8" fmla="*/ 0 w 2532"/>
                <a:gd name="T9" fmla="*/ 1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6093" name="Group 445"/>
          <p:cNvGrpSpPr>
            <a:grpSpLocks/>
          </p:cNvGrpSpPr>
          <p:nvPr/>
        </p:nvGrpSpPr>
        <p:grpSpPr bwMode="auto">
          <a:xfrm>
            <a:off x="5555768" y="4348956"/>
            <a:ext cx="2709863" cy="1951037"/>
            <a:chOff x="3652" y="2846"/>
            <a:chExt cx="1253" cy="934"/>
          </a:xfrm>
        </p:grpSpPr>
        <p:sp>
          <p:nvSpPr>
            <p:cNvPr id="46120" name="Freeform 84"/>
            <p:cNvSpPr>
              <a:spLocks/>
            </p:cNvSpPr>
            <p:nvPr/>
          </p:nvSpPr>
          <p:spPr bwMode="auto">
            <a:xfrm>
              <a:off x="3652" y="2949"/>
              <a:ext cx="1094" cy="675"/>
            </a:xfrm>
            <a:custGeom>
              <a:avLst/>
              <a:gdLst>
                <a:gd name="T0" fmla="*/ 1388 w 1036"/>
                <a:gd name="T1" fmla="*/ 11 h 675"/>
                <a:gd name="T2" fmla="*/ 837 w 1036"/>
                <a:gd name="T3" fmla="*/ 53 h 675"/>
                <a:gd name="T4" fmla="*/ 442 w 1036"/>
                <a:gd name="T5" fmla="*/ 129 h 675"/>
                <a:gd name="T6" fmla="*/ 329 w 1036"/>
                <a:gd name="T7" fmla="*/ 229 h 675"/>
                <a:gd name="T8" fmla="*/ 45 w 1036"/>
                <a:gd name="T9" fmla="*/ 297 h 675"/>
                <a:gd name="T10" fmla="*/ 37 w 1036"/>
                <a:gd name="T11" fmla="*/ 459 h 675"/>
                <a:gd name="T12" fmla="*/ 282 w 1036"/>
                <a:gd name="T13" fmla="*/ 489 h 675"/>
                <a:gd name="T14" fmla="*/ 984 w 1036"/>
                <a:gd name="T15" fmla="*/ 489 h 675"/>
                <a:gd name="T16" fmla="*/ 1281 w 1036"/>
                <a:gd name="T17" fmla="*/ 555 h 675"/>
                <a:gd name="T18" fmla="*/ 1612 w 1036"/>
                <a:gd name="T19" fmla="*/ 657 h 675"/>
                <a:gd name="T20" fmla="*/ 1865 w 1036"/>
                <a:gd name="T21" fmla="*/ 661 h 675"/>
                <a:gd name="T22" fmla="*/ 2039 w 1036"/>
                <a:gd name="T23" fmla="*/ 603 h 675"/>
                <a:gd name="T24" fmla="*/ 2128 w 1036"/>
                <a:gd name="T25" fmla="*/ 445 h 675"/>
                <a:gd name="T26" fmla="*/ 2183 w 1036"/>
                <a:gd name="T27" fmla="*/ 291 h 675"/>
                <a:gd name="T28" fmla="*/ 2189 w 1036"/>
                <a:gd name="T29" fmla="*/ 107 h 675"/>
                <a:gd name="T30" fmla="*/ 2001 w 1036"/>
                <a:gd name="T31" fmla="*/ 17 h 675"/>
                <a:gd name="T32" fmla="*/ 1662 w 1036"/>
                <a:gd name="T33" fmla="*/ 3 h 675"/>
                <a:gd name="T34" fmla="*/ 1388 w 1036"/>
                <a:gd name="T35" fmla="*/ 11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21" name="Line 93"/>
            <p:cNvSpPr>
              <a:spLocks noChangeShapeType="1"/>
            </p:cNvSpPr>
            <p:nvPr/>
          </p:nvSpPr>
          <p:spPr bwMode="auto">
            <a:xfrm>
              <a:off x="4337" y="3386"/>
              <a:ext cx="96" cy="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6122" name="Picture 133" descr="car_icon_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0" y="2956"/>
              <a:ext cx="535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6123" name="Group 134"/>
            <p:cNvGrpSpPr>
              <a:grpSpLocks/>
            </p:cNvGrpSpPr>
            <p:nvPr/>
          </p:nvGrpSpPr>
          <p:grpSpPr bwMode="auto">
            <a:xfrm>
              <a:off x="3911" y="2846"/>
              <a:ext cx="262" cy="243"/>
              <a:chOff x="2751" y="1851"/>
              <a:chExt cx="462" cy="478"/>
            </a:xfrm>
          </p:grpSpPr>
          <p:pic>
            <p:nvPicPr>
              <p:cNvPr id="46177" name="Picture 135" descr="iphone_stylized_small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922"/>
                <a:ext cx="15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78" name="Picture 136" descr="antenna_radiation_stylize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1" y="1851"/>
                <a:ext cx="462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124" name="Group 252"/>
            <p:cNvGrpSpPr>
              <a:grpSpLocks/>
            </p:cNvGrpSpPr>
            <p:nvPr/>
          </p:nvGrpSpPr>
          <p:grpSpPr bwMode="auto">
            <a:xfrm>
              <a:off x="4193" y="3034"/>
              <a:ext cx="288" cy="398"/>
              <a:chOff x="742" y="2409"/>
              <a:chExt cx="576" cy="881"/>
            </a:xfrm>
          </p:grpSpPr>
          <p:grpSp>
            <p:nvGrpSpPr>
              <p:cNvPr id="46159" name="Group 253"/>
              <p:cNvGrpSpPr>
                <a:grpSpLocks/>
              </p:cNvGrpSpPr>
              <p:nvPr/>
            </p:nvGrpSpPr>
            <p:grpSpPr bwMode="auto">
              <a:xfrm>
                <a:off x="832" y="2643"/>
                <a:ext cx="376" cy="647"/>
                <a:chOff x="3130" y="3288"/>
                <a:chExt cx="410" cy="742"/>
              </a:xfrm>
            </p:grpSpPr>
            <p:sp>
              <p:nvSpPr>
                <p:cNvPr id="46162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130" y="3288"/>
                  <a:ext cx="205" cy="6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3" name="Line 271"/>
                <p:cNvSpPr>
                  <a:spLocks noChangeShapeType="1"/>
                </p:cNvSpPr>
                <p:nvPr/>
              </p:nvSpPr>
              <p:spPr bwMode="auto">
                <a:xfrm>
                  <a:off x="3335" y="3288"/>
                  <a:ext cx="205" cy="6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4" name="Line 272"/>
                <p:cNvSpPr>
                  <a:spLocks noChangeShapeType="1"/>
                </p:cNvSpPr>
                <p:nvPr/>
              </p:nvSpPr>
              <p:spPr bwMode="auto">
                <a:xfrm>
                  <a:off x="3130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5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335" y="3957"/>
                  <a:ext cx="205" cy="73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6" name="Line 274"/>
                <p:cNvSpPr>
                  <a:spLocks noChangeShapeType="1"/>
                </p:cNvSpPr>
                <p:nvPr/>
              </p:nvSpPr>
              <p:spPr bwMode="auto">
                <a:xfrm>
                  <a:off x="3335" y="3303"/>
                  <a:ext cx="0" cy="7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7" name="Line 275"/>
                <p:cNvSpPr>
                  <a:spLocks noChangeShapeType="1"/>
                </p:cNvSpPr>
                <p:nvPr/>
              </p:nvSpPr>
              <p:spPr bwMode="auto">
                <a:xfrm flipV="1">
                  <a:off x="3130" y="3888"/>
                  <a:ext cx="205" cy="7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8" name="Line 276"/>
                <p:cNvSpPr>
                  <a:spLocks noChangeShapeType="1"/>
                </p:cNvSpPr>
                <p:nvPr/>
              </p:nvSpPr>
              <p:spPr bwMode="auto">
                <a:xfrm flipH="1" flipV="1">
                  <a:off x="3335" y="3888"/>
                  <a:ext cx="205" cy="69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69" name="Line 277"/>
                <p:cNvSpPr>
                  <a:spLocks noChangeShapeType="1"/>
                </p:cNvSpPr>
                <p:nvPr/>
              </p:nvSpPr>
              <p:spPr bwMode="auto">
                <a:xfrm>
                  <a:off x="3217" y="3668"/>
                  <a:ext cx="118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0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3335" y="3668"/>
                  <a:ext cx="124" cy="5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1" name="Line 279"/>
                <p:cNvSpPr>
                  <a:spLocks noChangeShapeType="1"/>
                </p:cNvSpPr>
                <p:nvPr/>
              </p:nvSpPr>
              <p:spPr bwMode="auto">
                <a:xfrm>
                  <a:off x="3178" y="3766"/>
                  <a:ext cx="152" cy="75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2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3335" y="3781"/>
                  <a:ext cx="153" cy="6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3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3335" y="3567"/>
                  <a:ext cx="78" cy="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4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3335" y="3428"/>
                  <a:ext cx="49" cy="21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5" name="Line 283"/>
                <p:cNvSpPr>
                  <a:spLocks noChangeShapeType="1"/>
                </p:cNvSpPr>
                <p:nvPr/>
              </p:nvSpPr>
              <p:spPr bwMode="auto">
                <a:xfrm>
                  <a:off x="3247" y="3558"/>
                  <a:ext cx="9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46176" name="Line 284"/>
                <p:cNvSpPr>
                  <a:spLocks noChangeShapeType="1"/>
                </p:cNvSpPr>
                <p:nvPr/>
              </p:nvSpPr>
              <p:spPr bwMode="auto">
                <a:xfrm>
                  <a:off x="3289" y="3422"/>
                  <a:ext cx="55" cy="3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pic>
            <p:nvPicPr>
              <p:cNvPr id="46160" name="Picture 269" descr="cell_tower_radiation copy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" y="2409"/>
                <a:ext cx="576" cy="4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61" name="Oval 270"/>
              <p:cNvSpPr>
                <a:spLocks noChangeArrowheads="1"/>
              </p:cNvSpPr>
              <p:nvPr/>
            </p:nvSpPr>
            <p:spPr bwMode="auto">
              <a:xfrm>
                <a:off x="986" y="2597"/>
                <a:ext cx="65" cy="67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6125" name="Group 342"/>
            <p:cNvGrpSpPr>
              <a:grpSpLocks/>
            </p:cNvGrpSpPr>
            <p:nvPr/>
          </p:nvGrpSpPr>
          <p:grpSpPr bwMode="auto">
            <a:xfrm>
              <a:off x="3715" y="3159"/>
              <a:ext cx="337" cy="257"/>
              <a:chOff x="877" y="1008"/>
              <a:chExt cx="2747" cy="2591"/>
            </a:xfrm>
          </p:grpSpPr>
          <p:pic>
            <p:nvPicPr>
              <p:cNvPr id="46136" name="Picture 343" descr="antenna_stylized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7" y="1008"/>
                <a:ext cx="2725" cy="14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137" name="Picture 344" descr="laptop_keyboard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9064" flipH="1">
                <a:off x="1009" y="2586"/>
                <a:ext cx="2245" cy="1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38" name="Freeform 345"/>
              <p:cNvSpPr>
                <a:spLocks/>
              </p:cNvSpPr>
              <p:nvPr/>
            </p:nvSpPr>
            <p:spPr bwMode="auto">
              <a:xfrm>
                <a:off x="1753" y="1603"/>
                <a:ext cx="1807" cy="1322"/>
              </a:xfrm>
              <a:custGeom>
                <a:avLst/>
                <a:gdLst>
                  <a:gd name="T0" fmla="*/ 1 w 2982"/>
                  <a:gd name="T1" fmla="*/ 0 h 2442"/>
                  <a:gd name="T2" fmla="*/ 0 w 2982"/>
                  <a:gd name="T3" fmla="*/ 1 h 2442"/>
                  <a:gd name="T4" fmla="*/ 2 w 2982"/>
                  <a:gd name="T5" fmla="*/ 1 h 2442"/>
                  <a:gd name="T6" fmla="*/ 2 w 2982"/>
                  <a:gd name="T7" fmla="*/ 1 h 2442"/>
                  <a:gd name="T8" fmla="*/ 1 w 2982"/>
                  <a:gd name="T9" fmla="*/ 0 h 24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82"/>
                  <a:gd name="T16" fmla="*/ 0 h 2442"/>
                  <a:gd name="T17" fmla="*/ 2982 w 2982"/>
                  <a:gd name="T18" fmla="*/ 2442 h 24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82" h="2442">
                    <a:moveTo>
                      <a:pt x="540" y="0"/>
                    </a:moveTo>
                    <a:lnTo>
                      <a:pt x="0" y="1734"/>
                    </a:lnTo>
                    <a:lnTo>
                      <a:pt x="2394" y="2442"/>
                    </a:lnTo>
                    <a:lnTo>
                      <a:pt x="2982" y="318"/>
                    </a:lnTo>
                    <a:lnTo>
                      <a:pt x="54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6139" name="Picture 346" descr="screen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" y="1637"/>
                <a:ext cx="1642" cy="12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140" name="Freeform 347"/>
              <p:cNvSpPr>
                <a:spLocks/>
              </p:cNvSpPr>
              <p:nvPr/>
            </p:nvSpPr>
            <p:spPr bwMode="auto">
              <a:xfrm>
                <a:off x="2082" y="1564"/>
                <a:ext cx="1531" cy="246"/>
              </a:xfrm>
              <a:custGeom>
                <a:avLst/>
                <a:gdLst>
                  <a:gd name="T0" fmla="*/ 1 w 2528"/>
                  <a:gd name="T1" fmla="*/ 0 h 455"/>
                  <a:gd name="T2" fmla="*/ 2 w 2528"/>
                  <a:gd name="T3" fmla="*/ 1 h 455"/>
                  <a:gd name="T4" fmla="*/ 2 w 2528"/>
                  <a:gd name="T5" fmla="*/ 1 h 455"/>
                  <a:gd name="T6" fmla="*/ 0 w 2528"/>
                  <a:gd name="T7" fmla="*/ 1 h 455"/>
                  <a:gd name="T8" fmla="*/ 1 w 2528"/>
                  <a:gd name="T9" fmla="*/ 0 h 4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8"/>
                  <a:gd name="T16" fmla="*/ 0 h 455"/>
                  <a:gd name="T17" fmla="*/ 2528 w 2528"/>
                  <a:gd name="T18" fmla="*/ 455 h 4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8" h="455">
                    <a:moveTo>
                      <a:pt x="14" y="0"/>
                    </a:moveTo>
                    <a:lnTo>
                      <a:pt x="2528" y="341"/>
                    </a:lnTo>
                    <a:lnTo>
                      <a:pt x="2480" y="455"/>
                    </a:lnTo>
                    <a:lnTo>
                      <a:pt x="0" y="86"/>
                    </a:lnTo>
                    <a:lnTo>
                      <a:pt x="14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1" name="Freeform 348"/>
              <p:cNvSpPr>
                <a:spLocks/>
              </p:cNvSpPr>
              <p:nvPr/>
            </p:nvSpPr>
            <p:spPr bwMode="auto">
              <a:xfrm>
                <a:off x="1737" y="1562"/>
                <a:ext cx="425" cy="1024"/>
              </a:xfrm>
              <a:custGeom>
                <a:avLst/>
                <a:gdLst>
                  <a:gd name="T0" fmla="*/ 1 w 702"/>
                  <a:gd name="T1" fmla="*/ 0 h 1893"/>
                  <a:gd name="T2" fmla="*/ 0 w 702"/>
                  <a:gd name="T3" fmla="*/ 1 h 1893"/>
                  <a:gd name="T4" fmla="*/ 1 w 702"/>
                  <a:gd name="T5" fmla="*/ 1 h 1893"/>
                  <a:gd name="T6" fmla="*/ 1 w 702"/>
                  <a:gd name="T7" fmla="*/ 1 h 1893"/>
                  <a:gd name="T8" fmla="*/ 1 w 702"/>
                  <a:gd name="T9" fmla="*/ 0 h 18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2"/>
                  <a:gd name="T16" fmla="*/ 0 h 1893"/>
                  <a:gd name="T17" fmla="*/ 702 w 702"/>
                  <a:gd name="T18" fmla="*/ 1893 h 18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2" h="1893">
                    <a:moveTo>
                      <a:pt x="579" y="0"/>
                    </a:moveTo>
                    <a:lnTo>
                      <a:pt x="0" y="1869"/>
                    </a:lnTo>
                    <a:lnTo>
                      <a:pt x="114" y="1893"/>
                    </a:lnTo>
                    <a:lnTo>
                      <a:pt x="702" y="51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2" name="Freeform 349"/>
              <p:cNvSpPr>
                <a:spLocks/>
              </p:cNvSpPr>
              <p:nvPr/>
            </p:nvSpPr>
            <p:spPr bwMode="auto">
              <a:xfrm>
                <a:off x="3144" y="1745"/>
                <a:ext cx="458" cy="1182"/>
              </a:xfrm>
              <a:custGeom>
                <a:avLst/>
                <a:gdLst>
                  <a:gd name="T0" fmla="*/ 1 w 756"/>
                  <a:gd name="T1" fmla="*/ 0 h 2184"/>
                  <a:gd name="T2" fmla="*/ 1 w 756"/>
                  <a:gd name="T3" fmla="*/ 1 h 2184"/>
                  <a:gd name="T4" fmla="*/ 0 w 756"/>
                  <a:gd name="T5" fmla="*/ 1 h 2184"/>
                  <a:gd name="T6" fmla="*/ 1 w 756"/>
                  <a:gd name="T7" fmla="*/ 1 h 2184"/>
                  <a:gd name="T8" fmla="*/ 1 w 756"/>
                  <a:gd name="T9" fmla="*/ 0 h 21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56"/>
                  <a:gd name="T16" fmla="*/ 0 h 2184"/>
                  <a:gd name="T17" fmla="*/ 756 w 756"/>
                  <a:gd name="T18" fmla="*/ 2184 h 21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56" h="2184">
                    <a:moveTo>
                      <a:pt x="756" y="0"/>
                    </a:moveTo>
                    <a:lnTo>
                      <a:pt x="138" y="2184"/>
                    </a:lnTo>
                    <a:lnTo>
                      <a:pt x="0" y="2148"/>
                    </a:lnTo>
                    <a:lnTo>
                      <a:pt x="606" y="78"/>
                    </a:lnTo>
                    <a:lnTo>
                      <a:pt x="756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3" name="Freeform 350"/>
              <p:cNvSpPr>
                <a:spLocks/>
              </p:cNvSpPr>
              <p:nvPr/>
            </p:nvSpPr>
            <p:spPr bwMode="auto">
              <a:xfrm>
                <a:off x="1732" y="2534"/>
                <a:ext cx="1680" cy="399"/>
              </a:xfrm>
              <a:custGeom>
                <a:avLst/>
                <a:gdLst>
                  <a:gd name="T0" fmla="*/ 1 w 2773"/>
                  <a:gd name="T1" fmla="*/ 0 h 738"/>
                  <a:gd name="T2" fmla="*/ 0 w 2773"/>
                  <a:gd name="T3" fmla="*/ 1 h 738"/>
                  <a:gd name="T4" fmla="*/ 2 w 2773"/>
                  <a:gd name="T5" fmla="*/ 1 h 738"/>
                  <a:gd name="T6" fmla="*/ 2 w 2773"/>
                  <a:gd name="T7" fmla="*/ 1 h 738"/>
                  <a:gd name="T8" fmla="*/ 1 w 2773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73"/>
                  <a:gd name="T16" fmla="*/ 0 h 738"/>
                  <a:gd name="T17" fmla="*/ 2773 w 2773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73" h="738">
                    <a:moveTo>
                      <a:pt x="33" y="0"/>
                    </a:moveTo>
                    <a:lnTo>
                      <a:pt x="0" y="99"/>
                    </a:lnTo>
                    <a:lnTo>
                      <a:pt x="2436" y="738"/>
                    </a:lnTo>
                    <a:cubicBezTo>
                      <a:pt x="2499" y="501"/>
                      <a:pt x="2773" y="727"/>
                      <a:pt x="2373" y="603"/>
                    </a:cubicBezTo>
                    <a:lnTo>
                      <a:pt x="3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CC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4" name="Freeform 351"/>
              <p:cNvSpPr>
                <a:spLocks/>
              </p:cNvSpPr>
              <p:nvPr/>
            </p:nvSpPr>
            <p:spPr bwMode="auto">
              <a:xfrm>
                <a:off x="3195" y="1755"/>
                <a:ext cx="429" cy="1187"/>
              </a:xfrm>
              <a:custGeom>
                <a:avLst/>
                <a:gdLst>
                  <a:gd name="T0" fmla="*/ 2 w 637"/>
                  <a:gd name="T1" fmla="*/ 0 h 1659"/>
                  <a:gd name="T2" fmla="*/ 2 w 637"/>
                  <a:gd name="T3" fmla="*/ 0 h 1659"/>
                  <a:gd name="T4" fmla="*/ 1 w 637"/>
                  <a:gd name="T5" fmla="*/ 15 h 1659"/>
                  <a:gd name="T6" fmla="*/ 0 w 637"/>
                  <a:gd name="T7" fmla="*/ 15 h 1659"/>
                  <a:gd name="T8" fmla="*/ 2 w 637"/>
                  <a:gd name="T9" fmla="*/ 0 h 16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37"/>
                  <a:gd name="T16" fmla="*/ 0 h 1659"/>
                  <a:gd name="T17" fmla="*/ 637 w 637"/>
                  <a:gd name="T18" fmla="*/ 1659 h 16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37" h="1659">
                    <a:moveTo>
                      <a:pt x="615" y="0"/>
                    </a:moveTo>
                    <a:lnTo>
                      <a:pt x="637" y="0"/>
                    </a:lnTo>
                    <a:lnTo>
                      <a:pt x="68" y="1659"/>
                    </a:lnTo>
                    <a:lnTo>
                      <a:pt x="0" y="1647"/>
                    </a:lnTo>
                    <a:lnTo>
                      <a:pt x="615" y="0"/>
                    </a:ln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5" name="Freeform 352"/>
              <p:cNvSpPr>
                <a:spLocks/>
              </p:cNvSpPr>
              <p:nvPr/>
            </p:nvSpPr>
            <p:spPr bwMode="auto">
              <a:xfrm>
                <a:off x="1734" y="2587"/>
                <a:ext cx="1494" cy="394"/>
              </a:xfrm>
              <a:custGeom>
                <a:avLst/>
                <a:gdLst>
                  <a:gd name="T0" fmla="*/ 0 w 2216"/>
                  <a:gd name="T1" fmla="*/ 0 h 550"/>
                  <a:gd name="T2" fmla="*/ 1 w 2216"/>
                  <a:gd name="T3" fmla="*/ 1 h 550"/>
                  <a:gd name="T4" fmla="*/ 9 w 2216"/>
                  <a:gd name="T5" fmla="*/ 5 h 550"/>
                  <a:gd name="T6" fmla="*/ 9 w 2216"/>
                  <a:gd name="T7" fmla="*/ 4 h 550"/>
                  <a:gd name="T8" fmla="*/ 0 w 2216"/>
                  <a:gd name="T9" fmla="*/ 0 h 5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16"/>
                  <a:gd name="T16" fmla="*/ 0 h 550"/>
                  <a:gd name="T17" fmla="*/ 2216 w 2216"/>
                  <a:gd name="T18" fmla="*/ 550 h 5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16" h="550">
                    <a:moveTo>
                      <a:pt x="0" y="0"/>
                    </a:moveTo>
                    <a:lnTo>
                      <a:pt x="9" y="57"/>
                    </a:lnTo>
                    <a:lnTo>
                      <a:pt x="2164" y="550"/>
                    </a:lnTo>
                    <a:lnTo>
                      <a:pt x="2216" y="49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146" name="Group 353"/>
              <p:cNvGrpSpPr>
                <a:grpSpLocks/>
              </p:cNvGrpSpPr>
              <p:nvPr/>
            </p:nvGrpSpPr>
            <p:grpSpPr bwMode="auto">
              <a:xfrm>
                <a:off x="1709" y="3008"/>
                <a:ext cx="507" cy="234"/>
                <a:chOff x="1740" y="2642"/>
                <a:chExt cx="752" cy="327"/>
              </a:xfrm>
            </p:grpSpPr>
            <p:sp>
              <p:nvSpPr>
                <p:cNvPr id="46153" name="Freeform 354"/>
                <p:cNvSpPr>
                  <a:spLocks/>
                </p:cNvSpPr>
                <p:nvPr/>
              </p:nvSpPr>
              <p:spPr bwMode="auto">
                <a:xfrm>
                  <a:off x="1740" y="2642"/>
                  <a:ext cx="752" cy="327"/>
                </a:xfrm>
                <a:custGeom>
                  <a:avLst/>
                  <a:gdLst>
                    <a:gd name="T0" fmla="*/ 293 w 752"/>
                    <a:gd name="T1" fmla="*/ 0 h 327"/>
                    <a:gd name="T2" fmla="*/ 752 w 752"/>
                    <a:gd name="T3" fmla="*/ 124 h 327"/>
                    <a:gd name="T4" fmla="*/ 470 w 752"/>
                    <a:gd name="T5" fmla="*/ 327 h 327"/>
                    <a:gd name="T6" fmla="*/ 0 w 752"/>
                    <a:gd name="T7" fmla="*/ 183 h 327"/>
                    <a:gd name="T8" fmla="*/ 293 w 752"/>
                    <a:gd name="T9" fmla="*/ 0 h 32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2"/>
                    <a:gd name="T16" fmla="*/ 0 h 327"/>
                    <a:gd name="T17" fmla="*/ 752 w 752"/>
                    <a:gd name="T18" fmla="*/ 327 h 32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2" h="327">
                      <a:moveTo>
                        <a:pt x="293" y="0"/>
                      </a:moveTo>
                      <a:lnTo>
                        <a:pt x="752" y="124"/>
                      </a:lnTo>
                      <a:lnTo>
                        <a:pt x="470" y="327"/>
                      </a:lnTo>
                      <a:lnTo>
                        <a:pt x="0" y="183"/>
                      </a:ln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4" name="Freeform 355"/>
                <p:cNvSpPr>
                  <a:spLocks/>
                </p:cNvSpPr>
                <p:nvPr/>
              </p:nvSpPr>
              <p:spPr bwMode="auto">
                <a:xfrm>
                  <a:off x="1754" y="2649"/>
                  <a:ext cx="726" cy="311"/>
                </a:xfrm>
                <a:custGeom>
                  <a:avLst/>
                  <a:gdLst>
                    <a:gd name="T0" fmla="*/ 282 w 726"/>
                    <a:gd name="T1" fmla="*/ 0 h 311"/>
                    <a:gd name="T2" fmla="*/ 726 w 726"/>
                    <a:gd name="T3" fmla="*/ 119 h 311"/>
                    <a:gd name="T4" fmla="*/ 457 w 726"/>
                    <a:gd name="T5" fmla="*/ 311 h 311"/>
                    <a:gd name="T6" fmla="*/ 0 w 726"/>
                    <a:gd name="T7" fmla="*/ 173 h 311"/>
                    <a:gd name="T8" fmla="*/ 282 w 726"/>
                    <a:gd name="T9" fmla="*/ 0 h 3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6"/>
                    <a:gd name="T16" fmla="*/ 0 h 311"/>
                    <a:gd name="T17" fmla="*/ 726 w 726"/>
                    <a:gd name="T18" fmla="*/ 311 h 3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6" h="311">
                      <a:moveTo>
                        <a:pt x="282" y="0"/>
                      </a:moveTo>
                      <a:lnTo>
                        <a:pt x="726" y="119"/>
                      </a:lnTo>
                      <a:lnTo>
                        <a:pt x="457" y="311"/>
                      </a:lnTo>
                      <a:lnTo>
                        <a:pt x="0" y="173"/>
                      </a:lnTo>
                      <a:lnTo>
                        <a:pt x="282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D4D4D"/>
                    </a:gs>
                    <a:gs pos="100000">
                      <a:srgbClr val="DDDDDD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5" name="Freeform 356"/>
                <p:cNvSpPr>
                  <a:spLocks/>
                </p:cNvSpPr>
                <p:nvPr/>
              </p:nvSpPr>
              <p:spPr bwMode="auto">
                <a:xfrm>
                  <a:off x="1808" y="2770"/>
                  <a:ext cx="258" cy="100"/>
                </a:xfrm>
                <a:custGeom>
                  <a:avLst/>
                  <a:gdLst>
                    <a:gd name="T0" fmla="*/ 0 w 258"/>
                    <a:gd name="T1" fmla="*/ 44 h 100"/>
                    <a:gd name="T2" fmla="*/ 75 w 258"/>
                    <a:gd name="T3" fmla="*/ 0 h 100"/>
                    <a:gd name="T4" fmla="*/ 258 w 258"/>
                    <a:gd name="T5" fmla="*/ 50 h 100"/>
                    <a:gd name="T6" fmla="*/ 183 w 258"/>
                    <a:gd name="T7" fmla="*/ 100 h 100"/>
                    <a:gd name="T8" fmla="*/ 0 w 258"/>
                    <a:gd name="T9" fmla="*/ 44 h 1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0"/>
                    <a:gd name="T17" fmla="*/ 258 w 258"/>
                    <a:gd name="T18" fmla="*/ 100 h 1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0">
                      <a:moveTo>
                        <a:pt x="0" y="44"/>
                      </a:moveTo>
                      <a:lnTo>
                        <a:pt x="75" y="0"/>
                      </a:lnTo>
                      <a:lnTo>
                        <a:pt x="258" y="50"/>
                      </a:lnTo>
                      <a:lnTo>
                        <a:pt x="183" y="10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6" name="Freeform 357"/>
                <p:cNvSpPr>
                  <a:spLocks/>
                </p:cNvSpPr>
                <p:nvPr/>
              </p:nvSpPr>
              <p:spPr bwMode="auto">
                <a:xfrm>
                  <a:off x="1799" y="2816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7" name="Freeform 358"/>
                <p:cNvSpPr>
                  <a:spLocks/>
                </p:cNvSpPr>
                <p:nvPr/>
              </p:nvSpPr>
              <p:spPr bwMode="auto">
                <a:xfrm>
                  <a:off x="2020" y="2834"/>
                  <a:ext cx="258" cy="102"/>
                </a:xfrm>
                <a:custGeom>
                  <a:avLst/>
                  <a:gdLst>
                    <a:gd name="T0" fmla="*/ 0 w 258"/>
                    <a:gd name="T1" fmla="*/ 46 h 102"/>
                    <a:gd name="T2" fmla="*/ 71 w 258"/>
                    <a:gd name="T3" fmla="*/ 0 h 102"/>
                    <a:gd name="T4" fmla="*/ 258 w 258"/>
                    <a:gd name="T5" fmla="*/ 52 h 102"/>
                    <a:gd name="T6" fmla="*/ 183 w 258"/>
                    <a:gd name="T7" fmla="*/ 102 h 102"/>
                    <a:gd name="T8" fmla="*/ 0 w 258"/>
                    <a:gd name="T9" fmla="*/ 46 h 10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102"/>
                    <a:gd name="T17" fmla="*/ 258 w 258"/>
                    <a:gd name="T18" fmla="*/ 102 h 10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102">
                      <a:moveTo>
                        <a:pt x="0" y="46"/>
                      </a:moveTo>
                      <a:lnTo>
                        <a:pt x="71" y="0"/>
                      </a:lnTo>
                      <a:lnTo>
                        <a:pt x="258" y="52"/>
                      </a:lnTo>
                      <a:lnTo>
                        <a:pt x="183" y="102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58" name="Freeform 359"/>
                <p:cNvSpPr>
                  <a:spLocks/>
                </p:cNvSpPr>
                <p:nvPr/>
              </p:nvSpPr>
              <p:spPr bwMode="auto">
                <a:xfrm>
                  <a:off x="2011" y="2882"/>
                  <a:ext cx="194" cy="63"/>
                </a:xfrm>
                <a:custGeom>
                  <a:avLst/>
                  <a:gdLst>
                    <a:gd name="T0" fmla="*/ 12 w 194"/>
                    <a:gd name="T1" fmla="*/ 0 h 63"/>
                    <a:gd name="T2" fmla="*/ 194 w 194"/>
                    <a:gd name="T3" fmla="*/ 53 h 63"/>
                    <a:gd name="T4" fmla="*/ 180 w 194"/>
                    <a:gd name="T5" fmla="*/ 63 h 63"/>
                    <a:gd name="T6" fmla="*/ 0 w 194"/>
                    <a:gd name="T7" fmla="*/ 9 h 63"/>
                    <a:gd name="T8" fmla="*/ 12 w 194"/>
                    <a:gd name="T9" fmla="*/ 0 h 6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"/>
                    <a:gd name="T16" fmla="*/ 0 h 63"/>
                    <a:gd name="T17" fmla="*/ 194 w 194"/>
                    <a:gd name="T18" fmla="*/ 63 h 6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" h="63">
                      <a:moveTo>
                        <a:pt x="12" y="0"/>
                      </a:moveTo>
                      <a:lnTo>
                        <a:pt x="194" y="53"/>
                      </a:lnTo>
                      <a:lnTo>
                        <a:pt x="180" y="63"/>
                      </a:lnTo>
                      <a:lnTo>
                        <a:pt x="0" y="9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147" name="Freeform 360"/>
              <p:cNvSpPr>
                <a:spLocks/>
              </p:cNvSpPr>
              <p:nvPr/>
            </p:nvSpPr>
            <p:spPr bwMode="auto">
              <a:xfrm>
                <a:off x="2577" y="3043"/>
                <a:ext cx="614" cy="514"/>
              </a:xfrm>
              <a:custGeom>
                <a:avLst/>
                <a:gdLst>
                  <a:gd name="T0" fmla="*/ 1 w 990"/>
                  <a:gd name="T1" fmla="*/ 2 h 792"/>
                  <a:gd name="T2" fmla="*/ 1 w 990"/>
                  <a:gd name="T3" fmla="*/ 0 h 792"/>
                  <a:gd name="T4" fmla="*/ 1 w 990"/>
                  <a:gd name="T5" fmla="*/ 1 h 792"/>
                  <a:gd name="T6" fmla="*/ 0 w 990"/>
                  <a:gd name="T7" fmla="*/ 2 h 792"/>
                  <a:gd name="T8" fmla="*/ 1 w 990"/>
                  <a:gd name="T9" fmla="*/ 2 h 7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0"/>
                  <a:gd name="T16" fmla="*/ 0 h 792"/>
                  <a:gd name="T17" fmla="*/ 990 w 990"/>
                  <a:gd name="T18" fmla="*/ 792 h 7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0" h="792">
                    <a:moveTo>
                      <a:pt x="3" y="738"/>
                    </a:moveTo>
                    <a:lnTo>
                      <a:pt x="990" y="0"/>
                    </a:lnTo>
                    <a:lnTo>
                      <a:pt x="987" y="60"/>
                    </a:lnTo>
                    <a:lnTo>
                      <a:pt x="0" y="792"/>
                    </a:lnTo>
                    <a:lnTo>
                      <a:pt x="3" y="738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8" name="Freeform 361"/>
              <p:cNvSpPr>
                <a:spLocks/>
              </p:cNvSpPr>
              <p:nvPr/>
            </p:nvSpPr>
            <p:spPr bwMode="auto">
              <a:xfrm>
                <a:off x="1010" y="3084"/>
                <a:ext cx="1571" cy="469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4 w 2532"/>
                  <a:gd name="T5" fmla="*/ 2 h 723"/>
                  <a:gd name="T6" fmla="*/ 4 w 2532"/>
                  <a:gd name="T7" fmla="*/ 2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9" name="Freeform 362"/>
              <p:cNvSpPr>
                <a:spLocks/>
              </p:cNvSpPr>
              <p:nvPr/>
            </p:nvSpPr>
            <p:spPr bwMode="auto">
              <a:xfrm>
                <a:off x="1011" y="2998"/>
                <a:ext cx="17" cy="95"/>
              </a:xfrm>
              <a:custGeom>
                <a:avLst/>
                <a:gdLst>
                  <a:gd name="T0" fmla="*/ 1 w 26"/>
                  <a:gd name="T1" fmla="*/ 1 h 147"/>
                  <a:gd name="T2" fmla="*/ 1 w 26"/>
                  <a:gd name="T3" fmla="*/ 1 h 147"/>
                  <a:gd name="T4" fmla="*/ 0 w 26"/>
                  <a:gd name="T5" fmla="*/ 1 h 147"/>
                  <a:gd name="T6" fmla="*/ 1 w 26"/>
                  <a:gd name="T7" fmla="*/ 0 h 147"/>
                  <a:gd name="T8" fmla="*/ 1 w 26"/>
                  <a:gd name="T9" fmla="*/ 1 h 1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47"/>
                  <a:gd name="T17" fmla="*/ 26 w 26"/>
                  <a:gd name="T18" fmla="*/ 147 h 1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47">
                    <a:moveTo>
                      <a:pt x="26" y="10"/>
                    </a:moveTo>
                    <a:lnTo>
                      <a:pt x="23" y="147"/>
                    </a:lnTo>
                    <a:lnTo>
                      <a:pt x="0" y="144"/>
                    </a:lnTo>
                    <a:lnTo>
                      <a:pt x="3" y="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0" name="Freeform 363"/>
              <p:cNvSpPr>
                <a:spLocks/>
              </p:cNvSpPr>
              <p:nvPr/>
            </p:nvSpPr>
            <p:spPr bwMode="auto">
              <a:xfrm>
                <a:off x="1012" y="2611"/>
                <a:ext cx="730" cy="393"/>
              </a:xfrm>
              <a:custGeom>
                <a:avLst/>
                <a:gdLst>
                  <a:gd name="T0" fmla="*/ 1 w 1176"/>
                  <a:gd name="T1" fmla="*/ 0 h 606"/>
                  <a:gd name="T2" fmla="*/ 0 w 1176"/>
                  <a:gd name="T3" fmla="*/ 1 h 606"/>
                  <a:gd name="T4" fmla="*/ 1 w 1176"/>
                  <a:gd name="T5" fmla="*/ 1 h 606"/>
                  <a:gd name="T6" fmla="*/ 1 w 1176"/>
                  <a:gd name="T7" fmla="*/ 1 h 606"/>
                  <a:gd name="T8" fmla="*/ 1 w 1176"/>
                  <a:gd name="T9" fmla="*/ 0 h 6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6"/>
                  <a:gd name="T16" fmla="*/ 0 h 606"/>
                  <a:gd name="T17" fmla="*/ 1176 w 1176"/>
                  <a:gd name="T18" fmla="*/ 606 h 6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6" h="606">
                    <a:moveTo>
                      <a:pt x="1170" y="0"/>
                    </a:moveTo>
                    <a:lnTo>
                      <a:pt x="0" y="597"/>
                    </a:lnTo>
                    <a:lnTo>
                      <a:pt x="30" y="606"/>
                    </a:lnTo>
                    <a:lnTo>
                      <a:pt x="1176" y="18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1" name="Freeform 364"/>
              <p:cNvSpPr>
                <a:spLocks/>
              </p:cNvSpPr>
              <p:nvPr/>
            </p:nvSpPr>
            <p:spPr bwMode="auto">
              <a:xfrm>
                <a:off x="1061" y="3018"/>
                <a:ext cx="1490" cy="451"/>
              </a:xfrm>
              <a:custGeom>
                <a:avLst/>
                <a:gdLst>
                  <a:gd name="T0" fmla="*/ 1 w 2532"/>
                  <a:gd name="T1" fmla="*/ 0 h 723"/>
                  <a:gd name="T2" fmla="*/ 1 w 2532"/>
                  <a:gd name="T3" fmla="*/ 0 h 723"/>
                  <a:gd name="T4" fmla="*/ 1 w 2532"/>
                  <a:gd name="T5" fmla="*/ 1 h 723"/>
                  <a:gd name="T6" fmla="*/ 1 w 2532"/>
                  <a:gd name="T7" fmla="*/ 1 h 723"/>
                  <a:gd name="T8" fmla="*/ 0 w 2532"/>
                  <a:gd name="T9" fmla="*/ 1 h 723"/>
                  <a:gd name="T10" fmla="*/ 1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2" name="Freeform 365"/>
              <p:cNvSpPr>
                <a:spLocks/>
              </p:cNvSpPr>
              <p:nvPr/>
            </p:nvSpPr>
            <p:spPr bwMode="auto">
              <a:xfrm flipV="1">
                <a:off x="2549" y="2986"/>
                <a:ext cx="608" cy="467"/>
              </a:xfrm>
              <a:custGeom>
                <a:avLst/>
                <a:gdLst>
                  <a:gd name="T0" fmla="*/ 0 w 2532"/>
                  <a:gd name="T1" fmla="*/ 0 h 723"/>
                  <a:gd name="T2" fmla="*/ 0 w 2532"/>
                  <a:gd name="T3" fmla="*/ 0 h 723"/>
                  <a:gd name="T4" fmla="*/ 0 w 2532"/>
                  <a:gd name="T5" fmla="*/ 2 h 723"/>
                  <a:gd name="T6" fmla="*/ 0 w 2532"/>
                  <a:gd name="T7" fmla="*/ 2 h 723"/>
                  <a:gd name="T8" fmla="*/ 0 w 2532"/>
                  <a:gd name="T9" fmla="*/ 1 h 723"/>
                  <a:gd name="T10" fmla="*/ 0 w 2532"/>
                  <a:gd name="T11" fmla="*/ 0 h 7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32"/>
                  <a:gd name="T19" fmla="*/ 0 h 723"/>
                  <a:gd name="T20" fmla="*/ 2532 w 2532"/>
                  <a:gd name="T21" fmla="*/ 723 h 7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32" h="723">
                    <a:moveTo>
                      <a:pt x="6" y="0"/>
                    </a:moveTo>
                    <a:cubicBezTo>
                      <a:pt x="16" y="0"/>
                      <a:pt x="26" y="0"/>
                      <a:pt x="36" y="0"/>
                    </a:cubicBezTo>
                    <a:lnTo>
                      <a:pt x="2532" y="678"/>
                    </a:lnTo>
                    <a:lnTo>
                      <a:pt x="2529" y="723"/>
                    </a:lnTo>
                    <a:lnTo>
                      <a:pt x="0" y="2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126" name="Group 237"/>
            <p:cNvGrpSpPr>
              <a:grpSpLocks/>
            </p:cNvGrpSpPr>
            <p:nvPr/>
          </p:nvGrpSpPr>
          <p:grpSpPr bwMode="auto">
            <a:xfrm>
              <a:off x="4377" y="3439"/>
              <a:ext cx="246" cy="107"/>
              <a:chOff x="4650" y="1129"/>
              <a:chExt cx="246" cy="95"/>
            </a:xfrm>
          </p:grpSpPr>
          <p:sp>
            <p:nvSpPr>
              <p:cNvPr id="46128" name="Oval 407"/>
              <p:cNvSpPr>
                <a:spLocks noChangeArrowheads="1"/>
              </p:cNvSpPr>
              <p:nvPr/>
            </p:nvSpPr>
            <p:spPr bwMode="auto">
              <a:xfrm>
                <a:off x="4651" y="1171"/>
                <a:ext cx="244" cy="5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129" name="Rectangle 410"/>
              <p:cNvSpPr>
                <a:spLocks noChangeArrowheads="1"/>
              </p:cNvSpPr>
              <p:nvPr/>
            </p:nvSpPr>
            <p:spPr bwMode="auto">
              <a:xfrm>
                <a:off x="4651" y="1165"/>
                <a:ext cx="245" cy="33"/>
              </a:xfrm>
              <a:prstGeom prst="rect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130" name="Oval 411"/>
              <p:cNvSpPr>
                <a:spLocks noChangeArrowheads="1"/>
              </p:cNvSpPr>
              <p:nvPr/>
            </p:nvSpPr>
            <p:spPr bwMode="auto">
              <a:xfrm>
                <a:off x="4650" y="1129"/>
                <a:ext cx="244" cy="62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46131" name="Group 241"/>
              <p:cNvGrpSpPr>
                <a:grpSpLocks/>
              </p:cNvGrpSpPr>
              <p:nvPr/>
            </p:nvGrpSpPr>
            <p:grpSpPr bwMode="auto">
              <a:xfrm>
                <a:off x="4699" y="1145"/>
                <a:ext cx="138" cy="29"/>
                <a:chOff x="2468" y="1332"/>
                <a:chExt cx="310" cy="60"/>
              </a:xfrm>
            </p:grpSpPr>
            <p:sp>
              <p:nvSpPr>
                <p:cNvPr id="46134" name="Freeform 24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135" name="Freeform 24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132" name="Line 244"/>
              <p:cNvSpPr>
                <a:spLocks noChangeShapeType="1"/>
              </p:cNvSpPr>
              <p:nvPr/>
            </p:nvSpPr>
            <p:spPr bwMode="auto">
              <a:xfrm>
                <a:off x="4651" y="1158"/>
                <a:ext cx="0" cy="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3" name="Line 245"/>
              <p:cNvSpPr>
                <a:spLocks noChangeShapeType="1"/>
              </p:cNvSpPr>
              <p:nvPr/>
            </p:nvSpPr>
            <p:spPr bwMode="auto">
              <a:xfrm>
                <a:off x="4894" y="1160"/>
                <a:ext cx="0" cy="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6127" name="Line 444"/>
            <p:cNvSpPr>
              <a:spLocks noChangeShapeType="1"/>
            </p:cNvSpPr>
            <p:nvPr/>
          </p:nvSpPr>
          <p:spPr bwMode="auto">
            <a:xfrm>
              <a:off x="4514" y="3542"/>
              <a:ext cx="0" cy="2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94" name="Text Box 446"/>
          <p:cNvSpPr txBox="1">
            <a:spLocks noChangeArrowheads="1"/>
          </p:cNvSpPr>
          <p:nvPr/>
        </p:nvSpPr>
        <p:spPr bwMode="auto">
          <a:xfrm>
            <a:off x="2045012" y="6094412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to Internet</a:t>
            </a:r>
          </a:p>
        </p:txBody>
      </p:sp>
      <p:sp>
        <p:nvSpPr>
          <p:cNvPr id="46095" name="Text Box 447"/>
          <p:cNvSpPr txBox="1">
            <a:spLocks noChangeArrowheads="1"/>
          </p:cNvSpPr>
          <p:nvPr/>
        </p:nvSpPr>
        <p:spPr bwMode="auto">
          <a:xfrm>
            <a:off x="7121043" y="6161881"/>
            <a:ext cx="1212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i="1"/>
              <a:t>to Internet</a:t>
            </a:r>
          </a:p>
        </p:txBody>
      </p:sp>
      <p:grpSp>
        <p:nvGrpSpPr>
          <p:cNvPr id="46097" name="Group 114"/>
          <p:cNvGrpSpPr>
            <a:grpSpLocks/>
          </p:cNvGrpSpPr>
          <p:nvPr/>
        </p:nvGrpSpPr>
        <p:grpSpPr bwMode="auto">
          <a:xfrm>
            <a:off x="2330762" y="4616450"/>
            <a:ext cx="636588" cy="879475"/>
            <a:chOff x="5806938" y="3011924"/>
            <a:chExt cx="347997" cy="396620"/>
          </a:xfrm>
        </p:grpSpPr>
        <p:pic>
          <p:nvPicPr>
            <p:cNvPr id="46118" name="Picture 117" descr="fridge2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6702" y="3071517"/>
              <a:ext cx="189578" cy="337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19" name="Picture 1115" descr="antenna_stylized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6938" y="3011924"/>
              <a:ext cx="347997" cy="167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098" name="Group 347"/>
          <p:cNvGrpSpPr>
            <a:grpSpLocks/>
          </p:cNvGrpSpPr>
          <p:nvPr/>
        </p:nvGrpSpPr>
        <p:grpSpPr bwMode="auto">
          <a:xfrm>
            <a:off x="2268850" y="5543550"/>
            <a:ext cx="692150" cy="331787"/>
            <a:chOff x="1871277" y="1576300"/>
            <a:chExt cx="1128371" cy="437861"/>
          </a:xfrm>
        </p:grpSpPr>
        <p:sp>
          <p:nvSpPr>
            <p:cNvPr id="116" name="Oval 115"/>
            <p:cNvSpPr/>
            <p:nvPr/>
          </p:nvSpPr>
          <p:spPr bwMode="auto">
            <a:xfrm flipV="1">
              <a:off x="1873864" y="1693622"/>
              <a:ext cx="1125784" cy="32053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1871277" y="1739712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8" name="Oval 117"/>
            <p:cNvSpPr/>
            <p:nvPr/>
          </p:nvSpPr>
          <p:spPr bwMode="auto">
            <a:xfrm flipV="1">
              <a:off x="1871277" y="1576300"/>
              <a:ext cx="1125782" cy="32053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158545" y="1672671"/>
              <a:ext cx="548657" cy="16131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2101609" y="1632865"/>
              <a:ext cx="662530" cy="111037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2536394" y="1727142"/>
              <a:ext cx="243273" cy="9846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091257" y="1729237"/>
              <a:ext cx="240685" cy="9846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3" name="Straight Connector 122"/>
            <p:cNvCxnSpPr>
              <a:endCxn id="118" idx="2"/>
            </p:cNvCxnSpPr>
            <p:nvPr/>
          </p:nvCxnSpPr>
          <p:spPr bwMode="auto">
            <a:xfrm flipH="1" flipV="1">
              <a:off x="1871277" y="1737617"/>
              <a:ext cx="2587" cy="12360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 bwMode="auto">
            <a:xfrm flipH="1" flipV="1">
              <a:off x="2997059" y="1735522"/>
              <a:ext cx="2589" cy="1215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099" name="Group 347"/>
          <p:cNvGrpSpPr>
            <a:grpSpLocks/>
          </p:cNvGrpSpPr>
          <p:nvPr/>
        </p:nvGrpSpPr>
        <p:grpSpPr bwMode="auto">
          <a:xfrm>
            <a:off x="7090881" y="5563393"/>
            <a:ext cx="569912" cy="269875"/>
            <a:chOff x="1871277" y="1576300"/>
            <a:chExt cx="1128371" cy="437861"/>
          </a:xfrm>
        </p:grpSpPr>
        <p:sp>
          <p:nvSpPr>
            <p:cNvPr id="126" name="Oval 125"/>
            <p:cNvSpPr/>
            <p:nvPr/>
          </p:nvSpPr>
          <p:spPr bwMode="auto">
            <a:xfrm flipV="1">
              <a:off x="1874419" y="1694780"/>
              <a:ext cx="1125229" cy="31938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1871277" y="1738567"/>
              <a:ext cx="1128371" cy="1159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8" name="Oval 127"/>
            <p:cNvSpPr/>
            <p:nvPr/>
          </p:nvSpPr>
          <p:spPr bwMode="auto">
            <a:xfrm flipV="1">
              <a:off x="1871277" y="1576300"/>
              <a:ext cx="1125229" cy="31938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2160442" y="1674175"/>
              <a:ext cx="546899" cy="15969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2103866" y="1632964"/>
              <a:ext cx="660050" cy="11075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2537614" y="1728264"/>
              <a:ext cx="242018" cy="9529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2091294" y="1730839"/>
              <a:ext cx="238875" cy="9530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33" name="Straight Connector 132"/>
            <p:cNvCxnSpPr>
              <a:endCxn id="128" idx="2"/>
            </p:cNvCxnSpPr>
            <p:nvPr/>
          </p:nvCxnSpPr>
          <p:spPr bwMode="auto">
            <a:xfrm flipH="1" flipV="1">
              <a:off x="1871277" y="1735990"/>
              <a:ext cx="3142" cy="12363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 bwMode="auto">
            <a:xfrm flipH="1" flipV="1">
              <a:off x="2996506" y="1735990"/>
              <a:ext cx="3142" cy="121056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94398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11700" y="859175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Programming assignments &amp; Project</a:t>
            </a:r>
            <a:endParaRPr dirty="0"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311699" y="1609675"/>
            <a:ext cx="9398357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Tentative assignment topics: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0: TCP client/server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1: UDP client/server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2: Distance Vector routing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3: Chat server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4: Chord P2P lookup protocol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Final: </a:t>
            </a:r>
            <a:r>
              <a:rPr lang="en" dirty="0" err="1"/>
              <a:t>bittorrent</a:t>
            </a:r>
            <a:r>
              <a:rPr lang="en" dirty="0"/>
              <a:t> client</a:t>
            </a:r>
            <a:endParaRPr dirty="0"/>
          </a:p>
          <a:p>
            <a:pPr>
              <a:buChar char="-"/>
            </a:pPr>
            <a:r>
              <a:rPr lang="en" dirty="0"/>
              <a:t>Languages: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0,1: must be done in C/C++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2,3,4,final: will have options (C/C++, Python, Java, Ruby, Rust)</a:t>
            </a:r>
            <a:endParaRPr dirty="0">
              <a:solidFill>
                <a:srgbClr val="FF0000"/>
              </a:solidFill>
            </a:endParaRPr>
          </a:p>
          <a:p>
            <a:pPr>
              <a:buChar char="-"/>
            </a:pPr>
            <a:r>
              <a:rPr lang="en" dirty="0"/>
              <a:t>Working together: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Assignments 0-3 are individual; can discuss together, but code implemented individually</a:t>
            </a:r>
          </a:p>
          <a:p>
            <a:pPr lvl="1">
              <a:spcBef>
                <a:spcPts val="0"/>
              </a:spcBef>
              <a:buChar char="-"/>
            </a:pPr>
            <a:r>
              <a:rPr lang="en" dirty="0">
                <a:solidFill>
                  <a:srgbClr val="FF0000"/>
                </a:solidFill>
              </a:rPr>
              <a:t>Assignments 4 can be done in a group of 2</a:t>
            </a:r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Final project must be in groups of 4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473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A28D595-8D14-E34B-B331-F393A553B4D5}"/>
              </a:ext>
            </a:extLst>
          </p:cNvPr>
          <p:cNvCxnSpPr>
            <a:cxnSpLocks/>
          </p:cNvCxnSpPr>
          <p:nvPr/>
        </p:nvCxnSpPr>
        <p:spPr>
          <a:xfrm flipV="1">
            <a:off x="1478102" y="4204487"/>
            <a:ext cx="916320" cy="597357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MOOCs</a:t>
            </a:r>
            <a:endParaRPr lang="en-US" sz="2000" i="1"/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Online Content</a:t>
            </a:r>
            <a:endParaRPr lang="en-US" sz="2000" i="1"/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Search Engines</a:t>
            </a:r>
            <a:endParaRPr lang="en-US" sz="2000" i="1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31</a:t>
            </a:fld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7E7D2B-96BF-6C43-A7CF-99C053575FA0}"/>
              </a:ext>
            </a:extLst>
          </p:cNvPr>
          <p:cNvCxnSpPr>
            <a:cxnSpLocks/>
          </p:cNvCxnSpPr>
          <p:nvPr/>
        </p:nvCxnSpPr>
        <p:spPr>
          <a:xfrm>
            <a:off x="2475914" y="2066214"/>
            <a:ext cx="952041" cy="67618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8929A-1006-4B4B-97CA-8E6C40C8E2E2}"/>
              </a:ext>
            </a:extLst>
          </p:cNvPr>
          <p:cNvCxnSpPr>
            <a:cxnSpLocks/>
          </p:cNvCxnSpPr>
          <p:nvPr/>
        </p:nvCxnSpPr>
        <p:spPr>
          <a:xfrm flipV="1">
            <a:off x="4625254" y="2166425"/>
            <a:ext cx="2017368" cy="921693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69F2A4-2DCC-974B-AF76-81424F2EDCB1}"/>
              </a:ext>
            </a:extLst>
          </p:cNvPr>
          <p:cNvCxnSpPr>
            <a:cxnSpLocks/>
          </p:cNvCxnSpPr>
          <p:nvPr/>
        </p:nvCxnSpPr>
        <p:spPr>
          <a:xfrm>
            <a:off x="5393846" y="4173751"/>
            <a:ext cx="1738474" cy="239082"/>
          </a:xfrm>
          <a:prstGeom prst="line">
            <a:avLst/>
          </a:prstGeom>
          <a:ln w="63500">
            <a:solidFill>
              <a:schemeClr val="accent2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6635C12-2B5D-864D-BB4D-987552CD3474}"/>
              </a:ext>
            </a:extLst>
          </p:cNvPr>
          <p:cNvSpPr txBox="1"/>
          <p:nvPr/>
        </p:nvSpPr>
        <p:spPr>
          <a:xfrm>
            <a:off x="196948" y="6167669"/>
            <a:ext cx="6935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panose="02040602050505020304" pitchFamily="18" charset="77"/>
              </a:rPr>
              <a:t>Network Core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99F2C-B446-CB47-9EB8-D6B99E247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065" y="245149"/>
            <a:ext cx="1561952" cy="24237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9041B6-B911-B140-95DB-59C493A0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42" y="391503"/>
            <a:ext cx="2442675" cy="2442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114940-8D10-DB43-A41F-6AE576909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79" y="2066214"/>
            <a:ext cx="3251200" cy="3251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E28C06-5FBB-DF4F-9AFA-0CB35894F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93" y="3871049"/>
            <a:ext cx="1835218" cy="183521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43EE2E-FD62-9742-A269-3DE8AFB0D0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16" b="8527"/>
          <a:stretch/>
        </p:blipFill>
        <p:spPr>
          <a:xfrm>
            <a:off x="5874371" y="2969864"/>
            <a:ext cx="3233137" cy="32259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8EA6F9-531F-614F-88E1-25973208191B}"/>
              </a:ext>
            </a:extLst>
          </p:cNvPr>
          <p:cNvGrpSpPr/>
          <p:nvPr/>
        </p:nvGrpSpPr>
        <p:grpSpPr>
          <a:xfrm>
            <a:off x="2550686" y="3203799"/>
            <a:ext cx="1890712" cy="1125537"/>
            <a:chOff x="6723063" y="2128838"/>
            <a:chExt cx="1890712" cy="1125537"/>
          </a:xfrm>
        </p:grpSpPr>
        <p:sp>
          <p:nvSpPr>
            <p:cNvPr id="24" name="Freeform 660">
              <a:extLst>
                <a:ext uri="{FF2B5EF4-FFF2-40B4-BE49-F238E27FC236}">
                  <a16:creationId xmlns:a16="http://schemas.microsoft.com/office/drawing/2014/main" id="{3D981057-723D-AB4E-A3EC-CE94DC57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3400" y="2128838"/>
              <a:ext cx="1730375" cy="1125537"/>
            </a:xfrm>
            <a:custGeom>
              <a:avLst/>
              <a:gdLst>
                <a:gd name="T0" fmla="*/ 2147483647 w 765"/>
                <a:gd name="T1" fmla="*/ 2147483647 h 459"/>
                <a:gd name="T2" fmla="*/ 2147483647 w 765"/>
                <a:gd name="T3" fmla="*/ 2147483647 h 459"/>
                <a:gd name="T4" fmla="*/ 2147483647 w 765"/>
                <a:gd name="T5" fmla="*/ 2147483647 h 459"/>
                <a:gd name="T6" fmla="*/ 2147483647 w 765"/>
                <a:gd name="T7" fmla="*/ 2147483647 h 459"/>
                <a:gd name="T8" fmla="*/ 2147483647 w 765"/>
                <a:gd name="T9" fmla="*/ 2147483647 h 459"/>
                <a:gd name="T10" fmla="*/ 2147483647 w 765"/>
                <a:gd name="T11" fmla="*/ 2147483647 h 459"/>
                <a:gd name="T12" fmla="*/ 2147483647 w 765"/>
                <a:gd name="T13" fmla="*/ 2147483647 h 459"/>
                <a:gd name="T14" fmla="*/ 2147483647 w 765"/>
                <a:gd name="T15" fmla="*/ 2147483647 h 459"/>
                <a:gd name="T16" fmla="*/ 2147483647 w 765"/>
                <a:gd name="T17" fmla="*/ 2147483647 h 459"/>
                <a:gd name="T18" fmla="*/ 2147483647 w 765"/>
                <a:gd name="T19" fmla="*/ 2147483647 h 459"/>
                <a:gd name="T20" fmla="*/ 2147483647 w 765"/>
                <a:gd name="T21" fmla="*/ 2147483647 h 459"/>
                <a:gd name="T22" fmla="*/ 2147483647 w 765"/>
                <a:gd name="T23" fmla="*/ 2147483647 h 4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5"/>
                <a:gd name="T37" fmla="*/ 0 h 459"/>
                <a:gd name="T38" fmla="*/ 765 w 765"/>
                <a:gd name="T39" fmla="*/ 459 h 4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5" h="459">
                  <a:moveTo>
                    <a:pt x="424" y="10"/>
                  </a:moveTo>
                  <a:cubicBezTo>
                    <a:pt x="362" y="16"/>
                    <a:pt x="343" y="55"/>
                    <a:pt x="288" y="70"/>
                  </a:cubicBezTo>
                  <a:cubicBezTo>
                    <a:pt x="233" y="85"/>
                    <a:pt x="142" y="56"/>
                    <a:pt x="96" y="100"/>
                  </a:cubicBezTo>
                  <a:cubicBezTo>
                    <a:pt x="50" y="144"/>
                    <a:pt x="0" y="279"/>
                    <a:pt x="14" y="336"/>
                  </a:cubicBezTo>
                  <a:cubicBezTo>
                    <a:pt x="28" y="393"/>
                    <a:pt x="125" y="429"/>
                    <a:pt x="180" y="444"/>
                  </a:cubicBezTo>
                  <a:cubicBezTo>
                    <a:pt x="235" y="459"/>
                    <a:pt x="279" y="426"/>
                    <a:pt x="346" y="426"/>
                  </a:cubicBezTo>
                  <a:cubicBezTo>
                    <a:pt x="413" y="426"/>
                    <a:pt x="525" y="443"/>
                    <a:pt x="584" y="444"/>
                  </a:cubicBezTo>
                  <a:cubicBezTo>
                    <a:pt x="643" y="445"/>
                    <a:pt x="670" y="446"/>
                    <a:pt x="698" y="434"/>
                  </a:cubicBezTo>
                  <a:cubicBezTo>
                    <a:pt x="726" y="422"/>
                    <a:pt x="743" y="418"/>
                    <a:pt x="752" y="372"/>
                  </a:cubicBezTo>
                  <a:cubicBezTo>
                    <a:pt x="761" y="326"/>
                    <a:pt x="765" y="214"/>
                    <a:pt x="750" y="158"/>
                  </a:cubicBezTo>
                  <a:cubicBezTo>
                    <a:pt x="735" y="102"/>
                    <a:pt x="716" y="58"/>
                    <a:pt x="662" y="34"/>
                  </a:cubicBezTo>
                  <a:cubicBezTo>
                    <a:pt x="608" y="10"/>
                    <a:pt x="505" y="0"/>
                    <a:pt x="424" y="10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664">
              <a:extLst>
                <a:ext uri="{FF2B5EF4-FFF2-40B4-BE49-F238E27FC236}">
                  <a16:creationId xmlns:a16="http://schemas.microsoft.com/office/drawing/2014/main" id="{464C40EE-FB60-8E44-AB4C-503191CCD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3063" y="2590800"/>
              <a:ext cx="509587" cy="3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668">
              <a:extLst>
                <a:ext uri="{FF2B5EF4-FFF2-40B4-BE49-F238E27FC236}">
                  <a16:creationId xmlns:a16="http://schemas.microsoft.com/office/drawing/2014/main" id="{70D830EE-8CCC-1646-8BD3-C6FE4C12D2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77138" y="2495550"/>
              <a:ext cx="123825" cy="873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669">
              <a:extLst>
                <a:ext uri="{FF2B5EF4-FFF2-40B4-BE49-F238E27FC236}">
                  <a16:creationId xmlns:a16="http://schemas.microsoft.com/office/drawing/2014/main" id="{2933767E-0E10-BC4F-8518-A343FBE359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05688" y="2668588"/>
              <a:ext cx="0" cy="825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670">
              <a:extLst>
                <a:ext uri="{FF2B5EF4-FFF2-40B4-BE49-F238E27FC236}">
                  <a16:creationId xmlns:a16="http://schemas.microsoft.com/office/drawing/2014/main" id="{E7827E4D-B484-AF4C-A6F8-F6836338D5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80313" y="2562225"/>
              <a:ext cx="263525" cy="28892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671">
              <a:extLst>
                <a:ext uri="{FF2B5EF4-FFF2-40B4-BE49-F238E27FC236}">
                  <a16:creationId xmlns:a16="http://schemas.microsoft.com/office/drawing/2014/main" id="{AB93DE39-717A-A84C-BC1B-4173C3839E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42263" y="2563813"/>
              <a:ext cx="0" cy="19685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672">
              <a:extLst>
                <a:ext uri="{FF2B5EF4-FFF2-40B4-BE49-F238E27FC236}">
                  <a16:creationId xmlns:a16="http://schemas.microsoft.com/office/drawing/2014/main" id="{E52BC2D7-2A77-9D4E-A85C-6916DBC6E5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188" y="2870200"/>
              <a:ext cx="1889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673">
              <a:extLst>
                <a:ext uri="{FF2B5EF4-FFF2-40B4-BE49-F238E27FC236}">
                  <a16:creationId xmlns:a16="http://schemas.microsoft.com/office/drawing/2014/main" id="{7A41FFB5-5969-1342-BA60-EFB90F281D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50225" y="2860675"/>
              <a:ext cx="177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677">
              <a:extLst>
                <a:ext uri="{FF2B5EF4-FFF2-40B4-BE49-F238E27FC236}">
                  <a16:creationId xmlns:a16="http://schemas.microsoft.com/office/drawing/2014/main" id="{22EBAFF5-79B2-3848-ABA9-07FD720D46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45488" y="2859088"/>
              <a:ext cx="1778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5" name="Group 706">
              <a:extLst>
                <a:ext uri="{FF2B5EF4-FFF2-40B4-BE49-F238E27FC236}">
                  <a16:creationId xmlns:a16="http://schemas.microsoft.com/office/drawing/2014/main" id="{57971C44-19D1-5047-9E8C-D84389A77E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2488" y="2493963"/>
              <a:ext cx="390525" cy="174625"/>
              <a:chOff x="4334" y="1470"/>
              <a:chExt cx="246" cy="107"/>
            </a:xfrm>
          </p:grpSpPr>
          <p:sp>
            <p:nvSpPr>
              <p:cNvPr id="36" name="Oval 407">
                <a:extLst>
                  <a:ext uri="{FF2B5EF4-FFF2-40B4-BE49-F238E27FC236}">
                    <a16:creationId xmlns:a16="http://schemas.microsoft.com/office/drawing/2014/main" id="{9084CBC1-7111-8E43-BE59-EC42E13A3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37" name="Rectangle 410">
                <a:extLst>
                  <a:ext uri="{FF2B5EF4-FFF2-40B4-BE49-F238E27FC236}">
                    <a16:creationId xmlns:a16="http://schemas.microsoft.com/office/drawing/2014/main" id="{199B8423-5A33-BA47-8AA7-7060DDCC4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38" name="Oval 411">
                <a:extLst>
                  <a:ext uri="{FF2B5EF4-FFF2-40B4-BE49-F238E27FC236}">
                    <a16:creationId xmlns:a16="http://schemas.microsoft.com/office/drawing/2014/main" id="{D6704F62-0D8E-A844-845E-DAB817340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39" name="Group 710">
                <a:extLst>
                  <a:ext uri="{FF2B5EF4-FFF2-40B4-BE49-F238E27FC236}">
                    <a16:creationId xmlns:a16="http://schemas.microsoft.com/office/drawing/2014/main" id="{2E80017F-1D2A-134F-BF21-420073105C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42" name="Freeform 711">
                  <a:extLst>
                    <a:ext uri="{FF2B5EF4-FFF2-40B4-BE49-F238E27FC236}">
                      <a16:creationId xmlns:a16="http://schemas.microsoft.com/office/drawing/2014/main" id="{C4A9EF8E-8ECA-AE47-B5A4-C5D490223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712">
                  <a:extLst>
                    <a:ext uri="{FF2B5EF4-FFF2-40B4-BE49-F238E27FC236}">
                      <a16:creationId xmlns:a16="http://schemas.microsoft.com/office/drawing/2014/main" id="{5C0FDCE9-9B3D-A644-8600-DA46943BA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0" name="Line 713">
                <a:extLst>
                  <a:ext uri="{FF2B5EF4-FFF2-40B4-BE49-F238E27FC236}">
                    <a16:creationId xmlns:a16="http://schemas.microsoft.com/office/drawing/2014/main" id="{279F672D-924D-3E47-A266-B38E1F4E27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714">
                <a:extLst>
                  <a:ext uri="{FF2B5EF4-FFF2-40B4-BE49-F238E27FC236}">
                    <a16:creationId xmlns:a16="http://schemas.microsoft.com/office/drawing/2014/main" id="{9F8D2445-BBCF-AF49-8306-442787924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4" name="Group 715">
              <a:extLst>
                <a:ext uri="{FF2B5EF4-FFF2-40B4-BE49-F238E27FC236}">
                  <a16:creationId xmlns:a16="http://schemas.microsoft.com/office/drawing/2014/main" id="{2A623679-DC64-A14B-B5DB-F03A6ACEC7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3600" y="2757488"/>
              <a:ext cx="390525" cy="174625"/>
              <a:chOff x="4334" y="1470"/>
              <a:chExt cx="246" cy="107"/>
            </a:xfrm>
          </p:grpSpPr>
          <p:sp>
            <p:nvSpPr>
              <p:cNvPr id="45" name="Oval 407">
                <a:extLst>
                  <a:ext uri="{FF2B5EF4-FFF2-40B4-BE49-F238E27FC236}">
                    <a16:creationId xmlns:a16="http://schemas.microsoft.com/office/drawing/2014/main" id="{400387B4-95F3-8647-8E79-2D455C85F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6" name="Rectangle 410">
                <a:extLst>
                  <a:ext uri="{FF2B5EF4-FFF2-40B4-BE49-F238E27FC236}">
                    <a16:creationId xmlns:a16="http://schemas.microsoft.com/office/drawing/2014/main" id="{DAE578F9-8D7F-9848-B637-A8C80AC92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47" name="Oval 411">
                <a:extLst>
                  <a:ext uri="{FF2B5EF4-FFF2-40B4-BE49-F238E27FC236}">
                    <a16:creationId xmlns:a16="http://schemas.microsoft.com/office/drawing/2014/main" id="{EBF24FEA-8DE8-9E4F-9998-798F428087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48" name="Group 719">
                <a:extLst>
                  <a:ext uri="{FF2B5EF4-FFF2-40B4-BE49-F238E27FC236}">
                    <a16:creationId xmlns:a16="http://schemas.microsoft.com/office/drawing/2014/main" id="{C587ED1E-AF39-D442-B474-30DB586C42A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1" name="Freeform 720">
                  <a:extLst>
                    <a:ext uri="{FF2B5EF4-FFF2-40B4-BE49-F238E27FC236}">
                      <a16:creationId xmlns:a16="http://schemas.microsoft.com/office/drawing/2014/main" id="{794EC0C7-ACDF-0C44-A6B3-D9990D1367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721">
                  <a:extLst>
                    <a:ext uri="{FF2B5EF4-FFF2-40B4-BE49-F238E27FC236}">
                      <a16:creationId xmlns:a16="http://schemas.microsoft.com/office/drawing/2014/main" id="{A86A5F96-9DC9-4B42-A92D-6AD04E20F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9" name="Line 722">
                <a:extLst>
                  <a:ext uri="{FF2B5EF4-FFF2-40B4-BE49-F238E27FC236}">
                    <a16:creationId xmlns:a16="http://schemas.microsoft.com/office/drawing/2014/main" id="{8C559E0A-B2C7-3441-BDBB-AD2C5BDAA7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723">
                <a:extLst>
                  <a:ext uri="{FF2B5EF4-FFF2-40B4-BE49-F238E27FC236}">
                    <a16:creationId xmlns:a16="http://schemas.microsoft.com/office/drawing/2014/main" id="{2C583F8B-F16B-7843-B8FD-93C27C3B3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3" name="Group 724">
              <a:extLst>
                <a:ext uri="{FF2B5EF4-FFF2-40B4-BE49-F238E27FC236}">
                  <a16:creationId xmlns:a16="http://schemas.microsoft.com/office/drawing/2014/main" id="{9ED424DC-A316-DE45-A0B6-68DB8E37D2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62875" y="2759075"/>
              <a:ext cx="390525" cy="174625"/>
              <a:chOff x="4334" y="1470"/>
              <a:chExt cx="246" cy="107"/>
            </a:xfrm>
          </p:grpSpPr>
          <p:sp>
            <p:nvSpPr>
              <p:cNvPr id="54" name="Oval 407">
                <a:extLst>
                  <a:ext uri="{FF2B5EF4-FFF2-40B4-BE49-F238E27FC236}">
                    <a16:creationId xmlns:a16="http://schemas.microsoft.com/office/drawing/2014/main" id="{12DF0C9C-37EC-8649-B5AA-367D50105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5" name="Rectangle 410">
                <a:extLst>
                  <a:ext uri="{FF2B5EF4-FFF2-40B4-BE49-F238E27FC236}">
                    <a16:creationId xmlns:a16="http://schemas.microsoft.com/office/drawing/2014/main" id="{95C67F77-B36E-464A-80EB-8651993BF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6" name="Oval 411">
                <a:extLst>
                  <a:ext uri="{FF2B5EF4-FFF2-40B4-BE49-F238E27FC236}">
                    <a16:creationId xmlns:a16="http://schemas.microsoft.com/office/drawing/2014/main" id="{4EDBE130-01C7-2646-8D12-000FD2AB7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" name="Group 728">
                <a:extLst>
                  <a:ext uri="{FF2B5EF4-FFF2-40B4-BE49-F238E27FC236}">
                    <a16:creationId xmlns:a16="http://schemas.microsoft.com/office/drawing/2014/main" id="{9930856F-ED09-6144-83AD-E7A1412D44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0" name="Freeform 729">
                  <a:extLst>
                    <a:ext uri="{FF2B5EF4-FFF2-40B4-BE49-F238E27FC236}">
                      <a16:creationId xmlns:a16="http://schemas.microsoft.com/office/drawing/2014/main" id="{C45B8AF9-A0CA-924B-A97B-114713D1C0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730">
                  <a:extLst>
                    <a:ext uri="{FF2B5EF4-FFF2-40B4-BE49-F238E27FC236}">
                      <a16:creationId xmlns:a16="http://schemas.microsoft.com/office/drawing/2014/main" id="{48A5D1D5-DFFC-0644-8FBB-A1537B6FD0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8" name="Line 731">
                <a:extLst>
                  <a:ext uri="{FF2B5EF4-FFF2-40B4-BE49-F238E27FC236}">
                    <a16:creationId xmlns:a16="http://schemas.microsoft.com/office/drawing/2014/main" id="{2C78F3D9-E6C2-624C-A925-5DA1B6E0D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Line 732">
                <a:extLst>
                  <a:ext uri="{FF2B5EF4-FFF2-40B4-BE49-F238E27FC236}">
                    <a16:creationId xmlns:a16="http://schemas.microsoft.com/office/drawing/2014/main" id="{70E41FD5-3219-2741-B1C4-4BF8595E2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" name="Group 733">
              <a:extLst>
                <a:ext uri="{FF2B5EF4-FFF2-40B4-BE49-F238E27FC236}">
                  <a16:creationId xmlns:a16="http://schemas.microsoft.com/office/drawing/2014/main" id="{40E69493-4E22-CE47-96CE-360855CAF4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9850" y="2393950"/>
              <a:ext cx="390525" cy="174625"/>
              <a:chOff x="4334" y="1470"/>
              <a:chExt cx="246" cy="107"/>
            </a:xfrm>
          </p:grpSpPr>
          <p:sp>
            <p:nvSpPr>
              <p:cNvPr id="63" name="Oval 407">
                <a:extLst>
                  <a:ext uri="{FF2B5EF4-FFF2-40B4-BE49-F238E27FC236}">
                    <a16:creationId xmlns:a16="http://schemas.microsoft.com/office/drawing/2014/main" id="{A3357D5E-1647-B043-B1D0-B6B1C57E6B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4" name="Rectangle 410">
                <a:extLst>
                  <a:ext uri="{FF2B5EF4-FFF2-40B4-BE49-F238E27FC236}">
                    <a16:creationId xmlns:a16="http://schemas.microsoft.com/office/drawing/2014/main" id="{771091E8-AE60-024B-AFA4-916337131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65" name="Oval 411">
                <a:extLst>
                  <a:ext uri="{FF2B5EF4-FFF2-40B4-BE49-F238E27FC236}">
                    <a16:creationId xmlns:a16="http://schemas.microsoft.com/office/drawing/2014/main" id="{D54384EA-CCB2-C04D-8045-459B35AB4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66" name="Group 737">
                <a:extLst>
                  <a:ext uri="{FF2B5EF4-FFF2-40B4-BE49-F238E27FC236}">
                    <a16:creationId xmlns:a16="http://schemas.microsoft.com/office/drawing/2014/main" id="{11C261ED-0FA6-B24A-B8D7-993414A7DD4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69" name="Freeform 738">
                  <a:extLst>
                    <a:ext uri="{FF2B5EF4-FFF2-40B4-BE49-F238E27FC236}">
                      <a16:creationId xmlns:a16="http://schemas.microsoft.com/office/drawing/2014/main" id="{E67F7A14-2994-1148-AC43-94335D73CF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739">
                  <a:extLst>
                    <a:ext uri="{FF2B5EF4-FFF2-40B4-BE49-F238E27FC236}">
                      <a16:creationId xmlns:a16="http://schemas.microsoft.com/office/drawing/2014/main" id="{5FB347DB-125B-184F-81C8-D797FB0EBC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7" name="Line 740">
                <a:extLst>
                  <a:ext uri="{FF2B5EF4-FFF2-40B4-BE49-F238E27FC236}">
                    <a16:creationId xmlns:a16="http://schemas.microsoft.com/office/drawing/2014/main" id="{404FEC10-DA45-2E48-8718-0FD225ADE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Line 741">
                <a:extLst>
                  <a:ext uri="{FF2B5EF4-FFF2-40B4-BE49-F238E27FC236}">
                    <a16:creationId xmlns:a16="http://schemas.microsoft.com/office/drawing/2014/main" id="{91E4F50D-37BF-434E-99D1-D380040A1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" name="Group 1070">
              <a:extLst>
                <a:ext uri="{FF2B5EF4-FFF2-40B4-BE49-F238E27FC236}">
                  <a16:creationId xmlns:a16="http://schemas.microsoft.com/office/drawing/2014/main" id="{4BD6C38C-5AAA-C84E-91DD-994DA0AE5F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2488" y="2486025"/>
              <a:ext cx="392112" cy="180975"/>
              <a:chOff x="4655" y="2464"/>
              <a:chExt cx="319" cy="132"/>
            </a:xfrm>
          </p:grpSpPr>
          <p:grpSp>
            <p:nvGrpSpPr>
              <p:cNvPr id="72" name="Group 1071">
                <a:extLst>
                  <a:ext uri="{FF2B5EF4-FFF2-40B4-BE49-F238E27FC236}">
                    <a16:creationId xmlns:a16="http://schemas.microsoft.com/office/drawing/2014/main" id="{0AF38107-4AAC-9C40-9F1A-12675E4B86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81" name="Oval 407">
                  <a:extLst>
                    <a:ext uri="{FF2B5EF4-FFF2-40B4-BE49-F238E27FC236}">
                      <a16:creationId xmlns:a16="http://schemas.microsoft.com/office/drawing/2014/main" id="{161FC79C-7F3D-1145-A6CF-ECB98CF1B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82" name="Rectangle 410">
                  <a:extLst>
                    <a:ext uri="{FF2B5EF4-FFF2-40B4-BE49-F238E27FC236}">
                      <a16:creationId xmlns:a16="http://schemas.microsoft.com/office/drawing/2014/main" id="{8032EFCF-65E3-4F41-A526-573B1B0E83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83" name="Oval 411">
                  <a:extLst>
                    <a:ext uri="{FF2B5EF4-FFF2-40B4-BE49-F238E27FC236}">
                      <a16:creationId xmlns:a16="http://schemas.microsoft.com/office/drawing/2014/main" id="{325FFE43-E8C1-6F4A-A9EC-D0D1D31E7F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84" name="Group 1075">
                  <a:extLst>
                    <a:ext uri="{FF2B5EF4-FFF2-40B4-BE49-F238E27FC236}">
                      <a16:creationId xmlns:a16="http://schemas.microsoft.com/office/drawing/2014/main" id="{35745935-DFBB-B848-AC32-70B07528AC0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87" name="Freeform 1076">
                    <a:extLst>
                      <a:ext uri="{FF2B5EF4-FFF2-40B4-BE49-F238E27FC236}">
                        <a16:creationId xmlns:a16="http://schemas.microsoft.com/office/drawing/2014/main" id="{A8253BD5-79A6-4341-BFCA-B706FD60BE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8" name="Freeform 1077">
                    <a:extLst>
                      <a:ext uri="{FF2B5EF4-FFF2-40B4-BE49-F238E27FC236}">
                        <a16:creationId xmlns:a16="http://schemas.microsoft.com/office/drawing/2014/main" id="{F374D73E-8BC5-5142-82DA-2CAAD6CAC1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5" name="Line 1078">
                  <a:extLst>
                    <a:ext uri="{FF2B5EF4-FFF2-40B4-BE49-F238E27FC236}">
                      <a16:creationId xmlns:a16="http://schemas.microsoft.com/office/drawing/2014/main" id="{FC72D8C3-51C8-A944-94DA-B055D70205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6" name="Line 1079">
                  <a:extLst>
                    <a:ext uri="{FF2B5EF4-FFF2-40B4-BE49-F238E27FC236}">
                      <a16:creationId xmlns:a16="http://schemas.microsoft.com/office/drawing/2014/main" id="{A29D88A6-0721-254D-8298-B02BF75E7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3" name="Oval 407">
                <a:extLst>
                  <a:ext uri="{FF2B5EF4-FFF2-40B4-BE49-F238E27FC236}">
                    <a16:creationId xmlns:a16="http://schemas.microsoft.com/office/drawing/2014/main" id="{F690D0B5-9518-5B48-9EFD-98BFD9E74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74" name="Rectangle 410">
                <a:extLst>
                  <a:ext uri="{FF2B5EF4-FFF2-40B4-BE49-F238E27FC236}">
                    <a16:creationId xmlns:a16="http://schemas.microsoft.com/office/drawing/2014/main" id="{AFEE8586-2E17-C947-A198-6B01A216F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75" name="Oval 411">
                <a:extLst>
                  <a:ext uri="{FF2B5EF4-FFF2-40B4-BE49-F238E27FC236}">
                    <a16:creationId xmlns:a16="http://schemas.microsoft.com/office/drawing/2014/main" id="{BFC6265B-5CBB-0A43-8801-FC8B82E4AE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76" name="Group 1083">
                <a:extLst>
                  <a:ext uri="{FF2B5EF4-FFF2-40B4-BE49-F238E27FC236}">
                    <a16:creationId xmlns:a16="http://schemas.microsoft.com/office/drawing/2014/main" id="{A766C95B-C9AB-CF47-B0A4-0B8BA67BF9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79" name="Freeform 1084">
                  <a:extLst>
                    <a:ext uri="{FF2B5EF4-FFF2-40B4-BE49-F238E27FC236}">
                      <a16:creationId xmlns:a16="http://schemas.microsoft.com/office/drawing/2014/main" id="{8C39F1C0-3ED4-AE4F-A21D-A737C718DD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" name="Freeform 1085">
                  <a:extLst>
                    <a:ext uri="{FF2B5EF4-FFF2-40B4-BE49-F238E27FC236}">
                      <a16:creationId xmlns:a16="http://schemas.microsoft.com/office/drawing/2014/main" id="{56C9A652-4E84-4C4F-84B6-A5C8B53FC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7" name="Line 1086">
                <a:extLst>
                  <a:ext uri="{FF2B5EF4-FFF2-40B4-BE49-F238E27FC236}">
                    <a16:creationId xmlns:a16="http://schemas.microsoft.com/office/drawing/2014/main" id="{9A3A0071-FED2-9D40-BFE1-58893D1FA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1087">
                <a:extLst>
                  <a:ext uri="{FF2B5EF4-FFF2-40B4-BE49-F238E27FC236}">
                    <a16:creationId xmlns:a16="http://schemas.microsoft.com/office/drawing/2014/main" id="{F776122B-E4B1-1E46-B60D-7CED0BB373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1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" name="Group 1088">
              <a:extLst>
                <a:ext uri="{FF2B5EF4-FFF2-40B4-BE49-F238E27FC236}">
                  <a16:creationId xmlns:a16="http://schemas.microsoft.com/office/drawing/2014/main" id="{E33E0820-E493-7243-9A2B-63D5D7D96B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5663" y="2752725"/>
              <a:ext cx="407987" cy="180975"/>
              <a:chOff x="4655" y="2464"/>
              <a:chExt cx="319" cy="132"/>
            </a:xfrm>
          </p:grpSpPr>
          <p:grpSp>
            <p:nvGrpSpPr>
              <p:cNvPr id="90" name="Group 1089">
                <a:extLst>
                  <a:ext uri="{FF2B5EF4-FFF2-40B4-BE49-F238E27FC236}">
                    <a16:creationId xmlns:a16="http://schemas.microsoft.com/office/drawing/2014/main" id="{F6CC5809-73C7-9946-8BEE-4011BB22E1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99" name="Oval 407">
                  <a:extLst>
                    <a:ext uri="{FF2B5EF4-FFF2-40B4-BE49-F238E27FC236}">
                      <a16:creationId xmlns:a16="http://schemas.microsoft.com/office/drawing/2014/main" id="{5A79E756-25B0-454F-AD50-6B74ADF57D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00" name="Rectangle 410">
                  <a:extLst>
                    <a:ext uri="{FF2B5EF4-FFF2-40B4-BE49-F238E27FC236}">
                      <a16:creationId xmlns:a16="http://schemas.microsoft.com/office/drawing/2014/main" id="{066EE371-CD5C-E844-A90A-42905186EA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01" name="Oval 411">
                  <a:extLst>
                    <a:ext uri="{FF2B5EF4-FFF2-40B4-BE49-F238E27FC236}">
                      <a16:creationId xmlns:a16="http://schemas.microsoft.com/office/drawing/2014/main" id="{6E6242F1-9D0B-A348-961B-1BA7B4E445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02" name="Group 1093">
                  <a:extLst>
                    <a:ext uri="{FF2B5EF4-FFF2-40B4-BE49-F238E27FC236}">
                      <a16:creationId xmlns:a16="http://schemas.microsoft.com/office/drawing/2014/main" id="{50C5C17C-103D-E343-8ABB-9F4F0DF273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05" name="Freeform 1094">
                    <a:extLst>
                      <a:ext uri="{FF2B5EF4-FFF2-40B4-BE49-F238E27FC236}">
                        <a16:creationId xmlns:a16="http://schemas.microsoft.com/office/drawing/2014/main" id="{824476F6-D332-2A48-8603-37280CEBA2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1095">
                    <a:extLst>
                      <a:ext uri="{FF2B5EF4-FFF2-40B4-BE49-F238E27FC236}">
                        <a16:creationId xmlns:a16="http://schemas.microsoft.com/office/drawing/2014/main" id="{A1EBC0DF-72F1-B840-B24F-6287DF2ECA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" name="Line 1096">
                  <a:extLst>
                    <a:ext uri="{FF2B5EF4-FFF2-40B4-BE49-F238E27FC236}">
                      <a16:creationId xmlns:a16="http://schemas.microsoft.com/office/drawing/2014/main" id="{4998ACDD-8C03-2144-B908-9EFB17695F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Line 1097">
                  <a:extLst>
                    <a:ext uri="{FF2B5EF4-FFF2-40B4-BE49-F238E27FC236}">
                      <a16:creationId xmlns:a16="http://schemas.microsoft.com/office/drawing/2014/main" id="{A323A17F-009A-B34D-97D9-2C89436DD3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1" name="Oval 407">
                <a:extLst>
                  <a:ext uri="{FF2B5EF4-FFF2-40B4-BE49-F238E27FC236}">
                    <a16:creationId xmlns:a16="http://schemas.microsoft.com/office/drawing/2014/main" id="{56982340-A981-7F45-A4BD-91FE54EBBF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92" name="Rectangle 410">
                <a:extLst>
                  <a:ext uri="{FF2B5EF4-FFF2-40B4-BE49-F238E27FC236}">
                    <a16:creationId xmlns:a16="http://schemas.microsoft.com/office/drawing/2014/main" id="{1E0AA754-484E-D143-9B65-86AF75EEAD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93" name="Oval 411">
                <a:extLst>
                  <a:ext uri="{FF2B5EF4-FFF2-40B4-BE49-F238E27FC236}">
                    <a16:creationId xmlns:a16="http://schemas.microsoft.com/office/drawing/2014/main" id="{C9CEFB54-1DCD-F249-ABFE-D7A1850A6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94" name="Group 1101">
                <a:extLst>
                  <a:ext uri="{FF2B5EF4-FFF2-40B4-BE49-F238E27FC236}">
                    <a16:creationId xmlns:a16="http://schemas.microsoft.com/office/drawing/2014/main" id="{F28F2901-E61B-7A4A-8CA5-2CA4B46D43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97" name="Freeform 1102">
                  <a:extLst>
                    <a:ext uri="{FF2B5EF4-FFF2-40B4-BE49-F238E27FC236}">
                      <a16:creationId xmlns:a16="http://schemas.microsoft.com/office/drawing/2014/main" id="{6847163B-F5EE-F44C-BDD3-B826E32529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1103">
                  <a:extLst>
                    <a:ext uri="{FF2B5EF4-FFF2-40B4-BE49-F238E27FC236}">
                      <a16:creationId xmlns:a16="http://schemas.microsoft.com/office/drawing/2014/main" id="{617729D2-D4D9-0B4C-944F-5670EA21F9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5" name="Line 1104">
                <a:extLst>
                  <a:ext uri="{FF2B5EF4-FFF2-40B4-BE49-F238E27FC236}">
                    <a16:creationId xmlns:a16="http://schemas.microsoft.com/office/drawing/2014/main" id="{A20AC0BB-30C6-9041-A037-07FF9830D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" name="Line 1105">
                <a:extLst>
                  <a:ext uri="{FF2B5EF4-FFF2-40B4-BE49-F238E27FC236}">
                    <a16:creationId xmlns:a16="http://schemas.microsoft.com/office/drawing/2014/main" id="{B4FEF317-C51D-A64E-A28C-A0B4CEB6B2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" name="Group 1106">
              <a:extLst>
                <a:ext uri="{FF2B5EF4-FFF2-40B4-BE49-F238E27FC236}">
                  <a16:creationId xmlns:a16="http://schemas.microsoft.com/office/drawing/2014/main" id="{73CF1AA6-4B84-9F43-BB39-DDA8850533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8113" y="2749550"/>
              <a:ext cx="407987" cy="180975"/>
              <a:chOff x="4655" y="2464"/>
              <a:chExt cx="319" cy="132"/>
            </a:xfrm>
          </p:grpSpPr>
          <p:grpSp>
            <p:nvGrpSpPr>
              <p:cNvPr id="108" name="Group 1107">
                <a:extLst>
                  <a:ext uri="{FF2B5EF4-FFF2-40B4-BE49-F238E27FC236}">
                    <a16:creationId xmlns:a16="http://schemas.microsoft.com/office/drawing/2014/main" id="{E12DFC84-0AD2-AA44-9400-6A37A9594F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117" name="Oval 407">
                  <a:extLst>
                    <a:ext uri="{FF2B5EF4-FFF2-40B4-BE49-F238E27FC236}">
                      <a16:creationId xmlns:a16="http://schemas.microsoft.com/office/drawing/2014/main" id="{01D44D46-D972-F148-B18E-936C5B7F39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18" name="Rectangle 410">
                  <a:extLst>
                    <a:ext uri="{FF2B5EF4-FFF2-40B4-BE49-F238E27FC236}">
                      <a16:creationId xmlns:a16="http://schemas.microsoft.com/office/drawing/2014/main" id="{45B957EE-72BA-6441-8A89-F88028675F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19" name="Oval 411">
                  <a:extLst>
                    <a:ext uri="{FF2B5EF4-FFF2-40B4-BE49-F238E27FC236}">
                      <a16:creationId xmlns:a16="http://schemas.microsoft.com/office/drawing/2014/main" id="{FD0D21D9-4DBD-1B48-BA58-28F633E841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20" name="Group 1111">
                  <a:extLst>
                    <a:ext uri="{FF2B5EF4-FFF2-40B4-BE49-F238E27FC236}">
                      <a16:creationId xmlns:a16="http://schemas.microsoft.com/office/drawing/2014/main" id="{56FF2BBF-2E5B-4A4B-BA1C-2C2119825CF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23" name="Freeform 1112">
                    <a:extLst>
                      <a:ext uri="{FF2B5EF4-FFF2-40B4-BE49-F238E27FC236}">
                        <a16:creationId xmlns:a16="http://schemas.microsoft.com/office/drawing/2014/main" id="{D2D86D17-D8F3-A44C-AD5E-63224CB8953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4" name="Freeform 1113">
                    <a:extLst>
                      <a:ext uri="{FF2B5EF4-FFF2-40B4-BE49-F238E27FC236}">
                        <a16:creationId xmlns:a16="http://schemas.microsoft.com/office/drawing/2014/main" id="{9C828A76-BA2C-D54D-BCAF-D4C04C442D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1" name="Line 1114">
                  <a:extLst>
                    <a:ext uri="{FF2B5EF4-FFF2-40B4-BE49-F238E27FC236}">
                      <a16:creationId xmlns:a16="http://schemas.microsoft.com/office/drawing/2014/main" id="{7E819FE6-6121-C343-90AE-64658D17F7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22" name="Line 1115">
                  <a:extLst>
                    <a:ext uri="{FF2B5EF4-FFF2-40B4-BE49-F238E27FC236}">
                      <a16:creationId xmlns:a16="http://schemas.microsoft.com/office/drawing/2014/main" id="{228AC77B-C04C-2B42-8B35-B0C94B29D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9" name="Oval 407">
                <a:extLst>
                  <a:ext uri="{FF2B5EF4-FFF2-40B4-BE49-F238E27FC236}">
                    <a16:creationId xmlns:a16="http://schemas.microsoft.com/office/drawing/2014/main" id="{DE19106B-D0D5-094F-8E3B-CB1173B09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10" name="Rectangle 410">
                <a:extLst>
                  <a:ext uri="{FF2B5EF4-FFF2-40B4-BE49-F238E27FC236}">
                    <a16:creationId xmlns:a16="http://schemas.microsoft.com/office/drawing/2014/main" id="{EB646FAF-C185-2247-9EC2-7C3B6ED5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11" name="Oval 411">
                <a:extLst>
                  <a:ext uri="{FF2B5EF4-FFF2-40B4-BE49-F238E27FC236}">
                    <a16:creationId xmlns:a16="http://schemas.microsoft.com/office/drawing/2014/main" id="{17879234-0306-E84B-A957-76CF7B2499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112" name="Group 1119">
                <a:extLst>
                  <a:ext uri="{FF2B5EF4-FFF2-40B4-BE49-F238E27FC236}">
                    <a16:creationId xmlns:a16="http://schemas.microsoft.com/office/drawing/2014/main" id="{2F678603-0915-0744-9601-E0B42BD2B4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115" name="Freeform 1120">
                  <a:extLst>
                    <a:ext uri="{FF2B5EF4-FFF2-40B4-BE49-F238E27FC236}">
                      <a16:creationId xmlns:a16="http://schemas.microsoft.com/office/drawing/2014/main" id="{8090B84F-5421-BA40-A13C-AD5EF4404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6" name="Freeform 1121">
                  <a:extLst>
                    <a:ext uri="{FF2B5EF4-FFF2-40B4-BE49-F238E27FC236}">
                      <a16:creationId xmlns:a16="http://schemas.microsoft.com/office/drawing/2014/main" id="{EA5A72B7-9918-A048-A812-F8E87445D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3" name="Line 1122">
                <a:extLst>
                  <a:ext uri="{FF2B5EF4-FFF2-40B4-BE49-F238E27FC236}">
                    <a16:creationId xmlns:a16="http://schemas.microsoft.com/office/drawing/2014/main" id="{E85A4216-2AE3-714E-B737-159FB49E87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1123">
                <a:extLst>
                  <a:ext uri="{FF2B5EF4-FFF2-40B4-BE49-F238E27FC236}">
                    <a16:creationId xmlns:a16="http://schemas.microsoft.com/office/drawing/2014/main" id="{E63E7809-CAD6-4944-BA32-8C54F43825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2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5" name="Group 1124">
              <a:extLst>
                <a:ext uri="{FF2B5EF4-FFF2-40B4-BE49-F238E27FC236}">
                  <a16:creationId xmlns:a16="http://schemas.microsoft.com/office/drawing/2014/main" id="{2F7FB7C8-0725-6948-BECF-FA36DE1EE3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8263" y="2390775"/>
              <a:ext cx="392112" cy="180975"/>
              <a:chOff x="4655" y="2464"/>
              <a:chExt cx="319" cy="132"/>
            </a:xfrm>
          </p:grpSpPr>
          <p:grpSp>
            <p:nvGrpSpPr>
              <p:cNvPr id="126" name="Group 1125">
                <a:extLst>
                  <a:ext uri="{FF2B5EF4-FFF2-40B4-BE49-F238E27FC236}">
                    <a16:creationId xmlns:a16="http://schemas.microsoft.com/office/drawing/2014/main" id="{761FA59B-D0A3-FB4B-9BD9-053C68B0D90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2464"/>
                <a:ext cx="310" cy="130"/>
                <a:chOff x="4334" y="1470"/>
                <a:chExt cx="246" cy="107"/>
              </a:xfrm>
            </p:grpSpPr>
            <p:sp>
              <p:nvSpPr>
                <p:cNvPr id="135" name="Oval 407">
                  <a:extLst>
                    <a:ext uri="{FF2B5EF4-FFF2-40B4-BE49-F238E27FC236}">
                      <a16:creationId xmlns:a16="http://schemas.microsoft.com/office/drawing/2014/main" id="{795EC5BB-A93E-3E4C-AA9D-B5AB402476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7"/>
                  <a:ext cx="244" cy="6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36" name="Rectangle 410">
                  <a:extLst>
                    <a:ext uri="{FF2B5EF4-FFF2-40B4-BE49-F238E27FC236}">
                      <a16:creationId xmlns:a16="http://schemas.microsoft.com/office/drawing/2014/main" id="{AE4B3B39-79E5-FE43-AFFD-CA15A5B6D3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5" y="1511"/>
                  <a:ext cx="245" cy="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/>
                  <a:endParaRPr lang="en-US" altLang="en-US">
                    <a:latin typeface="Times New Roman" charset="0"/>
                  </a:endParaRPr>
                </a:p>
              </p:txBody>
            </p:sp>
            <p:sp>
              <p:nvSpPr>
                <p:cNvPr id="137" name="Oval 411">
                  <a:extLst>
                    <a:ext uri="{FF2B5EF4-FFF2-40B4-BE49-F238E27FC236}">
                      <a16:creationId xmlns:a16="http://schemas.microsoft.com/office/drawing/2014/main" id="{15059AF1-C0E6-0B4A-9404-34805A1282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34" y="1470"/>
                  <a:ext cx="244" cy="70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>
                    <a:latin typeface="Times New Roman" charset="0"/>
                  </a:endParaRPr>
                </a:p>
              </p:txBody>
            </p:sp>
            <p:grpSp>
              <p:nvGrpSpPr>
                <p:cNvPr id="138" name="Group 1129">
                  <a:extLst>
                    <a:ext uri="{FF2B5EF4-FFF2-40B4-BE49-F238E27FC236}">
                      <a16:creationId xmlns:a16="http://schemas.microsoft.com/office/drawing/2014/main" id="{B3A71F15-B622-1E41-9C67-D6797730A4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83" y="1488"/>
                  <a:ext cx="138" cy="33"/>
                  <a:chOff x="2468" y="1332"/>
                  <a:chExt cx="310" cy="60"/>
                </a:xfrm>
              </p:grpSpPr>
              <p:sp>
                <p:nvSpPr>
                  <p:cNvPr id="141" name="Freeform 1130">
                    <a:extLst>
                      <a:ext uri="{FF2B5EF4-FFF2-40B4-BE49-F238E27FC236}">
                        <a16:creationId xmlns:a16="http://schemas.microsoft.com/office/drawing/2014/main" id="{B8435ADC-91F6-CC4B-85B0-8BE8D00A6E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8" y="1332"/>
                    <a:ext cx="310" cy="60"/>
                  </a:xfrm>
                  <a:custGeom>
                    <a:avLst/>
                    <a:gdLst>
                      <a:gd name="T0" fmla="*/ 0 w 310"/>
                      <a:gd name="T1" fmla="*/ 60 h 60"/>
                      <a:gd name="T2" fmla="*/ 96 w 310"/>
                      <a:gd name="T3" fmla="*/ 60 h 60"/>
                      <a:gd name="T4" fmla="*/ 192 w 310"/>
                      <a:gd name="T5" fmla="*/ 0 h 60"/>
                      <a:gd name="T6" fmla="*/ 310 w 310"/>
                      <a:gd name="T7" fmla="*/ 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10"/>
                      <a:gd name="T13" fmla="*/ 0 h 60"/>
                      <a:gd name="T14" fmla="*/ 310 w 310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10" h="60">
                        <a:moveTo>
                          <a:pt x="0" y="60"/>
                        </a:moveTo>
                        <a:lnTo>
                          <a:pt x="96" y="60"/>
                        </a:lnTo>
                        <a:lnTo>
                          <a:pt x="192" y="0"/>
                        </a:lnTo>
                        <a:lnTo>
                          <a:pt x="310" y="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42" name="Freeform 1131">
                    <a:extLst>
                      <a:ext uri="{FF2B5EF4-FFF2-40B4-BE49-F238E27FC236}">
                        <a16:creationId xmlns:a16="http://schemas.microsoft.com/office/drawing/2014/main" id="{961C1164-3FD7-4440-B56A-E9A82B4233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82" y="1332"/>
                    <a:ext cx="282" cy="60"/>
                  </a:xfrm>
                  <a:custGeom>
                    <a:avLst/>
                    <a:gdLst>
                      <a:gd name="T0" fmla="*/ 0 w 282"/>
                      <a:gd name="T1" fmla="*/ 0 h 60"/>
                      <a:gd name="T2" fmla="*/ 96 w 282"/>
                      <a:gd name="T3" fmla="*/ 0 h 60"/>
                      <a:gd name="T4" fmla="*/ 192 w 282"/>
                      <a:gd name="T5" fmla="*/ 60 h 60"/>
                      <a:gd name="T6" fmla="*/ 282 w 282"/>
                      <a:gd name="T7" fmla="*/ 60 h 6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82"/>
                      <a:gd name="T13" fmla="*/ 0 h 60"/>
                      <a:gd name="T14" fmla="*/ 282 w 282"/>
                      <a:gd name="T15" fmla="*/ 60 h 6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82" h="60">
                        <a:moveTo>
                          <a:pt x="0" y="0"/>
                        </a:moveTo>
                        <a:lnTo>
                          <a:pt x="96" y="0"/>
                        </a:lnTo>
                        <a:lnTo>
                          <a:pt x="192" y="60"/>
                        </a:lnTo>
                        <a:lnTo>
                          <a:pt x="282" y="60"/>
                        </a:lnTo>
                      </a:path>
                    </a:pathLst>
                  </a:custGeom>
                  <a:gradFill rotWithShape="1">
                    <a:gsLst>
                      <a:gs pos="0">
                        <a:schemeClr val="folHlink"/>
                      </a:gs>
                      <a:gs pos="100000">
                        <a:srgbClr val="EAEAEA"/>
                      </a:gs>
                    </a:gsLst>
                    <a:lin ang="0" scaled="1"/>
                  </a:gradFill>
                  <a:ln w="12700" cmpd="sng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9" name="Line 1132">
                  <a:extLst>
                    <a:ext uri="{FF2B5EF4-FFF2-40B4-BE49-F238E27FC236}">
                      <a16:creationId xmlns:a16="http://schemas.microsoft.com/office/drawing/2014/main" id="{DCDDB6D1-C901-124B-A71E-774EB94AE8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35" y="1503"/>
                  <a:ext cx="0" cy="47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Line 1133">
                  <a:extLst>
                    <a:ext uri="{FF2B5EF4-FFF2-40B4-BE49-F238E27FC236}">
                      <a16:creationId xmlns:a16="http://schemas.microsoft.com/office/drawing/2014/main" id="{63EEB48D-799B-0A4B-914C-FB8E3B55B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78" y="1505"/>
                  <a:ext cx="0" cy="46"/>
                </a:xfrm>
                <a:prstGeom prst="line">
                  <a:avLst/>
                </a:prstGeom>
                <a:noFill/>
                <a:ln w="952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7" name="Oval 407">
                <a:extLst>
                  <a:ext uri="{FF2B5EF4-FFF2-40B4-BE49-F238E27FC236}">
                    <a16:creationId xmlns:a16="http://schemas.microsoft.com/office/drawing/2014/main" id="{2EB16364-0250-D249-895C-A19610803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22"/>
                <a:ext cx="316" cy="74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8" name="Rectangle 410">
                <a:extLst>
                  <a:ext uri="{FF2B5EF4-FFF2-40B4-BE49-F238E27FC236}">
                    <a16:creationId xmlns:a16="http://schemas.microsoft.com/office/drawing/2014/main" id="{FF20B47B-859C-DE49-9E14-C677D22359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6" y="2514"/>
                <a:ext cx="318" cy="45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9" name="Oval 411">
                <a:extLst>
                  <a:ext uri="{FF2B5EF4-FFF2-40B4-BE49-F238E27FC236}">
                    <a16:creationId xmlns:a16="http://schemas.microsoft.com/office/drawing/2014/main" id="{1E275EAF-78FA-0342-A29E-0512462B96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55" y="2464"/>
                <a:ext cx="317" cy="86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130" name="Group 1137">
                <a:extLst>
                  <a:ext uri="{FF2B5EF4-FFF2-40B4-BE49-F238E27FC236}">
                    <a16:creationId xmlns:a16="http://schemas.microsoft.com/office/drawing/2014/main" id="{2C738884-039F-DF48-B78B-6979FA3ABA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19" y="2486"/>
                <a:ext cx="179" cy="41"/>
                <a:chOff x="2468" y="1332"/>
                <a:chExt cx="310" cy="60"/>
              </a:xfrm>
            </p:grpSpPr>
            <p:sp>
              <p:nvSpPr>
                <p:cNvPr id="133" name="Freeform 1138">
                  <a:extLst>
                    <a:ext uri="{FF2B5EF4-FFF2-40B4-BE49-F238E27FC236}">
                      <a16:creationId xmlns:a16="http://schemas.microsoft.com/office/drawing/2014/main" id="{54000BE4-CB71-AE4B-9D35-70D6AE177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4" name="Freeform 1139">
                  <a:extLst>
                    <a:ext uri="{FF2B5EF4-FFF2-40B4-BE49-F238E27FC236}">
                      <a16:creationId xmlns:a16="http://schemas.microsoft.com/office/drawing/2014/main" id="{169B368F-3972-0145-8819-5C40081BE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noFill/>
                <a:ln w="12700" cmpd="sng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1" name="Line 1140">
                <a:extLst>
                  <a:ext uri="{FF2B5EF4-FFF2-40B4-BE49-F238E27FC236}">
                    <a16:creationId xmlns:a16="http://schemas.microsoft.com/office/drawing/2014/main" id="{6E4D8546-19D9-2146-846A-8ACC6AE75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56" y="2506"/>
                <a:ext cx="0" cy="5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" name="Line 1141">
                <a:extLst>
                  <a:ext uri="{FF2B5EF4-FFF2-40B4-BE49-F238E27FC236}">
                    <a16:creationId xmlns:a16="http://schemas.microsoft.com/office/drawing/2014/main" id="{15B06D13-585F-614B-BB5D-A7D4C996A2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1" y="2507"/>
                <a:ext cx="0" cy="5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" name="Group 5">
              <a:extLst>
                <a:ext uri="{FF2B5EF4-FFF2-40B4-BE49-F238E27FC236}">
                  <a16:creationId xmlns:a16="http://schemas.microsoft.com/office/drawing/2014/main" id="{48CAB0F4-522D-CC46-823B-FC19453BF5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3500" y="2387600"/>
              <a:ext cx="409575" cy="222250"/>
              <a:chOff x="2213011" y="6015083"/>
              <a:chExt cx="745177" cy="407107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591A80A7-F05D-1B4C-B02A-CF3BFFAB7378}"/>
                  </a:ext>
                </a:extLst>
              </p:cNvPr>
              <p:cNvSpPr/>
              <p:nvPr/>
            </p:nvSpPr>
            <p:spPr bwMode="auto">
              <a:xfrm flipV="1">
                <a:off x="2215900" y="6122676"/>
                <a:ext cx="742288" cy="299514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56C2ECAC-572C-AE4D-819F-5FC326C04C08}"/>
                  </a:ext>
                </a:extLst>
              </p:cNvPr>
              <p:cNvSpPr/>
              <p:nvPr/>
            </p:nvSpPr>
            <p:spPr bwMode="auto">
              <a:xfrm>
                <a:off x="2213011" y="6163387"/>
                <a:ext cx="745177" cy="110500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809A6FE3-6495-9046-8CED-1725BCEE33E2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0" cy="29951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11B5211C-4833-F047-B5E8-BD55510AA8AA}"/>
                  </a:ext>
                </a:extLst>
              </p:cNvPr>
              <p:cNvSpPr/>
              <p:nvPr/>
            </p:nvSpPr>
            <p:spPr bwMode="auto">
              <a:xfrm>
                <a:off x="2403638" y="6102320"/>
                <a:ext cx="361036" cy="15121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223991AC-20C2-FD41-8C30-F3B143820255}"/>
                  </a:ext>
                </a:extLst>
              </p:cNvPr>
              <p:cNvSpPr/>
              <p:nvPr/>
            </p:nvSpPr>
            <p:spPr bwMode="auto">
              <a:xfrm>
                <a:off x="2366091" y="6064518"/>
                <a:ext cx="436130" cy="104685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325AB6D4-CA77-4B4B-820A-DD83EC05DC7A}"/>
                  </a:ext>
                </a:extLst>
              </p:cNvPr>
              <p:cNvSpPr/>
              <p:nvPr/>
            </p:nvSpPr>
            <p:spPr bwMode="auto">
              <a:xfrm>
                <a:off x="2652030" y="6154663"/>
                <a:ext cx="161744" cy="90146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2C4E2D7E-ECF7-F946-BA57-D1A1BCB8E56D}"/>
                  </a:ext>
                </a:extLst>
              </p:cNvPr>
              <p:cNvSpPr/>
              <p:nvPr/>
            </p:nvSpPr>
            <p:spPr bwMode="auto">
              <a:xfrm>
                <a:off x="2357425" y="6154663"/>
                <a:ext cx="158856" cy="93053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5065E3DC-7B62-0C42-9FD6-8DCE989557EE}"/>
                  </a:ext>
                </a:extLst>
              </p:cNvPr>
              <p:cNvCxnSpPr>
                <a:endCxn id="146" idx="2"/>
              </p:cNvCxnSpPr>
              <p:nvPr/>
            </p:nvCxnSpPr>
            <p:spPr bwMode="auto">
              <a:xfrm flipH="1" flipV="1">
                <a:off x="2213011" y="6166294"/>
                <a:ext cx="2889" cy="116316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D3840350-AEBC-DF4C-B8C4-D1F76B60E803}"/>
                  </a:ext>
                </a:extLst>
              </p:cNvPr>
              <p:cNvCxnSpPr/>
              <p:nvPr/>
            </p:nvCxnSpPr>
            <p:spPr bwMode="auto">
              <a:xfrm flipH="1" flipV="1">
                <a:off x="2955301" y="6160478"/>
                <a:ext cx="2887" cy="116316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542">
              <a:extLst>
                <a:ext uri="{FF2B5EF4-FFF2-40B4-BE49-F238E27FC236}">
                  <a16:creationId xmlns:a16="http://schemas.microsoft.com/office/drawing/2014/main" id="{3C8FF5C9-DFC7-CE43-A12D-13EA93253A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1763" y="2738438"/>
              <a:ext cx="411162" cy="220662"/>
              <a:chOff x="2213011" y="6015083"/>
              <a:chExt cx="745177" cy="407107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4063281B-B6B4-C74D-89DD-B4CB7970D881}"/>
                  </a:ext>
                </a:extLst>
              </p:cNvPr>
              <p:cNvSpPr/>
              <p:nvPr/>
            </p:nvSpPr>
            <p:spPr bwMode="auto">
              <a:xfrm flipV="1">
                <a:off x="2215887" y="6123449"/>
                <a:ext cx="742301" cy="298741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64FBE3C-B953-464C-8B9B-167E693918C4}"/>
                  </a:ext>
                </a:extLst>
              </p:cNvPr>
              <p:cNvSpPr/>
              <p:nvPr/>
            </p:nvSpPr>
            <p:spPr bwMode="auto">
              <a:xfrm>
                <a:off x="2213011" y="6164453"/>
                <a:ext cx="745177" cy="108368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D7200F3B-132E-FC45-9CB8-AD78AF664CC6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301" cy="298741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57" name="Freeform 156">
                <a:extLst>
                  <a:ext uri="{FF2B5EF4-FFF2-40B4-BE49-F238E27FC236}">
                    <a16:creationId xmlns:a16="http://schemas.microsoft.com/office/drawing/2014/main" id="{C68CB6F8-3AC2-CA42-A8EC-C92E4B970C9B}"/>
                  </a:ext>
                </a:extLst>
              </p:cNvPr>
              <p:cNvSpPr/>
              <p:nvPr/>
            </p:nvSpPr>
            <p:spPr bwMode="auto">
              <a:xfrm>
                <a:off x="2402902" y="6102948"/>
                <a:ext cx="362519" cy="149370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824668FA-EA61-BA45-9C17-E0FD61A1E50F}"/>
                  </a:ext>
                </a:extLst>
              </p:cNvPr>
              <p:cNvSpPr/>
              <p:nvPr/>
            </p:nvSpPr>
            <p:spPr bwMode="auto">
              <a:xfrm>
                <a:off x="2365498" y="6064872"/>
                <a:ext cx="437324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B38BA906-375E-E84F-9808-37BA8CBB19E7}"/>
                  </a:ext>
                </a:extLst>
              </p:cNvPr>
              <p:cNvSpPr/>
              <p:nvPr/>
            </p:nvSpPr>
            <p:spPr bwMode="auto">
              <a:xfrm>
                <a:off x="2653212" y="6152737"/>
                <a:ext cx="161120" cy="90795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6791E8D5-F228-934F-8D0F-9097BA0380F8}"/>
                  </a:ext>
                </a:extLst>
              </p:cNvPr>
              <p:cNvSpPr/>
              <p:nvPr/>
            </p:nvSpPr>
            <p:spPr bwMode="auto">
              <a:xfrm>
                <a:off x="2356868" y="6155667"/>
                <a:ext cx="158242" cy="90793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F14DE8B3-31A4-8A4C-B3AE-DC1788E53E29}"/>
                  </a:ext>
                </a:extLst>
              </p:cNvPr>
              <p:cNvCxnSpPr>
                <a:endCxn id="156" idx="2"/>
              </p:cNvCxnSpPr>
              <p:nvPr/>
            </p:nvCxnSpPr>
            <p:spPr bwMode="auto">
              <a:xfrm flipH="1" flipV="1">
                <a:off x="2213011" y="6167382"/>
                <a:ext cx="2876" cy="114224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B8FC3235-091A-9E46-BBF1-3428EFA6CA7E}"/>
                  </a:ext>
                </a:extLst>
              </p:cNvPr>
              <p:cNvCxnSpPr/>
              <p:nvPr/>
            </p:nvCxnSpPr>
            <p:spPr bwMode="auto">
              <a:xfrm flipH="1" flipV="1">
                <a:off x="2955312" y="6161525"/>
                <a:ext cx="2876" cy="114224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552">
              <a:extLst>
                <a:ext uri="{FF2B5EF4-FFF2-40B4-BE49-F238E27FC236}">
                  <a16:creationId xmlns:a16="http://schemas.microsoft.com/office/drawing/2014/main" id="{863B1FB1-E648-CC44-91BE-4C5065F74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00900" y="2743200"/>
              <a:ext cx="411163" cy="220663"/>
              <a:chOff x="2213011" y="6015083"/>
              <a:chExt cx="745177" cy="407107"/>
            </a:xfrm>
          </p:grpSpPr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85C26D69-57CE-7345-B3CD-26EF41032159}"/>
                  </a:ext>
                </a:extLst>
              </p:cNvPr>
              <p:cNvSpPr/>
              <p:nvPr/>
            </p:nvSpPr>
            <p:spPr bwMode="auto">
              <a:xfrm flipV="1">
                <a:off x="2215889" y="6123450"/>
                <a:ext cx="742299" cy="298740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FDB5061-8991-8E42-BABA-C0BFC4FEAC95}"/>
                  </a:ext>
                </a:extLst>
              </p:cNvPr>
              <p:cNvSpPr/>
              <p:nvPr/>
            </p:nvSpPr>
            <p:spPr bwMode="auto">
              <a:xfrm>
                <a:off x="2213011" y="6164454"/>
                <a:ext cx="745177" cy="108365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9BACE495-07B1-7C44-99D3-4C8AFA5055DC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9" cy="2987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9E2784BA-9318-D741-9C76-E0A1EE4B009F}"/>
                  </a:ext>
                </a:extLst>
              </p:cNvPr>
              <p:cNvSpPr/>
              <p:nvPr/>
            </p:nvSpPr>
            <p:spPr bwMode="auto">
              <a:xfrm>
                <a:off x="2402901" y="6102948"/>
                <a:ext cx="362518" cy="14937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440A9532-A43D-F149-9EA1-4D2E2C1B07BD}"/>
                  </a:ext>
                </a:extLst>
              </p:cNvPr>
              <p:cNvSpPr/>
              <p:nvPr/>
            </p:nvSpPr>
            <p:spPr bwMode="auto">
              <a:xfrm>
                <a:off x="2365500" y="6064874"/>
                <a:ext cx="437323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CE06327E-3A3A-534C-A7B2-EF8496042E5F}"/>
                  </a:ext>
                </a:extLst>
              </p:cNvPr>
              <p:cNvSpPr/>
              <p:nvPr/>
            </p:nvSpPr>
            <p:spPr bwMode="auto">
              <a:xfrm>
                <a:off x="2653212" y="6152738"/>
                <a:ext cx="161119" cy="90793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CB987550-F033-D74E-BD35-C4C7D383DC24}"/>
                  </a:ext>
                </a:extLst>
              </p:cNvPr>
              <p:cNvSpPr/>
              <p:nvPr/>
            </p:nvSpPr>
            <p:spPr bwMode="auto">
              <a:xfrm>
                <a:off x="2356867" y="6155666"/>
                <a:ext cx="158243" cy="90794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ACC6E3E4-0E23-9B49-B11F-D87A810B27DC}"/>
                  </a:ext>
                </a:extLst>
              </p:cNvPr>
              <p:cNvCxnSpPr>
                <a:endCxn id="166" idx="2"/>
              </p:cNvCxnSpPr>
              <p:nvPr/>
            </p:nvCxnSpPr>
            <p:spPr bwMode="auto">
              <a:xfrm flipH="1" flipV="1">
                <a:off x="2213011" y="6167382"/>
                <a:ext cx="2878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DFBDC167-BE55-1843-9E74-ED81B7EBB0B7}"/>
                  </a:ext>
                </a:extLst>
              </p:cNvPr>
              <p:cNvCxnSpPr/>
              <p:nvPr/>
            </p:nvCxnSpPr>
            <p:spPr bwMode="auto">
              <a:xfrm flipH="1" flipV="1">
                <a:off x="2955310" y="6161524"/>
                <a:ext cx="2878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562">
              <a:extLst>
                <a:ext uri="{FF2B5EF4-FFF2-40B4-BE49-F238E27FC236}">
                  <a16:creationId xmlns:a16="http://schemas.microsoft.com/office/drawing/2014/main" id="{BF64B630-BC12-CC42-9B2B-547E6EC6C1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8200" y="2473325"/>
              <a:ext cx="409575" cy="220663"/>
              <a:chOff x="2213011" y="6015083"/>
              <a:chExt cx="745177" cy="407107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1AEED11D-C6E1-024F-BCD1-5A943DD80435}"/>
                  </a:ext>
                </a:extLst>
              </p:cNvPr>
              <p:cNvSpPr/>
              <p:nvPr/>
            </p:nvSpPr>
            <p:spPr bwMode="auto">
              <a:xfrm flipV="1">
                <a:off x="2215900" y="6123450"/>
                <a:ext cx="742288" cy="298740"/>
              </a:xfrm>
              <a:prstGeom prst="ellipse">
                <a:avLst/>
              </a:prstGeom>
              <a:gradFill flip="none" rotWithShape="1"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0" scaled="1"/>
                <a:tileRect/>
              </a:gra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653035BB-58E7-484D-81B6-0A94F23ADDA2}"/>
                  </a:ext>
                </a:extLst>
              </p:cNvPr>
              <p:cNvSpPr/>
              <p:nvPr/>
            </p:nvSpPr>
            <p:spPr bwMode="auto">
              <a:xfrm>
                <a:off x="2213011" y="6164454"/>
                <a:ext cx="745177" cy="108365"/>
              </a:xfrm>
              <a:prstGeom prst="rect">
                <a:avLst/>
              </a:prstGeom>
              <a:gradFill>
                <a:gsLst>
                  <a:gs pos="0">
                    <a:srgbClr val="990716"/>
                  </a:gs>
                  <a:gs pos="53000">
                    <a:srgbClr val="FF4949"/>
                  </a:gs>
                  <a:gs pos="100000">
                    <a:srgbClr val="990716"/>
                  </a:gs>
                </a:gsLst>
                <a:lin ang="10800000" scaled="0"/>
              </a:gra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545DC8AA-C5FD-C04C-B59D-9995EE126296}"/>
                  </a:ext>
                </a:extLst>
              </p:cNvPr>
              <p:cNvSpPr/>
              <p:nvPr/>
            </p:nvSpPr>
            <p:spPr bwMode="auto">
              <a:xfrm flipV="1">
                <a:off x="2213011" y="6015083"/>
                <a:ext cx="742290" cy="29874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6350" cmpd="sng">
                <a:solidFill>
                  <a:srgbClr val="990716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E2E7DBE5-1AC0-6544-AD7C-7BED35DCD014}"/>
                  </a:ext>
                </a:extLst>
              </p:cNvPr>
              <p:cNvSpPr/>
              <p:nvPr/>
            </p:nvSpPr>
            <p:spPr bwMode="auto">
              <a:xfrm>
                <a:off x="2403638" y="6102948"/>
                <a:ext cx="361036" cy="149371"/>
              </a:xfrm>
              <a:custGeom>
                <a:avLst/>
                <a:gdLst>
                  <a:gd name="connsiteX0" fmla="*/ 1486231 w 2944854"/>
                  <a:gd name="connsiteY0" fmla="*/ 727041 h 1302232"/>
                  <a:gd name="connsiteX1" fmla="*/ 257675 w 2944854"/>
                  <a:gd name="connsiteY1" fmla="*/ 1302232 h 1302232"/>
                  <a:gd name="connsiteX2" fmla="*/ 0 w 2944854"/>
                  <a:gd name="connsiteY2" fmla="*/ 1228607 h 1302232"/>
                  <a:gd name="connsiteX3" fmla="*/ 911064 w 2944854"/>
                  <a:gd name="connsiteY3" fmla="*/ 837478 h 1302232"/>
                  <a:gd name="connsiteX4" fmla="*/ 883456 w 2944854"/>
                  <a:gd name="connsiteY4" fmla="*/ 450949 h 1302232"/>
                  <a:gd name="connsiteX5" fmla="*/ 161047 w 2944854"/>
                  <a:gd name="connsiteY5" fmla="*/ 119640 h 1302232"/>
                  <a:gd name="connsiteX6" fmla="*/ 404917 w 2944854"/>
                  <a:gd name="connsiteY6" fmla="*/ 50617 h 1302232"/>
                  <a:gd name="connsiteX7" fmla="*/ 1477028 w 2944854"/>
                  <a:gd name="connsiteY7" fmla="*/ 501566 h 1302232"/>
                  <a:gd name="connsiteX8" fmla="*/ 2572146 w 2944854"/>
                  <a:gd name="connsiteY8" fmla="*/ 0 h 1302232"/>
                  <a:gd name="connsiteX9" fmla="*/ 2875834 w 2944854"/>
                  <a:gd name="connsiteY9" fmla="*/ 96632 h 1302232"/>
                  <a:gd name="connsiteX10" fmla="*/ 2079803 w 2944854"/>
                  <a:gd name="connsiteY10" fmla="*/ 432543 h 1302232"/>
                  <a:gd name="connsiteX11" fmla="*/ 2240850 w 2944854"/>
                  <a:gd name="connsiteY11" fmla="*/ 920305 h 1302232"/>
                  <a:gd name="connsiteX12" fmla="*/ 2944854 w 2944854"/>
                  <a:gd name="connsiteY12" fmla="*/ 1228607 h 1302232"/>
                  <a:gd name="connsiteX13" fmla="*/ 2733192 w 2944854"/>
                  <a:gd name="connsiteY13" fmla="*/ 1297630 h 1302232"/>
                  <a:gd name="connsiteX14" fmla="*/ 1486231 w 2944854"/>
                  <a:gd name="connsiteY14" fmla="*/ 727041 h 1302232"/>
                  <a:gd name="connsiteX0" fmla="*/ 1486231 w 2944854"/>
                  <a:gd name="connsiteY0" fmla="*/ 727041 h 1316375"/>
                  <a:gd name="connsiteX1" fmla="*/ 257675 w 2944854"/>
                  <a:gd name="connsiteY1" fmla="*/ 1302232 h 1316375"/>
                  <a:gd name="connsiteX2" fmla="*/ 0 w 2944854"/>
                  <a:gd name="connsiteY2" fmla="*/ 1228607 h 1316375"/>
                  <a:gd name="connsiteX3" fmla="*/ 911064 w 2944854"/>
                  <a:gd name="connsiteY3" fmla="*/ 837478 h 1316375"/>
                  <a:gd name="connsiteX4" fmla="*/ 883456 w 2944854"/>
                  <a:gd name="connsiteY4" fmla="*/ 450949 h 1316375"/>
                  <a:gd name="connsiteX5" fmla="*/ 161047 w 2944854"/>
                  <a:gd name="connsiteY5" fmla="*/ 119640 h 1316375"/>
                  <a:gd name="connsiteX6" fmla="*/ 404917 w 2944854"/>
                  <a:gd name="connsiteY6" fmla="*/ 50617 h 1316375"/>
                  <a:gd name="connsiteX7" fmla="*/ 1477028 w 2944854"/>
                  <a:gd name="connsiteY7" fmla="*/ 501566 h 1316375"/>
                  <a:gd name="connsiteX8" fmla="*/ 2572146 w 2944854"/>
                  <a:gd name="connsiteY8" fmla="*/ 0 h 1316375"/>
                  <a:gd name="connsiteX9" fmla="*/ 2875834 w 2944854"/>
                  <a:gd name="connsiteY9" fmla="*/ 96632 h 1316375"/>
                  <a:gd name="connsiteX10" fmla="*/ 2079803 w 2944854"/>
                  <a:gd name="connsiteY10" fmla="*/ 432543 h 1316375"/>
                  <a:gd name="connsiteX11" fmla="*/ 2240850 w 2944854"/>
                  <a:gd name="connsiteY11" fmla="*/ 920305 h 1316375"/>
                  <a:gd name="connsiteX12" fmla="*/ 2944854 w 2944854"/>
                  <a:gd name="connsiteY12" fmla="*/ 1228607 h 1316375"/>
                  <a:gd name="connsiteX13" fmla="*/ 2756623 w 2944854"/>
                  <a:gd name="connsiteY13" fmla="*/ 1316375 h 1316375"/>
                  <a:gd name="connsiteX14" fmla="*/ 1486231 w 2944854"/>
                  <a:gd name="connsiteY14" fmla="*/ 727041 h 1316375"/>
                  <a:gd name="connsiteX0" fmla="*/ 1486231 w 3024520"/>
                  <a:gd name="connsiteY0" fmla="*/ 727041 h 1316375"/>
                  <a:gd name="connsiteX1" fmla="*/ 257675 w 3024520"/>
                  <a:gd name="connsiteY1" fmla="*/ 1302232 h 1316375"/>
                  <a:gd name="connsiteX2" fmla="*/ 0 w 3024520"/>
                  <a:gd name="connsiteY2" fmla="*/ 1228607 h 1316375"/>
                  <a:gd name="connsiteX3" fmla="*/ 911064 w 3024520"/>
                  <a:gd name="connsiteY3" fmla="*/ 837478 h 1316375"/>
                  <a:gd name="connsiteX4" fmla="*/ 883456 w 3024520"/>
                  <a:gd name="connsiteY4" fmla="*/ 450949 h 1316375"/>
                  <a:gd name="connsiteX5" fmla="*/ 161047 w 3024520"/>
                  <a:gd name="connsiteY5" fmla="*/ 119640 h 1316375"/>
                  <a:gd name="connsiteX6" fmla="*/ 404917 w 3024520"/>
                  <a:gd name="connsiteY6" fmla="*/ 50617 h 1316375"/>
                  <a:gd name="connsiteX7" fmla="*/ 1477028 w 3024520"/>
                  <a:gd name="connsiteY7" fmla="*/ 501566 h 1316375"/>
                  <a:gd name="connsiteX8" fmla="*/ 2572146 w 3024520"/>
                  <a:gd name="connsiteY8" fmla="*/ 0 h 1316375"/>
                  <a:gd name="connsiteX9" fmla="*/ 2875834 w 3024520"/>
                  <a:gd name="connsiteY9" fmla="*/ 96632 h 1316375"/>
                  <a:gd name="connsiteX10" fmla="*/ 2079803 w 3024520"/>
                  <a:gd name="connsiteY10" fmla="*/ 432543 h 1316375"/>
                  <a:gd name="connsiteX11" fmla="*/ 2240850 w 3024520"/>
                  <a:gd name="connsiteY11" fmla="*/ 920305 h 1316375"/>
                  <a:gd name="connsiteX12" fmla="*/ 3024520 w 3024520"/>
                  <a:gd name="connsiteY12" fmla="*/ 1228607 h 1316375"/>
                  <a:gd name="connsiteX13" fmla="*/ 2756623 w 3024520"/>
                  <a:gd name="connsiteY13" fmla="*/ 1316375 h 1316375"/>
                  <a:gd name="connsiteX14" fmla="*/ 1486231 w 3024520"/>
                  <a:gd name="connsiteY14" fmla="*/ 727041 h 1316375"/>
                  <a:gd name="connsiteX0" fmla="*/ 1537780 w 3076069"/>
                  <a:gd name="connsiteY0" fmla="*/ 727041 h 1316375"/>
                  <a:gd name="connsiteX1" fmla="*/ 309224 w 3076069"/>
                  <a:gd name="connsiteY1" fmla="*/ 1302232 h 1316375"/>
                  <a:gd name="connsiteX2" fmla="*/ 0 w 3076069"/>
                  <a:gd name="connsiteY2" fmla="*/ 1228607 h 1316375"/>
                  <a:gd name="connsiteX3" fmla="*/ 962613 w 3076069"/>
                  <a:gd name="connsiteY3" fmla="*/ 837478 h 1316375"/>
                  <a:gd name="connsiteX4" fmla="*/ 935005 w 3076069"/>
                  <a:gd name="connsiteY4" fmla="*/ 450949 h 1316375"/>
                  <a:gd name="connsiteX5" fmla="*/ 212596 w 3076069"/>
                  <a:gd name="connsiteY5" fmla="*/ 119640 h 1316375"/>
                  <a:gd name="connsiteX6" fmla="*/ 456466 w 3076069"/>
                  <a:gd name="connsiteY6" fmla="*/ 50617 h 1316375"/>
                  <a:gd name="connsiteX7" fmla="*/ 1528577 w 3076069"/>
                  <a:gd name="connsiteY7" fmla="*/ 501566 h 1316375"/>
                  <a:gd name="connsiteX8" fmla="*/ 2623695 w 3076069"/>
                  <a:gd name="connsiteY8" fmla="*/ 0 h 1316375"/>
                  <a:gd name="connsiteX9" fmla="*/ 2927383 w 3076069"/>
                  <a:gd name="connsiteY9" fmla="*/ 96632 h 1316375"/>
                  <a:gd name="connsiteX10" fmla="*/ 2131352 w 3076069"/>
                  <a:gd name="connsiteY10" fmla="*/ 432543 h 1316375"/>
                  <a:gd name="connsiteX11" fmla="*/ 2292399 w 3076069"/>
                  <a:gd name="connsiteY11" fmla="*/ 920305 h 1316375"/>
                  <a:gd name="connsiteX12" fmla="*/ 3076069 w 3076069"/>
                  <a:gd name="connsiteY12" fmla="*/ 1228607 h 1316375"/>
                  <a:gd name="connsiteX13" fmla="*/ 2808172 w 3076069"/>
                  <a:gd name="connsiteY13" fmla="*/ 1316375 h 1316375"/>
                  <a:gd name="connsiteX14" fmla="*/ 1537780 w 3076069"/>
                  <a:gd name="connsiteY14" fmla="*/ 727041 h 1316375"/>
                  <a:gd name="connsiteX0" fmla="*/ 1537780 w 3076069"/>
                  <a:gd name="connsiteY0" fmla="*/ 727041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27041 h 1321259"/>
                  <a:gd name="connsiteX0" fmla="*/ 1537780 w 3076069"/>
                  <a:gd name="connsiteY0" fmla="*/ 750825 h 1321259"/>
                  <a:gd name="connsiteX1" fmla="*/ 313981 w 3076069"/>
                  <a:gd name="connsiteY1" fmla="*/ 1321259 h 1321259"/>
                  <a:gd name="connsiteX2" fmla="*/ 0 w 3076069"/>
                  <a:gd name="connsiteY2" fmla="*/ 1228607 h 1321259"/>
                  <a:gd name="connsiteX3" fmla="*/ 962613 w 3076069"/>
                  <a:gd name="connsiteY3" fmla="*/ 837478 h 1321259"/>
                  <a:gd name="connsiteX4" fmla="*/ 935005 w 3076069"/>
                  <a:gd name="connsiteY4" fmla="*/ 450949 h 1321259"/>
                  <a:gd name="connsiteX5" fmla="*/ 212596 w 3076069"/>
                  <a:gd name="connsiteY5" fmla="*/ 119640 h 1321259"/>
                  <a:gd name="connsiteX6" fmla="*/ 456466 w 3076069"/>
                  <a:gd name="connsiteY6" fmla="*/ 50617 h 1321259"/>
                  <a:gd name="connsiteX7" fmla="*/ 1528577 w 3076069"/>
                  <a:gd name="connsiteY7" fmla="*/ 501566 h 1321259"/>
                  <a:gd name="connsiteX8" fmla="*/ 2623695 w 3076069"/>
                  <a:gd name="connsiteY8" fmla="*/ 0 h 1321259"/>
                  <a:gd name="connsiteX9" fmla="*/ 2927383 w 3076069"/>
                  <a:gd name="connsiteY9" fmla="*/ 96632 h 1321259"/>
                  <a:gd name="connsiteX10" fmla="*/ 2131352 w 3076069"/>
                  <a:gd name="connsiteY10" fmla="*/ 432543 h 1321259"/>
                  <a:gd name="connsiteX11" fmla="*/ 2292399 w 3076069"/>
                  <a:gd name="connsiteY11" fmla="*/ 920305 h 1321259"/>
                  <a:gd name="connsiteX12" fmla="*/ 3076069 w 3076069"/>
                  <a:gd name="connsiteY12" fmla="*/ 1228607 h 1321259"/>
                  <a:gd name="connsiteX13" fmla="*/ 2808172 w 3076069"/>
                  <a:gd name="connsiteY13" fmla="*/ 1316375 h 1321259"/>
                  <a:gd name="connsiteX14" fmla="*/ 1537780 w 3076069"/>
                  <a:gd name="connsiteY14" fmla="*/ 750825 h 1321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069" h="1321259">
                    <a:moveTo>
                      <a:pt x="1537780" y="750825"/>
                    </a:moveTo>
                    <a:lnTo>
                      <a:pt x="313981" y="1321259"/>
                    </a:lnTo>
                    <a:lnTo>
                      <a:pt x="0" y="1228607"/>
                    </a:lnTo>
                    <a:lnTo>
                      <a:pt x="962613" y="837478"/>
                    </a:lnTo>
                    <a:lnTo>
                      <a:pt x="935005" y="450949"/>
                    </a:lnTo>
                    <a:lnTo>
                      <a:pt x="212596" y="119640"/>
                    </a:lnTo>
                    <a:lnTo>
                      <a:pt x="456466" y="50617"/>
                    </a:lnTo>
                    <a:lnTo>
                      <a:pt x="1528577" y="501566"/>
                    </a:lnTo>
                    <a:lnTo>
                      <a:pt x="2623695" y="0"/>
                    </a:lnTo>
                    <a:lnTo>
                      <a:pt x="2927383" y="96632"/>
                    </a:lnTo>
                    <a:lnTo>
                      <a:pt x="2131352" y="432543"/>
                    </a:lnTo>
                    <a:lnTo>
                      <a:pt x="2292399" y="920305"/>
                    </a:lnTo>
                    <a:lnTo>
                      <a:pt x="3076069" y="1228607"/>
                    </a:lnTo>
                    <a:lnTo>
                      <a:pt x="2808172" y="1316375"/>
                    </a:lnTo>
                    <a:lnTo>
                      <a:pt x="1537780" y="750825"/>
                    </a:lnTo>
                    <a:close/>
                  </a:path>
                </a:pathLst>
              </a:custGeom>
              <a:solidFill>
                <a:srgbClr val="FF494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AAECC986-FEEE-5245-82F1-0933D749F7B7}"/>
                  </a:ext>
                </a:extLst>
              </p:cNvPr>
              <p:cNvSpPr/>
              <p:nvPr/>
            </p:nvSpPr>
            <p:spPr bwMode="auto">
              <a:xfrm>
                <a:off x="2366091" y="6064874"/>
                <a:ext cx="436130" cy="105438"/>
              </a:xfrm>
              <a:custGeom>
                <a:avLst/>
                <a:gdLst>
                  <a:gd name="connsiteX0" fmla="*/ 0 w 3645229"/>
                  <a:gd name="connsiteY0" fmla="*/ 214441 h 923747"/>
                  <a:gd name="connsiteX1" fmla="*/ 659770 w 3645229"/>
                  <a:gd name="connsiteY1" fmla="*/ 16495 h 923747"/>
                  <a:gd name="connsiteX2" fmla="*/ 1814367 w 3645229"/>
                  <a:gd name="connsiteY2" fmla="*/ 511360 h 923747"/>
                  <a:gd name="connsiteX3" fmla="*/ 2968965 w 3645229"/>
                  <a:gd name="connsiteY3" fmla="*/ 0 h 923747"/>
                  <a:gd name="connsiteX4" fmla="*/ 3645229 w 3645229"/>
                  <a:gd name="connsiteY4" fmla="*/ 197946 h 923747"/>
                  <a:gd name="connsiteX5" fmla="*/ 3199884 w 3645229"/>
                  <a:gd name="connsiteY5" fmla="*/ 461874 h 923747"/>
                  <a:gd name="connsiteX6" fmla="*/ 2985459 w 3645229"/>
                  <a:gd name="connsiteY6" fmla="*/ 379396 h 923747"/>
                  <a:gd name="connsiteX7" fmla="*/ 1830861 w 3645229"/>
                  <a:gd name="connsiteY7" fmla="*/ 923747 h 923747"/>
                  <a:gd name="connsiteX8" fmla="*/ 676264 w 3645229"/>
                  <a:gd name="connsiteY8" fmla="*/ 412387 h 923747"/>
                  <a:gd name="connsiteX9" fmla="*/ 527816 w 3645229"/>
                  <a:gd name="connsiteY9" fmla="*/ 478369 h 923747"/>
                  <a:gd name="connsiteX10" fmla="*/ 0 w 3645229"/>
                  <a:gd name="connsiteY10" fmla="*/ 21444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78369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71662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23747"/>
                  <a:gd name="connsiteX1" fmla="*/ 655168 w 3640627"/>
                  <a:gd name="connsiteY1" fmla="*/ 16495 h 923747"/>
                  <a:gd name="connsiteX2" fmla="*/ 1809765 w 3640627"/>
                  <a:gd name="connsiteY2" fmla="*/ 511360 h 923747"/>
                  <a:gd name="connsiteX3" fmla="*/ 2964363 w 3640627"/>
                  <a:gd name="connsiteY3" fmla="*/ 0 h 923747"/>
                  <a:gd name="connsiteX4" fmla="*/ 3640627 w 3640627"/>
                  <a:gd name="connsiteY4" fmla="*/ 197946 h 923747"/>
                  <a:gd name="connsiteX5" fmla="*/ 3195282 w 3640627"/>
                  <a:gd name="connsiteY5" fmla="*/ 461874 h 923747"/>
                  <a:gd name="connsiteX6" fmla="*/ 2980857 w 3640627"/>
                  <a:gd name="connsiteY6" fmla="*/ 379396 h 923747"/>
                  <a:gd name="connsiteX7" fmla="*/ 1826259 w 3640627"/>
                  <a:gd name="connsiteY7" fmla="*/ 923747 h 923747"/>
                  <a:gd name="connsiteX8" fmla="*/ 690067 w 3640627"/>
                  <a:gd name="connsiteY8" fmla="*/ 412387 h 923747"/>
                  <a:gd name="connsiteX9" fmla="*/ 523214 w 3640627"/>
                  <a:gd name="connsiteY9" fmla="*/ 482971 h 923747"/>
                  <a:gd name="connsiteX10" fmla="*/ 0 w 3640627"/>
                  <a:gd name="connsiteY10" fmla="*/ 242051 h 923747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09765 w 3640627"/>
                  <a:gd name="connsiteY2" fmla="*/ 511360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2980857 w 3640627"/>
                  <a:gd name="connsiteY6" fmla="*/ 379396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640627"/>
                  <a:gd name="connsiteY0" fmla="*/ 242051 h 946755"/>
                  <a:gd name="connsiteX1" fmla="*/ 655168 w 3640627"/>
                  <a:gd name="connsiteY1" fmla="*/ 16495 h 946755"/>
                  <a:gd name="connsiteX2" fmla="*/ 1855778 w 3640627"/>
                  <a:gd name="connsiteY2" fmla="*/ 534367 h 946755"/>
                  <a:gd name="connsiteX3" fmla="*/ 2964363 w 3640627"/>
                  <a:gd name="connsiteY3" fmla="*/ 0 h 946755"/>
                  <a:gd name="connsiteX4" fmla="*/ 3640627 w 3640627"/>
                  <a:gd name="connsiteY4" fmla="*/ 197946 h 946755"/>
                  <a:gd name="connsiteX5" fmla="*/ 3195282 w 3640627"/>
                  <a:gd name="connsiteY5" fmla="*/ 461874 h 946755"/>
                  <a:gd name="connsiteX6" fmla="*/ 3008465 w 3640627"/>
                  <a:gd name="connsiteY6" fmla="*/ 402404 h 946755"/>
                  <a:gd name="connsiteX7" fmla="*/ 1876873 w 3640627"/>
                  <a:gd name="connsiteY7" fmla="*/ 946755 h 946755"/>
                  <a:gd name="connsiteX8" fmla="*/ 690067 w 3640627"/>
                  <a:gd name="connsiteY8" fmla="*/ 412387 h 946755"/>
                  <a:gd name="connsiteX9" fmla="*/ 523214 w 3640627"/>
                  <a:gd name="connsiteY9" fmla="*/ 482971 h 946755"/>
                  <a:gd name="connsiteX10" fmla="*/ 0 w 3640627"/>
                  <a:gd name="connsiteY10" fmla="*/ 242051 h 946755"/>
                  <a:gd name="connsiteX0" fmla="*/ 0 w 3723451"/>
                  <a:gd name="connsiteY0" fmla="*/ 242051 h 946755"/>
                  <a:gd name="connsiteX1" fmla="*/ 655168 w 3723451"/>
                  <a:gd name="connsiteY1" fmla="*/ 16495 h 946755"/>
                  <a:gd name="connsiteX2" fmla="*/ 1855778 w 3723451"/>
                  <a:gd name="connsiteY2" fmla="*/ 534367 h 946755"/>
                  <a:gd name="connsiteX3" fmla="*/ 2964363 w 3723451"/>
                  <a:gd name="connsiteY3" fmla="*/ 0 h 946755"/>
                  <a:gd name="connsiteX4" fmla="*/ 3723451 w 3723451"/>
                  <a:gd name="connsiteY4" fmla="*/ 220954 h 946755"/>
                  <a:gd name="connsiteX5" fmla="*/ 3195282 w 3723451"/>
                  <a:gd name="connsiteY5" fmla="*/ 461874 h 946755"/>
                  <a:gd name="connsiteX6" fmla="*/ 3008465 w 3723451"/>
                  <a:gd name="connsiteY6" fmla="*/ 402404 h 946755"/>
                  <a:gd name="connsiteX7" fmla="*/ 1876873 w 3723451"/>
                  <a:gd name="connsiteY7" fmla="*/ 946755 h 946755"/>
                  <a:gd name="connsiteX8" fmla="*/ 690067 w 3723451"/>
                  <a:gd name="connsiteY8" fmla="*/ 412387 h 946755"/>
                  <a:gd name="connsiteX9" fmla="*/ 523214 w 3723451"/>
                  <a:gd name="connsiteY9" fmla="*/ 482971 h 946755"/>
                  <a:gd name="connsiteX10" fmla="*/ 0 w 3723451"/>
                  <a:gd name="connsiteY10" fmla="*/ 242051 h 946755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08465 w 3723451"/>
                  <a:gd name="connsiteY6" fmla="*/ 388599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95282 w 3723451"/>
                  <a:gd name="connsiteY5" fmla="*/ 448069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690067 w 3723451"/>
                  <a:gd name="connsiteY8" fmla="*/ 398582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  <a:gd name="connsiteX0" fmla="*/ 0 w 3723451"/>
                  <a:gd name="connsiteY0" fmla="*/ 228246 h 932950"/>
                  <a:gd name="connsiteX1" fmla="*/ 655168 w 3723451"/>
                  <a:gd name="connsiteY1" fmla="*/ 2690 h 932950"/>
                  <a:gd name="connsiteX2" fmla="*/ 1855778 w 3723451"/>
                  <a:gd name="connsiteY2" fmla="*/ 520562 h 932950"/>
                  <a:gd name="connsiteX3" fmla="*/ 3001174 w 3723451"/>
                  <a:gd name="connsiteY3" fmla="*/ 0 h 932950"/>
                  <a:gd name="connsiteX4" fmla="*/ 3723451 w 3723451"/>
                  <a:gd name="connsiteY4" fmla="*/ 207149 h 932950"/>
                  <a:gd name="connsiteX5" fmla="*/ 3186079 w 3723451"/>
                  <a:gd name="connsiteY5" fmla="*/ 461874 h 932950"/>
                  <a:gd name="connsiteX6" fmla="*/ 3013067 w 3723451"/>
                  <a:gd name="connsiteY6" fmla="*/ 393200 h 932950"/>
                  <a:gd name="connsiteX7" fmla="*/ 1876873 w 3723451"/>
                  <a:gd name="connsiteY7" fmla="*/ 932950 h 932950"/>
                  <a:gd name="connsiteX8" fmla="*/ 711613 w 3723451"/>
                  <a:gd name="connsiteY8" fmla="*/ 413055 h 932950"/>
                  <a:gd name="connsiteX9" fmla="*/ 523214 w 3723451"/>
                  <a:gd name="connsiteY9" fmla="*/ 469166 h 932950"/>
                  <a:gd name="connsiteX10" fmla="*/ 0 w 3723451"/>
                  <a:gd name="connsiteY10" fmla="*/ 228246 h 93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3451" h="932950">
                    <a:moveTo>
                      <a:pt x="0" y="228246"/>
                    </a:moveTo>
                    <a:lnTo>
                      <a:pt x="655168" y="2690"/>
                    </a:lnTo>
                    <a:lnTo>
                      <a:pt x="1855778" y="520562"/>
                    </a:lnTo>
                    <a:lnTo>
                      <a:pt x="3001174" y="0"/>
                    </a:lnTo>
                    <a:lnTo>
                      <a:pt x="3723451" y="207149"/>
                    </a:lnTo>
                    <a:lnTo>
                      <a:pt x="3186079" y="461874"/>
                    </a:lnTo>
                    <a:lnTo>
                      <a:pt x="3013067" y="393200"/>
                    </a:lnTo>
                    <a:lnTo>
                      <a:pt x="1876873" y="932950"/>
                    </a:lnTo>
                    <a:lnTo>
                      <a:pt x="711613" y="413055"/>
                    </a:lnTo>
                    <a:lnTo>
                      <a:pt x="523214" y="469166"/>
                    </a:lnTo>
                    <a:lnTo>
                      <a:pt x="0" y="228246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029B5C53-D9C4-D541-92D9-3E5F47F392CB}"/>
                  </a:ext>
                </a:extLst>
              </p:cNvPr>
              <p:cNvSpPr/>
              <p:nvPr/>
            </p:nvSpPr>
            <p:spPr bwMode="auto">
              <a:xfrm>
                <a:off x="2652030" y="6152738"/>
                <a:ext cx="161744" cy="90793"/>
              </a:xfrm>
              <a:custGeom>
                <a:avLst/>
                <a:gdLst>
                  <a:gd name="connsiteX0" fmla="*/ 55216 w 1421812"/>
                  <a:gd name="connsiteY0" fmla="*/ 0 h 800665"/>
                  <a:gd name="connsiteX1" fmla="*/ 1421812 w 1421812"/>
                  <a:gd name="connsiteY1" fmla="*/ 625807 h 800665"/>
                  <a:gd name="connsiteX2" fmla="*/ 947874 w 1421812"/>
                  <a:gd name="connsiteY2" fmla="*/ 800665 h 800665"/>
                  <a:gd name="connsiteX3" fmla="*/ 50614 w 1421812"/>
                  <a:gd name="connsiteY3" fmla="*/ 404934 h 800665"/>
                  <a:gd name="connsiteX4" fmla="*/ 0 w 1421812"/>
                  <a:gd name="connsiteY4" fmla="*/ 404934 h 800665"/>
                  <a:gd name="connsiteX5" fmla="*/ 55216 w 1421812"/>
                  <a:gd name="connsiteY5" fmla="*/ 0 h 800665"/>
                  <a:gd name="connsiteX0" fmla="*/ 4602 w 1371198"/>
                  <a:gd name="connsiteY0" fmla="*/ 0 h 800665"/>
                  <a:gd name="connsiteX1" fmla="*/ 1371198 w 1371198"/>
                  <a:gd name="connsiteY1" fmla="*/ 625807 h 800665"/>
                  <a:gd name="connsiteX2" fmla="*/ 897260 w 1371198"/>
                  <a:gd name="connsiteY2" fmla="*/ 800665 h 800665"/>
                  <a:gd name="connsiteX3" fmla="*/ 0 w 1371198"/>
                  <a:gd name="connsiteY3" fmla="*/ 404934 h 800665"/>
                  <a:gd name="connsiteX4" fmla="*/ 4602 w 1371198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0665"/>
                  <a:gd name="connsiteX1" fmla="*/ 1366596 w 1366596"/>
                  <a:gd name="connsiteY1" fmla="*/ 625807 h 800665"/>
                  <a:gd name="connsiteX2" fmla="*/ 892658 w 1366596"/>
                  <a:gd name="connsiteY2" fmla="*/ 800665 h 800665"/>
                  <a:gd name="connsiteX3" fmla="*/ 4601 w 1366596"/>
                  <a:gd name="connsiteY3" fmla="*/ 427942 h 800665"/>
                  <a:gd name="connsiteX4" fmla="*/ 0 w 1366596"/>
                  <a:gd name="connsiteY4" fmla="*/ 0 h 800665"/>
                  <a:gd name="connsiteX0" fmla="*/ 0 w 1366596"/>
                  <a:gd name="connsiteY0" fmla="*/ 0 h 809868"/>
                  <a:gd name="connsiteX1" fmla="*/ 1366596 w 1366596"/>
                  <a:gd name="connsiteY1" fmla="*/ 625807 h 809868"/>
                  <a:gd name="connsiteX2" fmla="*/ 865050 w 1366596"/>
                  <a:gd name="connsiteY2" fmla="*/ 809868 h 809868"/>
                  <a:gd name="connsiteX3" fmla="*/ 4601 w 1366596"/>
                  <a:gd name="connsiteY3" fmla="*/ 427942 h 809868"/>
                  <a:gd name="connsiteX4" fmla="*/ 0 w 1366596"/>
                  <a:gd name="connsiteY4" fmla="*/ 0 h 809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6596" h="809868">
                    <a:moveTo>
                      <a:pt x="0" y="0"/>
                    </a:moveTo>
                    <a:lnTo>
                      <a:pt x="1366596" y="625807"/>
                    </a:lnTo>
                    <a:lnTo>
                      <a:pt x="865050" y="809868"/>
                    </a:lnTo>
                    <a:lnTo>
                      <a:pt x="4601" y="427942"/>
                    </a:lnTo>
                    <a:cubicBezTo>
                      <a:pt x="-1535" y="105836"/>
                      <a:pt x="1534" y="142647"/>
                      <a:pt x="0" y="0"/>
                    </a:cubicBez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0A5F1B59-B936-E441-A8A0-8C7F54E2D81C}"/>
                  </a:ext>
                </a:extLst>
              </p:cNvPr>
              <p:cNvSpPr/>
              <p:nvPr/>
            </p:nvSpPr>
            <p:spPr bwMode="auto">
              <a:xfrm>
                <a:off x="2357425" y="6155666"/>
                <a:ext cx="158856" cy="90794"/>
              </a:xfrm>
              <a:custGeom>
                <a:avLst/>
                <a:gdLst>
                  <a:gd name="connsiteX0" fmla="*/ 1329786 w 1348191"/>
                  <a:gd name="connsiteY0" fmla="*/ 0 h 809869"/>
                  <a:gd name="connsiteX1" fmla="*/ 1348191 w 1348191"/>
                  <a:gd name="connsiteY1" fmla="*/ 400333 h 809869"/>
                  <a:gd name="connsiteX2" fmla="*/ 487742 w 1348191"/>
                  <a:gd name="connsiteY2" fmla="*/ 809869 h 809869"/>
                  <a:gd name="connsiteX3" fmla="*/ 0 w 1348191"/>
                  <a:gd name="connsiteY3" fmla="*/ 630409 h 809869"/>
                  <a:gd name="connsiteX4" fmla="*/ 1329786 w 1348191"/>
                  <a:gd name="connsiteY4" fmla="*/ 0 h 809869"/>
                  <a:gd name="connsiteX0" fmla="*/ 1329786 w 1348191"/>
                  <a:gd name="connsiteY0" fmla="*/ 0 h 791462"/>
                  <a:gd name="connsiteX1" fmla="*/ 1348191 w 1348191"/>
                  <a:gd name="connsiteY1" fmla="*/ 381926 h 791462"/>
                  <a:gd name="connsiteX2" fmla="*/ 487742 w 1348191"/>
                  <a:gd name="connsiteY2" fmla="*/ 791462 h 791462"/>
                  <a:gd name="connsiteX3" fmla="*/ 0 w 1348191"/>
                  <a:gd name="connsiteY3" fmla="*/ 612002 h 791462"/>
                  <a:gd name="connsiteX4" fmla="*/ 1329786 w 1348191"/>
                  <a:gd name="connsiteY4" fmla="*/ 0 h 791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8191" h="791462">
                    <a:moveTo>
                      <a:pt x="1329786" y="0"/>
                    </a:moveTo>
                    <a:lnTo>
                      <a:pt x="1348191" y="381926"/>
                    </a:lnTo>
                    <a:lnTo>
                      <a:pt x="487742" y="791462"/>
                    </a:lnTo>
                    <a:lnTo>
                      <a:pt x="0" y="612002"/>
                    </a:lnTo>
                    <a:lnTo>
                      <a:pt x="1329786" y="0"/>
                    </a:lnTo>
                    <a:close/>
                  </a:path>
                </a:pathLst>
              </a:custGeom>
              <a:solidFill>
                <a:srgbClr val="99071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AA860CD0-777B-7F47-81E6-7B229CA8ED0B}"/>
                  </a:ext>
                </a:extLst>
              </p:cNvPr>
              <p:cNvCxnSpPr>
                <a:endCxn id="176" idx="2"/>
              </p:cNvCxnSpPr>
              <p:nvPr/>
            </p:nvCxnSpPr>
            <p:spPr bwMode="auto">
              <a:xfrm flipH="1" flipV="1">
                <a:off x="2213011" y="6167382"/>
                <a:ext cx="2889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FABABEA2-84AB-C347-91DB-013984C30905}"/>
                  </a:ext>
                </a:extLst>
              </p:cNvPr>
              <p:cNvCxnSpPr/>
              <p:nvPr/>
            </p:nvCxnSpPr>
            <p:spPr bwMode="auto">
              <a:xfrm flipH="1" flipV="1">
                <a:off x="2955301" y="6161524"/>
                <a:ext cx="2887" cy="114225"/>
              </a:xfrm>
              <a:prstGeom prst="line">
                <a:avLst/>
              </a:prstGeom>
              <a:ln w="6350" cmpd="sng">
                <a:solidFill>
                  <a:srgbClr val="990716"/>
                </a:solidFill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96A6FE58-5790-7C41-9FBA-B698EF08474A}"/>
              </a:ext>
            </a:extLst>
          </p:cNvPr>
          <p:cNvCxnSpPr>
            <a:cxnSpLocks/>
          </p:cNvCxnSpPr>
          <p:nvPr/>
        </p:nvCxnSpPr>
        <p:spPr>
          <a:xfrm flipH="1" flipV="1">
            <a:off x="3814336" y="4720489"/>
            <a:ext cx="423862" cy="1475345"/>
          </a:xfrm>
          <a:prstGeom prst="straightConnector1">
            <a:avLst/>
          </a:prstGeom>
          <a:ln w="539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994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5625" y="1498600"/>
            <a:ext cx="4592638" cy="46482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Mesh of interconnected routers</a:t>
            </a:r>
          </a:p>
          <a:p>
            <a:pPr eaLnBrk="1" hangingPunct="1"/>
            <a:r>
              <a:rPr lang="en-US" altLang="en-US" dirty="0">
                <a:solidFill>
                  <a:srgbClr val="CC0000"/>
                </a:solidFill>
                <a:ea typeface="ＭＳ Ｐゴシック" charset="-128"/>
              </a:rPr>
              <a:t>Packet-switching: hosts break application-layer messages into </a:t>
            </a: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packets</a:t>
            </a:r>
          </a:p>
          <a:p>
            <a:pPr lvl="1" eaLnBrk="1" hangingPunct="1"/>
            <a:r>
              <a:rPr lang="en-US" altLang="en-US" dirty="0"/>
              <a:t>forward packets</a:t>
            </a:r>
            <a:r>
              <a:rPr lang="en-US" altLang="en-US" i="1" dirty="0"/>
              <a:t> </a:t>
            </a:r>
            <a:r>
              <a:rPr lang="en-US" altLang="en-US" dirty="0"/>
              <a:t>from one router to the next, across links on path from source to destination</a:t>
            </a:r>
          </a:p>
          <a:p>
            <a:pPr lvl="1" eaLnBrk="1" hangingPunct="1"/>
            <a:r>
              <a:rPr lang="en-US" altLang="en-US" dirty="0"/>
              <a:t>each packet transmitted at full link capacity</a:t>
            </a:r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1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The Network Core</a:t>
            </a:r>
          </a:p>
        </p:txBody>
      </p:sp>
      <p:sp>
        <p:nvSpPr>
          <p:cNvPr id="57348" name="Freeform 637"/>
          <p:cNvSpPr>
            <a:spLocks/>
          </p:cNvSpPr>
          <p:nvPr/>
        </p:nvSpPr>
        <p:spPr bwMode="auto">
          <a:xfrm>
            <a:off x="5202238" y="1712913"/>
            <a:ext cx="1736725" cy="1071562"/>
          </a:xfrm>
          <a:custGeom>
            <a:avLst/>
            <a:gdLst>
              <a:gd name="T0" fmla="*/ 2147483647 w 1036"/>
              <a:gd name="T1" fmla="*/ 2147483647 h 675"/>
              <a:gd name="T2" fmla="*/ 2147483647 w 1036"/>
              <a:gd name="T3" fmla="*/ 2147483647 h 675"/>
              <a:gd name="T4" fmla="*/ 2147483647 w 1036"/>
              <a:gd name="T5" fmla="*/ 2147483647 h 675"/>
              <a:gd name="T6" fmla="*/ 2147483647 w 1036"/>
              <a:gd name="T7" fmla="*/ 2147483647 h 675"/>
              <a:gd name="T8" fmla="*/ 2147483647 w 1036"/>
              <a:gd name="T9" fmla="*/ 2147483647 h 675"/>
              <a:gd name="T10" fmla="*/ 2147483647 w 1036"/>
              <a:gd name="T11" fmla="*/ 2147483647 h 675"/>
              <a:gd name="T12" fmla="*/ 2147483647 w 1036"/>
              <a:gd name="T13" fmla="*/ 2147483647 h 675"/>
              <a:gd name="T14" fmla="*/ 2147483647 w 1036"/>
              <a:gd name="T15" fmla="*/ 2147483647 h 675"/>
              <a:gd name="T16" fmla="*/ 2147483647 w 1036"/>
              <a:gd name="T17" fmla="*/ 2147483647 h 675"/>
              <a:gd name="T18" fmla="*/ 2147483647 w 1036"/>
              <a:gd name="T19" fmla="*/ 2147483647 h 675"/>
              <a:gd name="T20" fmla="*/ 2147483647 w 1036"/>
              <a:gd name="T21" fmla="*/ 2147483647 h 675"/>
              <a:gd name="T22" fmla="*/ 2147483647 w 1036"/>
              <a:gd name="T23" fmla="*/ 2147483647 h 675"/>
              <a:gd name="T24" fmla="*/ 2147483647 w 1036"/>
              <a:gd name="T25" fmla="*/ 2147483647 h 675"/>
              <a:gd name="T26" fmla="*/ 2147483647 w 1036"/>
              <a:gd name="T27" fmla="*/ 2147483647 h 675"/>
              <a:gd name="T28" fmla="*/ 2147483647 w 1036"/>
              <a:gd name="T29" fmla="*/ 2147483647 h 675"/>
              <a:gd name="T30" fmla="*/ 2147483647 w 1036"/>
              <a:gd name="T31" fmla="*/ 2147483647 h 675"/>
              <a:gd name="T32" fmla="*/ 2147483647 w 1036"/>
              <a:gd name="T33" fmla="*/ 2147483647 h 675"/>
              <a:gd name="T34" fmla="*/ 2147483647 w 1036"/>
              <a:gd name="T35" fmla="*/ 2147483647 h 67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036"/>
              <a:gd name="T55" fmla="*/ 0 h 675"/>
              <a:gd name="T56" fmla="*/ 1036 w 1036"/>
              <a:gd name="T57" fmla="*/ 675 h 67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036" h="675">
                <a:moveTo>
                  <a:pt x="648" y="11"/>
                </a:moveTo>
                <a:cubicBezTo>
                  <a:pt x="584" y="19"/>
                  <a:pt x="464" y="33"/>
                  <a:pt x="390" y="53"/>
                </a:cubicBezTo>
                <a:cubicBezTo>
                  <a:pt x="316" y="73"/>
                  <a:pt x="246" y="100"/>
                  <a:pt x="206" y="129"/>
                </a:cubicBezTo>
                <a:cubicBezTo>
                  <a:pt x="166" y="158"/>
                  <a:pt x="183" y="201"/>
                  <a:pt x="152" y="229"/>
                </a:cubicBezTo>
                <a:cubicBezTo>
                  <a:pt x="121" y="257"/>
                  <a:pt x="44" y="259"/>
                  <a:pt x="22" y="297"/>
                </a:cubicBezTo>
                <a:cubicBezTo>
                  <a:pt x="0" y="335"/>
                  <a:pt x="0" y="427"/>
                  <a:pt x="18" y="459"/>
                </a:cubicBezTo>
                <a:cubicBezTo>
                  <a:pt x="36" y="491"/>
                  <a:pt x="59" y="484"/>
                  <a:pt x="132" y="489"/>
                </a:cubicBezTo>
                <a:cubicBezTo>
                  <a:pt x="205" y="494"/>
                  <a:pt x="380" y="478"/>
                  <a:pt x="458" y="489"/>
                </a:cubicBezTo>
                <a:cubicBezTo>
                  <a:pt x="536" y="500"/>
                  <a:pt x="549" y="527"/>
                  <a:pt x="598" y="555"/>
                </a:cubicBezTo>
                <a:cubicBezTo>
                  <a:pt x="647" y="583"/>
                  <a:pt x="707" y="639"/>
                  <a:pt x="752" y="657"/>
                </a:cubicBezTo>
                <a:cubicBezTo>
                  <a:pt x="797" y="675"/>
                  <a:pt x="837" y="670"/>
                  <a:pt x="870" y="661"/>
                </a:cubicBezTo>
                <a:cubicBezTo>
                  <a:pt x="903" y="652"/>
                  <a:pt x="932" y="639"/>
                  <a:pt x="952" y="603"/>
                </a:cubicBezTo>
                <a:cubicBezTo>
                  <a:pt x="972" y="567"/>
                  <a:pt x="981" y="497"/>
                  <a:pt x="992" y="445"/>
                </a:cubicBezTo>
                <a:cubicBezTo>
                  <a:pt x="1003" y="393"/>
                  <a:pt x="1013" y="347"/>
                  <a:pt x="1018" y="291"/>
                </a:cubicBezTo>
                <a:cubicBezTo>
                  <a:pt x="1023" y="235"/>
                  <a:pt x="1036" y="153"/>
                  <a:pt x="1022" y="107"/>
                </a:cubicBezTo>
                <a:cubicBezTo>
                  <a:pt x="1008" y="61"/>
                  <a:pt x="975" y="34"/>
                  <a:pt x="934" y="17"/>
                </a:cubicBezTo>
                <a:cubicBezTo>
                  <a:pt x="893" y="0"/>
                  <a:pt x="824" y="4"/>
                  <a:pt x="776" y="3"/>
                </a:cubicBezTo>
                <a:cubicBezTo>
                  <a:pt x="728" y="2"/>
                  <a:pt x="712" y="3"/>
                  <a:pt x="648" y="11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49" name="Group 638"/>
          <p:cNvGrpSpPr>
            <a:grpSpLocks/>
          </p:cNvGrpSpPr>
          <p:nvPr/>
        </p:nvGrpSpPr>
        <p:grpSpPr bwMode="auto">
          <a:xfrm>
            <a:off x="5370513" y="3048000"/>
            <a:ext cx="1458912" cy="933450"/>
            <a:chOff x="2889" y="1631"/>
            <a:chExt cx="980" cy="743"/>
          </a:xfrm>
        </p:grpSpPr>
        <p:sp>
          <p:nvSpPr>
            <p:cNvPr id="57897" name="Rectangle 639"/>
            <p:cNvSpPr>
              <a:spLocks noChangeArrowheads="1"/>
            </p:cNvSpPr>
            <p:nvPr/>
          </p:nvSpPr>
          <p:spPr bwMode="auto">
            <a:xfrm>
              <a:off x="3046" y="1841"/>
              <a:ext cx="663" cy="533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898" name="AutoShape 640"/>
            <p:cNvSpPr>
              <a:spLocks noChangeArrowheads="1"/>
            </p:cNvSpPr>
            <p:nvPr/>
          </p:nvSpPr>
          <p:spPr bwMode="auto">
            <a:xfrm>
              <a:off x="2889" y="1631"/>
              <a:ext cx="980" cy="253"/>
            </a:xfrm>
            <a:prstGeom prst="triangle">
              <a:avLst>
                <a:gd name="adj" fmla="val 50000"/>
              </a:avLst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00CCFF"/>
                </a:solidFill>
              </a:endParaRPr>
            </a:p>
          </p:txBody>
        </p:sp>
      </p:grpSp>
      <p:sp>
        <p:nvSpPr>
          <p:cNvPr id="57350" name="Freeform 641"/>
          <p:cNvSpPr>
            <a:spLocks/>
          </p:cNvSpPr>
          <p:nvPr/>
        </p:nvSpPr>
        <p:spPr bwMode="auto">
          <a:xfrm>
            <a:off x="5364163" y="4425950"/>
            <a:ext cx="3225800" cy="1665288"/>
          </a:xfrm>
          <a:custGeom>
            <a:avLst/>
            <a:gdLst>
              <a:gd name="T0" fmla="*/ 2147483647 w 2032"/>
              <a:gd name="T1" fmla="*/ 2147483647 h 1049"/>
              <a:gd name="T2" fmla="*/ 2147483647 w 2032"/>
              <a:gd name="T3" fmla="*/ 2147483647 h 1049"/>
              <a:gd name="T4" fmla="*/ 2147483647 w 2032"/>
              <a:gd name="T5" fmla="*/ 2147483647 h 1049"/>
              <a:gd name="T6" fmla="*/ 2147483647 w 2032"/>
              <a:gd name="T7" fmla="*/ 2147483647 h 1049"/>
              <a:gd name="T8" fmla="*/ 2147483647 w 2032"/>
              <a:gd name="T9" fmla="*/ 2147483647 h 1049"/>
              <a:gd name="T10" fmla="*/ 2147483647 w 2032"/>
              <a:gd name="T11" fmla="*/ 2147483647 h 1049"/>
              <a:gd name="T12" fmla="*/ 2147483647 w 2032"/>
              <a:gd name="T13" fmla="*/ 2147483647 h 1049"/>
              <a:gd name="T14" fmla="*/ 2147483647 w 2032"/>
              <a:gd name="T15" fmla="*/ 2147483647 h 1049"/>
              <a:gd name="T16" fmla="*/ 2147483647 w 2032"/>
              <a:gd name="T17" fmla="*/ 2147483647 h 1049"/>
              <a:gd name="T18" fmla="*/ 2147483647 w 2032"/>
              <a:gd name="T19" fmla="*/ 2147483647 h 1049"/>
              <a:gd name="T20" fmla="*/ 2147483647 w 2032"/>
              <a:gd name="T21" fmla="*/ 2147483647 h 1049"/>
              <a:gd name="T22" fmla="*/ 2147483647 w 2032"/>
              <a:gd name="T23" fmla="*/ 2147483647 h 1049"/>
              <a:gd name="T24" fmla="*/ 2147483647 w 2032"/>
              <a:gd name="T25" fmla="*/ 2147483647 h 1049"/>
              <a:gd name="T26" fmla="*/ 2147483647 w 2032"/>
              <a:gd name="T27" fmla="*/ 2147483647 h 1049"/>
              <a:gd name="T28" fmla="*/ 2147483647 w 2032"/>
              <a:gd name="T29" fmla="*/ 2147483647 h 1049"/>
              <a:gd name="T30" fmla="*/ 2147483647 w 2032"/>
              <a:gd name="T31" fmla="*/ 2147483647 h 10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32"/>
              <a:gd name="T49" fmla="*/ 0 h 1049"/>
              <a:gd name="T50" fmla="*/ 2032 w 2032"/>
              <a:gd name="T51" fmla="*/ 1049 h 104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32" h="1049">
                <a:moveTo>
                  <a:pt x="1044" y="26"/>
                </a:moveTo>
                <a:cubicBezTo>
                  <a:pt x="959" y="45"/>
                  <a:pt x="924" y="118"/>
                  <a:pt x="847" y="125"/>
                </a:cubicBezTo>
                <a:cubicBezTo>
                  <a:pt x="770" y="132"/>
                  <a:pt x="697" y="61"/>
                  <a:pt x="580" y="68"/>
                </a:cubicBezTo>
                <a:cubicBezTo>
                  <a:pt x="463" y="75"/>
                  <a:pt x="232" y="119"/>
                  <a:pt x="143" y="170"/>
                </a:cubicBezTo>
                <a:cubicBezTo>
                  <a:pt x="54" y="221"/>
                  <a:pt x="65" y="289"/>
                  <a:pt x="48" y="374"/>
                </a:cubicBezTo>
                <a:cubicBezTo>
                  <a:pt x="31" y="459"/>
                  <a:pt x="0" y="618"/>
                  <a:pt x="41" y="680"/>
                </a:cubicBezTo>
                <a:cubicBezTo>
                  <a:pt x="82" y="742"/>
                  <a:pt x="191" y="709"/>
                  <a:pt x="294" y="744"/>
                </a:cubicBezTo>
                <a:cubicBezTo>
                  <a:pt x="397" y="779"/>
                  <a:pt x="527" y="849"/>
                  <a:pt x="660" y="893"/>
                </a:cubicBezTo>
                <a:cubicBezTo>
                  <a:pt x="793" y="938"/>
                  <a:pt x="944" y="991"/>
                  <a:pt x="1088" y="1014"/>
                </a:cubicBezTo>
                <a:cubicBezTo>
                  <a:pt x="1232" y="1036"/>
                  <a:pt x="1401" y="1049"/>
                  <a:pt x="1525" y="1031"/>
                </a:cubicBezTo>
                <a:cubicBezTo>
                  <a:pt x="1649" y="1012"/>
                  <a:pt x="1749" y="960"/>
                  <a:pt x="1831" y="907"/>
                </a:cubicBezTo>
                <a:cubicBezTo>
                  <a:pt x="1913" y="855"/>
                  <a:pt x="1998" y="824"/>
                  <a:pt x="2015" y="714"/>
                </a:cubicBezTo>
                <a:cubicBezTo>
                  <a:pt x="2032" y="604"/>
                  <a:pt x="1990" y="350"/>
                  <a:pt x="1931" y="251"/>
                </a:cubicBezTo>
                <a:cubicBezTo>
                  <a:pt x="1872" y="151"/>
                  <a:pt x="1754" y="153"/>
                  <a:pt x="1658" y="114"/>
                </a:cubicBezTo>
                <a:cubicBezTo>
                  <a:pt x="1562" y="76"/>
                  <a:pt x="1457" y="30"/>
                  <a:pt x="1355" y="15"/>
                </a:cubicBezTo>
                <a:cubicBezTo>
                  <a:pt x="1253" y="0"/>
                  <a:pt x="1129" y="8"/>
                  <a:pt x="1044" y="26"/>
                </a:cubicBezTo>
                <a:close/>
              </a:path>
            </a:pathLst>
          </a:cu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Line 642"/>
          <p:cNvSpPr>
            <a:spLocks noChangeShapeType="1"/>
          </p:cNvSpPr>
          <p:nvPr/>
        </p:nvSpPr>
        <p:spPr bwMode="auto">
          <a:xfrm rot="-5400000">
            <a:off x="7845425" y="5162551"/>
            <a:ext cx="523875" cy="1397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Line 643"/>
          <p:cNvSpPr>
            <a:spLocks noChangeShapeType="1"/>
          </p:cNvSpPr>
          <p:nvPr/>
        </p:nvSpPr>
        <p:spPr bwMode="auto">
          <a:xfrm rot="5400000" flipV="1">
            <a:off x="7991475" y="5443538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3" name="Line 644"/>
          <p:cNvSpPr>
            <a:spLocks noChangeShapeType="1"/>
          </p:cNvSpPr>
          <p:nvPr/>
        </p:nvSpPr>
        <p:spPr bwMode="auto">
          <a:xfrm rot="-5400000">
            <a:off x="8177213" y="5119688"/>
            <a:ext cx="0" cy="1143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Line 646"/>
          <p:cNvSpPr>
            <a:spLocks noChangeShapeType="1"/>
          </p:cNvSpPr>
          <p:nvPr/>
        </p:nvSpPr>
        <p:spPr bwMode="auto">
          <a:xfrm>
            <a:off x="6100763" y="4776788"/>
            <a:ext cx="212725" cy="984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Line 647"/>
          <p:cNvSpPr>
            <a:spLocks noChangeShapeType="1"/>
          </p:cNvSpPr>
          <p:nvPr/>
        </p:nvSpPr>
        <p:spPr bwMode="auto">
          <a:xfrm flipV="1">
            <a:off x="5842000" y="5040313"/>
            <a:ext cx="390525" cy="7302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6" name="Line 650"/>
          <p:cNvSpPr>
            <a:spLocks noChangeShapeType="1"/>
          </p:cNvSpPr>
          <p:nvPr/>
        </p:nvSpPr>
        <p:spPr bwMode="auto">
          <a:xfrm flipH="1">
            <a:off x="6267450" y="5087938"/>
            <a:ext cx="103188" cy="1841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7" name="Line 651"/>
          <p:cNvSpPr>
            <a:spLocks noChangeShapeType="1"/>
          </p:cNvSpPr>
          <p:nvPr/>
        </p:nvSpPr>
        <p:spPr bwMode="auto">
          <a:xfrm flipH="1" flipV="1">
            <a:off x="6548438" y="5100638"/>
            <a:ext cx="114300" cy="1730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8" name="Line 652"/>
          <p:cNvSpPr>
            <a:spLocks noChangeShapeType="1"/>
          </p:cNvSpPr>
          <p:nvPr/>
        </p:nvSpPr>
        <p:spPr bwMode="auto">
          <a:xfrm>
            <a:off x="6743700" y="5056188"/>
            <a:ext cx="503238" cy="2698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9" name="Line 654"/>
          <p:cNvSpPr>
            <a:spLocks noChangeShapeType="1"/>
          </p:cNvSpPr>
          <p:nvPr/>
        </p:nvSpPr>
        <p:spPr bwMode="auto">
          <a:xfrm>
            <a:off x="6046788" y="3582988"/>
            <a:ext cx="234950" cy="74612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0" name="Line 655"/>
          <p:cNvSpPr>
            <a:spLocks noChangeShapeType="1"/>
          </p:cNvSpPr>
          <p:nvPr/>
        </p:nvSpPr>
        <p:spPr bwMode="auto">
          <a:xfrm flipV="1">
            <a:off x="5891213" y="3736975"/>
            <a:ext cx="168275" cy="3175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61" name="Group 656"/>
          <p:cNvGrpSpPr>
            <a:grpSpLocks/>
          </p:cNvGrpSpPr>
          <p:nvPr/>
        </p:nvGrpSpPr>
        <p:grpSpPr bwMode="auto">
          <a:xfrm>
            <a:off x="5611813" y="3503613"/>
            <a:ext cx="506412" cy="352425"/>
            <a:chOff x="2967" y="478"/>
            <a:chExt cx="788" cy="625"/>
          </a:xfrm>
        </p:grpSpPr>
        <p:pic>
          <p:nvPicPr>
            <p:cNvPr id="57895" name="Picture 657" descr="access_point_stylized_sm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2" y="559"/>
              <a:ext cx="576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896" name="Picture 658" descr="antenna_radiation_stylize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" y="478"/>
              <a:ext cx="788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62" name="Freeform 659"/>
          <p:cNvSpPr>
            <a:spLocks/>
          </p:cNvSpPr>
          <p:nvPr/>
        </p:nvSpPr>
        <p:spPr bwMode="auto">
          <a:xfrm>
            <a:off x="6919913" y="3476625"/>
            <a:ext cx="1470025" cy="765175"/>
          </a:xfrm>
          <a:custGeom>
            <a:avLst/>
            <a:gdLst>
              <a:gd name="T0" fmla="*/ 2147483647 w 828"/>
              <a:gd name="T1" fmla="*/ 2147483647 h 425"/>
              <a:gd name="T2" fmla="*/ 2147483647 w 828"/>
              <a:gd name="T3" fmla="*/ 2147483647 h 425"/>
              <a:gd name="T4" fmla="*/ 2147483647 w 828"/>
              <a:gd name="T5" fmla="*/ 2147483647 h 425"/>
              <a:gd name="T6" fmla="*/ 2147483647 w 828"/>
              <a:gd name="T7" fmla="*/ 2147483647 h 425"/>
              <a:gd name="T8" fmla="*/ 2147483647 w 828"/>
              <a:gd name="T9" fmla="*/ 2147483647 h 425"/>
              <a:gd name="T10" fmla="*/ 2147483647 w 828"/>
              <a:gd name="T11" fmla="*/ 2147483647 h 425"/>
              <a:gd name="T12" fmla="*/ 2147483647 w 828"/>
              <a:gd name="T13" fmla="*/ 2147483647 h 425"/>
              <a:gd name="T14" fmla="*/ 2147483647 w 828"/>
              <a:gd name="T15" fmla="*/ 2147483647 h 425"/>
              <a:gd name="T16" fmla="*/ 2147483647 w 828"/>
              <a:gd name="T17" fmla="*/ 2147483647 h 425"/>
              <a:gd name="T18" fmla="*/ 2147483647 w 828"/>
              <a:gd name="T19" fmla="*/ 2147483647 h 425"/>
              <a:gd name="T20" fmla="*/ 2147483647 w 828"/>
              <a:gd name="T21" fmla="*/ 2147483647 h 425"/>
              <a:gd name="T22" fmla="*/ 2147483647 w 828"/>
              <a:gd name="T23" fmla="*/ 2147483647 h 4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8"/>
              <a:gd name="T37" fmla="*/ 0 h 425"/>
              <a:gd name="T38" fmla="*/ 828 w 828"/>
              <a:gd name="T39" fmla="*/ 425 h 42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8" h="425">
                <a:moveTo>
                  <a:pt x="382" y="30"/>
                </a:moveTo>
                <a:cubicBezTo>
                  <a:pt x="350" y="29"/>
                  <a:pt x="413" y="30"/>
                  <a:pt x="370" y="30"/>
                </a:cubicBezTo>
                <a:cubicBezTo>
                  <a:pt x="327" y="30"/>
                  <a:pt x="187" y="16"/>
                  <a:pt x="126" y="32"/>
                </a:cubicBezTo>
                <a:cubicBezTo>
                  <a:pt x="65" y="48"/>
                  <a:pt x="12" y="86"/>
                  <a:pt x="6" y="126"/>
                </a:cubicBezTo>
                <a:cubicBezTo>
                  <a:pt x="0" y="166"/>
                  <a:pt x="44" y="231"/>
                  <a:pt x="92" y="274"/>
                </a:cubicBezTo>
                <a:cubicBezTo>
                  <a:pt x="140" y="317"/>
                  <a:pt x="217" y="360"/>
                  <a:pt x="292" y="384"/>
                </a:cubicBezTo>
                <a:cubicBezTo>
                  <a:pt x="367" y="408"/>
                  <a:pt x="472" y="425"/>
                  <a:pt x="540" y="416"/>
                </a:cubicBezTo>
                <a:cubicBezTo>
                  <a:pt x="608" y="407"/>
                  <a:pt x="659" y="371"/>
                  <a:pt x="698" y="330"/>
                </a:cubicBezTo>
                <a:cubicBezTo>
                  <a:pt x="737" y="289"/>
                  <a:pt x="760" y="221"/>
                  <a:pt x="776" y="170"/>
                </a:cubicBezTo>
                <a:cubicBezTo>
                  <a:pt x="792" y="119"/>
                  <a:pt x="828" y="44"/>
                  <a:pt x="792" y="22"/>
                </a:cubicBezTo>
                <a:cubicBezTo>
                  <a:pt x="756" y="0"/>
                  <a:pt x="630" y="37"/>
                  <a:pt x="560" y="38"/>
                </a:cubicBezTo>
                <a:cubicBezTo>
                  <a:pt x="490" y="39"/>
                  <a:pt x="414" y="31"/>
                  <a:pt x="382" y="3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3" name="Freeform 660"/>
          <p:cNvSpPr>
            <a:spLocks/>
          </p:cNvSpPr>
          <p:nvPr/>
        </p:nvSpPr>
        <p:spPr bwMode="auto">
          <a:xfrm>
            <a:off x="6883400" y="2128838"/>
            <a:ext cx="1730375" cy="1125537"/>
          </a:xfrm>
          <a:custGeom>
            <a:avLst/>
            <a:gdLst>
              <a:gd name="T0" fmla="*/ 2147483647 w 765"/>
              <a:gd name="T1" fmla="*/ 2147483647 h 459"/>
              <a:gd name="T2" fmla="*/ 2147483647 w 765"/>
              <a:gd name="T3" fmla="*/ 2147483647 h 459"/>
              <a:gd name="T4" fmla="*/ 2147483647 w 765"/>
              <a:gd name="T5" fmla="*/ 2147483647 h 459"/>
              <a:gd name="T6" fmla="*/ 2147483647 w 765"/>
              <a:gd name="T7" fmla="*/ 2147483647 h 459"/>
              <a:gd name="T8" fmla="*/ 2147483647 w 765"/>
              <a:gd name="T9" fmla="*/ 2147483647 h 459"/>
              <a:gd name="T10" fmla="*/ 2147483647 w 765"/>
              <a:gd name="T11" fmla="*/ 2147483647 h 459"/>
              <a:gd name="T12" fmla="*/ 2147483647 w 765"/>
              <a:gd name="T13" fmla="*/ 2147483647 h 459"/>
              <a:gd name="T14" fmla="*/ 2147483647 w 765"/>
              <a:gd name="T15" fmla="*/ 2147483647 h 459"/>
              <a:gd name="T16" fmla="*/ 2147483647 w 765"/>
              <a:gd name="T17" fmla="*/ 2147483647 h 459"/>
              <a:gd name="T18" fmla="*/ 2147483647 w 765"/>
              <a:gd name="T19" fmla="*/ 2147483647 h 459"/>
              <a:gd name="T20" fmla="*/ 2147483647 w 765"/>
              <a:gd name="T21" fmla="*/ 2147483647 h 459"/>
              <a:gd name="T22" fmla="*/ 2147483647 w 765"/>
              <a:gd name="T23" fmla="*/ 2147483647 h 45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765"/>
              <a:gd name="T37" fmla="*/ 0 h 459"/>
              <a:gd name="T38" fmla="*/ 765 w 765"/>
              <a:gd name="T39" fmla="*/ 459 h 45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765" h="459">
                <a:moveTo>
                  <a:pt x="424" y="10"/>
                </a:moveTo>
                <a:cubicBezTo>
                  <a:pt x="362" y="16"/>
                  <a:pt x="343" y="55"/>
                  <a:pt x="288" y="70"/>
                </a:cubicBezTo>
                <a:cubicBezTo>
                  <a:pt x="233" y="85"/>
                  <a:pt x="142" y="56"/>
                  <a:pt x="96" y="100"/>
                </a:cubicBezTo>
                <a:cubicBezTo>
                  <a:pt x="50" y="144"/>
                  <a:pt x="0" y="279"/>
                  <a:pt x="14" y="336"/>
                </a:cubicBezTo>
                <a:cubicBezTo>
                  <a:pt x="28" y="393"/>
                  <a:pt x="125" y="429"/>
                  <a:pt x="180" y="444"/>
                </a:cubicBezTo>
                <a:cubicBezTo>
                  <a:pt x="235" y="459"/>
                  <a:pt x="279" y="426"/>
                  <a:pt x="346" y="426"/>
                </a:cubicBezTo>
                <a:cubicBezTo>
                  <a:pt x="413" y="426"/>
                  <a:pt x="525" y="443"/>
                  <a:pt x="584" y="444"/>
                </a:cubicBezTo>
                <a:cubicBezTo>
                  <a:pt x="643" y="445"/>
                  <a:pt x="670" y="446"/>
                  <a:pt x="698" y="434"/>
                </a:cubicBezTo>
                <a:cubicBezTo>
                  <a:pt x="726" y="422"/>
                  <a:pt x="743" y="418"/>
                  <a:pt x="752" y="372"/>
                </a:cubicBezTo>
                <a:cubicBezTo>
                  <a:pt x="761" y="326"/>
                  <a:pt x="765" y="214"/>
                  <a:pt x="750" y="158"/>
                </a:cubicBezTo>
                <a:cubicBezTo>
                  <a:pt x="735" y="102"/>
                  <a:pt x="716" y="58"/>
                  <a:pt x="662" y="34"/>
                </a:cubicBezTo>
                <a:cubicBezTo>
                  <a:pt x="608" y="10"/>
                  <a:pt x="505" y="0"/>
                  <a:pt x="424" y="10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4" name="Line 661"/>
          <p:cNvSpPr>
            <a:spLocks noChangeShapeType="1"/>
          </p:cNvSpPr>
          <p:nvPr/>
        </p:nvSpPr>
        <p:spPr bwMode="auto">
          <a:xfrm>
            <a:off x="7396163" y="3816350"/>
            <a:ext cx="163512" cy="1206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5" name="Line 662"/>
          <p:cNvSpPr>
            <a:spLocks noChangeShapeType="1"/>
          </p:cNvSpPr>
          <p:nvPr/>
        </p:nvSpPr>
        <p:spPr bwMode="auto">
          <a:xfrm>
            <a:off x="7493000" y="3736975"/>
            <a:ext cx="279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6" name="Line 663"/>
          <p:cNvSpPr>
            <a:spLocks noChangeShapeType="1"/>
          </p:cNvSpPr>
          <p:nvPr/>
        </p:nvSpPr>
        <p:spPr bwMode="auto">
          <a:xfrm flipV="1">
            <a:off x="7729538" y="3822700"/>
            <a:ext cx="134937" cy="1047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7" name="Line 664"/>
          <p:cNvSpPr>
            <a:spLocks noChangeShapeType="1"/>
          </p:cNvSpPr>
          <p:nvPr/>
        </p:nvSpPr>
        <p:spPr bwMode="auto">
          <a:xfrm>
            <a:off x="6723063" y="2590800"/>
            <a:ext cx="509587" cy="3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8" name="Line 665"/>
          <p:cNvSpPr>
            <a:spLocks noChangeShapeType="1"/>
          </p:cNvSpPr>
          <p:nvPr/>
        </p:nvSpPr>
        <p:spPr bwMode="auto">
          <a:xfrm>
            <a:off x="7358063" y="4700588"/>
            <a:ext cx="390525" cy="18415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9" name="Line 666"/>
          <p:cNvSpPr>
            <a:spLocks noChangeShapeType="1"/>
          </p:cNvSpPr>
          <p:nvPr/>
        </p:nvSpPr>
        <p:spPr bwMode="auto">
          <a:xfrm flipV="1">
            <a:off x="6737350" y="4687888"/>
            <a:ext cx="322263" cy="198437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0" name="Line 667"/>
          <p:cNvSpPr>
            <a:spLocks noChangeShapeType="1"/>
          </p:cNvSpPr>
          <p:nvPr/>
        </p:nvSpPr>
        <p:spPr bwMode="auto">
          <a:xfrm flipV="1">
            <a:off x="6780213" y="4979988"/>
            <a:ext cx="971550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1" name="Line 668"/>
          <p:cNvSpPr>
            <a:spLocks noChangeShapeType="1"/>
          </p:cNvSpPr>
          <p:nvPr/>
        </p:nvSpPr>
        <p:spPr bwMode="auto">
          <a:xfrm flipV="1">
            <a:off x="7577138" y="2495550"/>
            <a:ext cx="123825" cy="873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2" name="Line 669"/>
          <p:cNvSpPr>
            <a:spLocks noChangeShapeType="1"/>
          </p:cNvSpPr>
          <p:nvPr/>
        </p:nvSpPr>
        <p:spPr bwMode="auto">
          <a:xfrm>
            <a:off x="7405688" y="2668588"/>
            <a:ext cx="0" cy="825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3" name="Line 670"/>
          <p:cNvSpPr>
            <a:spLocks noChangeShapeType="1"/>
          </p:cNvSpPr>
          <p:nvPr/>
        </p:nvSpPr>
        <p:spPr bwMode="auto">
          <a:xfrm flipV="1">
            <a:off x="7580313" y="2562225"/>
            <a:ext cx="263525" cy="288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4" name="Line 671"/>
          <p:cNvSpPr>
            <a:spLocks noChangeShapeType="1"/>
          </p:cNvSpPr>
          <p:nvPr/>
        </p:nvSpPr>
        <p:spPr bwMode="auto">
          <a:xfrm>
            <a:off x="7942263" y="2563813"/>
            <a:ext cx="0" cy="196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5" name="Line 672"/>
          <p:cNvSpPr>
            <a:spLocks noChangeShapeType="1"/>
          </p:cNvSpPr>
          <p:nvPr/>
        </p:nvSpPr>
        <p:spPr bwMode="auto">
          <a:xfrm>
            <a:off x="7596188" y="2870200"/>
            <a:ext cx="18891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6" name="Line 673"/>
          <p:cNvSpPr>
            <a:spLocks noChangeShapeType="1"/>
          </p:cNvSpPr>
          <p:nvPr/>
        </p:nvSpPr>
        <p:spPr bwMode="auto">
          <a:xfrm>
            <a:off x="8150225" y="2860675"/>
            <a:ext cx="177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7" name="Line 674"/>
          <p:cNvSpPr>
            <a:spLocks noChangeShapeType="1"/>
          </p:cNvSpPr>
          <p:nvPr/>
        </p:nvSpPr>
        <p:spPr bwMode="auto">
          <a:xfrm flipH="1">
            <a:off x="7299325" y="2936875"/>
            <a:ext cx="98425" cy="7048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8" name="Line 675"/>
          <p:cNvSpPr>
            <a:spLocks noChangeShapeType="1"/>
          </p:cNvSpPr>
          <p:nvPr/>
        </p:nvSpPr>
        <p:spPr bwMode="auto">
          <a:xfrm flipH="1">
            <a:off x="7888288" y="2936875"/>
            <a:ext cx="111125" cy="7270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79" name="Line 676"/>
          <p:cNvSpPr>
            <a:spLocks noChangeShapeType="1"/>
          </p:cNvSpPr>
          <p:nvPr/>
        </p:nvSpPr>
        <p:spPr bwMode="auto">
          <a:xfrm flipV="1">
            <a:off x="7272338" y="4078288"/>
            <a:ext cx="227012" cy="4365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80" name="Line 677"/>
          <p:cNvSpPr>
            <a:spLocks noChangeShapeType="1"/>
          </p:cNvSpPr>
          <p:nvPr/>
        </p:nvSpPr>
        <p:spPr bwMode="auto">
          <a:xfrm>
            <a:off x="8345488" y="2859088"/>
            <a:ext cx="1778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81" name="Group 678"/>
          <p:cNvGrpSpPr>
            <a:grpSpLocks/>
          </p:cNvGrpSpPr>
          <p:nvPr/>
        </p:nvGrpSpPr>
        <p:grpSpPr bwMode="auto">
          <a:xfrm>
            <a:off x="6053138" y="1846263"/>
            <a:ext cx="468312" cy="620712"/>
            <a:chOff x="1653" y="3023"/>
            <a:chExt cx="622" cy="911"/>
          </a:xfrm>
        </p:grpSpPr>
        <p:sp>
          <p:nvSpPr>
            <p:cNvPr id="57878" name="Line 270"/>
            <p:cNvSpPr>
              <a:spLocks noChangeShapeType="1"/>
            </p:cNvSpPr>
            <p:nvPr/>
          </p:nvSpPr>
          <p:spPr bwMode="auto">
            <a:xfrm flipH="1">
              <a:off x="1766" y="3287"/>
              <a:ext cx="188" cy="586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79" name="Line 271"/>
            <p:cNvSpPr>
              <a:spLocks noChangeShapeType="1"/>
            </p:cNvSpPr>
            <p:nvPr/>
          </p:nvSpPr>
          <p:spPr bwMode="auto">
            <a:xfrm>
              <a:off x="1954" y="3287"/>
              <a:ext cx="188" cy="583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0" name="Line 272"/>
            <p:cNvSpPr>
              <a:spLocks noChangeShapeType="1"/>
            </p:cNvSpPr>
            <p:nvPr/>
          </p:nvSpPr>
          <p:spPr bwMode="auto">
            <a:xfrm>
              <a:off x="1766" y="3870"/>
              <a:ext cx="188" cy="6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1" name="Line 273"/>
            <p:cNvSpPr>
              <a:spLocks noChangeShapeType="1"/>
            </p:cNvSpPr>
            <p:nvPr/>
          </p:nvSpPr>
          <p:spPr bwMode="auto">
            <a:xfrm flipH="1">
              <a:off x="1954" y="3870"/>
              <a:ext cx="188" cy="6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2" name="Line 274"/>
            <p:cNvSpPr>
              <a:spLocks noChangeShapeType="1"/>
            </p:cNvSpPr>
            <p:nvPr/>
          </p:nvSpPr>
          <p:spPr bwMode="auto">
            <a:xfrm>
              <a:off x="1954" y="3300"/>
              <a:ext cx="0" cy="63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3" name="Line 275"/>
            <p:cNvSpPr>
              <a:spLocks noChangeShapeType="1"/>
            </p:cNvSpPr>
            <p:nvPr/>
          </p:nvSpPr>
          <p:spPr bwMode="auto">
            <a:xfrm flipV="1">
              <a:off x="1766" y="3810"/>
              <a:ext cx="188" cy="63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4" name="Line 276"/>
            <p:cNvSpPr>
              <a:spLocks noChangeShapeType="1"/>
            </p:cNvSpPr>
            <p:nvPr/>
          </p:nvSpPr>
          <p:spPr bwMode="auto">
            <a:xfrm flipH="1" flipV="1">
              <a:off x="1954" y="3810"/>
              <a:ext cx="188" cy="60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5" name="Line 277"/>
            <p:cNvSpPr>
              <a:spLocks noChangeShapeType="1"/>
            </p:cNvSpPr>
            <p:nvPr/>
          </p:nvSpPr>
          <p:spPr bwMode="auto">
            <a:xfrm>
              <a:off x="1846" y="3618"/>
              <a:ext cx="108" cy="4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6" name="Line 278"/>
            <p:cNvSpPr>
              <a:spLocks noChangeShapeType="1"/>
            </p:cNvSpPr>
            <p:nvPr/>
          </p:nvSpPr>
          <p:spPr bwMode="auto">
            <a:xfrm flipV="1">
              <a:off x="1954" y="3618"/>
              <a:ext cx="114" cy="4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7" name="Line 279"/>
            <p:cNvSpPr>
              <a:spLocks noChangeShapeType="1"/>
            </p:cNvSpPr>
            <p:nvPr/>
          </p:nvSpPr>
          <p:spPr bwMode="auto">
            <a:xfrm>
              <a:off x="1810" y="3704"/>
              <a:ext cx="139" cy="65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8" name="Line 280"/>
            <p:cNvSpPr>
              <a:spLocks noChangeShapeType="1"/>
            </p:cNvSpPr>
            <p:nvPr/>
          </p:nvSpPr>
          <p:spPr bwMode="auto">
            <a:xfrm flipV="1">
              <a:off x="1954" y="3717"/>
              <a:ext cx="140" cy="57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89" name="Line 281"/>
            <p:cNvSpPr>
              <a:spLocks noChangeShapeType="1"/>
            </p:cNvSpPr>
            <p:nvPr/>
          </p:nvSpPr>
          <p:spPr bwMode="auto">
            <a:xfrm flipV="1">
              <a:off x="1954" y="3530"/>
              <a:ext cx="72" cy="24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0" name="Line 282"/>
            <p:cNvSpPr>
              <a:spLocks noChangeShapeType="1"/>
            </p:cNvSpPr>
            <p:nvPr/>
          </p:nvSpPr>
          <p:spPr bwMode="auto">
            <a:xfrm flipV="1">
              <a:off x="1954" y="3409"/>
              <a:ext cx="45" cy="18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1" name="Line 283"/>
            <p:cNvSpPr>
              <a:spLocks noChangeShapeType="1"/>
            </p:cNvSpPr>
            <p:nvPr/>
          </p:nvSpPr>
          <p:spPr bwMode="auto">
            <a:xfrm>
              <a:off x="1873" y="3522"/>
              <a:ext cx="87" cy="32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2" name="Line 284"/>
            <p:cNvSpPr>
              <a:spLocks noChangeShapeType="1"/>
            </p:cNvSpPr>
            <p:nvPr/>
          </p:nvSpPr>
          <p:spPr bwMode="auto">
            <a:xfrm>
              <a:off x="1912" y="3404"/>
              <a:ext cx="50" cy="31"/>
            </a:xfrm>
            <a:prstGeom prst="line">
              <a:avLst/>
            </a:prstGeom>
            <a:noFill/>
            <a:ln w="1905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7893" name="Oval 694"/>
            <p:cNvSpPr>
              <a:spLocks noChangeArrowheads="1"/>
            </p:cNvSpPr>
            <p:nvPr/>
          </p:nvSpPr>
          <p:spPr bwMode="auto">
            <a:xfrm>
              <a:off x="1921" y="3233"/>
              <a:ext cx="63" cy="68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57894" name="Picture 695" descr="cell_tower_radiation_gra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3" y="3023"/>
              <a:ext cx="622" cy="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82" name="Group 696"/>
          <p:cNvGrpSpPr>
            <a:grpSpLocks/>
          </p:cNvGrpSpPr>
          <p:nvPr/>
        </p:nvGrpSpPr>
        <p:grpSpPr bwMode="auto">
          <a:xfrm>
            <a:off x="6289675" y="2406650"/>
            <a:ext cx="454025" cy="254000"/>
            <a:chOff x="3843" y="1516"/>
            <a:chExt cx="286" cy="160"/>
          </a:xfrm>
        </p:grpSpPr>
        <p:sp>
          <p:nvSpPr>
            <p:cNvPr id="57869" name="Line 697"/>
            <p:cNvSpPr>
              <a:spLocks noChangeShapeType="1"/>
            </p:cNvSpPr>
            <p:nvPr/>
          </p:nvSpPr>
          <p:spPr bwMode="auto">
            <a:xfrm>
              <a:off x="3843" y="1516"/>
              <a:ext cx="96" cy="6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70" name="Oval 407"/>
            <p:cNvSpPr>
              <a:spLocks noChangeArrowheads="1"/>
            </p:cNvSpPr>
            <p:nvPr/>
          </p:nvSpPr>
          <p:spPr bwMode="auto">
            <a:xfrm>
              <a:off x="3884" y="1616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71" name="Rectangle 410"/>
            <p:cNvSpPr>
              <a:spLocks noChangeArrowheads="1"/>
            </p:cNvSpPr>
            <p:nvPr/>
          </p:nvSpPr>
          <p:spPr bwMode="auto">
            <a:xfrm>
              <a:off x="3884" y="1610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72" name="Oval 411"/>
            <p:cNvSpPr>
              <a:spLocks noChangeArrowheads="1"/>
            </p:cNvSpPr>
            <p:nvPr/>
          </p:nvSpPr>
          <p:spPr bwMode="auto">
            <a:xfrm>
              <a:off x="3883" y="1569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73" name="Group 701"/>
            <p:cNvGrpSpPr>
              <a:grpSpLocks/>
            </p:cNvGrpSpPr>
            <p:nvPr/>
          </p:nvGrpSpPr>
          <p:grpSpPr bwMode="auto">
            <a:xfrm>
              <a:off x="3932" y="1587"/>
              <a:ext cx="138" cy="33"/>
              <a:chOff x="2468" y="1332"/>
              <a:chExt cx="310" cy="60"/>
            </a:xfrm>
          </p:grpSpPr>
          <p:sp>
            <p:nvSpPr>
              <p:cNvPr id="57876" name="Freeform 70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77" name="Freeform 70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74" name="Line 704"/>
            <p:cNvSpPr>
              <a:spLocks noChangeShapeType="1"/>
            </p:cNvSpPr>
            <p:nvPr/>
          </p:nvSpPr>
          <p:spPr bwMode="auto">
            <a:xfrm>
              <a:off x="3884" y="1602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75" name="Line 705"/>
            <p:cNvSpPr>
              <a:spLocks noChangeShapeType="1"/>
            </p:cNvSpPr>
            <p:nvPr/>
          </p:nvSpPr>
          <p:spPr bwMode="auto">
            <a:xfrm>
              <a:off x="4127" y="1604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3" name="Group 706"/>
          <p:cNvGrpSpPr>
            <a:grpSpLocks/>
          </p:cNvGrpSpPr>
          <p:nvPr/>
        </p:nvGrpSpPr>
        <p:grpSpPr bwMode="auto">
          <a:xfrm>
            <a:off x="7202488" y="2493963"/>
            <a:ext cx="390525" cy="174625"/>
            <a:chOff x="4334" y="1470"/>
            <a:chExt cx="246" cy="107"/>
          </a:xfrm>
        </p:grpSpPr>
        <p:sp>
          <p:nvSpPr>
            <p:cNvPr id="57861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62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63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64" name="Group 710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67" name="Freeform 711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68" name="Freeform 712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65" name="Line 713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66" name="Line 714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4" name="Group 715"/>
          <p:cNvGrpSpPr>
            <a:grpSpLocks/>
          </p:cNvGrpSpPr>
          <p:nvPr/>
        </p:nvGrpSpPr>
        <p:grpSpPr bwMode="auto">
          <a:xfrm>
            <a:off x="7213600" y="2757488"/>
            <a:ext cx="390525" cy="174625"/>
            <a:chOff x="4334" y="1470"/>
            <a:chExt cx="246" cy="107"/>
          </a:xfrm>
        </p:grpSpPr>
        <p:sp>
          <p:nvSpPr>
            <p:cNvPr id="57853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54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55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56" name="Group 719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59" name="Freeform 72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60" name="Freeform 72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57" name="Line 722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8" name="Line 723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5" name="Group 724"/>
          <p:cNvGrpSpPr>
            <a:grpSpLocks/>
          </p:cNvGrpSpPr>
          <p:nvPr/>
        </p:nvGrpSpPr>
        <p:grpSpPr bwMode="auto">
          <a:xfrm>
            <a:off x="7762875" y="2759075"/>
            <a:ext cx="390525" cy="174625"/>
            <a:chOff x="4334" y="1470"/>
            <a:chExt cx="246" cy="107"/>
          </a:xfrm>
        </p:grpSpPr>
        <p:sp>
          <p:nvSpPr>
            <p:cNvPr id="5784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4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4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48" name="Group 728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51" name="Freeform 729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52" name="Freeform 730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49" name="Line 731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50" name="Line 732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6" name="Group 733"/>
          <p:cNvGrpSpPr>
            <a:grpSpLocks/>
          </p:cNvGrpSpPr>
          <p:nvPr/>
        </p:nvGrpSpPr>
        <p:grpSpPr bwMode="auto">
          <a:xfrm>
            <a:off x="7689850" y="2393950"/>
            <a:ext cx="390525" cy="174625"/>
            <a:chOff x="4334" y="1470"/>
            <a:chExt cx="246" cy="107"/>
          </a:xfrm>
        </p:grpSpPr>
        <p:sp>
          <p:nvSpPr>
            <p:cNvPr id="57837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38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39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40" name="Group 737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43" name="Freeform 7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44" name="Freeform 7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41" name="Line 740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42" name="Line 741"/>
            <p:cNvSpPr>
              <a:spLocks noChangeShapeType="1"/>
            </p:cNvSpPr>
            <p:nvPr/>
          </p:nvSpPr>
          <p:spPr bwMode="auto">
            <a:xfrm>
              <a:off x="4578" y="1505"/>
              <a:ext cx="0" cy="46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87" name="Line 751"/>
          <p:cNvSpPr>
            <a:spLocks noChangeShapeType="1"/>
          </p:cNvSpPr>
          <p:nvPr/>
        </p:nvSpPr>
        <p:spPr bwMode="auto">
          <a:xfrm>
            <a:off x="6427788" y="3743325"/>
            <a:ext cx="6794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7388" name="Group 761"/>
          <p:cNvGrpSpPr>
            <a:grpSpLocks/>
          </p:cNvGrpSpPr>
          <p:nvPr/>
        </p:nvGrpSpPr>
        <p:grpSpPr bwMode="auto">
          <a:xfrm>
            <a:off x="7591425" y="4806950"/>
            <a:ext cx="622300" cy="244475"/>
            <a:chOff x="4334" y="1470"/>
            <a:chExt cx="246" cy="107"/>
          </a:xfrm>
        </p:grpSpPr>
        <p:sp>
          <p:nvSpPr>
            <p:cNvPr id="57829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30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31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32" name="Group 765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35" name="Freeform 766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36" name="Freeform 767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33" name="Line 768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34" name="Line 769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89" name="Group 770"/>
          <p:cNvGrpSpPr>
            <a:grpSpLocks/>
          </p:cNvGrpSpPr>
          <p:nvPr/>
        </p:nvGrpSpPr>
        <p:grpSpPr bwMode="auto">
          <a:xfrm>
            <a:off x="6965950" y="4508500"/>
            <a:ext cx="622300" cy="244475"/>
            <a:chOff x="4334" y="1470"/>
            <a:chExt cx="246" cy="107"/>
          </a:xfrm>
        </p:grpSpPr>
        <p:sp>
          <p:nvSpPr>
            <p:cNvPr id="57821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22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23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24" name="Group 774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27" name="Freeform 775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28" name="Freeform 776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25" name="Line 777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26" name="Line 778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0" name="Group 779"/>
          <p:cNvGrpSpPr>
            <a:grpSpLocks/>
          </p:cNvGrpSpPr>
          <p:nvPr/>
        </p:nvGrpSpPr>
        <p:grpSpPr bwMode="auto">
          <a:xfrm>
            <a:off x="6242050" y="4851400"/>
            <a:ext cx="622300" cy="244475"/>
            <a:chOff x="4334" y="1470"/>
            <a:chExt cx="246" cy="107"/>
          </a:xfrm>
        </p:grpSpPr>
        <p:sp>
          <p:nvSpPr>
            <p:cNvPr id="57813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14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15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16" name="Group 783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19" name="Freeform 78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20" name="Freeform 78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17" name="Line 786"/>
            <p:cNvSpPr>
              <a:spLocks noChangeShapeType="1"/>
            </p:cNvSpPr>
            <p:nvPr/>
          </p:nvSpPr>
          <p:spPr bwMode="auto">
            <a:xfrm>
              <a:off x="4335" y="1503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18" name="Line 787"/>
            <p:cNvSpPr>
              <a:spLocks noChangeShapeType="1"/>
            </p:cNvSpPr>
            <p:nvPr/>
          </p:nvSpPr>
          <p:spPr bwMode="auto">
            <a:xfrm>
              <a:off x="4578" y="1505"/>
              <a:ext cx="0" cy="47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1" name="Group 788"/>
          <p:cNvGrpSpPr>
            <a:grpSpLocks/>
          </p:cNvGrpSpPr>
          <p:nvPr/>
        </p:nvGrpSpPr>
        <p:grpSpPr bwMode="auto">
          <a:xfrm>
            <a:off x="6051550" y="3644900"/>
            <a:ext cx="390525" cy="171450"/>
            <a:chOff x="4334" y="1470"/>
            <a:chExt cx="246" cy="107"/>
          </a:xfrm>
        </p:grpSpPr>
        <p:sp>
          <p:nvSpPr>
            <p:cNvPr id="57805" name="Oval 407"/>
            <p:cNvSpPr>
              <a:spLocks noChangeArrowheads="1"/>
            </p:cNvSpPr>
            <p:nvPr/>
          </p:nvSpPr>
          <p:spPr bwMode="auto">
            <a:xfrm>
              <a:off x="4335" y="1517"/>
              <a:ext cx="244" cy="6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806" name="Rectangle 410"/>
            <p:cNvSpPr>
              <a:spLocks noChangeArrowheads="1"/>
            </p:cNvSpPr>
            <p:nvPr/>
          </p:nvSpPr>
          <p:spPr bwMode="auto">
            <a:xfrm>
              <a:off x="4335" y="1511"/>
              <a:ext cx="245" cy="37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807" name="Oval 411"/>
            <p:cNvSpPr>
              <a:spLocks noChangeArrowheads="1"/>
            </p:cNvSpPr>
            <p:nvPr/>
          </p:nvSpPr>
          <p:spPr bwMode="auto">
            <a:xfrm>
              <a:off x="4334" y="1470"/>
              <a:ext cx="244" cy="70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808" name="Group 792"/>
            <p:cNvGrpSpPr>
              <a:grpSpLocks/>
            </p:cNvGrpSpPr>
            <p:nvPr/>
          </p:nvGrpSpPr>
          <p:grpSpPr bwMode="auto">
            <a:xfrm>
              <a:off x="4383" y="1488"/>
              <a:ext cx="138" cy="33"/>
              <a:chOff x="2468" y="1332"/>
              <a:chExt cx="310" cy="60"/>
            </a:xfrm>
          </p:grpSpPr>
          <p:sp>
            <p:nvSpPr>
              <p:cNvPr id="57811" name="Freeform 793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12" name="Freeform 794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12700" cmpd="sng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809" name="Line 795"/>
            <p:cNvSpPr>
              <a:spLocks noChangeShapeType="1"/>
            </p:cNvSpPr>
            <p:nvPr/>
          </p:nvSpPr>
          <p:spPr bwMode="auto">
            <a:xfrm>
              <a:off x="4335" y="1503"/>
              <a:ext cx="0" cy="5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810" name="Line 796"/>
            <p:cNvSpPr>
              <a:spLocks noChangeShapeType="1"/>
            </p:cNvSpPr>
            <p:nvPr/>
          </p:nvSpPr>
          <p:spPr bwMode="auto">
            <a:xfrm>
              <a:off x="4578" y="1505"/>
              <a:ext cx="0" cy="49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92" name="Group 797"/>
          <p:cNvGrpSpPr>
            <a:grpSpLocks/>
          </p:cNvGrpSpPr>
          <p:nvPr/>
        </p:nvGrpSpPr>
        <p:grpSpPr bwMode="auto">
          <a:xfrm>
            <a:off x="7161213" y="5005388"/>
            <a:ext cx="446087" cy="422275"/>
            <a:chOff x="5072" y="3611"/>
            <a:chExt cx="459" cy="380"/>
          </a:xfrm>
        </p:grpSpPr>
        <p:grpSp>
          <p:nvGrpSpPr>
            <p:cNvPr id="57791" name="Group 798"/>
            <p:cNvGrpSpPr>
              <a:grpSpLocks/>
            </p:cNvGrpSpPr>
            <p:nvPr/>
          </p:nvGrpSpPr>
          <p:grpSpPr bwMode="auto">
            <a:xfrm>
              <a:off x="5144" y="3611"/>
              <a:ext cx="387" cy="99"/>
              <a:chOff x="5030" y="2639"/>
              <a:chExt cx="387" cy="99"/>
            </a:xfrm>
          </p:grpSpPr>
          <p:sp>
            <p:nvSpPr>
              <p:cNvPr id="57793" name="Freeform 799"/>
              <p:cNvSpPr>
                <a:spLocks/>
              </p:cNvSpPr>
              <p:nvPr/>
            </p:nvSpPr>
            <p:spPr bwMode="auto">
              <a:xfrm>
                <a:off x="5134" y="2657"/>
                <a:ext cx="69" cy="55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4" name="Freeform 800"/>
              <p:cNvSpPr>
                <a:spLocks/>
              </p:cNvSpPr>
              <p:nvPr/>
            </p:nvSpPr>
            <p:spPr bwMode="auto">
              <a:xfrm>
                <a:off x="5252" y="2656"/>
                <a:ext cx="47" cy="42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5" name="Freeform 801"/>
              <p:cNvSpPr>
                <a:spLocks/>
              </p:cNvSpPr>
              <p:nvPr/>
            </p:nvSpPr>
            <p:spPr bwMode="auto">
              <a:xfrm>
                <a:off x="5089" y="2646"/>
                <a:ext cx="114" cy="88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6" name="Freeform 802"/>
              <p:cNvSpPr>
                <a:spLocks/>
              </p:cNvSpPr>
              <p:nvPr/>
            </p:nvSpPr>
            <p:spPr bwMode="auto">
              <a:xfrm>
                <a:off x="5250" y="2643"/>
                <a:ext cx="99" cy="59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7" name="Freeform 803"/>
              <p:cNvSpPr>
                <a:spLocks/>
              </p:cNvSpPr>
              <p:nvPr/>
            </p:nvSpPr>
            <p:spPr bwMode="auto">
              <a:xfrm>
                <a:off x="5047" y="2671"/>
                <a:ext cx="40" cy="55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8" name="Freeform 804"/>
              <p:cNvSpPr>
                <a:spLocks/>
              </p:cNvSpPr>
              <p:nvPr/>
            </p:nvSpPr>
            <p:spPr bwMode="auto">
              <a:xfrm>
                <a:off x="5330" y="2639"/>
                <a:ext cx="87" cy="73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9" name="Freeform 805"/>
              <p:cNvSpPr>
                <a:spLocks/>
              </p:cNvSpPr>
              <p:nvPr/>
            </p:nvSpPr>
            <p:spPr bwMode="auto">
              <a:xfrm>
                <a:off x="5115" y="2660"/>
                <a:ext cx="69" cy="55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0" name="Freeform 806"/>
              <p:cNvSpPr>
                <a:spLocks/>
              </p:cNvSpPr>
              <p:nvPr/>
            </p:nvSpPr>
            <p:spPr bwMode="auto">
              <a:xfrm>
                <a:off x="5233" y="2660"/>
                <a:ext cx="47" cy="42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1" name="Freeform 807"/>
              <p:cNvSpPr>
                <a:spLocks/>
              </p:cNvSpPr>
              <p:nvPr/>
            </p:nvSpPr>
            <p:spPr bwMode="auto">
              <a:xfrm>
                <a:off x="5070" y="2650"/>
                <a:ext cx="112" cy="88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2" name="Freeform 808"/>
              <p:cNvSpPr>
                <a:spLocks/>
              </p:cNvSpPr>
              <p:nvPr/>
            </p:nvSpPr>
            <p:spPr bwMode="auto">
              <a:xfrm>
                <a:off x="5229" y="2647"/>
                <a:ext cx="99" cy="59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3" name="Freeform 809"/>
              <p:cNvSpPr>
                <a:spLocks/>
              </p:cNvSpPr>
              <p:nvPr/>
            </p:nvSpPr>
            <p:spPr bwMode="auto">
              <a:xfrm>
                <a:off x="5030" y="2680"/>
                <a:ext cx="40" cy="54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04" name="Freeform 810"/>
              <p:cNvSpPr>
                <a:spLocks/>
              </p:cNvSpPr>
              <p:nvPr/>
            </p:nvSpPr>
            <p:spPr bwMode="auto">
              <a:xfrm>
                <a:off x="5311" y="2643"/>
                <a:ext cx="87" cy="73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7792" name="Picture 811" descr="access_point_stylized_gray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" y="3642"/>
              <a:ext cx="43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3" name="Group 812"/>
          <p:cNvGrpSpPr>
            <a:grpSpLocks/>
          </p:cNvGrpSpPr>
          <p:nvPr/>
        </p:nvGrpSpPr>
        <p:grpSpPr bwMode="auto">
          <a:xfrm>
            <a:off x="5638800" y="3509963"/>
            <a:ext cx="398463" cy="358775"/>
            <a:chOff x="5072" y="3611"/>
            <a:chExt cx="459" cy="380"/>
          </a:xfrm>
        </p:grpSpPr>
        <p:grpSp>
          <p:nvGrpSpPr>
            <p:cNvPr id="57777" name="Group 813"/>
            <p:cNvGrpSpPr>
              <a:grpSpLocks/>
            </p:cNvGrpSpPr>
            <p:nvPr/>
          </p:nvGrpSpPr>
          <p:grpSpPr bwMode="auto">
            <a:xfrm>
              <a:off x="5144" y="3611"/>
              <a:ext cx="387" cy="99"/>
              <a:chOff x="5030" y="2639"/>
              <a:chExt cx="387" cy="99"/>
            </a:xfrm>
          </p:grpSpPr>
          <p:sp>
            <p:nvSpPr>
              <p:cNvPr id="57779" name="Freeform 814"/>
              <p:cNvSpPr>
                <a:spLocks/>
              </p:cNvSpPr>
              <p:nvPr/>
            </p:nvSpPr>
            <p:spPr bwMode="auto">
              <a:xfrm>
                <a:off x="5134" y="2657"/>
                <a:ext cx="69" cy="55"/>
              </a:xfrm>
              <a:custGeom>
                <a:avLst/>
                <a:gdLst>
                  <a:gd name="T0" fmla="*/ 0 w 199"/>
                  <a:gd name="T1" fmla="*/ 0 h 232"/>
                  <a:gd name="T2" fmla="*/ 0 w 199"/>
                  <a:gd name="T3" fmla="*/ 0 h 232"/>
                  <a:gd name="T4" fmla="*/ 0 w 199"/>
                  <a:gd name="T5" fmla="*/ 0 h 232"/>
                  <a:gd name="T6" fmla="*/ 0 w 199"/>
                  <a:gd name="T7" fmla="*/ 0 h 232"/>
                  <a:gd name="T8" fmla="*/ 0 w 199"/>
                  <a:gd name="T9" fmla="*/ 0 h 232"/>
                  <a:gd name="T10" fmla="*/ 0 w 199"/>
                  <a:gd name="T11" fmla="*/ 0 h 232"/>
                  <a:gd name="T12" fmla="*/ 0 w 199"/>
                  <a:gd name="T13" fmla="*/ 0 h 232"/>
                  <a:gd name="T14" fmla="*/ 0 w 199"/>
                  <a:gd name="T15" fmla="*/ 0 h 232"/>
                  <a:gd name="T16" fmla="*/ 0 w 199"/>
                  <a:gd name="T17" fmla="*/ 0 h 232"/>
                  <a:gd name="T18" fmla="*/ 0 w 199"/>
                  <a:gd name="T19" fmla="*/ 0 h 232"/>
                  <a:gd name="T20" fmla="*/ 0 w 199"/>
                  <a:gd name="T21" fmla="*/ 0 h 232"/>
                  <a:gd name="T22" fmla="*/ 0 w 199"/>
                  <a:gd name="T23" fmla="*/ 0 h 232"/>
                  <a:gd name="T24" fmla="*/ 0 w 199"/>
                  <a:gd name="T25" fmla="*/ 0 h 232"/>
                  <a:gd name="T26" fmla="*/ 0 w 199"/>
                  <a:gd name="T27" fmla="*/ 0 h 232"/>
                  <a:gd name="T28" fmla="*/ 0 w 199"/>
                  <a:gd name="T29" fmla="*/ 0 h 232"/>
                  <a:gd name="T30" fmla="*/ 0 w 199"/>
                  <a:gd name="T31" fmla="*/ 0 h 232"/>
                  <a:gd name="T32" fmla="*/ 0 w 199"/>
                  <a:gd name="T33" fmla="*/ 0 h 232"/>
                  <a:gd name="T34" fmla="*/ 0 w 199"/>
                  <a:gd name="T35" fmla="*/ 0 h 232"/>
                  <a:gd name="T36" fmla="*/ 0 w 199"/>
                  <a:gd name="T37" fmla="*/ 0 h 232"/>
                  <a:gd name="T38" fmla="*/ 0 w 199"/>
                  <a:gd name="T39" fmla="*/ 0 h 232"/>
                  <a:gd name="T40" fmla="*/ 0 w 199"/>
                  <a:gd name="T41" fmla="*/ 0 h 232"/>
                  <a:gd name="T42" fmla="*/ 0 w 199"/>
                  <a:gd name="T43" fmla="*/ 0 h 232"/>
                  <a:gd name="T44" fmla="*/ 0 w 199"/>
                  <a:gd name="T45" fmla="*/ 0 h 232"/>
                  <a:gd name="T46" fmla="*/ 0 w 199"/>
                  <a:gd name="T47" fmla="*/ 0 h 232"/>
                  <a:gd name="T48" fmla="*/ 0 w 199"/>
                  <a:gd name="T49" fmla="*/ 0 h 232"/>
                  <a:gd name="T50" fmla="*/ 0 w 199"/>
                  <a:gd name="T51" fmla="*/ 0 h 232"/>
                  <a:gd name="T52" fmla="*/ 0 w 199"/>
                  <a:gd name="T53" fmla="*/ 0 h 232"/>
                  <a:gd name="T54" fmla="*/ 0 w 199"/>
                  <a:gd name="T55" fmla="*/ 0 h 232"/>
                  <a:gd name="T56" fmla="*/ 0 w 199"/>
                  <a:gd name="T57" fmla="*/ 0 h 232"/>
                  <a:gd name="T58" fmla="*/ 0 w 199"/>
                  <a:gd name="T59" fmla="*/ 0 h 232"/>
                  <a:gd name="T60" fmla="*/ 0 w 199"/>
                  <a:gd name="T61" fmla="*/ 0 h 232"/>
                  <a:gd name="T62" fmla="*/ 0 w 199"/>
                  <a:gd name="T63" fmla="*/ 0 h 232"/>
                  <a:gd name="T64" fmla="*/ 0 w 199"/>
                  <a:gd name="T65" fmla="*/ 0 h 232"/>
                  <a:gd name="T66" fmla="*/ 0 w 199"/>
                  <a:gd name="T67" fmla="*/ 0 h 232"/>
                  <a:gd name="T68" fmla="*/ 0 w 199"/>
                  <a:gd name="T69" fmla="*/ 0 h 232"/>
                  <a:gd name="T70" fmla="*/ 0 w 199"/>
                  <a:gd name="T71" fmla="*/ 0 h 232"/>
                  <a:gd name="T72" fmla="*/ 0 w 199"/>
                  <a:gd name="T73" fmla="*/ 0 h 232"/>
                  <a:gd name="T74" fmla="*/ 0 w 199"/>
                  <a:gd name="T75" fmla="*/ 0 h 232"/>
                  <a:gd name="T76" fmla="*/ 0 w 199"/>
                  <a:gd name="T77" fmla="*/ 0 h 232"/>
                  <a:gd name="T78" fmla="*/ 0 w 199"/>
                  <a:gd name="T79" fmla="*/ 0 h 232"/>
                  <a:gd name="T80" fmla="*/ 0 w 199"/>
                  <a:gd name="T81" fmla="*/ 0 h 232"/>
                  <a:gd name="T82" fmla="*/ 0 w 199"/>
                  <a:gd name="T83" fmla="*/ 0 h 232"/>
                  <a:gd name="T84" fmla="*/ 0 w 199"/>
                  <a:gd name="T85" fmla="*/ 0 h 232"/>
                  <a:gd name="T86" fmla="*/ 0 w 199"/>
                  <a:gd name="T87" fmla="*/ 0 h 232"/>
                  <a:gd name="T88" fmla="*/ 0 w 199"/>
                  <a:gd name="T89" fmla="*/ 0 h 232"/>
                  <a:gd name="T90" fmla="*/ 0 w 199"/>
                  <a:gd name="T91" fmla="*/ 0 h 232"/>
                  <a:gd name="T92" fmla="*/ 0 w 199"/>
                  <a:gd name="T93" fmla="*/ 0 h 232"/>
                  <a:gd name="T94" fmla="*/ 0 w 199"/>
                  <a:gd name="T95" fmla="*/ 0 h 232"/>
                  <a:gd name="T96" fmla="*/ 0 w 199"/>
                  <a:gd name="T97" fmla="*/ 0 h 23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9"/>
                  <a:gd name="T148" fmla="*/ 0 h 232"/>
                  <a:gd name="T149" fmla="*/ 199 w 199"/>
                  <a:gd name="T150" fmla="*/ 232 h 232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9" h="232">
                    <a:moveTo>
                      <a:pt x="70" y="29"/>
                    </a:moveTo>
                    <a:lnTo>
                      <a:pt x="55" y="39"/>
                    </a:lnTo>
                    <a:lnTo>
                      <a:pt x="42" y="50"/>
                    </a:lnTo>
                    <a:lnTo>
                      <a:pt x="30" y="63"/>
                    </a:lnTo>
                    <a:lnTo>
                      <a:pt x="20" y="77"/>
                    </a:lnTo>
                    <a:lnTo>
                      <a:pt x="12" y="91"/>
                    </a:lnTo>
                    <a:lnTo>
                      <a:pt x="6" y="108"/>
                    </a:lnTo>
                    <a:lnTo>
                      <a:pt x="2" y="125"/>
                    </a:lnTo>
                    <a:lnTo>
                      <a:pt x="0" y="142"/>
                    </a:lnTo>
                    <a:lnTo>
                      <a:pt x="2" y="166"/>
                    </a:lnTo>
                    <a:lnTo>
                      <a:pt x="12" y="186"/>
                    </a:lnTo>
                    <a:lnTo>
                      <a:pt x="26" y="203"/>
                    </a:lnTo>
                    <a:lnTo>
                      <a:pt x="45" y="216"/>
                    </a:lnTo>
                    <a:lnTo>
                      <a:pt x="66" y="226"/>
                    </a:lnTo>
                    <a:lnTo>
                      <a:pt x="88" y="230"/>
                    </a:lnTo>
                    <a:lnTo>
                      <a:pt x="111" y="232"/>
                    </a:lnTo>
                    <a:lnTo>
                      <a:pt x="134" y="228"/>
                    </a:lnTo>
                    <a:lnTo>
                      <a:pt x="138" y="228"/>
                    </a:lnTo>
                    <a:lnTo>
                      <a:pt x="143" y="226"/>
                    </a:lnTo>
                    <a:lnTo>
                      <a:pt x="147" y="222"/>
                    </a:lnTo>
                    <a:lnTo>
                      <a:pt x="148" y="218"/>
                    </a:lnTo>
                    <a:lnTo>
                      <a:pt x="145" y="212"/>
                    </a:lnTo>
                    <a:lnTo>
                      <a:pt x="141" y="207"/>
                    </a:lnTo>
                    <a:lnTo>
                      <a:pt x="135" y="203"/>
                    </a:lnTo>
                    <a:lnTo>
                      <a:pt x="129" y="201"/>
                    </a:lnTo>
                    <a:lnTo>
                      <a:pt x="117" y="197"/>
                    </a:lnTo>
                    <a:lnTo>
                      <a:pt x="105" y="195"/>
                    </a:lnTo>
                    <a:lnTo>
                      <a:pt x="94" y="193"/>
                    </a:lnTo>
                    <a:lnTo>
                      <a:pt x="83" y="190"/>
                    </a:lnTo>
                    <a:lnTo>
                      <a:pt x="73" y="187"/>
                    </a:lnTo>
                    <a:lnTo>
                      <a:pt x="62" y="182"/>
                    </a:lnTo>
                    <a:lnTo>
                      <a:pt x="53" y="176"/>
                    </a:lnTo>
                    <a:lnTo>
                      <a:pt x="43" y="167"/>
                    </a:lnTo>
                    <a:lnTo>
                      <a:pt x="40" y="128"/>
                    </a:lnTo>
                    <a:lnTo>
                      <a:pt x="49" y="96"/>
                    </a:lnTo>
                    <a:lnTo>
                      <a:pt x="68" y="71"/>
                    </a:lnTo>
                    <a:lnTo>
                      <a:pt x="94" y="50"/>
                    </a:lnTo>
                    <a:lnTo>
                      <a:pt x="122" y="34"/>
                    </a:lnTo>
                    <a:lnTo>
                      <a:pt x="151" y="21"/>
                    </a:lnTo>
                    <a:lnTo>
                      <a:pt x="178" y="12"/>
                    </a:lnTo>
                    <a:lnTo>
                      <a:pt x="199" y="4"/>
                    </a:lnTo>
                    <a:lnTo>
                      <a:pt x="186" y="1"/>
                    </a:lnTo>
                    <a:lnTo>
                      <a:pt x="172" y="0"/>
                    </a:lnTo>
                    <a:lnTo>
                      <a:pt x="156" y="2"/>
                    </a:lnTo>
                    <a:lnTo>
                      <a:pt x="138" y="4"/>
                    </a:lnTo>
                    <a:lnTo>
                      <a:pt x="121" y="10"/>
                    </a:lnTo>
                    <a:lnTo>
                      <a:pt x="103" y="16"/>
                    </a:lnTo>
                    <a:lnTo>
                      <a:pt x="86" y="23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0" name="Freeform 815"/>
              <p:cNvSpPr>
                <a:spLocks/>
              </p:cNvSpPr>
              <p:nvPr/>
            </p:nvSpPr>
            <p:spPr bwMode="auto">
              <a:xfrm>
                <a:off x="5252" y="2656"/>
                <a:ext cx="47" cy="42"/>
              </a:xfrm>
              <a:custGeom>
                <a:avLst/>
                <a:gdLst>
                  <a:gd name="T0" fmla="*/ 0 w 128"/>
                  <a:gd name="T1" fmla="*/ 0 h 180"/>
                  <a:gd name="T2" fmla="*/ 0 w 128"/>
                  <a:gd name="T3" fmla="*/ 0 h 180"/>
                  <a:gd name="T4" fmla="*/ 0 w 128"/>
                  <a:gd name="T5" fmla="*/ 0 h 180"/>
                  <a:gd name="T6" fmla="*/ 0 w 128"/>
                  <a:gd name="T7" fmla="*/ 0 h 180"/>
                  <a:gd name="T8" fmla="*/ 0 w 128"/>
                  <a:gd name="T9" fmla="*/ 0 h 180"/>
                  <a:gd name="T10" fmla="*/ 0 w 128"/>
                  <a:gd name="T11" fmla="*/ 0 h 180"/>
                  <a:gd name="T12" fmla="*/ 0 w 128"/>
                  <a:gd name="T13" fmla="*/ 0 h 180"/>
                  <a:gd name="T14" fmla="*/ 0 w 128"/>
                  <a:gd name="T15" fmla="*/ 0 h 180"/>
                  <a:gd name="T16" fmla="*/ 0 w 128"/>
                  <a:gd name="T17" fmla="*/ 0 h 180"/>
                  <a:gd name="T18" fmla="*/ 0 w 128"/>
                  <a:gd name="T19" fmla="*/ 0 h 180"/>
                  <a:gd name="T20" fmla="*/ 0 w 128"/>
                  <a:gd name="T21" fmla="*/ 0 h 180"/>
                  <a:gd name="T22" fmla="*/ 0 w 128"/>
                  <a:gd name="T23" fmla="*/ 0 h 180"/>
                  <a:gd name="T24" fmla="*/ 0 w 128"/>
                  <a:gd name="T25" fmla="*/ 0 h 180"/>
                  <a:gd name="T26" fmla="*/ 0 w 128"/>
                  <a:gd name="T27" fmla="*/ 0 h 180"/>
                  <a:gd name="T28" fmla="*/ 0 w 128"/>
                  <a:gd name="T29" fmla="*/ 0 h 180"/>
                  <a:gd name="T30" fmla="*/ 0 w 128"/>
                  <a:gd name="T31" fmla="*/ 0 h 180"/>
                  <a:gd name="T32" fmla="*/ 0 w 128"/>
                  <a:gd name="T33" fmla="*/ 0 h 180"/>
                  <a:gd name="T34" fmla="*/ 0 w 128"/>
                  <a:gd name="T35" fmla="*/ 0 h 180"/>
                  <a:gd name="T36" fmla="*/ 0 w 128"/>
                  <a:gd name="T37" fmla="*/ 0 h 180"/>
                  <a:gd name="T38" fmla="*/ 0 w 128"/>
                  <a:gd name="T39" fmla="*/ 0 h 180"/>
                  <a:gd name="T40" fmla="*/ 0 w 128"/>
                  <a:gd name="T41" fmla="*/ 0 h 180"/>
                  <a:gd name="T42" fmla="*/ 0 w 128"/>
                  <a:gd name="T43" fmla="*/ 0 h 180"/>
                  <a:gd name="T44" fmla="*/ 0 w 128"/>
                  <a:gd name="T45" fmla="*/ 0 h 180"/>
                  <a:gd name="T46" fmla="*/ 0 w 128"/>
                  <a:gd name="T47" fmla="*/ 0 h 180"/>
                  <a:gd name="T48" fmla="*/ 0 w 128"/>
                  <a:gd name="T49" fmla="*/ 0 h 180"/>
                  <a:gd name="T50" fmla="*/ 0 w 128"/>
                  <a:gd name="T51" fmla="*/ 0 h 180"/>
                  <a:gd name="T52" fmla="*/ 0 w 128"/>
                  <a:gd name="T53" fmla="*/ 0 h 180"/>
                  <a:gd name="T54" fmla="*/ 0 w 128"/>
                  <a:gd name="T55" fmla="*/ 0 h 180"/>
                  <a:gd name="T56" fmla="*/ 0 w 128"/>
                  <a:gd name="T57" fmla="*/ 0 h 180"/>
                  <a:gd name="T58" fmla="*/ 0 w 128"/>
                  <a:gd name="T59" fmla="*/ 0 h 180"/>
                  <a:gd name="T60" fmla="*/ 0 w 128"/>
                  <a:gd name="T61" fmla="*/ 0 h 180"/>
                  <a:gd name="T62" fmla="*/ 0 w 128"/>
                  <a:gd name="T63" fmla="*/ 0 h 180"/>
                  <a:gd name="T64" fmla="*/ 0 w 128"/>
                  <a:gd name="T65" fmla="*/ 0 h 180"/>
                  <a:gd name="T66" fmla="*/ 0 w 128"/>
                  <a:gd name="T67" fmla="*/ 0 h 180"/>
                  <a:gd name="T68" fmla="*/ 0 w 128"/>
                  <a:gd name="T69" fmla="*/ 0 h 180"/>
                  <a:gd name="T70" fmla="*/ 0 w 128"/>
                  <a:gd name="T71" fmla="*/ 0 h 180"/>
                  <a:gd name="T72" fmla="*/ 0 w 128"/>
                  <a:gd name="T73" fmla="*/ 0 h 180"/>
                  <a:gd name="T74" fmla="*/ 0 w 128"/>
                  <a:gd name="T75" fmla="*/ 0 h 180"/>
                  <a:gd name="T76" fmla="*/ 0 w 128"/>
                  <a:gd name="T77" fmla="*/ 0 h 180"/>
                  <a:gd name="T78" fmla="*/ 0 w 128"/>
                  <a:gd name="T79" fmla="*/ 0 h 180"/>
                  <a:gd name="T80" fmla="*/ 0 w 128"/>
                  <a:gd name="T81" fmla="*/ 0 h 18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0"/>
                  <a:gd name="T125" fmla="*/ 128 w 128"/>
                  <a:gd name="T126" fmla="*/ 180 h 18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0">
                    <a:moveTo>
                      <a:pt x="108" y="59"/>
                    </a:moveTo>
                    <a:lnTo>
                      <a:pt x="113" y="77"/>
                    </a:lnTo>
                    <a:lnTo>
                      <a:pt x="111" y="94"/>
                    </a:lnTo>
                    <a:lnTo>
                      <a:pt x="103" y="108"/>
                    </a:lnTo>
                    <a:lnTo>
                      <a:pt x="91" y="121"/>
                    </a:lnTo>
                    <a:lnTo>
                      <a:pt x="77" y="132"/>
                    </a:lnTo>
                    <a:lnTo>
                      <a:pt x="61" y="144"/>
                    </a:lnTo>
                    <a:lnTo>
                      <a:pt x="45" y="154"/>
                    </a:lnTo>
                    <a:lnTo>
                      <a:pt x="30" y="164"/>
                    </a:lnTo>
                    <a:lnTo>
                      <a:pt x="28" y="168"/>
                    </a:lnTo>
                    <a:lnTo>
                      <a:pt x="27" y="170"/>
                    </a:lnTo>
                    <a:lnTo>
                      <a:pt x="27" y="174"/>
                    </a:lnTo>
                    <a:lnTo>
                      <a:pt x="28" y="177"/>
                    </a:lnTo>
                    <a:lnTo>
                      <a:pt x="32" y="179"/>
                    </a:lnTo>
                    <a:lnTo>
                      <a:pt x="35" y="180"/>
                    </a:lnTo>
                    <a:lnTo>
                      <a:pt x="37" y="180"/>
                    </a:lnTo>
                    <a:lnTo>
                      <a:pt x="41" y="179"/>
                    </a:lnTo>
                    <a:lnTo>
                      <a:pt x="60" y="169"/>
                    </a:lnTo>
                    <a:lnTo>
                      <a:pt x="77" y="158"/>
                    </a:lnTo>
                    <a:lnTo>
                      <a:pt x="94" y="145"/>
                    </a:lnTo>
                    <a:lnTo>
                      <a:pt x="109" y="130"/>
                    </a:lnTo>
                    <a:lnTo>
                      <a:pt x="120" y="114"/>
                    </a:lnTo>
                    <a:lnTo>
                      <a:pt x="127" y="95"/>
                    </a:lnTo>
                    <a:lnTo>
                      <a:pt x="128" y="76"/>
                    </a:lnTo>
                    <a:lnTo>
                      <a:pt x="123" y="55"/>
                    </a:lnTo>
                    <a:lnTo>
                      <a:pt x="113" y="39"/>
                    </a:lnTo>
                    <a:lnTo>
                      <a:pt x="97" y="25"/>
                    </a:lnTo>
                    <a:lnTo>
                      <a:pt x="79" y="15"/>
                    </a:lnTo>
                    <a:lnTo>
                      <a:pt x="57" y="7"/>
                    </a:lnTo>
                    <a:lnTo>
                      <a:pt x="36" y="2"/>
                    </a:lnTo>
                    <a:lnTo>
                      <a:pt x="19" y="0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14" y="9"/>
                    </a:lnTo>
                    <a:lnTo>
                      <a:pt x="29" y="14"/>
                    </a:lnTo>
                    <a:lnTo>
                      <a:pt x="46" y="19"/>
                    </a:lnTo>
                    <a:lnTo>
                      <a:pt x="61" y="23"/>
                    </a:lnTo>
                    <a:lnTo>
                      <a:pt x="76" y="29"/>
                    </a:lnTo>
                    <a:lnTo>
                      <a:pt x="89" y="37"/>
                    </a:lnTo>
                    <a:lnTo>
                      <a:pt x="100" y="46"/>
                    </a:lnTo>
                    <a:lnTo>
                      <a:pt x="108" y="5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1" name="Freeform 816"/>
              <p:cNvSpPr>
                <a:spLocks/>
              </p:cNvSpPr>
              <p:nvPr/>
            </p:nvSpPr>
            <p:spPr bwMode="auto">
              <a:xfrm>
                <a:off x="5089" y="2646"/>
                <a:ext cx="114" cy="88"/>
              </a:xfrm>
              <a:custGeom>
                <a:avLst/>
                <a:gdLst>
                  <a:gd name="T0" fmla="*/ 0 w 322"/>
                  <a:gd name="T1" fmla="*/ 0 h 378"/>
                  <a:gd name="T2" fmla="*/ 0 w 322"/>
                  <a:gd name="T3" fmla="*/ 0 h 378"/>
                  <a:gd name="T4" fmla="*/ 0 w 322"/>
                  <a:gd name="T5" fmla="*/ 0 h 378"/>
                  <a:gd name="T6" fmla="*/ 0 w 322"/>
                  <a:gd name="T7" fmla="*/ 0 h 378"/>
                  <a:gd name="T8" fmla="*/ 0 w 322"/>
                  <a:gd name="T9" fmla="*/ 0 h 378"/>
                  <a:gd name="T10" fmla="*/ 0 w 322"/>
                  <a:gd name="T11" fmla="*/ 0 h 378"/>
                  <a:gd name="T12" fmla="*/ 0 w 322"/>
                  <a:gd name="T13" fmla="*/ 0 h 378"/>
                  <a:gd name="T14" fmla="*/ 0 w 322"/>
                  <a:gd name="T15" fmla="*/ 0 h 378"/>
                  <a:gd name="T16" fmla="*/ 0 w 322"/>
                  <a:gd name="T17" fmla="*/ 0 h 378"/>
                  <a:gd name="T18" fmla="*/ 0 w 322"/>
                  <a:gd name="T19" fmla="*/ 0 h 378"/>
                  <a:gd name="T20" fmla="*/ 0 w 322"/>
                  <a:gd name="T21" fmla="*/ 0 h 378"/>
                  <a:gd name="T22" fmla="*/ 0 w 322"/>
                  <a:gd name="T23" fmla="*/ 0 h 378"/>
                  <a:gd name="T24" fmla="*/ 0 w 322"/>
                  <a:gd name="T25" fmla="*/ 0 h 378"/>
                  <a:gd name="T26" fmla="*/ 0 w 322"/>
                  <a:gd name="T27" fmla="*/ 0 h 378"/>
                  <a:gd name="T28" fmla="*/ 0 w 322"/>
                  <a:gd name="T29" fmla="*/ 0 h 378"/>
                  <a:gd name="T30" fmla="*/ 0 w 322"/>
                  <a:gd name="T31" fmla="*/ 0 h 378"/>
                  <a:gd name="T32" fmla="*/ 0 w 322"/>
                  <a:gd name="T33" fmla="*/ 0 h 378"/>
                  <a:gd name="T34" fmla="*/ 0 w 322"/>
                  <a:gd name="T35" fmla="*/ 0 h 378"/>
                  <a:gd name="T36" fmla="*/ 0 w 322"/>
                  <a:gd name="T37" fmla="*/ 0 h 378"/>
                  <a:gd name="T38" fmla="*/ 0 w 322"/>
                  <a:gd name="T39" fmla="*/ 0 h 378"/>
                  <a:gd name="T40" fmla="*/ 0 w 322"/>
                  <a:gd name="T41" fmla="*/ 0 h 378"/>
                  <a:gd name="T42" fmla="*/ 0 w 322"/>
                  <a:gd name="T43" fmla="*/ 0 h 378"/>
                  <a:gd name="T44" fmla="*/ 0 w 322"/>
                  <a:gd name="T45" fmla="*/ 0 h 378"/>
                  <a:gd name="T46" fmla="*/ 0 w 322"/>
                  <a:gd name="T47" fmla="*/ 0 h 378"/>
                  <a:gd name="T48" fmla="*/ 0 w 322"/>
                  <a:gd name="T49" fmla="*/ 0 h 378"/>
                  <a:gd name="T50" fmla="*/ 0 w 322"/>
                  <a:gd name="T51" fmla="*/ 0 h 378"/>
                  <a:gd name="T52" fmla="*/ 0 w 322"/>
                  <a:gd name="T53" fmla="*/ 0 h 378"/>
                  <a:gd name="T54" fmla="*/ 0 w 322"/>
                  <a:gd name="T55" fmla="*/ 0 h 378"/>
                  <a:gd name="T56" fmla="*/ 0 w 322"/>
                  <a:gd name="T57" fmla="*/ 0 h 378"/>
                  <a:gd name="T58" fmla="*/ 0 w 322"/>
                  <a:gd name="T59" fmla="*/ 0 h 378"/>
                  <a:gd name="T60" fmla="*/ 0 w 322"/>
                  <a:gd name="T61" fmla="*/ 0 h 378"/>
                  <a:gd name="T62" fmla="*/ 0 w 322"/>
                  <a:gd name="T63" fmla="*/ 0 h 378"/>
                  <a:gd name="T64" fmla="*/ 0 w 322"/>
                  <a:gd name="T65" fmla="*/ 0 h 378"/>
                  <a:gd name="T66" fmla="*/ 0 w 322"/>
                  <a:gd name="T67" fmla="*/ 0 h 378"/>
                  <a:gd name="T68" fmla="*/ 0 w 322"/>
                  <a:gd name="T69" fmla="*/ 0 h 378"/>
                  <a:gd name="T70" fmla="*/ 0 w 322"/>
                  <a:gd name="T71" fmla="*/ 0 h 378"/>
                  <a:gd name="T72" fmla="*/ 0 w 322"/>
                  <a:gd name="T73" fmla="*/ 0 h 378"/>
                  <a:gd name="T74" fmla="*/ 0 w 322"/>
                  <a:gd name="T75" fmla="*/ 0 h 378"/>
                  <a:gd name="T76" fmla="*/ 0 w 322"/>
                  <a:gd name="T77" fmla="*/ 0 h 378"/>
                  <a:gd name="T78" fmla="*/ 0 w 322"/>
                  <a:gd name="T79" fmla="*/ 0 h 378"/>
                  <a:gd name="T80" fmla="*/ 0 w 322"/>
                  <a:gd name="T81" fmla="*/ 0 h 378"/>
                  <a:gd name="T82" fmla="*/ 0 w 322"/>
                  <a:gd name="T83" fmla="*/ 0 h 378"/>
                  <a:gd name="T84" fmla="*/ 0 w 322"/>
                  <a:gd name="T85" fmla="*/ 0 h 378"/>
                  <a:gd name="T86" fmla="*/ 0 w 322"/>
                  <a:gd name="T87" fmla="*/ 0 h 37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2"/>
                  <a:gd name="T133" fmla="*/ 0 h 378"/>
                  <a:gd name="T134" fmla="*/ 322 w 322"/>
                  <a:gd name="T135" fmla="*/ 378 h 37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2" h="378">
                    <a:moveTo>
                      <a:pt x="125" y="49"/>
                    </a:moveTo>
                    <a:lnTo>
                      <a:pt x="100" y="70"/>
                    </a:lnTo>
                    <a:lnTo>
                      <a:pt x="76" y="90"/>
                    </a:lnTo>
                    <a:lnTo>
                      <a:pt x="53" y="115"/>
                    </a:lnTo>
                    <a:lnTo>
                      <a:pt x="34" y="140"/>
                    </a:lnTo>
                    <a:lnTo>
                      <a:pt x="17" y="166"/>
                    </a:lnTo>
                    <a:lnTo>
                      <a:pt x="5" y="195"/>
                    </a:lnTo>
                    <a:lnTo>
                      <a:pt x="0" y="226"/>
                    </a:lnTo>
                    <a:lnTo>
                      <a:pt x="1" y="258"/>
                    </a:lnTo>
                    <a:lnTo>
                      <a:pt x="3" y="266"/>
                    </a:lnTo>
                    <a:lnTo>
                      <a:pt x="5" y="275"/>
                    </a:lnTo>
                    <a:lnTo>
                      <a:pt x="9" y="282"/>
                    </a:lnTo>
                    <a:lnTo>
                      <a:pt x="14" y="290"/>
                    </a:lnTo>
                    <a:lnTo>
                      <a:pt x="19" y="297"/>
                    </a:lnTo>
                    <a:lnTo>
                      <a:pt x="26" y="304"/>
                    </a:lnTo>
                    <a:lnTo>
                      <a:pt x="32" y="310"/>
                    </a:lnTo>
                    <a:lnTo>
                      <a:pt x="41" y="314"/>
                    </a:lnTo>
                    <a:lnTo>
                      <a:pt x="56" y="324"/>
                    </a:lnTo>
                    <a:lnTo>
                      <a:pt x="71" y="332"/>
                    </a:lnTo>
                    <a:lnTo>
                      <a:pt x="86" y="338"/>
                    </a:lnTo>
                    <a:lnTo>
                      <a:pt x="103" y="344"/>
                    </a:lnTo>
                    <a:lnTo>
                      <a:pt x="119" y="350"/>
                    </a:lnTo>
                    <a:lnTo>
                      <a:pt x="136" y="355"/>
                    </a:lnTo>
                    <a:lnTo>
                      <a:pt x="152" y="359"/>
                    </a:lnTo>
                    <a:lnTo>
                      <a:pt x="168" y="363"/>
                    </a:lnTo>
                    <a:lnTo>
                      <a:pt x="186" y="366"/>
                    </a:lnTo>
                    <a:lnTo>
                      <a:pt x="202" y="368"/>
                    </a:lnTo>
                    <a:lnTo>
                      <a:pt x="220" y="371"/>
                    </a:lnTo>
                    <a:lnTo>
                      <a:pt x="238" y="373"/>
                    </a:lnTo>
                    <a:lnTo>
                      <a:pt x="254" y="374"/>
                    </a:lnTo>
                    <a:lnTo>
                      <a:pt x="272" y="375"/>
                    </a:lnTo>
                    <a:lnTo>
                      <a:pt x="289" y="376"/>
                    </a:lnTo>
                    <a:lnTo>
                      <a:pt x="306" y="378"/>
                    </a:lnTo>
                    <a:lnTo>
                      <a:pt x="311" y="378"/>
                    </a:lnTo>
                    <a:lnTo>
                      <a:pt x="316" y="375"/>
                    </a:lnTo>
                    <a:lnTo>
                      <a:pt x="320" y="371"/>
                    </a:lnTo>
                    <a:lnTo>
                      <a:pt x="322" y="366"/>
                    </a:lnTo>
                    <a:lnTo>
                      <a:pt x="322" y="360"/>
                    </a:lnTo>
                    <a:lnTo>
                      <a:pt x="320" y="356"/>
                    </a:lnTo>
                    <a:lnTo>
                      <a:pt x="315" y="352"/>
                    </a:lnTo>
                    <a:lnTo>
                      <a:pt x="309" y="350"/>
                    </a:lnTo>
                    <a:lnTo>
                      <a:pt x="294" y="347"/>
                    </a:lnTo>
                    <a:lnTo>
                      <a:pt x="279" y="344"/>
                    </a:lnTo>
                    <a:lnTo>
                      <a:pt x="263" y="341"/>
                    </a:lnTo>
                    <a:lnTo>
                      <a:pt x="247" y="338"/>
                    </a:lnTo>
                    <a:lnTo>
                      <a:pt x="232" y="336"/>
                    </a:lnTo>
                    <a:lnTo>
                      <a:pt x="216" y="334"/>
                    </a:lnTo>
                    <a:lnTo>
                      <a:pt x="200" y="332"/>
                    </a:lnTo>
                    <a:lnTo>
                      <a:pt x="185" y="328"/>
                    </a:lnTo>
                    <a:lnTo>
                      <a:pt x="170" y="326"/>
                    </a:lnTo>
                    <a:lnTo>
                      <a:pt x="154" y="322"/>
                    </a:lnTo>
                    <a:lnTo>
                      <a:pt x="139" y="318"/>
                    </a:lnTo>
                    <a:lnTo>
                      <a:pt x="124" y="314"/>
                    </a:lnTo>
                    <a:lnTo>
                      <a:pt x="110" y="309"/>
                    </a:lnTo>
                    <a:lnTo>
                      <a:pt x="94" y="303"/>
                    </a:lnTo>
                    <a:lnTo>
                      <a:pt x="80" y="297"/>
                    </a:lnTo>
                    <a:lnTo>
                      <a:pt x="66" y="289"/>
                    </a:lnTo>
                    <a:lnTo>
                      <a:pt x="55" y="281"/>
                    </a:lnTo>
                    <a:lnTo>
                      <a:pt x="45" y="271"/>
                    </a:lnTo>
                    <a:lnTo>
                      <a:pt x="38" y="259"/>
                    </a:lnTo>
                    <a:lnTo>
                      <a:pt x="35" y="245"/>
                    </a:lnTo>
                    <a:lnTo>
                      <a:pt x="34" y="232"/>
                    </a:lnTo>
                    <a:lnTo>
                      <a:pt x="35" y="216"/>
                    </a:lnTo>
                    <a:lnTo>
                      <a:pt x="38" y="200"/>
                    </a:lnTo>
                    <a:lnTo>
                      <a:pt x="43" y="187"/>
                    </a:lnTo>
                    <a:lnTo>
                      <a:pt x="51" y="170"/>
                    </a:lnTo>
                    <a:lnTo>
                      <a:pt x="60" y="152"/>
                    </a:lnTo>
                    <a:lnTo>
                      <a:pt x="71" y="137"/>
                    </a:lnTo>
                    <a:lnTo>
                      <a:pt x="83" y="124"/>
                    </a:lnTo>
                    <a:lnTo>
                      <a:pt x="94" y="110"/>
                    </a:lnTo>
                    <a:lnTo>
                      <a:pt x="107" y="96"/>
                    </a:lnTo>
                    <a:lnTo>
                      <a:pt x="123" y="82"/>
                    </a:lnTo>
                    <a:lnTo>
                      <a:pt x="138" y="69"/>
                    </a:lnTo>
                    <a:lnTo>
                      <a:pt x="153" y="57"/>
                    </a:lnTo>
                    <a:lnTo>
                      <a:pt x="173" y="47"/>
                    </a:lnTo>
                    <a:lnTo>
                      <a:pt x="195" y="38"/>
                    </a:lnTo>
                    <a:lnTo>
                      <a:pt x="218" y="28"/>
                    </a:lnTo>
                    <a:lnTo>
                      <a:pt x="238" y="20"/>
                    </a:lnTo>
                    <a:lnTo>
                      <a:pt x="254" y="13"/>
                    </a:lnTo>
                    <a:lnTo>
                      <a:pt x="264" y="7"/>
                    </a:lnTo>
                    <a:lnTo>
                      <a:pt x="268" y="2"/>
                    </a:lnTo>
                    <a:lnTo>
                      <a:pt x="256" y="0"/>
                    </a:lnTo>
                    <a:lnTo>
                      <a:pt x="240" y="1"/>
                    </a:lnTo>
                    <a:lnTo>
                      <a:pt x="221" y="4"/>
                    </a:lnTo>
                    <a:lnTo>
                      <a:pt x="201" y="10"/>
                    </a:lnTo>
                    <a:lnTo>
                      <a:pt x="180" y="18"/>
                    </a:lnTo>
                    <a:lnTo>
                      <a:pt x="160" y="27"/>
                    </a:lnTo>
                    <a:lnTo>
                      <a:pt x="141" y="38"/>
                    </a:lnTo>
                    <a:lnTo>
                      <a:pt x="125" y="49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2" name="Freeform 817"/>
              <p:cNvSpPr>
                <a:spLocks/>
              </p:cNvSpPr>
              <p:nvPr/>
            </p:nvSpPr>
            <p:spPr bwMode="auto">
              <a:xfrm>
                <a:off x="5250" y="2643"/>
                <a:ext cx="99" cy="59"/>
              </a:xfrm>
              <a:custGeom>
                <a:avLst/>
                <a:gdLst>
                  <a:gd name="T0" fmla="*/ 0 w 283"/>
                  <a:gd name="T1" fmla="*/ 0 h 252"/>
                  <a:gd name="T2" fmla="*/ 0 w 283"/>
                  <a:gd name="T3" fmla="*/ 0 h 252"/>
                  <a:gd name="T4" fmla="*/ 0 w 283"/>
                  <a:gd name="T5" fmla="*/ 0 h 252"/>
                  <a:gd name="T6" fmla="*/ 0 w 283"/>
                  <a:gd name="T7" fmla="*/ 0 h 252"/>
                  <a:gd name="T8" fmla="*/ 0 w 283"/>
                  <a:gd name="T9" fmla="*/ 0 h 252"/>
                  <a:gd name="T10" fmla="*/ 0 w 283"/>
                  <a:gd name="T11" fmla="*/ 0 h 252"/>
                  <a:gd name="T12" fmla="*/ 0 w 283"/>
                  <a:gd name="T13" fmla="*/ 0 h 252"/>
                  <a:gd name="T14" fmla="*/ 0 w 283"/>
                  <a:gd name="T15" fmla="*/ 0 h 252"/>
                  <a:gd name="T16" fmla="*/ 0 w 283"/>
                  <a:gd name="T17" fmla="*/ 0 h 252"/>
                  <a:gd name="T18" fmla="*/ 0 w 283"/>
                  <a:gd name="T19" fmla="*/ 0 h 252"/>
                  <a:gd name="T20" fmla="*/ 0 w 283"/>
                  <a:gd name="T21" fmla="*/ 0 h 252"/>
                  <a:gd name="T22" fmla="*/ 0 w 283"/>
                  <a:gd name="T23" fmla="*/ 0 h 252"/>
                  <a:gd name="T24" fmla="*/ 0 w 283"/>
                  <a:gd name="T25" fmla="*/ 0 h 252"/>
                  <a:gd name="T26" fmla="*/ 0 w 283"/>
                  <a:gd name="T27" fmla="*/ 0 h 252"/>
                  <a:gd name="T28" fmla="*/ 0 w 283"/>
                  <a:gd name="T29" fmla="*/ 0 h 252"/>
                  <a:gd name="T30" fmla="*/ 0 w 283"/>
                  <a:gd name="T31" fmla="*/ 0 h 252"/>
                  <a:gd name="T32" fmla="*/ 0 w 283"/>
                  <a:gd name="T33" fmla="*/ 0 h 252"/>
                  <a:gd name="T34" fmla="*/ 0 w 283"/>
                  <a:gd name="T35" fmla="*/ 0 h 252"/>
                  <a:gd name="T36" fmla="*/ 0 w 283"/>
                  <a:gd name="T37" fmla="*/ 0 h 252"/>
                  <a:gd name="T38" fmla="*/ 0 w 283"/>
                  <a:gd name="T39" fmla="*/ 0 h 252"/>
                  <a:gd name="T40" fmla="*/ 0 w 283"/>
                  <a:gd name="T41" fmla="*/ 0 h 252"/>
                  <a:gd name="T42" fmla="*/ 0 w 283"/>
                  <a:gd name="T43" fmla="*/ 0 h 252"/>
                  <a:gd name="T44" fmla="*/ 0 w 283"/>
                  <a:gd name="T45" fmla="*/ 0 h 252"/>
                  <a:gd name="T46" fmla="*/ 0 w 283"/>
                  <a:gd name="T47" fmla="*/ 0 h 252"/>
                  <a:gd name="T48" fmla="*/ 0 w 283"/>
                  <a:gd name="T49" fmla="*/ 0 h 252"/>
                  <a:gd name="T50" fmla="*/ 0 w 283"/>
                  <a:gd name="T51" fmla="*/ 0 h 252"/>
                  <a:gd name="T52" fmla="*/ 0 w 283"/>
                  <a:gd name="T53" fmla="*/ 0 h 252"/>
                  <a:gd name="T54" fmla="*/ 0 w 283"/>
                  <a:gd name="T55" fmla="*/ 0 h 252"/>
                  <a:gd name="T56" fmla="*/ 0 w 283"/>
                  <a:gd name="T57" fmla="*/ 0 h 252"/>
                  <a:gd name="T58" fmla="*/ 0 w 283"/>
                  <a:gd name="T59" fmla="*/ 0 h 252"/>
                  <a:gd name="T60" fmla="*/ 0 w 283"/>
                  <a:gd name="T61" fmla="*/ 0 h 252"/>
                  <a:gd name="T62" fmla="*/ 0 w 283"/>
                  <a:gd name="T63" fmla="*/ 0 h 252"/>
                  <a:gd name="T64" fmla="*/ 0 w 283"/>
                  <a:gd name="T65" fmla="*/ 0 h 252"/>
                  <a:gd name="T66" fmla="*/ 0 w 283"/>
                  <a:gd name="T67" fmla="*/ 0 h 252"/>
                  <a:gd name="T68" fmla="*/ 0 w 283"/>
                  <a:gd name="T69" fmla="*/ 0 h 252"/>
                  <a:gd name="T70" fmla="*/ 0 w 283"/>
                  <a:gd name="T71" fmla="*/ 0 h 252"/>
                  <a:gd name="T72" fmla="*/ 0 w 283"/>
                  <a:gd name="T73" fmla="*/ 0 h 252"/>
                  <a:gd name="T74" fmla="*/ 0 w 283"/>
                  <a:gd name="T75" fmla="*/ 0 h 252"/>
                  <a:gd name="T76" fmla="*/ 0 w 283"/>
                  <a:gd name="T77" fmla="*/ 0 h 252"/>
                  <a:gd name="T78" fmla="*/ 0 w 283"/>
                  <a:gd name="T79" fmla="*/ 0 h 252"/>
                  <a:gd name="T80" fmla="*/ 0 w 283"/>
                  <a:gd name="T81" fmla="*/ 0 h 252"/>
                  <a:gd name="T82" fmla="*/ 0 w 283"/>
                  <a:gd name="T83" fmla="*/ 0 h 252"/>
                  <a:gd name="T84" fmla="*/ 0 w 283"/>
                  <a:gd name="T85" fmla="*/ 0 h 252"/>
                  <a:gd name="T86" fmla="*/ 0 w 283"/>
                  <a:gd name="T87" fmla="*/ 0 h 252"/>
                  <a:gd name="T88" fmla="*/ 0 w 283"/>
                  <a:gd name="T89" fmla="*/ 0 h 252"/>
                  <a:gd name="T90" fmla="*/ 0 w 283"/>
                  <a:gd name="T91" fmla="*/ 0 h 252"/>
                  <a:gd name="T92" fmla="*/ 0 w 283"/>
                  <a:gd name="T93" fmla="*/ 0 h 252"/>
                  <a:gd name="T94" fmla="*/ 0 w 283"/>
                  <a:gd name="T95" fmla="*/ 0 h 252"/>
                  <a:gd name="T96" fmla="*/ 0 w 283"/>
                  <a:gd name="T97" fmla="*/ 0 h 252"/>
                  <a:gd name="T98" fmla="*/ 0 w 283"/>
                  <a:gd name="T99" fmla="*/ 0 h 252"/>
                  <a:gd name="T100" fmla="*/ 0 w 283"/>
                  <a:gd name="T101" fmla="*/ 0 h 252"/>
                  <a:gd name="T102" fmla="*/ 0 w 283"/>
                  <a:gd name="T103" fmla="*/ 0 h 252"/>
                  <a:gd name="T104" fmla="*/ 0 w 283"/>
                  <a:gd name="T105" fmla="*/ 0 h 252"/>
                  <a:gd name="T106" fmla="*/ 0 w 283"/>
                  <a:gd name="T107" fmla="*/ 0 h 252"/>
                  <a:gd name="T108" fmla="*/ 0 w 283"/>
                  <a:gd name="T109" fmla="*/ 0 h 252"/>
                  <a:gd name="T110" fmla="*/ 0 w 283"/>
                  <a:gd name="T111" fmla="*/ 0 h 252"/>
                  <a:gd name="T112" fmla="*/ 0 w 283"/>
                  <a:gd name="T113" fmla="*/ 0 h 252"/>
                  <a:gd name="T114" fmla="*/ 0 w 283"/>
                  <a:gd name="T115" fmla="*/ 0 h 252"/>
                  <a:gd name="T116" fmla="*/ 0 w 283"/>
                  <a:gd name="T117" fmla="*/ 0 h 252"/>
                  <a:gd name="T118" fmla="*/ 0 w 283"/>
                  <a:gd name="T119" fmla="*/ 0 h 252"/>
                  <a:gd name="T120" fmla="*/ 0 w 283"/>
                  <a:gd name="T121" fmla="*/ 0 h 25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3"/>
                  <a:gd name="T184" fmla="*/ 0 h 252"/>
                  <a:gd name="T185" fmla="*/ 283 w 283"/>
                  <a:gd name="T186" fmla="*/ 252 h 25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3" h="252">
                    <a:moveTo>
                      <a:pt x="235" y="77"/>
                    </a:moveTo>
                    <a:lnTo>
                      <a:pt x="248" y="91"/>
                    </a:lnTo>
                    <a:lnTo>
                      <a:pt x="256" y="107"/>
                    </a:lnTo>
                    <a:lnTo>
                      <a:pt x="259" y="124"/>
                    </a:lnTo>
                    <a:lnTo>
                      <a:pt x="259" y="142"/>
                    </a:lnTo>
                    <a:lnTo>
                      <a:pt x="257" y="157"/>
                    </a:lnTo>
                    <a:lnTo>
                      <a:pt x="252" y="170"/>
                    </a:lnTo>
                    <a:lnTo>
                      <a:pt x="244" y="183"/>
                    </a:lnTo>
                    <a:lnTo>
                      <a:pt x="236" y="193"/>
                    </a:lnTo>
                    <a:lnTo>
                      <a:pt x="225" y="204"/>
                    </a:lnTo>
                    <a:lnTo>
                      <a:pt x="215" y="214"/>
                    </a:lnTo>
                    <a:lnTo>
                      <a:pt x="204" y="224"/>
                    </a:lnTo>
                    <a:lnTo>
                      <a:pt x="194" y="234"/>
                    </a:lnTo>
                    <a:lnTo>
                      <a:pt x="191" y="238"/>
                    </a:lnTo>
                    <a:lnTo>
                      <a:pt x="191" y="241"/>
                    </a:lnTo>
                    <a:lnTo>
                      <a:pt x="191" y="245"/>
                    </a:lnTo>
                    <a:lnTo>
                      <a:pt x="194" y="248"/>
                    </a:lnTo>
                    <a:lnTo>
                      <a:pt x="197" y="250"/>
                    </a:lnTo>
                    <a:lnTo>
                      <a:pt x="202" y="252"/>
                    </a:lnTo>
                    <a:lnTo>
                      <a:pt x="205" y="250"/>
                    </a:lnTo>
                    <a:lnTo>
                      <a:pt x="209" y="248"/>
                    </a:lnTo>
                    <a:lnTo>
                      <a:pt x="232" y="233"/>
                    </a:lnTo>
                    <a:lnTo>
                      <a:pt x="252" y="214"/>
                    </a:lnTo>
                    <a:lnTo>
                      <a:pt x="268" y="192"/>
                    </a:lnTo>
                    <a:lnTo>
                      <a:pt x="278" y="167"/>
                    </a:lnTo>
                    <a:lnTo>
                      <a:pt x="283" y="141"/>
                    </a:lnTo>
                    <a:lnTo>
                      <a:pt x="280" y="115"/>
                    </a:lnTo>
                    <a:lnTo>
                      <a:pt x="271" y="91"/>
                    </a:lnTo>
                    <a:lnTo>
                      <a:pt x="252" y="69"/>
                    </a:lnTo>
                    <a:lnTo>
                      <a:pt x="238" y="57"/>
                    </a:lnTo>
                    <a:lnTo>
                      <a:pt x="222" y="48"/>
                    </a:lnTo>
                    <a:lnTo>
                      <a:pt x="204" y="39"/>
                    </a:lnTo>
                    <a:lnTo>
                      <a:pt x="184" y="31"/>
                    </a:lnTo>
                    <a:lnTo>
                      <a:pt x="164" y="23"/>
                    </a:lnTo>
                    <a:lnTo>
                      <a:pt x="144" y="17"/>
                    </a:lnTo>
                    <a:lnTo>
                      <a:pt x="123" y="13"/>
                    </a:lnTo>
                    <a:lnTo>
                      <a:pt x="103" y="8"/>
                    </a:lnTo>
                    <a:lnTo>
                      <a:pt x="83" y="5"/>
                    </a:lnTo>
                    <a:lnTo>
                      <a:pt x="66" y="2"/>
                    </a:lnTo>
                    <a:lnTo>
                      <a:pt x="48" y="0"/>
                    </a:lnTo>
                    <a:lnTo>
                      <a:pt x="34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12" y="7"/>
                    </a:lnTo>
                    <a:lnTo>
                      <a:pt x="24" y="8"/>
                    </a:lnTo>
                    <a:lnTo>
                      <a:pt x="38" y="10"/>
                    </a:lnTo>
                    <a:lnTo>
                      <a:pt x="52" y="13"/>
                    </a:lnTo>
                    <a:lnTo>
                      <a:pt x="66" y="16"/>
                    </a:lnTo>
                    <a:lnTo>
                      <a:pt x="82" y="18"/>
                    </a:lnTo>
                    <a:lnTo>
                      <a:pt x="98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4"/>
                    </a:lnTo>
                    <a:lnTo>
                      <a:pt x="162" y="39"/>
                    </a:lnTo>
                    <a:lnTo>
                      <a:pt x="177" y="45"/>
                    </a:lnTo>
                    <a:lnTo>
                      <a:pt x="193" y="52"/>
                    </a:lnTo>
                    <a:lnTo>
                      <a:pt x="208" y="60"/>
                    </a:lnTo>
                    <a:lnTo>
                      <a:pt x="222" y="68"/>
                    </a:lnTo>
                    <a:lnTo>
                      <a:pt x="235" y="7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3" name="Freeform 818"/>
              <p:cNvSpPr>
                <a:spLocks/>
              </p:cNvSpPr>
              <p:nvPr/>
            </p:nvSpPr>
            <p:spPr bwMode="auto">
              <a:xfrm>
                <a:off x="5047" y="2671"/>
                <a:ext cx="40" cy="55"/>
              </a:xfrm>
              <a:custGeom>
                <a:avLst/>
                <a:gdLst>
                  <a:gd name="T0" fmla="*/ 0 w 114"/>
                  <a:gd name="T1" fmla="*/ 0 h 238"/>
                  <a:gd name="T2" fmla="*/ 0 w 114"/>
                  <a:gd name="T3" fmla="*/ 0 h 238"/>
                  <a:gd name="T4" fmla="*/ 0 w 114"/>
                  <a:gd name="T5" fmla="*/ 0 h 238"/>
                  <a:gd name="T6" fmla="*/ 0 w 114"/>
                  <a:gd name="T7" fmla="*/ 0 h 238"/>
                  <a:gd name="T8" fmla="*/ 0 w 114"/>
                  <a:gd name="T9" fmla="*/ 0 h 238"/>
                  <a:gd name="T10" fmla="*/ 0 w 114"/>
                  <a:gd name="T11" fmla="*/ 0 h 238"/>
                  <a:gd name="T12" fmla="*/ 0 w 114"/>
                  <a:gd name="T13" fmla="*/ 0 h 238"/>
                  <a:gd name="T14" fmla="*/ 0 w 114"/>
                  <a:gd name="T15" fmla="*/ 0 h 238"/>
                  <a:gd name="T16" fmla="*/ 0 w 114"/>
                  <a:gd name="T17" fmla="*/ 0 h 238"/>
                  <a:gd name="T18" fmla="*/ 0 w 114"/>
                  <a:gd name="T19" fmla="*/ 0 h 238"/>
                  <a:gd name="T20" fmla="*/ 0 w 114"/>
                  <a:gd name="T21" fmla="*/ 0 h 238"/>
                  <a:gd name="T22" fmla="*/ 0 w 114"/>
                  <a:gd name="T23" fmla="*/ 0 h 238"/>
                  <a:gd name="T24" fmla="*/ 0 w 114"/>
                  <a:gd name="T25" fmla="*/ 0 h 238"/>
                  <a:gd name="T26" fmla="*/ 0 w 114"/>
                  <a:gd name="T27" fmla="*/ 0 h 238"/>
                  <a:gd name="T28" fmla="*/ 0 w 114"/>
                  <a:gd name="T29" fmla="*/ 0 h 238"/>
                  <a:gd name="T30" fmla="*/ 0 w 114"/>
                  <a:gd name="T31" fmla="*/ 0 h 238"/>
                  <a:gd name="T32" fmla="*/ 0 w 114"/>
                  <a:gd name="T33" fmla="*/ 0 h 238"/>
                  <a:gd name="T34" fmla="*/ 0 w 114"/>
                  <a:gd name="T35" fmla="*/ 0 h 238"/>
                  <a:gd name="T36" fmla="*/ 0 w 114"/>
                  <a:gd name="T37" fmla="*/ 0 h 238"/>
                  <a:gd name="T38" fmla="*/ 0 w 114"/>
                  <a:gd name="T39" fmla="*/ 0 h 238"/>
                  <a:gd name="T40" fmla="*/ 0 w 114"/>
                  <a:gd name="T41" fmla="*/ 0 h 238"/>
                  <a:gd name="T42" fmla="*/ 0 w 114"/>
                  <a:gd name="T43" fmla="*/ 0 h 238"/>
                  <a:gd name="T44" fmla="*/ 0 w 114"/>
                  <a:gd name="T45" fmla="*/ 0 h 238"/>
                  <a:gd name="T46" fmla="*/ 0 w 114"/>
                  <a:gd name="T47" fmla="*/ 0 h 238"/>
                  <a:gd name="T48" fmla="*/ 0 w 114"/>
                  <a:gd name="T49" fmla="*/ 0 h 238"/>
                  <a:gd name="T50" fmla="*/ 0 w 114"/>
                  <a:gd name="T51" fmla="*/ 0 h 238"/>
                  <a:gd name="T52" fmla="*/ 0 w 114"/>
                  <a:gd name="T53" fmla="*/ 0 h 238"/>
                  <a:gd name="T54" fmla="*/ 0 w 114"/>
                  <a:gd name="T55" fmla="*/ 0 h 238"/>
                  <a:gd name="T56" fmla="*/ 0 w 114"/>
                  <a:gd name="T57" fmla="*/ 0 h 238"/>
                  <a:gd name="T58" fmla="*/ 0 w 114"/>
                  <a:gd name="T59" fmla="*/ 0 h 238"/>
                  <a:gd name="T60" fmla="*/ 0 w 114"/>
                  <a:gd name="T61" fmla="*/ 0 h 238"/>
                  <a:gd name="T62" fmla="*/ 0 w 114"/>
                  <a:gd name="T63" fmla="*/ 0 h 238"/>
                  <a:gd name="T64" fmla="*/ 0 w 114"/>
                  <a:gd name="T65" fmla="*/ 0 h 238"/>
                  <a:gd name="T66" fmla="*/ 0 w 114"/>
                  <a:gd name="T67" fmla="*/ 0 h 238"/>
                  <a:gd name="T68" fmla="*/ 0 w 114"/>
                  <a:gd name="T69" fmla="*/ 0 h 238"/>
                  <a:gd name="T70" fmla="*/ 0 w 114"/>
                  <a:gd name="T71" fmla="*/ 0 h 238"/>
                  <a:gd name="T72" fmla="*/ 0 w 114"/>
                  <a:gd name="T73" fmla="*/ 0 h 238"/>
                  <a:gd name="T74" fmla="*/ 0 w 114"/>
                  <a:gd name="T75" fmla="*/ 0 h 238"/>
                  <a:gd name="T76" fmla="*/ 0 w 114"/>
                  <a:gd name="T77" fmla="*/ 0 h 238"/>
                  <a:gd name="T78" fmla="*/ 0 w 114"/>
                  <a:gd name="T79" fmla="*/ 0 h 238"/>
                  <a:gd name="T80" fmla="*/ 0 w 114"/>
                  <a:gd name="T81" fmla="*/ 0 h 23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4"/>
                  <a:gd name="T124" fmla="*/ 0 h 238"/>
                  <a:gd name="T125" fmla="*/ 114 w 114"/>
                  <a:gd name="T126" fmla="*/ 238 h 23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4" h="238">
                    <a:moveTo>
                      <a:pt x="0" y="130"/>
                    </a:moveTo>
                    <a:lnTo>
                      <a:pt x="0" y="149"/>
                    </a:lnTo>
                    <a:lnTo>
                      <a:pt x="4" y="168"/>
                    </a:lnTo>
                    <a:lnTo>
                      <a:pt x="12" y="185"/>
                    </a:lnTo>
                    <a:lnTo>
                      <a:pt x="24" y="200"/>
                    </a:lnTo>
                    <a:lnTo>
                      <a:pt x="38" y="213"/>
                    </a:lnTo>
                    <a:lnTo>
                      <a:pt x="55" y="224"/>
                    </a:lnTo>
                    <a:lnTo>
                      <a:pt x="73" y="232"/>
                    </a:lnTo>
                    <a:lnTo>
                      <a:pt x="92" y="237"/>
                    </a:lnTo>
                    <a:lnTo>
                      <a:pt x="98" y="238"/>
                    </a:lnTo>
                    <a:lnTo>
                      <a:pt x="104" y="235"/>
                    </a:lnTo>
                    <a:lnTo>
                      <a:pt x="109" y="232"/>
                    </a:lnTo>
                    <a:lnTo>
                      <a:pt x="111" y="227"/>
                    </a:lnTo>
                    <a:lnTo>
                      <a:pt x="111" y="222"/>
                    </a:lnTo>
                    <a:lnTo>
                      <a:pt x="110" y="216"/>
                    </a:lnTo>
                    <a:lnTo>
                      <a:pt x="106" y="211"/>
                    </a:lnTo>
                    <a:lnTo>
                      <a:pt x="100" y="209"/>
                    </a:lnTo>
                    <a:lnTo>
                      <a:pt x="82" y="202"/>
                    </a:lnTo>
                    <a:lnTo>
                      <a:pt x="64" y="193"/>
                    </a:lnTo>
                    <a:lnTo>
                      <a:pt x="50" y="180"/>
                    </a:lnTo>
                    <a:lnTo>
                      <a:pt x="39" y="167"/>
                    </a:lnTo>
                    <a:lnTo>
                      <a:pt x="32" y="149"/>
                    </a:lnTo>
                    <a:lnTo>
                      <a:pt x="29" y="131"/>
                    </a:lnTo>
                    <a:lnTo>
                      <a:pt x="29" y="111"/>
                    </a:lnTo>
                    <a:lnTo>
                      <a:pt x="35" y="91"/>
                    </a:lnTo>
                    <a:lnTo>
                      <a:pt x="42" y="76"/>
                    </a:lnTo>
                    <a:lnTo>
                      <a:pt x="51" y="62"/>
                    </a:lnTo>
                    <a:lnTo>
                      <a:pt x="62" y="49"/>
                    </a:lnTo>
                    <a:lnTo>
                      <a:pt x="73" y="38"/>
                    </a:lnTo>
                    <a:lnTo>
                      <a:pt x="84" y="28"/>
                    </a:lnTo>
                    <a:lnTo>
                      <a:pt x="96" y="18"/>
                    </a:lnTo>
                    <a:lnTo>
                      <a:pt x="106" y="9"/>
                    </a:lnTo>
                    <a:lnTo>
                      <a:pt x="114" y="1"/>
                    </a:lnTo>
                    <a:lnTo>
                      <a:pt x="106" y="0"/>
                    </a:lnTo>
                    <a:lnTo>
                      <a:pt x="93" y="6"/>
                    </a:lnTo>
                    <a:lnTo>
                      <a:pt x="76" y="18"/>
                    </a:lnTo>
                    <a:lnTo>
                      <a:pt x="56" y="36"/>
                    </a:lnTo>
                    <a:lnTo>
                      <a:pt x="37" y="57"/>
                    </a:lnTo>
                    <a:lnTo>
                      <a:pt x="20" y="80"/>
                    </a:lnTo>
                    <a:lnTo>
                      <a:pt x="7" y="106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4" name="Freeform 819"/>
              <p:cNvSpPr>
                <a:spLocks/>
              </p:cNvSpPr>
              <p:nvPr/>
            </p:nvSpPr>
            <p:spPr bwMode="auto">
              <a:xfrm>
                <a:off x="5330" y="2639"/>
                <a:ext cx="87" cy="73"/>
              </a:xfrm>
              <a:custGeom>
                <a:avLst/>
                <a:gdLst>
                  <a:gd name="T0" fmla="*/ 0 w 246"/>
                  <a:gd name="T1" fmla="*/ 0 h 310"/>
                  <a:gd name="T2" fmla="*/ 0 w 246"/>
                  <a:gd name="T3" fmla="*/ 0 h 310"/>
                  <a:gd name="T4" fmla="*/ 0 w 246"/>
                  <a:gd name="T5" fmla="*/ 0 h 310"/>
                  <a:gd name="T6" fmla="*/ 0 w 246"/>
                  <a:gd name="T7" fmla="*/ 0 h 310"/>
                  <a:gd name="T8" fmla="*/ 0 w 246"/>
                  <a:gd name="T9" fmla="*/ 0 h 310"/>
                  <a:gd name="T10" fmla="*/ 0 w 246"/>
                  <a:gd name="T11" fmla="*/ 0 h 310"/>
                  <a:gd name="T12" fmla="*/ 0 w 246"/>
                  <a:gd name="T13" fmla="*/ 0 h 310"/>
                  <a:gd name="T14" fmla="*/ 0 w 246"/>
                  <a:gd name="T15" fmla="*/ 0 h 310"/>
                  <a:gd name="T16" fmla="*/ 0 w 246"/>
                  <a:gd name="T17" fmla="*/ 0 h 310"/>
                  <a:gd name="T18" fmla="*/ 0 w 246"/>
                  <a:gd name="T19" fmla="*/ 0 h 310"/>
                  <a:gd name="T20" fmla="*/ 0 w 246"/>
                  <a:gd name="T21" fmla="*/ 0 h 310"/>
                  <a:gd name="T22" fmla="*/ 0 w 246"/>
                  <a:gd name="T23" fmla="*/ 0 h 310"/>
                  <a:gd name="T24" fmla="*/ 0 w 246"/>
                  <a:gd name="T25" fmla="*/ 0 h 310"/>
                  <a:gd name="T26" fmla="*/ 0 w 246"/>
                  <a:gd name="T27" fmla="*/ 0 h 310"/>
                  <a:gd name="T28" fmla="*/ 0 w 246"/>
                  <a:gd name="T29" fmla="*/ 0 h 310"/>
                  <a:gd name="T30" fmla="*/ 0 w 246"/>
                  <a:gd name="T31" fmla="*/ 0 h 310"/>
                  <a:gd name="T32" fmla="*/ 0 w 246"/>
                  <a:gd name="T33" fmla="*/ 0 h 310"/>
                  <a:gd name="T34" fmla="*/ 0 w 246"/>
                  <a:gd name="T35" fmla="*/ 0 h 310"/>
                  <a:gd name="T36" fmla="*/ 0 w 246"/>
                  <a:gd name="T37" fmla="*/ 0 h 310"/>
                  <a:gd name="T38" fmla="*/ 0 w 246"/>
                  <a:gd name="T39" fmla="*/ 0 h 310"/>
                  <a:gd name="T40" fmla="*/ 0 w 246"/>
                  <a:gd name="T41" fmla="*/ 0 h 310"/>
                  <a:gd name="T42" fmla="*/ 0 w 246"/>
                  <a:gd name="T43" fmla="*/ 0 h 310"/>
                  <a:gd name="T44" fmla="*/ 0 w 246"/>
                  <a:gd name="T45" fmla="*/ 0 h 310"/>
                  <a:gd name="T46" fmla="*/ 0 w 246"/>
                  <a:gd name="T47" fmla="*/ 0 h 310"/>
                  <a:gd name="T48" fmla="*/ 0 w 246"/>
                  <a:gd name="T49" fmla="*/ 0 h 310"/>
                  <a:gd name="T50" fmla="*/ 0 w 246"/>
                  <a:gd name="T51" fmla="*/ 0 h 310"/>
                  <a:gd name="T52" fmla="*/ 0 w 246"/>
                  <a:gd name="T53" fmla="*/ 0 h 310"/>
                  <a:gd name="T54" fmla="*/ 0 w 246"/>
                  <a:gd name="T55" fmla="*/ 0 h 310"/>
                  <a:gd name="T56" fmla="*/ 0 w 246"/>
                  <a:gd name="T57" fmla="*/ 0 h 310"/>
                  <a:gd name="T58" fmla="*/ 0 w 246"/>
                  <a:gd name="T59" fmla="*/ 0 h 310"/>
                  <a:gd name="T60" fmla="*/ 0 w 246"/>
                  <a:gd name="T61" fmla="*/ 0 h 310"/>
                  <a:gd name="T62" fmla="*/ 0 w 246"/>
                  <a:gd name="T63" fmla="*/ 0 h 310"/>
                  <a:gd name="T64" fmla="*/ 0 w 246"/>
                  <a:gd name="T65" fmla="*/ 0 h 310"/>
                  <a:gd name="T66" fmla="*/ 0 w 246"/>
                  <a:gd name="T67" fmla="*/ 0 h 310"/>
                  <a:gd name="T68" fmla="*/ 0 w 246"/>
                  <a:gd name="T69" fmla="*/ 0 h 310"/>
                  <a:gd name="T70" fmla="*/ 0 w 246"/>
                  <a:gd name="T71" fmla="*/ 0 h 310"/>
                  <a:gd name="T72" fmla="*/ 0 w 246"/>
                  <a:gd name="T73" fmla="*/ 0 h 310"/>
                  <a:gd name="T74" fmla="*/ 0 w 246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6"/>
                  <a:gd name="T115" fmla="*/ 0 h 310"/>
                  <a:gd name="T116" fmla="*/ 246 w 246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6" h="310">
                    <a:moveTo>
                      <a:pt x="199" y="116"/>
                    </a:moveTo>
                    <a:lnTo>
                      <a:pt x="207" y="124"/>
                    </a:lnTo>
                    <a:lnTo>
                      <a:pt x="214" y="133"/>
                    </a:lnTo>
                    <a:lnTo>
                      <a:pt x="219" y="143"/>
                    </a:lnTo>
                    <a:lnTo>
                      <a:pt x="223" y="154"/>
                    </a:lnTo>
                    <a:lnTo>
                      <a:pt x="225" y="164"/>
                    </a:lnTo>
                    <a:lnTo>
                      <a:pt x="225" y="176"/>
                    </a:lnTo>
                    <a:lnTo>
                      <a:pt x="221" y="187"/>
                    </a:lnTo>
                    <a:lnTo>
                      <a:pt x="216" y="197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8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3" y="264"/>
                    </a:lnTo>
                    <a:lnTo>
                      <a:pt x="132" y="274"/>
                    </a:lnTo>
                    <a:lnTo>
                      <a:pt x="129" y="278"/>
                    </a:lnTo>
                    <a:lnTo>
                      <a:pt x="126" y="282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1" y="305"/>
                    </a:lnTo>
                    <a:lnTo>
                      <a:pt x="125" y="309"/>
                    </a:lnTo>
                    <a:lnTo>
                      <a:pt x="130" y="310"/>
                    </a:lnTo>
                    <a:lnTo>
                      <a:pt x="134" y="310"/>
                    </a:lnTo>
                    <a:lnTo>
                      <a:pt x="139" y="309"/>
                    </a:lnTo>
                    <a:lnTo>
                      <a:pt x="143" y="305"/>
                    </a:lnTo>
                    <a:lnTo>
                      <a:pt x="154" y="293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19" y="233"/>
                    </a:lnTo>
                    <a:lnTo>
                      <a:pt x="231" y="219"/>
                    </a:lnTo>
                    <a:lnTo>
                      <a:pt x="239" y="204"/>
                    </a:lnTo>
                    <a:lnTo>
                      <a:pt x="245" y="187"/>
                    </a:lnTo>
                    <a:lnTo>
                      <a:pt x="246" y="170"/>
                    </a:lnTo>
                    <a:lnTo>
                      <a:pt x="242" y="153"/>
                    </a:lnTo>
                    <a:lnTo>
                      <a:pt x="236" y="136"/>
                    </a:lnTo>
                    <a:lnTo>
                      <a:pt x="227" y="120"/>
                    </a:lnTo>
                    <a:lnTo>
                      <a:pt x="215" y="107"/>
                    </a:lnTo>
                    <a:lnTo>
                      <a:pt x="201" y="94"/>
                    </a:lnTo>
                    <a:lnTo>
                      <a:pt x="187" y="82"/>
                    </a:lnTo>
                    <a:lnTo>
                      <a:pt x="177" y="74"/>
                    </a:lnTo>
                    <a:lnTo>
                      <a:pt x="165" y="68"/>
                    </a:lnTo>
                    <a:lnTo>
                      <a:pt x="152" y="60"/>
                    </a:lnTo>
                    <a:lnTo>
                      <a:pt x="139" y="51"/>
                    </a:lnTo>
                    <a:lnTo>
                      <a:pt x="126" y="43"/>
                    </a:lnTo>
                    <a:lnTo>
                      <a:pt x="112" y="35"/>
                    </a:lnTo>
                    <a:lnTo>
                      <a:pt x="98" y="28"/>
                    </a:lnTo>
                    <a:lnTo>
                      <a:pt x="85" y="22"/>
                    </a:lnTo>
                    <a:lnTo>
                      <a:pt x="72" y="16"/>
                    </a:lnTo>
                    <a:lnTo>
                      <a:pt x="59" y="10"/>
                    </a:lnTo>
                    <a:lnTo>
                      <a:pt x="46" y="7"/>
                    </a:lnTo>
                    <a:lnTo>
                      <a:pt x="35" y="3"/>
                    </a:lnTo>
                    <a:lnTo>
                      <a:pt x="24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0" y="3"/>
                    </a:lnTo>
                    <a:lnTo>
                      <a:pt x="8" y="6"/>
                    </a:lnTo>
                    <a:lnTo>
                      <a:pt x="17" y="9"/>
                    </a:lnTo>
                    <a:lnTo>
                      <a:pt x="28" y="14"/>
                    </a:lnTo>
                    <a:lnTo>
                      <a:pt x="38" y="18"/>
                    </a:lnTo>
                    <a:lnTo>
                      <a:pt x="51" y="24"/>
                    </a:lnTo>
                    <a:lnTo>
                      <a:pt x="64" y="30"/>
                    </a:lnTo>
                    <a:lnTo>
                      <a:pt x="78" y="37"/>
                    </a:lnTo>
                    <a:lnTo>
                      <a:pt x="92" y="43"/>
                    </a:lnTo>
                    <a:lnTo>
                      <a:pt x="106" y="51"/>
                    </a:lnTo>
                    <a:lnTo>
                      <a:pt x="120" y="60"/>
                    </a:lnTo>
                    <a:lnTo>
                      <a:pt x="134" y="69"/>
                    </a:lnTo>
                    <a:lnTo>
                      <a:pt x="148" y="78"/>
                    </a:lnTo>
                    <a:lnTo>
                      <a:pt x="163" y="87"/>
                    </a:lnTo>
                    <a:lnTo>
                      <a:pt x="175" y="96"/>
                    </a:lnTo>
                    <a:lnTo>
                      <a:pt x="187" y="105"/>
                    </a:lnTo>
                    <a:lnTo>
                      <a:pt x="199" y="11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5" name="Freeform 820"/>
              <p:cNvSpPr>
                <a:spLocks/>
              </p:cNvSpPr>
              <p:nvPr/>
            </p:nvSpPr>
            <p:spPr bwMode="auto">
              <a:xfrm>
                <a:off x="5115" y="2660"/>
                <a:ext cx="69" cy="55"/>
              </a:xfrm>
              <a:custGeom>
                <a:avLst/>
                <a:gdLst>
                  <a:gd name="T0" fmla="*/ 0 w 198"/>
                  <a:gd name="T1" fmla="*/ 0 h 236"/>
                  <a:gd name="T2" fmla="*/ 0 w 198"/>
                  <a:gd name="T3" fmla="*/ 0 h 236"/>
                  <a:gd name="T4" fmla="*/ 0 w 198"/>
                  <a:gd name="T5" fmla="*/ 0 h 236"/>
                  <a:gd name="T6" fmla="*/ 0 w 198"/>
                  <a:gd name="T7" fmla="*/ 0 h 236"/>
                  <a:gd name="T8" fmla="*/ 0 w 198"/>
                  <a:gd name="T9" fmla="*/ 0 h 236"/>
                  <a:gd name="T10" fmla="*/ 0 w 198"/>
                  <a:gd name="T11" fmla="*/ 0 h 236"/>
                  <a:gd name="T12" fmla="*/ 0 w 198"/>
                  <a:gd name="T13" fmla="*/ 0 h 236"/>
                  <a:gd name="T14" fmla="*/ 0 w 198"/>
                  <a:gd name="T15" fmla="*/ 0 h 236"/>
                  <a:gd name="T16" fmla="*/ 0 w 198"/>
                  <a:gd name="T17" fmla="*/ 0 h 236"/>
                  <a:gd name="T18" fmla="*/ 0 w 198"/>
                  <a:gd name="T19" fmla="*/ 0 h 236"/>
                  <a:gd name="T20" fmla="*/ 0 w 198"/>
                  <a:gd name="T21" fmla="*/ 0 h 236"/>
                  <a:gd name="T22" fmla="*/ 0 w 198"/>
                  <a:gd name="T23" fmla="*/ 0 h 236"/>
                  <a:gd name="T24" fmla="*/ 0 w 198"/>
                  <a:gd name="T25" fmla="*/ 0 h 236"/>
                  <a:gd name="T26" fmla="*/ 0 w 198"/>
                  <a:gd name="T27" fmla="*/ 0 h 236"/>
                  <a:gd name="T28" fmla="*/ 0 w 198"/>
                  <a:gd name="T29" fmla="*/ 0 h 236"/>
                  <a:gd name="T30" fmla="*/ 0 w 198"/>
                  <a:gd name="T31" fmla="*/ 0 h 236"/>
                  <a:gd name="T32" fmla="*/ 0 w 198"/>
                  <a:gd name="T33" fmla="*/ 0 h 236"/>
                  <a:gd name="T34" fmla="*/ 0 w 198"/>
                  <a:gd name="T35" fmla="*/ 0 h 236"/>
                  <a:gd name="T36" fmla="*/ 0 w 198"/>
                  <a:gd name="T37" fmla="*/ 0 h 236"/>
                  <a:gd name="T38" fmla="*/ 0 w 198"/>
                  <a:gd name="T39" fmla="*/ 0 h 236"/>
                  <a:gd name="T40" fmla="*/ 0 w 198"/>
                  <a:gd name="T41" fmla="*/ 0 h 236"/>
                  <a:gd name="T42" fmla="*/ 0 w 198"/>
                  <a:gd name="T43" fmla="*/ 0 h 236"/>
                  <a:gd name="T44" fmla="*/ 0 w 198"/>
                  <a:gd name="T45" fmla="*/ 0 h 236"/>
                  <a:gd name="T46" fmla="*/ 0 w 198"/>
                  <a:gd name="T47" fmla="*/ 0 h 236"/>
                  <a:gd name="T48" fmla="*/ 0 w 198"/>
                  <a:gd name="T49" fmla="*/ 0 h 236"/>
                  <a:gd name="T50" fmla="*/ 0 w 198"/>
                  <a:gd name="T51" fmla="*/ 0 h 236"/>
                  <a:gd name="T52" fmla="*/ 0 w 198"/>
                  <a:gd name="T53" fmla="*/ 0 h 236"/>
                  <a:gd name="T54" fmla="*/ 0 w 198"/>
                  <a:gd name="T55" fmla="*/ 0 h 236"/>
                  <a:gd name="T56" fmla="*/ 0 w 198"/>
                  <a:gd name="T57" fmla="*/ 0 h 236"/>
                  <a:gd name="T58" fmla="*/ 0 w 198"/>
                  <a:gd name="T59" fmla="*/ 0 h 236"/>
                  <a:gd name="T60" fmla="*/ 0 w 198"/>
                  <a:gd name="T61" fmla="*/ 0 h 236"/>
                  <a:gd name="T62" fmla="*/ 0 w 198"/>
                  <a:gd name="T63" fmla="*/ 0 h 236"/>
                  <a:gd name="T64" fmla="*/ 0 w 198"/>
                  <a:gd name="T65" fmla="*/ 0 h 236"/>
                  <a:gd name="T66" fmla="*/ 0 w 198"/>
                  <a:gd name="T67" fmla="*/ 0 h 236"/>
                  <a:gd name="T68" fmla="*/ 0 w 198"/>
                  <a:gd name="T69" fmla="*/ 0 h 236"/>
                  <a:gd name="T70" fmla="*/ 0 w 198"/>
                  <a:gd name="T71" fmla="*/ 0 h 236"/>
                  <a:gd name="T72" fmla="*/ 0 w 198"/>
                  <a:gd name="T73" fmla="*/ 0 h 236"/>
                  <a:gd name="T74" fmla="*/ 0 w 198"/>
                  <a:gd name="T75" fmla="*/ 0 h 236"/>
                  <a:gd name="T76" fmla="*/ 0 w 198"/>
                  <a:gd name="T77" fmla="*/ 0 h 236"/>
                  <a:gd name="T78" fmla="*/ 0 w 198"/>
                  <a:gd name="T79" fmla="*/ 0 h 236"/>
                  <a:gd name="T80" fmla="*/ 0 w 198"/>
                  <a:gd name="T81" fmla="*/ 0 h 236"/>
                  <a:gd name="T82" fmla="*/ 0 w 198"/>
                  <a:gd name="T83" fmla="*/ 0 h 236"/>
                  <a:gd name="T84" fmla="*/ 0 w 198"/>
                  <a:gd name="T85" fmla="*/ 0 h 236"/>
                  <a:gd name="T86" fmla="*/ 0 w 198"/>
                  <a:gd name="T87" fmla="*/ 0 h 236"/>
                  <a:gd name="T88" fmla="*/ 0 w 198"/>
                  <a:gd name="T89" fmla="*/ 0 h 236"/>
                  <a:gd name="T90" fmla="*/ 0 w 198"/>
                  <a:gd name="T91" fmla="*/ 0 h 236"/>
                  <a:gd name="T92" fmla="*/ 0 w 198"/>
                  <a:gd name="T93" fmla="*/ 0 h 236"/>
                  <a:gd name="T94" fmla="*/ 0 w 198"/>
                  <a:gd name="T95" fmla="*/ 0 h 236"/>
                  <a:gd name="T96" fmla="*/ 0 w 198"/>
                  <a:gd name="T97" fmla="*/ 0 h 236"/>
                  <a:gd name="T98" fmla="*/ 0 w 198"/>
                  <a:gd name="T99" fmla="*/ 0 h 236"/>
                  <a:gd name="T100" fmla="*/ 0 w 198"/>
                  <a:gd name="T101" fmla="*/ 0 h 236"/>
                  <a:gd name="T102" fmla="*/ 0 w 198"/>
                  <a:gd name="T103" fmla="*/ 0 h 236"/>
                  <a:gd name="T104" fmla="*/ 0 w 198"/>
                  <a:gd name="T105" fmla="*/ 0 h 236"/>
                  <a:gd name="T106" fmla="*/ 0 w 198"/>
                  <a:gd name="T107" fmla="*/ 0 h 236"/>
                  <a:gd name="T108" fmla="*/ 0 w 198"/>
                  <a:gd name="T109" fmla="*/ 0 h 236"/>
                  <a:gd name="T110" fmla="*/ 0 w 198"/>
                  <a:gd name="T111" fmla="*/ 0 h 236"/>
                  <a:gd name="T112" fmla="*/ 0 w 198"/>
                  <a:gd name="T113" fmla="*/ 0 h 236"/>
                  <a:gd name="T114" fmla="*/ 0 w 198"/>
                  <a:gd name="T115" fmla="*/ 0 h 236"/>
                  <a:gd name="T116" fmla="*/ 0 w 198"/>
                  <a:gd name="T117" fmla="*/ 0 h 236"/>
                  <a:gd name="T118" fmla="*/ 0 w 198"/>
                  <a:gd name="T119" fmla="*/ 0 h 236"/>
                  <a:gd name="T120" fmla="*/ 0 w 198"/>
                  <a:gd name="T121" fmla="*/ 0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98"/>
                  <a:gd name="T184" fmla="*/ 0 h 236"/>
                  <a:gd name="T185" fmla="*/ 198 w 19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98" h="236">
                    <a:moveTo>
                      <a:pt x="73" y="36"/>
                    </a:moveTo>
                    <a:lnTo>
                      <a:pt x="58" y="46"/>
                    </a:lnTo>
                    <a:lnTo>
                      <a:pt x="46" y="58"/>
                    </a:lnTo>
                    <a:lnTo>
                      <a:pt x="33" y="72"/>
                    </a:lnTo>
                    <a:lnTo>
                      <a:pt x="22" y="85"/>
                    </a:lnTo>
                    <a:lnTo>
                      <a:pt x="14" y="100"/>
                    </a:lnTo>
                    <a:lnTo>
                      <a:pt x="7" y="115"/>
                    </a:lnTo>
                    <a:lnTo>
                      <a:pt x="2" y="130"/>
                    </a:lnTo>
                    <a:lnTo>
                      <a:pt x="0" y="146"/>
                    </a:lnTo>
                    <a:lnTo>
                      <a:pt x="2" y="170"/>
                    </a:lnTo>
                    <a:lnTo>
                      <a:pt x="12" y="190"/>
                    </a:lnTo>
                    <a:lnTo>
                      <a:pt x="26" y="207"/>
                    </a:lnTo>
                    <a:lnTo>
                      <a:pt x="43" y="220"/>
                    </a:lnTo>
                    <a:lnTo>
                      <a:pt x="64" y="229"/>
                    </a:lnTo>
                    <a:lnTo>
                      <a:pt x="88" y="235"/>
                    </a:lnTo>
                    <a:lnTo>
                      <a:pt x="110" y="236"/>
                    </a:lnTo>
                    <a:lnTo>
                      <a:pt x="132" y="232"/>
                    </a:lnTo>
                    <a:lnTo>
                      <a:pt x="137" y="232"/>
                    </a:lnTo>
                    <a:lnTo>
                      <a:pt x="142" y="230"/>
                    </a:lnTo>
                    <a:lnTo>
                      <a:pt x="145" y="226"/>
                    </a:lnTo>
                    <a:lnTo>
                      <a:pt x="146" y="221"/>
                    </a:lnTo>
                    <a:lnTo>
                      <a:pt x="145" y="219"/>
                    </a:lnTo>
                    <a:lnTo>
                      <a:pt x="142" y="219"/>
                    </a:lnTo>
                    <a:lnTo>
                      <a:pt x="137" y="217"/>
                    </a:lnTo>
                    <a:lnTo>
                      <a:pt x="131" y="217"/>
                    </a:lnTo>
                    <a:lnTo>
                      <a:pt x="124" y="217"/>
                    </a:lnTo>
                    <a:lnTo>
                      <a:pt x="118" y="217"/>
                    </a:lnTo>
                    <a:lnTo>
                      <a:pt x="112" y="217"/>
                    </a:lnTo>
                    <a:lnTo>
                      <a:pt x="109" y="217"/>
                    </a:lnTo>
                    <a:lnTo>
                      <a:pt x="97" y="216"/>
                    </a:lnTo>
                    <a:lnTo>
                      <a:pt x="87" y="215"/>
                    </a:lnTo>
                    <a:lnTo>
                      <a:pt x="75" y="214"/>
                    </a:lnTo>
                    <a:lnTo>
                      <a:pt x="63" y="211"/>
                    </a:lnTo>
                    <a:lnTo>
                      <a:pt x="51" y="207"/>
                    </a:lnTo>
                    <a:lnTo>
                      <a:pt x="40" y="199"/>
                    </a:lnTo>
                    <a:lnTo>
                      <a:pt x="29" y="189"/>
                    </a:lnTo>
                    <a:lnTo>
                      <a:pt x="17" y="174"/>
                    </a:lnTo>
                    <a:lnTo>
                      <a:pt x="15" y="157"/>
                    </a:lnTo>
                    <a:lnTo>
                      <a:pt x="16" y="141"/>
                    </a:lnTo>
                    <a:lnTo>
                      <a:pt x="21" y="124"/>
                    </a:lnTo>
                    <a:lnTo>
                      <a:pt x="28" y="109"/>
                    </a:lnTo>
                    <a:lnTo>
                      <a:pt x="39" y="96"/>
                    </a:lnTo>
                    <a:lnTo>
                      <a:pt x="50" y="82"/>
                    </a:lnTo>
                    <a:lnTo>
                      <a:pt x="63" y="70"/>
                    </a:lnTo>
                    <a:lnTo>
                      <a:pt x="78" y="59"/>
                    </a:lnTo>
                    <a:lnTo>
                      <a:pt x="94" y="49"/>
                    </a:lnTo>
                    <a:lnTo>
                      <a:pt x="110" y="39"/>
                    </a:lnTo>
                    <a:lnTo>
                      <a:pt x="126" y="31"/>
                    </a:lnTo>
                    <a:lnTo>
                      <a:pt x="142" y="24"/>
                    </a:lnTo>
                    <a:lnTo>
                      <a:pt x="158" y="19"/>
                    </a:lnTo>
                    <a:lnTo>
                      <a:pt x="172" y="13"/>
                    </a:lnTo>
                    <a:lnTo>
                      <a:pt x="186" y="10"/>
                    </a:lnTo>
                    <a:lnTo>
                      <a:pt x="198" y="7"/>
                    </a:lnTo>
                    <a:lnTo>
                      <a:pt x="190" y="3"/>
                    </a:lnTo>
                    <a:lnTo>
                      <a:pt x="177" y="0"/>
                    </a:lnTo>
                    <a:lnTo>
                      <a:pt x="162" y="3"/>
                    </a:lnTo>
                    <a:lnTo>
                      <a:pt x="144" y="6"/>
                    </a:lnTo>
                    <a:lnTo>
                      <a:pt x="124" y="12"/>
                    </a:lnTo>
                    <a:lnTo>
                      <a:pt x="105" y="19"/>
                    </a:lnTo>
                    <a:lnTo>
                      <a:pt x="88" y="28"/>
                    </a:lnTo>
                    <a:lnTo>
                      <a:pt x="7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6" name="Freeform 821"/>
              <p:cNvSpPr>
                <a:spLocks/>
              </p:cNvSpPr>
              <p:nvPr/>
            </p:nvSpPr>
            <p:spPr bwMode="auto">
              <a:xfrm>
                <a:off x="5233" y="2660"/>
                <a:ext cx="47" cy="42"/>
              </a:xfrm>
              <a:custGeom>
                <a:avLst/>
                <a:gdLst>
                  <a:gd name="T0" fmla="*/ 0 w 128"/>
                  <a:gd name="T1" fmla="*/ 0 h 183"/>
                  <a:gd name="T2" fmla="*/ 0 w 128"/>
                  <a:gd name="T3" fmla="*/ 0 h 183"/>
                  <a:gd name="T4" fmla="*/ 0 w 128"/>
                  <a:gd name="T5" fmla="*/ 0 h 183"/>
                  <a:gd name="T6" fmla="*/ 0 w 128"/>
                  <a:gd name="T7" fmla="*/ 0 h 183"/>
                  <a:gd name="T8" fmla="*/ 0 w 128"/>
                  <a:gd name="T9" fmla="*/ 0 h 183"/>
                  <a:gd name="T10" fmla="*/ 0 w 128"/>
                  <a:gd name="T11" fmla="*/ 0 h 183"/>
                  <a:gd name="T12" fmla="*/ 0 w 128"/>
                  <a:gd name="T13" fmla="*/ 0 h 183"/>
                  <a:gd name="T14" fmla="*/ 0 w 128"/>
                  <a:gd name="T15" fmla="*/ 0 h 183"/>
                  <a:gd name="T16" fmla="*/ 0 w 128"/>
                  <a:gd name="T17" fmla="*/ 0 h 183"/>
                  <a:gd name="T18" fmla="*/ 0 w 128"/>
                  <a:gd name="T19" fmla="*/ 0 h 183"/>
                  <a:gd name="T20" fmla="*/ 0 w 128"/>
                  <a:gd name="T21" fmla="*/ 0 h 183"/>
                  <a:gd name="T22" fmla="*/ 0 w 128"/>
                  <a:gd name="T23" fmla="*/ 0 h 183"/>
                  <a:gd name="T24" fmla="*/ 0 w 128"/>
                  <a:gd name="T25" fmla="*/ 0 h 183"/>
                  <a:gd name="T26" fmla="*/ 0 w 128"/>
                  <a:gd name="T27" fmla="*/ 0 h 183"/>
                  <a:gd name="T28" fmla="*/ 0 w 128"/>
                  <a:gd name="T29" fmla="*/ 0 h 183"/>
                  <a:gd name="T30" fmla="*/ 0 w 128"/>
                  <a:gd name="T31" fmla="*/ 0 h 183"/>
                  <a:gd name="T32" fmla="*/ 0 w 128"/>
                  <a:gd name="T33" fmla="*/ 0 h 183"/>
                  <a:gd name="T34" fmla="*/ 0 w 128"/>
                  <a:gd name="T35" fmla="*/ 0 h 183"/>
                  <a:gd name="T36" fmla="*/ 0 w 128"/>
                  <a:gd name="T37" fmla="*/ 0 h 183"/>
                  <a:gd name="T38" fmla="*/ 0 w 128"/>
                  <a:gd name="T39" fmla="*/ 0 h 183"/>
                  <a:gd name="T40" fmla="*/ 0 w 128"/>
                  <a:gd name="T41" fmla="*/ 0 h 183"/>
                  <a:gd name="T42" fmla="*/ 0 w 128"/>
                  <a:gd name="T43" fmla="*/ 0 h 183"/>
                  <a:gd name="T44" fmla="*/ 0 w 128"/>
                  <a:gd name="T45" fmla="*/ 0 h 183"/>
                  <a:gd name="T46" fmla="*/ 0 w 128"/>
                  <a:gd name="T47" fmla="*/ 0 h 183"/>
                  <a:gd name="T48" fmla="*/ 0 w 128"/>
                  <a:gd name="T49" fmla="*/ 0 h 183"/>
                  <a:gd name="T50" fmla="*/ 0 w 128"/>
                  <a:gd name="T51" fmla="*/ 0 h 183"/>
                  <a:gd name="T52" fmla="*/ 0 w 128"/>
                  <a:gd name="T53" fmla="*/ 0 h 183"/>
                  <a:gd name="T54" fmla="*/ 0 w 128"/>
                  <a:gd name="T55" fmla="*/ 0 h 183"/>
                  <a:gd name="T56" fmla="*/ 0 w 128"/>
                  <a:gd name="T57" fmla="*/ 0 h 183"/>
                  <a:gd name="T58" fmla="*/ 0 w 128"/>
                  <a:gd name="T59" fmla="*/ 0 h 183"/>
                  <a:gd name="T60" fmla="*/ 0 w 128"/>
                  <a:gd name="T61" fmla="*/ 0 h 183"/>
                  <a:gd name="T62" fmla="*/ 0 w 128"/>
                  <a:gd name="T63" fmla="*/ 0 h 183"/>
                  <a:gd name="T64" fmla="*/ 0 w 128"/>
                  <a:gd name="T65" fmla="*/ 0 h 183"/>
                  <a:gd name="T66" fmla="*/ 0 w 128"/>
                  <a:gd name="T67" fmla="*/ 0 h 183"/>
                  <a:gd name="T68" fmla="*/ 0 w 128"/>
                  <a:gd name="T69" fmla="*/ 0 h 183"/>
                  <a:gd name="T70" fmla="*/ 0 w 128"/>
                  <a:gd name="T71" fmla="*/ 0 h 183"/>
                  <a:gd name="T72" fmla="*/ 0 w 128"/>
                  <a:gd name="T73" fmla="*/ 0 h 183"/>
                  <a:gd name="T74" fmla="*/ 0 w 128"/>
                  <a:gd name="T75" fmla="*/ 0 h 183"/>
                  <a:gd name="T76" fmla="*/ 0 w 128"/>
                  <a:gd name="T77" fmla="*/ 0 h 183"/>
                  <a:gd name="T78" fmla="*/ 0 w 128"/>
                  <a:gd name="T79" fmla="*/ 0 h 183"/>
                  <a:gd name="T80" fmla="*/ 0 w 128"/>
                  <a:gd name="T81" fmla="*/ 0 h 1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8"/>
                  <a:gd name="T124" fmla="*/ 0 h 183"/>
                  <a:gd name="T125" fmla="*/ 128 w 128"/>
                  <a:gd name="T126" fmla="*/ 183 h 1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8" h="183">
                    <a:moveTo>
                      <a:pt x="108" y="61"/>
                    </a:moveTo>
                    <a:lnTo>
                      <a:pt x="111" y="80"/>
                    </a:lnTo>
                    <a:lnTo>
                      <a:pt x="109" y="97"/>
                    </a:lnTo>
                    <a:lnTo>
                      <a:pt x="101" y="110"/>
                    </a:lnTo>
                    <a:lnTo>
                      <a:pt x="89" y="123"/>
                    </a:lnTo>
                    <a:lnTo>
                      <a:pt x="75" y="134"/>
                    </a:lnTo>
                    <a:lnTo>
                      <a:pt x="60" y="145"/>
                    </a:lnTo>
                    <a:lnTo>
                      <a:pt x="43" y="156"/>
                    </a:lnTo>
                    <a:lnTo>
                      <a:pt x="29" y="167"/>
                    </a:lnTo>
                    <a:lnTo>
                      <a:pt x="27" y="170"/>
                    </a:lnTo>
                    <a:lnTo>
                      <a:pt x="26" y="172"/>
                    </a:lnTo>
                    <a:lnTo>
                      <a:pt x="26" y="176"/>
                    </a:lnTo>
                    <a:lnTo>
                      <a:pt x="28" y="179"/>
                    </a:lnTo>
                    <a:lnTo>
                      <a:pt x="30" y="182"/>
                    </a:lnTo>
                    <a:lnTo>
                      <a:pt x="34" y="183"/>
                    </a:lnTo>
                    <a:lnTo>
                      <a:pt x="37" y="183"/>
                    </a:lnTo>
                    <a:lnTo>
                      <a:pt x="41" y="182"/>
                    </a:lnTo>
                    <a:lnTo>
                      <a:pt x="58" y="171"/>
                    </a:lnTo>
                    <a:lnTo>
                      <a:pt x="76" y="160"/>
                    </a:lnTo>
                    <a:lnTo>
                      <a:pt x="92" y="147"/>
                    </a:lnTo>
                    <a:lnTo>
                      <a:pt x="108" y="132"/>
                    </a:lnTo>
                    <a:lnTo>
                      <a:pt x="118" y="116"/>
                    </a:lnTo>
                    <a:lnTo>
                      <a:pt x="125" y="98"/>
                    </a:lnTo>
                    <a:lnTo>
                      <a:pt x="128" y="78"/>
                    </a:lnTo>
                    <a:lnTo>
                      <a:pt x="123" y="58"/>
                    </a:lnTo>
                    <a:lnTo>
                      <a:pt x="112" y="41"/>
                    </a:lnTo>
                    <a:lnTo>
                      <a:pt x="98" y="28"/>
                    </a:lnTo>
                    <a:lnTo>
                      <a:pt x="80" y="16"/>
                    </a:lnTo>
                    <a:lnTo>
                      <a:pt x="61" y="8"/>
                    </a:lnTo>
                    <a:lnTo>
                      <a:pt x="41" y="2"/>
                    </a:lnTo>
                    <a:lnTo>
                      <a:pt x="23" y="0"/>
                    </a:lnTo>
                    <a:lnTo>
                      <a:pt x="9" y="1"/>
                    </a:lnTo>
                    <a:lnTo>
                      <a:pt x="0" y="6"/>
                    </a:lnTo>
                    <a:lnTo>
                      <a:pt x="16" y="10"/>
                    </a:lnTo>
                    <a:lnTo>
                      <a:pt x="33" y="14"/>
                    </a:lnTo>
                    <a:lnTo>
                      <a:pt x="48" y="17"/>
                    </a:lnTo>
                    <a:lnTo>
                      <a:pt x="63" y="22"/>
                    </a:lnTo>
                    <a:lnTo>
                      <a:pt x="77" y="28"/>
                    </a:lnTo>
                    <a:lnTo>
                      <a:pt x="90" y="36"/>
                    </a:lnTo>
                    <a:lnTo>
                      <a:pt x="101" y="46"/>
                    </a:lnTo>
                    <a:lnTo>
                      <a:pt x="10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7" name="Freeform 822"/>
              <p:cNvSpPr>
                <a:spLocks/>
              </p:cNvSpPr>
              <p:nvPr/>
            </p:nvSpPr>
            <p:spPr bwMode="auto">
              <a:xfrm>
                <a:off x="5070" y="2650"/>
                <a:ext cx="112" cy="88"/>
              </a:xfrm>
              <a:custGeom>
                <a:avLst/>
                <a:gdLst>
                  <a:gd name="T0" fmla="*/ 0 w 323"/>
                  <a:gd name="T1" fmla="*/ 0 h 379"/>
                  <a:gd name="T2" fmla="*/ 0 w 323"/>
                  <a:gd name="T3" fmla="*/ 0 h 379"/>
                  <a:gd name="T4" fmla="*/ 0 w 323"/>
                  <a:gd name="T5" fmla="*/ 0 h 379"/>
                  <a:gd name="T6" fmla="*/ 0 w 323"/>
                  <a:gd name="T7" fmla="*/ 0 h 379"/>
                  <a:gd name="T8" fmla="*/ 0 w 323"/>
                  <a:gd name="T9" fmla="*/ 0 h 379"/>
                  <a:gd name="T10" fmla="*/ 0 w 323"/>
                  <a:gd name="T11" fmla="*/ 0 h 379"/>
                  <a:gd name="T12" fmla="*/ 0 w 323"/>
                  <a:gd name="T13" fmla="*/ 0 h 379"/>
                  <a:gd name="T14" fmla="*/ 0 w 323"/>
                  <a:gd name="T15" fmla="*/ 0 h 379"/>
                  <a:gd name="T16" fmla="*/ 0 w 323"/>
                  <a:gd name="T17" fmla="*/ 0 h 379"/>
                  <a:gd name="T18" fmla="*/ 0 w 323"/>
                  <a:gd name="T19" fmla="*/ 0 h 379"/>
                  <a:gd name="T20" fmla="*/ 0 w 323"/>
                  <a:gd name="T21" fmla="*/ 0 h 379"/>
                  <a:gd name="T22" fmla="*/ 0 w 323"/>
                  <a:gd name="T23" fmla="*/ 0 h 379"/>
                  <a:gd name="T24" fmla="*/ 0 w 323"/>
                  <a:gd name="T25" fmla="*/ 0 h 379"/>
                  <a:gd name="T26" fmla="*/ 0 w 323"/>
                  <a:gd name="T27" fmla="*/ 0 h 379"/>
                  <a:gd name="T28" fmla="*/ 0 w 323"/>
                  <a:gd name="T29" fmla="*/ 0 h 379"/>
                  <a:gd name="T30" fmla="*/ 0 w 323"/>
                  <a:gd name="T31" fmla="*/ 0 h 379"/>
                  <a:gd name="T32" fmla="*/ 0 w 323"/>
                  <a:gd name="T33" fmla="*/ 0 h 379"/>
                  <a:gd name="T34" fmla="*/ 0 w 323"/>
                  <a:gd name="T35" fmla="*/ 0 h 379"/>
                  <a:gd name="T36" fmla="*/ 0 w 323"/>
                  <a:gd name="T37" fmla="*/ 0 h 379"/>
                  <a:gd name="T38" fmla="*/ 0 w 323"/>
                  <a:gd name="T39" fmla="*/ 0 h 379"/>
                  <a:gd name="T40" fmla="*/ 0 w 323"/>
                  <a:gd name="T41" fmla="*/ 0 h 379"/>
                  <a:gd name="T42" fmla="*/ 0 w 323"/>
                  <a:gd name="T43" fmla="*/ 0 h 379"/>
                  <a:gd name="T44" fmla="*/ 0 w 323"/>
                  <a:gd name="T45" fmla="*/ 0 h 379"/>
                  <a:gd name="T46" fmla="*/ 0 w 323"/>
                  <a:gd name="T47" fmla="*/ 0 h 379"/>
                  <a:gd name="T48" fmla="*/ 0 w 323"/>
                  <a:gd name="T49" fmla="*/ 0 h 379"/>
                  <a:gd name="T50" fmla="*/ 0 w 323"/>
                  <a:gd name="T51" fmla="*/ 0 h 379"/>
                  <a:gd name="T52" fmla="*/ 0 w 323"/>
                  <a:gd name="T53" fmla="*/ 0 h 379"/>
                  <a:gd name="T54" fmla="*/ 0 w 323"/>
                  <a:gd name="T55" fmla="*/ 0 h 379"/>
                  <a:gd name="T56" fmla="*/ 0 w 323"/>
                  <a:gd name="T57" fmla="*/ 0 h 379"/>
                  <a:gd name="T58" fmla="*/ 0 w 323"/>
                  <a:gd name="T59" fmla="*/ 0 h 379"/>
                  <a:gd name="T60" fmla="*/ 0 w 323"/>
                  <a:gd name="T61" fmla="*/ 0 h 379"/>
                  <a:gd name="T62" fmla="*/ 0 w 323"/>
                  <a:gd name="T63" fmla="*/ 0 h 379"/>
                  <a:gd name="T64" fmla="*/ 0 w 323"/>
                  <a:gd name="T65" fmla="*/ 0 h 379"/>
                  <a:gd name="T66" fmla="*/ 0 w 323"/>
                  <a:gd name="T67" fmla="*/ 0 h 379"/>
                  <a:gd name="T68" fmla="*/ 0 w 323"/>
                  <a:gd name="T69" fmla="*/ 0 h 379"/>
                  <a:gd name="T70" fmla="*/ 0 w 323"/>
                  <a:gd name="T71" fmla="*/ 0 h 379"/>
                  <a:gd name="T72" fmla="*/ 0 w 323"/>
                  <a:gd name="T73" fmla="*/ 0 h 379"/>
                  <a:gd name="T74" fmla="*/ 0 w 323"/>
                  <a:gd name="T75" fmla="*/ 0 h 379"/>
                  <a:gd name="T76" fmla="*/ 0 w 323"/>
                  <a:gd name="T77" fmla="*/ 0 h 379"/>
                  <a:gd name="T78" fmla="*/ 0 w 323"/>
                  <a:gd name="T79" fmla="*/ 0 h 379"/>
                  <a:gd name="T80" fmla="*/ 0 w 323"/>
                  <a:gd name="T81" fmla="*/ 0 h 379"/>
                  <a:gd name="T82" fmla="*/ 0 w 323"/>
                  <a:gd name="T83" fmla="*/ 0 h 379"/>
                  <a:gd name="T84" fmla="*/ 0 w 323"/>
                  <a:gd name="T85" fmla="*/ 0 h 379"/>
                  <a:gd name="T86" fmla="*/ 0 w 323"/>
                  <a:gd name="T87" fmla="*/ 0 h 3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23"/>
                  <a:gd name="T133" fmla="*/ 0 h 379"/>
                  <a:gd name="T134" fmla="*/ 323 w 323"/>
                  <a:gd name="T135" fmla="*/ 379 h 3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23" h="379">
                    <a:moveTo>
                      <a:pt x="126" y="50"/>
                    </a:moveTo>
                    <a:lnTo>
                      <a:pt x="101" y="70"/>
                    </a:lnTo>
                    <a:lnTo>
                      <a:pt x="76" y="92"/>
                    </a:lnTo>
                    <a:lnTo>
                      <a:pt x="54" y="115"/>
                    </a:lnTo>
                    <a:lnTo>
                      <a:pt x="34" y="140"/>
                    </a:lnTo>
                    <a:lnTo>
                      <a:pt x="18" y="167"/>
                    </a:lnTo>
                    <a:lnTo>
                      <a:pt x="6" y="196"/>
                    </a:lnTo>
                    <a:lnTo>
                      <a:pt x="0" y="227"/>
                    </a:lnTo>
                    <a:lnTo>
                      <a:pt x="1" y="259"/>
                    </a:lnTo>
                    <a:lnTo>
                      <a:pt x="4" y="267"/>
                    </a:lnTo>
                    <a:lnTo>
                      <a:pt x="7" y="277"/>
                    </a:lnTo>
                    <a:lnTo>
                      <a:pt x="11" y="283"/>
                    </a:lnTo>
                    <a:lnTo>
                      <a:pt x="15" y="291"/>
                    </a:lnTo>
                    <a:lnTo>
                      <a:pt x="21" y="298"/>
                    </a:lnTo>
                    <a:lnTo>
                      <a:pt x="27" y="305"/>
                    </a:lnTo>
                    <a:lnTo>
                      <a:pt x="34" y="311"/>
                    </a:lnTo>
                    <a:lnTo>
                      <a:pt x="41" y="316"/>
                    </a:lnTo>
                    <a:lnTo>
                      <a:pt x="57" y="325"/>
                    </a:lnTo>
                    <a:lnTo>
                      <a:pt x="72" y="333"/>
                    </a:lnTo>
                    <a:lnTo>
                      <a:pt x="87" y="340"/>
                    </a:lnTo>
                    <a:lnTo>
                      <a:pt x="103" y="345"/>
                    </a:lnTo>
                    <a:lnTo>
                      <a:pt x="120" y="351"/>
                    </a:lnTo>
                    <a:lnTo>
                      <a:pt x="136" y="356"/>
                    </a:lnTo>
                    <a:lnTo>
                      <a:pt x="153" y="360"/>
                    </a:lnTo>
                    <a:lnTo>
                      <a:pt x="169" y="364"/>
                    </a:lnTo>
                    <a:lnTo>
                      <a:pt x="187" y="367"/>
                    </a:lnTo>
                    <a:lnTo>
                      <a:pt x="204" y="370"/>
                    </a:lnTo>
                    <a:lnTo>
                      <a:pt x="221" y="372"/>
                    </a:lnTo>
                    <a:lnTo>
                      <a:pt x="238" y="374"/>
                    </a:lnTo>
                    <a:lnTo>
                      <a:pt x="256" y="375"/>
                    </a:lnTo>
                    <a:lnTo>
                      <a:pt x="273" y="376"/>
                    </a:lnTo>
                    <a:lnTo>
                      <a:pt x="290" y="378"/>
                    </a:lnTo>
                    <a:lnTo>
                      <a:pt x="307" y="379"/>
                    </a:lnTo>
                    <a:lnTo>
                      <a:pt x="312" y="379"/>
                    </a:lnTo>
                    <a:lnTo>
                      <a:pt x="317" y="375"/>
                    </a:lnTo>
                    <a:lnTo>
                      <a:pt x="320" y="372"/>
                    </a:lnTo>
                    <a:lnTo>
                      <a:pt x="323" y="366"/>
                    </a:lnTo>
                    <a:lnTo>
                      <a:pt x="323" y="360"/>
                    </a:lnTo>
                    <a:lnTo>
                      <a:pt x="320" y="356"/>
                    </a:lnTo>
                    <a:lnTo>
                      <a:pt x="316" y="352"/>
                    </a:lnTo>
                    <a:lnTo>
                      <a:pt x="311" y="351"/>
                    </a:lnTo>
                    <a:lnTo>
                      <a:pt x="295" y="351"/>
                    </a:lnTo>
                    <a:lnTo>
                      <a:pt x="279" y="351"/>
                    </a:lnTo>
                    <a:lnTo>
                      <a:pt x="263" y="350"/>
                    </a:lnTo>
                    <a:lnTo>
                      <a:pt x="248" y="349"/>
                    </a:lnTo>
                    <a:lnTo>
                      <a:pt x="231" y="348"/>
                    </a:lnTo>
                    <a:lnTo>
                      <a:pt x="215" y="345"/>
                    </a:lnTo>
                    <a:lnTo>
                      <a:pt x="200" y="343"/>
                    </a:lnTo>
                    <a:lnTo>
                      <a:pt x="183" y="341"/>
                    </a:lnTo>
                    <a:lnTo>
                      <a:pt x="168" y="337"/>
                    </a:lnTo>
                    <a:lnTo>
                      <a:pt x="151" y="334"/>
                    </a:lnTo>
                    <a:lnTo>
                      <a:pt x="136" y="329"/>
                    </a:lnTo>
                    <a:lnTo>
                      <a:pt x="121" y="325"/>
                    </a:lnTo>
                    <a:lnTo>
                      <a:pt x="106" y="320"/>
                    </a:lnTo>
                    <a:lnTo>
                      <a:pt x="92" y="313"/>
                    </a:lnTo>
                    <a:lnTo>
                      <a:pt x="76" y="306"/>
                    </a:lnTo>
                    <a:lnTo>
                      <a:pt x="62" y="300"/>
                    </a:lnTo>
                    <a:lnTo>
                      <a:pt x="51" y="291"/>
                    </a:lnTo>
                    <a:lnTo>
                      <a:pt x="41" y="280"/>
                    </a:lnTo>
                    <a:lnTo>
                      <a:pt x="35" y="269"/>
                    </a:lnTo>
                    <a:lnTo>
                      <a:pt x="31" y="255"/>
                    </a:lnTo>
                    <a:lnTo>
                      <a:pt x="31" y="239"/>
                    </a:lnTo>
                    <a:lnTo>
                      <a:pt x="33" y="218"/>
                    </a:lnTo>
                    <a:lnTo>
                      <a:pt x="38" y="197"/>
                    </a:lnTo>
                    <a:lnTo>
                      <a:pt x="42" y="182"/>
                    </a:lnTo>
                    <a:lnTo>
                      <a:pt x="51" y="165"/>
                    </a:lnTo>
                    <a:lnTo>
                      <a:pt x="60" y="150"/>
                    </a:lnTo>
                    <a:lnTo>
                      <a:pt x="68" y="136"/>
                    </a:lnTo>
                    <a:lnTo>
                      <a:pt x="79" y="124"/>
                    </a:lnTo>
                    <a:lnTo>
                      <a:pt x="89" y="111"/>
                    </a:lnTo>
                    <a:lnTo>
                      <a:pt x="101" y="100"/>
                    </a:lnTo>
                    <a:lnTo>
                      <a:pt x="114" y="88"/>
                    </a:lnTo>
                    <a:lnTo>
                      <a:pt x="129" y="76"/>
                    </a:lnTo>
                    <a:lnTo>
                      <a:pt x="144" y="64"/>
                    </a:lnTo>
                    <a:lnTo>
                      <a:pt x="162" y="53"/>
                    </a:lnTo>
                    <a:lnTo>
                      <a:pt x="181" y="41"/>
                    </a:lnTo>
                    <a:lnTo>
                      <a:pt x="201" y="31"/>
                    </a:lnTo>
                    <a:lnTo>
                      <a:pt x="219" y="22"/>
                    </a:lnTo>
                    <a:lnTo>
                      <a:pt x="237" y="14"/>
                    </a:lnTo>
                    <a:lnTo>
                      <a:pt x="253" y="7"/>
                    </a:lnTo>
                    <a:lnTo>
                      <a:pt x="268" y="1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21" y="5"/>
                    </a:lnTo>
                    <a:lnTo>
                      <a:pt x="201" y="11"/>
                    </a:lnTo>
                    <a:lnTo>
                      <a:pt x="181" y="19"/>
                    </a:lnTo>
                    <a:lnTo>
                      <a:pt x="161" y="28"/>
                    </a:lnTo>
                    <a:lnTo>
                      <a:pt x="142" y="39"/>
                    </a:lnTo>
                    <a:lnTo>
                      <a:pt x="126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8" name="Freeform 823"/>
              <p:cNvSpPr>
                <a:spLocks/>
              </p:cNvSpPr>
              <p:nvPr/>
            </p:nvSpPr>
            <p:spPr bwMode="auto">
              <a:xfrm>
                <a:off x="5229" y="2647"/>
                <a:ext cx="99" cy="59"/>
              </a:xfrm>
              <a:custGeom>
                <a:avLst/>
                <a:gdLst>
                  <a:gd name="T0" fmla="*/ 0 w 282"/>
                  <a:gd name="T1" fmla="*/ 0 h 253"/>
                  <a:gd name="T2" fmla="*/ 0 w 282"/>
                  <a:gd name="T3" fmla="*/ 0 h 253"/>
                  <a:gd name="T4" fmla="*/ 0 w 282"/>
                  <a:gd name="T5" fmla="*/ 0 h 253"/>
                  <a:gd name="T6" fmla="*/ 0 w 282"/>
                  <a:gd name="T7" fmla="*/ 0 h 253"/>
                  <a:gd name="T8" fmla="*/ 0 w 282"/>
                  <a:gd name="T9" fmla="*/ 0 h 253"/>
                  <a:gd name="T10" fmla="*/ 0 w 282"/>
                  <a:gd name="T11" fmla="*/ 0 h 253"/>
                  <a:gd name="T12" fmla="*/ 0 w 282"/>
                  <a:gd name="T13" fmla="*/ 0 h 253"/>
                  <a:gd name="T14" fmla="*/ 0 w 282"/>
                  <a:gd name="T15" fmla="*/ 0 h 253"/>
                  <a:gd name="T16" fmla="*/ 0 w 282"/>
                  <a:gd name="T17" fmla="*/ 0 h 253"/>
                  <a:gd name="T18" fmla="*/ 0 w 282"/>
                  <a:gd name="T19" fmla="*/ 0 h 253"/>
                  <a:gd name="T20" fmla="*/ 0 w 282"/>
                  <a:gd name="T21" fmla="*/ 0 h 253"/>
                  <a:gd name="T22" fmla="*/ 0 w 282"/>
                  <a:gd name="T23" fmla="*/ 0 h 253"/>
                  <a:gd name="T24" fmla="*/ 0 w 282"/>
                  <a:gd name="T25" fmla="*/ 0 h 253"/>
                  <a:gd name="T26" fmla="*/ 0 w 282"/>
                  <a:gd name="T27" fmla="*/ 0 h 253"/>
                  <a:gd name="T28" fmla="*/ 0 w 282"/>
                  <a:gd name="T29" fmla="*/ 0 h 253"/>
                  <a:gd name="T30" fmla="*/ 0 w 282"/>
                  <a:gd name="T31" fmla="*/ 0 h 253"/>
                  <a:gd name="T32" fmla="*/ 0 w 282"/>
                  <a:gd name="T33" fmla="*/ 0 h 253"/>
                  <a:gd name="T34" fmla="*/ 0 w 282"/>
                  <a:gd name="T35" fmla="*/ 0 h 253"/>
                  <a:gd name="T36" fmla="*/ 0 w 282"/>
                  <a:gd name="T37" fmla="*/ 0 h 253"/>
                  <a:gd name="T38" fmla="*/ 0 w 282"/>
                  <a:gd name="T39" fmla="*/ 0 h 253"/>
                  <a:gd name="T40" fmla="*/ 0 w 282"/>
                  <a:gd name="T41" fmla="*/ 0 h 253"/>
                  <a:gd name="T42" fmla="*/ 0 w 282"/>
                  <a:gd name="T43" fmla="*/ 0 h 253"/>
                  <a:gd name="T44" fmla="*/ 0 w 282"/>
                  <a:gd name="T45" fmla="*/ 0 h 253"/>
                  <a:gd name="T46" fmla="*/ 0 w 282"/>
                  <a:gd name="T47" fmla="*/ 0 h 253"/>
                  <a:gd name="T48" fmla="*/ 0 w 282"/>
                  <a:gd name="T49" fmla="*/ 0 h 253"/>
                  <a:gd name="T50" fmla="*/ 0 w 282"/>
                  <a:gd name="T51" fmla="*/ 0 h 253"/>
                  <a:gd name="T52" fmla="*/ 0 w 282"/>
                  <a:gd name="T53" fmla="*/ 0 h 253"/>
                  <a:gd name="T54" fmla="*/ 0 w 282"/>
                  <a:gd name="T55" fmla="*/ 0 h 253"/>
                  <a:gd name="T56" fmla="*/ 0 w 282"/>
                  <a:gd name="T57" fmla="*/ 0 h 253"/>
                  <a:gd name="T58" fmla="*/ 0 w 282"/>
                  <a:gd name="T59" fmla="*/ 0 h 253"/>
                  <a:gd name="T60" fmla="*/ 0 w 282"/>
                  <a:gd name="T61" fmla="*/ 0 h 253"/>
                  <a:gd name="T62" fmla="*/ 0 w 282"/>
                  <a:gd name="T63" fmla="*/ 0 h 253"/>
                  <a:gd name="T64" fmla="*/ 0 w 282"/>
                  <a:gd name="T65" fmla="*/ 0 h 253"/>
                  <a:gd name="T66" fmla="*/ 0 w 282"/>
                  <a:gd name="T67" fmla="*/ 0 h 253"/>
                  <a:gd name="T68" fmla="*/ 0 w 282"/>
                  <a:gd name="T69" fmla="*/ 0 h 253"/>
                  <a:gd name="T70" fmla="*/ 0 w 282"/>
                  <a:gd name="T71" fmla="*/ 0 h 253"/>
                  <a:gd name="T72" fmla="*/ 0 w 282"/>
                  <a:gd name="T73" fmla="*/ 0 h 253"/>
                  <a:gd name="T74" fmla="*/ 0 w 282"/>
                  <a:gd name="T75" fmla="*/ 0 h 253"/>
                  <a:gd name="T76" fmla="*/ 0 w 282"/>
                  <a:gd name="T77" fmla="*/ 0 h 253"/>
                  <a:gd name="T78" fmla="*/ 0 w 282"/>
                  <a:gd name="T79" fmla="*/ 0 h 253"/>
                  <a:gd name="T80" fmla="*/ 0 w 282"/>
                  <a:gd name="T81" fmla="*/ 0 h 253"/>
                  <a:gd name="T82" fmla="*/ 0 w 282"/>
                  <a:gd name="T83" fmla="*/ 0 h 253"/>
                  <a:gd name="T84" fmla="*/ 0 w 282"/>
                  <a:gd name="T85" fmla="*/ 0 h 253"/>
                  <a:gd name="T86" fmla="*/ 0 w 282"/>
                  <a:gd name="T87" fmla="*/ 0 h 253"/>
                  <a:gd name="T88" fmla="*/ 0 w 282"/>
                  <a:gd name="T89" fmla="*/ 0 h 253"/>
                  <a:gd name="T90" fmla="*/ 0 w 282"/>
                  <a:gd name="T91" fmla="*/ 0 h 253"/>
                  <a:gd name="T92" fmla="*/ 0 w 282"/>
                  <a:gd name="T93" fmla="*/ 0 h 253"/>
                  <a:gd name="T94" fmla="*/ 0 w 282"/>
                  <a:gd name="T95" fmla="*/ 0 h 253"/>
                  <a:gd name="T96" fmla="*/ 0 w 282"/>
                  <a:gd name="T97" fmla="*/ 0 h 253"/>
                  <a:gd name="T98" fmla="*/ 0 w 282"/>
                  <a:gd name="T99" fmla="*/ 0 h 253"/>
                  <a:gd name="T100" fmla="*/ 0 w 282"/>
                  <a:gd name="T101" fmla="*/ 0 h 253"/>
                  <a:gd name="T102" fmla="*/ 0 w 282"/>
                  <a:gd name="T103" fmla="*/ 0 h 253"/>
                  <a:gd name="T104" fmla="*/ 0 w 282"/>
                  <a:gd name="T105" fmla="*/ 0 h 253"/>
                  <a:gd name="T106" fmla="*/ 0 w 282"/>
                  <a:gd name="T107" fmla="*/ 0 h 253"/>
                  <a:gd name="T108" fmla="*/ 0 w 282"/>
                  <a:gd name="T109" fmla="*/ 0 h 253"/>
                  <a:gd name="T110" fmla="*/ 0 w 282"/>
                  <a:gd name="T111" fmla="*/ 0 h 253"/>
                  <a:gd name="T112" fmla="*/ 0 w 282"/>
                  <a:gd name="T113" fmla="*/ 0 h 253"/>
                  <a:gd name="T114" fmla="*/ 0 w 282"/>
                  <a:gd name="T115" fmla="*/ 0 h 253"/>
                  <a:gd name="T116" fmla="*/ 0 w 282"/>
                  <a:gd name="T117" fmla="*/ 0 h 253"/>
                  <a:gd name="T118" fmla="*/ 0 w 282"/>
                  <a:gd name="T119" fmla="*/ 0 h 253"/>
                  <a:gd name="T120" fmla="*/ 0 w 282"/>
                  <a:gd name="T121" fmla="*/ 0 h 25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"/>
                  <a:gd name="T184" fmla="*/ 0 h 253"/>
                  <a:gd name="T185" fmla="*/ 282 w 282"/>
                  <a:gd name="T186" fmla="*/ 253 h 25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" h="253">
                    <a:moveTo>
                      <a:pt x="235" y="78"/>
                    </a:moveTo>
                    <a:lnTo>
                      <a:pt x="248" y="92"/>
                    </a:lnTo>
                    <a:lnTo>
                      <a:pt x="255" y="108"/>
                    </a:lnTo>
                    <a:lnTo>
                      <a:pt x="259" y="125"/>
                    </a:lnTo>
                    <a:lnTo>
                      <a:pt x="259" y="144"/>
                    </a:lnTo>
                    <a:lnTo>
                      <a:pt x="257" y="159"/>
                    </a:lnTo>
                    <a:lnTo>
                      <a:pt x="252" y="171"/>
                    </a:lnTo>
                    <a:lnTo>
                      <a:pt x="244" y="184"/>
                    </a:lnTo>
                    <a:lnTo>
                      <a:pt x="236" y="194"/>
                    </a:lnTo>
                    <a:lnTo>
                      <a:pt x="225" y="206"/>
                    </a:lnTo>
                    <a:lnTo>
                      <a:pt x="215" y="215"/>
                    </a:lnTo>
                    <a:lnTo>
                      <a:pt x="204" y="225"/>
                    </a:lnTo>
                    <a:lnTo>
                      <a:pt x="194" y="236"/>
                    </a:lnTo>
                    <a:lnTo>
                      <a:pt x="191" y="239"/>
                    </a:lnTo>
                    <a:lnTo>
                      <a:pt x="190" y="242"/>
                    </a:lnTo>
                    <a:lnTo>
                      <a:pt x="191" y="246"/>
                    </a:lnTo>
                    <a:lnTo>
                      <a:pt x="194" y="249"/>
                    </a:lnTo>
                    <a:lnTo>
                      <a:pt x="197" y="252"/>
                    </a:lnTo>
                    <a:lnTo>
                      <a:pt x="201" y="253"/>
                    </a:lnTo>
                    <a:lnTo>
                      <a:pt x="205" y="252"/>
                    </a:lnTo>
                    <a:lnTo>
                      <a:pt x="209" y="249"/>
                    </a:lnTo>
                    <a:lnTo>
                      <a:pt x="232" y="234"/>
                    </a:lnTo>
                    <a:lnTo>
                      <a:pt x="251" y="215"/>
                    </a:lnTo>
                    <a:lnTo>
                      <a:pt x="267" y="192"/>
                    </a:lnTo>
                    <a:lnTo>
                      <a:pt x="278" y="168"/>
                    </a:lnTo>
                    <a:lnTo>
                      <a:pt x="282" y="141"/>
                    </a:lnTo>
                    <a:lnTo>
                      <a:pt x="279" y="116"/>
                    </a:lnTo>
                    <a:lnTo>
                      <a:pt x="270" y="92"/>
                    </a:lnTo>
                    <a:lnTo>
                      <a:pt x="251" y="70"/>
                    </a:lnTo>
                    <a:lnTo>
                      <a:pt x="237" y="59"/>
                    </a:lnTo>
                    <a:lnTo>
                      <a:pt x="221" y="48"/>
                    </a:lnTo>
                    <a:lnTo>
                      <a:pt x="202" y="39"/>
                    </a:lnTo>
                    <a:lnTo>
                      <a:pt x="183" y="31"/>
                    </a:lnTo>
                    <a:lnTo>
                      <a:pt x="163" y="24"/>
                    </a:lnTo>
                    <a:lnTo>
                      <a:pt x="142" y="18"/>
                    </a:lnTo>
                    <a:lnTo>
                      <a:pt x="122" y="13"/>
                    </a:lnTo>
                    <a:lnTo>
                      <a:pt x="101" y="8"/>
                    </a:lnTo>
                    <a:lnTo>
                      <a:pt x="82" y="5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4" y="4"/>
                    </a:lnTo>
                    <a:lnTo>
                      <a:pt x="0" y="6"/>
                    </a:lnTo>
                    <a:lnTo>
                      <a:pt x="12" y="8"/>
                    </a:lnTo>
                    <a:lnTo>
                      <a:pt x="25" y="9"/>
                    </a:lnTo>
                    <a:lnTo>
                      <a:pt x="38" y="12"/>
                    </a:lnTo>
                    <a:lnTo>
                      <a:pt x="52" y="14"/>
                    </a:lnTo>
                    <a:lnTo>
                      <a:pt x="67" y="16"/>
                    </a:lnTo>
                    <a:lnTo>
                      <a:pt x="82" y="18"/>
                    </a:lnTo>
                    <a:lnTo>
                      <a:pt x="97" y="22"/>
                    </a:lnTo>
                    <a:lnTo>
                      <a:pt x="114" y="25"/>
                    </a:lnTo>
                    <a:lnTo>
                      <a:pt x="129" y="30"/>
                    </a:lnTo>
                    <a:lnTo>
                      <a:pt x="146" y="35"/>
                    </a:lnTo>
                    <a:lnTo>
                      <a:pt x="162" y="40"/>
                    </a:lnTo>
                    <a:lnTo>
                      <a:pt x="177" y="46"/>
                    </a:lnTo>
                    <a:lnTo>
                      <a:pt x="192" y="53"/>
                    </a:lnTo>
                    <a:lnTo>
                      <a:pt x="208" y="60"/>
                    </a:lnTo>
                    <a:lnTo>
                      <a:pt x="222" y="69"/>
                    </a:lnTo>
                    <a:lnTo>
                      <a:pt x="235" y="7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89" name="Freeform 824"/>
              <p:cNvSpPr>
                <a:spLocks/>
              </p:cNvSpPr>
              <p:nvPr/>
            </p:nvSpPr>
            <p:spPr bwMode="auto">
              <a:xfrm>
                <a:off x="5030" y="2680"/>
                <a:ext cx="40" cy="54"/>
              </a:xfrm>
              <a:custGeom>
                <a:avLst/>
                <a:gdLst>
                  <a:gd name="T0" fmla="*/ 0 w 115"/>
                  <a:gd name="T1" fmla="*/ 0 h 236"/>
                  <a:gd name="T2" fmla="*/ 0 w 115"/>
                  <a:gd name="T3" fmla="*/ 0 h 236"/>
                  <a:gd name="T4" fmla="*/ 0 w 115"/>
                  <a:gd name="T5" fmla="*/ 0 h 236"/>
                  <a:gd name="T6" fmla="*/ 0 w 115"/>
                  <a:gd name="T7" fmla="*/ 0 h 236"/>
                  <a:gd name="T8" fmla="*/ 0 w 115"/>
                  <a:gd name="T9" fmla="*/ 0 h 236"/>
                  <a:gd name="T10" fmla="*/ 0 w 115"/>
                  <a:gd name="T11" fmla="*/ 0 h 236"/>
                  <a:gd name="T12" fmla="*/ 0 w 115"/>
                  <a:gd name="T13" fmla="*/ 0 h 236"/>
                  <a:gd name="T14" fmla="*/ 0 w 115"/>
                  <a:gd name="T15" fmla="*/ 0 h 236"/>
                  <a:gd name="T16" fmla="*/ 0 w 115"/>
                  <a:gd name="T17" fmla="*/ 0 h 236"/>
                  <a:gd name="T18" fmla="*/ 0 w 115"/>
                  <a:gd name="T19" fmla="*/ 0 h 236"/>
                  <a:gd name="T20" fmla="*/ 0 w 115"/>
                  <a:gd name="T21" fmla="*/ 0 h 236"/>
                  <a:gd name="T22" fmla="*/ 0 w 115"/>
                  <a:gd name="T23" fmla="*/ 0 h 236"/>
                  <a:gd name="T24" fmla="*/ 0 w 115"/>
                  <a:gd name="T25" fmla="*/ 0 h 236"/>
                  <a:gd name="T26" fmla="*/ 0 w 115"/>
                  <a:gd name="T27" fmla="*/ 0 h 236"/>
                  <a:gd name="T28" fmla="*/ 0 w 115"/>
                  <a:gd name="T29" fmla="*/ 0 h 236"/>
                  <a:gd name="T30" fmla="*/ 0 w 115"/>
                  <a:gd name="T31" fmla="*/ 0 h 236"/>
                  <a:gd name="T32" fmla="*/ 0 w 115"/>
                  <a:gd name="T33" fmla="*/ 0 h 236"/>
                  <a:gd name="T34" fmla="*/ 0 w 115"/>
                  <a:gd name="T35" fmla="*/ 0 h 236"/>
                  <a:gd name="T36" fmla="*/ 0 w 115"/>
                  <a:gd name="T37" fmla="*/ 0 h 236"/>
                  <a:gd name="T38" fmla="*/ 0 w 115"/>
                  <a:gd name="T39" fmla="*/ 0 h 236"/>
                  <a:gd name="T40" fmla="*/ 0 w 115"/>
                  <a:gd name="T41" fmla="*/ 0 h 236"/>
                  <a:gd name="T42" fmla="*/ 0 w 115"/>
                  <a:gd name="T43" fmla="*/ 0 h 236"/>
                  <a:gd name="T44" fmla="*/ 0 w 115"/>
                  <a:gd name="T45" fmla="*/ 0 h 236"/>
                  <a:gd name="T46" fmla="*/ 0 w 115"/>
                  <a:gd name="T47" fmla="*/ 0 h 236"/>
                  <a:gd name="T48" fmla="*/ 0 w 115"/>
                  <a:gd name="T49" fmla="*/ 0 h 236"/>
                  <a:gd name="T50" fmla="*/ 0 w 115"/>
                  <a:gd name="T51" fmla="*/ 0 h 236"/>
                  <a:gd name="T52" fmla="*/ 0 w 115"/>
                  <a:gd name="T53" fmla="*/ 0 h 236"/>
                  <a:gd name="T54" fmla="*/ 0 w 115"/>
                  <a:gd name="T55" fmla="*/ 0 h 236"/>
                  <a:gd name="T56" fmla="*/ 0 w 115"/>
                  <a:gd name="T57" fmla="*/ 0 h 236"/>
                  <a:gd name="T58" fmla="*/ 0 w 115"/>
                  <a:gd name="T59" fmla="*/ 0 h 236"/>
                  <a:gd name="T60" fmla="*/ 0 w 115"/>
                  <a:gd name="T61" fmla="*/ 0 h 236"/>
                  <a:gd name="T62" fmla="*/ 0 w 115"/>
                  <a:gd name="T63" fmla="*/ 0 h 236"/>
                  <a:gd name="T64" fmla="*/ 0 w 115"/>
                  <a:gd name="T65" fmla="*/ 0 h 236"/>
                  <a:gd name="T66" fmla="*/ 0 w 115"/>
                  <a:gd name="T67" fmla="*/ 0 h 236"/>
                  <a:gd name="T68" fmla="*/ 0 w 115"/>
                  <a:gd name="T69" fmla="*/ 0 h 236"/>
                  <a:gd name="T70" fmla="*/ 0 w 115"/>
                  <a:gd name="T71" fmla="*/ 0 h 236"/>
                  <a:gd name="T72" fmla="*/ 0 w 115"/>
                  <a:gd name="T73" fmla="*/ 0 h 236"/>
                  <a:gd name="T74" fmla="*/ 0 w 115"/>
                  <a:gd name="T75" fmla="*/ 0 h 236"/>
                  <a:gd name="T76" fmla="*/ 0 w 115"/>
                  <a:gd name="T77" fmla="*/ 0 h 236"/>
                  <a:gd name="T78" fmla="*/ 0 w 115"/>
                  <a:gd name="T79" fmla="*/ 0 h 236"/>
                  <a:gd name="T80" fmla="*/ 0 w 115"/>
                  <a:gd name="T81" fmla="*/ 0 h 2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15"/>
                  <a:gd name="T124" fmla="*/ 0 h 236"/>
                  <a:gd name="T125" fmla="*/ 115 w 115"/>
                  <a:gd name="T126" fmla="*/ 236 h 2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15" h="236">
                    <a:moveTo>
                      <a:pt x="0" y="128"/>
                    </a:moveTo>
                    <a:lnTo>
                      <a:pt x="0" y="148"/>
                    </a:lnTo>
                    <a:lnTo>
                      <a:pt x="5" y="166"/>
                    </a:lnTo>
                    <a:lnTo>
                      <a:pt x="13" y="184"/>
                    </a:lnTo>
                    <a:lnTo>
                      <a:pt x="24" y="198"/>
                    </a:lnTo>
                    <a:lnTo>
                      <a:pt x="39" y="211"/>
                    </a:lnTo>
                    <a:lnTo>
                      <a:pt x="55" y="223"/>
                    </a:lnTo>
                    <a:lnTo>
                      <a:pt x="74" y="231"/>
                    </a:lnTo>
                    <a:lnTo>
                      <a:pt x="92" y="235"/>
                    </a:lnTo>
                    <a:lnTo>
                      <a:pt x="98" y="236"/>
                    </a:lnTo>
                    <a:lnTo>
                      <a:pt x="104" y="234"/>
                    </a:lnTo>
                    <a:lnTo>
                      <a:pt x="109" y="231"/>
                    </a:lnTo>
                    <a:lnTo>
                      <a:pt x="111" y="226"/>
                    </a:lnTo>
                    <a:lnTo>
                      <a:pt x="111" y="220"/>
                    </a:lnTo>
                    <a:lnTo>
                      <a:pt x="110" y="215"/>
                    </a:lnTo>
                    <a:lnTo>
                      <a:pt x="107" y="210"/>
                    </a:lnTo>
                    <a:lnTo>
                      <a:pt x="101" y="208"/>
                    </a:lnTo>
                    <a:lnTo>
                      <a:pt x="82" y="201"/>
                    </a:lnTo>
                    <a:lnTo>
                      <a:pt x="64" y="192"/>
                    </a:lnTo>
                    <a:lnTo>
                      <a:pt x="50" y="179"/>
                    </a:lnTo>
                    <a:lnTo>
                      <a:pt x="40" y="165"/>
                    </a:lnTo>
                    <a:lnTo>
                      <a:pt x="33" y="148"/>
                    </a:lnTo>
                    <a:lnTo>
                      <a:pt x="29" y="130"/>
                    </a:lnTo>
                    <a:lnTo>
                      <a:pt x="29" y="110"/>
                    </a:lnTo>
                    <a:lnTo>
                      <a:pt x="35" y="89"/>
                    </a:lnTo>
                    <a:lnTo>
                      <a:pt x="43" y="74"/>
                    </a:lnTo>
                    <a:lnTo>
                      <a:pt x="56" y="60"/>
                    </a:lnTo>
                    <a:lnTo>
                      <a:pt x="70" y="46"/>
                    </a:lnTo>
                    <a:lnTo>
                      <a:pt x="85" y="33"/>
                    </a:lnTo>
                    <a:lnTo>
                      <a:pt x="98" y="23"/>
                    </a:lnTo>
                    <a:lnTo>
                      <a:pt x="109" y="12"/>
                    </a:lnTo>
                    <a:lnTo>
                      <a:pt x="115" y="6"/>
                    </a:lnTo>
                    <a:lnTo>
                      <a:pt x="115" y="0"/>
                    </a:lnTo>
                    <a:lnTo>
                      <a:pt x="102" y="4"/>
                    </a:lnTo>
                    <a:lnTo>
                      <a:pt x="85" y="12"/>
                    </a:lnTo>
                    <a:lnTo>
                      <a:pt x="68" y="26"/>
                    </a:lnTo>
                    <a:lnTo>
                      <a:pt x="49" y="42"/>
                    </a:lnTo>
                    <a:lnTo>
                      <a:pt x="32" y="61"/>
                    </a:lnTo>
                    <a:lnTo>
                      <a:pt x="17" y="82"/>
                    </a:lnTo>
                    <a:lnTo>
                      <a:pt x="6" y="105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90" name="Freeform 825"/>
              <p:cNvSpPr>
                <a:spLocks/>
              </p:cNvSpPr>
              <p:nvPr/>
            </p:nvSpPr>
            <p:spPr bwMode="auto">
              <a:xfrm>
                <a:off x="5311" y="2643"/>
                <a:ext cx="87" cy="73"/>
              </a:xfrm>
              <a:custGeom>
                <a:avLst/>
                <a:gdLst>
                  <a:gd name="T0" fmla="*/ 0 w 245"/>
                  <a:gd name="T1" fmla="*/ 0 h 310"/>
                  <a:gd name="T2" fmla="*/ 0 w 245"/>
                  <a:gd name="T3" fmla="*/ 0 h 310"/>
                  <a:gd name="T4" fmla="*/ 0 w 245"/>
                  <a:gd name="T5" fmla="*/ 0 h 310"/>
                  <a:gd name="T6" fmla="*/ 0 w 245"/>
                  <a:gd name="T7" fmla="*/ 0 h 310"/>
                  <a:gd name="T8" fmla="*/ 0 w 245"/>
                  <a:gd name="T9" fmla="*/ 0 h 310"/>
                  <a:gd name="T10" fmla="*/ 0 w 245"/>
                  <a:gd name="T11" fmla="*/ 0 h 310"/>
                  <a:gd name="T12" fmla="*/ 0 w 245"/>
                  <a:gd name="T13" fmla="*/ 0 h 310"/>
                  <a:gd name="T14" fmla="*/ 0 w 245"/>
                  <a:gd name="T15" fmla="*/ 0 h 310"/>
                  <a:gd name="T16" fmla="*/ 0 w 245"/>
                  <a:gd name="T17" fmla="*/ 0 h 310"/>
                  <a:gd name="T18" fmla="*/ 0 w 245"/>
                  <a:gd name="T19" fmla="*/ 0 h 310"/>
                  <a:gd name="T20" fmla="*/ 0 w 245"/>
                  <a:gd name="T21" fmla="*/ 0 h 310"/>
                  <a:gd name="T22" fmla="*/ 0 w 245"/>
                  <a:gd name="T23" fmla="*/ 0 h 310"/>
                  <a:gd name="T24" fmla="*/ 0 w 245"/>
                  <a:gd name="T25" fmla="*/ 0 h 310"/>
                  <a:gd name="T26" fmla="*/ 0 w 245"/>
                  <a:gd name="T27" fmla="*/ 0 h 310"/>
                  <a:gd name="T28" fmla="*/ 0 w 245"/>
                  <a:gd name="T29" fmla="*/ 0 h 310"/>
                  <a:gd name="T30" fmla="*/ 0 w 245"/>
                  <a:gd name="T31" fmla="*/ 0 h 310"/>
                  <a:gd name="T32" fmla="*/ 0 w 245"/>
                  <a:gd name="T33" fmla="*/ 0 h 310"/>
                  <a:gd name="T34" fmla="*/ 0 w 245"/>
                  <a:gd name="T35" fmla="*/ 0 h 310"/>
                  <a:gd name="T36" fmla="*/ 0 w 245"/>
                  <a:gd name="T37" fmla="*/ 0 h 310"/>
                  <a:gd name="T38" fmla="*/ 0 w 245"/>
                  <a:gd name="T39" fmla="*/ 0 h 310"/>
                  <a:gd name="T40" fmla="*/ 0 w 245"/>
                  <a:gd name="T41" fmla="*/ 0 h 310"/>
                  <a:gd name="T42" fmla="*/ 0 w 245"/>
                  <a:gd name="T43" fmla="*/ 0 h 310"/>
                  <a:gd name="T44" fmla="*/ 0 w 245"/>
                  <a:gd name="T45" fmla="*/ 0 h 310"/>
                  <a:gd name="T46" fmla="*/ 0 w 245"/>
                  <a:gd name="T47" fmla="*/ 0 h 310"/>
                  <a:gd name="T48" fmla="*/ 0 w 245"/>
                  <a:gd name="T49" fmla="*/ 0 h 310"/>
                  <a:gd name="T50" fmla="*/ 0 w 245"/>
                  <a:gd name="T51" fmla="*/ 0 h 310"/>
                  <a:gd name="T52" fmla="*/ 0 w 245"/>
                  <a:gd name="T53" fmla="*/ 0 h 310"/>
                  <a:gd name="T54" fmla="*/ 0 w 245"/>
                  <a:gd name="T55" fmla="*/ 0 h 310"/>
                  <a:gd name="T56" fmla="*/ 0 w 245"/>
                  <a:gd name="T57" fmla="*/ 0 h 310"/>
                  <a:gd name="T58" fmla="*/ 0 w 245"/>
                  <a:gd name="T59" fmla="*/ 0 h 310"/>
                  <a:gd name="T60" fmla="*/ 0 w 245"/>
                  <a:gd name="T61" fmla="*/ 0 h 310"/>
                  <a:gd name="T62" fmla="*/ 0 w 245"/>
                  <a:gd name="T63" fmla="*/ 0 h 310"/>
                  <a:gd name="T64" fmla="*/ 0 w 245"/>
                  <a:gd name="T65" fmla="*/ 0 h 310"/>
                  <a:gd name="T66" fmla="*/ 0 w 245"/>
                  <a:gd name="T67" fmla="*/ 0 h 310"/>
                  <a:gd name="T68" fmla="*/ 0 w 245"/>
                  <a:gd name="T69" fmla="*/ 0 h 310"/>
                  <a:gd name="T70" fmla="*/ 0 w 245"/>
                  <a:gd name="T71" fmla="*/ 0 h 310"/>
                  <a:gd name="T72" fmla="*/ 0 w 245"/>
                  <a:gd name="T73" fmla="*/ 0 h 310"/>
                  <a:gd name="T74" fmla="*/ 0 w 245"/>
                  <a:gd name="T75" fmla="*/ 0 h 31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5"/>
                  <a:gd name="T115" fmla="*/ 0 h 310"/>
                  <a:gd name="T116" fmla="*/ 245 w 245"/>
                  <a:gd name="T117" fmla="*/ 310 h 31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5" h="310">
                    <a:moveTo>
                      <a:pt x="200" y="116"/>
                    </a:moveTo>
                    <a:lnTo>
                      <a:pt x="208" y="124"/>
                    </a:lnTo>
                    <a:lnTo>
                      <a:pt x="214" y="133"/>
                    </a:lnTo>
                    <a:lnTo>
                      <a:pt x="220" y="144"/>
                    </a:lnTo>
                    <a:lnTo>
                      <a:pt x="223" y="154"/>
                    </a:lnTo>
                    <a:lnTo>
                      <a:pt x="226" y="164"/>
                    </a:lnTo>
                    <a:lnTo>
                      <a:pt x="224" y="176"/>
                    </a:lnTo>
                    <a:lnTo>
                      <a:pt x="222" y="187"/>
                    </a:lnTo>
                    <a:lnTo>
                      <a:pt x="216" y="198"/>
                    </a:lnTo>
                    <a:lnTo>
                      <a:pt x="208" y="209"/>
                    </a:lnTo>
                    <a:lnTo>
                      <a:pt x="199" y="219"/>
                    </a:lnTo>
                    <a:lnTo>
                      <a:pt x="188" y="229"/>
                    </a:lnTo>
                    <a:lnTo>
                      <a:pt x="177" y="238"/>
                    </a:lnTo>
                    <a:lnTo>
                      <a:pt x="166" y="246"/>
                    </a:lnTo>
                    <a:lnTo>
                      <a:pt x="154" y="255"/>
                    </a:lnTo>
                    <a:lnTo>
                      <a:pt x="142" y="264"/>
                    </a:lnTo>
                    <a:lnTo>
                      <a:pt x="132" y="275"/>
                    </a:lnTo>
                    <a:lnTo>
                      <a:pt x="128" y="278"/>
                    </a:lnTo>
                    <a:lnTo>
                      <a:pt x="126" y="283"/>
                    </a:lnTo>
                    <a:lnTo>
                      <a:pt x="124" y="287"/>
                    </a:lnTo>
                    <a:lnTo>
                      <a:pt x="121" y="292"/>
                    </a:lnTo>
                    <a:lnTo>
                      <a:pt x="120" y="296"/>
                    </a:lnTo>
                    <a:lnTo>
                      <a:pt x="120" y="301"/>
                    </a:lnTo>
                    <a:lnTo>
                      <a:pt x="122" y="306"/>
                    </a:lnTo>
                    <a:lnTo>
                      <a:pt x="126" y="309"/>
                    </a:lnTo>
                    <a:lnTo>
                      <a:pt x="131" y="310"/>
                    </a:lnTo>
                    <a:lnTo>
                      <a:pt x="135" y="310"/>
                    </a:lnTo>
                    <a:lnTo>
                      <a:pt x="139" y="309"/>
                    </a:lnTo>
                    <a:lnTo>
                      <a:pt x="142" y="306"/>
                    </a:lnTo>
                    <a:lnTo>
                      <a:pt x="154" y="292"/>
                    </a:lnTo>
                    <a:lnTo>
                      <a:pt x="167" y="280"/>
                    </a:lnTo>
                    <a:lnTo>
                      <a:pt x="180" y="269"/>
                    </a:lnTo>
                    <a:lnTo>
                      <a:pt x="194" y="257"/>
                    </a:lnTo>
                    <a:lnTo>
                      <a:pt x="207" y="246"/>
                    </a:lnTo>
                    <a:lnTo>
                      <a:pt x="220" y="233"/>
                    </a:lnTo>
                    <a:lnTo>
                      <a:pt x="230" y="219"/>
                    </a:lnTo>
                    <a:lnTo>
                      <a:pt x="238" y="204"/>
                    </a:lnTo>
                    <a:lnTo>
                      <a:pt x="244" y="186"/>
                    </a:lnTo>
                    <a:lnTo>
                      <a:pt x="245" y="169"/>
                    </a:lnTo>
                    <a:lnTo>
                      <a:pt x="243" y="152"/>
                    </a:lnTo>
                    <a:lnTo>
                      <a:pt x="237" y="134"/>
                    </a:lnTo>
                    <a:lnTo>
                      <a:pt x="228" y="119"/>
                    </a:lnTo>
                    <a:lnTo>
                      <a:pt x="217" y="105"/>
                    </a:lnTo>
                    <a:lnTo>
                      <a:pt x="203" y="93"/>
                    </a:lnTo>
                    <a:lnTo>
                      <a:pt x="188" y="83"/>
                    </a:lnTo>
                    <a:lnTo>
                      <a:pt x="176" y="76"/>
                    </a:lnTo>
                    <a:lnTo>
                      <a:pt x="163" y="69"/>
                    </a:lnTo>
                    <a:lnTo>
                      <a:pt x="151" y="61"/>
                    </a:lnTo>
                    <a:lnTo>
                      <a:pt x="136" y="54"/>
                    </a:lnTo>
                    <a:lnTo>
                      <a:pt x="122" y="46"/>
                    </a:lnTo>
                    <a:lnTo>
                      <a:pt x="107" y="39"/>
                    </a:lnTo>
                    <a:lnTo>
                      <a:pt x="93" y="31"/>
                    </a:lnTo>
                    <a:lnTo>
                      <a:pt x="79" y="24"/>
                    </a:lnTo>
                    <a:lnTo>
                      <a:pt x="66" y="18"/>
                    </a:lnTo>
                    <a:lnTo>
                      <a:pt x="53" y="13"/>
                    </a:lnTo>
                    <a:lnTo>
                      <a:pt x="40" y="8"/>
                    </a:lnTo>
                    <a:lnTo>
                      <a:pt x="30" y="5"/>
                    </a:lnTo>
                    <a:lnTo>
                      <a:pt x="20" y="1"/>
                    </a:lnTo>
                    <a:lnTo>
                      <a:pt x="12" y="0"/>
                    </a:lnTo>
                    <a:lnTo>
                      <a:pt x="5" y="0"/>
                    </a:lnTo>
                    <a:lnTo>
                      <a:pt x="0" y="2"/>
                    </a:lnTo>
                    <a:lnTo>
                      <a:pt x="11" y="8"/>
                    </a:lnTo>
                    <a:lnTo>
                      <a:pt x="23" y="14"/>
                    </a:lnTo>
                    <a:lnTo>
                      <a:pt x="36" y="20"/>
                    </a:lnTo>
                    <a:lnTo>
                      <a:pt x="47" y="25"/>
                    </a:lnTo>
                    <a:lnTo>
                      <a:pt x="60" y="31"/>
                    </a:lnTo>
                    <a:lnTo>
                      <a:pt x="73" y="37"/>
                    </a:lnTo>
                    <a:lnTo>
                      <a:pt x="86" y="44"/>
                    </a:lnTo>
                    <a:lnTo>
                      <a:pt x="99" y="51"/>
                    </a:lnTo>
                    <a:lnTo>
                      <a:pt x="113" y="57"/>
                    </a:lnTo>
                    <a:lnTo>
                      <a:pt x="126" y="64"/>
                    </a:lnTo>
                    <a:lnTo>
                      <a:pt x="139" y="71"/>
                    </a:lnTo>
                    <a:lnTo>
                      <a:pt x="152" y="79"/>
                    </a:lnTo>
                    <a:lnTo>
                      <a:pt x="165" y="88"/>
                    </a:lnTo>
                    <a:lnTo>
                      <a:pt x="176" y="96"/>
                    </a:lnTo>
                    <a:lnTo>
                      <a:pt x="188" y="106"/>
                    </a:lnTo>
                    <a:lnTo>
                      <a:pt x="200" y="1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7778" name="Picture 826" descr="access_point_stylized_gray_smal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" y="3642"/>
              <a:ext cx="43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94" name="Line 827"/>
          <p:cNvSpPr>
            <a:spLocks noChangeShapeType="1"/>
          </p:cNvSpPr>
          <p:nvPr/>
        </p:nvSpPr>
        <p:spPr bwMode="auto">
          <a:xfrm rot="5400000" flipV="1">
            <a:off x="7991475" y="5440363"/>
            <a:ext cx="3175" cy="85725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7395" name="Group 828"/>
          <p:cNvGrpSpPr>
            <a:grpSpLocks/>
          </p:cNvGrpSpPr>
          <p:nvPr/>
        </p:nvGrpSpPr>
        <p:grpSpPr bwMode="auto">
          <a:xfrm>
            <a:off x="5254625" y="2038350"/>
            <a:ext cx="504825" cy="401638"/>
            <a:chOff x="2896" y="396"/>
            <a:chExt cx="1848" cy="1887"/>
          </a:xfrm>
        </p:grpSpPr>
        <p:pic>
          <p:nvPicPr>
            <p:cNvPr id="57754" name="Picture 829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55" name="Freeform 830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56" name="Picture 831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57" name="Freeform 832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8" name="Freeform 833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9" name="Freeform 834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0" name="Freeform 835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1" name="Freeform 836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2" name="Freeform 837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3" name="Freeform 838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4" name="Freeform 839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5" name="Freeform 840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6" name="Freeform 841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7" name="Freeform 842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8" name="Freeform 843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69" name="Freeform 844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0" name="Freeform 845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71" name="Freeform 846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2" name="Freeform 847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3" name="Freeform 848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4" name="Freeform 849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75" name="Freeform 850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76" name="Picture 851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6" name="Group 852"/>
          <p:cNvGrpSpPr>
            <a:grpSpLocks/>
          </p:cNvGrpSpPr>
          <p:nvPr/>
        </p:nvGrpSpPr>
        <p:grpSpPr bwMode="auto">
          <a:xfrm>
            <a:off x="5537200" y="3054350"/>
            <a:ext cx="504825" cy="401638"/>
            <a:chOff x="2896" y="396"/>
            <a:chExt cx="1848" cy="1887"/>
          </a:xfrm>
        </p:grpSpPr>
        <p:pic>
          <p:nvPicPr>
            <p:cNvPr id="57731" name="Picture 853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32" name="Freeform 854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33" name="Picture 855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34" name="Freeform 856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5" name="Freeform 857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6" name="Freeform 858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7" name="Freeform 859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8" name="Freeform 860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39" name="Freeform 861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0" name="Freeform 862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1" name="Freeform 863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2" name="Freeform 864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3" name="Freeform 865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4" name="Freeform 866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5" name="Freeform 867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6" name="Freeform 868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7" name="Freeform 869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48" name="Freeform 870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49" name="Freeform 871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0" name="Freeform 872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1" name="Freeform 873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52" name="Freeform 874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53" name="Picture 875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7" name="Group 876"/>
          <p:cNvGrpSpPr>
            <a:grpSpLocks/>
          </p:cNvGrpSpPr>
          <p:nvPr/>
        </p:nvGrpSpPr>
        <p:grpSpPr bwMode="auto">
          <a:xfrm>
            <a:off x="6959600" y="5495925"/>
            <a:ext cx="504825" cy="401638"/>
            <a:chOff x="2896" y="396"/>
            <a:chExt cx="1848" cy="1887"/>
          </a:xfrm>
        </p:grpSpPr>
        <p:pic>
          <p:nvPicPr>
            <p:cNvPr id="57708" name="Picture 877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09" name="Freeform 878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10" name="Picture 879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711" name="Freeform 880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2" name="Freeform 881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3" name="Freeform 882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4" name="Freeform 883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5" name="Freeform 884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6" name="Freeform 885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7" name="Freeform 886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8" name="Freeform 887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9" name="Freeform 888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0" name="Freeform 889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1" name="Freeform 890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2" name="Freeform 891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3" name="Freeform 892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4" name="Freeform 893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25" name="Freeform 894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6" name="Freeform 895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7" name="Freeform 896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8" name="Freeform 897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29" name="Freeform 898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30" name="Picture 899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8" name="Group 900"/>
          <p:cNvGrpSpPr>
            <a:grpSpLocks/>
          </p:cNvGrpSpPr>
          <p:nvPr/>
        </p:nvGrpSpPr>
        <p:grpSpPr bwMode="auto">
          <a:xfrm>
            <a:off x="7378700" y="5524500"/>
            <a:ext cx="504825" cy="401638"/>
            <a:chOff x="2896" y="396"/>
            <a:chExt cx="1848" cy="1887"/>
          </a:xfrm>
        </p:grpSpPr>
        <p:pic>
          <p:nvPicPr>
            <p:cNvPr id="57685" name="Picture 901" descr="laptop_keyboar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9064" flipH="1">
              <a:off x="2966" y="1553"/>
              <a:ext cx="1526" cy="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86" name="Freeform 902"/>
            <p:cNvSpPr>
              <a:spLocks/>
            </p:cNvSpPr>
            <p:nvPr/>
          </p:nvSpPr>
          <p:spPr bwMode="auto">
            <a:xfrm>
              <a:off x="3472" y="844"/>
              <a:ext cx="1228" cy="953"/>
            </a:xfrm>
            <a:custGeom>
              <a:avLst/>
              <a:gdLst>
                <a:gd name="T0" fmla="*/ 0 w 2982"/>
                <a:gd name="T1" fmla="*/ 0 h 2442"/>
                <a:gd name="T2" fmla="*/ 0 w 2982"/>
                <a:gd name="T3" fmla="*/ 0 h 2442"/>
                <a:gd name="T4" fmla="*/ 0 w 2982"/>
                <a:gd name="T5" fmla="*/ 0 h 2442"/>
                <a:gd name="T6" fmla="*/ 0 w 2982"/>
                <a:gd name="T7" fmla="*/ 0 h 2442"/>
                <a:gd name="T8" fmla="*/ 0 w 2982"/>
                <a:gd name="T9" fmla="*/ 0 h 24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82"/>
                <a:gd name="T16" fmla="*/ 0 h 2442"/>
                <a:gd name="T17" fmla="*/ 2982 w 2982"/>
                <a:gd name="T18" fmla="*/ 2442 h 24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82" h="2442">
                  <a:moveTo>
                    <a:pt x="540" y="0"/>
                  </a:moveTo>
                  <a:lnTo>
                    <a:pt x="0" y="1734"/>
                  </a:lnTo>
                  <a:lnTo>
                    <a:pt x="2394" y="2442"/>
                  </a:lnTo>
                  <a:lnTo>
                    <a:pt x="2982" y="318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687" name="Picture 903" descr="scree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2" y="868"/>
              <a:ext cx="1117" cy="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88" name="Freeform 904"/>
            <p:cNvSpPr>
              <a:spLocks/>
            </p:cNvSpPr>
            <p:nvPr/>
          </p:nvSpPr>
          <p:spPr bwMode="auto">
            <a:xfrm>
              <a:off x="3695" y="816"/>
              <a:ext cx="1042" cy="177"/>
            </a:xfrm>
            <a:custGeom>
              <a:avLst/>
              <a:gdLst>
                <a:gd name="T0" fmla="*/ 0 w 2528"/>
                <a:gd name="T1" fmla="*/ 0 h 455"/>
                <a:gd name="T2" fmla="*/ 0 w 2528"/>
                <a:gd name="T3" fmla="*/ 0 h 455"/>
                <a:gd name="T4" fmla="*/ 0 w 2528"/>
                <a:gd name="T5" fmla="*/ 0 h 455"/>
                <a:gd name="T6" fmla="*/ 0 w 2528"/>
                <a:gd name="T7" fmla="*/ 0 h 455"/>
                <a:gd name="T8" fmla="*/ 0 w 2528"/>
                <a:gd name="T9" fmla="*/ 0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8"/>
                <a:gd name="T16" fmla="*/ 0 h 455"/>
                <a:gd name="T17" fmla="*/ 2528 w 2528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8" h="455">
                  <a:moveTo>
                    <a:pt x="14" y="0"/>
                  </a:moveTo>
                  <a:lnTo>
                    <a:pt x="2528" y="341"/>
                  </a:lnTo>
                  <a:lnTo>
                    <a:pt x="2480" y="455"/>
                  </a:lnTo>
                  <a:lnTo>
                    <a:pt x="0" y="86"/>
                  </a:lnTo>
                  <a:lnTo>
                    <a:pt x="14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EAEAEA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89" name="Freeform 905"/>
            <p:cNvSpPr>
              <a:spLocks/>
            </p:cNvSpPr>
            <p:nvPr/>
          </p:nvSpPr>
          <p:spPr bwMode="auto">
            <a:xfrm>
              <a:off x="3461" y="814"/>
              <a:ext cx="289" cy="739"/>
            </a:xfrm>
            <a:custGeom>
              <a:avLst/>
              <a:gdLst>
                <a:gd name="T0" fmla="*/ 0 w 702"/>
                <a:gd name="T1" fmla="*/ 0 h 1893"/>
                <a:gd name="T2" fmla="*/ 0 w 702"/>
                <a:gd name="T3" fmla="*/ 0 h 1893"/>
                <a:gd name="T4" fmla="*/ 0 w 702"/>
                <a:gd name="T5" fmla="*/ 0 h 1893"/>
                <a:gd name="T6" fmla="*/ 0 w 702"/>
                <a:gd name="T7" fmla="*/ 0 h 1893"/>
                <a:gd name="T8" fmla="*/ 0 w 702"/>
                <a:gd name="T9" fmla="*/ 0 h 18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2"/>
                <a:gd name="T16" fmla="*/ 0 h 1893"/>
                <a:gd name="T17" fmla="*/ 702 w 702"/>
                <a:gd name="T18" fmla="*/ 1893 h 189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2" h="1893">
                  <a:moveTo>
                    <a:pt x="579" y="0"/>
                  </a:moveTo>
                  <a:lnTo>
                    <a:pt x="0" y="1869"/>
                  </a:lnTo>
                  <a:lnTo>
                    <a:pt x="114" y="1893"/>
                  </a:lnTo>
                  <a:lnTo>
                    <a:pt x="702" y="51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0" name="Freeform 906"/>
            <p:cNvSpPr>
              <a:spLocks/>
            </p:cNvSpPr>
            <p:nvPr/>
          </p:nvSpPr>
          <p:spPr bwMode="auto">
            <a:xfrm>
              <a:off x="4418" y="946"/>
              <a:ext cx="311" cy="853"/>
            </a:xfrm>
            <a:custGeom>
              <a:avLst/>
              <a:gdLst>
                <a:gd name="T0" fmla="*/ 0 w 756"/>
                <a:gd name="T1" fmla="*/ 0 h 2184"/>
                <a:gd name="T2" fmla="*/ 0 w 756"/>
                <a:gd name="T3" fmla="*/ 0 h 2184"/>
                <a:gd name="T4" fmla="*/ 0 w 756"/>
                <a:gd name="T5" fmla="*/ 0 h 2184"/>
                <a:gd name="T6" fmla="*/ 0 w 756"/>
                <a:gd name="T7" fmla="*/ 0 h 2184"/>
                <a:gd name="T8" fmla="*/ 0 w 756"/>
                <a:gd name="T9" fmla="*/ 0 h 21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6"/>
                <a:gd name="T16" fmla="*/ 0 h 2184"/>
                <a:gd name="T17" fmla="*/ 756 w 756"/>
                <a:gd name="T18" fmla="*/ 2184 h 21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6" h="2184">
                  <a:moveTo>
                    <a:pt x="756" y="0"/>
                  </a:moveTo>
                  <a:lnTo>
                    <a:pt x="138" y="2184"/>
                  </a:lnTo>
                  <a:lnTo>
                    <a:pt x="0" y="2148"/>
                  </a:lnTo>
                  <a:lnTo>
                    <a:pt x="606" y="78"/>
                  </a:lnTo>
                  <a:lnTo>
                    <a:pt x="756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1" name="Freeform 907"/>
            <p:cNvSpPr>
              <a:spLocks/>
            </p:cNvSpPr>
            <p:nvPr/>
          </p:nvSpPr>
          <p:spPr bwMode="auto">
            <a:xfrm>
              <a:off x="3457" y="1515"/>
              <a:ext cx="1143" cy="288"/>
            </a:xfrm>
            <a:custGeom>
              <a:avLst/>
              <a:gdLst>
                <a:gd name="T0" fmla="*/ 0 w 2773"/>
                <a:gd name="T1" fmla="*/ 0 h 738"/>
                <a:gd name="T2" fmla="*/ 0 w 2773"/>
                <a:gd name="T3" fmla="*/ 0 h 738"/>
                <a:gd name="T4" fmla="*/ 0 w 2773"/>
                <a:gd name="T5" fmla="*/ 0 h 738"/>
                <a:gd name="T6" fmla="*/ 0 w 2773"/>
                <a:gd name="T7" fmla="*/ 0 h 738"/>
                <a:gd name="T8" fmla="*/ 0 w 2773"/>
                <a:gd name="T9" fmla="*/ 0 h 7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73"/>
                <a:gd name="T16" fmla="*/ 0 h 738"/>
                <a:gd name="T17" fmla="*/ 2773 w 2773"/>
                <a:gd name="T18" fmla="*/ 738 h 7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73" h="738">
                  <a:moveTo>
                    <a:pt x="33" y="0"/>
                  </a:moveTo>
                  <a:lnTo>
                    <a:pt x="0" y="99"/>
                  </a:lnTo>
                  <a:lnTo>
                    <a:pt x="2436" y="738"/>
                  </a:lnTo>
                  <a:cubicBezTo>
                    <a:pt x="2499" y="501"/>
                    <a:pt x="2773" y="727"/>
                    <a:pt x="2373" y="603"/>
                  </a:cubicBezTo>
                  <a:lnTo>
                    <a:pt x="33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2" name="Freeform 908"/>
            <p:cNvSpPr>
              <a:spLocks/>
            </p:cNvSpPr>
            <p:nvPr/>
          </p:nvSpPr>
          <p:spPr bwMode="auto">
            <a:xfrm>
              <a:off x="4452" y="954"/>
              <a:ext cx="292" cy="855"/>
            </a:xfrm>
            <a:custGeom>
              <a:avLst/>
              <a:gdLst>
                <a:gd name="T0" fmla="*/ 0 w 637"/>
                <a:gd name="T1" fmla="*/ 0 h 1659"/>
                <a:gd name="T2" fmla="*/ 0 w 637"/>
                <a:gd name="T3" fmla="*/ 0 h 1659"/>
                <a:gd name="T4" fmla="*/ 0 w 637"/>
                <a:gd name="T5" fmla="*/ 1 h 1659"/>
                <a:gd name="T6" fmla="*/ 0 w 637"/>
                <a:gd name="T7" fmla="*/ 1 h 1659"/>
                <a:gd name="T8" fmla="*/ 0 w 637"/>
                <a:gd name="T9" fmla="*/ 0 h 16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7"/>
                <a:gd name="T16" fmla="*/ 0 h 1659"/>
                <a:gd name="T17" fmla="*/ 637 w 637"/>
                <a:gd name="T18" fmla="*/ 1659 h 16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7" h="1659">
                  <a:moveTo>
                    <a:pt x="615" y="0"/>
                  </a:moveTo>
                  <a:lnTo>
                    <a:pt x="637" y="0"/>
                  </a:lnTo>
                  <a:lnTo>
                    <a:pt x="68" y="1659"/>
                  </a:lnTo>
                  <a:lnTo>
                    <a:pt x="0" y="1647"/>
                  </a:lnTo>
                  <a:lnTo>
                    <a:pt x="615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3" name="Freeform 909"/>
            <p:cNvSpPr>
              <a:spLocks/>
            </p:cNvSpPr>
            <p:nvPr/>
          </p:nvSpPr>
          <p:spPr bwMode="auto">
            <a:xfrm>
              <a:off x="3459" y="1553"/>
              <a:ext cx="1016" cy="284"/>
            </a:xfrm>
            <a:custGeom>
              <a:avLst/>
              <a:gdLst>
                <a:gd name="T0" fmla="*/ 0 w 2216"/>
                <a:gd name="T1" fmla="*/ 0 h 550"/>
                <a:gd name="T2" fmla="*/ 0 w 2216"/>
                <a:gd name="T3" fmla="*/ 1 h 550"/>
                <a:gd name="T4" fmla="*/ 0 w 2216"/>
                <a:gd name="T5" fmla="*/ 1 h 550"/>
                <a:gd name="T6" fmla="*/ 0 w 2216"/>
                <a:gd name="T7" fmla="*/ 1 h 550"/>
                <a:gd name="T8" fmla="*/ 0 w 2216"/>
                <a:gd name="T9" fmla="*/ 0 h 5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16"/>
                <a:gd name="T16" fmla="*/ 0 h 550"/>
                <a:gd name="T17" fmla="*/ 2216 w 2216"/>
                <a:gd name="T18" fmla="*/ 550 h 5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16" h="550">
                  <a:moveTo>
                    <a:pt x="0" y="0"/>
                  </a:moveTo>
                  <a:lnTo>
                    <a:pt x="9" y="57"/>
                  </a:lnTo>
                  <a:lnTo>
                    <a:pt x="2164" y="550"/>
                  </a:lnTo>
                  <a:lnTo>
                    <a:pt x="2216" y="496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rgbClr val="DDDDDD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4" name="Freeform 910"/>
            <p:cNvSpPr>
              <a:spLocks/>
            </p:cNvSpPr>
            <p:nvPr/>
          </p:nvSpPr>
          <p:spPr bwMode="auto">
            <a:xfrm>
              <a:off x="3442" y="1857"/>
              <a:ext cx="345" cy="169"/>
            </a:xfrm>
            <a:custGeom>
              <a:avLst/>
              <a:gdLst>
                <a:gd name="T0" fmla="*/ 0 w 752"/>
                <a:gd name="T1" fmla="*/ 0 h 327"/>
                <a:gd name="T2" fmla="*/ 0 w 752"/>
                <a:gd name="T3" fmla="*/ 1 h 327"/>
                <a:gd name="T4" fmla="*/ 0 w 752"/>
                <a:gd name="T5" fmla="*/ 1 h 327"/>
                <a:gd name="T6" fmla="*/ 0 w 752"/>
                <a:gd name="T7" fmla="*/ 1 h 327"/>
                <a:gd name="T8" fmla="*/ 0 w 752"/>
                <a:gd name="T9" fmla="*/ 0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52"/>
                <a:gd name="T16" fmla="*/ 0 h 327"/>
                <a:gd name="T17" fmla="*/ 752 w 75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52" h="327">
                  <a:moveTo>
                    <a:pt x="293" y="0"/>
                  </a:moveTo>
                  <a:lnTo>
                    <a:pt x="752" y="124"/>
                  </a:lnTo>
                  <a:lnTo>
                    <a:pt x="470" y="327"/>
                  </a:lnTo>
                  <a:lnTo>
                    <a:pt x="0" y="183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5" name="Freeform 911"/>
            <p:cNvSpPr>
              <a:spLocks/>
            </p:cNvSpPr>
            <p:nvPr/>
          </p:nvSpPr>
          <p:spPr bwMode="auto">
            <a:xfrm>
              <a:off x="3449" y="1860"/>
              <a:ext cx="333" cy="160"/>
            </a:xfrm>
            <a:custGeom>
              <a:avLst/>
              <a:gdLst>
                <a:gd name="T0" fmla="*/ 0 w 726"/>
                <a:gd name="T1" fmla="*/ 0 h 311"/>
                <a:gd name="T2" fmla="*/ 0 w 726"/>
                <a:gd name="T3" fmla="*/ 1 h 311"/>
                <a:gd name="T4" fmla="*/ 0 w 726"/>
                <a:gd name="T5" fmla="*/ 1 h 311"/>
                <a:gd name="T6" fmla="*/ 0 w 726"/>
                <a:gd name="T7" fmla="*/ 1 h 311"/>
                <a:gd name="T8" fmla="*/ 0 w 726"/>
                <a:gd name="T9" fmla="*/ 0 h 3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6"/>
                <a:gd name="T16" fmla="*/ 0 h 311"/>
                <a:gd name="T17" fmla="*/ 726 w 726"/>
                <a:gd name="T18" fmla="*/ 311 h 3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6" h="311">
                  <a:moveTo>
                    <a:pt x="282" y="0"/>
                  </a:moveTo>
                  <a:lnTo>
                    <a:pt x="726" y="119"/>
                  </a:lnTo>
                  <a:lnTo>
                    <a:pt x="457" y="311"/>
                  </a:lnTo>
                  <a:lnTo>
                    <a:pt x="0" y="173"/>
                  </a:lnTo>
                  <a:lnTo>
                    <a:pt x="282" y="0"/>
                  </a:lnTo>
                  <a:close/>
                </a:path>
              </a:pathLst>
            </a:custGeom>
            <a:gradFill rotWithShape="1">
              <a:gsLst>
                <a:gs pos="0">
                  <a:srgbClr val="4D4D4D"/>
                </a:gs>
                <a:gs pos="100000">
                  <a:srgbClr val="DDDDDD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6" name="Freeform 912"/>
            <p:cNvSpPr>
              <a:spLocks/>
            </p:cNvSpPr>
            <p:nvPr/>
          </p:nvSpPr>
          <p:spPr bwMode="auto">
            <a:xfrm>
              <a:off x="3473" y="1923"/>
              <a:ext cx="119" cy="52"/>
            </a:xfrm>
            <a:custGeom>
              <a:avLst/>
              <a:gdLst>
                <a:gd name="T0" fmla="*/ 0 w 258"/>
                <a:gd name="T1" fmla="*/ 1 h 100"/>
                <a:gd name="T2" fmla="*/ 0 w 258"/>
                <a:gd name="T3" fmla="*/ 0 h 100"/>
                <a:gd name="T4" fmla="*/ 0 w 258"/>
                <a:gd name="T5" fmla="*/ 1 h 100"/>
                <a:gd name="T6" fmla="*/ 0 w 258"/>
                <a:gd name="T7" fmla="*/ 1 h 100"/>
                <a:gd name="T8" fmla="*/ 0 w 258"/>
                <a:gd name="T9" fmla="*/ 1 h 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0"/>
                <a:gd name="T17" fmla="*/ 258 w 258"/>
                <a:gd name="T18" fmla="*/ 100 h 1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0">
                  <a:moveTo>
                    <a:pt x="0" y="44"/>
                  </a:moveTo>
                  <a:lnTo>
                    <a:pt x="75" y="0"/>
                  </a:lnTo>
                  <a:lnTo>
                    <a:pt x="258" y="50"/>
                  </a:lnTo>
                  <a:lnTo>
                    <a:pt x="183" y="10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7" name="Freeform 913"/>
            <p:cNvSpPr>
              <a:spLocks/>
            </p:cNvSpPr>
            <p:nvPr/>
          </p:nvSpPr>
          <p:spPr bwMode="auto">
            <a:xfrm>
              <a:off x="3469" y="1947"/>
              <a:ext cx="89" cy="32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8" name="Freeform 914"/>
            <p:cNvSpPr>
              <a:spLocks/>
            </p:cNvSpPr>
            <p:nvPr/>
          </p:nvSpPr>
          <p:spPr bwMode="auto">
            <a:xfrm>
              <a:off x="3570" y="1956"/>
              <a:ext cx="119" cy="53"/>
            </a:xfrm>
            <a:custGeom>
              <a:avLst/>
              <a:gdLst>
                <a:gd name="T0" fmla="*/ 0 w 258"/>
                <a:gd name="T1" fmla="*/ 1 h 102"/>
                <a:gd name="T2" fmla="*/ 0 w 258"/>
                <a:gd name="T3" fmla="*/ 0 h 102"/>
                <a:gd name="T4" fmla="*/ 0 w 258"/>
                <a:gd name="T5" fmla="*/ 1 h 102"/>
                <a:gd name="T6" fmla="*/ 0 w 258"/>
                <a:gd name="T7" fmla="*/ 1 h 102"/>
                <a:gd name="T8" fmla="*/ 0 w 258"/>
                <a:gd name="T9" fmla="*/ 1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8"/>
                <a:gd name="T16" fmla="*/ 0 h 102"/>
                <a:gd name="T17" fmla="*/ 258 w 258"/>
                <a:gd name="T18" fmla="*/ 102 h 10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8" h="102">
                  <a:moveTo>
                    <a:pt x="0" y="46"/>
                  </a:moveTo>
                  <a:lnTo>
                    <a:pt x="71" y="0"/>
                  </a:lnTo>
                  <a:lnTo>
                    <a:pt x="258" y="52"/>
                  </a:lnTo>
                  <a:lnTo>
                    <a:pt x="183" y="102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99" name="Freeform 915"/>
            <p:cNvSpPr>
              <a:spLocks/>
            </p:cNvSpPr>
            <p:nvPr/>
          </p:nvSpPr>
          <p:spPr bwMode="auto">
            <a:xfrm>
              <a:off x="3566" y="1981"/>
              <a:ext cx="89" cy="33"/>
            </a:xfrm>
            <a:custGeom>
              <a:avLst/>
              <a:gdLst>
                <a:gd name="T0" fmla="*/ 0 w 194"/>
                <a:gd name="T1" fmla="*/ 0 h 63"/>
                <a:gd name="T2" fmla="*/ 0 w 194"/>
                <a:gd name="T3" fmla="*/ 1 h 63"/>
                <a:gd name="T4" fmla="*/ 0 w 194"/>
                <a:gd name="T5" fmla="*/ 1 h 63"/>
                <a:gd name="T6" fmla="*/ 0 w 194"/>
                <a:gd name="T7" fmla="*/ 1 h 63"/>
                <a:gd name="T8" fmla="*/ 0 w 194"/>
                <a:gd name="T9" fmla="*/ 0 h 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4"/>
                <a:gd name="T16" fmla="*/ 0 h 63"/>
                <a:gd name="T17" fmla="*/ 194 w 194"/>
                <a:gd name="T18" fmla="*/ 63 h 6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4" h="63">
                  <a:moveTo>
                    <a:pt x="12" y="0"/>
                  </a:moveTo>
                  <a:lnTo>
                    <a:pt x="194" y="53"/>
                  </a:lnTo>
                  <a:lnTo>
                    <a:pt x="180" y="63"/>
                  </a:lnTo>
                  <a:lnTo>
                    <a:pt x="0" y="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0" name="Freeform 916"/>
            <p:cNvSpPr>
              <a:spLocks/>
            </p:cNvSpPr>
            <p:nvPr/>
          </p:nvSpPr>
          <p:spPr bwMode="auto">
            <a:xfrm>
              <a:off x="4032" y="1882"/>
              <a:ext cx="418" cy="371"/>
            </a:xfrm>
            <a:custGeom>
              <a:avLst/>
              <a:gdLst>
                <a:gd name="T0" fmla="*/ 0 w 990"/>
                <a:gd name="T1" fmla="*/ 0 h 792"/>
                <a:gd name="T2" fmla="*/ 0 w 990"/>
                <a:gd name="T3" fmla="*/ 0 h 792"/>
                <a:gd name="T4" fmla="*/ 0 w 990"/>
                <a:gd name="T5" fmla="*/ 0 h 792"/>
                <a:gd name="T6" fmla="*/ 0 w 990"/>
                <a:gd name="T7" fmla="*/ 0 h 792"/>
                <a:gd name="T8" fmla="*/ 0 w 990"/>
                <a:gd name="T9" fmla="*/ 0 h 7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90"/>
                <a:gd name="T16" fmla="*/ 0 h 792"/>
                <a:gd name="T17" fmla="*/ 990 w 990"/>
                <a:gd name="T18" fmla="*/ 792 h 7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90" h="792">
                  <a:moveTo>
                    <a:pt x="3" y="738"/>
                  </a:moveTo>
                  <a:lnTo>
                    <a:pt x="990" y="0"/>
                  </a:lnTo>
                  <a:lnTo>
                    <a:pt x="987" y="60"/>
                  </a:lnTo>
                  <a:lnTo>
                    <a:pt x="0" y="792"/>
                  </a:lnTo>
                  <a:lnTo>
                    <a:pt x="3" y="73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1" name="Freeform 917"/>
            <p:cNvSpPr>
              <a:spLocks/>
            </p:cNvSpPr>
            <p:nvPr/>
          </p:nvSpPr>
          <p:spPr bwMode="auto">
            <a:xfrm>
              <a:off x="2966" y="1912"/>
              <a:ext cx="1069" cy="338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702" name="Freeform 918"/>
            <p:cNvSpPr>
              <a:spLocks/>
            </p:cNvSpPr>
            <p:nvPr/>
          </p:nvSpPr>
          <p:spPr bwMode="auto">
            <a:xfrm>
              <a:off x="2967" y="1850"/>
              <a:ext cx="12" cy="68"/>
            </a:xfrm>
            <a:custGeom>
              <a:avLst/>
              <a:gdLst>
                <a:gd name="T0" fmla="*/ 0 w 26"/>
                <a:gd name="T1" fmla="*/ 0 h 147"/>
                <a:gd name="T2" fmla="*/ 0 w 26"/>
                <a:gd name="T3" fmla="*/ 0 h 147"/>
                <a:gd name="T4" fmla="*/ 0 w 26"/>
                <a:gd name="T5" fmla="*/ 0 h 147"/>
                <a:gd name="T6" fmla="*/ 0 w 26"/>
                <a:gd name="T7" fmla="*/ 0 h 147"/>
                <a:gd name="T8" fmla="*/ 0 w 26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47"/>
                <a:gd name="T17" fmla="*/ 26 w 26"/>
                <a:gd name="T18" fmla="*/ 147 h 1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47">
                  <a:moveTo>
                    <a:pt x="26" y="10"/>
                  </a:moveTo>
                  <a:lnTo>
                    <a:pt x="23" y="147"/>
                  </a:lnTo>
                  <a:lnTo>
                    <a:pt x="0" y="144"/>
                  </a:lnTo>
                  <a:lnTo>
                    <a:pt x="3" y="0"/>
                  </a:lnTo>
                  <a:lnTo>
                    <a:pt x="26" y="1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3" name="Freeform 919"/>
            <p:cNvSpPr>
              <a:spLocks/>
            </p:cNvSpPr>
            <p:nvPr/>
          </p:nvSpPr>
          <p:spPr bwMode="auto">
            <a:xfrm>
              <a:off x="2968" y="1571"/>
              <a:ext cx="496" cy="283"/>
            </a:xfrm>
            <a:custGeom>
              <a:avLst/>
              <a:gdLst>
                <a:gd name="T0" fmla="*/ 0 w 1176"/>
                <a:gd name="T1" fmla="*/ 0 h 606"/>
                <a:gd name="T2" fmla="*/ 0 w 1176"/>
                <a:gd name="T3" fmla="*/ 0 h 606"/>
                <a:gd name="T4" fmla="*/ 0 w 1176"/>
                <a:gd name="T5" fmla="*/ 0 h 606"/>
                <a:gd name="T6" fmla="*/ 0 w 1176"/>
                <a:gd name="T7" fmla="*/ 0 h 606"/>
                <a:gd name="T8" fmla="*/ 0 w 1176"/>
                <a:gd name="T9" fmla="*/ 0 h 6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76"/>
                <a:gd name="T16" fmla="*/ 0 h 606"/>
                <a:gd name="T17" fmla="*/ 1176 w 1176"/>
                <a:gd name="T18" fmla="*/ 606 h 6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76" h="606">
                  <a:moveTo>
                    <a:pt x="1170" y="0"/>
                  </a:moveTo>
                  <a:lnTo>
                    <a:pt x="0" y="597"/>
                  </a:lnTo>
                  <a:lnTo>
                    <a:pt x="30" y="606"/>
                  </a:lnTo>
                  <a:lnTo>
                    <a:pt x="1176" y="18"/>
                  </a:lnTo>
                  <a:lnTo>
                    <a:pt x="117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4" name="Freeform 920"/>
            <p:cNvSpPr>
              <a:spLocks/>
            </p:cNvSpPr>
            <p:nvPr/>
          </p:nvSpPr>
          <p:spPr bwMode="auto">
            <a:xfrm>
              <a:off x="3001" y="1864"/>
              <a:ext cx="1013" cy="325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5" name="Freeform 921"/>
            <p:cNvSpPr>
              <a:spLocks/>
            </p:cNvSpPr>
            <p:nvPr/>
          </p:nvSpPr>
          <p:spPr bwMode="auto">
            <a:xfrm flipV="1">
              <a:off x="4013" y="1841"/>
              <a:ext cx="413" cy="337"/>
            </a:xfrm>
            <a:custGeom>
              <a:avLst/>
              <a:gdLst>
                <a:gd name="T0" fmla="*/ 0 w 2532"/>
                <a:gd name="T1" fmla="*/ 0 h 723"/>
                <a:gd name="T2" fmla="*/ 0 w 2532"/>
                <a:gd name="T3" fmla="*/ 0 h 723"/>
                <a:gd name="T4" fmla="*/ 0 w 2532"/>
                <a:gd name="T5" fmla="*/ 0 h 723"/>
                <a:gd name="T6" fmla="*/ 0 w 2532"/>
                <a:gd name="T7" fmla="*/ 0 h 723"/>
                <a:gd name="T8" fmla="*/ 0 w 2532"/>
                <a:gd name="T9" fmla="*/ 0 h 723"/>
                <a:gd name="T10" fmla="*/ 0 w 2532"/>
                <a:gd name="T11" fmla="*/ 0 h 7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32"/>
                <a:gd name="T19" fmla="*/ 0 h 723"/>
                <a:gd name="T20" fmla="*/ 2532 w 2532"/>
                <a:gd name="T21" fmla="*/ 723 h 72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32" h="723">
                  <a:moveTo>
                    <a:pt x="6" y="0"/>
                  </a:moveTo>
                  <a:cubicBezTo>
                    <a:pt x="16" y="0"/>
                    <a:pt x="26" y="0"/>
                    <a:pt x="36" y="0"/>
                  </a:cubicBezTo>
                  <a:lnTo>
                    <a:pt x="2532" y="678"/>
                  </a:lnTo>
                  <a:lnTo>
                    <a:pt x="2529" y="723"/>
                  </a:lnTo>
                  <a:lnTo>
                    <a:pt x="0" y="2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06" name="Freeform 922"/>
            <p:cNvSpPr>
              <a:spLocks/>
            </p:cNvSpPr>
            <p:nvPr/>
          </p:nvSpPr>
          <p:spPr bwMode="auto">
            <a:xfrm>
              <a:off x="3530" y="862"/>
              <a:ext cx="1124" cy="872"/>
            </a:xfrm>
            <a:custGeom>
              <a:avLst/>
              <a:gdLst>
                <a:gd name="T0" fmla="*/ 214 w 1124"/>
                <a:gd name="T1" fmla="*/ 0 h 872"/>
                <a:gd name="T2" fmla="*/ 1124 w 1124"/>
                <a:gd name="T3" fmla="*/ 128 h 872"/>
                <a:gd name="T4" fmla="*/ 884 w 1124"/>
                <a:gd name="T5" fmla="*/ 872 h 872"/>
                <a:gd name="T6" fmla="*/ 0 w 1124"/>
                <a:gd name="T7" fmla="*/ 656 h 872"/>
                <a:gd name="T8" fmla="*/ 214 w 1124"/>
                <a:gd name="T9" fmla="*/ 0 h 8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4"/>
                <a:gd name="T16" fmla="*/ 0 h 872"/>
                <a:gd name="T17" fmla="*/ 1124 w 1124"/>
                <a:gd name="T18" fmla="*/ 872 h 8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4" h="872">
                  <a:moveTo>
                    <a:pt x="214" y="0"/>
                  </a:moveTo>
                  <a:lnTo>
                    <a:pt x="1124" y="128"/>
                  </a:lnTo>
                  <a:lnTo>
                    <a:pt x="884" y="872"/>
                  </a:lnTo>
                  <a:lnTo>
                    <a:pt x="0" y="656"/>
                  </a:lnTo>
                  <a:lnTo>
                    <a:pt x="214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>
                    <a:alpha val="81000"/>
                  </a:srgbClr>
                </a:gs>
                <a:gs pos="100000">
                  <a:srgbClr val="666666">
                    <a:alpha val="79999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57707" name="Picture 923" descr="grayed_radi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396"/>
              <a:ext cx="1808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399" name="Group 924"/>
          <p:cNvGrpSpPr>
            <a:grpSpLocks/>
          </p:cNvGrpSpPr>
          <p:nvPr/>
        </p:nvGrpSpPr>
        <p:grpSpPr bwMode="auto">
          <a:xfrm>
            <a:off x="5349875" y="1590675"/>
            <a:ext cx="617538" cy="387350"/>
            <a:chOff x="2920" y="972"/>
            <a:chExt cx="389" cy="244"/>
          </a:xfrm>
        </p:grpSpPr>
        <p:grpSp>
          <p:nvGrpSpPr>
            <p:cNvPr id="57673" name="Group 925"/>
            <p:cNvGrpSpPr>
              <a:grpSpLocks/>
            </p:cNvGrpSpPr>
            <p:nvPr/>
          </p:nvGrpSpPr>
          <p:grpSpPr bwMode="auto">
            <a:xfrm>
              <a:off x="3085" y="1027"/>
              <a:ext cx="102" cy="189"/>
              <a:chOff x="3436" y="1504"/>
              <a:chExt cx="393" cy="942"/>
            </a:xfrm>
          </p:grpSpPr>
          <p:pic>
            <p:nvPicPr>
              <p:cNvPr id="57675" name="Picture 926" descr="iphone_stylized_small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6" y="1504"/>
                <a:ext cx="393" cy="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7676" name="Freeform 927"/>
              <p:cNvSpPr>
                <a:spLocks/>
              </p:cNvSpPr>
              <p:nvPr/>
            </p:nvSpPr>
            <p:spPr bwMode="auto">
              <a:xfrm>
                <a:off x="3484" y="1523"/>
                <a:ext cx="339" cy="906"/>
              </a:xfrm>
              <a:custGeom>
                <a:avLst/>
                <a:gdLst>
                  <a:gd name="T0" fmla="*/ 6 w 339"/>
                  <a:gd name="T1" fmla="*/ 31 h 906"/>
                  <a:gd name="T2" fmla="*/ 38 w 339"/>
                  <a:gd name="T3" fmla="*/ 0 h 906"/>
                  <a:gd name="T4" fmla="*/ 323 w 339"/>
                  <a:gd name="T5" fmla="*/ 45 h 906"/>
                  <a:gd name="T6" fmla="*/ 338 w 339"/>
                  <a:gd name="T7" fmla="*/ 85 h 906"/>
                  <a:gd name="T8" fmla="*/ 339 w 339"/>
                  <a:gd name="T9" fmla="*/ 813 h 906"/>
                  <a:gd name="T10" fmla="*/ 312 w 339"/>
                  <a:gd name="T11" fmla="*/ 865 h 906"/>
                  <a:gd name="T12" fmla="*/ 29 w 339"/>
                  <a:gd name="T13" fmla="*/ 906 h 906"/>
                  <a:gd name="T14" fmla="*/ 0 w 339"/>
                  <a:gd name="T15" fmla="*/ 876 h 906"/>
                  <a:gd name="T16" fmla="*/ 6 w 339"/>
                  <a:gd name="T17" fmla="*/ 31 h 9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9"/>
                  <a:gd name="T28" fmla="*/ 0 h 906"/>
                  <a:gd name="T29" fmla="*/ 339 w 339"/>
                  <a:gd name="T30" fmla="*/ 906 h 90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9" h="906">
                    <a:moveTo>
                      <a:pt x="6" y="31"/>
                    </a:moveTo>
                    <a:lnTo>
                      <a:pt x="38" y="0"/>
                    </a:lnTo>
                    <a:lnTo>
                      <a:pt x="323" y="45"/>
                    </a:lnTo>
                    <a:lnTo>
                      <a:pt x="338" y="85"/>
                    </a:lnTo>
                    <a:lnTo>
                      <a:pt x="339" y="813"/>
                    </a:lnTo>
                    <a:lnTo>
                      <a:pt x="312" y="865"/>
                    </a:lnTo>
                    <a:lnTo>
                      <a:pt x="29" y="906"/>
                    </a:lnTo>
                    <a:lnTo>
                      <a:pt x="0" y="876"/>
                    </a:lnTo>
                    <a:lnTo>
                      <a:pt x="6" y="3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>
                      <a:alpha val="82001"/>
                    </a:srgbClr>
                  </a:gs>
                  <a:gs pos="100000">
                    <a:srgbClr val="666666">
                      <a:alpha val="82001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677" name="Group 928"/>
              <p:cNvGrpSpPr>
                <a:grpSpLocks/>
              </p:cNvGrpSpPr>
              <p:nvPr/>
            </p:nvGrpSpPr>
            <p:grpSpPr bwMode="auto">
              <a:xfrm>
                <a:off x="3511" y="1689"/>
                <a:ext cx="289" cy="576"/>
                <a:chOff x="3511" y="1689"/>
                <a:chExt cx="289" cy="576"/>
              </a:xfrm>
            </p:grpSpPr>
            <p:sp>
              <p:nvSpPr>
                <p:cNvPr id="57678" name="Freeform 929"/>
                <p:cNvSpPr>
                  <a:spLocks/>
                </p:cNvSpPr>
                <p:nvPr/>
              </p:nvSpPr>
              <p:spPr bwMode="auto">
                <a:xfrm>
                  <a:off x="3519" y="2175"/>
                  <a:ext cx="66" cy="90"/>
                </a:xfrm>
                <a:custGeom>
                  <a:avLst/>
                  <a:gdLst>
                    <a:gd name="T0" fmla="*/ 0 w 66"/>
                    <a:gd name="T1" fmla="*/ 5 h 90"/>
                    <a:gd name="T2" fmla="*/ 66 w 66"/>
                    <a:gd name="T3" fmla="*/ 0 h 90"/>
                    <a:gd name="T4" fmla="*/ 65 w 66"/>
                    <a:gd name="T5" fmla="*/ 80 h 90"/>
                    <a:gd name="T6" fmla="*/ 2 w 66"/>
                    <a:gd name="T7" fmla="*/ 90 h 90"/>
                    <a:gd name="T8" fmla="*/ 0 w 66"/>
                    <a:gd name="T9" fmla="*/ 5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90"/>
                    <a:gd name="T17" fmla="*/ 66 w 66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90">
                      <a:moveTo>
                        <a:pt x="0" y="5"/>
                      </a:moveTo>
                      <a:lnTo>
                        <a:pt x="66" y="0"/>
                      </a:lnTo>
                      <a:lnTo>
                        <a:pt x="65" y="80"/>
                      </a:lnTo>
                      <a:lnTo>
                        <a:pt x="2" y="9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79" name="Freeform 930"/>
                <p:cNvSpPr>
                  <a:spLocks/>
                </p:cNvSpPr>
                <p:nvPr/>
              </p:nvSpPr>
              <p:spPr bwMode="auto">
                <a:xfrm>
                  <a:off x="3593" y="2166"/>
                  <a:ext cx="69" cy="89"/>
                </a:xfrm>
                <a:custGeom>
                  <a:avLst/>
                  <a:gdLst>
                    <a:gd name="T0" fmla="*/ 3 w 69"/>
                    <a:gd name="T1" fmla="*/ 8 h 89"/>
                    <a:gd name="T2" fmla="*/ 66 w 69"/>
                    <a:gd name="T3" fmla="*/ 0 h 89"/>
                    <a:gd name="T4" fmla="*/ 69 w 69"/>
                    <a:gd name="T5" fmla="*/ 80 h 89"/>
                    <a:gd name="T6" fmla="*/ 0 w 69"/>
                    <a:gd name="T7" fmla="*/ 89 h 89"/>
                    <a:gd name="T8" fmla="*/ 3 w 69"/>
                    <a:gd name="T9" fmla="*/ 8 h 8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"/>
                    <a:gd name="T16" fmla="*/ 0 h 89"/>
                    <a:gd name="T17" fmla="*/ 69 w 69"/>
                    <a:gd name="T18" fmla="*/ 89 h 8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" h="89">
                      <a:moveTo>
                        <a:pt x="3" y="8"/>
                      </a:moveTo>
                      <a:lnTo>
                        <a:pt x="66" y="0"/>
                      </a:lnTo>
                      <a:lnTo>
                        <a:pt x="69" y="80"/>
                      </a:lnTo>
                      <a:lnTo>
                        <a:pt x="0" y="89"/>
                      </a:lnTo>
                      <a:lnTo>
                        <a:pt x="3" y="8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0" name="Freeform 931"/>
                <p:cNvSpPr>
                  <a:spLocks/>
                </p:cNvSpPr>
                <p:nvPr/>
              </p:nvSpPr>
              <p:spPr bwMode="auto">
                <a:xfrm>
                  <a:off x="3665" y="2162"/>
                  <a:ext cx="62" cy="82"/>
                </a:xfrm>
                <a:custGeom>
                  <a:avLst/>
                  <a:gdLst>
                    <a:gd name="T0" fmla="*/ 0 w 62"/>
                    <a:gd name="T1" fmla="*/ 6 h 82"/>
                    <a:gd name="T2" fmla="*/ 61 w 62"/>
                    <a:gd name="T3" fmla="*/ 0 h 82"/>
                    <a:gd name="T4" fmla="*/ 62 w 62"/>
                    <a:gd name="T5" fmla="*/ 75 h 82"/>
                    <a:gd name="T6" fmla="*/ 3 w 62"/>
                    <a:gd name="T7" fmla="*/ 82 h 82"/>
                    <a:gd name="T8" fmla="*/ 0 w 62"/>
                    <a:gd name="T9" fmla="*/ 6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"/>
                    <a:gd name="T16" fmla="*/ 0 h 82"/>
                    <a:gd name="T17" fmla="*/ 62 w 62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" h="82">
                      <a:moveTo>
                        <a:pt x="0" y="6"/>
                      </a:moveTo>
                      <a:lnTo>
                        <a:pt x="61" y="0"/>
                      </a:lnTo>
                      <a:lnTo>
                        <a:pt x="62" y="75"/>
                      </a:lnTo>
                      <a:lnTo>
                        <a:pt x="3" y="82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1" name="Freeform 932"/>
                <p:cNvSpPr>
                  <a:spLocks/>
                </p:cNvSpPr>
                <p:nvPr/>
              </p:nvSpPr>
              <p:spPr bwMode="auto">
                <a:xfrm>
                  <a:off x="3734" y="2154"/>
                  <a:ext cx="66" cy="84"/>
                </a:xfrm>
                <a:custGeom>
                  <a:avLst/>
                  <a:gdLst>
                    <a:gd name="T0" fmla="*/ 1 w 66"/>
                    <a:gd name="T1" fmla="*/ 6 h 84"/>
                    <a:gd name="T2" fmla="*/ 66 w 66"/>
                    <a:gd name="T3" fmla="*/ 0 h 84"/>
                    <a:gd name="T4" fmla="*/ 63 w 66"/>
                    <a:gd name="T5" fmla="*/ 77 h 84"/>
                    <a:gd name="T6" fmla="*/ 0 w 66"/>
                    <a:gd name="T7" fmla="*/ 84 h 84"/>
                    <a:gd name="T8" fmla="*/ 1 w 66"/>
                    <a:gd name="T9" fmla="*/ 6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"/>
                    <a:gd name="T16" fmla="*/ 0 h 84"/>
                    <a:gd name="T17" fmla="*/ 66 w 66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" h="84">
                      <a:moveTo>
                        <a:pt x="1" y="6"/>
                      </a:moveTo>
                      <a:lnTo>
                        <a:pt x="66" y="0"/>
                      </a:lnTo>
                      <a:lnTo>
                        <a:pt x="63" y="77"/>
                      </a:lnTo>
                      <a:lnTo>
                        <a:pt x="0" y="84"/>
                      </a:lnTo>
                      <a:lnTo>
                        <a:pt x="1" y="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82" name="Rectangle 933"/>
                <p:cNvSpPr>
                  <a:spLocks noChangeArrowheads="1"/>
                </p:cNvSpPr>
                <p:nvPr/>
              </p:nvSpPr>
              <p:spPr bwMode="auto">
                <a:xfrm>
                  <a:off x="3513" y="1688"/>
                  <a:ext cx="54" cy="4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7683" name="Rectangle 934"/>
                <p:cNvSpPr>
                  <a:spLocks noChangeArrowheads="1"/>
                </p:cNvSpPr>
                <p:nvPr/>
              </p:nvSpPr>
              <p:spPr bwMode="auto">
                <a:xfrm>
                  <a:off x="3501" y="1738"/>
                  <a:ext cx="92" cy="5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bg2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57684" name="Freeform 935"/>
                <p:cNvSpPr>
                  <a:spLocks/>
                </p:cNvSpPr>
                <p:nvPr/>
              </p:nvSpPr>
              <p:spPr bwMode="auto">
                <a:xfrm>
                  <a:off x="3515" y="1794"/>
                  <a:ext cx="261" cy="204"/>
                </a:xfrm>
                <a:custGeom>
                  <a:avLst/>
                  <a:gdLst>
                    <a:gd name="T0" fmla="*/ 0 w 261"/>
                    <a:gd name="T1" fmla="*/ 0 h 204"/>
                    <a:gd name="T2" fmla="*/ 0 w 261"/>
                    <a:gd name="T3" fmla="*/ 204 h 204"/>
                    <a:gd name="T4" fmla="*/ 259 w 261"/>
                    <a:gd name="T5" fmla="*/ 201 h 204"/>
                    <a:gd name="T6" fmla="*/ 261 w 261"/>
                    <a:gd name="T7" fmla="*/ 12 h 204"/>
                    <a:gd name="T8" fmla="*/ 0 w 261"/>
                    <a:gd name="T9" fmla="*/ 0 h 20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1"/>
                    <a:gd name="T16" fmla="*/ 0 h 204"/>
                    <a:gd name="T17" fmla="*/ 261 w 261"/>
                    <a:gd name="T18" fmla="*/ 204 h 20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1" h="204">
                      <a:moveTo>
                        <a:pt x="0" y="0"/>
                      </a:moveTo>
                      <a:lnTo>
                        <a:pt x="0" y="204"/>
                      </a:lnTo>
                      <a:lnTo>
                        <a:pt x="259" y="201"/>
                      </a:lnTo>
                      <a:lnTo>
                        <a:pt x="261" y="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pic>
          <p:nvPicPr>
            <p:cNvPr id="57674" name="Picture 936" descr="grayed_radiati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72"/>
              <a:ext cx="389" cy="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400" name="Picture 937" descr="car_graye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1670050"/>
            <a:ext cx="754062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401" name="Group 938"/>
          <p:cNvGrpSpPr>
            <a:grpSpLocks/>
          </p:cNvGrpSpPr>
          <p:nvPr/>
        </p:nvGrpSpPr>
        <p:grpSpPr bwMode="auto">
          <a:xfrm>
            <a:off x="5662613" y="4538663"/>
            <a:ext cx="463550" cy="398462"/>
            <a:chOff x="3987" y="-51"/>
            <a:chExt cx="1252" cy="983"/>
          </a:xfrm>
        </p:grpSpPr>
        <p:pic>
          <p:nvPicPr>
            <p:cNvPr id="57671" name="Picture 939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72" name="Freeform 940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2" name="Group 941"/>
          <p:cNvGrpSpPr>
            <a:grpSpLocks/>
          </p:cNvGrpSpPr>
          <p:nvPr/>
        </p:nvGrpSpPr>
        <p:grpSpPr bwMode="auto">
          <a:xfrm>
            <a:off x="5500688" y="4938713"/>
            <a:ext cx="463550" cy="398462"/>
            <a:chOff x="3987" y="-51"/>
            <a:chExt cx="1252" cy="983"/>
          </a:xfrm>
        </p:grpSpPr>
        <p:pic>
          <p:nvPicPr>
            <p:cNvPr id="57669" name="Picture 942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70" name="Freeform 943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3" name="Group 944"/>
          <p:cNvGrpSpPr>
            <a:grpSpLocks/>
          </p:cNvGrpSpPr>
          <p:nvPr/>
        </p:nvGrpSpPr>
        <p:grpSpPr bwMode="auto">
          <a:xfrm>
            <a:off x="5957888" y="5186363"/>
            <a:ext cx="463550" cy="398462"/>
            <a:chOff x="3987" y="-51"/>
            <a:chExt cx="1252" cy="983"/>
          </a:xfrm>
        </p:grpSpPr>
        <p:pic>
          <p:nvPicPr>
            <p:cNvPr id="57667" name="Picture 945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68" name="Freeform 946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4" name="Group 947"/>
          <p:cNvGrpSpPr>
            <a:grpSpLocks/>
          </p:cNvGrpSpPr>
          <p:nvPr/>
        </p:nvGrpSpPr>
        <p:grpSpPr bwMode="auto">
          <a:xfrm>
            <a:off x="6396038" y="5224463"/>
            <a:ext cx="463550" cy="398462"/>
            <a:chOff x="3987" y="-51"/>
            <a:chExt cx="1252" cy="983"/>
          </a:xfrm>
        </p:grpSpPr>
        <p:pic>
          <p:nvPicPr>
            <p:cNvPr id="57665" name="Picture 948" descr="desktop_computer_stylized_smal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987" y="-51"/>
              <a:ext cx="1252" cy="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666" name="Freeform 949"/>
            <p:cNvSpPr>
              <a:spLocks/>
            </p:cNvSpPr>
            <p:nvPr/>
          </p:nvSpPr>
          <p:spPr bwMode="auto">
            <a:xfrm>
              <a:off x="4507" y="37"/>
              <a:ext cx="640" cy="459"/>
            </a:xfrm>
            <a:custGeom>
              <a:avLst/>
              <a:gdLst>
                <a:gd name="T0" fmla="*/ 28 w 714"/>
                <a:gd name="T1" fmla="*/ 1 h 714"/>
                <a:gd name="T2" fmla="*/ 154 w 714"/>
                <a:gd name="T3" fmla="*/ 0 h 714"/>
                <a:gd name="T4" fmla="*/ 122 w 714"/>
                <a:gd name="T5" fmla="*/ 2 h 714"/>
                <a:gd name="T6" fmla="*/ 0 w 714"/>
                <a:gd name="T7" fmla="*/ 1 h 714"/>
                <a:gd name="T8" fmla="*/ 28 w 714"/>
                <a:gd name="T9" fmla="*/ 1 h 7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4"/>
                <a:gd name="T16" fmla="*/ 0 h 714"/>
                <a:gd name="T17" fmla="*/ 714 w 714"/>
                <a:gd name="T18" fmla="*/ 714 h 7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4" h="714">
                  <a:moveTo>
                    <a:pt x="126" y="36"/>
                  </a:moveTo>
                  <a:lnTo>
                    <a:pt x="714" y="0"/>
                  </a:lnTo>
                  <a:lnTo>
                    <a:pt x="564" y="714"/>
                  </a:lnTo>
                  <a:lnTo>
                    <a:pt x="0" y="570"/>
                  </a:lnTo>
                  <a:lnTo>
                    <a:pt x="126" y="36"/>
                  </a:lnTo>
                  <a:close/>
                </a:path>
              </a:pathLst>
            </a:custGeom>
            <a:solidFill>
              <a:srgbClr val="EAEAEA">
                <a:alpha val="7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5" name="Group 950"/>
          <p:cNvGrpSpPr>
            <a:grpSpLocks/>
          </p:cNvGrpSpPr>
          <p:nvPr/>
        </p:nvGrpSpPr>
        <p:grpSpPr bwMode="auto">
          <a:xfrm>
            <a:off x="8186738" y="5014913"/>
            <a:ext cx="249237" cy="555625"/>
            <a:chOff x="1115" y="2770"/>
            <a:chExt cx="589" cy="1034"/>
          </a:xfrm>
        </p:grpSpPr>
        <p:sp>
          <p:nvSpPr>
            <p:cNvPr id="57633" name="Freeform 951"/>
            <p:cNvSpPr>
              <a:spLocks/>
            </p:cNvSpPr>
            <p:nvPr/>
          </p:nvSpPr>
          <p:spPr bwMode="auto">
            <a:xfrm>
              <a:off x="1581" y="2772"/>
              <a:ext cx="117" cy="986"/>
            </a:xfrm>
            <a:custGeom>
              <a:avLst/>
              <a:gdLst>
                <a:gd name="T0" fmla="*/ 0 w 354"/>
                <a:gd name="T1" fmla="*/ 0 h 2742"/>
                <a:gd name="T2" fmla="*/ 0 w 354"/>
                <a:gd name="T3" fmla="*/ 0 h 2742"/>
                <a:gd name="T4" fmla="*/ 0 w 354"/>
                <a:gd name="T5" fmla="*/ 0 h 2742"/>
                <a:gd name="T6" fmla="*/ 0 w 354"/>
                <a:gd name="T7" fmla="*/ 0 h 2742"/>
                <a:gd name="T8" fmla="*/ 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4" name="Rectangle 952"/>
            <p:cNvSpPr>
              <a:spLocks noChangeArrowheads="1"/>
            </p:cNvSpPr>
            <p:nvPr/>
          </p:nvSpPr>
          <p:spPr bwMode="auto">
            <a:xfrm>
              <a:off x="1141" y="2770"/>
              <a:ext cx="435" cy="987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C0C0C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35" name="Freeform 953"/>
            <p:cNvSpPr>
              <a:spLocks/>
            </p:cNvSpPr>
            <p:nvPr/>
          </p:nvSpPr>
          <p:spPr bwMode="auto">
            <a:xfrm>
              <a:off x="1603" y="2831"/>
              <a:ext cx="70" cy="913"/>
            </a:xfrm>
            <a:custGeom>
              <a:avLst/>
              <a:gdLst>
                <a:gd name="T0" fmla="*/ 0 w 211"/>
                <a:gd name="T1" fmla="*/ 0 h 2537"/>
                <a:gd name="T2" fmla="*/ 0 w 211"/>
                <a:gd name="T3" fmla="*/ 0 h 2537"/>
                <a:gd name="T4" fmla="*/ 0 w 211"/>
                <a:gd name="T5" fmla="*/ 0 h 2537"/>
                <a:gd name="T6" fmla="*/ 0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6" name="Freeform 954"/>
            <p:cNvSpPr>
              <a:spLocks/>
            </p:cNvSpPr>
            <p:nvPr/>
          </p:nvSpPr>
          <p:spPr bwMode="auto">
            <a:xfrm>
              <a:off x="1588" y="3293"/>
              <a:ext cx="109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37" name="Rectangle 955"/>
            <p:cNvSpPr>
              <a:spLocks noChangeArrowheads="1"/>
            </p:cNvSpPr>
            <p:nvPr/>
          </p:nvSpPr>
          <p:spPr bwMode="auto">
            <a:xfrm>
              <a:off x="1145" y="2885"/>
              <a:ext cx="248" cy="1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38" name="Group 956"/>
            <p:cNvGrpSpPr>
              <a:grpSpLocks/>
            </p:cNvGrpSpPr>
            <p:nvPr/>
          </p:nvGrpSpPr>
          <p:grpSpPr bwMode="auto">
            <a:xfrm>
              <a:off x="1367" y="2873"/>
              <a:ext cx="240" cy="63"/>
              <a:chOff x="614" y="2568"/>
              <a:chExt cx="725" cy="139"/>
            </a:xfrm>
          </p:grpSpPr>
          <p:sp>
            <p:nvSpPr>
              <p:cNvPr id="57663" name="AutoShape 957"/>
              <p:cNvSpPr>
                <a:spLocks noChangeArrowheads="1"/>
              </p:cNvSpPr>
              <p:nvPr/>
            </p:nvSpPr>
            <p:spPr bwMode="auto">
              <a:xfrm>
                <a:off x="612" y="2569"/>
                <a:ext cx="725" cy="13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4" name="AutoShape 958"/>
              <p:cNvSpPr>
                <a:spLocks noChangeArrowheads="1"/>
              </p:cNvSpPr>
              <p:nvPr/>
            </p:nvSpPr>
            <p:spPr bwMode="auto">
              <a:xfrm>
                <a:off x="623" y="2582"/>
                <a:ext cx="691" cy="10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39" name="Rectangle 959"/>
            <p:cNvSpPr>
              <a:spLocks noChangeArrowheads="1"/>
            </p:cNvSpPr>
            <p:nvPr/>
          </p:nvSpPr>
          <p:spPr bwMode="auto">
            <a:xfrm>
              <a:off x="1149" y="3024"/>
              <a:ext cx="248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40" name="Group 960"/>
            <p:cNvGrpSpPr>
              <a:grpSpLocks/>
            </p:cNvGrpSpPr>
            <p:nvPr/>
          </p:nvGrpSpPr>
          <p:grpSpPr bwMode="auto">
            <a:xfrm>
              <a:off x="1366" y="3014"/>
              <a:ext cx="240" cy="58"/>
              <a:chOff x="614" y="2568"/>
              <a:chExt cx="725" cy="139"/>
            </a:xfrm>
          </p:grpSpPr>
          <p:sp>
            <p:nvSpPr>
              <p:cNvPr id="57661" name="AutoShape 961"/>
              <p:cNvSpPr>
                <a:spLocks noChangeArrowheads="1"/>
              </p:cNvSpPr>
              <p:nvPr/>
            </p:nvSpPr>
            <p:spPr bwMode="auto">
              <a:xfrm>
                <a:off x="615" y="2571"/>
                <a:ext cx="725" cy="135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2" name="AutoShape 962"/>
              <p:cNvSpPr>
                <a:spLocks noChangeArrowheads="1"/>
              </p:cNvSpPr>
              <p:nvPr/>
            </p:nvSpPr>
            <p:spPr bwMode="auto">
              <a:xfrm>
                <a:off x="626" y="2585"/>
                <a:ext cx="691" cy="106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1" name="Rectangle 963"/>
            <p:cNvSpPr>
              <a:spLocks noChangeArrowheads="1"/>
            </p:cNvSpPr>
            <p:nvPr/>
          </p:nvSpPr>
          <p:spPr bwMode="auto">
            <a:xfrm>
              <a:off x="1149" y="3172"/>
              <a:ext cx="244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42" name="Rectangle 964"/>
            <p:cNvSpPr>
              <a:spLocks noChangeArrowheads="1"/>
            </p:cNvSpPr>
            <p:nvPr/>
          </p:nvSpPr>
          <p:spPr bwMode="auto">
            <a:xfrm>
              <a:off x="1153" y="3299"/>
              <a:ext cx="244" cy="2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43" name="Group 965"/>
            <p:cNvGrpSpPr>
              <a:grpSpLocks/>
            </p:cNvGrpSpPr>
            <p:nvPr/>
          </p:nvGrpSpPr>
          <p:grpSpPr bwMode="auto">
            <a:xfrm>
              <a:off x="1361" y="3287"/>
              <a:ext cx="240" cy="65"/>
              <a:chOff x="614" y="2568"/>
              <a:chExt cx="725" cy="139"/>
            </a:xfrm>
          </p:grpSpPr>
          <p:sp>
            <p:nvSpPr>
              <p:cNvPr id="57659" name="AutoShape 966"/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5" cy="139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60" name="AutoShape 967"/>
              <p:cNvSpPr>
                <a:spLocks noChangeArrowheads="1"/>
              </p:cNvSpPr>
              <p:nvPr/>
            </p:nvSpPr>
            <p:spPr bwMode="auto">
              <a:xfrm>
                <a:off x="630" y="2587"/>
                <a:ext cx="691" cy="10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4" name="Freeform 968"/>
            <p:cNvSpPr>
              <a:spLocks/>
            </p:cNvSpPr>
            <p:nvPr/>
          </p:nvSpPr>
          <p:spPr bwMode="auto">
            <a:xfrm>
              <a:off x="1590" y="3169"/>
              <a:ext cx="108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645" name="Group 969"/>
            <p:cNvGrpSpPr>
              <a:grpSpLocks/>
            </p:cNvGrpSpPr>
            <p:nvPr/>
          </p:nvGrpSpPr>
          <p:grpSpPr bwMode="auto">
            <a:xfrm>
              <a:off x="1363" y="3158"/>
              <a:ext cx="240" cy="60"/>
              <a:chOff x="614" y="2568"/>
              <a:chExt cx="725" cy="139"/>
            </a:xfrm>
          </p:grpSpPr>
          <p:sp>
            <p:nvSpPr>
              <p:cNvPr id="57657" name="AutoShape 970"/>
              <p:cNvSpPr>
                <a:spLocks noChangeArrowheads="1"/>
              </p:cNvSpPr>
              <p:nvPr/>
            </p:nvSpPr>
            <p:spPr bwMode="auto">
              <a:xfrm>
                <a:off x="613" y="2566"/>
                <a:ext cx="725" cy="144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58" name="AutoShape 971"/>
              <p:cNvSpPr>
                <a:spLocks noChangeArrowheads="1"/>
              </p:cNvSpPr>
              <p:nvPr/>
            </p:nvSpPr>
            <p:spPr bwMode="auto">
              <a:xfrm>
                <a:off x="624" y="2579"/>
                <a:ext cx="691" cy="11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46" name="Rectangle 972"/>
            <p:cNvSpPr>
              <a:spLocks noChangeArrowheads="1"/>
            </p:cNvSpPr>
            <p:nvPr/>
          </p:nvSpPr>
          <p:spPr bwMode="auto">
            <a:xfrm>
              <a:off x="1573" y="2770"/>
              <a:ext cx="30" cy="9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47" name="Freeform 973"/>
            <p:cNvSpPr>
              <a:spLocks/>
            </p:cNvSpPr>
            <p:nvPr/>
          </p:nvSpPr>
          <p:spPr bwMode="auto">
            <a:xfrm>
              <a:off x="1599" y="3019"/>
              <a:ext cx="98" cy="92"/>
            </a:xfrm>
            <a:custGeom>
              <a:avLst/>
              <a:gdLst>
                <a:gd name="T0" fmla="*/ 0 w 296"/>
                <a:gd name="T1" fmla="*/ 0 h 256"/>
                <a:gd name="T2" fmla="*/ 0 w 296"/>
                <a:gd name="T3" fmla="*/ 0 h 256"/>
                <a:gd name="T4" fmla="*/ 0 w 296"/>
                <a:gd name="T5" fmla="*/ 0 h 256"/>
                <a:gd name="T6" fmla="*/ 0 w 296"/>
                <a:gd name="T7" fmla="*/ 0 h 256"/>
                <a:gd name="T8" fmla="*/ 0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48" name="Freeform 974"/>
            <p:cNvSpPr>
              <a:spLocks/>
            </p:cNvSpPr>
            <p:nvPr/>
          </p:nvSpPr>
          <p:spPr bwMode="auto">
            <a:xfrm>
              <a:off x="1601" y="2878"/>
              <a:ext cx="101" cy="104"/>
            </a:xfrm>
            <a:custGeom>
              <a:avLst/>
              <a:gdLst>
                <a:gd name="T0" fmla="*/ 0 w 304"/>
                <a:gd name="T1" fmla="*/ 0 h 288"/>
                <a:gd name="T2" fmla="*/ 0 w 304"/>
                <a:gd name="T3" fmla="*/ 0 h 288"/>
                <a:gd name="T4" fmla="*/ 0 w 304"/>
                <a:gd name="T5" fmla="*/ 0 h 288"/>
                <a:gd name="T6" fmla="*/ 0 w 304"/>
                <a:gd name="T7" fmla="*/ 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49" name="Oval 975"/>
            <p:cNvSpPr>
              <a:spLocks noChangeArrowheads="1"/>
            </p:cNvSpPr>
            <p:nvPr/>
          </p:nvSpPr>
          <p:spPr bwMode="auto">
            <a:xfrm>
              <a:off x="1685" y="3712"/>
              <a:ext cx="19" cy="41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0" name="Freeform 976"/>
            <p:cNvSpPr>
              <a:spLocks/>
            </p:cNvSpPr>
            <p:nvPr/>
          </p:nvSpPr>
          <p:spPr bwMode="auto">
            <a:xfrm>
              <a:off x="1595" y="3713"/>
              <a:ext cx="102" cy="86"/>
            </a:xfrm>
            <a:custGeom>
              <a:avLst/>
              <a:gdLst>
                <a:gd name="T0" fmla="*/ 0 w 306"/>
                <a:gd name="T1" fmla="*/ 0 h 240"/>
                <a:gd name="T2" fmla="*/ 0 w 306"/>
                <a:gd name="T3" fmla="*/ 0 h 240"/>
                <a:gd name="T4" fmla="*/ 0 w 306"/>
                <a:gd name="T5" fmla="*/ 0 h 240"/>
                <a:gd name="T6" fmla="*/ 0 w 306"/>
                <a:gd name="T7" fmla="*/ 0 h 240"/>
                <a:gd name="T8" fmla="*/ 0 w 30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51" name="AutoShape 977"/>
            <p:cNvSpPr>
              <a:spLocks noChangeArrowheads="1"/>
            </p:cNvSpPr>
            <p:nvPr/>
          </p:nvSpPr>
          <p:spPr bwMode="auto">
            <a:xfrm>
              <a:off x="1115" y="3742"/>
              <a:ext cx="495" cy="62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2" name="AutoShape 978"/>
            <p:cNvSpPr>
              <a:spLocks noChangeArrowheads="1"/>
            </p:cNvSpPr>
            <p:nvPr/>
          </p:nvSpPr>
          <p:spPr bwMode="auto">
            <a:xfrm>
              <a:off x="1141" y="3754"/>
              <a:ext cx="443" cy="35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3" name="Oval 979"/>
            <p:cNvSpPr>
              <a:spLocks noChangeArrowheads="1"/>
            </p:cNvSpPr>
            <p:nvPr/>
          </p:nvSpPr>
          <p:spPr bwMode="auto">
            <a:xfrm>
              <a:off x="1183" y="3612"/>
              <a:ext cx="68" cy="62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4" name="Oval 980"/>
            <p:cNvSpPr>
              <a:spLocks noChangeArrowheads="1"/>
            </p:cNvSpPr>
            <p:nvPr/>
          </p:nvSpPr>
          <p:spPr bwMode="auto">
            <a:xfrm>
              <a:off x="1258" y="3615"/>
              <a:ext cx="68" cy="5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57655" name="Oval 981"/>
            <p:cNvSpPr>
              <a:spLocks noChangeArrowheads="1"/>
            </p:cNvSpPr>
            <p:nvPr/>
          </p:nvSpPr>
          <p:spPr bwMode="auto">
            <a:xfrm>
              <a:off x="1333" y="3612"/>
              <a:ext cx="64" cy="62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56" name="Rectangle 982"/>
            <p:cNvSpPr>
              <a:spLocks noChangeArrowheads="1"/>
            </p:cNvSpPr>
            <p:nvPr/>
          </p:nvSpPr>
          <p:spPr bwMode="auto">
            <a:xfrm>
              <a:off x="1498" y="3376"/>
              <a:ext cx="34" cy="328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7406" name="Group 983"/>
          <p:cNvGrpSpPr>
            <a:grpSpLocks/>
          </p:cNvGrpSpPr>
          <p:nvPr/>
        </p:nvGrpSpPr>
        <p:grpSpPr bwMode="auto">
          <a:xfrm>
            <a:off x="7900988" y="5224463"/>
            <a:ext cx="230187" cy="498475"/>
            <a:chOff x="1115" y="2770"/>
            <a:chExt cx="589" cy="1034"/>
          </a:xfrm>
        </p:grpSpPr>
        <p:sp>
          <p:nvSpPr>
            <p:cNvPr id="57601" name="Freeform 984"/>
            <p:cNvSpPr>
              <a:spLocks/>
            </p:cNvSpPr>
            <p:nvPr/>
          </p:nvSpPr>
          <p:spPr bwMode="auto">
            <a:xfrm>
              <a:off x="1581" y="2772"/>
              <a:ext cx="117" cy="986"/>
            </a:xfrm>
            <a:custGeom>
              <a:avLst/>
              <a:gdLst>
                <a:gd name="T0" fmla="*/ 0 w 354"/>
                <a:gd name="T1" fmla="*/ 0 h 2742"/>
                <a:gd name="T2" fmla="*/ 0 w 354"/>
                <a:gd name="T3" fmla="*/ 0 h 2742"/>
                <a:gd name="T4" fmla="*/ 0 w 354"/>
                <a:gd name="T5" fmla="*/ 0 h 2742"/>
                <a:gd name="T6" fmla="*/ 0 w 354"/>
                <a:gd name="T7" fmla="*/ 0 h 2742"/>
                <a:gd name="T8" fmla="*/ 0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2" name="Rectangle 985"/>
            <p:cNvSpPr>
              <a:spLocks noChangeArrowheads="1"/>
            </p:cNvSpPr>
            <p:nvPr/>
          </p:nvSpPr>
          <p:spPr bwMode="auto">
            <a:xfrm>
              <a:off x="1143" y="2770"/>
              <a:ext cx="431" cy="985"/>
            </a:xfrm>
            <a:prstGeom prst="rect">
              <a:avLst/>
            </a:prstGeom>
            <a:gradFill rotWithShape="1">
              <a:gsLst>
                <a:gs pos="0">
                  <a:srgbClr val="808080"/>
                </a:gs>
                <a:gs pos="100000">
                  <a:srgbClr val="C0C0C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03" name="Freeform 986"/>
            <p:cNvSpPr>
              <a:spLocks/>
            </p:cNvSpPr>
            <p:nvPr/>
          </p:nvSpPr>
          <p:spPr bwMode="auto">
            <a:xfrm>
              <a:off x="1603" y="2831"/>
              <a:ext cx="70" cy="913"/>
            </a:xfrm>
            <a:custGeom>
              <a:avLst/>
              <a:gdLst>
                <a:gd name="T0" fmla="*/ 0 w 211"/>
                <a:gd name="T1" fmla="*/ 0 h 2537"/>
                <a:gd name="T2" fmla="*/ 0 w 211"/>
                <a:gd name="T3" fmla="*/ 0 h 2537"/>
                <a:gd name="T4" fmla="*/ 0 w 211"/>
                <a:gd name="T5" fmla="*/ 0 h 2537"/>
                <a:gd name="T6" fmla="*/ 0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4" name="Freeform 987"/>
            <p:cNvSpPr>
              <a:spLocks/>
            </p:cNvSpPr>
            <p:nvPr/>
          </p:nvSpPr>
          <p:spPr bwMode="auto">
            <a:xfrm>
              <a:off x="1588" y="3293"/>
              <a:ext cx="109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05" name="Rectangle 988"/>
            <p:cNvSpPr>
              <a:spLocks noChangeArrowheads="1"/>
            </p:cNvSpPr>
            <p:nvPr/>
          </p:nvSpPr>
          <p:spPr bwMode="auto">
            <a:xfrm>
              <a:off x="1143" y="2885"/>
              <a:ext cx="248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06" name="Group 989"/>
            <p:cNvGrpSpPr>
              <a:grpSpLocks/>
            </p:cNvGrpSpPr>
            <p:nvPr/>
          </p:nvGrpSpPr>
          <p:grpSpPr bwMode="auto">
            <a:xfrm>
              <a:off x="1367" y="2873"/>
              <a:ext cx="240" cy="63"/>
              <a:chOff x="614" y="2568"/>
              <a:chExt cx="725" cy="139"/>
            </a:xfrm>
          </p:grpSpPr>
          <p:sp>
            <p:nvSpPr>
              <p:cNvPr id="57631" name="AutoShape 990"/>
              <p:cNvSpPr>
                <a:spLocks noChangeArrowheads="1"/>
              </p:cNvSpPr>
              <p:nvPr/>
            </p:nvSpPr>
            <p:spPr bwMode="auto">
              <a:xfrm>
                <a:off x="614" y="2566"/>
                <a:ext cx="724" cy="13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32" name="AutoShape 991"/>
              <p:cNvSpPr>
                <a:spLocks noChangeArrowheads="1"/>
              </p:cNvSpPr>
              <p:nvPr/>
            </p:nvSpPr>
            <p:spPr bwMode="auto">
              <a:xfrm>
                <a:off x="626" y="2581"/>
                <a:ext cx="699" cy="109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07" name="Rectangle 992"/>
            <p:cNvSpPr>
              <a:spLocks noChangeArrowheads="1"/>
            </p:cNvSpPr>
            <p:nvPr/>
          </p:nvSpPr>
          <p:spPr bwMode="auto">
            <a:xfrm>
              <a:off x="1152" y="3024"/>
              <a:ext cx="244" cy="2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08" name="Group 993"/>
            <p:cNvGrpSpPr>
              <a:grpSpLocks/>
            </p:cNvGrpSpPr>
            <p:nvPr/>
          </p:nvGrpSpPr>
          <p:grpSpPr bwMode="auto">
            <a:xfrm>
              <a:off x="1366" y="3014"/>
              <a:ext cx="240" cy="58"/>
              <a:chOff x="614" y="2568"/>
              <a:chExt cx="725" cy="139"/>
            </a:xfrm>
          </p:grpSpPr>
          <p:sp>
            <p:nvSpPr>
              <p:cNvPr id="57629" name="AutoShape 994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4" cy="142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30" name="AutoShape 995"/>
              <p:cNvSpPr>
                <a:spLocks noChangeArrowheads="1"/>
              </p:cNvSpPr>
              <p:nvPr/>
            </p:nvSpPr>
            <p:spPr bwMode="auto">
              <a:xfrm>
                <a:off x="629" y="2583"/>
                <a:ext cx="699" cy="110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09" name="Rectangle 996"/>
            <p:cNvSpPr>
              <a:spLocks noChangeArrowheads="1"/>
            </p:cNvSpPr>
            <p:nvPr/>
          </p:nvSpPr>
          <p:spPr bwMode="auto">
            <a:xfrm>
              <a:off x="1147" y="3172"/>
              <a:ext cx="244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0" name="Rectangle 997"/>
            <p:cNvSpPr>
              <a:spLocks noChangeArrowheads="1"/>
            </p:cNvSpPr>
            <p:nvPr/>
          </p:nvSpPr>
          <p:spPr bwMode="auto">
            <a:xfrm>
              <a:off x="1152" y="3300"/>
              <a:ext cx="248" cy="2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7611" name="Group 998"/>
            <p:cNvGrpSpPr>
              <a:grpSpLocks/>
            </p:cNvGrpSpPr>
            <p:nvPr/>
          </p:nvGrpSpPr>
          <p:grpSpPr bwMode="auto">
            <a:xfrm>
              <a:off x="1361" y="3287"/>
              <a:ext cx="240" cy="65"/>
              <a:chOff x="614" y="2568"/>
              <a:chExt cx="725" cy="139"/>
            </a:xfrm>
          </p:grpSpPr>
          <p:sp>
            <p:nvSpPr>
              <p:cNvPr id="57627" name="AutoShape 999"/>
              <p:cNvSpPr>
                <a:spLocks noChangeArrowheads="1"/>
              </p:cNvSpPr>
              <p:nvPr/>
            </p:nvSpPr>
            <p:spPr bwMode="auto">
              <a:xfrm>
                <a:off x="619" y="2568"/>
                <a:ext cx="724" cy="141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28" name="AutoShape 1000"/>
              <p:cNvSpPr>
                <a:spLocks noChangeArrowheads="1"/>
              </p:cNvSpPr>
              <p:nvPr/>
            </p:nvSpPr>
            <p:spPr bwMode="auto">
              <a:xfrm>
                <a:off x="632" y="2582"/>
                <a:ext cx="699" cy="113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12" name="Freeform 1001"/>
            <p:cNvSpPr>
              <a:spLocks/>
            </p:cNvSpPr>
            <p:nvPr/>
          </p:nvSpPr>
          <p:spPr bwMode="auto">
            <a:xfrm>
              <a:off x="1590" y="3169"/>
              <a:ext cx="108" cy="81"/>
            </a:xfrm>
            <a:custGeom>
              <a:avLst/>
              <a:gdLst>
                <a:gd name="T0" fmla="*/ 0 w 328"/>
                <a:gd name="T1" fmla="*/ 0 h 226"/>
                <a:gd name="T2" fmla="*/ 0 w 328"/>
                <a:gd name="T3" fmla="*/ 0 h 226"/>
                <a:gd name="T4" fmla="*/ 0 w 328"/>
                <a:gd name="T5" fmla="*/ 0 h 226"/>
                <a:gd name="T6" fmla="*/ 0 w 328"/>
                <a:gd name="T7" fmla="*/ 0 h 226"/>
                <a:gd name="T8" fmla="*/ 0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613" name="Group 1002"/>
            <p:cNvGrpSpPr>
              <a:grpSpLocks/>
            </p:cNvGrpSpPr>
            <p:nvPr/>
          </p:nvGrpSpPr>
          <p:grpSpPr bwMode="auto">
            <a:xfrm>
              <a:off x="1363" y="3158"/>
              <a:ext cx="240" cy="60"/>
              <a:chOff x="614" y="2568"/>
              <a:chExt cx="725" cy="139"/>
            </a:xfrm>
          </p:grpSpPr>
          <p:sp>
            <p:nvSpPr>
              <p:cNvPr id="57625" name="AutoShape 1003"/>
              <p:cNvSpPr>
                <a:spLocks noChangeArrowheads="1"/>
              </p:cNvSpPr>
              <p:nvPr/>
            </p:nvSpPr>
            <p:spPr bwMode="auto">
              <a:xfrm>
                <a:off x="613" y="2569"/>
                <a:ext cx="724" cy="13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7626" name="AutoShape 1004"/>
              <p:cNvSpPr>
                <a:spLocks noChangeArrowheads="1"/>
              </p:cNvSpPr>
              <p:nvPr/>
            </p:nvSpPr>
            <p:spPr bwMode="auto">
              <a:xfrm>
                <a:off x="626" y="2585"/>
                <a:ext cx="699" cy="107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57614" name="Rectangle 1005"/>
            <p:cNvSpPr>
              <a:spLocks noChangeArrowheads="1"/>
            </p:cNvSpPr>
            <p:nvPr/>
          </p:nvSpPr>
          <p:spPr bwMode="auto">
            <a:xfrm>
              <a:off x="1574" y="2770"/>
              <a:ext cx="28" cy="988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5" name="Freeform 1006"/>
            <p:cNvSpPr>
              <a:spLocks/>
            </p:cNvSpPr>
            <p:nvPr/>
          </p:nvSpPr>
          <p:spPr bwMode="auto">
            <a:xfrm>
              <a:off x="1599" y="3019"/>
              <a:ext cx="98" cy="92"/>
            </a:xfrm>
            <a:custGeom>
              <a:avLst/>
              <a:gdLst>
                <a:gd name="T0" fmla="*/ 0 w 296"/>
                <a:gd name="T1" fmla="*/ 0 h 256"/>
                <a:gd name="T2" fmla="*/ 0 w 296"/>
                <a:gd name="T3" fmla="*/ 0 h 256"/>
                <a:gd name="T4" fmla="*/ 0 w 296"/>
                <a:gd name="T5" fmla="*/ 0 h 256"/>
                <a:gd name="T6" fmla="*/ 0 w 296"/>
                <a:gd name="T7" fmla="*/ 0 h 256"/>
                <a:gd name="T8" fmla="*/ 0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16" name="Freeform 1007"/>
            <p:cNvSpPr>
              <a:spLocks/>
            </p:cNvSpPr>
            <p:nvPr/>
          </p:nvSpPr>
          <p:spPr bwMode="auto">
            <a:xfrm>
              <a:off x="1601" y="2878"/>
              <a:ext cx="101" cy="104"/>
            </a:xfrm>
            <a:custGeom>
              <a:avLst/>
              <a:gdLst>
                <a:gd name="T0" fmla="*/ 0 w 304"/>
                <a:gd name="T1" fmla="*/ 0 h 288"/>
                <a:gd name="T2" fmla="*/ 0 w 304"/>
                <a:gd name="T3" fmla="*/ 0 h 288"/>
                <a:gd name="T4" fmla="*/ 0 w 304"/>
                <a:gd name="T5" fmla="*/ 0 h 288"/>
                <a:gd name="T6" fmla="*/ 0 w 304"/>
                <a:gd name="T7" fmla="*/ 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617" name="Oval 1008"/>
            <p:cNvSpPr>
              <a:spLocks noChangeArrowheads="1"/>
            </p:cNvSpPr>
            <p:nvPr/>
          </p:nvSpPr>
          <p:spPr bwMode="auto">
            <a:xfrm>
              <a:off x="1684" y="3712"/>
              <a:ext cx="20" cy="4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18" name="Freeform 1009"/>
            <p:cNvSpPr>
              <a:spLocks/>
            </p:cNvSpPr>
            <p:nvPr/>
          </p:nvSpPr>
          <p:spPr bwMode="auto">
            <a:xfrm>
              <a:off x="1595" y="3713"/>
              <a:ext cx="102" cy="86"/>
            </a:xfrm>
            <a:custGeom>
              <a:avLst/>
              <a:gdLst>
                <a:gd name="T0" fmla="*/ 0 w 306"/>
                <a:gd name="T1" fmla="*/ 0 h 240"/>
                <a:gd name="T2" fmla="*/ 0 w 306"/>
                <a:gd name="T3" fmla="*/ 0 h 240"/>
                <a:gd name="T4" fmla="*/ 0 w 306"/>
                <a:gd name="T5" fmla="*/ 0 h 240"/>
                <a:gd name="T6" fmla="*/ 0 w 306"/>
                <a:gd name="T7" fmla="*/ 0 h 240"/>
                <a:gd name="T8" fmla="*/ 0 w 306"/>
                <a:gd name="T9" fmla="*/ 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619" name="AutoShape 1010"/>
            <p:cNvSpPr>
              <a:spLocks noChangeArrowheads="1"/>
            </p:cNvSpPr>
            <p:nvPr/>
          </p:nvSpPr>
          <p:spPr bwMode="auto">
            <a:xfrm>
              <a:off x="1115" y="3741"/>
              <a:ext cx="496" cy="63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0" name="AutoShape 1011"/>
            <p:cNvSpPr>
              <a:spLocks noChangeArrowheads="1"/>
            </p:cNvSpPr>
            <p:nvPr/>
          </p:nvSpPr>
          <p:spPr bwMode="auto">
            <a:xfrm>
              <a:off x="1143" y="3755"/>
              <a:ext cx="443" cy="36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1" name="Oval 1012"/>
            <p:cNvSpPr>
              <a:spLocks noChangeArrowheads="1"/>
            </p:cNvSpPr>
            <p:nvPr/>
          </p:nvSpPr>
          <p:spPr bwMode="auto">
            <a:xfrm>
              <a:off x="1184" y="3613"/>
              <a:ext cx="65" cy="6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2" name="Oval 1013"/>
            <p:cNvSpPr>
              <a:spLocks noChangeArrowheads="1"/>
            </p:cNvSpPr>
            <p:nvPr/>
          </p:nvSpPr>
          <p:spPr bwMode="auto">
            <a:xfrm>
              <a:off x="1257" y="3613"/>
              <a:ext cx="65" cy="6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57623" name="Oval 1014"/>
            <p:cNvSpPr>
              <a:spLocks noChangeArrowheads="1"/>
            </p:cNvSpPr>
            <p:nvPr/>
          </p:nvSpPr>
          <p:spPr bwMode="auto">
            <a:xfrm>
              <a:off x="1330" y="3613"/>
              <a:ext cx="65" cy="59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624" name="Rectangle 1015"/>
            <p:cNvSpPr>
              <a:spLocks noChangeArrowheads="1"/>
            </p:cNvSpPr>
            <p:nvPr/>
          </p:nvSpPr>
          <p:spPr bwMode="auto">
            <a:xfrm>
              <a:off x="1497" y="3376"/>
              <a:ext cx="32" cy="329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7407" name="Group 1070"/>
          <p:cNvGrpSpPr>
            <a:grpSpLocks/>
          </p:cNvGrpSpPr>
          <p:nvPr/>
        </p:nvGrpSpPr>
        <p:grpSpPr bwMode="auto">
          <a:xfrm>
            <a:off x="7202488" y="2486025"/>
            <a:ext cx="392112" cy="180975"/>
            <a:chOff x="4655" y="2464"/>
            <a:chExt cx="319" cy="132"/>
          </a:xfrm>
        </p:grpSpPr>
        <p:grpSp>
          <p:nvGrpSpPr>
            <p:cNvPr id="57584" name="Group 1071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93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94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95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96" name="Group 1075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99" name="Freeform 1076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600" name="Freeform 1077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97" name="Line 1078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98" name="Line 1079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85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86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87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88" name="Group 1083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91" name="Freeform 1084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92" name="Freeform 1085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89" name="Line 1086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90" name="Line 1087"/>
            <p:cNvSpPr>
              <a:spLocks noChangeShapeType="1"/>
            </p:cNvSpPr>
            <p:nvPr/>
          </p:nvSpPr>
          <p:spPr bwMode="auto">
            <a:xfrm>
              <a:off x="4971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8" name="Group 1088"/>
          <p:cNvGrpSpPr>
            <a:grpSpLocks/>
          </p:cNvGrpSpPr>
          <p:nvPr/>
        </p:nvGrpSpPr>
        <p:grpSpPr bwMode="auto">
          <a:xfrm>
            <a:off x="7205663" y="2752725"/>
            <a:ext cx="407987" cy="180975"/>
            <a:chOff x="4655" y="2464"/>
            <a:chExt cx="319" cy="132"/>
          </a:xfrm>
        </p:grpSpPr>
        <p:grpSp>
          <p:nvGrpSpPr>
            <p:cNvPr id="57567" name="Group 1089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76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77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78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79" name="Group 1093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82" name="Freeform 1094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83" name="Freeform 1095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80" name="Line 1096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81" name="Line 1097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68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69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70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71" name="Group 1101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74" name="Freeform 1102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75" name="Freeform 1103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72" name="Line 1104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73" name="Line 1105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09" name="Group 1106"/>
          <p:cNvGrpSpPr>
            <a:grpSpLocks/>
          </p:cNvGrpSpPr>
          <p:nvPr/>
        </p:nvGrpSpPr>
        <p:grpSpPr bwMode="auto">
          <a:xfrm>
            <a:off x="7758113" y="2749550"/>
            <a:ext cx="407987" cy="180975"/>
            <a:chOff x="4655" y="2464"/>
            <a:chExt cx="319" cy="132"/>
          </a:xfrm>
        </p:grpSpPr>
        <p:grpSp>
          <p:nvGrpSpPr>
            <p:cNvPr id="57550" name="Group 1107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59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60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61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62" name="Group 1111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65" name="Freeform 1112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66" name="Freeform 1113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63" name="Line 1114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64" name="Line 1115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51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52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53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54" name="Group 1119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57" name="Freeform 1120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58" name="Freeform 1121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55" name="Line 1122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56" name="Line 1123"/>
            <p:cNvSpPr>
              <a:spLocks noChangeShapeType="1"/>
            </p:cNvSpPr>
            <p:nvPr/>
          </p:nvSpPr>
          <p:spPr bwMode="auto">
            <a:xfrm>
              <a:off x="4972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10" name="Group 1124"/>
          <p:cNvGrpSpPr>
            <a:grpSpLocks/>
          </p:cNvGrpSpPr>
          <p:nvPr/>
        </p:nvGrpSpPr>
        <p:grpSpPr bwMode="auto">
          <a:xfrm>
            <a:off x="7688263" y="2390775"/>
            <a:ext cx="392112" cy="180975"/>
            <a:chOff x="4655" y="2464"/>
            <a:chExt cx="319" cy="132"/>
          </a:xfrm>
        </p:grpSpPr>
        <p:grpSp>
          <p:nvGrpSpPr>
            <p:cNvPr id="57533" name="Group 1125"/>
            <p:cNvGrpSpPr>
              <a:grpSpLocks/>
            </p:cNvGrpSpPr>
            <p:nvPr/>
          </p:nvGrpSpPr>
          <p:grpSpPr bwMode="auto">
            <a:xfrm>
              <a:off x="4660" y="2464"/>
              <a:ext cx="310" cy="130"/>
              <a:chOff x="4334" y="1470"/>
              <a:chExt cx="246" cy="107"/>
            </a:xfrm>
          </p:grpSpPr>
          <p:sp>
            <p:nvSpPr>
              <p:cNvPr id="57542" name="Oval 407"/>
              <p:cNvSpPr>
                <a:spLocks noChangeArrowheads="1"/>
              </p:cNvSpPr>
              <p:nvPr/>
            </p:nvSpPr>
            <p:spPr bwMode="auto">
              <a:xfrm>
                <a:off x="4335" y="1517"/>
                <a:ext cx="244" cy="6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43" name="Rectangle 410"/>
              <p:cNvSpPr>
                <a:spLocks noChangeArrowheads="1"/>
              </p:cNvSpPr>
              <p:nvPr/>
            </p:nvSpPr>
            <p:spPr bwMode="auto">
              <a:xfrm>
                <a:off x="4335" y="1511"/>
                <a:ext cx="245" cy="37"/>
              </a:xfrm>
              <a:prstGeom prst="rect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57544" name="Oval 411"/>
              <p:cNvSpPr>
                <a:spLocks noChangeArrowheads="1"/>
              </p:cNvSpPr>
              <p:nvPr/>
            </p:nvSpPr>
            <p:spPr bwMode="auto">
              <a:xfrm>
                <a:off x="4334" y="1470"/>
                <a:ext cx="244" cy="70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rgbClr val="EAEAEA"/>
                  </a:gs>
                </a:gsLst>
                <a:lin ang="0" scaled="1"/>
              </a:gradFill>
              <a:ln w="9525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grpSp>
            <p:nvGrpSpPr>
              <p:cNvPr id="57545" name="Group 1129"/>
              <p:cNvGrpSpPr>
                <a:grpSpLocks/>
              </p:cNvGrpSpPr>
              <p:nvPr/>
            </p:nvGrpSpPr>
            <p:grpSpPr bwMode="auto">
              <a:xfrm>
                <a:off x="4383" y="1488"/>
                <a:ext cx="138" cy="33"/>
                <a:chOff x="2468" y="1332"/>
                <a:chExt cx="310" cy="60"/>
              </a:xfrm>
            </p:grpSpPr>
            <p:sp>
              <p:nvSpPr>
                <p:cNvPr id="57548" name="Freeform 1130"/>
                <p:cNvSpPr>
                  <a:spLocks/>
                </p:cNvSpPr>
                <p:nvPr/>
              </p:nvSpPr>
              <p:spPr bwMode="auto">
                <a:xfrm>
                  <a:off x="2468" y="1332"/>
                  <a:ext cx="310" cy="60"/>
                </a:xfrm>
                <a:custGeom>
                  <a:avLst/>
                  <a:gdLst>
                    <a:gd name="T0" fmla="*/ 0 w 310"/>
                    <a:gd name="T1" fmla="*/ 60 h 60"/>
                    <a:gd name="T2" fmla="*/ 96 w 310"/>
                    <a:gd name="T3" fmla="*/ 60 h 60"/>
                    <a:gd name="T4" fmla="*/ 192 w 310"/>
                    <a:gd name="T5" fmla="*/ 0 h 60"/>
                    <a:gd name="T6" fmla="*/ 310 w 310"/>
                    <a:gd name="T7" fmla="*/ 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10"/>
                    <a:gd name="T13" fmla="*/ 0 h 60"/>
                    <a:gd name="T14" fmla="*/ 310 w 310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10" h="60">
                      <a:moveTo>
                        <a:pt x="0" y="60"/>
                      </a:moveTo>
                      <a:lnTo>
                        <a:pt x="96" y="60"/>
                      </a:lnTo>
                      <a:lnTo>
                        <a:pt x="192" y="0"/>
                      </a:lnTo>
                      <a:lnTo>
                        <a:pt x="310" y="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549" name="Freeform 1131"/>
                <p:cNvSpPr>
                  <a:spLocks/>
                </p:cNvSpPr>
                <p:nvPr/>
              </p:nvSpPr>
              <p:spPr bwMode="auto">
                <a:xfrm>
                  <a:off x="2482" y="1332"/>
                  <a:ext cx="282" cy="60"/>
                </a:xfrm>
                <a:custGeom>
                  <a:avLst/>
                  <a:gdLst>
                    <a:gd name="T0" fmla="*/ 0 w 282"/>
                    <a:gd name="T1" fmla="*/ 0 h 60"/>
                    <a:gd name="T2" fmla="*/ 96 w 282"/>
                    <a:gd name="T3" fmla="*/ 0 h 60"/>
                    <a:gd name="T4" fmla="*/ 192 w 282"/>
                    <a:gd name="T5" fmla="*/ 60 h 60"/>
                    <a:gd name="T6" fmla="*/ 282 w 282"/>
                    <a:gd name="T7" fmla="*/ 60 h 6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82"/>
                    <a:gd name="T13" fmla="*/ 0 h 60"/>
                    <a:gd name="T14" fmla="*/ 282 w 282"/>
                    <a:gd name="T15" fmla="*/ 60 h 6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82" h="60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92" y="60"/>
                      </a:lnTo>
                      <a:lnTo>
                        <a:pt x="282" y="60"/>
                      </a:lnTo>
                    </a:path>
                  </a:pathLst>
                </a:custGeom>
                <a:gradFill rotWithShape="1">
                  <a:gsLst>
                    <a:gs pos="0">
                      <a:schemeClr val="folHlink"/>
                    </a:gs>
                    <a:gs pos="100000">
                      <a:srgbClr val="EAEAEA"/>
                    </a:gs>
                  </a:gsLst>
                  <a:lin ang="0" scaled="1"/>
                </a:gradFill>
                <a:ln w="12700" cmpd="sng">
                  <a:solidFill>
                    <a:schemeClr val="bg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7546" name="Line 1132"/>
              <p:cNvSpPr>
                <a:spLocks noChangeShapeType="1"/>
              </p:cNvSpPr>
              <p:nvPr/>
            </p:nvSpPr>
            <p:spPr bwMode="auto">
              <a:xfrm>
                <a:off x="4335" y="1503"/>
                <a:ext cx="0" cy="47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47" name="Line 1133"/>
              <p:cNvSpPr>
                <a:spLocks noChangeShapeType="1"/>
              </p:cNvSpPr>
              <p:nvPr/>
            </p:nvSpPr>
            <p:spPr bwMode="auto">
              <a:xfrm>
                <a:off x="4578" y="1505"/>
                <a:ext cx="0" cy="46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34" name="Oval 407"/>
            <p:cNvSpPr>
              <a:spLocks noChangeArrowheads="1"/>
            </p:cNvSpPr>
            <p:nvPr/>
          </p:nvSpPr>
          <p:spPr bwMode="auto">
            <a:xfrm>
              <a:off x="4656" y="2522"/>
              <a:ext cx="316" cy="74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57535" name="Rectangle 410"/>
            <p:cNvSpPr>
              <a:spLocks noChangeArrowheads="1"/>
            </p:cNvSpPr>
            <p:nvPr/>
          </p:nvSpPr>
          <p:spPr bwMode="auto">
            <a:xfrm>
              <a:off x="4656" y="2514"/>
              <a:ext cx="318" cy="45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57536" name="Oval 411"/>
            <p:cNvSpPr>
              <a:spLocks noChangeArrowheads="1"/>
            </p:cNvSpPr>
            <p:nvPr/>
          </p:nvSpPr>
          <p:spPr bwMode="auto">
            <a:xfrm>
              <a:off x="4655" y="2464"/>
              <a:ext cx="317" cy="86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57537" name="Group 1137"/>
            <p:cNvGrpSpPr>
              <a:grpSpLocks/>
            </p:cNvGrpSpPr>
            <p:nvPr/>
          </p:nvGrpSpPr>
          <p:grpSpPr bwMode="auto">
            <a:xfrm>
              <a:off x="4719" y="2486"/>
              <a:ext cx="179" cy="41"/>
              <a:chOff x="2468" y="1332"/>
              <a:chExt cx="310" cy="60"/>
            </a:xfrm>
          </p:grpSpPr>
          <p:sp>
            <p:nvSpPr>
              <p:cNvPr id="57540" name="Freeform 1138"/>
              <p:cNvSpPr>
                <a:spLocks/>
              </p:cNvSpPr>
              <p:nvPr/>
            </p:nvSpPr>
            <p:spPr bwMode="auto">
              <a:xfrm>
                <a:off x="2468" y="1332"/>
                <a:ext cx="310" cy="60"/>
              </a:xfrm>
              <a:custGeom>
                <a:avLst/>
                <a:gdLst>
                  <a:gd name="T0" fmla="*/ 0 w 310"/>
                  <a:gd name="T1" fmla="*/ 60 h 60"/>
                  <a:gd name="T2" fmla="*/ 96 w 310"/>
                  <a:gd name="T3" fmla="*/ 60 h 60"/>
                  <a:gd name="T4" fmla="*/ 192 w 310"/>
                  <a:gd name="T5" fmla="*/ 0 h 60"/>
                  <a:gd name="T6" fmla="*/ 310 w 310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10"/>
                  <a:gd name="T13" fmla="*/ 0 h 60"/>
                  <a:gd name="T14" fmla="*/ 310 w 310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10" h="60">
                    <a:moveTo>
                      <a:pt x="0" y="60"/>
                    </a:moveTo>
                    <a:lnTo>
                      <a:pt x="96" y="60"/>
                    </a:lnTo>
                    <a:lnTo>
                      <a:pt x="192" y="0"/>
                    </a:lnTo>
                    <a:lnTo>
                      <a:pt x="310" y="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41" name="Freeform 1139"/>
              <p:cNvSpPr>
                <a:spLocks/>
              </p:cNvSpPr>
              <p:nvPr/>
            </p:nvSpPr>
            <p:spPr bwMode="auto">
              <a:xfrm>
                <a:off x="2482" y="1332"/>
                <a:ext cx="282" cy="60"/>
              </a:xfrm>
              <a:custGeom>
                <a:avLst/>
                <a:gdLst>
                  <a:gd name="T0" fmla="*/ 0 w 282"/>
                  <a:gd name="T1" fmla="*/ 0 h 60"/>
                  <a:gd name="T2" fmla="*/ 96 w 282"/>
                  <a:gd name="T3" fmla="*/ 0 h 60"/>
                  <a:gd name="T4" fmla="*/ 192 w 282"/>
                  <a:gd name="T5" fmla="*/ 60 h 60"/>
                  <a:gd name="T6" fmla="*/ 282 w 282"/>
                  <a:gd name="T7" fmla="*/ 6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2"/>
                  <a:gd name="T13" fmla="*/ 0 h 60"/>
                  <a:gd name="T14" fmla="*/ 282 w 282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2" h="60">
                    <a:moveTo>
                      <a:pt x="0" y="0"/>
                    </a:moveTo>
                    <a:lnTo>
                      <a:pt x="96" y="0"/>
                    </a:lnTo>
                    <a:lnTo>
                      <a:pt x="192" y="60"/>
                    </a:lnTo>
                    <a:lnTo>
                      <a:pt x="282" y="60"/>
                    </a:lnTo>
                  </a:path>
                </a:pathLst>
              </a:custGeom>
              <a:noFill/>
              <a:ln w="12700" cmpd="sng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538" name="Line 1140"/>
            <p:cNvSpPr>
              <a:spLocks noChangeShapeType="1"/>
            </p:cNvSpPr>
            <p:nvPr/>
          </p:nvSpPr>
          <p:spPr bwMode="auto">
            <a:xfrm>
              <a:off x="4656" y="2506"/>
              <a:ext cx="0" cy="5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39" name="Line 1141"/>
            <p:cNvSpPr>
              <a:spLocks noChangeShapeType="1"/>
            </p:cNvSpPr>
            <p:nvPr/>
          </p:nvSpPr>
          <p:spPr bwMode="auto">
            <a:xfrm>
              <a:off x="4971" y="2507"/>
              <a:ext cx="0" cy="5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413" name="Group 7"/>
          <p:cNvGrpSpPr>
            <a:grpSpLocks/>
          </p:cNvGrpSpPr>
          <p:nvPr/>
        </p:nvGrpSpPr>
        <p:grpSpPr bwMode="auto">
          <a:xfrm>
            <a:off x="6219825" y="4837113"/>
            <a:ext cx="628650" cy="276225"/>
            <a:chOff x="4786435" y="6027638"/>
            <a:chExt cx="748703" cy="417782"/>
          </a:xfrm>
        </p:grpSpPr>
        <p:sp>
          <p:nvSpPr>
            <p:cNvPr id="519" name="Oval 518"/>
            <p:cNvSpPr/>
            <p:nvPr/>
          </p:nvSpPr>
          <p:spPr bwMode="auto">
            <a:xfrm flipV="1">
              <a:off x="4792108" y="6145288"/>
              <a:ext cx="743030" cy="30013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0" name="Rectangle 519"/>
            <p:cNvSpPr/>
            <p:nvPr/>
          </p:nvSpPr>
          <p:spPr bwMode="auto">
            <a:xfrm>
              <a:off x="4790216" y="6188507"/>
              <a:ext cx="744922" cy="108048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1" name="Oval 520"/>
            <p:cNvSpPr/>
            <p:nvPr/>
          </p:nvSpPr>
          <p:spPr bwMode="auto">
            <a:xfrm flipV="1">
              <a:off x="4786435" y="6027638"/>
              <a:ext cx="743032" cy="30013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2" name="Freeform 521"/>
            <p:cNvSpPr/>
            <p:nvPr/>
          </p:nvSpPr>
          <p:spPr bwMode="auto">
            <a:xfrm>
              <a:off x="4981174" y="6126080"/>
              <a:ext cx="361116" cy="15126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3" name="Freeform 522"/>
            <p:cNvSpPr/>
            <p:nvPr/>
          </p:nvSpPr>
          <p:spPr bwMode="auto">
            <a:xfrm>
              <a:off x="4943361" y="6087663"/>
              <a:ext cx="436743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4" name="Freeform 523"/>
            <p:cNvSpPr/>
            <p:nvPr/>
          </p:nvSpPr>
          <p:spPr bwMode="auto">
            <a:xfrm>
              <a:off x="5228850" y="6176503"/>
              <a:ext cx="162597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25" name="Freeform 524"/>
            <p:cNvSpPr/>
            <p:nvPr/>
          </p:nvSpPr>
          <p:spPr bwMode="auto">
            <a:xfrm>
              <a:off x="4933907" y="6178903"/>
              <a:ext cx="158816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26" name="Straight Connector 525"/>
            <p:cNvCxnSpPr>
              <a:endCxn id="521" idx="2"/>
            </p:cNvCxnSpPr>
            <p:nvPr/>
          </p:nvCxnSpPr>
          <p:spPr bwMode="auto">
            <a:xfrm flipH="1" flipV="1">
              <a:off x="4786435" y="6178903"/>
              <a:ext cx="1891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/>
            <p:cNvCxnSpPr/>
            <p:nvPr/>
          </p:nvCxnSpPr>
          <p:spPr bwMode="auto">
            <a:xfrm flipH="1" flipV="1">
              <a:off x="5533248" y="6183705"/>
              <a:ext cx="1890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4" name="Group 5"/>
          <p:cNvGrpSpPr>
            <a:grpSpLocks/>
          </p:cNvGrpSpPr>
          <p:nvPr/>
        </p:nvGrpSpPr>
        <p:grpSpPr bwMode="auto">
          <a:xfrm>
            <a:off x="7683500" y="2387600"/>
            <a:ext cx="409575" cy="222250"/>
            <a:chOff x="2213011" y="6015083"/>
            <a:chExt cx="745177" cy="407107"/>
          </a:xfrm>
        </p:grpSpPr>
        <p:sp>
          <p:nvSpPr>
            <p:cNvPr id="529" name="Oval 528"/>
            <p:cNvSpPr/>
            <p:nvPr/>
          </p:nvSpPr>
          <p:spPr bwMode="auto">
            <a:xfrm flipV="1">
              <a:off x="2215900" y="6122676"/>
              <a:ext cx="742288" cy="299514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0" name="Rectangle 529"/>
            <p:cNvSpPr/>
            <p:nvPr/>
          </p:nvSpPr>
          <p:spPr bwMode="auto">
            <a:xfrm>
              <a:off x="2213011" y="6163387"/>
              <a:ext cx="745177" cy="110500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1" name="Oval 530"/>
            <p:cNvSpPr/>
            <p:nvPr/>
          </p:nvSpPr>
          <p:spPr bwMode="auto">
            <a:xfrm flipV="1">
              <a:off x="2213011" y="6015083"/>
              <a:ext cx="742290" cy="2995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2" name="Freeform 531"/>
            <p:cNvSpPr/>
            <p:nvPr/>
          </p:nvSpPr>
          <p:spPr bwMode="auto">
            <a:xfrm>
              <a:off x="2403638" y="6102320"/>
              <a:ext cx="361036" cy="15121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3" name="Freeform 532"/>
            <p:cNvSpPr/>
            <p:nvPr/>
          </p:nvSpPr>
          <p:spPr bwMode="auto">
            <a:xfrm>
              <a:off x="2366091" y="6064518"/>
              <a:ext cx="436130" cy="10468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4" name="Freeform 533"/>
            <p:cNvSpPr/>
            <p:nvPr/>
          </p:nvSpPr>
          <p:spPr bwMode="auto">
            <a:xfrm>
              <a:off x="2652030" y="6154663"/>
              <a:ext cx="161744" cy="9014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5" name="Freeform 534"/>
            <p:cNvSpPr/>
            <p:nvPr/>
          </p:nvSpPr>
          <p:spPr bwMode="auto">
            <a:xfrm>
              <a:off x="2357425" y="6154663"/>
              <a:ext cx="158856" cy="930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36" name="Straight Connector 535"/>
            <p:cNvCxnSpPr>
              <a:endCxn id="531" idx="2"/>
            </p:cNvCxnSpPr>
            <p:nvPr/>
          </p:nvCxnSpPr>
          <p:spPr bwMode="auto">
            <a:xfrm flipH="1" flipV="1">
              <a:off x="2213011" y="6166294"/>
              <a:ext cx="2889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/>
            <p:cNvCxnSpPr/>
            <p:nvPr/>
          </p:nvCxnSpPr>
          <p:spPr bwMode="auto">
            <a:xfrm flipH="1" flipV="1">
              <a:off x="2955301" y="6160478"/>
              <a:ext cx="2887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5" name="Group 542"/>
          <p:cNvGrpSpPr>
            <a:grpSpLocks/>
          </p:cNvGrpSpPr>
          <p:nvPr/>
        </p:nvGrpSpPr>
        <p:grpSpPr bwMode="auto">
          <a:xfrm>
            <a:off x="7751763" y="2738438"/>
            <a:ext cx="411162" cy="220662"/>
            <a:chOff x="2213011" y="6015083"/>
            <a:chExt cx="745177" cy="407107"/>
          </a:xfrm>
        </p:grpSpPr>
        <p:sp>
          <p:nvSpPr>
            <p:cNvPr id="544" name="Oval 543"/>
            <p:cNvSpPr/>
            <p:nvPr/>
          </p:nvSpPr>
          <p:spPr bwMode="auto">
            <a:xfrm flipV="1">
              <a:off x="2215887" y="6123449"/>
              <a:ext cx="742301" cy="298741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5" name="Rectangle 544"/>
            <p:cNvSpPr/>
            <p:nvPr/>
          </p:nvSpPr>
          <p:spPr bwMode="auto">
            <a:xfrm>
              <a:off x="2213011" y="6164453"/>
              <a:ext cx="745177" cy="108368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6" name="Oval 545"/>
            <p:cNvSpPr/>
            <p:nvPr/>
          </p:nvSpPr>
          <p:spPr bwMode="auto">
            <a:xfrm flipV="1">
              <a:off x="2213011" y="6015083"/>
              <a:ext cx="742301" cy="2987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402902" y="6102948"/>
              <a:ext cx="362519" cy="149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365498" y="6064872"/>
              <a:ext cx="437324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653212" y="6152737"/>
              <a:ext cx="161120" cy="907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0" name="Freeform 549"/>
            <p:cNvSpPr/>
            <p:nvPr/>
          </p:nvSpPr>
          <p:spPr bwMode="auto">
            <a:xfrm>
              <a:off x="2356868" y="6155667"/>
              <a:ext cx="158242" cy="9079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1" name="Straight Connector 550"/>
            <p:cNvCxnSpPr>
              <a:endCxn id="546" idx="2"/>
            </p:cNvCxnSpPr>
            <p:nvPr/>
          </p:nvCxnSpPr>
          <p:spPr bwMode="auto">
            <a:xfrm flipH="1" flipV="1">
              <a:off x="2213011" y="6167382"/>
              <a:ext cx="2876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/>
            <p:cNvCxnSpPr/>
            <p:nvPr/>
          </p:nvCxnSpPr>
          <p:spPr bwMode="auto">
            <a:xfrm flipH="1" flipV="1">
              <a:off x="2955312" y="6161525"/>
              <a:ext cx="2876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6" name="Group 552"/>
          <p:cNvGrpSpPr>
            <a:grpSpLocks/>
          </p:cNvGrpSpPr>
          <p:nvPr/>
        </p:nvGrpSpPr>
        <p:grpSpPr bwMode="auto">
          <a:xfrm>
            <a:off x="7200900" y="2743200"/>
            <a:ext cx="411163" cy="220663"/>
            <a:chOff x="2213011" y="6015083"/>
            <a:chExt cx="745177" cy="407107"/>
          </a:xfrm>
        </p:grpSpPr>
        <p:sp>
          <p:nvSpPr>
            <p:cNvPr id="554" name="Oval 553"/>
            <p:cNvSpPr/>
            <p:nvPr/>
          </p:nvSpPr>
          <p:spPr bwMode="auto">
            <a:xfrm flipV="1">
              <a:off x="2215889" y="6123450"/>
              <a:ext cx="742299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Rectangle 55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Oval 555"/>
            <p:cNvSpPr/>
            <p:nvPr/>
          </p:nvSpPr>
          <p:spPr bwMode="auto">
            <a:xfrm flipV="1">
              <a:off x="2213011" y="6015083"/>
              <a:ext cx="742299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402901" y="6102948"/>
              <a:ext cx="362518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365500" y="6064874"/>
              <a:ext cx="437323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9" name="Freeform 558"/>
            <p:cNvSpPr/>
            <p:nvPr/>
          </p:nvSpPr>
          <p:spPr bwMode="auto">
            <a:xfrm>
              <a:off x="2653212" y="6152738"/>
              <a:ext cx="161119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0" name="Freeform 559"/>
            <p:cNvSpPr/>
            <p:nvPr/>
          </p:nvSpPr>
          <p:spPr bwMode="auto">
            <a:xfrm>
              <a:off x="2356867" y="6155666"/>
              <a:ext cx="158243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1" name="Straight Connector 560"/>
            <p:cNvCxnSpPr>
              <a:endCxn id="556" idx="2"/>
            </p:cNvCxnSpPr>
            <p:nvPr/>
          </p:nvCxnSpPr>
          <p:spPr bwMode="auto">
            <a:xfrm flipH="1" flipV="1">
              <a:off x="2213011" y="6167382"/>
              <a:ext cx="2878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2" name="Straight Connector 561"/>
            <p:cNvCxnSpPr/>
            <p:nvPr/>
          </p:nvCxnSpPr>
          <p:spPr bwMode="auto">
            <a:xfrm flipH="1" flipV="1">
              <a:off x="2955310" y="6161524"/>
              <a:ext cx="2878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7" name="Group 562"/>
          <p:cNvGrpSpPr>
            <a:grpSpLocks/>
          </p:cNvGrpSpPr>
          <p:nvPr/>
        </p:nvGrpSpPr>
        <p:grpSpPr bwMode="auto">
          <a:xfrm>
            <a:off x="7188200" y="2473325"/>
            <a:ext cx="409575" cy="220663"/>
            <a:chOff x="2213011" y="6015083"/>
            <a:chExt cx="745177" cy="407107"/>
          </a:xfrm>
        </p:grpSpPr>
        <p:sp>
          <p:nvSpPr>
            <p:cNvPr id="564" name="Oval 563"/>
            <p:cNvSpPr/>
            <p:nvPr/>
          </p:nvSpPr>
          <p:spPr bwMode="auto">
            <a:xfrm flipV="1">
              <a:off x="2215900" y="6123450"/>
              <a:ext cx="742288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5" name="Rectangle 56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Oval 565"/>
            <p:cNvSpPr/>
            <p:nvPr/>
          </p:nvSpPr>
          <p:spPr bwMode="auto">
            <a:xfrm flipV="1">
              <a:off x="2213011" y="6015083"/>
              <a:ext cx="742290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403638" y="6102948"/>
              <a:ext cx="361036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8" name="Freeform 567"/>
            <p:cNvSpPr/>
            <p:nvPr/>
          </p:nvSpPr>
          <p:spPr bwMode="auto">
            <a:xfrm>
              <a:off x="2366091" y="6064874"/>
              <a:ext cx="436130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9" name="Freeform 568"/>
            <p:cNvSpPr/>
            <p:nvPr/>
          </p:nvSpPr>
          <p:spPr bwMode="auto">
            <a:xfrm>
              <a:off x="2652030" y="6152738"/>
              <a:ext cx="161744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0" name="Freeform 569"/>
            <p:cNvSpPr/>
            <p:nvPr/>
          </p:nvSpPr>
          <p:spPr bwMode="auto">
            <a:xfrm>
              <a:off x="2357425" y="6155666"/>
              <a:ext cx="158856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1" name="Straight Connector 570"/>
            <p:cNvCxnSpPr>
              <a:endCxn id="566" idx="2"/>
            </p:cNvCxnSpPr>
            <p:nvPr/>
          </p:nvCxnSpPr>
          <p:spPr bwMode="auto">
            <a:xfrm flipH="1" flipV="1">
              <a:off x="2213011" y="6167382"/>
              <a:ext cx="2889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/>
            <p:nvPr/>
          </p:nvCxnSpPr>
          <p:spPr bwMode="auto">
            <a:xfrm flipH="1" flipV="1">
              <a:off x="2955301" y="6161524"/>
              <a:ext cx="2887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8" name="Group 572"/>
          <p:cNvGrpSpPr>
            <a:grpSpLocks/>
          </p:cNvGrpSpPr>
          <p:nvPr/>
        </p:nvGrpSpPr>
        <p:grpSpPr bwMode="auto">
          <a:xfrm>
            <a:off x="7085013" y="3622675"/>
            <a:ext cx="411162" cy="220663"/>
            <a:chOff x="2213011" y="6015083"/>
            <a:chExt cx="745177" cy="407107"/>
          </a:xfrm>
        </p:grpSpPr>
        <p:sp>
          <p:nvSpPr>
            <p:cNvPr id="574" name="Oval 573"/>
            <p:cNvSpPr/>
            <p:nvPr/>
          </p:nvSpPr>
          <p:spPr bwMode="auto">
            <a:xfrm flipV="1">
              <a:off x="2215887" y="6123450"/>
              <a:ext cx="742301" cy="298740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5" name="Rectangle 574"/>
            <p:cNvSpPr/>
            <p:nvPr/>
          </p:nvSpPr>
          <p:spPr bwMode="auto">
            <a:xfrm>
              <a:off x="2213011" y="6164454"/>
              <a:ext cx="745177" cy="108365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Oval 575"/>
            <p:cNvSpPr/>
            <p:nvPr/>
          </p:nvSpPr>
          <p:spPr bwMode="auto">
            <a:xfrm flipV="1">
              <a:off x="2213011" y="6015083"/>
              <a:ext cx="742301" cy="29874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7" name="Freeform 576"/>
            <p:cNvSpPr/>
            <p:nvPr/>
          </p:nvSpPr>
          <p:spPr bwMode="auto">
            <a:xfrm>
              <a:off x="2402902" y="6102948"/>
              <a:ext cx="362519" cy="1493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8" name="Freeform 577"/>
            <p:cNvSpPr/>
            <p:nvPr/>
          </p:nvSpPr>
          <p:spPr bwMode="auto">
            <a:xfrm>
              <a:off x="2365498" y="6064874"/>
              <a:ext cx="437324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9" name="Freeform 578"/>
            <p:cNvSpPr/>
            <p:nvPr/>
          </p:nvSpPr>
          <p:spPr bwMode="auto">
            <a:xfrm>
              <a:off x="2653212" y="6152738"/>
              <a:ext cx="161120" cy="9079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0" name="Freeform 579"/>
            <p:cNvSpPr/>
            <p:nvPr/>
          </p:nvSpPr>
          <p:spPr bwMode="auto">
            <a:xfrm>
              <a:off x="2356868" y="6155666"/>
              <a:ext cx="158242" cy="9079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1" name="Straight Connector 580"/>
            <p:cNvCxnSpPr>
              <a:endCxn id="576" idx="2"/>
            </p:cNvCxnSpPr>
            <p:nvPr/>
          </p:nvCxnSpPr>
          <p:spPr bwMode="auto">
            <a:xfrm flipH="1" flipV="1">
              <a:off x="2213011" y="6167382"/>
              <a:ext cx="2876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Connector 581"/>
            <p:cNvCxnSpPr/>
            <p:nvPr/>
          </p:nvCxnSpPr>
          <p:spPr bwMode="auto">
            <a:xfrm flipH="1" flipV="1">
              <a:off x="2955312" y="6161524"/>
              <a:ext cx="2876" cy="114225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19" name="Group 582"/>
          <p:cNvGrpSpPr>
            <a:grpSpLocks/>
          </p:cNvGrpSpPr>
          <p:nvPr/>
        </p:nvGrpSpPr>
        <p:grpSpPr bwMode="auto">
          <a:xfrm>
            <a:off x="7753350" y="3636963"/>
            <a:ext cx="411163" cy="220662"/>
            <a:chOff x="2213011" y="6015083"/>
            <a:chExt cx="745177" cy="407107"/>
          </a:xfrm>
        </p:grpSpPr>
        <p:sp>
          <p:nvSpPr>
            <p:cNvPr id="584" name="Oval 583"/>
            <p:cNvSpPr/>
            <p:nvPr/>
          </p:nvSpPr>
          <p:spPr bwMode="auto">
            <a:xfrm flipV="1">
              <a:off x="2215889" y="6123449"/>
              <a:ext cx="742299" cy="298741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5" name="Rectangle 584"/>
            <p:cNvSpPr/>
            <p:nvPr/>
          </p:nvSpPr>
          <p:spPr bwMode="auto">
            <a:xfrm>
              <a:off x="2213011" y="6164453"/>
              <a:ext cx="745177" cy="108368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6" name="Oval 585"/>
            <p:cNvSpPr/>
            <p:nvPr/>
          </p:nvSpPr>
          <p:spPr bwMode="auto">
            <a:xfrm flipV="1">
              <a:off x="2213011" y="6015083"/>
              <a:ext cx="742299" cy="2987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7" name="Freeform 586"/>
            <p:cNvSpPr/>
            <p:nvPr/>
          </p:nvSpPr>
          <p:spPr bwMode="auto">
            <a:xfrm>
              <a:off x="2402901" y="6102948"/>
              <a:ext cx="362518" cy="149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8" name="Freeform 587"/>
            <p:cNvSpPr/>
            <p:nvPr/>
          </p:nvSpPr>
          <p:spPr bwMode="auto">
            <a:xfrm>
              <a:off x="2365500" y="6064872"/>
              <a:ext cx="437323" cy="105438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9" name="Freeform 588"/>
            <p:cNvSpPr/>
            <p:nvPr/>
          </p:nvSpPr>
          <p:spPr bwMode="auto">
            <a:xfrm>
              <a:off x="2653212" y="6152737"/>
              <a:ext cx="161119" cy="907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Freeform 589"/>
            <p:cNvSpPr/>
            <p:nvPr/>
          </p:nvSpPr>
          <p:spPr bwMode="auto">
            <a:xfrm>
              <a:off x="2356867" y="6155667"/>
              <a:ext cx="158243" cy="9079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1" name="Straight Connector 590"/>
            <p:cNvCxnSpPr>
              <a:endCxn id="586" idx="2"/>
            </p:cNvCxnSpPr>
            <p:nvPr/>
          </p:nvCxnSpPr>
          <p:spPr bwMode="auto">
            <a:xfrm flipH="1" flipV="1">
              <a:off x="2213011" y="6167382"/>
              <a:ext cx="2878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2" name="Straight Connector 591"/>
            <p:cNvCxnSpPr/>
            <p:nvPr/>
          </p:nvCxnSpPr>
          <p:spPr bwMode="auto">
            <a:xfrm flipH="1" flipV="1">
              <a:off x="2955310" y="6161525"/>
              <a:ext cx="2878" cy="114224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0" name="Group 592"/>
          <p:cNvGrpSpPr>
            <a:grpSpLocks/>
          </p:cNvGrpSpPr>
          <p:nvPr/>
        </p:nvGrpSpPr>
        <p:grpSpPr bwMode="auto">
          <a:xfrm>
            <a:off x="7454900" y="3903663"/>
            <a:ext cx="411163" cy="222250"/>
            <a:chOff x="2213011" y="6015083"/>
            <a:chExt cx="745177" cy="407107"/>
          </a:xfrm>
        </p:grpSpPr>
        <p:sp>
          <p:nvSpPr>
            <p:cNvPr id="594" name="Oval 593"/>
            <p:cNvSpPr/>
            <p:nvPr/>
          </p:nvSpPr>
          <p:spPr bwMode="auto">
            <a:xfrm flipV="1">
              <a:off x="2215889" y="6122675"/>
              <a:ext cx="742299" cy="299515"/>
            </a:xfrm>
            <a:prstGeom prst="ellipse">
              <a:avLst/>
            </a:prstGeom>
            <a:gradFill flip="none" rotWithShape="1"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0" scaled="1"/>
              <a:tileRect/>
            </a:gra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5" name="Rectangle 594"/>
            <p:cNvSpPr/>
            <p:nvPr/>
          </p:nvSpPr>
          <p:spPr bwMode="auto">
            <a:xfrm>
              <a:off x="2213011" y="6163385"/>
              <a:ext cx="745177" cy="110500"/>
            </a:xfrm>
            <a:prstGeom prst="rect">
              <a:avLst/>
            </a:prstGeom>
            <a:gradFill>
              <a:gsLst>
                <a:gs pos="0">
                  <a:srgbClr val="990716"/>
                </a:gs>
                <a:gs pos="53000">
                  <a:srgbClr val="FF4949"/>
                </a:gs>
                <a:gs pos="100000">
                  <a:srgbClr val="990716"/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6" name="Oval 595"/>
            <p:cNvSpPr/>
            <p:nvPr/>
          </p:nvSpPr>
          <p:spPr bwMode="auto">
            <a:xfrm flipV="1">
              <a:off x="2213011" y="6015083"/>
              <a:ext cx="742299" cy="2995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rgbClr val="99071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7" name="Freeform 596"/>
            <p:cNvSpPr/>
            <p:nvPr/>
          </p:nvSpPr>
          <p:spPr bwMode="auto">
            <a:xfrm>
              <a:off x="2402901" y="6102320"/>
              <a:ext cx="362518" cy="15121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rgbClr val="FF494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8" name="Freeform 597"/>
            <p:cNvSpPr/>
            <p:nvPr/>
          </p:nvSpPr>
          <p:spPr bwMode="auto">
            <a:xfrm>
              <a:off x="2365500" y="6064517"/>
              <a:ext cx="437323" cy="10468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Freeform 598"/>
            <p:cNvSpPr/>
            <p:nvPr/>
          </p:nvSpPr>
          <p:spPr bwMode="auto">
            <a:xfrm>
              <a:off x="2653212" y="6154663"/>
              <a:ext cx="161119" cy="9014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356867" y="6154663"/>
              <a:ext cx="158243" cy="930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rgbClr val="99071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1" name="Straight Connector 600"/>
            <p:cNvCxnSpPr>
              <a:endCxn id="596" idx="2"/>
            </p:cNvCxnSpPr>
            <p:nvPr/>
          </p:nvCxnSpPr>
          <p:spPr bwMode="auto">
            <a:xfrm flipH="1" flipV="1">
              <a:off x="2213011" y="6166294"/>
              <a:ext cx="2878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Connector 601"/>
            <p:cNvCxnSpPr/>
            <p:nvPr/>
          </p:nvCxnSpPr>
          <p:spPr bwMode="auto">
            <a:xfrm flipH="1" flipV="1">
              <a:off x="2955310" y="6160478"/>
              <a:ext cx="2878" cy="116316"/>
            </a:xfrm>
            <a:prstGeom prst="line">
              <a:avLst/>
            </a:prstGeom>
            <a:ln w="6350" cmpd="sng">
              <a:solidFill>
                <a:srgbClr val="990716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1" name="Group 604"/>
          <p:cNvGrpSpPr>
            <a:grpSpLocks/>
          </p:cNvGrpSpPr>
          <p:nvPr/>
        </p:nvGrpSpPr>
        <p:grpSpPr bwMode="auto">
          <a:xfrm>
            <a:off x="6962775" y="4495800"/>
            <a:ext cx="627063" cy="276225"/>
            <a:chOff x="4786435" y="6027638"/>
            <a:chExt cx="748703" cy="417782"/>
          </a:xfrm>
        </p:grpSpPr>
        <p:sp>
          <p:nvSpPr>
            <p:cNvPr id="606" name="Oval 605"/>
            <p:cNvSpPr/>
            <p:nvPr/>
          </p:nvSpPr>
          <p:spPr bwMode="auto">
            <a:xfrm flipV="1">
              <a:off x="4792122" y="6145290"/>
              <a:ext cx="743016" cy="30013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7" name="Rectangle 606"/>
            <p:cNvSpPr/>
            <p:nvPr/>
          </p:nvSpPr>
          <p:spPr bwMode="auto">
            <a:xfrm>
              <a:off x="4790226" y="6188509"/>
              <a:ext cx="744912" cy="108046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8" name="Oval 607"/>
            <p:cNvSpPr/>
            <p:nvPr/>
          </p:nvSpPr>
          <p:spPr bwMode="auto">
            <a:xfrm flipV="1">
              <a:off x="4786435" y="6027638"/>
              <a:ext cx="743016" cy="3001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9" name="Freeform 608"/>
            <p:cNvSpPr/>
            <p:nvPr/>
          </p:nvSpPr>
          <p:spPr bwMode="auto">
            <a:xfrm>
              <a:off x="4979771" y="6126082"/>
              <a:ext cx="362031" cy="15126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0" name="Freeform 609"/>
            <p:cNvSpPr/>
            <p:nvPr/>
          </p:nvSpPr>
          <p:spPr bwMode="auto">
            <a:xfrm>
              <a:off x="4941862" y="6087665"/>
              <a:ext cx="437849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1" name="Freeform 610"/>
            <p:cNvSpPr/>
            <p:nvPr/>
          </p:nvSpPr>
          <p:spPr bwMode="auto">
            <a:xfrm>
              <a:off x="5229970" y="6176503"/>
              <a:ext cx="161114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2" name="Freeform 611"/>
            <p:cNvSpPr/>
            <p:nvPr/>
          </p:nvSpPr>
          <p:spPr bwMode="auto">
            <a:xfrm>
              <a:off x="4934280" y="6178905"/>
              <a:ext cx="159218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13" name="Straight Connector 612"/>
            <p:cNvCxnSpPr>
              <a:endCxn id="608" idx="2"/>
            </p:cNvCxnSpPr>
            <p:nvPr/>
          </p:nvCxnSpPr>
          <p:spPr bwMode="auto">
            <a:xfrm flipH="1" flipV="1">
              <a:off x="4786435" y="6178905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Connector 613"/>
            <p:cNvCxnSpPr/>
            <p:nvPr/>
          </p:nvCxnSpPr>
          <p:spPr bwMode="auto">
            <a:xfrm flipH="1" flipV="1">
              <a:off x="5533242" y="6183707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2" name="Group 614"/>
          <p:cNvGrpSpPr>
            <a:grpSpLocks/>
          </p:cNvGrpSpPr>
          <p:nvPr/>
        </p:nvGrpSpPr>
        <p:grpSpPr bwMode="auto">
          <a:xfrm>
            <a:off x="7581900" y="4792663"/>
            <a:ext cx="627063" cy="276225"/>
            <a:chOff x="4786435" y="6027638"/>
            <a:chExt cx="748703" cy="417782"/>
          </a:xfrm>
        </p:grpSpPr>
        <p:sp>
          <p:nvSpPr>
            <p:cNvPr id="616" name="Oval 615"/>
            <p:cNvSpPr/>
            <p:nvPr/>
          </p:nvSpPr>
          <p:spPr bwMode="auto">
            <a:xfrm flipV="1">
              <a:off x="4792122" y="6145288"/>
              <a:ext cx="743016" cy="30013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17" name="Rectangle 616"/>
            <p:cNvSpPr/>
            <p:nvPr/>
          </p:nvSpPr>
          <p:spPr bwMode="auto">
            <a:xfrm>
              <a:off x="4790226" y="6188507"/>
              <a:ext cx="744912" cy="108048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18" name="Oval 617"/>
            <p:cNvSpPr/>
            <p:nvPr/>
          </p:nvSpPr>
          <p:spPr bwMode="auto">
            <a:xfrm flipV="1">
              <a:off x="4786435" y="6027638"/>
              <a:ext cx="743016" cy="30013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19" name="Freeform 618"/>
            <p:cNvSpPr/>
            <p:nvPr/>
          </p:nvSpPr>
          <p:spPr bwMode="auto">
            <a:xfrm>
              <a:off x="4979771" y="6126080"/>
              <a:ext cx="362031" cy="151267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0" name="Freeform 619"/>
            <p:cNvSpPr/>
            <p:nvPr/>
          </p:nvSpPr>
          <p:spPr bwMode="auto">
            <a:xfrm>
              <a:off x="4941862" y="6087663"/>
              <a:ext cx="437849" cy="10564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1" name="Freeform 620"/>
            <p:cNvSpPr/>
            <p:nvPr/>
          </p:nvSpPr>
          <p:spPr bwMode="auto">
            <a:xfrm>
              <a:off x="5229970" y="6176503"/>
              <a:ext cx="161114" cy="9124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2" name="Freeform 621"/>
            <p:cNvSpPr/>
            <p:nvPr/>
          </p:nvSpPr>
          <p:spPr bwMode="auto">
            <a:xfrm>
              <a:off x="4934280" y="6178903"/>
              <a:ext cx="159218" cy="9124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23" name="Straight Connector 622"/>
            <p:cNvCxnSpPr>
              <a:endCxn id="618" idx="2"/>
            </p:cNvCxnSpPr>
            <p:nvPr/>
          </p:nvCxnSpPr>
          <p:spPr bwMode="auto">
            <a:xfrm flipH="1" flipV="1">
              <a:off x="4786435" y="6178903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4" name="Straight Connector 623"/>
            <p:cNvCxnSpPr/>
            <p:nvPr/>
          </p:nvCxnSpPr>
          <p:spPr bwMode="auto">
            <a:xfrm flipH="1" flipV="1">
              <a:off x="5533242" y="6183705"/>
              <a:ext cx="1896" cy="115250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3" name="Group 624"/>
          <p:cNvGrpSpPr>
            <a:grpSpLocks/>
          </p:cNvGrpSpPr>
          <p:nvPr/>
        </p:nvGrpSpPr>
        <p:grpSpPr bwMode="auto">
          <a:xfrm>
            <a:off x="6048375" y="3622675"/>
            <a:ext cx="442913" cy="219075"/>
            <a:chOff x="4786435" y="6027638"/>
            <a:chExt cx="748703" cy="417782"/>
          </a:xfrm>
        </p:grpSpPr>
        <p:sp>
          <p:nvSpPr>
            <p:cNvPr id="626" name="Oval 625"/>
            <p:cNvSpPr/>
            <p:nvPr/>
          </p:nvSpPr>
          <p:spPr bwMode="auto">
            <a:xfrm flipV="1">
              <a:off x="4791802" y="6145708"/>
              <a:ext cx="743336" cy="29971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27" name="Rectangle 626"/>
            <p:cNvSpPr/>
            <p:nvPr/>
          </p:nvSpPr>
          <p:spPr bwMode="auto">
            <a:xfrm>
              <a:off x="4789119" y="6188091"/>
              <a:ext cx="746019" cy="108987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28" name="Oval 627"/>
            <p:cNvSpPr/>
            <p:nvPr/>
          </p:nvSpPr>
          <p:spPr bwMode="auto">
            <a:xfrm flipV="1">
              <a:off x="4786435" y="6027638"/>
              <a:ext cx="743336" cy="2997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29" name="Freeform 628"/>
            <p:cNvSpPr/>
            <p:nvPr/>
          </p:nvSpPr>
          <p:spPr bwMode="auto">
            <a:xfrm>
              <a:off x="4979648" y="6124515"/>
              <a:ext cx="362276" cy="151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0" name="Freeform 629"/>
            <p:cNvSpPr/>
            <p:nvPr/>
          </p:nvSpPr>
          <p:spPr bwMode="auto">
            <a:xfrm>
              <a:off x="4942079" y="6088186"/>
              <a:ext cx="437415" cy="10293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1" name="Freeform 630"/>
            <p:cNvSpPr/>
            <p:nvPr/>
          </p:nvSpPr>
          <p:spPr bwMode="auto">
            <a:xfrm>
              <a:off x="5229217" y="6175982"/>
              <a:ext cx="161011" cy="9082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2" name="Freeform 631"/>
            <p:cNvSpPr/>
            <p:nvPr/>
          </p:nvSpPr>
          <p:spPr bwMode="auto">
            <a:xfrm>
              <a:off x="4934029" y="6179008"/>
              <a:ext cx="158327" cy="9082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33" name="Straight Connector 632"/>
            <p:cNvCxnSpPr>
              <a:endCxn id="628" idx="2"/>
            </p:cNvCxnSpPr>
            <p:nvPr/>
          </p:nvCxnSpPr>
          <p:spPr bwMode="auto">
            <a:xfrm flipH="1" flipV="1">
              <a:off x="4786435" y="6179008"/>
              <a:ext cx="2684" cy="115041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4" name="Straight Connector 633"/>
            <p:cNvCxnSpPr/>
            <p:nvPr/>
          </p:nvCxnSpPr>
          <p:spPr bwMode="auto">
            <a:xfrm flipH="1" flipV="1">
              <a:off x="5532454" y="6182037"/>
              <a:ext cx="2684" cy="118068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424" name="Group 634"/>
          <p:cNvGrpSpPr>
            <a:grpSpLocks/>
          </p:cNvGrpSpPr>
          <p:nvPr/>
        </p:nvGrpSpPr>
        <p:grpSpPr bwMode="auto">
          <a:xfrm>
            <a:off x="6350000" y="2482850"/>
            <a:ext cx="442913" cy="219075"/>
            <a:chOff x="4786435" y="6027638"/>
            <a:chExt cx="748703" cy="417782"/>
          </a:xfrm>
        </p:grpSpPr>
        <p:sp>
          <p:nvSpPr>
            <p:cNvPr id="636" name="Oval 635"/>
            <p:cNvSpPr/>
            <p:nvPr/>
          </p:nvSpPr>
          <p:spPr bwMode="auto">
            <a:xfrm flipV="1">
              <a:off x="4791802" y="6145708"/>
              <a:ext cx="743336" cy="299712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37" name="Rectangle 636"/>
            <p:cNvSpPr/>
            <p:nvPr/>
          </p:nvSpPr>
          <p:spPr bwMode="auto">
            <a:xfrm>
              <a:off x="4789119" y="6188091"/>
              <a:ext cx="746019" cy="108987"/>
            </a:xfrm>
            <a:prstGeom prst="rect">
              <a:avLst/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53000">
                  <a:schemeClr val="bg1">
                    <a:lumMod val="85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38" name="Oval 637"/>
            <p:cNvSpPr/>
            <p:nvPr/>
          </p:nvSpPr>
          <p:spPr bwMode="auto">
            <a:xfrm flipV="1">
              <a:off x="4786435" y="6027638"/>
              <a:ext cx="743336" cy="29971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39" name="Freeform 638"/>
            <p:cNvSpPr/>
            <p:nvPr/>
          </p:nvSpPr>
          <p:spPr bwMode="auto">
            <a:xfrm>
              <a:off x="4979648" y="6124515"/>
              <a:ext cx="362276" cy="1513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0" name="Freeform 639"/>
            <p:cNvSpPr/>
            <p:nvPr/>
          </p:nvSpPr>
          <p:spPr bwMode="auto">
            <a:xfrm>
              <a:off x="4942079" y="6088186"/>
              <a:ext cx="437415" cy="10293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1" name="Freeform 640"/>
            <p:cNvSpPr/>
            <p:nvPr/>
          </p:nvSpPr>
          <p:spPr bwMode="auto">
            <a:xfrm>
              <a:off x="5229217" y="6175982"/>
              <a:ext cx="161011" cy="9082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42" name="Freeform 641"/>
            <p:cNvSpPr/>
            <p:nvPr/>
          </p:nvSpPr>
          <p:spPr bwMode="auto">
            <a:xfrm>
              <a:off x="4934029" y="6179008"/>
              <a:ext cx="158327" cy="9082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43" name="Straight Connector 642"/>
            <p:cNvCxnSpPr>
              <a:endCxn id="638" idx="2"/>
            </p:cNvCxnSpPr>
            <p:nvPr/>
          </p:nvCxnSpPr>
          <p:spPr bwMode="auto">
            <a:xfrm flipH="1" flipV="1">
              <a:off x="4786435" y="6179008"/>
              <a:ext cx="2684" cy="115041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4" name="Straight Connector 643"/>
            <p:cNvCxnSpPr/>
            <p:nvPr/>
          </p:nvCxnSpPr>
          <p:spPr bwMode="auto">
            <a:xfrm flipH="1" flipV="1">
              <a:off x="5532454" y="6182037"/>
              <a:ext cx="2684" cy="118068"/>
            </a:xfrm>
            <a:prstGeom prst="line">
              <a:avLst/>
            </a:prstGeom>
            <a:ln w="6350" cmpd="sng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27776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2065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Two key network-core functions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1728788"/>
            <a:ext cx="4192588" cy="4648200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en-US" i="1" dirty="0">
                <a:solidFill>
                  <a:srgbClr val="C00000"/>
                </a:solidFill>
                <a:ea typeface="ＭＳ Ｐゴシック" charset="-128"/>
              </a:rPr>
              <a:t>forwarding</a:t>
            </a:r>
            <a:r>
              <a:rPr lang="en-US" altLang="en-US" sz="2400" i="1" dirty="0">
                <a:solidFill>
                  <a:srgbClr val="C00000"/>
                </a:solidFill>
                <a:ea typeface="ＭＳ Ｐゴシック" charset="-128"/>
              </a:rPr>
              <a:t>:</a:t>
            </a:r>
            <a:r>
              <a:rPr lang="en-US" altLang="en-US" sz="2400" dirty="0">
                <a:solidFill>
                  <a:srgbClr val="C00000"/>
                </a:solidFill>
                <a:ea typeface="ＭＳ Ｐゴシック" charset="-128"/>
              </a:rPr>
              <a:t> </a:t>
            </a:r>
            <a:r>
              <a:rPr lang="en-US" altLang="en-US" sz="2400" dirty="0">
                <a:ea typeface="ＭＳ Ｐゴシック" charset="-128"/>
              </a:rPr>
              <a:t>move packets from router’</a:t>
            </a:r>
            <a:r>
              <a:rPr lang="en-US" altLang="ja-JP" sz="2400" dirty="0">
                <a:ea typeface="ＭＳ Ｐゴシック" charset="-128"/>
              </a:rPr>
              <a:t>s input to appropriate router output</a:t>
            </a:r>
          </a:p>
          <a:p>
            <a:pPr marL="0" indent="0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63494" name="Rectangle 3"/>
          <p:cNvSpPr txBox="1">
            <a:spLocks noChangeArrowheads="1"/>
          </p:cNvSpPr>
          <p:nvPr/>
        </p:nvSpPr>
        <p:spPr bwMode="auto">
          <a:xfrm>
            <a:off x="384175" y="1385888"/>
            <a:ext cx="4192588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7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r>
              <a:rPr lang="en-US" altLang="en-US" sz="2800" i="1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routing:</a:t>
            </a:r>
            <a:r>
              <a:rPr lang="en-US" altLang="en-US" sz="280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determines source-destination route taken by packets</a:t>
            </a:r>
          </a:p>
          <a:p>
            <a:pPr lvl="1">
              <a:lnSpc>
                <a:spcPct val="85000"/>
              </a:lnSpc>
              <a:buClr>
                <a:srgbClr val="000099"/>
              </a:buClr>
              <a:buFont typeface="Wingdings" charset="2"/>
              <a:buChar char="§"/>
            </a:pP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routing algorithms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2"/>
              <a:buNone/>
            </a:pPr>
            <a:endParaRPr lang="en-US" alt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Freeform 3"/>
          <p:cNvSpPr>
            <a:spLocks/>
          </p:cNvSpPr>
          <p:nvPr/>
        </p:nvSpPr>
        <p:spPr bwMode="auto">
          <a:xfrm rot="16200000">
            <a:off x="3289300" y="3600451"/>
            <a:ext cx="2198687" cy="1497012"/>
          </a:xfrm>
          <a:custGeom>
            <a:avLst/>
            <a:gdLst>
              <a:gd name="T0" fmla="*/ 0 w 1443"/>
              <a:gd name="T1" fmla="*/ 0 h 816"/>
              <a:gd name="T2" fmla="*/ 1076 w 1443"/>
              <a:gd name="T3" fmla="*/ 782 h 816"/>
              <a:gd name="T4" fmla="*/ 1320 w 1443"/>
              <a:gd name="T5" fmla="*/ 788 h 816"/>
              <a:gd name="T6" fmla="*/ 1443 w 1443"/>
              <a:gd name="T7" fmla="*/ 5 h 816"/>
              <a:gd name="T8" fmla="*/ 0 w 1443"/>
              <a:gd name="T9" fmla="*/ 0 h 816"/>
              <a:gd name="connsiteX0" fmla="*/ 0 w 10000"/>
              <a:gd name="connsiteY0" fmla="*/ 0 h 9714"/>
              <a:gd name="connsiteX1" fmla="*/ 3718 w 10000"/>
              <a:gd name="connsiteY1" fmla="*/ 8779 h 9714"/>
              <a:gd name="connsiteX2" fmla="*/ 9148 w 10000"/>
              <a:gd name="connsiteY2" fmla="*/ 9657 h 9714"/>
              <a:gd name="connsiteX3" fmla="*/ 10000 w 10000"/>
              <a:gd name="connsiteY3" fmla="*/ 61 h 9714"/>
              <a:gd name="connsiteX4" fmla="*/ 0 w 10000"/>
              <a:gd name="connsiteY4" fmla="*/ 0 h 9714"/>
              <a:gd name="connsiteX0" fmla="*/ 0 w 10000"/>
              <a:gd name="connsiteY0" fmla="*/ 0 h 9095"/>
              <a:gd name="connsiteX1" fmla="*/ 3718 w 10000"/>
              <a:gd name="connsiteY1" fmla="*/ 9037 h 9095"/>
              <a:gd name="connsiteX2" fmla="*/ 5712 w 10000"/>
              <a:gd name="connsiteY2" fmla="*/ 8929 h 9095"/>
              <a:gd name="connsiteX3" fmla="*/ 10000 w 10000"/>
              <a:gd name="connsiteY3" fmla="*/ 63 h 9095"/>
              <a:gd name="connsiteX4" fmla="*/ 0 w 10000"/>
              <a:gd name="connsiteY4" fmla="*/ 0 h 9095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3718 w 10000"/>
              <a:gd name="connsiteY1" fmla="*/ 9936 h 10000"/>
              <a:gd name="connsiteX2" fmla="*/ 5712 w 10000"/>
              <a:gd name="connsiteY2" fmla="*/ 9817 h 10000"/>
              <a:gd name="connsiteX3" fmla="*/ 10000 w 10000"/>
              <a:gd name="connsiteY3" fmla="*/ 69 h 10000"/>
              <a:gd name="connsiteX4" fmla="*/ 0 w 10000"/>
              <a:gd name="connsiteY4" fmla="*/ 0 h 10000"/>
              <a:gd name="connsiteX0" fmla="*/ 0 w 8989"/>
              <a:gd name="connsiteY0" fmla="*/ 0 h 11618"/>
              <a:gd name="connsiteX1" fmla="*/ 2707 w 8989"/>
              <a:gd name="connsiteY1" fmla="*/ 11554 h 11618"/>
              <a:gd name="connsiteX2" fmla="*/ 4701 w 8989"/>
              <a:gd name="connsiteY2" fmla="*/ 11435 h 11618"/>
              <a:gd name="connsiteX3" fmla="*/ 8989 w 8989"/>
              <a:gd name="connsiteY3" fmla="*/ 1687 h 11618"/>
              <a:gd name="connsiteX4" fmla="*/ 0 w 8989"/>
              <a:gd name="connsiteY4" fmla="*/ 0 h 11618"/>
              <a:gd name="connsiteX0" fmla="*/ 0 w 9888"/>
              <a:gd name="connsiteY0" fmla="*/ 115 h 10115"/>
              <a:gd name="connsiteX1" fmla="*/ 3011 w 9888"/>
              <a:gd name="connsiteY1" fmla="*/ 10060 h 10115"/>
              <a:gd name="connsiteX2" fmla="*/ 5230 w 9888"/>
              <a:gd name="connsiteY2" fmla="*/ 9957 h 10115"/>
              <a:gd name="connsiteX3" fmla="*/ 9888 w 9888"/>
              <a:gd name="connsiteY3" fmla="*/ 0 h 10115"/>
              <a:gd name="connsiteX4" fmla="*/ 0 w 9888"/>
              <a:gd name="connsiteY4" fmla="*/ 115 h 10115"/>
              <a:gd name="connsiteX0" fmla="*/ 0 w 9829"/>
              <a:gd name="connsiteY0" fmla="*/ 0 h 10833"/>
              <a:gd name="connsiteX1" fmla="*/ 2874 w 9829"/>
              <a:gd name="connsiteY1" fmla="*/ 10779 h 10833"/>
              <a:gd name="connsiteX2" fmla="*/ 5118 w 9829"/>
              <a:gd name="connsiteY2" fmla="*/ 10677 h 10833"/>
              <a:gd name="connsiteX3" fmla="*/ 9829 w 9829"/>
              <a:gd name="connsiteY3" fmla="*/ 833 h 10833"/>
              <a:gd name="connsiteX4" fmla="*/ 0 w 9829"/>
              <a:gd name="connsiteY4" fmla="*/ 0 h 10833"/>
              <a:gd name="connsiteX0" fmla="*/ 0 w 10289"/>
              <a:gd name="connsiteY0" fmla="*/ 0 h 10000"/>
              <a:gd name="connsiteX1" fmla="*/ 2924 w 10289"/>
              <a:gd name="connsiteY1" fmla="*/ 9950 h 10000"/>
              <a:gd name="connsiteX2" fmla="*/ 5207 w 10289"/>
              <a:gd name="connsiteY2" fmla="*/ 9856 h 10000"/>
              <a:gd name="connsiteX3" fmla="*/ 10289 w 10289"/>
              <a:gd name="connsiteY3" fmla="*/ 54 h 10000"/>
              <a:gd name="connsiteX4" fmla="*/ 0 w 10289"/>
              <a:gd name="connsiteY4" fmla="*/ 0 h 10000"/>
              <a:gd name="connsiteX0" fmla="*/ 0 w 10289"/>
              <a:gd name="connsiteY0" fmla="*/ 0 h 10953"/>
              <a:gd name="connsiteX1" fmla="*/ 2924 w 10289"/>
              <a:gd name="connsiteY1" fmla="*/ 9950 h 10953"/>
              <a:gd name="connsiteX2" fmla="*/ 3723 w 10289"/>
              <a:gd name="connsiteY2" fmla="*/ 10695 h 10953"/>
              <a:gd name="connsiteX3" fmla="*/ 5207 w 10289"/>
              <a:gd name="connsiteY3" fmla="*/ 9856 h 10953"/>
              <a:gd name="connsiteX4" fmla="*/ 10289 w 10289"/>
              <a:gd name="connsiteY4" fmla="*/ 54 h 10953"/>
              <a:gd name="connsiteX5" fmla="*/ 0 w 10289"/>
              <a:gd name="connsiteY5" fmla="*/ 0 h 10953"/>
              <a:gd name="connsiteX0" fmla="*/ 0 w 10289"/>
              <a:gd name="connsiteY0" fmla="*/ 0 h 11138"/>
              <a:gd name="connsiteX1" fmla="*/ 2924 w 10289"/>
              <a:gd name="connsiteY1" fmla="*/ 9950 h 11138"/>
              <a:gd name="connsiteX2" fmla="*/ 5207 w 10289"/>
              <a:gd name="connsiteY2" fmla="*/ 9856 h 11138"/>
              <a:gd name="connsiteX3" fmla="*/ 10289 w 10289"/>
              <a:gd name="connsiteY3" fmla="*/ 54 h 11138"/>
              <a:gd name="connsiteX4" fmla="*/ 0 w 10289"/>
              <a:gd name="connsiteY4" fmla="*/ 0 h 11138"/>
              <a:gd name="connsiteX0" fmla="*/ 0 w 10289"/>
              <a:gd name="connsiteY0" fmla="*/ 0 h 10669"/>
              <a:gd name="connsiteX1" fmla="*/ 2924 w 10289"/>
              <a:gd name="connsiteY1" fmla="*/ 9950 h 10669"/>
              <a:gd name="connsiteX2" fmla="*/ 5207 w 10289"/>
              <a:gd name="connsiteY2" fmla="*/ 9856 h 10669"/>
              <a:gd name="connsiteX3" fmla="*/ 10289 w 10289"/>
              <a:gd name="connsiteY3" fmla="*/ 54 h 10669"/>
              <a:gd name="connsiteX4" fmla="*/ 0 w 10289"/>
              <a:gd name="connsiteY4" fmla="*/ 0 h 10669"/>
              <a:gd name="connsiteX0" fmla="*/ 0 w 10289"/>
              <a:gd name="connsiteY0" fmla="*/ 0 h 10734"/>
              <a:gd name="connsiteX1" fmla="*/ 2924 w 10289"/>
              <a:gd name="connsiteY1" fmla="*/ 9950 h 10734"/>
              <a:gd name="connsiteX2" fmla="*/ 4455 w 10289"/>
              <a:gd name="connsiteY2" fmla="*/ 10094 h 10734"/>
              <a:gd name="connsiteX3" fmla="*/ 10289 w 10289"/>
              <a:gd name="connsiteY3" fmla="*/ 54 h 10734"/>
              <a:gd name="connsiteX4" fmla="*/ 0 w 10289"/>
              <a:gd name="connsiteY4" fmla="*/ 0 h 10734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10107"/>
              <a:gd name="connsiteX1" fmla="*/ 2924 w 10289"/>
              <a:gd name="connsiteY1" fmla="*/ 9950 h 10107"/>
              <a:gd name="connsiteX2" fmla="*/ 4455 w 10289"/>
              <a:gd name="connsiteY2" fmla="*/ 10094 h 10107"/>
              <a:gd name="connsiteX3" fmla="*/ 10289 w 10289"/>
              <a:gd name="connsiteY3" fmla="*/ 54 h 10107"/>
              <a:gd name="connsiteX4" fmla="*/ 0 w 10289"/>
              <a:gd name="connsiteY4" fmla="*/ 0 h 10107"/>
              <a:gd name="connsiteX0" fmla="*/ 0 w 10289"/>
              <a:gd name="connsiteY0" fmla="*/ 0 h 9960"/>
              <a:gd name="connsiteX1" fmla="*/ 2924 w 10289"/>
              <a:gd name="connsiteY1" fmla="*/ 9950 h 9960"/>
              <a:gd name="connsiteX2" fmla="*/ 4166 w 10289"/>
              <a:gd name="connsiteY2" fmla="*/ 9776 h 9960"/>
              <a:gd name="connsiteX3" fmla="*/ 10289 w 10289"/>
              <a:gd name="connsiteY3" fmla="*/ 54 h 9960"/>
              <a:gd name="connsiteX4" fmla="*/ 0 w 10289"/>
              <a:gd name="connsiteY4" fmla="*/ 0 h 9960"/>
              <a:gd name="connsiteX0" fmla="*/ 0 w 10000"/>
              <a:gd name="connsiteY0" fmla="*/ 0 h 10000"/>
              <a:gd name="connsiteX1" fmla="*/ 2842 w 10000"/>
              <a:gd name="connsiteY1" fmla="*/ 9990 h 10000"/>
              <a:gd name="connsiteX2" fmla="*/ 4049 w 10000"/>
              <a:gd name="connsiteY2" fmla="*/ 9815 h 10000"/>
              <a:gd name="connsiteX3" fmla="*/ 10000 w 10000"/>
              <a:gd name="connsiteY3" fmla="*/ 54 h 10000"/>
              <a:gd name="connsiteX4" fmla="*/ 0 w 10000"/>
              <a:gd name="connsiteY4" fmla="*/ 0 h 10000"/>
              <a:gd name="connsiteX0" fmla="*/ 0 w 10000"/>
              <a:gd name="connsiteY0" fmla="*/ 0 h 10400"/>
              <a:gd name="connsiteX1" fmla="*/ 2740 w 10000"/>
              <a:gd name="connsiteY1" fmla="*/ 10397 h 10400"/>
              <a:gd name="connsiteX2" fmla="*/ 4049 w 10000"/>
              <a:gd name="connsiteY2" fmla="*/ 9815 h 10400"/>
              <a:gd name="connsiteX3" fmla="*/ 10000 w 10000"/>
              <a:gd name="connsiteY3" fmla="*/ 54 h 10400"/>
              <a:gd name="connsiteX4" fmla="*/ 0 w 10000"/>
              <a:gd name="connsiteY4" fmla="*/ 0 h 10400"/>
              <a:gd name="connsiteX0" fmla="*/ 0 w 10000"/>
              <a:gd name="connsiteY0" fmla="*/ 0 h 10419"/>
              <a:gd name="connsiteX1" fmla="*/ 2740 w 10000"/>
              <a:gd name="connsiteY1" fmla="*/ 10397 h 10419"/>
              <a:gd name="connsiteX2" fmla="*/ 3599 w 10000"/>
              <a:gd name="connsiteY2" fmla="*/ 10338 h 10419"/>
              <a:gd name="connsiteX3" fmla="*/ 10000 w 10000"/>
              <a:gd name="connsiteY3" fmla="*/ 54 h 10419"/>
              <a:gd name="connsiteX4" fmla="*/ 0 w 10000"/>
              <a:gd name="connsiteY4" fmla="*/ 0 h 10419"/>
              <a:gd name="connsiteX0" fmla="*/ 0 w 10000"/>
              <a:gd name="connsiteY0" fmla="*/ 0 h 10397"/>
              <a:gd name="connsiteX1" fmla="*/ 2740 w 10000"/>
              <a:gd name="connsiteY1" fmla="*/ 10397 h 10397"/>
              <a:gd name="connsiteX2" fmla="*/ 3599 w 10000"/>
              <a:gd name="connsiteY2" fmla="*/ 10338 h 10397"/>
              <a:gd name="connsiteX3" fmla="*/ 10000 w 10000"/>
              <a:gd name="connsiteY3" fmla="*/ 54 h 10397"/>
              <a:gd name="connsiteX4" fmla="*/ 0 w 10000"/>
              <a:gd name="connsiteY4" fmla="*/ 0 h 10397"/>
              <a:gd name="connsiteX0" fmla="*/ 0 w 10614"/>
              <a:gd name="connsiteY0" fmla="*/ 0 h 10397"/>
              <a:gd name="connsiteX1" fmla="*/ 2740 w 10614"/>
              <a:gd name="connsiteY1" fmla="*/ 10397 h 10397"/>
              <a:gd name="connsiteX2" fmla="*/ 3599 w 10614"/>
              <a:gd name="connsiteY2" fmla="*/ 10338 h 10397"/>
              <a:gd name="connsiteX3" fmla="*/ 10614 w 10614"/>
              <a:gd name="connsiteY3" fmla="*/ 112 h 10397"/>
              <a:gd name="connsiteX4" fmla="*/ 0 w 10614"/>
              <a:gd name="connsiteY4" fmla="*/ 0 h 10397"/>
              <a:gd name="connsiteX0" fmla="*/ 0 w 10614"/>
              <a:gd name="connsiteY0" fmla="*/ 0 h 10397"/>
              <a:gd name="connsiteX1" fmla="*/ 2740 w 10614"/>
              <a:gd name="connsiteY1" fmla="*/ 10397 h 10397"/>
              <a:gd name="connsiteX2" fmla="*/ 3599 w 10614"/>
              <a:gd name="connsiteY2" fmla="*/ 10338 h 10397"/>
              <a:gd name="connsiteX3" fmla="*/ 10614 w 10614"/>
              <a:gd name="connsiteY3" fmla="*/ 112 h 10397"/>
              <a:gd name="connsiteX4" fmla="*/ 0 w 10614"/>
              <a:gd name="connsiteY4" fmla="*/ 0 h 10397"/>
              <a:gd name="connsiteX0" fmla="*/ 0 w 10675"/>
              <a:gd name="connsiteY0" fmla="*/ 0 h 10310"/>
              <a:gd name="connsiteX1" fmla="*/ 2801 w 10675"/>
              <a:gd name="connsiteY1" fmla="*/ 10310 h 10310"/>
              <a:gd name="connsiteX2" fmla="*/ 3660 w 10675"/>
              <a:gd name="connsiteY2" fmla="*/ 10251 h 10310"/>
              <a:gd name="connsiteX3" fmla="*/ 10675 w 10675"/>
              <a:gd name="connsiteY3" fmla="*/ 25 h 10310"/>
              <a:gd name="connsiteX4" fmla="*/ 0 w 10675"/>
              <a:gd name="connsiteY4" fmla="*/ 0 h 1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75" h="10310">
                <a:moveTo>
                  <a:pt x="0" y="0"/>
                </a:moveTo>
                <a:cubicBezTo>
                  <a:pt x="3109" y="3835"/>
                  <a:pt x="2511" y="6378"/>
                  <a:pt x="2801" y="10310"/>
                </a:cubicBezTo>
                <a:cubicBezTo>
                  <a:pt x="3337" y="10277"/>
                  <a:pt x="2862" y="10312"/>
                  <a:pt x="3660" y="10251"/>
                </a:cubicBezTo>
                <a:cubicBezTo>
                  <a:pt x="5139" y="5189"/>
                  <a:pt x="6996" y="3438"/>
                  <a:pt x="10675" y="25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75000">
                <a:srgbClr val="7BE5CA"/>
              </a:gs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 sz="1800" dirty="0">
              <a:solidFill>
                <a:srgbClr val="000000"/>
              </a:solidFill>
              <a:ea typeface="+mn-ea"/>
            </a:endParaRPr>
          </a:p>
        </p:txBody>
      </p:sp>
      <p:grpSp>
        <p:nvGrpSpPr>
          <p:cNvPr id="63496" name="Group 4"/>
          <p:cNvGrpSpPr>
            <a:grpSpLocks/>
          </p:cNvGrpSpPr>
          <p:nvPr/>
        </p:nvGrpSpPr>
        <p:grpSpPr bwMode="auto">
          <a:xfrm>
            <a:off x="1328738" y="3152775"/>
            <a:ext cx="2317750" cy="2333625"/>
            <a:chOff x="272609" y="3015788"/>
            <a:chExt cx="2317750" cy="2333625"/>
          </a:xfrm>
        </p:grpSpPr>
        <p:sp>
          <p:nvSpPr>
            <p:cNvPr id="63710" name="Rectangle 4"/>
            <p:cNvSpPr>
              <a:spLocks noChangeArrowheads="1"/>
            </p:cNvSpPr>
            <p:nvPr/>
          </p:nvSpPr>
          <p:spPr bwMode="auto">
            <a:xfrm>
              <a:off x="272609" y="3015788"/>
              <a:ext cx="2317750" cy="2333625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1" name="Oval 5"/>
            <p:cNvSpPr>
              <a:spLocks noChangeArrowheads="1"/>
            </p:cNvSpPr>
            <p:nvPr/>
          </p:nvSpPr>
          <p:spPr bwMode="auto">
            <a:xfrm>
              <a:off x="398021" y="3068176"/>
              <a:ext cx="2095500" cy="6048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2" name="Text Box 108"/>
            <p:cNvSpPr txBox="1">
              <a:spLocks noChangeArrowheads="1"/>
            </p:cNvSpPr>
            <p:nvPr/>
          </p:nvSpPr>
          <p:spPr bwMode="auto">
            <a:xfrm>
              <a:off x="526609" y="3225338"/>
              <a:ext cx="18637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routing algorithm</a:t>
              </a:r>
            </a:p>
          </p:txBody>
        </p:sp>
        <p:sp>
          <p:nvSpPr>
            <p:cNvPr id="63713" name="Rectangle 109"/>
            <p:cNvSpPr>
              <a:spLocks noChangeArrowheads="1"/>
            </p:cNvSpPr>
            <p:nvPr/>
          </p:nvSpPr>
          <p:spPr bwMode="auto">
            <a:xfrm>
              <a:off x="451996" y="3973051"/>
              <a:ext cx="2005013" cy="127952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3714" name="Text Box 110"/>
            <p:cNvSpPr txBox="1">
              <a:spLocks noChangeArrowheads="1"/>
            </p:cNvSpPr>
            <p:nvPr/>
          </p:nvSpPr>
          <p:spPr bwMode="auto">
            <a:xfrm>
              <a:off x="532959" y="3925426"/>
              <a:ext cx="1858962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00"/>
                  </a:solidFill>
                </a:rPr>
                <a:t>local forwarding table</a:t>
              </a:r>
            </a:p>
          </p:txBody>
        </p:sp>
        <p:sp>
          <p:nvSpPr>
            <p:cNvPr id="63715" name="Text Box 111"/>
            <p:cNvSpPr txBox="1">
              <a:spLocks noChangeArrowheads="1"/>
            </p:cNvSpPr>
            <p:nvPr/>
          </p:nvSpPr>
          <p:spPr bwMode="auto">
            <a:xfrm>
              <a:off x="415484" y="4173076"/>
              <a:ext cx="1212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header value</a:t>
              </a:r>
            </a:p>
          </p:txBody>
        </p:sp>
        <p:sp>
          <p:nvSpPr>
            <p:cNvPr id="63716" name="Text Box 112"/>
            <p:cNvSpPr txBox="1">
              <a:spLocks noChangeArrowheads="1"/>
            </p:cNvSpPr>
            <p:nvPr/>
          </p:nvSpPr>
          <p:spPr bwMode="auto">
            <a:xfrm>
              <a:off x="1482284" y="4174663"/>
              <a:ext cx="1041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000000"/>
                  </a:solidFill>
                </a:rPr>
                <a:t>output link</a:t>
              </a:r>
            </a:p>
          </p:txBody>
        </p:sp>
        <p:sp>
          <p:nvSpPr>
            <p:cNvPr id="63717" name="Line 113"/>
            <p:cNvSpPr>
              <a:spLocks noChangeShapeType="1"/>
            </p:cNvSpPr>
            <p:nvPr/>
          </p:nvSpPr>
          <p:spPr bwMode="auto">
            <a:xfrm>
              <a:off x="1580709" y="4185776"/>
              <a:ext cx="7937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18" name="Text Box 114"/>
            <p:cNvSpPr txBox="1">
              <a:spLocks noChangeArrowheads="1"/>
            </p:cNvSpPr>
            <p:nvPr/>
          </p:nvSpPr>
          <p:spPr bwMode="auto">
            <a:xfrm>
              <a:off x="1071121" y="4457238"/>
              <a:ext cx="520700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0100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0101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0111</a:t>
              </a:r>
            </a:p>
            <a:p>
              <a:pPr algn="r" eaLnBrk="1" hangingPunct="1"/>
              <a:r>
                <a:rPr lang="en-US" altLang="en-US" sz="1200">
                  <a:solidFill>
                    <a:srgbClr val="000000"/>
                  </a:solidFill>
                </a:rPr>
                <a:t>1001</a:t>
              </a:r>
            </a:p>
          </p:txBody>
        </p:sp>
        <p:sp>
          <p:nvSpPr>
            <p:cNvPr id="63719" name="Text Box 115"/>
            <p:cNvSpPr txBox="1">
              <a:spLocks noChangeArrowheads="1"/>
            </p:cNvSpPr>
            <p:nvPr/>
          </p:nvSpPr>
          <p:spPr bwMode="auto">
            <a:xfrm>
              <a:off x="1596584" y="4457238"/>
              <a:ext cx="268287" cy="82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3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2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2</a:t>
              </a:r>
            </a:p>
            <a:p>
              <a:pPr algn="ctr" eaLnBrk="1" hangingPunct="1"/>
              <a:r>
                <a:rPr lang="en-US" altLang="en-US" sz="12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3720" name="Line 116"/>
            <p:cNvSpPr>
              <a:spLocks noChangeShapeType="1"/>
            </p:cNvSpPr>
            <p:nvPr/>
          </p:nvSpPr>
          <p:spPr bwMode="auto">
            <a:xfrm>
              <a:off x="451996" y="4442951"/>
              <a:ext cx="200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21" name="Line 117"/>
            <p:cNvSpPr>
              <a:spLocks noChangeShapeType="1"/>
            </p:cNvSpPr>
            <p:nvPr/>
          </p:nvSpPr>
          <p:spPr bwMode="auto">
            <a:xfrm>
              <a:off x="444059" y="4195301"/>
              <a:ext cx="2006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722" name="AutoShape 118"/>
            <p:cNvSpPr>
              <a:spLocks noChangeArrowheads="1"/>
            </p:cNvSpPr>
            <p:nvPr/>
          </p:nvSpPr>
          <p:spPr bwMode="auto">
            <a:xfrm rot="5400000">
              <a:off x="1350521" y="3680951"/>
              <a:ext cx="241300" cy="273050"/>
            </a:xfrm>
            <a:prstGeom prst="rightArrow">
              <a:avLst>
                <a:gd name="adj1" fmla="val 51167"/>
                <a:gd name="adj2" fmla="val 39736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63497" name="Group 3"/>
          <p:cNvGrpSpPr>
            <a:grpSpLocks/>
          </p:cNvGrpSpPr>
          <p:nvPr/>
        </p:nvGrpSpPr>
        <p:grpSpPr bwMode="auto">
          <a:xfrm>
            <a:off x="2749550" y="3632200"/>
            <a:ext cx="5195888" cy="2989263"/>
            <a:chOff x="1638346" y="3641726"/>
            <a:chExt cx="5194254" cy="2989731"/>
          </a:xfrm>
        </p:grpSpPr>
        <p:sp>
          <p:nvSpPr>
            <p:cNvPr id="63560" name="Freeform 2"/>
            <p:cNvSpPr>
              <a:spLocks/>
            </p:cNvSpPr>
            <p:nvPr/>
          </p:nvSpPr>
          <p:spPr bwMode="auto">
            <a:xfrm>
              <a:off x="3894138" y="4260851"/>
              <a:ext cx="2847975" cy="1481138"/>
            </a:xfrm>
            <a:custGeom>
              <a:avLst/>
              <a:gdLst>
                <a:gd name="T0" fmla="*/ 2147483647 w 1794"/>
                <a:gd name="T1" fmla="*/ 2147483647 h 933"/>
                <a:gd name="T2" fmla="*/ 2147483647 w 1794"/>
                <a:gd name="T3" fmla="*/ 2147483647 h 933"/>
                <a:gd name="T4" fmla="*/ 2147483647 w 1794"/>
                <a:gd name="T5" fmla="*/ 2147483647 h 933"/>
                <a:gd name="T6" fmla="*/ 2147483647 w 1794"/>
                <a:gd name="T7" fmla="*/ 2147483647 h 933"/>
                <a:gd name="T8" fmla="*/ 2147483647 w 1794"/>
                <a:gd name="T9" fmla="*/ 2147483647 h 933"/>
                <a:gd name="T10" fmla="*/ 2147483647 w 1794"/>
                <a:gd name="T11" fmla="*/ 2147483647 h 933"/>
                <a:gd name="T12" fmla="*/ 2147483647 w 1794"/>
                <a:gd name="T13" fmla="*/ 2147483647 h 933"/>
                <a:gd name="T14" fmla="*/ 2147483647 w 1794"/>
                <a:gd name="T15" fmla="*/ 2147483647 h 933"/>
                <a:gd name="T16" fmla="*/ 2147483647 w 1794"/>
                <a:gd name="T17" fmla="*/ 2147483647 h 933"/>
                <a:gd name="T18" fmla="*/ 2147483647 w 1794"/>
                <a:gd name="T19" fmla="*/ 2147483647 h 933"/>
                <a:gd name="T20" fmla="*/ 2147483647 w 1794"/>
                <a:gd name="T21" fmla="*/ 2147483647 h 9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94"/>
                <a:gd name="T34" fmla="*/ 0 h 933"/>
                <a:gd name="T35" fmla="*/ 1794 w 1794"/>
                <a:gd name="T36" fmla="*/ 933 h 9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94" h="933">
                  <a:moveTo>
                    <a:pt x="6" y="483"/>
                  </a:moveTo>
                  <a:cubicBezTo>
                    <a:pt x="0" y="365"/>
                    <a:pt x="16" y="189"/>
                    <a:pt x="108" y="125"/>
                  </a:cubicBezTo>
                  <a:cubicBezTo>
                    <a:pt x="200" y="61"/>
                    <a:pt x="389" y="116"/>
                    <a:pt x="559" y="100"/>
                  </a:cubicBezTo>
                  <a:cubicBezTo>
                    <a:pt x="729" y="84"/>
                    <a:pt x="935" y="0"/>
                    <a:pt x="1128" y="29"/>
                  </a:cubicBezTo>
                  <a:cubicBezTo>
                    <a:pt x="1321" y="58"/>
                    <a:pt x="1638" y="142"/>
                    <a:pt x="1716" y="275"/>
                  </a:cubicBezTo>
                  <a:cubicBezTo>
                    <a:pt x="1794" y="408"/>
                    <a:pt x="1652" y="721"/>
                    <a:pt x="1596" y="827"/>
                  </a:cubicBezTo>
                  <a:cubicBezTo>
                    <a:pt x="1540" y="933"/>
                    <a:pt x="1506" y="894"/>
                    <a:pt x="1380" y="911"/>
                  </a:cubicBezTo>
                  <a:cubicBezTo>
                    <a:pt x="1254" y="928"/>
                    <a:pt x="1001" y="929"/>
                    <a:pt x="840" y="929"/>
                  </a:cubicBezTo>
                  <a:cubicBezTo>
                    <a:pt x="679" y="929"/>
                    <a:pt x="530" y="927"/>
                    <a:pt x="414" y="911"/>
                  </a:cubicBezTo>
                  <a:cubicBezTo>
                    <a:pt x="298" y="895"/>
                    <a:pt x="211" y="903"/>
                    <a:pt x="143" y="832"/>
                  </a:cubicBezTo>
                  <a:cubicBezTo>
                    <a:pt x="75" y="761"/>
                    <a:pt x="4" y="624"/>
                    <a:pt x="6" y="483"/>
                  </a:cubicBez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1" name="Freeform 6"/>
            <p:cNvSpPr>
              <a:spLocks/>
            </p:cNvSpPr>
            <p:nvPr/>
          </p:nvSpPr>
          <p:spPr bwMode="auto">
            <a:xfrm>
              <a:off x="4532313" y="4564063"/>
              <a:ext cx="542925" cy="295275"/>
            </a:xfrm>
            <a:custGeom>
              <a:avLst/>
              <a:gdLst>
                <a:gd name="T0" fmla="*/ 0 w 342"/>
                <a:gd name="T1" fmla="*/ 2147483647 h 186"/>
                <a:gd name="T2" fmla="*/ 2147483647 w 342"/>
                <a:gd name="T3" fmla="*/ 0 h 186"/>
                <a:gd name="T4" fmla="*/ 0 60000 65536"/>
                <a:gd name="T5" fmla="*/ 0 60000 65536"/>
                <a:gd name="T6" fmla="*/ 0 w 342"/>
                <a:gd name="T7" fmla="*/ 0 h 186"/>
                <a:gd name="T8" fmla="*/ 342 w 342"/>
                <a:gd name="T9" fmla="*/ 186 h 18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42" h="186">
                  <a:moveTo>
                    <a:pt x="0" y="186"/>
                  </a:moveTo>
                  <a:lnTo>
                    <a:pt x="342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562" name="Group 7"/>
            <p:cNvGrpSpPr>
              <a:grpSpLocks/>
            </p:cNvGrpSpPr>
            <p:nvPr/>
          </p:nvGrpSpPr>
          <p:grpSpPr bwMode="auto">
            <a:xfrm>
              <a:off x="4038600" y="4738688"/>
              <a:ext cx="501650" cy="233363"/>
              <a:chOff x="3600" y="219"/>
              <a:chExt cx="360" cy="175"/>
            </a:xfrm>
          </p:grpSpPr>
          <p:sp>
            <p:nvSpPr>
              <p:cNvPr id="63697" name="Oval 8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98" name="Line 9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9" name="Line 1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0" name="Rectangle 11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701" name="Oval 12"/>
              <p:cNvSpPr>
                <a:spLocks noChangeArrowheads="1"/>
              </p:cNvSpPr>
              <p:nvPr/>
            </p:nvSpPr>
            <p:spPr bwMode="auto">
              <a:xfrm>
                <a:off x="3603" y="219"/>
                <a:ext cx="354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702" name="Group 1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707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8" name="Line 15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9" name="Line 1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703" name="Group 1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704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5" name="Line 1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06" name="Line 20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3" name="Group 21"/>
            <p:cNvGrpSpPr>
              <a:grpSpLocks/>
            </p:cNvGrpSpPr>
            <p:nvPr/>
          </p:nvGrpSpPr>
          <p:grpSpPr bwMode="auto">
            <a:xfrm>
              <a:off x="4391025" y="5376863"/>
              <a:ext cx="501650" cy="233363"/>
              <a:chOff x="3600" y="219"/>
              <a:chExt cx="360" cy="175"/>
            </a:xfrm>
          </p:grpSpPr>
          <p:sp>
            <p:nvSpPr>
              <p:cNvPr id="63684" name="Oval 22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85" name="Line 23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6" name="Line 24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87" name="Rectangle 25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88" name="Oval 26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89" name="Group 27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94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5" name="Line 29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6" name="Line 3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90" name="Group 31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91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2" name="Line 3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93" name="Line 34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4" name="Group 35"/>
            <p:cNvGrpSpPr>
              <a:grpSpLocks/>
            </p:cNvGrpSpPr>
            <p:nvPr/>
          </p:nvGrpSpPr>
          <p:grpSpPr bwMode="auto">
            <a:xfrm>
              <a:off x="5065713" y="4433888"/>
              <a:ext cx="501650" cy="233363"/>
              <a:chOff x="3600" y="219"/>
              <a:chExt cx="360" cy="175"/>
            </a:xfrm>
          </p:grpSpPr>
          <p:sp>
            <p:nvSpPr>
              <p:cNvPr id="63671" name="Oval 36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72" name="Line 37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73" name="Line 3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74" name="Rectangle 39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75" name="Oval 4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76" name="Group 4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81" name="Line 4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2" name="Line 43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3" name="Line 4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77" name="Group 4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78" name="Line 46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79" name="Line 4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80" name="Line 48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5" name="Group 49"/>
            <p:cNvGrpSpPr>
              <a:grpSpLocks/>
            </p:cNvGrpSpPr>
            <p:nvPr/>
          </p:nvGrpSpPr>
          <p:grpSpPr bwMode="auto">
            <a:xfrm>
              <a:off x="4987925" y="5099051"/>
              <a:ext cx="500063" cy="233363"/>
              <a:chOff x="3600" y="219"/>
              <a:chExt cx="360" cy="175"/>
            </a:xfrm>
          </p:grpSpPr>
          <p:sp>
            <p:nvSpPr>
              <p:cNvPr id="63658" name="Oval 50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59" name="Line 51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0" name="Line 52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1" name="Rectangle 53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62" name="Oval 54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6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63" name="Group 55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68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9" name="Line 57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70" name="Line 5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64" name="Group 59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65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6" name="Line 6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67" name="Line 62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6" name="Group 63"/>
            <p:cNvGrpSpPr>
              <a:grpSpLocks/>
            </p:cNvGrpSpPr>
            <p:nvPr/>
          </p:nvGrpSpPr>
          <p:grpSpPr bwMode="auto">
            <a:xfrm>
              <a:off x="5622925" y="5395913"/>
              <a:ext cx="501650" cy="233363"/>
              <a:chOff x="3600" y="219"/>
              <a:chExt cx="360" cy="175"/>
            </a:xfrm>
          </p:grpSpPr>
          <p:sp>
            <p:nvSpPr>
              <p:cNvPr id="63645" name="Oval 64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46" name="Line 65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7" name="Line 66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48" name="Rectangle 67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49" name="Oval 68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50" name="Group 69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55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6" name="Line 71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7" name="Line 7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51" name="Group 73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52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3" name="Line 7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54" name="Line 76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3567" name="Group 77"/>
            <p:cNvGrpSpPr>
              <a:grpSpLocks/>
            </p:cNvGrpSpPr>
            <p:nvPr/>
          </p:nvGrpSpPr>
          <p:grpSpPr bwMode="auto">
            <a:xfrm>
              <a:off x="6067425" y="4740276"/>
              <a:ext cx="501650" cy="233363"/>
              <a:chOff x="3600" y="219"/>
              <a:chExt cx="360" cy="175"/>
            </a:xfrm>
          </p:grpSpPr>
          <p:sp>
            <p:nvSpPr>
              <p:cNvPr id="63632" name="Oval 78"/>
              <p:cNvSpPr>
                <a:spLocks noChangeArrowheads="1"/>
              </p:cNvSpPr>
              <p:nvPr/>
            </p:nvSpPr>
            <p:spPr bwMode="auto">
              <a:xfrm>
                <a:off x="3605" y="298"/>
                <a:ext cx="355" cy="96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33" name="Line 79"/>
              <p:cNvSpPr>
                <a:spLocks noChangeShapeType="1"/>
              </p:cNvSpPr>
              <p:nvPr/>
            </p:nvSpPr>
            <p:spPr bwMode="auto">
              <a:xfrm>
                <a:off x="3605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4" name="Line 8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5" name="Rectangle 81"/>
              <p:cNvSpPr>
                <a:spLocks noChangeArrowheads="1"/>
              </p:cNvSpPr>
              <p:nvPr/>
            </p:nvSpPr>
            <p:spPr bwMode="auto">
              <a:xfrm>
                <a:off x="3605" y="289"/>
                <a:ext cx="352" cy="5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>
                  <a:solidFill>
                    <a:srgbClr val="000000"/>
                  </a:solidFill>
                  <a:latin typeface="Times New Roman" charset="0"/>
                </a:endParaRPr>
              </a:p>
            </p:txBody>
          </p:sp>
          <p:sp>
            <p:nvSpPr>
              <p:cNvPr id="63636" name="Oval 8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5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3637" name="Group 8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63642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3" name="Line 85"/>
                <p:cNvSpPr>
                  <a:spLocks noChangeShapeType="1"/>
                </p:cNvSpPr>
                <p:nvPr/>
              </p:nvSpPr>
              <p:spPr bwMode="auto">
                <a:xfrm>
                  <a:off x="2944" y="942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4" name="Line 8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63638" name="Group 8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63639" name="Line 88"/>
                <p:cNvSpPr>
                  <a:spLocks noChangeShapeType="1"/>
                </p:cNvSpPr>
                <p:nvPr/>
              </p:nvSpPr>
              <p:spPr bwMode="auto">
                <a:xfrm flipV="1">
                  <a:off x="2848" y="846"/>
                  <a:ext cx="50" cy="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0" name="Line 8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41" name="Line 90"/>
                <p:cNvSpPr>
                  <a:spLocks noChangeShapeType="1"/>
                </p:cNvSpPr>
                <p:nvPr/>
              </p:nvSpPr>
              <p:spPr bwMode="auto">
                <a:xfrm>
                  <a:off x="2894" y="849"/>
                  <a:ext cx="52" cy="9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63568" name="Freeform 91"/>
            <p:cNvSpPr>
              <a:spLocks/>
            </p:cNvSpPr>
            <p:nvPr/>
          </p:nvSpPr>
          <p:spPr bwMode="auto">
            <a:xfrm>
              <a:off x="5573713" y="4557713"/>
              <a:ext cx="504825" cy="307975"/>
            </a:xfrm>
            <a:custGeom>
              <a:avLst/>
              <a:gdLst>
                <a:gd name="T0" fmla="*/ 0 w 318"/>
                <a:gd name="T1" fmla="*/ 0 h 194"/>
                <a:gd name="T2" fmla="*/ 2147483647 w 318"/>
                <a:gd name="T3" fmla="*/ 2147483647 h 194"/>
                <a:gd name="T4" fmla="*/ 0 60000 65536"/>
                <a:gd name="T5" fmla="*/ 0 60000 65536"/>
                <a:gd name="T6" fmla="*/ 0 w 318"/>
                <a:gd name="T7" fmla="*/ 0 h 194"/>
                <a:gd name="T8" fmla="*/ 318 w 318"/>
                <a:gd name="T9" fmla="*/ 194 h 19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18" h="194">
                  <a:moveTo>
                    <a:pt x="0" y="0"/>
                  </a:moveTo>
                  <a:lnTo>
                    <a:pt x="318" y="19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69" name="Freeform 92"/>
            <p:cNvSpPr>
              <a:spLocks/>
            </p:cNvSpPr>
            <p:nvPr/>
          </p:nvSpPr>
          <p:spPr bwMode="auto">
            <a:xfrm>
              <a:off x="4508500" y="4949826"/>
              <a:ext cx="481013" cy="238125"/>
            </a:xfrm>
            <a:custGeom>
              <a:avLst/>
              <a:gdLst>
                <a:gd name="T0" fmla="*/ 0 w 294"/>
                <a:gd name="T1" fmla="*/ 0 h 174"/>
                <a:gd name="T2" fmla="*/ 2147483647 w 294"/>
                <a:gd name="T3" fmla="*/ 2147483647 h 174"/>
                <a:gd name="T4" fmla="*/ 0 60000 65536"/>
                <a:gd name="T5" fmla="*/ 0 60000 65536"/>
                <a:gd name="T6" fmla="*/ 0 w 294"/>
                <a:gd name="T7" fmla="*/ 0 h 174"/>
                <a:gd name="T8" fmla="*/ 294 w 294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94" h="174">
                  <a:moveTo>
                    <a:pt x="0" y="0"/>
                  </a:moveTo>
                  <a:lnTo>
                    <a:pt x="294" y="174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0" name="Freeform 93"/>
            <p:cNvSpPr>
              <a:spLocks/>
            </p:cNvSpPr>
            <p:nvPr/>
          </p:nvSpPr>
          <p:spPr bwMode="auto">
            <a:xfrm>
              <a:off x="5456238" y="4926013"/>
              <a:ext cx="628650" cy="247650"/>
            </a:xfrm>
            <a:custGeom>
              <a:avLst/>
              <a:gdLst>
                <a:gd name="T0" fmla="*/ 0 w 378"/>
                <a:gd name="T1" fmla="*/ 2147483647 h 174"/>
                <a:gd name="T2" fmla="*/ 2147483647 w 378"/>
                <a:gd name="T3" fmla="*/ 0 h 174"/>
                <a:gd name="T4" fmla="*/ 0 60000 65536"/>
                <a:gd name="T5" fmla="*/ 0 60000 65536"/>
                <a:gd name="T6" fmla="*/ 0 w 378"/>
                <a:gd name="T7" fmla="*/ 0 h 174"/>
                <a:gd name="T8" fmla="*/ 378 w 378"/>
                <a:gd name="T9" fmla="*/ 174 h 17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174">
                  <a:moveTo>
                    <a:pt x="0" y="174"/>
                  </a:moveTo>
                  <a:lnTo>
                    <a:pt x="37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1" name="Freeform 94"/>
            <p:cNvSpPr>
              <a:spLocks/>
            </p:cNvSpPr>
            <p:nvPr/>
          </p:nvSpPr>
          <p:spPr bwMode="auto">
            <a:xfrm>
              <a:off x="6122988" y="4979988"/>
              <a:ext cx="206375" cy="508000"/>
            </a:xfrm>
            <a:custGeom>
              <a:avLst/>
              <a:gdLst>
                <a:gd name="T0" fmla="*/ 0 w 118"/>
                <a:gd name="T1" fmla="*/ 2147483647 h 500"/>
                <a:gd name="T2" fmla="*/ 2147483647 w 118"/>
                <a:gd name="T3" fmla="*/ 0 h 500"/>
                <a:gd name="T4" fmla="*/ 0 60000 65536"/>
                <a:gd name="T5" fmla="*/ 0 60000 65536"/>
                <a:gd name="T6" fmla="*/ 0 w 118"/>
                <a:gd name="T7" fmla="*/ 0 h 500"/>
                <a:gd name="T8" fmla="*/ 118 w 118"/>
                <a:gd name="T9" fmla="*/ 500 h 5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8" h="500">
                  <a:moveTo>
                    <a:pt x="0" y="500"/>
                  </a:moveTo>
                  <a:lnTo>
                    <a:pt x="118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2" name="Freeform 95"/>
            <p:cNvSpPr>
              <a:spLocks/>
            </p:cNvSpPr>
            <p:nvPr/>
          </p:nvSpPr>
          <p:spPr bwMode="auto">
            <a:xfrm>
              <a:off x="4887913" y="5513388"/>
              <a:ext cx="736600" cy="74613"/>
            </a:xfrm>
            <a:custGeom>
              <a:avLst/>
              <a:gdLst>
                <a:gd name="T0" fmla="*/ 2147483647 w 370"/>
                <a:gd name="T1" fmla="*/ 2147483647 h 32"/>
                <a:gd name="T2" fmla="*/ 0 w 370"/>
                <a:gd name="T3" fmla="*/ 0 h 32"/>
                <a:gd name="T4" fmla="*/ 0 60000 65536"/>
                <a:gd name="T5" fmla="*/ 0 60000 65536"/>
                <a:gd name="T6" fmla="*/ 0 w 370"/>
                <a:gd name="T7" fmla="*/ 0 h 32"/>
                <a:gd name="T8" fmla="*/ 370 w 370"/>
                <a:gd name="T9" fmla="*/ 32 h 3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0" h="32">
                  <a:moveTo>
                    <a:pt x="370" y="32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3" name="Freeform 96"/>
            <p:cNvSpPr>
              <a:spLocks/>
            </p:cNvSpPr>
            <p:nvPr/>
          </p:nvSpPr>
          <p:spPr bwMode="auto">
            <a:xfrm>
              <a:off x="4351338" y="4973638"/>
              <a:ext cx="193675" cy="425450"/>
            </a:xfrm>
            <a:custGeom>
              <a:avLst/>
              <a:gdLst>
                <a:gd name="T0" fmla="*/ 2147483647 w 176"/>
                <a:gd name="T1" fmla="*/ 2147483647 h 412"/>
                <a:gd name="T2" fmla="*/ 2147483647 w 176"/>
                <a:gd name="T3" fmla="*/ 2147483647 h 412"/>
                <a:gd name="T4" fmla="*/ 0 w 176"/>
                <a:gd name="T5" fmla="*/ 0 h 412"/>
                <a:gd name="T6" fmla="*/ 0 60000 65536"/>
                <a:gd name="T7" fmla="*/ 0 60000 65536"/>
                <a:gd name="T8" fmla="*/ 0 60000 65536"/>
                <a:gd name="T9" fmla="*/ 0 w 176"/>
                <a:gd name="T10" fmla="*/ 0 h 412"/>
                <a:gd name="T11" fmla="*/ 176 w 176"/>
                <a:gd name="T12" fmla="*/ 412 h 4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6" h="412">
                  <a:moveTo>
                    <a:pt x="162" y="408"/>
                  </a:moveTo>
                  <a:lnTo>
                    <a:pt x="176" y="412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74" name="Text Box 100"/>
            <p:cNvSpPr txBox="1">
              <a:spLocks noChangeArrowheads="1"/>
            </p:cNvSpPr>
            <p:nvPr/>
          </p:nvSpPr>
          <p:spPr bwMode="auto">
            <a:xfrm>
              <a:off x="4440876" y="4483071"/>
              <a:ext cx="311067" cy="366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8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3575" name="Text Box 101"/>
            <p:cNvSpPr txBox="1">
              <a:spLocks noChangeArrowheads="1"/>
            </p:cNvSpPr>
            <p:nvPr/>
          </p:nvSpPr>
          <p:spPr bwMode="auto">
            <a:xfrm>
              <a:off x="4378980" y="4897394"/>
              <a:ext cx="296783" cy="3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63576" name="Text Box 102"/>
            <p:cNvSpPr txBox="1">
              <a:spLocks noChangeArrowheads="1"/>
            </p:cNvSpPr>
            <p:nvPr/>
          </p:nvSpPr>
          <p:spPr bwMode="auto">
            <a:xfrm>
              <a:off x="4128222" y="4970416"/>
              <a:ext cx="296783" cy="336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3</a:t>
              </a:r>
            </a:p>
          </p:txBody>
        </p:sp>
        <p:grpSp>
          <p:nvGrpSpPr>
            <p:cNvPr id="63577" name="Group 1"/>
            <p:cNvGrpSpPr>
              <a:grpSpLocks/>
            </p:cNvGrpSpPr>
            <p:nvPr/>
          </p:nvGrpSpPr>
          <p:grpSpPr bwMode="auto">
            <a:xfrm rot="-2012368">
              <a:off x="2645158" y="5398104"/>
              <a:ext cx="1447800" cy="274638"/>
              <a:chOff x="2436813" y="4587876"/>
              <a:chExt cx="1447800" cy="274638"/>
            </a:xfrm>
          </p:grpSpPr>
          <p:sp>
            <p:nvSpPr>
              <p:cNvPr id="63627" name="Rectangle 97"/>
              <p:cNvSpPr>
                <a:spLocks noChangeArrowheads="1"/>
              </p:cNvSpPr>
              <p:nvPr/>
            </p:nvSpPr>
            <p:spPr bwMode="auto">
              <a:xfrm>
                <a:off x="2461850" y="4583083"/>
                <a:ext cx="1155391" cy="23811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8" name="Rectangle 98"/>
              <p:cNvSpPr>
                <a:spLocks noChangeArrowheads="1"/>
              </p:cNvSpPr>
              <p:nvPr/>
            </p:nvSpPr>
            <p:spPr bwMode="auto">
              <a:xfrm>
                <a:off x="2437928" y="4606491"/>
                <a:ext cx="1147455" cy="23811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9" name="Line 99"/>
              <p:cNvSpPr>
                <a:spLocks noChangeShapeType="1"/>
              </p:cNvSpPr>
              <p:nvPr/>
            </p:nvSpPr>
            <p:spPr bwMode="auto">
              <a:xfrm>
                <a:off x="3462418" y="4739659"/>
                <a:ext cx="422162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30" name="Rectangle 104"/>
              <p:cNvSpPr>
                <a:spLocks noChangeArrowheads="1"/>
              </p:cNvSpPr>
              <p:nvPr/>
            </p:nvSpPr>
            <p:spPr bwMode="auto">
              <a:xfrm>
                <a:off x="3067594" y="4610052"/>
                <a:ext cx="426923" cy="23970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31" name="Text Box 105"/>
              <p:cNvSpPr txBox="1">
                <a:spLocks noChangeArrowheads="1"/>
              </p:cNvSpPr>
              <p:nvPr/>
            </p:nvSpPr>
            <p:spPr bwMode="auto">
              <a:xfrm rot="289934">
                <a:off x="3019653" y="4584228"/>
                <a:ext cx="520561" cy="2746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/>
                <a:r>
                  <a:rPr lang="en-US" altLang="en-US" sz="1200">
                    <a:solidFill>
                      <a:srgbClr val="000000"/>
                    </a:solidFill>
                  </a:rPr>
                  <a:t>0111</a:t>
                </a:r>
              </a:p>
            </p:txBody>
          </p:sp>
        </p:grpSp>
        <p:sp>
          <p:nvSpPr>
            <p:cNvPr id="63578" name="Text Box 106"/>
            <p:cNvSpPr txBox="1">
              <a:spLocks noChangeArrowheads="1"/>
            </p:cNvSpPr>
            <p:nvPr/>
          </p:nvSpPr>
          <p:spPr bwMode="auto">
            <a:xfrm>
              <a:off x="1638346" y="6046702"/>
              <a:ext cx="2909795" cy="58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destination address in arriving</a:t>
              </a:r>
            </a:p>
            <a:p>
              <a:pPr eaLnBrk="1" hangingPunct="1"/>
              <a:r>
                <a:rPr lang="en-US" altLang="en-US" sz="1600">
                  <a:solidFill>
                    <a:srgbClr val="000000"/>
                  </a:solidFill>
                </a:rPr>
                <a:t>packet</a:t>
              </a:r>
              <a:r>
                <a:rPr lang="ja-JP" altLang="en-US" sz="1600">
                  <a:solidFill>
                    <a:srgbClr val="000000"/>
                  </a:solidFill>
                </a:rPr>
                <a:t>’</a:t>
              </a:r>
              <a:r>
                <a:rPr lang="en-US" altLang="ja-JP" sz="1600">
                  <a:solidFill>
                    <a:srgbClr val="000000"/>
                  </a:solidFill>
                </a:rPr>
                <a:t>s header</a:t>
              </a:r>
              <a:endParaRPr lang="en-US" altLang="en-US" sz="1600">
                <a:solidFill>
                  <a:srgbClr val="000000"/>
                </a:solidFill>
              </a:endParaRPr>
            </a:p>
          </p:txBody>
        </p:sp>
        <p:sp>
          <p:nvSpPr>
            <p:cNvPr id="63579" name="Line 107"/>
            <p:cNvSpPr>
              <a:spLocks noChangeShapeType="1"/>
            </p:cNvSpPr>
            <p:nvPr/>
          </p:nvSpPr>
          <p:spPr bwMode="auto">
            <a:xfrm flipH="1">
              <a:off x="2626848" y="4873581"/>
              <a:ext cx="1407736" cy="9143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0" name="Line 119"/>
            <p:cNvSpPr>
              <a:spLocks noChangeShapeType="1"/>
            </p:cNvSpPr>
            <p:nvPr/>
          </p:nvSpPr>
          <p:spPr bwMode="auto">
            <a:xfrm flipH="1" flipV="1">
              <a:off x="3588616" y="5648254"/>
              <a:ext cx="22219" cy="4508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1" name="Freeform 121"/>
            <p:cNvSpPr>
              <a:spLocks/>
            </p:cNvSpPr>
            <p:nvPr/>
          </p:nvSpPr>
          <p:spPr bwMode="auto">
            <a:xfrm flipH="1">
              <a:off x="6254750" y="4370388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2" name="Freeform 122"/>
            <p:cNvSpPr>
              <a:spLocks/>
            </p:cNvSpPr>
            <p:nvPr/>
          </p:nvSpPr>
          <p:spPr bwMode="auto">
            <a:xfrm flipH="1">
              <a:off x="5243513" y="4086226"/>
              <a:ext cx="577850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3" name="Freeform 123"/>
            <p:cNvSpPr>
              <a:spLocks/>
            </p:cNvSpPr>
            <p:nvPr/>
          </p:nvSpPr>
          <p:spPr bwMode="auto">
            <a:xfrm flipH="1" flipV="1">
              <a:off x="5911850" y="5632451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4" name="Freeform 124"/>
            <p:cNvSpPr>
              <a:spLocks/>
            </p:cNvSpPr>
            <p:nvPr/>
          </p:nvSpPr>
          <p:spPr bwMode="auto">
            <a:xfrm flipH="1" flipV="1">
              <a:off x="4562475" y="5616576"/>
              <a:ext cx="542925" cy="371475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85" name="Freeform 125"/>
            <p:cNvSpPr>
              <a:spLocks/>
            </p:cNvSpPr>
            <p:nvPr/>
          </p:nvSpPr>
          <p:spPr bwMode="auto">
            <a:xfrm flipH="1" flipV="1">
              <a:off x="5202238" y="5324476"/>
              <a:ext cx="542925" cy="452438"/>
            </a:xfrm>
            <a:custGeom>
              <a:avLst/>
              <a:gdLst>
                <a:gd name="T0" fmla="*/ 0 w 1443"/>
                <a:gd name="T1" fmla="*/ 0 h 816"/>
                <a:gd name="T2" fmla="*/ 2147483647 w 1443"/>
                <a:gd name="T3" fmla="*/ 2147483647 h 816"/>
                <a:gd name="T4" fmla="*/ 2147483647 w 1443"/>
                <a:gd name="T5" fmla="*/ 2147483647 h 816"/>
                <a:gd name="T6" fmla="*/ 2147483647 w 1443"/>
                <a:gd name="T7" fmla="*/ 2147483647 h 816"/>
                <a:gd name="T8" fmla="*/ 0 w 1443"/>
                <a:gd name="T9" fmla="*/ 0 h 8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43"/>
                <a:gd name="T16" fmla="*/ 0 h 816"/>
                <a:gd name="T17" fmla="*/ 1443 w 1443"/>
                <a:gd name="T18" fmla="*/ 816 h 8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43" h="816">
                  <a:moveTo>
                    <a:pt x="0" y="0"/>
                  </a:moveTo>
                  <a:cubicBezTo>
                    <a:pt x="571" y="285"/>
                    <a:pt x="856" y="408"/>
                    <a:pt x="1076" y="782"/>
                  </a:cubicBezTo>
                  <a:cubicBezTo>
                    <a:pt x="1185" y="775"/>
                    <a:pt x="1220" y="816"/>
                    <a:pt x="1320" y="788"/>
                  </a:cubicBezTo>
                  <a:cubicBezTo>
                    <a:pt x="1264" y="347"/>
                    <a:pt x="1276" y="352"/>
                    <a:pt x="1443" y="5"/>
                  </a:cubicBezTo>
                  <a:cubicBezTo>
                    <a:pt x="867" y="5"/>
                    <a:pt x="233" y="0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586" name="Group 126"/>
            <p:cNvGrpSpPr>
              <a:grpSpLocks/>
            </p:cNvGrpSpPr>
            <p:nvPr/>
          </p:nvGrpSpPr>
          <p:grpSpPr bwMode="auto">
            <a:xfrm>
              <a:off x="5251450" y="3641726"/>
              <a:ext cx="550863" cy="452438"/>
              <a:chOff x="2886" y="1668"/>
              <a:chExt cx="347" cy="285"/>
            </a:xfrm>
          </p:grpSpPr>
          <p:sp>
            <p:nvSpPr>
              <p:cNvPr id="63620" name="Rectangle 127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1" name="Oval 128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2" name="Rectangle 129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23" name="Line 130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4" name="Line 131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5" name="Line 132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26" name="AutoShape 133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7" name="Group 134"/>
            <p:cNvGrpSpPr>
              <a:grpSpLocks/>
            </p:cNvGrpSpPr>
            <p:nvPr/>
          </p:nvGrpSpPr>
          <p:grpSpPr bwMode="auto">
            <a:xfrm>
              <a:off x="6264275" y="3914776"/>
              <a:ext cx="550863" cy="452438"/>
              <a:chOff x="2886" y="1668"/>
              <a:chExt cx="347" cy="285"/>
            </a:xfrm>
          </p:grpSpPr>
          <p:sp>
            <p:nvSpPr>
              <p:cNvPr id="63613" name="Rectangle 135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4" name="Oval 136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5" name="Rectangle 137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16" name="Line 138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7" name="Line 139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8" name="Line 140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9" name="AutoShape 141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8" name="Group 142"/>
            <p:cNvGrpSpPr>
              <a:grpSpLocks/>
            </p:cNvGrpSpPr>
            <p:nvPr/>
          </p:nvGrpSpPr>
          <p:grpSpPr bwMode="auto">
            <a:xfrm>
              <a:off x="5894388" y="5991226"/>
              <a:ext cx="550863" cy="452438"/>
              <a:chOff x="2886" y="1668"/>
              <a:chExt cx="347" cy="285"/>
            </a:xfrm>
          </p:grpSpPr>
          <p:sp>
            <p:nvSpPr>
              <p:cNvPr id="63606" name="Rectangle 143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7" name="Oval 144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8" name="Rectangle 145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9" name="Line 146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0" name="Line 147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1" name="Line 148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2" name="AutoShape 149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89" name="Group 150"/>
            <p:cNvGrpSpPr>
              <a:grpSpLocks/>
            </p:cNvGrpSpPr>
            <p:nvPr/>
          </p:nvGrpSpPr>
          <p:grpSpPr bwMode="auto">
            <a:xfrm>
              <a:off x="5199063" y="5772151"/>
              <a:ext cx="550863" cy="452438"/>
              <a:chOff x="2886" y="1668"/>
              <a:chExt cx="347" cy="285"/>
            </a:xfrm>
          </p:grpSpPr>
          <p:sp>
            <p:nvSpPr>
              <p:cNvPr id="63599" name="Rectangle 151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0" name="Oval 152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1" name="Rectangle 153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602" name="Line 154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3" name="Line 155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4" name="Line 156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5" name="AutoShape 157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3590" name="Group 158"/>
            <p:cNvGrpSpPr>
              <a:grpSpLocks/>
            </p:cNvGrpSpPr>
            <p:nvPr/>
          </p:nvGrpSpPr>
          <p:grpSpPr bwMode="auto">
            <a:xfrm>
              <a:off x="4543425" y="5964238"/>
              <a:ext cx="550863" cy="452438"/>
              <a:chOff x="2886" y="1668"/>
              <a:chExt cx="347" cy="285"/>
            </a:xfrm>
          </p:grpSpPr>
          <p:sp>
            <p:nvSpPr>
              <p:cNvPr id="63592" name="Rectangle 159"/>
              <p:cNvSpPr>
                <a:spLocks noChangeArrowheads="1"/>
              </p:cNvSpPr>
              <p:nvPr/>
            </p:nvSpPr>
            <p:spPr bwMode="auto">
              <a:xfrm>
                <a:off x="2886" y="1668"/>
                <a:ext cx="347" cy="28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3" name="Oval 160"/>
              <p:cNvSpPr>
                <a:spLocks noChangeArrowheads="1"/>
              </p:cNvSpPr>
              <p:nvPr/>
            </p:nvSpPr>
            <p:spPr bwMode="auto">
              <a:xfrm>
                <a:off x="2905" y="1674"/>
                <a:ext cx="314" cy="7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4" name="Rectangle 161"/>
              <p:cNvSpPr>
                <a:spLocks noChangeArrowheads="1"/>
              </p:cNvSpPr>
              <p:nvPr/>
            </p:nvSpPr>
            <p:spPr bwMode="auto">
              <a:xfrm>
                <a:off x="2913" y="1785"/>
                <a:ext cx="300" cy="1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595" name="Line 162"/>
              <p:cNvSpPr>
                <a:spLocks noChangeShapeType="1"/>
              </p:cNvSpPr>
              <p:nvPr/>
            </p:nvSpPr>
            <p:spPr bwMode="auto">
              <a:xfrm>
                <a:off x="3082" y="1811"/>
                <a:ext cx="1" cy="13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6" name="Line 163"/>
              <p:cNvSpPr>
                <a:spLocks noChangeShapeType="1"/>
              </p:cNvSpPr>
              <p:nvPr/>
            </p:nvSpPr>
            <p:spPr bwMode="auto">
              <a:xfrm>
                <a:off x="2913" y="184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7" name="Line 164"/>
              <p:cNvSpPr>
                <a:spLocks noChangeShapeType="1"/>
              </p:cNvSpPr>
              <p:nvPr/>
            </p:nvSpPr>
            <p:spPr bwMode="auto">
              <a:xfrm>
                <a:off x="2912" y="1812"/>
                <a:ext cx="3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98" name="AutoShape 165"/>
              <p:cNvSpPr>
                <a:spLocks noChangeArrowheads="1"/>
              </p:cNvSpPr>
              <p:nvPr/>
            </p:nvSpPr>
            <p:spPr bwMode="auto">
              <a:xfrm rot="5400000">
                <a:off x="3051" y="1745"/>
                <a:ext cx="29" cy="41"/>
              </a:xfrm>
              <a:prstGeom prst="rightArrow">
                <a:avLst>
                  <a:gd name="adj1" fmla="val 51167"/>
                  <a:gd name="adj2" fmla="val 3973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3591" name="Freeform 120"/>
            <p:cNvSpPr>
              <a:spLocks/>
            </p:cNvSpPr>
            <p:nvPr/>
          </p:nvSpPr>
          <p:spPr bwMode="auto">
            <a:xfrm>
              <a:off x="3757473" y="4834039"/>
              <a:ext cx="1041539" cy="336504"/>
            </a:xfrm>
            <a:custGeom>
              <a:avLst/>
              <a:gdLst>
                <a:gd name="T0" fmla="*/ 0 w 10844"/>
                <a:gd name="T1" fmla="*/ 2147483647 h 14797"/>
                <a:gd name="T2" fmla="*/ 2147483647 w 10844"/>
                <a:gd name="T3" fmla="*/ 2147483647 h 14797"/>
                <a:gd name="T4" fmla="*/ 2147483647 w 10844"/>
                <a:gd name="T5" fmla="*/ 2147483647 h 14797"/>
                <a:gd name="T6" fmla="*/ 0 60000 65536"/>
                <a:gd name="T7" fmla="*/ 0 60000 65536"/>
                <a:gd name="T8" fmla="*/ 0 60000 65536"/>
                <a:gd name="T9" fmla="*/ 0 w 10844"/>
                <a:gd name="T10" fmla="*/ 0 h 14797"/>
                <a:gd name="T11" fmla="*/ 10844 w 10844"/>
                <a:gd name="T12" fmla="*/ 14797 h 147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844" h="14797">
                  <a:moveTo>
                    <a:pt x="0" y="14797"/>
                  </a:moveTo>
                  <a:cubicBezTo>
                    <a:pt x="2168" y="9517"/>
                    <a:pt x="5654" y="-1331"/>
                    <a:pt x="7042" y="135"/>
                  </a:cubicBezTo>
                  <a:cubicBezTo>
                    <a:pt x="8563" y="1950"/>
                    <a:pt x="9984" y="6698"/>
                    <a:pt x="10844" y="9978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63498" name="Straight Connector 421888"/>
          <p:cNvCxnSpPr>
            <a:cxnSpLocks noChangeShapeType="1"/>
          </p:cNvCxnSpPr>
          <p:nvPr/>
        </p:nvCxnSpPr>
        <p:spPr bwMode="auto">
          <a:xfrm>
            <a:off x="2197100" y="2743200"/>
            <a:ext cx="20955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9" name="Straight Connector 421894"/>
          <p:cNvCxnSpPr>
            <a:cxnSpLocks noChangeShapeType="1"/>
          </p:cNvCxnSpPr>
          <p:nvPr/>
        </p:nvCxnSpPr>
        <p:spPr bwMode="auto">
          <a:xfrm flipH="1">
            <a:off x="3552825" y="2822575"/>
            <a:ext cx="2393950" cy="1325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3500" name="Group 347"/>
          <p:cNvGrpSpPr>
            <a:grpSpLocks/>
          </p:cNvGrpSpPr>
          <p:nvPr/>
        </p:nvGrpSpPr>
        <p:grpSpPr bwMode="auto">
          <a:xfrm>
            <a:off x="6099175" y="5089525"/>
            <a:ext cx="523875" cy="261938"/>
            <a:chOff x="1871277" y="1576300"/>
            <a:chExt cx="1128371" cy="437861"/>
          </a:xfrm>
        </p:grpSpPr>
        <p:sp>
          <p:nvSpPr>
            <p:cNvPr id="177" name="Oval 176"/>
            <p:cNvSpPr/>
            <p:nvPr/>
          </p:nvSpPr>
          <p:spPr bwMode="auto">
            <a:xfrm flipV="1">
              <a:off x="1874697" y="1695717"/>
              <a:ext cx="1124951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8" name="Rectangle 177"/>
            <p:cNvSpPr/>
            <p:nvPr/>
          </p:nvSpPr>
          <p:spPr bwMode="auto">
            <a:xfrm>
              <a:off x="1871277" y="1740829"/>
              <a:ext cx="1128371" cy="11411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9" name="Oval 178"/>
            <p:cNvSpPr/>
            <p:nvPr/>
          </p:nvSpPr>
          <p:spPr bwMode="auto">
            <a:xfrm flipV="1">
              <a:off x="1871277" y="1576300"/>
              <a:ext cx="1124953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2158499" y="1674488"/>
              <a:ext cx="550509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2103790" y="1632028"/>
              <a:ext cx="659927" cy="11145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2538043" y="1727562"/>
              <a:ext cx="242770" cy="981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2090113" y="1730214"/>
              <a:ext cx="239351" cy="981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84" name="Straight Connector 183"/>
            <p:cNvCxnSpPr>
              <a:endCxn id="179" idx="2"/>
            </p:cNvCxnSpPr>
            <p:nvPr/>
          </p:nvCxnSpPr>
          <p:spPr bwMode="auto">
            <a:xfrm flipH="1" flipV="1">
              <a:off x="1871277" y="1738176"/>
              <a:ext cx="3420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 bwMode="auto">
            <a:xfrm flipH="1" flipV="1">
              <a:off x="2996230" y="1735522"/>
              <a:ext cx="3418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1" name="Group 347"/>
          <p:cNvGrpSpPr>
            <a:grpSpLocks/>
          </p:cNvGrpSpPr>
          <p:nvPr/>
        </p:nvGrpSpPr>
        <p:grpSpPr bwMode="auto">
          <a:xfrm>
            <a:off x="5481638" y="5353050"/>
            <a:ext cx="523875" cy="263525"/>
            <a:chOff x="1871277" y="1576300"/>
            <a:chExt cx="1128371" cy="437861"/>
          </a:xfrm>
        </p:grpSpPr>
        <p:sp>
          <p:nvSpPr>
            <p:cNvPr id="187" name="Oval 186"/>
            <p:cNvSpPr/>
            <p:nvPr/>
          </p:nvSpPr>
          <p:spPr bwMode="auto">
            <a:xfrm flipV="1">
              <a:off x="1874695" y="1694998"/>
              <a:ext cx="1124953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8" name="Rectangle 18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9" name="Oval 188"/>
            <p:cNvSpPr/>
            <p:nvPr/>
          </p:nvSpPr>
          <p:spPr bwMode="auto">
            <a:xfrm flipV="1">
              <a:off x="1871277" y="1576300"/>
              <a:ext cx="1124951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2158499" y="1673896"/>
              <a:ext cx="550507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2103790" y="1634330"/>
              <a:ext cx="659925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2538041" y="1726651"/>
              <a:ext cx="242772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2090113" y="1729288"/>
              <a:ext cx="239351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94" name="Straight Connector 193"/>
            <p:cNvCxnSpPr>
              <a:endCxn id="189" idx="2"/>
            </p:cNvCxnSpPr>
            <p:nvPr/>
          </p:nvCxnSpPr>
          <p:spPr bwMode="auto">
            <a:xfrm flipH="1" flipV="1">
              <a:off x="1871277" y="1737202"/>
              <a:ext cx="3418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/>
            <p:nvPr/>
          </p:nvCxnSpPr>
          <p:spPr bwMode="auto">
            <a:xfrm flipH="1" flipV="1">
              <a:off x="2996228" y="1734563"/>
              <a:ext cx="3420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2" name="Group 347"/>
          <p:cNvGrpSpPr>
            <a:grpSpLocks/>
          </p:cNvGrpSpPr>
          <p:nvPr/>
        </p:nvGrpSpPr>
        <p:grpSpPr bwMode="auto">
          <a:xfrm>
            <a:off x="6723063" y="5376863"/>
            <a:ext cx="523875" cy="261937"/>
            <a:chOff x="1871277" y="1576300"/>
            <a:chExt cx="1128371" cy="437861"/>
          </a:xfrm>
        </p:grpSpPr>
        <p:sp>
          <p:nvSpPr>
            <p:cNvPr id="197" name="Oval 196"/>
            <p:cNvSpPr/>
            <p:nvPr/>
          </p:nvSpPr>
          <p:spPr bwMode="auto">
            <a:xfrm flipV="1">
              <a:off x="1874695" y="1695716"/>
              <a:ext cx="1124953" cy="31844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8" name="Rectangle 197"/>
            <p:cNvSpPr/>
            <p:nvPr/>
          </p:nvSpPr>
          <p:spPr bwMode="auto">
            <a:xfrm>
              <a:off x="1871277" y="1740830"/>
              <a:ext cx="1128371" cy="114109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9" name="Oval 198"/>
            <p:cNvSpPr/>
            <p:nvPr/>
          </p:nvSpPr>
          <p:spPr bwMode="auto">
            <a:xfrm flipV="1">
              <a:off x="1871277" y="1576300"/>
              <a:ext cx="1124951" cy="31844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2158499" y="1674486"/>
              <a:ext cx="550507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2103790" y="1632027"/>
              <a:ext cx="659925" cy="11145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2" name="Freeform 201"/>
            <p:cNvSpPr/>
            <p:nvPr/>
          </p:nvSpPr>
          <p:spPr bwMode="auto">
            <a:xfrm>
              <a:off x="2538041" y="1727561"/>
              <a:ext cx="242772" cy="98188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3" name="Freeform 202"/>
            <p:cNvSpPr/>
            <p:nvPr/>
          </p:nvSpPr>
          <p:spPr bwMode="auto">
            <a:xfrm>
              <a:off x="2090113" y="1730215"/>
              <a:ext cx="239351" cy="981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4" name="Straight Connector 203"/>
            <p:cNvCxnSpPr>
              <a:endCxn id="199" idx="2"/>
            </p:cNvCxnSpPr>
            <p:nvPr/>
          </p:nvCxnSpPr>
          <p:spPr bwMode="auto">
            <a:xfrm flipH="1" flipV="1">
              <a:off x="1871277" y="1738175"/>
              <a:ext cx="3418" cy="1220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/>
            <p:cNvCxnSpPr/>
            <p:nvPr/>
          </p:nvCxnSpPr>
          <p:spPr bwMode="auto">
            <a:xfrm flipH="1" flipV="1">
              <a:off x="2996228" y="1735522"/>
              <a:ext cx="3420" cy="1220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3" name="Group 347"/>
          <p:cNvGrpSpPr>
            <a:grpSpLocks/>
          </p:cNvGrpSpPr>
          <p:nvPr/>
        </p:nvGrpSpPr>
        <p:grpSpPr bwMode="auto">
          <a:xfrm>
            <a:off x="7165975" y="4721225"/>
            <a:ext cx="522288" cy="263525"/>
            <a:chOff x="1871277" y="1576300"/>
            <a:chExt cx="1128371" cy="437861"/>
          </a:xfrm>
        </p:grpSpPr>
        <p:sp>
          <p:nvSpPr>
            <p:cNvPr id="207" name="Oval 206"/>
            <p:cNvSpPr/>
            <p:nvPr/>
          </p:nvSpPr>
          <p:spPr bwMode="auto">
            <a:xfrm flipV="1">
              <a:off x="1874708" y="1694998"/>
              <a:ext cx="1124940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8" name="Rectangle 20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9" name="Oval 208"/>
            <p:cNvSpPr/>
            <p:nvPr/>
          </p:nvSpPr>
          <p:spPr bwMode="auto">
            <a:xfrm flipV="1">
              <a:off x="1871277" y="1576300"/>
              <a:ext cx="1124940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2159371" y="1673896"/>
              <a:ext cx="548751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1" name="Freeform 210"/>
            <p:cNvSpPr/>
            <p:nvPr/>
          </p:nvSpPr>
          <p:spPr bwMode="auto">
            <a:xfrm>
              <a:off x="2101068" y="1634330"/>
              <a:ext cx="665361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2" name="Freeform 211"/>
            <p:cNvSpPr/>
            <p:nvPr/>
          </p:nvSpPr>
          <p:spPr bwMode="auto">
            <a:xfrm>
              <a:off x="2536638" y="1726651"/>
              <a:ext cx="243509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3" name="Freeform 212"/>
            <p:cNvSpPr/>
            <p:nvPr/>
          </p:nvSpPr>
          <p:spPr bwMode="auto">
            <a:xfrm>
              <a:off x="2090778" y="1729288"/>
              <a:ext cx="240079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14" name="Straight Connector 213"/>
            <p:cNvCxnSpPr>
              <a:endCxn id="209" idx="2"/>
            </p:cNvCxnSpPr>
            <p:nvPr/>
          </p:nvCxnSpPr>
          <p:spPr bwMode="auto">
            <a:xfrm flipH="1" flipV="1">
              <a:off x="1871277" y="1737202"/>
              <a:ext cx="3431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 bwMode="auto">
            <a:xfrm flipH="1" flipV="1">
              <a:off x="2996217" y="1734563"/>
              <a:ext cx="3431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4" name="Group 347"/>
          <p:cNvGrpSpPr>
            <a:grpSpLocks/>
          </p:cNvGrpSpPr>
          <p:nvPr/>
        </p:nvGrpSpPr>
        <p:grpSpPr bwMode="auto">
          <a:xfrm>
            <a:off x="6169025" y="4416425"/>
            <a:ext cx="522288" cy="261938"/>
            <a:chOff x="1871277" y="1576300"/>
            <a:chExt cx="1128371" cy="437861"/>
          </a:xfrm>
        </p:grpSpPr>
        <p:sp>
          <p:nvSpPr>
            <p:cNvPr id="217" name="Oval 216"/>
            <p:cNvSpPr/>
            <p:nvPr/>
          </p:nvSpPr>
          <p:spPr bwMode="auto">
            <a:xfrm flipV="1">
              <a:off x="1874708" y="1695717"/>
              <a:ext cx="1124940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8" name="Rectangle 217"/>
            <p:cNvSpPr/>
            <p:nvPr/>
          </p:nvSpPr>
          <p:spPr bwMode="auto">
            <a:xfrm>
              <a:off x="1871277" y="1740829"/>
              <a:ext cx="1128371" cy="11411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Oval 218"/>
            <p:cNvSpPr/>
            <p:nvPr/>
          </p:nvSpPr>
          <p:spPr bwMode="auto">
            <a:xfrm flipV="1">
              <a:off x="1871277" y="1576300"/>
              <a:ext cx="1124940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0" name="Freeform 219"/>
            <p:cNvSpPr/>
            <p:nvPr/>
          </p:nvSpPr>
          <p:spPr bwMode="auto">
            <a:xfrm>
              <a:off x="2159371" y="1674488"/>
              <a:ext cx="548751" cy="15922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1" name="Freeform 220"/>
            <p:cNvSpPr/>
            <p:nvPr/>
          </p:nvSpPr>
          <p:spPr bwMode="auto">
            <a:xfrm>
              <a:off x="2101068" y="1632028"/>
              <a:ext cx="665361" cy="111455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2" name="Freeform 221"/>
            <p:cNvSpPr/>
            <p:nvPr/>
          </p:nvSpPr>
          <p:spPr bwMode="auto">
            <a:xfrm>
              <a:off x="2536638" y="1727562"/>
              <a:ext cx="243509" cy="981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3" name="Freeform 222"/>
            <p:cNvSpPr/>
            <p:nvPr/>
          </p:nvSpPr>
          <p:spPr bwMode="auto">
            <a:xfrm>
              <a:off x="2090778" y="1730214"/>
              <a:ext cx="240079" cy="98188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4" name="Straight Connector 223"/>
            <p:cNvCxnSpPr>
              <a:endCxn id="219" idx="2"/>
            </p:cNvCxnSpPr>
            <p:nvPr/>
          </p:nvCxnSpPr>
          <p:spPr bwMode="auto">
            <a:xfrm flipH="1" flipV="1">
              <a:off x="1871277" y="1738176"/>
              <a:ext cx="3431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 bwMode="auto">
            <a:xfrm flipH="1" flipV="1">
              <a:off x="2996217" y="1735522"/>
              <a:ext cx="3431" cy="12207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505" name="Group 347"/>
          <p:cNvGrpSpPr>
            <a:grpSpLocks/>
          </p:cNvGrpSpPr>
          <p:nvPr/>
        </p:nvGrpSpPr>
        <p:grpSpPr bwMode="auto">
          <a:xfrm>
            <a:off x="5149850" y="4714875"/>
            <a:ext cx="523875" cy="263525"/>
            <a:chOff x="1871277" y="1576300"/>
            <a:chExt cx="1128371" cy="437861"/>
          </a:xfrm>
        </p:grpSpPr>
        <p:sp>
          <p:nvSpPr>
            <p:cNvPr id="227" name="Oval 226"/>
            <p:cNvSpPr/>
            <p:nvPr/>
          </p:nvSpPr>
          <p:spPr bwMode="auto">
            <a:xfrm flipV="1">
              <a:off x="1874697" y="1694998"/>
              <a:ext cx="1124951" cy="3191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8" name="Rectangle 227"/>
            <p:cNvSpPr/>
            <p:nvPr/>
          </p:nvSpPr>
          <p:spPr bwMode="auto">
            <a:xfrm>
              <a:off x="1871277" y="1739838"/>
              <a:ext cx="1128371" cy="116060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Oval 228"/>
            <p:cNvSpPr/>
            <p:nvPr/>
          </p:nvSpPr>
          <p:spPr bwMode="auto">
            <a:xfrm flipV="1">
              <a:off x="1871277" y="1576300"/>
              <a:ext cx="1124953" cy="3191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158499" y="1673896"/>
              <a:ext cx="550509" cy="16090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1" name="Freeform 230"/>
            <p:cNvSpPr/>
            <p:nvPr/>
          </p:nvSpPr>
          <p:spPr bwMode="auto">
            <a:xfrm>
              <a:off x="2103790" y="1634330"/>
              <a:ext cx="659927" cy="11078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2" name="Freeform 231"/>
            <p:cNvSpPr/>
            <p:nvPr/>
          </p:nvSpPr>
          <p:spPr bwMode="auto">
            <a:xfrm>
              <a:off x="2538043" y="1726651"/>
              <a:ext cx="242770" cy="97595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3" name="Freeform 232"/>
            <p:cNvSpPr/>
            <p:nvPr/>
          </p:nvSpPr>
          <p:spPr bwMode="auto">
            <a:xfrm>
              <a:off x="2090113" y="1729288"/>
              <a:ext cx="239351" cy="9759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4" name="Straight Connector 233"/>
            <p:cNvCxnSpPr>
              <a:endCxn id="229" idx="2"/>
            </p:cNvCxnSpPr>
            <p:nvPr/>
          </p:nvCxnSpPr>
          <p:spPr bwMode="auto">
            <a:xfrm flipH="1" flipV="1">
              <a:off x="1871277" y="1737202"/>
              <a:ext cx="3420" cy="12397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 bwMode="auto">
            <a:xfrm flipH="1" flipV="1">
              <a:off x="2996230" y="1734563"/>
              <a:ext cx="3418" cy="1239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683317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35429" y="280988"/>
            <a:ext cx="8193088" cy="833437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charset="-128"/>
              </a:rPr>
              <a:t>Packet-switching: Store-and-Forward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4356" y="3617361"/>
            <a:ext cx="5184775" cy="3262313"/>
          </a:xfrm>
        </p:spPr>
        <p:txBody>
          <a:bodyPr/>
          <a:lstStyle/>
          <a:p>
            <a:pPr marL="287338" indent="-287338" eaLnBrk="1" hangingPunct="1"/>
            <a:r>
              <a:rPr lang="en-US" altLang="en-US" sz="2400" dirty="0">
                <a:ea typeface="ＭＳ Ｐゴシック" charset="-128"/>
              </a:rPr>
              <a:t>takes </a:t>
            </a:r>
            <a:r>
              <a:rPr lang="en-US" altLang="en-US" sz="2400" i="1" dirty="0">
                <a:ea typeface="ＭＳ Ｐゴシック" charset="-128"/>
              </a:rPr>
              <a:t>L</a:t>
            </a:r>
            <a:r>
              <a:rPr lang="en-US" altLang="en-US" sz="2400" dirty="0">
                <a:ea typeface="ＭＳ Ｐゴシック" charset="-128"/>
              </a:rPr>
              <a:t>/</a:t>
            </a:r>
            <a:r>
              <a:rPr lang="en-US" altLang="en-US" sz="2400" i="1" dirty="0">
                <a:ea typeface="ＭＳ Ｐゴシック" charset="-128"/>
              </a:rPr>
              <a:t>R</a:t>
            </a:r>
            <a:r>
              <a:rPr lang="en-US" altLang="en-US" sz="2400" dirty="0">
                <a:ea typeface="ＭＳ Ｐゴシック" charset="-128"/>
              </a:rPr>
              <a:t> seconds to transmit (push out) </a:t>
            </a:r>
            <a:r>
              <a:rPr lang="en-US" altLang="en-US" sz="2400" i="1" dirty="0">
                <a:ea typeface="ＭＳ Ｐゴシック" charset="-128"/>
              </a:rPr>
              <a:t>L</a:t>
            </a:r>
            <a:r>
              <a:rPr lang="en-US" altLang="en-US" sz="2400" dirty="0">
                <a:ea typeface="ＭＳ Ｐゴシック" charset="-128"/>
              </a:rPr>
              <a:t>-bit packet into link at </a:t>
            </a:r>
            <a:r>
              <a:rPr lang="en-US" altLang="en-US" sz="2400" i="1" dirty="0">
                <a:ea typeface="ＭＳ Ｐゴシック" charset="-128"/>
              </a:rPr>
              <a:t>R</a:t>
            </a:r>
            <a:r>
              <a:rPr lang="en-US" altLang="en-US" sz="2400" dirty="0">
                <a:ea typeface="ＭＳ Ｐゴシック" charset="-128"/>
              </a:rPr>
              <a:t> bps</a:t>
            </a:r>
          </a:p>
          <a:p>
            <a:pPr marL="287338" indent="-287338" eaLnBrk="1" hangingPunct="1"/>
            <a:r>
              <a:rPr lang="en-US" altLang="en-US" sz="2400" i="1" dirty="0">
                <a:solidFill>
                  <a:srgbClr val="CC0000"/>
                </a:solidFill>
                <a:ea typeface="ＭＳ Ｐゴシック" charset="-128"/>
              </a:rPr>
              <a:t>store and forward:</a:t>
            </a:r>
            <a:r>
              <a:rPr lang="en-US" altLang="en-US" sz="2400" i="1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400" dirty="0">
                <a:ea typeface="ＭＳ Ｐゴシック" charset="-128"/>
              </a:rPr>
              <a:t>entire packet must  arrive at router before it can be transmitted on next link</a:t>
            </a:r>
          </a:p>
        </p:txBody>
      </p:sp>
      <p:sp>
        <p:nvSpPr>
          <p:cNvPr id="7270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29275" y="3602038"/>
            <a:ext cx="3514725" cy="223202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400" i="1" dirty="0">
                <a:solidFill>
                  <a:srgbClr val="000099"/>
                </a:solidFill>
              </a:rPr>
              <a:t>one-hop numerical example: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i="1" dirty="0"/>
              <a:t>L</a:t>
            </a:r>
            <a:r>
              <a:rPr lang="en-US" sz="2400" dirty="0"/>
              <a:t> = 7.5 Mbits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i="1" dirty="0"/>
              <a:t>R</a:t>
            </a:r>
            <a:r>
              <a:rPr lang="en-US" sz="2400" dirty="0"/>
              <a:t> = 1.5 Mbps</a:t>
            </a:r>
          </a:p>
          <a:p>
            <a:pPr marL="231775" indent="-231775" eaLnBrk="1" hangingPunct="1">
              <a:lnSpc>
                <a:spcPct val="90000"/>
              </a:lnSpc>
              <a:buSzTx/>
              <a:buFont typeface="Wingdings" charset="0"/>
              <a:buChar char="§"/>
              <a:defRPr/>
            </a:pPr>
            <a:r>
              <a:rPr lang="en-US" sz="2400" dirty="0"/>
              <a:t>one-hop transmission delay = 5 sec</a:t>
            </a:r>
          </a:p>
        </p:txBody>
      </p:sp>
      <p:sp>
        <p:nvSpPr>
          <p:cNvPr id="59398" name="AutoShape 42"/>
          <p:cNvSpPr>
            <a:spLocks/>
          </p:cNvSpPr>
          <p:nvPr/>
        </p:nvSpPr>
        <p:spPr bwMode="auto">
          <a:xfrm>
            <a:off x="4975225" y="5695950"/>
            <a:ext cx="152400" cy="728663"/>
          </a:xfrm>
          <a:prstGeom prst="rightBrace">
            <a:avLst>
              <a:gd name="adj1" fmla="val 5011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9399" name="Text Box 43"/>
          <p:cNvSpPr txBox="1">
            <a:spLocks noChangeArrowheads="1"/>
          </p:cNvSpPr>
          <p:nvPr/>
        </p:nvSpPr>
        <p:spPr bwMode="auto">
          <a:xfrm>
            <a:off x="5121275" y="5999163"/>
            <a:ext cx="2797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dirty="0">
                <a:solidFill>
                  <a:srgbClr val="000000"/>
                </a:solidFill>
                <a:latin typeface="Gill Sans MT" charset="0"/>
              </a:rPr>
              <a:t>more on delay shortly …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82650" y="2679700"/>
            <a:ext cx="6588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source</a:t>
            </a:r>
          </a:p>
        </p:txBody>
      </p:sp>
      <p:grpSp>
        <p:nvGrpSpPr>
          <p:cNvPr id="59402" name="Group 41"/>
          <p:cNvGrpSpPr>
            <a:grpSpLocks/>
          </p:cNvGrpSpPr>
          <p:nvPr/>
        </p:nvGrpSpPr>
        <p:grpSpPr bwMode="auto">
          <a:xfrm>
            <a:off x="1630363" y="2768600"/>
            <a:ext cx="1057275" cy="420688"/>
            <a:chOff x="1816230" y="6118900"/>
            <a:chExt cx="1843339" cy="739100"/>
          </a:xfrm>
        </p:grpSpPr>
        <p:pic>
          <p:nvPicPr>
            <p:cNvPr id="5946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6230" y="6144002"/>
              <a:ext cx="1843339" cy="71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Rectangle 100"/>
            <p:cNvSpPr/>
            <p:nvPr/>
          </p:nvSpPr>
          <p:spPr>
            <a:xfrm rot="1049095">
              <a:off x="1947488" y="6118900"/>
              <a:ext cx="1650399" cy="462656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50000">
                  <a:sysClr val="window" lastClr="FFFFFF">
                    <a:alpha val="4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cxnSp>
        <p:nvCxnSpPr>
          <p:cNvPr id="59403" name="Straight Connector 42"/>
          <p:cNvCxnSpPr>
            <a:cxnSpLocks noChangeShapeType="1"/>
          </p:cNvCxnSpPr>
          <p:nvPr/>
        </p:nvCxnSpPr>
        <p:spPr bwMode="auto">
          <a:xfrm flipV="1">
            <a:off x="2576513" y="2874963"/>
            <a:ext cx="1738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9404" name="Group 43"/>
          <p:cNvGrpSpPr>
            <a:grpSpLocks/>
          </p:cNvGrpSpPr>
          <p:nvPr/>
        </p:nvGrpSpPr>
        <p:grpSpPr bwMode="auto">
          <a:xfrm>
            <a:off x="3922713" y="2687638"/>
            <a:ext cx="1058862" cy="384175"/>
            <a:chOff x="5142253" y="5649029"/>
            <a:chExt cx="1304545" cy="695633"/>
          </a:xfrm>
        </p:grpSpPr>
        <p:grpSp>
          <p:nvGrpSpPr>
            <p:cNvPr id="59456" name="Group 92"/>
            <p:cNvGrpSpPr>
              <a:grpSpLocks/>
            </p:cNvGrpSpPr>
            <p:nvPr/>
          </p:nvGrpSpPr>
          <p:grpSpPr bwMode="auto">
            <a:xfrm>
              <a:off x="5147271" y="5649029"/>
              <a:ext cx="1276350" cy="695633"/>
              <a:chOff x="4981575" y="5851547"/>
              <a:chExt cx="1276350" cy="695633"/>
            </a:xfrm>
          </p:grpSpPr>
          <p:pic>
            <p:nvPicPr>
              <p:cNvPr id="59459" name="Picture 9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81575" y="5944151"/>
                <a:ext cx="1276350" cy="6030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460" name="Rectangle 96"/>
              <p:cNvSpPr>
                <a:spLocks noChangeArrowheads="1"/>
              </p:cNvSpPr>
              <p:nvPr/>
            </p:nvSpPr>
            <p:spPr bwMode="auto">
              <a:xfrm>
                <a:off x="6065959" y="6205112"/>
                <a:ext cx="44985" cy="22421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59461" name="Rectangle 97"/>
              <p:cNvSpPr>
                <a:spLocks noChangeArrowheads="1"/>
              </p:cNvSpPr>
              <p:nvPr/>
            </p:nvSpPr>
            <p:spPr bwMode="auto">
              <a:xfrm>
                <a:off x="5178008" y="6228108"/>
                <a:ext cx="62587" cy="224212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59462" name="Oval 98"/>
              <p:cNvSpPr>
                <a:spLocks noChangeArrowheads="1"/>
              </p:cNvSpPr>
              <p:nvPr/>
            </p:nvSpPr>
            <p:spPr bwMode="auto">
              <a:xfrm>
                <a:off x="5023497" y="5851547"/>
                <a:ext cx="1196974" cy="494417"/>
              </a:xfrm>
              <a:prstGeom prst="ellipse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57" name="Rectangle 93"/>
            <p:cNvSpPr>
              <a:spLocks noChangeArrowheads="1"/>
            </p:cNvSpPr>
            <p:nvPr/>
          </p:nvSpPr>
          <p:spPr bwMode="auto">
            <a:xfrm>
              <a:off x="6360741" y="5695021"/>
              <a:ext cx="86057" cy="126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58" name="Rectangle 94"/>
            <p:cNvSpPr>
              <a:spLocks noChangeArrowheads="1"/>
            </p:cNvSpPr>
            <p:nvPr/>
          </p:nvSpPr>
          <p:spPr bwMode="auto">
            <a:xfrm>
              <a:off x="5142253" y="5700770"/>
              <a:ext cx="86057" cy="1264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grpSp>
        <p:nvGrpSpPr>
          <p:cNvPr id="59405" name="Group 44"/>
          <p:cNvGrpSpPr>
            <a:grpSpLocks/>
          </p:cNvGrpSpPr>
          <p:nvPr/>
        </p:nvGrpSpPr>
        <p:grpSpPr bwMode="auto">
          <a:xfrm>
            <a:off x="3876675" y="1608138"/>
            <a:ext cx="1092200" cy="303212"/>
            <a:chOff x="5128542" y="4838701"/>
            <a:chExt cx="1300833" cy="530211"/>
          </a:xfrm>
        </p:grpSpPr>
        <p:pic>
          <p:nvPicPr>
            <p:cNvPr id="59453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542" y="4838701"/>
              <a:ext cx="1300833" cy="491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54" name="Rectangle 90"/>
            <p:cNvSpPr>
              <a:spLocks noChangeArrowheads="1"/>
            </p:cNvSpPr>
            <p:nvPr/>
          </p:nvSpPr>
          <p:spPr bwMode="auto">
            <a:xfrm>
              <a:off x="6327275" y="5219009"/>
              <a:ext cx="86974" cy="127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55" name="Rectangle 91"/>
            <p:cNvSpPr>
              <a:spLocks noChangeArrowheads="1"/>
            </p:cNvSpPr>
            <p:nvPr/>
          </p:nvSpPr>
          <p:spPr bwMode="auto">
            <a:xfrm>
              <a:off x="5158794" y="5241217"/>
              <a:ext cx="86974" cy="12769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grpSp>
        <p:nvGrpSpPr>
          <p:cNvPr id="59406" name="Group 45"/>
          <p:cNvGrpSpPr>
            <a:grpSpLocks/>
          </p:cNvGrpSpPr>
          <p:nvPr/>
        </p:nvGrpSpPr>
        <p:grpSpPr bwMode="auto">
          <a:xfrm>
            <a:off x="1735138" y="1196975"/>
            <a:ext cx="1150937" cy="730250"/>
            <a:chOff x="2387973" y="4309243"/>
            <a:chExt cx="1771787" cy="1282262"/>
          </a:xfrm>
        </p:grpSpPr>
        <p:pic>
          <p:nvPicPr>
            <p:cNvPr id="59449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3481" y="4309243"/>
              <a:ext cx="1285463" cy="1282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88"/>
            <p:cNvSpPr/>
            <p:nvPr/>
          </p:nvSpPr>
          <p:spPr>
            <a:xfrm rot="11601822">
              <a:off x="2387973" y="5128665"/>
              <a:ext cx="1771787" cy="422704"/>
            </a:xfrm>
            <a:prstGeom prst="rect">
              <a:avLst/>
            </a:prstGeom>
            <a:gradFill>
              <a:gsLst>
                <a:gs pos="0">
                  <a:sysClr val="window" lastClr="FFFFFF"/>
                </a:gs>
                <a:gs pos="50000">
                  <a:sysClr val="window" lastClr="FFFFFF">
                    <a:alpha val="48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endParaRPr lang="en-US" sz="1800" dirty="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935288" y="2908300"/>
            <a:ext cx="566737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bps</a:t>
            </a:r>
          </a:p>
        </p:txBody>
      </p:sp>
      <p:cxnSp>
        <p:nvCxnSpPr>
          <p:cNvPr id="59408" name="Straight Connector 47"/>
          <p:cNvCxnSpPr>
            <a:cxnSpLocks noChangeShapeType="1"/>
          </p:cNvCxnSpPr>
          <p:nvPr/>
        </p:nvCxnSpPr>
        <p:spPr bwMode="auto">
          <a:xfrm flipV="1">
            <a:off x="4967288" y="2879725"/>
            <a:ext cx="1738312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9409" name="Group 100"/>
          <p:cNvGrpSpPr>
            <a:grpSpLocks/>
          </p:cNvGrpSpPr>
          <p:nvPr/>
        </p:nvGrpSpPr>
        <p:grpSpPr bwMode="auto">
          <a:xfrm>
            <a:off x="5945188" y="2071688"/>
            <a:ext cx="1477962" cy="1284287"/>
            <a:chOff x="-44" y="1473"/>
            <a:chExt cx="981" cy="1105"/>
          </a:xfrm>
        </p:grpSpPr>
        <p:pic>
          <p:nvPicPr>
            <p:cNvPr id="59447" name="Picture 101" descr="desktop_computer_stylized_medium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7" name="Freeform 102"/>
            <p:cNvSpPr>
              <a:spLocks/>
            </p:cNvSpPr>
            <p:nvPr/>
          </p:nvSpPr>
          <p:spPr bwMode="auto">
            <a:xfrm flipH="1">
              <a:off x="374" y="1580"/>
              <a:ext cx="474" cy="505"/>
            </a:xfrm>
            <a:custGeom>
              <a:avLst/>
              <a:gdLst>
                <a:gd name="T0" fmla="*/ 0 w 356"/>
                <a:gd name="T1" fmla="*/ 0 h 368"/>
                <a:gd name="T2" fmla="*/ 300 w 356"/>
                <a:gd name="T3" fmla="*/ 14 h 368"/>
                <a:gd name="T4" fmla="*/ 356 w 356"/>
                <a:gd name="T5" fmla="*/ 294 h 368"/>
                <a:gd name="T6" fmla="*/ 78 w 356"/>
                <a:gd name="T7" fmla="*/ 368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ysClr val="window" lastClr="FFFFFF"/>
                </a:gs>
              </a:gsLst>
              <a:lin ang="2700000" scaled="1"/>
            </a:gradFill>
            <a:ln w="9525" cap="flat" cmpd="sng">
              <a:noFill/>
              <a:prstDash val="solid"/>
              <a:round/>
              <a:headEnd/>
              <a:tailEnd/>
            </a:ln>
          </p:spPr>
          <p:txBody>
            <a:bodyPr wrap="none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solidFill>
                  <a:prstClr val="black"/>
                </a:solidFill>
                <a:latin typeface="Calibri"/>
                <a:ea typeface="+mn-ea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427913" y="2778125"/>
            <a:ext cx="1012825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destination</a:t>
            </a:r>
          </a:p>
        </p:txBody>
      </p:sp>
      <p:sp>
        <p:nvSpPr>
          <p:cNvPr id="59411" name="TextBox 52"/>
          <p:cNvSpPr txBox="1">
            <a:spLocks noChangeArrowheads="1"/>
          </p:cNvSpPr>
          <p:nvPr/>
        </p:nvSpPr>
        <p:spPr bwMode="auto">
          <a:xfrm>
            <a:off x="2395538" y="2574925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1</a:t>
            </a:r>
          </a:p>
        </p:txBody>
      </p:sp>
      <p:sp>
        <p:nvSpPr>
          <p:cNvPr id="59412" name="TextBox 53"/>
          <p:cNvSpPr txBox="1">
            <a:spLocks noChangeArrowheads="1"/>
          </p:cNvSpPr>
          <p:nvPr/>
        </p:nvSpPr>
        <p:spPr bwMode="auto">
          <a:xfrm>
            <a:off x="2198688" y="2581275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2</a:t>
            </a:r>
          </a:p>
        </p:txBody>
      </p:sp>
      <p:sp>
        <p:nvSpPr>
          <p:cNvPr id="59413" name="TextBox 54"/>
          <p:cNvSpPr txBox="1">
            <a:spLocks noChangeArrowheads="1"/>
          </p:cNvSpPr>
          <p:nvPr/>
        </p:nvSpPr>
        <p:spPr bwMode="auto">
          <a:xfrm>
            <a:off x="2011363" y="2578100"/>
            <a:ext cx="234950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000000"/>
                </a:solidFill>
                <a:latin typeface="Calibri" charset="0"/>
              </a:rPr>
              <a:t>3</a:t>
            </a:r>
          </a:p>
        </p:txBody>
      </p:sp>
      <p:grpSp>
        <p:nvGrpSpPr>
          <p:cNvPr id="59414" name="Group 55"/>
          <p:cNvGrpSpPr>
            <a:grpSpLocks/>
          </p:cNvGrpSpPr>
          <p:nvPr/>
        </p:nvGrpSpPr>
        <p:grpSpPr bwMode="auto">
          <a:xfrm>
            <a:off x="1744663" y="1873250"/>
            <a:ext cx="2935287" cy="841375"/>
            <a:chOff x="593766" y="5264055"/>
            <a:chExt cx="3597129" cy="1011695"/>
          </a:xfrm>
        </p:grpSpPr>
        <p:grpSp>
          <p:nvGrpSpPr>
            <p:cNvPr id="59418" name="Group 56"/>
            <p:cNvGrpSpPr>
              <a:grpSpLocks/>
            </p:cNvGrpSpPr>
            <p:nvPr/>
          </p:nvGrpSpPr>
          <p:grpSpPr bwMode="auto">
            <a:xfrm>
              <a:off x="3527077" y="5264055"/>
              <a:ext cx="617671" cy="927313"/>
              <a:chOff x="2105936" y="5387204"/>
              <a:chExt cx="617671" cy="927313"/>
            </a:xfrm>
          </p:grpSpPr>
          <p:sp>
            <p:nvSpPr>
              <p:cNvPr id="59439" name="Rectangle 77"/>
              <p:cNvSpPr>
                <a:spLocks noChangeArrowheads="1"/>
              </p:cNvSpPr>
              <p:nvPr/>
            </p:nvSpPr>
            <p:spPr bwMode="auto">
              <a:xfrm>
                <a:off x="2577155" y="6049578"/>
                <a:ext cx="140072" cy="265331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2110248" y="5705984"/>
                <a:ext cx="466907" cy="608925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0 w 967997"/>
                  <a:gd name="connsiteY0" fmla="*/ 0 h 2138362"/>
                  <a:gd name="connsiteX1" fmla="*/ 0 w 967997"/>
                  <a:gd name="connsiteY1" fmla="*/ 1190625 h 2138362"/>
                  <a:gd name="connsiteX2" fmla="*/ 966787 w 967997"/>
                  <a:gd name="connsiteY2" fmla="*/ 2138362 h 2138362"/>
                  <a:gd name="connsiteX3" fmla="*/ 967618 w 967997"/>
                  <a:gd name="connsiteY3" fmla="*/ 1495143 h 2138362"/>
                  <a:gd name="connsiteX4" fmla="*/ 0 w 967997"/>
                  <a:gd name="connsiteY4" fmla="*/ 0 h 2138362"/>
                  <a:gd name="connsiteX0" fmla="*/ 0 w 967997"/>
                  <a:gd name="connsiteY0" fmla="*/ 0 h 1424095"/>
                  <a:gd name="connsiteX1" fmla="*/ 0 w 967997"/>
                  <a:gd name="connsiteY1" fmla="*/ 476358 h 1424095"/>
                  <a:gd name="connsiteX2" fmla="*/ 966787 w 967997"/>
                  <a:gd name="connsiteY2" fmla="*/ 1424095 h 1424095"/>
                  <a:gd name="connsiteX3" fmla="*/ 967618 w 967997"/>
                  <a:gd name="connsiteY3" fmla="*/ 780876 h 1424095"/>
                  <a:gd name="connsiteX4" fmla="*/ 0 w 967997"/>
                  <a:gd name="connsiteY4" fmla="*/ 0 h 142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97" h="1424095">
                    <a:moveTo>
                      <a:pt x="0" y="0"/>
                    </a:moveTo>
                    <a:lnTo>
                      <a:pt x="0" y="476358"/>
                    </a:lnTo>
                    <a:lnTo>
                      <a:pt x="966787" y="1424095"/>
                    </a:lnTo>
                    <a:cubicBezTo>
                      <a:pt x="965200" y="958958"/>
                      <a:pt x="969205" y="1246013"/>
                      <a:pt x="967618" y="7808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2106358" y="5688804"/>
                <a:ext cx="616705" cy="355048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77416"/>
                  <a:gd name="connsiteY0" fmla="*/ 0 h 813350"/>
                  <a:gd name="connsiteX1" fmla="*/ 0 w 1277416"/>
                  <a:gd name="connsiteY1" fmla="*/ 9439 h 813350"/>
                  <a:gd name="connsiteX2" fmla="*/ 952500 w 1277416"/>
                  <a:gd name="connsiteY2" fmla="*/ 752735 h 813350"/>
                  <a:gd name="connsiteX3" fmla="*/ 1277416 w 1277416"/>
                  <a:gd name="connsiteY3" fmla="*/ 813350 h 813350"/>
                  <a:gd name="connsiteX4" fmla="*/ 233363 w 1277416"/>
                  <a:gd name="connsiteY4" fmla="*/ 0 h 813350"/>
                  <a:gd name="connsiteX0" fmla="*/ 233363 w 1277416"/>
                  <a:gd name="connsiteY0" fmla="*/ 0 h 814795"/>
                  <a:gd name="connsiteX1" fmla="*/ 0 w 1277416"/>
                  <a:gd name="connsiteY1" fmla="*/ 9439 h 814795"/>
                  <a:gd name="connsiteX2" fmla="*/ 980474 w 1277416"/>
                  <a:gd name="connsiteY2" fmla="*/ 814795 h 814795"/>
                  <a:gd name="connsiteX3" fmla="*/ 1277416 w 1277416"/>
                  <a:gd name="connsiteY3" fmla="*/ 813350 h 814795"/>
                  <a:gd name="connsiteX4" fmla="*/ 233363 w 1277416"/>
                  <a:gd name="connsiteY4" fmla="*/ 0 h 8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16" h="814795">
                    <a:moveTo>
                      <a:pt x="233363" y="0"/>
                    </a:moveTo>
                    <a:lnTo>
                      <a:pt x="0" y="9439"/>
                    </a:lnTo>
                    <a:lnTo>
                      <a:pt x="980474" y="814795"/>
                    </a:lnTo>
                    <a:cubicBezTo>
                      <a:pt x="1088424" y="806858"/>
                      <a:pt x="1074215" y="806999"/>
                      <a:pt x="1277416" y="813350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2114139" y="5396749"/>
                <a:ext cx="595306" cy="647102"/>
              </a:xfrm>
              <a:custGeom>
                <a:avLst/>
                <a:gdLst>
                  <a:gd name="connsiteX0" fmla="*/ 5411 w 597877"/>
                  <a:gd name="connsiteY0" fmla="*/ 13527 h 646573"/>
                  <a:gd name="connsiteX1" fmla="*/ 0 w 597877"/>
                  <a:gd name="connsiteY1" fmla="*/ 305702 h 646573"/>
                  <a:gd name="connsiteX2" fmla="*/ 457200 w 597877"/>
                  <a:gd name="connsiteY2" fmla="*/ 646573 h 646573"/>
                  <a:gd name="connsiteX3" fmla="*/ 597877 w 597877"/>
                  <a:gd name="connsiteY3" fmla="*/ 646573 h 646573"/>
                  <a:gd name="connsiteX4" fmla="*/ 595172 w 597877"/>
                  <a:gd name="connsiteY4" fmla="*/ 321934 h 646573"/>
                  <a:gd name="connsiteX5" fmla="*/ 110919 w 597877"/>
                  <a:gd name="connsiteY5" fmla="*/ 0 h 646573"/>
                  <a:gd name="connsiteX6" fmla="*/ 5411 w 597877"/>
                  <a:gd name="connsiteY6" fmla="*/ 13527 h 64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7877" h="646573">
                    <a:moveTo>
                      <a:pt x="5411" y="13527"/>
                    </a:moveTo>
                    <a:lnTo>
                      <a:pt x="0" y="305702"/>
                    </a:lnTo>
                    <a:lnTo>
                      <a:pt x="457200" y="646573"/>
                    </a:lnTo>
                    <a:lnTo>
                      <a:pt x="597877" y="646573"/>
                    </a:lnTo>
                    <a:cubicBezTo>
                      <a:pt x="596975" y="538360"/>
                      <a:pt x="596074" y="430147"/>
                      <a:pt x="595172" y="321934"/>
                    </a:cubicBezTo>
                    <a:lnTo>
                      <a:pt x="110919" y="0"/>
                    </a:lnTo>
                    <a:lnTo>
                      <a:pt x="5411" y="13527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cxnSp>
            <p:nvCxnSpPr>
              <p:cNvPr id="59443" name="Straight Connector 81"/>
              <p:cNvCxnSpPr>
                <a:cxnSpLocks noChangeShapeType="1"/>
                <a:stCxn id="81" idx="0"/>
              </p:cNvCxnSpPr>
              <p:nvPr/>
            </p:nvCxnSpPr>
            <p:spPr bwMode="auto">
              <a:xfrm>
                <a:off x="2118270" y="5410651"/>
                <a:ext cx="446379" cy="311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4" name="Straight Connector 82"/>
              <p:cNvCxnSpPr>
                <a:cxnSpLocks noChangeShapeType="1"/>
                <a:endCxn id="81" idx="4"/>
              </p:cNvCxnSpPr>
              <p:nvPr/>
            </p:nvCxnSpPr>
            <p:spPr bwMode="auto">
              <a:xfrm flipV="1">
                <a:off x="2567354" y="5719058"/>
                <a:ext cx="140677" cy="27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5" name="Straight Connector 83"/>
              <p:cNvCxnSpPr>
                <a:cxnSpLocks noChangeShapeType="1"/>
                <a:endCxn id="81" idx="2"/>
              </p:cNvCxnSpPr>
              <p:nvPr/>
            </p:nvCxnSpPr>
            <p:spPr bwMode="auto">
              <a:xfrm flipH="1">
                <a:off x="2570059" y="5721763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46" name="Straight Connector 84"/>
              <p:cNvCxnSpPr>
                <a:cxnSpLocks noChangeShapeType="1"/>
              </p:cNvCxnSpPr>
              <p:nvPr/>
            </p:nvCxnSpPr>
            <p:spPr bwMode="auto">
              <a:xfrm flipH="1">
                <a:off x="2221974" y="5387204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9419" name="Group 57"/>
            <p:cNvGrpSpPr>
              <a:grpSpLocks/>
            </p:cNvGrpSpPr>
            <p:nvPr/>
          </p:nvGrpSpPr>
          <p:grpSpPr bwMode="auto">
            <a:xfrm>
              <a:off x="1326802" y="5273580"/>
              <a:ext cx="617671" cy="927313"/>
              <a:chOff x="2105936" y="5387204"/>
              <a:chExt cx="617671" cy="927313"/>
            </a:xfrm>
          </p:grpSpPr>
          <p:sp>
            <p:nvSpPr>
              <p:cNvPr id="70" name="Freeform 69"/>
              <p:cNvSpPr/>
              <p:nvPr/>
            </p:nvSpPr>
            <p:spPr>
              <a:xfrm>
                <a:off x="2110224" y="5706003"/>
                <a:ext cx="466907" cy="608926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0 w 967997"/>
                  <a:gd name="connsiteY0" fmla="*/ 0 h 2138362"/>
                  <a:gd name="connsiteX1" fmla="*/ 0 w 967997"/>
                  <a:gd name="connsiteY1" fmla="*/ 1190625 h 2138362"/>
                  <a:gd name="connsiteX2" fmla="*/ 966787 w 967997"/>
                  <a:gd name="connsiteY2" fmla="*/ 2138362 h 2138362"/>
                  <a:gd name="connsiteX3" fmla="*/ 967618 w 967997"/>
                  <a:gd name="connsiteY3" fmla="*/ 1495143 h 2138362"/>
                  <a:gd name="connsiteX4" fmla="*/ 0 w 967997"/>
                  <a:gd name="connsiteY4" fmla="*/ 0 h 2138362"/>
                  <a:gd name="connsiteX0" fmla="*/ 0 w 967997"/>
                  <a:gd name="connsiteY0" fmla="*/ 0 h 1424095"/>
                  <a:gd name="connsiteX1" fmla="*/ 0 w 967997"/>
                  <a:gd name="connsiteY1" fmla="*/ 476358 h 1424095"/>
                  <a:gd name="connsiteX2" fmla="*/ 966787 w 967997"/>
                  <a:gd name="connsiteY2" fmla="*/ 1424095 h 1424095"/>
                  <a:gd name="connsiteX3" fmla="*/ 967618 w 967997"/>
                  <a:gd name="connsiteY3" fmla="*/ 780876 h 1424095"/>
                  <a:gd name="connsiteX4" fmla="*/ 0 w 967997"/>
                  <a:gd name="connsiteY4" fmla="*/ 0 h 1424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7997" h="1424095">
                    <a:moveTo>
                      <a:pt x="0" y="0"/>
                    </a:moveTo>
                    <a:lnTo>
                      <a:pt x="0" y="476358"/>
                    </a:lnTo>
                    <a:lnTo>
                      <a:pt x="966787" y="1424095"/>
                    </a:lnTo>
                    <a:cubicBezTo>
                      <a:pt x="965200" y="958958"/>
                      <a:pt x="969205" y="1246013"/>
                      <a:pt x="967618" y="7808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2106333" y="5688824"/>
                <a:ext cx="616707" cy="355048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  <a:gd name="connsiteX0" fmla="*/ 233363 w 1277416"/>
                  <a:gd name="connsiteY0" fmla="*/ 0 h 813350"/>
                  <a:gd name="connsiteX1" fmla="*/ 0 w 1277416"/>
                  <a:gd name="connsiteY1" fmla="*/ 9439 h 813350"/>
                  <a:gd name="connsiteX2" fmla="*/ 952500 w 1277416"/>
                  <a:gd name="connsiteY2" fmla="*/ 752735 h 813350"/>
                  <a:gd name="connsiteX3" fmla="*/ 1277416 w 1277416"/>
                  <a:gd name="connsiteY3" fmla="*/ 813350 h 813350"/>
                  <a:gd name="connsiteX4" fmla="*/ 233363 w 1277416"/>
                  <a:gd name="connsiteY4" fmla="*/ 0 h 813350"/>
                  <a:gd name="connsiteX0" fmla="*/ 233363 w 1277416"/>
                  <a:gd name="connsiteY0" fmla="*/ 0 h 814795"/>
                  <a:gd name="connsiteX1" fmla="*/ 0 w 1277416"/>
                  <a:gd name="connsiteY1" fmla="*/ 9439 h 814795"/>
                  <a:gd name="connsiteX2" fmla="*/ 980474 w 1277416"/>
                  <a:gd name="connsiteY2" fmla="*/ 814795 h 814795"/>
                  <a:gd name="connsiteX3" fmla="*/ 1277416 w 1277416"/>
                  <a:gd name="connsiteY3" fmla="*/ 813350 h 814795"/>
                  <a:gd name="connsiteX4" fmla="*/ 233363 w 1277416"/>
                  <a:gd name="connsiteY4" fmla="*/ 0 h 814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7416" h="814795">
                    <a:moveTo>
                      <a:pt x="233363" y="0"/>
                    </a:moveTo>
                    <a:lnTo>
                      <a:pt x="0" y="9439"/>
                    </a:lnTo>
                    <a:lnTo>
                      <a:pt x="980474" y="814795"/>
                    </a:lnTo>
                    <a:cubicBezTo>
                      <a:pt x="1088424" y="806858"/>
                      <a:pt x="1074215" y="806999"/>
                      <a:pt x="1277416" y="813350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33" name="Rectangle 71"/>
              <p:cNvSpPr>
                <a:spLocks noChangeArrowheads="1"/>
              </p:cNvSpPr>
              <p:nvPr/>
            </p:nvSpPr>
            <p:spPr bwMode="auto">
              <a:xfrm>
                <a:off x="2577131" y="6049598"/>
                <a:ext cx="140072" cy="265332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  <p:sp>
            <p:nvSpPr>
              <p:cNvPr id="73" name="Freeform 72"/>
              <p:cNvSpPr/>
              <p:nvPr/>
            </p:nvSpPr>
            <p:spPr>
              <a:xfrm>
                <a:off x="2114115" y="5396768"/>
                <a:ext cx="595306" cy="647103"/>
              </a:xfrm>
              <a:custGeom>
                <a:avLst/>
                <a:gdLst>
                  <a:gd name="connsiteX0" fmla="*/ 5411 w 597877"/>
                  <a:gd name="connsiteY0" fmla="*/ 13527 h 646573"/>
                  <a:gd name="connsiteX1" fmla="*/ 0 w 597877"/>
                  <a:gd name="connsiteY1" fmla="*/ 305702 h 646573"/>
                  <a:gd name="connsiteX2" fmla="*/ 457200 w 597877"/>
                  <a:gd name="connsiteY2" fmla="*/ 646573 h 646573"/>
                  <a:gd name="connsiteX3" fmla="*/ 597877 w 597877"/>
                  <a:gd name="connsiteY3" fmla="*/ 646573 h 646573"/>
                  <a:gd name="connsiteX4" fmla="*/ 595172 w 597877"/>
                  <a:gd name="connsiteY4" fmla="*/ 321934 h 646573"/>
                  <a:gd name="connsiteX5" fmla="*/ 110919 w 597877"/>
                  <a:gd name="connsiteY5" fmla="*/ 0 h 646573"/>
                  <a:gd name="connsiteX6" fmla="*/ 5411 w 597877"/>
                  <a:gd name="connsiteY6" fmla="*/ 13527 h 646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7877" h="646573">
                    <a:moveTo>
                      <a:pt x="5411" y="13527"/>
                    </a:moveTo>
                    <a:lnTo>
                      <a:pt x="0" y="305702"/>
                    </a:lnTo>
                    <a:lnTo>
                      <a:pt x="457200" y="646573"/>
                    </a:lnTo>
                    <a:lnTo>
                      <a:pt x="597877" y="646573"/>
                    </a:lnTo>
                    <a:cubicBezTo>
                      <a:pt x="596975" y="538360"/>
                      <a:pt x="596074" y="430147"/>
                      <a:pt x="595172" y="321934"/>
                    </a:cubicBezTo>
                    <a:lnTo>
                      <a:pt x="110919" y="0"/>
                    </a:lnTo>
                    <a:lnTo>
                      <a:pt x="5411" y="13527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ysClr val="windowText" lastClr="000000"/>
                </a:solidFill>
                <a:prstDash val="sysDash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cxnSp>
            <p:nvCxnSpPr>
              <p:cNvPr id="59435" name="Straight Connector 73"/>
              <p:cNvCxnSpPr>
                <a:cxnSpLocks noChangeShapeType="1"/>
                <a:stCxn id="73" idx="0"/>
              </p:cNvCxnSpPr>
              <p:nvPr/>
            </p:nvCxnSpPr>
            <p:spPr bwMode="auto">
              <a:xfrm>
                <a:off x="2118270" y="5410651"/>
                <a:ext cx="446379" cy="3111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6" name="Straight Connector 74"/>
              <p:cNvCxnSpPr>
                <a:cxnSpLocks noChangeShapeType="1"/>
                <a:endCxn id="73" idx="4"/>
              </p:cNvCxnSpPr>
              <p:nvPr/>
            </p:nvCxnSpPr>
            <p:spPr bwMode="auto">
              <a:xfrm flipV="1">
                <a:off x="2567354" y="5719058"/>
                <a:ext cx="140677" cy="270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7" name="Straight Connector 75"/>
              <p:cNvCxnSpPr>
                <a:cxnSpLocks noChangeShapeType="1"/>
                <a:endCxn id="73" idx="2"/>
              </p:cNvCxnSpPr>
              <p:nvPr/>
            </p:nvCxnSpPr>
            <p:spPr bwMode="auto">
              <a:xfrm flipH="1">
                <a:off x="2570059" y="5721763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9438" name="Straight Connector 76"/>
              <p:cNvCxnSpPr>
                <a:cxnSpLocks noChangeShapeType="1"/>
              </p:cNvCxnSpPr>
              <p:nvPr/>
            </p:nvCxnSpPr>
            <p:spPr bwMode="auto">
              <a:xfrm flipH="1">
                <a:off x="2221974" y="5387204"/>
                <a:ext cx="2705" cy="3219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59420" name="Group 58"/>
            <p:cNvGrpSpPr>
              <a:grpSpLocks/>
            </p:cNvGrpSpPr>
            <p:nvPr/>
          </p:nvGrpSpPr>
          <p:grpSpPr bwMode="auto">
            <a:xfrm>
              <a:off x="971797" y="5294415"/>
              <a:ext cx="605641" cy="915203"/>
              <a:chOff x="335231" y="4405745"/>
              <a:chExt cx="1252537" cy="2138362"/>
            </a:xfrm>
          </p:grpSpPr>
          <p:sp>
            <p:nvSpPr>
              <p:cNvPr id="67" name="Freeform 66"/>
              <p:cNvSpPr/>
              <p:nvPr/>
            </p:nvSpPr>
            <p:spPr>
              <a:xfrm>
                <a:off x="333961" y="4406169"/>
                <a:ext cx="969641" cy="2136353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350055" y="4410631"/>
                <a:ext cx="1239211" cy="771583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757496">
                    <a:moveTo>
                      <a:pt x="233363" y="0"/>
                    </a:moveTo>
                    <a:lnTo>
                      <a:pt x="0" y="9439"/>
                    </a:lnTo>
                    <a:lnTo>
                      <a:pt x="952500" y="752735"/>
                    </a:lnTo>
                    <a:cubicBezTo>
                      <a:pt x="1060450" y="744798"/>
                      <a:pt x="1035049" y="751145"/>
                      <a:pt x="1238250" y="757496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30" name="Rectangle 68"/>
              <p:cNvSpPr>
                <a:spLocks noChangeArrowheads="1"/>
              </p:cNvSpPr>
              <p:nvPr/>
            </p:nvSpPr>
            <p:spPr bwMode="auto">
              <a:xfrm>
                <a:off x="1299580" y="5177755"/>
                <a:ext cx="289686" cy="1351386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21" name="Rectangle 59"/>
            <p:cNvSpPr>
              <a:spLocks noChangeArrowheads="1"/>
            </p:cNvSpPr>
            <p:nvPr/>
          </p:nvSpPr>
          <p:spPr bwMode="auto">
            <a:xfrm>
              <a:off x="1838851" y="6126859"/>
              <a:ext cx="2180844" cy="64901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sp>
          <p:nvSpPr>
            <p:cNvPr id="59422" name="Right Arrow 60"/>
            <p:cNvSpPr>
              <a:spLocks noChangeArrowheads="1"/>
            </p:cNvSpPr>
            <p:nvPr/>
          </p:nvSpPr>
          <p:spPr bwMode="auto">
            <a:xfrm>
              <a:off x="2556720" y="6056232"/>
              <a:ext cx="266527" cy="219518"/>
            </a:xfrm>
            <a:prstGeom prst="rightArrow">
              <a:avLst>
                <a:gd name="adj1" fmla="val 13889"/>
                <a:gd name="adj2" fmla="val 53703"/>
              </a:avLst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  <p:grpSp>
          <p:nvGrpSpPr>
            <p:cNvPr id="59423" name="Group 61"/>
            <p:cNvGrpSpPr>
              <a:grpSpLocks/>
            </p:cNvGrpSpPr>
            <p:nvPr/>
          </p:nvGrpSpPr>
          <p:grpSpPr bwMode="auto">
            <a:xfrm>
              <a:off x="593766" y="5284519"/>
              <a:ext cx="605641" cy="915203"/>
              <a:chOff x="335231" y="4405745"/>
              <a:chExt cx="1252537" cy="2138362"/>
            </a:xfrm>
          </p:grpSpPr>
          <p:sp>
            <p:nvSpPr>
              <p:cNvPr id="64" name="Freeform 63"/>
              <p:cNvSpPr/>
              <p:nvPr/>
            </p:nvSpPr>
            <p:spPr>
              <a:xfrm>
                <a:off x="335231" y="4406992"/>
                <a:ext cx="965619" cy="2136350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787" h="2138362">
                    <a:moveTo>
                      <a:pt x="0" y="0"/>
                    </a:moveTo>
                    <a:lnTo>
                      <a:pt x="0" y="1190625"/>
                    </a:lnTo>
                    <a:lnTo>
                      <a:pt x="966787" y="2138362"/>
                    </a:lnTo>
                    <a:cubicBezTo>
                      <a:pt x="965200" y="1673225"/>
                      <a:pt x="963612" y="1208087"/>
                      <a:pt x="962025" y="7429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351325" y="4411451"/>
                <a:ext cx="1235186" cy="771586"/>
              </a:xfrm>
              <a:custGeom>
                <a:avLst/>
                <a:gdLst>
                  <a:gd name="connsiteX0" fmla="*/ 0 w 966787"/>
                  <a:gd name="connsiteY0" fmla="*/ 0 h 2138362"/>
                  <a:gd name="connsiteX1" fmla="*/ 0 w 966787"/>
                  <a:gd name="connsiteY1" fmla="*/ 1190625 h 2138362"/>
                  <a:gd name="connsiteX2" fmla="*/ 966787 w 966787"/>
                  <a:gd name="connsiteY2" fmla="*/ 2138362 h 2138362"/>
                  <a:gd name="connsiteX3" fmla="*/ 962025 w 966787"/>
                  <a:gd name="connsiteY3" fmla="*/ 742950 h 2138362"/>
                  <a:gd name="connsiteX4" fmla="*/ 0 w 966787"/>
                  <a:gd name="connsiteY4" fmla="*/ 0 h 2138362"/>
                  <a:gd name="connsiteX0" fmla="*/ 928688 w 1895475"/>
                  <a:gd name="connsiteY0" fmla="*/ 0 h 2138362"/>
                  <a:gd name="connsiteX1" fmla="*/ 0 w 1895475"/>
                  <a:gd name="connsiteY1" fmla="*/ 461963 h 2138362"/>
                  <a:gd name="connsiteX2" fmla="*/ 1895475 w 1895475"/>
                  <a:gd name="connsiteY2" fmla="*/ 2138362 h 2138362"/>
                  <a:gd name="connsiteX3" fmla="*/ 1890713 w 1895475"/>
                  <a:gd name="connsiteY3" fmla="*/ 742950 h 2138362"/>
                  <a:gd name="connsiteX4" fmla="*/ 928688 w 1895475"/>
                  <a:gd name="connsiteY4" fmla="*/ 0 h 213836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890713 w 1895475"/>
                  <a:gd name="connsiteY3" fmla="*/ 342900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143000 w 1895475"/>
                  <a:gd name="connsiteY3" fmla="*/ 7762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895475"/>
                  <a:gd name="connsiteY0" fmla="*/ 0 h 1738312"/>
                  <a:gd name="connsiteX1" fmla="*/ 0 w 1895475"/>
                  <a:gd name="connsiteY1" fmla="*/ 61913 h 1738312"/>
                  <a:gd name="connsiteX2" fmla="*/ 1895475 w 1895475"/>
                  <a:gd name="connsiteY2" fmla="*/ 1738312 h 1738312"/>
                  <a:gd name="connsiteX3" fmla="*/ 1238250 w 1895475"/>
                  <a:gd name="connsiteY3" fmla="*/ 814388 h 1738312"/>
                  <a:gd name="connsiteX4" fmla="*/ 247650 w 1895475"/>
                  <a:gd name="connsiteY4" fmla="*/ 0 h 1738312"/>
                  <a:gd name="connsiteX0" fmla="*/ 247650 w 1238250"/>
                  <a:gd name="connsiteY0" fmla="*/ 0 h 862012"/>
                  <a:gd name="connsiteX1" fmla="*/ 0 w 1238250"/>
                  <a:gd name="connsiteY1" fmla="*/ 61913 h 862012"/>
                  <a:gd name="connsiteX2" fmla="*/ 947738 w 1238250"/>
                  <a:gd name="connsiteY2" fmla="*/ 862012 h 862012"/>
                  <a:gd name="connsiteX3" fmla="*/ 1238250 w 1238250"/>
                  <a:gd name="connsiteY3" fmla="*/ 814388 h 862012"/>
                  <a:gd name="connsiteX4" fmla="*/ 247650 w 1238250"/>
                  <a:gd name="connsiteY4" fmla="*/ 0 h 8620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47650 w 1238250"/>
                  <a:gd name="connsiteY0" fmla="*/ 0 h 823912"/>
                  <a:gd name="connsiteX1" fmla="*/ 0 w 1238250"/>
                  <a:gd name="connsiteY1" fmla="*/ 61913 h 823912"/>
                  <a:gd name="connsiteX2" fmla="*/ 952500 w 1238250"/>
                  <a:gd name="connsiteY2" fmla="*/ 823912 h 823912"/>
                  <a:gd name="connsiteX3" fmla="*/ 1238250 w 1238250"/>
                  <a:gd name="connsiteY3" fmla="*/ 814388 h 823912"/>
                  <a:gd name="connsiteX4" fmla="*/ 247650 w 1238250"/>
                  <a:gd name="connsiteY4" fmla="*/ 0 h 823912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8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6"/>
                  <a:gd name="connsiteX1" fmla="*/ 0 w 1238250"/>
                  <a:gd name="connsiteY1" fmla="*/ 4763 h 773376"/>
                  <a:gd name="connsiteX2" fmla="*/ 952500 w 1238250"/>
                  <a:gd name="connsiteY2" fmla="*/ 766762 h 773376"/>
                  <a:gd name="connsiteX3" fmla="*/ 1238250 w 1238250"/>
                  <a:gd name="connsiteY3" fmla="*/ 771525 h 773376"/>
                  <a:gd name="connsiteX4" fmla="*/ 233363 w 1238250"/>
                  <a:gd name="connsiteY4" fmla="*/ 0 h 773376"/>
                  <a:gd name="connsiteX0" fmla="*/ 233363 w 1238250"/>
                  <a:gd name="connsiteY0" fmla="*/ 0 h 766762"/>
                  <a:gd name="connsiteX1" fmla="*/ 0 w 1238250"/>
                  <a:gd name="connsiteY1" fmla="*/ 4763 h 766762"/>
                  <a:gd name="connsiteX2" fmla="*/ 952500 w 1238250"/>
                  <a:gd name="connsiteY2" fmla="*/ 766762 h 766762"/>
                  <a:gd name="connsiteX3" fmla="*/ 1238250 w 1238250"/>
                  <a:gd name="connsiteY3" fmla="*/ 757236 h 766762"/>
                  <a:gd name="connsiteX4" fmla="*/ 233363 w 1238250"/>
                  <a:gd name="connsiteY4" fmla="*/ 0 h 766762"/>
                  <a:gd name="connsiteX0" fmla="*/ 233363 w 1238250"/>
                  <a:gd name="connsiteY0" fmla="*/ 0 h 773375"/>
                  <a:gd name="connsiteX1" fmla="*/ 0 w 1238250"/>
                  <a:gd name="connsiteY1" fmla="*/ 4763 h 773375"/>
                  <a:gd name="connsiteX2" fmla="*/ 952500 w 1238250"/>
                  <a:gd name="connsiteY2" fmla="*/ 766762 h 773375"/>
                  <a:gd name="connsiteX3" fmla="*/ 1238250 w 1238250"/>
                  <a:gd name="connsiteY3" fmla="*/ 771523 h 773375"/>
                  <a:gd name="connsiteX4" fmla="*/ 233363 w 1238250"/>
                  <a:gd name="connsiteY4" fmla="*/ 0 h 773375"/>
                  <a:gd name="connsiteX0" fmla="*/ 233363 w 1238250"/>
                  <a:gd name="connsiteY0" fmla="*/ 0 h 771523"/>
                  <a:gd name="connsiteX1" fmla="*/ 0 w 1238250"/>
                  <a:gd name="connsiteY1" fmla="*/ 4763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71523"/>
                  <a:gd name="connsiteX1" fmla="*/ 0 w 1238250"/>
                  <a:gd name="connsiteY1" fmla="*/ 23466 h 771523"/>
                  <a:gd name="connsiteX2" fmla="*/ 952500 w 1238250"/>
                  <a:gd name="connsiteY2" fmla="*/ 766762 h 771523"/>
                  <a:gd name="connsiteX3" fmla="*/ 1238250 w 1238250"/>
                  <a:gd name="connsiteY3" fmla="*/ 771523 h 771523"/>
                  <a:gd name="connsiteX4" fmla="*/ 233363 w 1238250"/>
                  <a:gd name="connsiteY4" fmla="*/ 0 h 771523"/>
                  <a:gd name="connsiteX0" fmla="*/ 233363 w 1238250"/>
                  <a:gd name="connsiteY0" fmla="*/ 0 h 757496"/>
                  <a:gd name="connsiteX1" fmla="*/ 0 w 1238250"/>
                  <a:gd name="connsiteY1" fmla="*/ 9439 h 757496"/>
                  <a:gd name="connsiteX2" fmla="*/ 952500 w 1238250"/>
                  <a:gd name="connsiteY2" fmla="*/ 752735 h 757496"/>
                  <a:gd name="connsiteX3" fmla="*/ 1238250 w 1238250"/>
                  <a:gd name="connsiteY3" fmla="*/ 757496 h 757496"/>
                  <a:gd name="connsiteX4" fmla="*/ 233363 w 1238250"/>
                  <a:gd name="connsiteY4" fmla="*/ 0 h 757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8250" h="757496">
                    <a:moveTo>
                      <a:pt x="233363" y="0"/>
                    </a:moveTo>
                    <a:lnTo>
                      <a:pt x="0" y="9439"/>
                    </a:lnTo>
                    <a:lnTo>
                      <a:pt x="952500" y="752735"/>
                    </a:lnTo>
                    <a:cubicBezTo>
                      <a:pt x="1060450" y="744798"/>
                      <a:pt x="1035049" y="751145"/>
                      <a:pt x="1238250" y="757496"/>
                    </a:cubicBezTo>
                    <a:lnTo>
                      <a:pt x="233363" y="0"/>
                    </a:lnTo>
                    <a:close/>
                  </a:path>
                </a:pathLst>
              </a:custGeom>
              <a:solidFill>
                <a:srgbClr val="0099CC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" lastClr="FFFFFF"/>
                  </a:solidFill>
                  <a:latin typeface="Calibri"/>
                  <a:ea typeface="+mn-ea"/>
                </a:endParaRPr>
              </a:p>
            </p:txBody>
          </p:sp>
          <p:sp>
            <p:nvSpPr>
              <p:cNvPr id="59427" name="Rectangle 65"/>
              <p:cNvSpPr>
                <a:spLocks noChangeArrowheads="1"/>
              </p:cNvSpPr>
              <p:nvPr/>
            </p:nvSpPr>
            <p:spPr bwMode="auto">
              <a:xfrm>
                <a:off x="1296825" y="5178575"/>
                <a:ext cx="289686" cy="1351389"/>
              </a:xfrm>
              <a:prstGeom prst="rect">
                <a:avLst/>
              </a:pr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FFFF"/>
                  </a:solidFill>
                  <a:latin typeface="Calibri" charset="0"/>
                </a:endParaRPr>
              </a:p>
            </p:txBody>
          </p:sp>
        </p:grpSp>
        <p:sp>
          <p:nvSpPr>
            <p:cNvPr id="59424" name="Right Arrow 62"/>
            <p:cNvSpPr>
              <a:spLocks noChangeArrowheads="1"/>
            </p:cNvSpPr>
            <p:nvPr/>
          </p:nvSpPr>
          <p:spPr bwMode="auto">
            <a:xfrm rot="-5245926">
              <a:off x="3947358" y="5684800"/>
              <a:ext cx="267240" cy="219835"/>
            </a:xfrm>
            <a:prstGeom prst="rightArrow">
              <a:avLst>
                <a:gd name="adj1" fmla="val 13889"/>
                <a:gd name="adj2" fmla="val 53702"/>
              </a:avLst>
            </a:prstGeom>
            <a:solidFill>
              <a:srgbClr val="33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541338" y="1903413"/>
            <a:ext cx="1181100" cy="533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L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bits</a:t>
            </a:r>
          </a:p>
          <a:p>
            <a:pPr eaLnBrk="1" fontAlgn="auto" hangingPunct="1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per packet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5334000" y="2898775"/>
            <a:ext cx="566738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i="1" kern="0" dirty="0">
                <a:solidFill>
                  <a:prstClr val="black"/>
                </a:solidFill>
                <a:latin typeface="Calibri"/>
                <a:ea typeface="+mn-ea"/>
              </a:rPr>
              <a:t>R</a:t>
            </a:r>
            <a:r>
              <a:rPr lang="en-US" sz="1800" kern="0" dirty="0">
                <a:solidFill>
                  <a:prstClr val="black"/>
                </a:solidFill>
                <a:latin typeface="Calibri"/>
                <a:ea typeface="+mn-ea"/>
              </a:rPr>
              <a:t> bps</a:t>
            </a:r>
          </a:p>
        </p:txBody>
      </p:sp>
      <p:sp>
        <p:nvSpPr>
          <p:cNvPr id="59417" name="Rectangle 3"/>
          <p:cNvSpPr txBox="1">
            <a:spLocks noChangeArrowheads="1"/>
          </p:cNvSpPr>
          <p:nvPr/>
        </p:nvSpPr>
        <p:spPr bwMode="auto">
          <a:xfrm>
            <a:off x="582613" y="5711825"/>
            <a:ext cx="46021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end-end delay = 2</a:t>
            </a: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altLang="en-US" i="1" dirty="0"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(assuming zero propagation delay)</a:t>
            </a:r>
          </a:p>
        </p:txBody>
      </p:sp>
    </p:spTree>
    <p:extLst>
      <p:ext uri="{BB962C8B-B14F-4D97-AF65-F5344CB8AC3E}">
        <p14:creationId xmlns:p14="http://schemas.microsoft.com/office/powerpoint/2010/main" val="420980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9" grpId="0" uiExpand="1" build="p"/>
      <p:bldP spid="59398" grpId="0" animBg="1"/>
      <p:bldP spid="59399" grpId="0"/>
      <p:bldP spid="594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1898" y="491672"/>
            <a:ext cx="8510587" cy="6508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ea typeface="ＭＳ Ｐゴシック" charset="-128"/>
              </a:rPr>
              <a:t>Internet Structure: Network of Networks</a:t>
            </a:r>
            <a:endParaRPr lang="en-US" altLang="en-US" sz="4400">
              <a:ea typeface="ＭＳ Ｐゴシック" charset="-128"/>
            </a:endParaRPr>
          </a:p>
        </p:txBody>
      </p:sp>
      <p:sp>
        <p:nvSpPr>
          <p:cNvPr id="72707" name="Rectangle 3"/>
          <p:cNvSpPr txBox="1">
            <a:spLocks noChangeArrowheads="1"/>
          </p:cNvSpPr>
          <p:nvPr/>
        </p:nvSpPr>
        <p:spPr bwMode="auto">
          <a:xfrm>
            <a:off x="491899" y="1285421"/>
            <a:ext cx="819626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682625" indent="-2254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End systems connect to Internet via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access ISPs 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(Internet Service Providers)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residential, company and university ISPs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Access ISPs in turn must be interconnected. 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so that any two hosts can send packets to each other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Resulting network of networks is very complex</a:t>
            </a:r>
          </a:p>
          <a:p>
            <a:pPr lvl="1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Arial" charset="0"/>
              <a:buChar char="•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evolution was driven by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economics</a:t>
            </a: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alt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national policies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Let</a:t>
            </a:r>
            <a:r>
              <a:rPr lang="ja-JP" altLang="en-US" dirty="0">
                <a:latin typeface="Calibri" charset="0"/>
                <a:ea typeface="Calibri" charset="0"/>
                <a:cs typeface="Calibri" charset="0"/>
              </a:rPr>
              <a:t>’</a:t>
            </a:r>
            <a:r>
              <a:rPr lang="en-US" altLang="ja-JP" dirty="0">
                <a:latin typeface="Calibri" charset="0"/>
                <a:ea typeface="Calibri" charset="0"/>
                <a:cs typeface="Calibri" charset="0"/>
              </a:rPr>
              <a:t>s take a stepwise approach to describe current Internet structure</a:t>
            </a:r>
            <a:endParaRPr lang="en-US" alt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0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3073" y="1256942"/>
            <a:ext cx="8204200" cy="906463"/>
          </a:xfrm>
        </p:spPr>
        <p:txBody>
          <a:bodyPr/>
          <a:lstStyle/>
          <a:p>
            <a:pPr marL="0" indent="0" eaLnBrk="1" hangingPunct="1">
              <a:buSzPct val="75000"/>
              <a:buFont typeface="Wingdings" charset="2"/>
              <a:buNone/>
            </a:pPr>
            <a:r>
              <a:rPr lang="en-US" altLang="en-US" sz="2400">
                <a:solidFill>
                  <a:srgbClr val="CC0000"/>
                </a:solidFill>
                <a:ea typeface="ＭＳ Ｐゴシック" charset="-128"/>
              </a:rPr>
              <a:t>Question: </a:t>
            </a:r>
            <a:r>
              <a:rPr lang="en-US" altLang="en-US" sz="2400">
                <a:ea typeface="ＭＳ Ｐゴシック" charset="-128"/>
              </a:rPr>
              <a:t>given millions of access ISPs, how to connect them together?</a:t>
            </a:r>
          </a:p>
          <a:p>
            <a:pPr marL="0" indent="0" eaLnBrk="1" hangingPunct="1">
              <a:buSzPct val="75000"/>
              <a:buFont typeface="Wingdings" charset="2"/>
              <a:buNone/>
            </a:pP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74756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74759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7481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2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0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7480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10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1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7480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8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2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7480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6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3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7480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4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4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7480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2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5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7479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800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6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7479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8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7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7479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6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8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7479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4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69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7479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2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0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7478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90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1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7478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8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2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7478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6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3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7478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4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4774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7478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782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sp>
          <p:nvSpPr>
            <p:cNvPr id="74775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6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7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8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79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4780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sp>
        <p:nvSpPr>
          <p:cNvPr id="63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68541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6707" y="1345907"/>
            <a:ext cx="8204200" cy="673100"/>
          </a:xfrm>
        </p:spPr>
        <p:txBody>
          <a:bodyPr/>
          <a:lstStyle/>
          <a:p>
            <a:pPr marL="0" indent="0" eaLnBrk="1" hangingPunct="1">
              <a:buSzPct val="75000"/>
              <a:buFont typeface="Wingdings" charset="2"/>
              <a:buNone/>
            </a:pPr>
            <a:r>
              <a:rPr lang="en-US" altLang="en-US" sz="2400" i="1">
                <a:solidFill>
                  <a:srgbClr val="CC0000"/>
                </a:solidFill>
                <a:ea typeface="ＭＳ Ｐゴシック" charset="-128"/>
              </a:rPr>
              <a:t>Option: </a:t>
            </a:r>
            <a:r>
              <a:rPr lang="en-US" altLang="en-US" sz="2400" i="1">
                <a:ea typeface="ＭＳ Ｐゴシック" charset="-128"/>
              </a:rPr>
              <a:t>connect each access ISP to every other access ISP? </a:t>
            </a:r>
          </a:p>
          <a:p>
            <a:pPr marL="0" indent="0" eaLnBrk="1" hangingPunct="1">
              <a:buSzPct val="75000"/>
              <a:buFont typeface="Wingdings" charset="2"/>
              <a:buNone/>
            </a:pPr>
            <a:endParaRPr lang="en-US" altLang="en-US" sz="2400" dirty="0">
              <a:ea typeface="ＭＳ Ｐゴシック" charset="-128"/>
            </a:endParaRPr>
          </a:p>
        </p:txBody>
      </p:sp>
      <p:grpSp>
        <p:nvGrpSpPr>
          <p:cNvPr id="76804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7691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3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05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7691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911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06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76807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76808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19" name="Group 25"/>
          <p:cNvGrpSpPr>
            <a:grpSpLocks/>
          </p:cNvGrpSpPr>
          <p:nvPr/>
        </p:nvGrpSpPr>
        <p:grpSpPr bwMode="auto">
          <a:xfrm>
            <a:off x="908050" y="2281238"/>
            <a:ext cx="7361238" cy="3768725"/>
            <a:chOff x="888125" y="2295063"/>
            <a:chExt cx="7361771" cy="3769689"/>
          </a:xfrm>
        </p:grpSpPr>
        <p:cxnSp>
          <p:nvCxnSpPr>
            <p:cNvPr id="76890" name="Straight Connector 7"/>
            <p:cNvCxnSpPr>
              <a:cxnSpLocks noChangeShapeType="1"/>
              <a:stCxn id="76852" idx="0"/>
            </p:cNvCxnSpPr>
            <p:nvPr/>
          </p:nvCxnSpPr>
          <p:spPr bwMode="auto">
            <a:xfrm flipV="1">
              <a:off x="1661409" y="2570969"/>
              <a:ext cx="577293" cy="28026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1" name="Straight Connector 188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509155" y="3032403"/>
              <a:ext cx="171469" cy="2327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2" name="Straight Connector 190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185287" y="3451504"/>
              <a:ext cx="495337" cy="19080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3" name="Straight Connector 192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181567" y="4298698"/>
              <a:ext cx="499057" cy="10608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4" name="Straight Connector 195"/>
            <p:cNvCxnSpPr>
              <a:cxnSpLocks noChangeShapeType="1"/>
              <a:stCxn id="76852" idx="0"/>
            </p:cNvCxnSpPr>
            <p:nvPr/>
          </p:nvCxnSpPr>
          <p:spPr bwMode="auto">
            <a:xfrm flipH="1" flipV="1">
              <a:off x="1386886" y="4980292"/>
              <a:ext cx="293738" cy="379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5" name="Straight Connector 197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61409" y="5373637"/>
              <a:ext cx="1526432" cy="593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6" name="Straight Connector 199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2723702" cy="7030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7" name="Straight Connector 201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3605885" cy="619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8" name="Straight Connector 203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5184745"/>
              <a:ext cx="6569272" cy="1747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99" name="Straight Connector 204"/>
            <p:cNvCxnSpPr>
              <a:cxnSpLocks noChangeShapeType="1"/>
              <a:endCxn id="76852" idx="0"/>
            </p:cNvCxnSpPr>
            <p:nvPr/>
          </p:nvCxnSpPr>
          <p:spPr bwMode="auto">
            <a:xfrm flipH="1" flipV="1">
              <a:off x="1680624" y="5359527"/>
              <a:ext cx="5742435" cy="4867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0" name="Straight Connector 207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4311835"/>
              <a:ext cx="6338019" cy="1047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1" name="Straight Connector 209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3273553"/>
              <a:ext cx="5749312" cy="20859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2" name="Straight Connector 211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784308"/>
              <a:ext cx="4942318" cy="25752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3" name="Straight Connector 213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295063"/>
              <a:ext cx="2971398" cy="30644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904" name="Straight Connector 215"/>
            <p:cNvCxnSpPr>
              <a:cxnSpLocks noChangeShapeType="1"/>
              <a:endCxn id="76852" idx="0"/>
            </p:cNvCxnSpPr>
            <p:nvPr/>
          </p:nvCxnSpPr>
          <p:spPr bwMode="auto">
            <a:xfrm flipH="1">
              <a:off x="1680624" y="2295321"/>
              <a:ext cx="2025496" cy="30642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905" name="TextBox 24"/>
            <p:cNvSpPr txBox="1">
              <a:spLocks noChangeArrowheads="1"/>
            </p:cNvSpPr>
            <p:nvPr/>
          </p:nvSpPr>
          <p:spPr bwMode="auto">
            <a:xfrm rot="5710989">
              <a:off x="859913" y="4114468"/>
              <a:ext cx="3642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/>
                <a:t>…</a:t>
              </a:r>
            </a:p>
          </p:txBody>
        </p:sp>
        <p:sp>
          <p:nvSpPr>
            <p:cNvPr id="76906" name="TextBox 218"/>
            <p:cNvSpPr txBox="1">
              <a:spLocks noChangeArrowheads="1"/>
            </p:cNvSpPr>
            <p:nvPr/>
          </p:nvSpPr>
          <p:spPr bwMode="auto">
            <a:xfrm rot="7515077">
              <a:off x="4511491" y="5728762"/>
              <a:ext cx="3642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400"/>
                <a:t>…</a:t>
              </a:r>
            </a:p>
          </p:txBody>
        </p:sp>
        <p:sp>
          <p:nvSpPr>
            <p:cNvPr id="76907" name="TextBox 219"/>
            <p:cNvSpPr txBox="1">
              <a:spLocks noChangeArrowheads="1"/>
            </p:cNvSpPr>
            <p:nvPr/>
          </p:nvSpPr>
          <p:spPr bwMode="auto">
            <a:xfrm rot="3940343">
              <a:off x="6392354" y="3846211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  <p:sp>
          <p:nvSpPr>
            <p:cNvPr id="76908" name="TextBox 220"/>
            <p:cNvSpPr txBox="1">
              <a:spLocks noChangeArrowheads="1"/>
            </p:cNvSpPr>
            <p:nvPr/>
          </p:nvSpPr>
          <p:spPr bwMode="auto">
            <a:xfrm rot="2048420">
              <a:off x="4482993" y="2684685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  <p:sp>
          <p:nvSpPr>
            <p:cNvPr id="76909" name="TextBox 221"/>
            <p:cNvSpPr txBox="1">
              <a:spLocks noChangeArrowheads="1"/>
            </p:cNvSpPr>
            <p:nvPr/>
          </p:nvSpPr>
          <p:spPr bwMode="auto">
            <a:xfrm rot="-316136">
              <a:off x="2189980" y="2687381"/>
              <a:ext cx="4924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…</a:t>
              </a:r>
            </a:p>
          </p:txBody>
        </p:sp>
      </p:grpSp>
      <p:grpSp>
        <p:nvGrpSpPr>
          <p:cNvPr id="20" name="Group 223"/>
          <p:cNvGrpSpPr>
            <a:grpSpLocks/>
          </p:cNvGrpSpPr>
          <p:nvPr/>
        </p:nvGrpSpPr>
        <p:grpSpPr bwMode="auto">
          <a:xfrm>
            <a:off x="1158875" y="2305050"/>
            <a:ext cx="7094538" cy="3695700"/>
            <a:chOff x="862570" y="2361120"/>
            <a:chExt cx="7094553" cy="3695520"/>
          </a:xfrm>
        </p:grpSpPr>
        <p:cxnSp>
          <p:nvCxnSpPr>
            <p:cNvPr id="76875" name="Straight Connector 224"/>
            <p:cNvCxnSpPr>
              <a:cxnSpLocks noChangeShapeType="1"/>
            </p:cNvCxnSpPr>
            <p:nvPr/>
          </p:nvCxnSpPr>
          <p:spPr bwMode="auto">
            <a:xfrm flipH="1">
              <a:off x="1446332" y="2897188"/>
              <a:ext cx="4736982" cy="25351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6" name="Straight Connector 225"/>
            <p:cNvCxnSpPr>
              <a:cxnSpLocks noChangeShapeType="1"/>
            </p:cNvCxnSpPr>
            <p:nvPr/>
          </p:nvCxnSpPr>
          <p:spPr bwMode="auto">
            <a:xfrm flipH="1">
              <a:off x="2972043" y="2885760"/>
              <a:ext cx="3213953" cy="3041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7" name="Straight Connector 226"/>
            <p:cNvCxnSpPr>
              <a:cxnSpLocks noChangeShapeType="1"/>
            </p:cNvCxnSpPr>
            <p:nvPr/>
          </p:nvCxnSpPr>
          <p:spPr bwMode="auto">
            <a:xfrm flipH="1">
              <a:off x="4328465" y="2877120"/>
              <a:ext cx="1866171" cy="31795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8" name="Straight Connector 227"/>
            <p:cNvCxnSpPr>
              <a:cxnSpLocks noChangeShapeType="1"/>
            </p:cNvCxnSpPr>
            <p:nvPr/>
          </p:nvCxnSpPr>
          <p:spPr bwMode="auto">
            <a:xfrm flipH="1">
              <a:off x="5270184" y="2877120"/>
              <a:ext cx="915812" cy="30585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9" name="Straight Connector 228"/>
            <p:cNvCxnSpPr>
              <a:cxnSpLocks noChangeShapeType="1"/>
            </p:cNvCxnSpPr>
            <p:nvPr/>
          </p:nvCxnSpPr>
          <p:spPr bwMode="auto">
            <a:xfrm>
              <a:off x="6167438" y="2901156"/>
              <a:ext cx="1141702" cy="28012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0" name="Straight Connector 229"/>
            <p:cNvCxnSpPr>
              <a:cxnSpLocks noChangeShapeType="1"/>
            </p:cNvCxnSpPr>
            <p:nvPr/>
          </p:nvCxnSpPr>
          <p:spPr bwMode="auto">
            <a:xfrm>
              <a:off x="6171406" y="2889250"/>
              <a:ext cx="1785717" cy="2355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1" name="Straight Connector 230"/>
            <p:cNvCxnSpPr>
              <a:cxnSpLocks noChangeShapeType="1"/>
            </p:cNvCxnSpPr>
            <p:nvPr/>
          </p:nvCxnSpPr>
          <p:spPr bwMode="auto">
            <a:xfrm>
              <a:off x="6179344" y="2881313"/>
              <a:ext cx="1587707" cy="13868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2" name="Straight Connector 231"/>
            <p:cNvCxnSpPr>
              <a:cxnSpLocks noChangeShapeType="1"/>
            </p:cNvCxnSpPr>
            <p:nvPr/>
          </p:nvCxnSpPr>
          <p:spPr bwMode="auto">
            <a:xfrm>
              <a:off x="6179344" y="2897188"/>
              <a:ext cx="602786" cy="2909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3" name="Straight Connector 232"/>
            <p:cNvCxnSpPr>
              <a:cxnSpLocks noChangeShapeType="1"/>
            </p:cNvCxnSpPr>
            <p:nvPr/>
          </p:nvCxnSpPr>
          <p:spPr bwMode="auto">
            <a:xfrm>
              <a:off x="4584546" y="2364240"/>
              <a:ext cx="1558252" cy="5128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4" name="Straight Connector 233"/>
            <p:cNvCxnSpPr>
              <a:cxnSpLocks noChangeShapeType="1"/>
            </p:cNvCxnSpPr>
            <p:nvPr/>
          </p:nvCxnSpPr>
          <p:spPr bwMode="auto">
            <a:xfrm>
              <a:off x="3691549" y="2361120"/>
              <a:ext cx="2485808" cy="5332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5" name="Straight Connector 234"/>
            <p:cNvCxnSpPr>
              <a:cxnSpLocks noChangeShapeType="1"/>
            </p:cNvCxnSpPr>
            <p:nvPr/>
          </p:nvCxnSpPr>
          <p:spPr bwMode="auto">
            <a:xfrm>
              <a:off x="2081460" y="2548080"/>
              <a:ext cx="4078617" cy="337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6" name="Straight Connector 235"/>
            <p:cNvCxnSpPr>
              <a:cxnSpLocks noChangeShapeType="1"/>
            </p:cNvCxnSpPr>
            <p:nvPr/>
          </p:nvCxnSpPr>
          <p:spPr bwMode="auto">
            <a:xfrm flipV="1">
              <a:off x="1309418" y="2903040"/>
              <a:ext cx="4842020" cy="30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7" name="Straight Connector 236"/>
            <p:cNvCxnSpPr>
              <a:cxnSpLocks noChangeShapeType="1"/>
            </p:cNvCxnSpPr>
            <p:nvPr/>
          </p:nvCxnSpPr>
          <p:spPr bwMode="auto">
            <a:xfrm flipV="1">
              <a:off x="934801" y="2894400"/>
              <a:ext cx="5242556" cy="3770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8" name="Straight Connector 237"/>
            <p:cNvCxnSpPr>
              <a:cxnSpLocks noChangeShapeType="1"/>
            </p:cNvCxnSpPr>
            <p:nvPr/>
          </p:nvCxnSpPr>
          <p:spPr bwMode="auto">
            <a:xfrm flipV="1">
              <a:off x="862570" y="2901156"/>
              <a:ext cx="5296930" cy="1386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89" name="Straight Connector 238"/>
            <p:cNvCxnSpPr>
              <a:cxnSpLocks noChangeShapeType="1"/>
            </p:cNvCxnSpPr>
            <p:nvPr/>
          </p:nvCxnSpPr>
          <p:spPr bwMode="auto">
            <a:xfrm flipV="1">
              <a:off x="1101367" y="2901156"/>
              <a:ext cx="5077977" cy="20260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239"/>
          <p:cNvGrpSpPr>
            <a:grpSpLocks/>
          </p:cNvGrpSpPr>
          <p:nvPr/>
        </p:nvGrpSpPr>
        <p:grpSpPr bwMode="auto">
          <a:xfrm>
            <a:off x="1095375" y="2195513"/>
            <a:ext cx="7158038" cy="3798887"/>
            <a:chOff x="799176" y="2251902"/>
            <a:chExt cx="7158126" cy="3799069"/>
          </a:xfrm>
        </p:grpSpPr>
        <p:cxnSp>
          <p:nvCxnSpPr>
            <p:cNvPr id="76860" name="Straight Connector 240"/>
            <p:cNvCxnSpPr>
              <a:cxnSpLocks noChangeShapeType="1"/>
            </p:cNvCxnSpPr>
            <p:nvPr/>
          </p:nvCxnSpPr>
          <p:spPr bwMode="auto">
            <a:xfrm>
              <a:off x="2012365" y="2732956"/>
              <a:ext cx="3121627" cy="32043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1" name="Straight Connector 241"/>
            <p:cNvCxnSpPr>
              <a:cxnSpLocks noChangeShapeType="1"/>
            </p:cNvCxnSpPr>
            <p:nvPr/>
          </p:nvCxnSpPr>
          <p:spPr bwMode="auto">
            <a:xfrm>
              <a:off x="2009682" y="2721528"/>
              <a:ext cx="2384511" cy="33294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2" name="Straight Connector 242"/>
            <p:cNvCxnSpPr>
              <a:cxnSpLocks noChangeShapeType="1"/>
            </p:cNvCxnSpPr>
            <p:nvPr/>
          </p:nvCxnSpPr>
          <p:spPr bwMode="auto">
            <a:xfrm>
              <a:off x="2001042" y="2712888"/>
              <a:ext cx="1091382" cy="31978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3" name="Straight Connector 243"/>
            <p:cNvCxnSpPr>
              <a:cxnSpLocks noChangeShapeType="1"/>
            </p:cNvCxnSpPr>
            <p:nvPr/>
          </p:nvCxnSpPr>
          <p:spPr bwMode="auto">
            <a:xfrm flipH="1">
              <a:off x="1471306" y="2712888"/>
              <a:ext cx="538376" cy="26981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4" name="Straight Connector 244"/>
            <p:cNvCxnSpPr>
              <a:cxnSpLocks noChangeShapeType="1"/>
            </p:cNvCxnSpPr>
            <p:nvPr/>
          </p:nvCxnSpPr>
          <p:spPr bwMode="auto">
            <a:xfrm flipH="1">
              <a:off x="1007181" y="2736924"/>
              <a:ext cx="1021059" cy="20695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5" name="Straight Connector 245"/>
            <p:cNvCxnSpPr>
              <a:cxnSpLocks noChangeShapeType="1"/>
            </p:cNvCxnSpPr>
            <p:nvPr/>
          </p:nvCxnSpPr>
          <p:spPr bwMode="auto">
            <a:xfrm flipH="1">
              <a:off x="799176" y="2725018"/>
              <a:ext cx="1225097" cy="14135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6" name="Straight Connector 246"/>
            <p:cNvCxnSpPr>
              <a:cxnSpLocks noChangeShapeType="1"/>
            </p:cNvCxnSpPr>
            <p:nvPr/>
          </p:nvCxnSpPr>
          <p:spPr bwMode="auto">
            <a:xfrm flipH="1">
              <a:off x="932218" y="2704755"/>
              <a:ext cx="1107153" cy="5889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7" name="Straight Connector 247"/>
            <p:cNvCxnSpPr>
              <a:cxnSpLocks noChangeShapeType="1"/>
            </p:cNvCxnSpPr>
            <p:nvPr/>
          </p:nvCxnSpPr>
          <p:spPr bwMode="auto">
            <a:xfrm flipH="1">
              <a:off x="1293642" y="2704755"/>
              <a:ext cx="745729" cy="216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8" name="Straight Connector 248"/>
            <p:cNvCxnSpPr>
              <a:cxnSpLocks noChangeShapeType="1"/>
            </p:cNvCxnSpPr>
            <p:nvPr/>
          </p:nvCxnSpPr>
          <p:spPr bwMode="auto">
            <a:xfrm flipH="1">
              <a:off x="2052880" y="2251902"/>
              <a:ext cx="1141349" cy="4609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69" name="Straight Connector 249"/>
            <p:cNvCxnSpPr>
              <a:cxnSpLocks noChangeShapeType="1"/>
            </p:cNvCxnSpPr>
            <p:nvPr/>
          </p:nvCxnSpPr>
          <p:spPr bwMode="auto">
            <a:xfrm flipH="1">
              <a:off x="2018321" y="2332076"/>
              <a:ext cx="2284094" cy="3980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0" name="Straight Connector 250"/>
            <p:cNvCxnSpPr>
              <a:cxnSpLocks noChangeShapeType="1"/>
            </p:cNvCxnSpPr>
            <p:nvPr/>
          </p:nvCxnSpPr>
          <p:spPr bwMode="auto">
            <a:xfrm flipH="1" flipV="1">
              <a:off x="2035602" y="2721528"/>
              <a:ext cx="4016700" cy="141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1" name="Straight Connector 251"/>
            <p:cNvCxnSpPr>
              <a:cxnSpLocks noChangeShapeType="1"/>
            </p:cNvCxnSpPr>
            <p:nvPr/>
          </p:nvCxnSpPr>
          <p:spPr bwMode="auto">
            <a:xfrm flipH="1" flipV="1">
              <a:off x="2044240" y="2738808"/>
              <a:ext cx="4755057" cy="5290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2" name="Straight Connector 252"/>
            <p:cNvCxnSpPr>
              <a:cxnSpLocks noChangeShapeType="1"/>
            </p:cNvCxnSpPr>
            <p:nvPr/>
          </p:nvCxnSpPr>
          <p:spPr bwMode="auto">
            <a:xfrm flipH="1" flipV="1">
              <a:off x="2018321" y="2730168"/>
              <a:ext cx="5710381" cy="15549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3" name="Straight Connector 253"/>
            <p:cNvCxnSpPr>
              <a:cxnSpLocks noChangeShapeType="1"/>
            </p:cNvCxnSpPr>
            <p:nvPr/>
          </p:nvCxnSpPr>
          <p:spPr bwMode="auto">
            <a:xfrm flipH="1" flipV="1">
              <a:off x="2036178" y="2736924"/>
              <a:ext cx="5921124" cy="24625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874" name="Straight Connector 254"/>
            <p:cNvCxnSpPr>
              <a:cxnSpLocks noChangeShapeType="1"/>
            </p:cNvCxnSpPr>
            <p:nvPr/>
          </p:nvCxnSpPr>
          <p:spPr bwMode="auto">
            <a:xfrm flipH="1" flipV="1">
              <a:off x="2016335" y="2736924"/>
              <a:ext cx="5165304" cy="30002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497138" y="3403600"/>
            <a:ext cx="4268787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/>
              <a:t>connecting each access ISP to each other directly </a:t>
            </a:r>
            <a:r>
              <a:rPr lang="en-US" altLang="en-US" i="1">
                <a:solidFill>
                  <a:srgbClr val="CC0000"/>
                </a:solidFill>
              </a:rPr>
              <a:t>doesn’t scale: </a:t>
            </a:r>
            <a:r>
              <a:rPr lang="en-US" altLang="en-US"/>
              <a:t>O(</a:t>
            </a:r>
            <a:r>
              <a:rPr lang="en-US" altLang="en-US" i="1"/>
              <a:t>N</a:t>
            </a:r>
            <a:r>
              <a:rPr lang="en-US" altLang="en-US" baseline="30000"/>
              <a:t>2</a:t>
            </a:r>
            <a:r>
              <a:rPr lang="en-US" altLang="en-US"/>
              <a:t>) connections.</a:t>
            </a:r>
          </a:p>
        </p:txBody>
      </p:sp>
      <p:grpSp>
        <p:nvGrpSpPr>
          <p:cNvPr id="76815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7685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9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6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7685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7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7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7685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5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8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7685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3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19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7685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1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0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7684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9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21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76822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7684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7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3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7684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5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4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7684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3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5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7684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41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26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grpSp>
        <p:nvGrpSpPr>
          <p:cNvPr id="76827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7683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9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8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7683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7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29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7683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5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76830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7683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33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76831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116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588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1" name="Group 5"/>
          <p:cNvGrpSpPr>
            <a:grpSpLocks/>
          </p:cNvGrpSpPr>
          <p:nvPr/>
        </p:nvGrpSpPr>
        <p:grpSpPr bwMode="auto">
          <a:xfrm>
            <a:off x="450850" y="1849438"/>
            <a:ext cx="8437563" cy="4559300"/>
            <a:chOff x="154891" y="1905681"/>
            <a:chExt cx="8436427" cy="4559651"/>
          </a:xfrm>
        </p:grpSpPr>
        <p:grpSp>
          <p:nvGrpSpPr>
            <p:cNvPr id="78961" name="Group 2"/>
            <p:cNvGrpSpPr>
              <a:grpSpLocks/>
            </p:cNvGrpSpPr>
            <p:nvPr/>
          </p:nvGrpSpPr>
          <p:grpSpPr bwMode="auto">
            <a:xfrm>
              <a:off x="1529396" y="2297655"/>
              <a:ext cx="648422" cy="418253"/>
              <a:chOff x="3053396" y="4304255"/>
              <a:chExt cx="648422" cy="418253"/>
            </a:xfrm>
          </p:grpSpPr>
          <p:sp>
            <p:nvSpPr>
              <p:cNvPr id="7901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4" name="TextBox 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2" name="Group 131"/>
            <p:cNvGrpSpPr>
              <a:grpSpLocks/>
            </p:cNvGrpSpPr>
            <p:nvPr/>
          </p:nvGrpSpPr>
          <p:grpSpPr bwMode="auto">
            <a:xfrm>
              <a:off x="373696" y="3097755"/>
              <a:ext cx="648422" cy="418253"/>
              <a:chOff x="3053396" y="4304255"/>
              <a:chExt cx="648422" cy="418253"/>
            </a:xfrm>
          </p:grpSpPr>
          <p:sp>
            <p:nvSpPr>
              <p:cNvPr id="7901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2" name="TextBox 13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3" name="Group 135"/>
            <p:cNvGrpSpPr>
              <a:grpSpLocks/>
            </p:cNvGrpSpPr>
            <p:nvPr/>
          </p:nvGrpSpPr>
          <p:grpSpPr bwMode="auto">
            <a:xfrm>
              <a:off x="6037896" y="2551655"/>
              <a:ext cx="648422" cy="418253"/>
              <a:chOff x="3053396" y="4304255"/>
              <a:chExt cx="648422" cy="418253"/>
            </a:xfrm>
          </p:grpSpPr>
          <p:sp>
            <p:nvSpPr>
              <p:cNvPr id="7900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10" name="TextBox 13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4" name="Group 138"/>
            <p:cNvGrpSpPr>
              <a:grpSpLocks/>
            </p:cNvGrpSpPr>
            <p:nvPr/>
          </p:nvGrpSpPr>
          <p:grpSpPr bwMode="auto">
            <a:xfrm>
              <a:off x="945196" y="5409155"/>
              <a:ext cx="648422" cy="418253"/>
              <a:chOff x="3053396" y="4304255"/>
              <a:chExt cx="648422" cy="418253"/>
            </a:xfrm>
          </p:grpSpPr>
          <p:sp>
            <p:nvSpPr>
              <p:cNvPr id="7900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8" name="TextBox 140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5" name="Group 141"/>
            <p:cNvGrpSpPr>
              <a:grpSpLocks/>
            </p:cNvGrpSpPr>
            <p:nvPr/>
          </p:nvGrpSpPr>
          <p:grpSpPr bwMode="auto">
            <a:xfrm>
              <a:off x="526096" y="4786855"/>
              <a:ext cx="648422" cy="418253"/>
              <a:chOff x="3053396" y="4304255"/>
              <a:chExt cx="648422" cy="418253"/>
            </a:xfrm>
          </p:grpSpPr>
          <p:sp>
            <p:nvSpPr>
              <p:cNvPr id="7900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6" name="TextBox 143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6" name="Group 144"/>
            <p:cNvGrpSpPr>
              <a:grpSpLocks/>
            </p:cNvGrpSpPr>
            <p:nvPr/>
          </p:nvGrpSpPr>
          <p:grpSpPr bwMode="auto">
            <a:xfrm>
              <a:off x="297496" y="4126455"/>
              <a:ext cx="648422" cy="418253"/>
              <a:chOff x="3053396" y="4304255"/>
              <a:chExt cx="648422" cy="418253"/>
            </a:xfrm>
          </p:grpSpPr>
          <p:sp>
            <p:nvSpPr>
              <p:cNvPr id="7900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4" name="TextBox 146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7" name="Group 147"/>
            <p:cNvGrpSpPr>
              <a:grpSpLocks/>
            </p:cNvGrpSpPr>
            <p:nvPr/>
          </p:nvGrpSpPr>
          <p:grpSpPr bwMode="auto">
            <a:xfrm>
              <a:off x="6787196" y="2983455"/>
              <a:ext cx="648422" cy="418253"/>
              <a:chOff x="3053396" y="4304255"/>
              <a:chExt cx="648422" cy="418253"/>
            </a:xfrm>
          </p:grpSpPr>
          <p:sp>
            <p:nvSpPr>
              <p:cNvPr id="7900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2" name="TextBox 149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8" name="Group 150"/>
            <p:cNvGrpSpPr>
              <a:grpSpLocks/>
            </p:cNvGrpSpPr>
            <p:nvPr/>
          </p:nvGrpSpPr>
          <p:grpSpPr bwMode="auto">
            <a:xfrm>
              <a:off x="3129596" y="2056355"/>
              <a:ext cx="648422" cy="418253"/>
              <a:chOff x="3053396" y="4304255"/>
              <a:chExt cx="648422" cy="418253"/>
            </a:xfrm>
          </p:grpSpPr>
          <p:sp>
            <p:nvSpPr>
              <p:cNvPr id="7899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000" name="TextBox 15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69" name="Group 153"/>
            <p:cNvGrpSpPr>
              <a:grpSpLocks/>
            </p:cNvGrpSpPr>
            <p:nvPr/>
          </p:nvGrpSpPr>
          <p:grpSpPr bwMode="auto">
            <a:xfrm>
              <a:off x="754696" y="2704055"/>
              <a:ext cx="648422" cy="418253"/>
              <a:chOff x="3053396" y="4304255"/>
              <a:chExt cx="648422" cy="418253"/>
            </a:xfrm>
          </p:grpSpPr>
          <p:sp>
            <p:nvSpPr>
              <p:cNvPr id="7899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8" name="TextBox 15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0" name="Group 156"/>
            <p:cNvGrpSpPr>
              <a:grpSpLocks/>
            </p:cNvGrpSpPr>
            <p:nvPr/>
          </p:nvGrpSpPr>
          <p:grpSpPr bwMode="auto">
            <a:xfrm>
              <a:off x="4043996" y="2030955"/>
              <a:ext cx="648422" cy="418253"/>
              <a:chOff x="3053396" y="4304255"/>
              <a:chExt cx="648422" cy="418253"/>
            </a:xfrm>
          </p:grpSpPr>
          <p:sp>
            <p:nvSpPr>
              <p:cNvPr id="7899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6" name="TextBox 15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1" name="Group 160"/>
            <p:cNvGrpSpPr>
              <a:grpSpLocks/>
            </p:cNvGrpSpPr>
            <p:nvPr/>
          </p:nvGrpSpPr>
          <p:grpSpPr bwMode="auto">
            <a:xfrm>
              <a:off x="7104696" y="5663155"/>
              <a:ext cx="648422" cy="418253"/>
              <a:chOff x="3053396" y="4304255"/>
              <a:chExt cx="648422" cy="418253"/>
            </a:xfrm>
          </p:grpSpPr>
          <p:sp>
            <p:nvSpPr>
              <p:cNvPr id="7899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4" name="TextBox 162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2" name="Group 163"/>
            <p:cNvGrpSpPr>
              <a:grpSpLocks/>
            </p:cNvGrpSpPr>
            <p:nvPr/>
          </p:nvGrpSpPr>
          <p:grpSpPr bwMode="auto">
            <a:xfrm>
              <a:off x="7942896" y="5015455"/>
              <a:ext cx="648422" cy="418253"/>
              <a:chOff x="3053396" y="4304255"/>
              <a:chExt cx="648422" cy="418253"/>
            </a:xfrm>
          </p:grpSpPr>
          <p:sp>
            <p:nvSpPr>
              <p:cNvPr id="78991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2" name="TextBox 165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3" name="Group 166"/>
            <p:cNvGrpSpPr>
              <a:grpSpLocks/>
            </p:cNvGrpSpPr>
            <p:nvPr/>
          </p:nvGrpSpPr>
          <p:grpSpPr bwMode="auto">
            <a:xfrm>
              <a:off x="7714296" y="4101055"/>
              <a:ext cx="648422" cy="418253"/>
              <a:chOff x="3053396" y="4304255"/>
              <a:chExt cx="648422" cy="418253"/>
            </a:xfrm>
          </p:grpSpPr>
          <p:sp>
            <p:nvSpPr>
              <p:cNvPr id="78989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90" name="TextBox 168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4" name="Group 169"/>
            <p:cNvGrpSpPr>
              <a:grpSpLocks/>
            </p:cNvGrpSpPr>
            <p:nvPr/>
          </p:nvGrpSpPr>
          <p:grpSpPr bwMode="auto">
            <a:xfrm>
              <a:off x="4869496" y="5904455"/>
              <a:ext cx="648422" cy="418253"/>
              <a:chOff x="3053396" y="4304255"/>
              <a:chExt cx="648422" cy="418253"/>
            </a:xfrm>
          </p:grpSpPr>
          <p:sp>
            <p:nvSpPr>
              <p:cNvPr id="78987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8" name="TextBox 171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5" name="Group 172"/>
            <p:cNvGrpSpPr>
              <a:grpSpLocks/>
            </p:cNvGrpSpPr>
            <p:nvPr/>
          </p:nvGrpSpPr>
          <p:grpSpPr bwMode="auto">
            <a:xfrm>
              <a:off x="3955096" y="6044155"/>
              <a:ext cx="648422" cy="418253"/>
              <a:chOff x="3053396" y="4304255"/>
              <a:chExt cx="648422" cy="418253"/>
            </a:xfrm>
          </p:grpSpPr>
          <p:sp>
            <p:nvSpPr>
              <p:cNvPr id="78985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6" name="TextBox 174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grpSp>
          <p:nvGrpSpPr>
            <p:cNvPr id="78976" name="Group 175"/>
            <p:cNvGrpSpPr>
              <a:grpSpLocks/>
            </p:cNvGrpSpPr>
            <p:nvPr/>
          </p:nvGrpSpPr>
          <p:grpSpPr bwMode="auto">
            <a:xfrm>
              <a:off x="2735896" y="5891755"/>
              <a:ext cx="648422" cy="418253"/>
              <a:chOff x="3053396" y="4304255"/>
              <a:chExt cx="648422" cy="418253"/>
            </a:xfrm>
          </p:grpSpPr>
          <p:sp>
            <p:nvSpPr>
              <p:cNvPr id="78983" name="Freeform 84"/>
              <p:cNvSpPr>
                <a:spLocks/>
              </p:cNvSpPr>
              <p:nvPr/>
            </p:nvSpPr>
            <p:spPr bwMode="auto">
              <a:xfrm>
                <a:off x="3053396" y="4304255"/>
                <a:ext cx="596988" cy="418253"/>
              </a:xfrm>
              <a:custGeom>
                <a:avLst/>
                <a:gdLst>
                  <a:gd name="T0" fmla="*/ 2147483647 w 1036"/>
                  <a:gd name="T1" fmla="*/ 2147483647 h 675"/>
                  <a:gd name="T2" fmla="*/ 2147483647 w 1036"/>
                  <a:gd name="T3" fmla="*/ 2147483647 h 675"/>
                  <a:gd name="T4" fmla="*/ 2147483647 w 1036"/>
                  <a:gd name="T5" fmla="*/ 2147483647 h 675"/>
                  <a:gd name="T6" fmla="*/ 2147483647 w 1036"/>
                  <a:gd name="T7" fmla="*/ 2147483647 h 675"/>
                  <a:gd name="T8" fmla="*/ 2147483647 w 1036"/>
                  <a:gd name="T9" fmla="*/ 2147483647 h 675"/>
                  <a:gd name="T10" fmla="*/ 2147483647 w 1036"/>
                  <a:gd name="T11" fmla="*/ 2147483647 h 675"/>
                  <a:gd name="T12" fmla="*/ 2147483647 w 1036"/>
                  <a:gd name="T13" fmla="*/ 2147483647 h 675"/>
                  <a:gd name="T14" fmla="*/ 2147483647 w 1036"/>
                  <a:gd name="T15" fmla="*/ 2147483647 h 675"/>
                  <a:gd name="T16" fmla="*/ 2147483647 w 1036"/>
                  <a:gd name="T17" fmla="*/ 2147483647 h 675"/>
                  <a:gd name="T18" fmla="*/ 2147483647 w 1036"/>
                  <a:gd name="T19" fmla="*/ 2147483647 h 675"/>
                  <a:gd name="T20" fmla="*/ 2147483647 w 1036"/>
                  <a:gd name="T21" fmla="*/ 2147483647 h 675"/>
                  <a:gd name="T22" fmla="*/ 2147483647 w 1036"/>
                  <a:gd name="T23" fmla="*/ 2147483647 h 675"/>
                  <a:gd name="T24" fmla="*/ 2147483647 w 1036"/>
                  <a:gd name="T25" fmla="*/ 2147483647 h 675"/>
                  <a:gd name="T26" fmla="*/ 2147483647 w 1036"/>
                  <a:gd name="T27" fmla="*/ 2147483647 h 675"/>
                  <a:gd name="T28" fmla="*/ 2147483647 w 1036"/>
                  <a:gd name="T29" fmla="*/ 2147483647 h 675"/>
                  <a:gd name="T30" fmla="*/ 2147483647 w 1036"/>
                  <a:gd name="T31" fmla="*/ 2147483647 h 675"/>
                  <a:gd name="T32" fmla="*/ 2147483647 w 1036"/>
                  <a:gd name="T33" fmla="*/ 2147483647 h 675"/>
                  <a:gd name="T34" fmla="*/ 2147483647 w 1036"/>
                  <a:gd name="T35" fmla="*/ 2147483647 h 67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36"/>
                  <a:gd name="T55" fmla="*/ 0 h 675"/>
                  <a:gd name="T56" fmla="*/ 1036 w 1036"/>
                  <a:gd name="T57" fmla="*/ 675 h 67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36" h="675">
                    <a:moveTo>
                      <a:pt x="648" y="11"/>
                    </a:moveTo>
                    <a:cubicBezTo>
                      <a:pt x="584" y="19"/>
                      <a:pt x="464" y="33"/>
                      <a:pt x="390" y="53"/>
                    </a:cubicBezTo>
                    <a:cubicBezTo>
                      <a:pt x="316" y="73"/>
                      <a:pt x="246" y="100"/>
                      <a:pt x="206" y="129"/>
                    </a:cubicBezTo>
                    <a:cubicBezTo>
                      <a:pt x="166" y="158"/>
                      <a:pt x="183" y="201"/>
                      <a:pt x="152" y="229"/>
                    </a:cubicBezTo>
                    <a:cubicBezTo>
                      <a:pt x="121" y="257"/>
                      <a:pt x="44" y="259"/>
                      <a:pt x="22" y="297"/>
                    </a:cubicBezTo>
                    <a:cubicBezTo>
                      <a:pt x="0" y="335"/>
                      <a:pt x="0" y="427"/>
                      <a:pt x="18" y="459"/>
                    </a:cubicBezTo>
                    <a:cubicBezTo>
                      <a:pt x="36" y="491"/>
                      <a:pt x="59" y="484"/>
                      <a:pt x="132" y="489"/>
                    </a:cubicBezTo>
                    <a:cubicBezTo>
                      <a:pt x="205" y="494"/>
                      <a:pt x="380" y="478"/>
                      <a:pt x="458" y="489"/>
                    </a:cubicBezTo>
                    <a:cubicBezTo>
                      <a:pt x="536" y="500"/>
                      <a:pt x="549" y="527"/>
                      <a:pt x="598" y="555"/>
                    </a:cubicBezTo>
                    <a:cubicBezTo>
                      <a:pt x="647" y="583"/>
                      <a:pt x="707" y="639"/>
                      <a:pt x="752" y="657"/>
                    </a:cubicBezTo>
                    <a:cubicBezTo>
                      <a:pt x="797" y="675"/>
                      <a:pt x="837" y="670"/>
                      <a:pt x="870" y="661"/>
                    </a:cubicBezTo>
                    <a:cubicBezTo>
                      <a:pt x="903" y="652"/>
                      <a:pt x="932" y="639"/>
                      <a:pt x="952" y="603"/>
                    </a:cubicBezTo>
                    <a:cubicBezTo>
                      <a:pt x="972" y="567"/>
                      <a:pt x="981" y="497"/>
                      <a:pt x="992" y="445"/>
                    </a:cubicBezTo>
                    <a:cubicBezTo>
                      <a:pt x="1003" y="393"/>
                      <a:pt x="1013" y="347"/>
                      <a:pt x="1018" y="291"/>
                    </a:cubicBezTo>
                    <a:cubicBezTo>
                      <a:pt x="1023" y="235"/>
                      <a:pt x="1036" y="153"/>
                      <a:pt x="1022" y="107"/>
                    </a:cubicBezTo>
                    <a:cubicBezTo>
                      <a:pt x="1008" y="61"/>
                      <a:pt x="975" y="34"/>
                      <a:pt x="934" y="17"/>
                    </a:cubicBezTo>
                    <a:cubicBezTo>
                      <a:pt x="893" y="0"/>
                      <a:pt x="824" y="4"/>
                      <a:pt x="776" y="3"/>
                    </a:cubicBezTo>
                    <a:cubicBezTo>
                      <a:pt x="728" y="2"/>
                      <a:pt x="712" y="3"/>
                      <a:pt x="648" y="11"/>
                    </a:cubicBezTo>
                    <a:close/>
                  </a:path>
                </a:pathLst>
              </a:cu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984" name="TextBox 177"/>
              <p:cNvSpPr txBox="1">
                <a:spLocks noChangeArrowheads="1"/>
              </p:cNvSpPr>
              <p:nvPr/>
            </p:nvSpPr>
            <p:spPr bwMode="auto">
              <a:xfrm>
                <a:off x="3118029" y="4323258"/>
                <a:ext cx="583789" cy="3530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access</a:t>
                </a:r>
              </a:p>
              <a:p>
                <a:pPr algn="ctr">
                  <a:lnSpc>
                    <a:spcPts val="1000"/>
                  </a:lnSpc>
                </a:pPr>
                <a:r>
                  <a:rPr lang="en-US" altLang="en-US" sz="1000"/>
                  <a:t>net</a:t>
                </a:r>
              </a:p>
            </p:txBody>
          </p:sp>
        </p:grpSp>
        <p:sp>
          <p:nvSpPr>
            <p:cNvPr id="78977" name="TextBox 4"/>
            <p:cNvSpPr txBox="1">
              <a:spLocks noChangeArrowheads="1"/>
            </p:cNvSpPr>
            <p:nvPr/>
          </p:nvSpPr>
          <p:spPr bwMode="auto">
            <a:xfrm rot="1053502">
              <a:off x="5143500" y="19558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78" name="TextBox 179"/>
            <p:cNvSpPr txBox="1">
              <a:spLocks noChangeArrowheads="1"/>
            </p:cNvSpPr>
            <p:nvPr/>
          </p:nvSpPr>
          <p:spPr bwMode="auto">
            <a:xfrm rot="2829263">
              <a:off x="7429500" y="3429000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79" name="TextBox 180"/>
            <p:cNvSpPr txBox="1">
              <a:spLocks noChangeArrowheads="1"/>
            </p:cNvSpPr>
            <p:nvPr/>
          </p:nvSpPr>
          <p:spPr bwMode="auto">
            <a:xfrm rot="9845918">
              <a:off x="6098241" y="5942112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0" name="TextBox 181"/>
            <p:cNvSpPr txBox="1">
              <a:spLocks noChangeArrowheads="1"/>
            </p:cNvSpPr>
            <p:nvPr/>
          </p:nvSpPr>
          <p:spPr bwMode="auto">
            <a:xfrm rot="-9948738">
              <a:off x="1730786" y="5845469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1" name="TextBox 182"/>
            <p:cNvSpPr txBox="1">
              <a:spLocks noChangeArrowheads="1"/>
            </p:cNvSpPr>
            <p:nvPr/>
          </p:nvSpPr>
          <p:spPr bwMode="auto">
            <a:xfrm rot="-4992697">
              <a:off x="144631" y="3539025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  <p:sp>
          <p:nvSpPr>
            <p:cNvPr id="78982" name="TextBox 183"/>
            <p:cNvSpPr txBox="1">
              <a:spLocks noChangeArrowheads="1"/>
            </p:cNvSpPr>
            <p:nvPr/>
          </p:nvSpPr>
          <p:spPr bwMode="auto">
            <a:xfrm rot="-1017263">
              <a:off x="2330376" y="1905681"/>
              <a:ext cx="54373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solidFill>
                    <a:srgbClr val="0000FF"/>
                  </a:solidFill>
                </a:rPr>
                <a:t>…</a:t>
              </a:r>
            </a:p>
          </p:txBody>
        </p:sp>
      </p:grpSp>
      <p:sp>
        <p:nvSpPr>
          <p:cNvPr id="78852" name="Rectangle 3"/>
          <p:cNvSpPr txBox="1">
            <a:spLocks noChangeArrowheads="1"/>
          </p:cNvSpPr>
          <p:nvPr/>
        </p:nvSpPr>
        <p:spPr bwMode="auto">
          <a:xfrm>
            <a:off x="464344" y="1225665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Option: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connect each access ISP to one global transit ISP? </a:t>
            </a:r>
          </a:p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0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Customer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en-US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provider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ISPs have economic agreement.</a:t>
            </a:r>
          </a:p>
        </p:txBody>
      </p:sp>
      <p:sp>
        <p:nvSpPr>
          <p:cNvPr id="78855" name="Oval 3"/>
          <p:cNvSpPr>
            <a:spLocks noChangeArrowheads="1"/>
          </p:cNvSpPr>
          <p:nvPr/>
        </p:nvSpPr>
        <p:spPr bwMode="auto">
          <a:xfrm>
            <a:off x="2716213" y="3192463"/>
            <a:ext cx="3709987" cy="1862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78856" name="Straight Connector 10"/>
          <p:cNvCxnSpPr>
            <a:cxnSpLocks noChangeShapeType="1"/>
            <a:stCxn id="163" idx="7"/>
          </p:cNvCxnSpPr>
          <p:nvPr/>
        </p:nvCxnSpPr>
        <p:spPr bwMode="auto">
          <a:xfrm>
            <a:off x="4022725" y="3521075"/>
            <a:ext cx="1223963" cy="968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7" name="Straight Connector 297"/>
          <p:cNvCxnSpPr>
            <a:cxnSpLocks noChangeShapeType="1"/>
          </p:cNvCxnSpPr>
          <p:nvPr/>
        </p:nvCxnSpPr>
        <p:spPr bwMode="auto">
          <a:xfrm>
            <a:off x="4656138" y="3924300"/>
            <a:ext cx="139700" cy="1127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8" name="Straight Connector 298"/>
          <p:cNvCxnSpPr>
            <a:cxnSpLocks noChangeShapeType="1"/>
          </p:cNvCxnSpPr>
          <p:nvPr/>
        </p:nvCxnSpPr>
        <p:spPr bwMode="auto">
          <a:xfrm flipV="1">
            <a:off x="4425950" y="4200525"/>
            <a:ext cx="280988" cy="61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59" name="Straight Connector 299"/>
          <p:cNvCxnSpPr>
            <a:cxnSpLocks noChangeShapeType="1"/>
          </p:cNvCxnSpPr>
          <p:nvPr/>
        </p:nvCxnSpPr>
        <p:spPr bwMode="auto">
          <a:xfrm flipV="1">
            <a:off x="4083050" y="3962400"/>
            <a:ext cx="223838" cy="1492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0" name="Straight Connector 300"/>
          <p:cNvCxnSpPr>
            <a:cxnSpLocks noChangeShapeType="1"/>
            <a:stCxn id="237" idx="6"/>
          </p:cNvCxnSpPr>
          <p:nvPr/>
        </p:nvCxnSpPr>
        <p:spPr bwMode="auto">
          <a:xfrm flipV="1">
            <a:off x="3722688" y="4367213"/>
            <a:ext cx="238125" cy="1333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1" name="Straight Connector 301"/>
          <p:cNvCxnSpPr>
            <a:cxnSpLocks noChangeShapeType="1"/>
          </p:cNvCxnSpPr>
          <p:nvPr/>
        </p:nvCxnSpPr>
        <p:spPr bwMode="auto">
          <a:xfrm flipV="1">
            <a:off x="4675188" y="4267200"/>
            <a:ext cx="292100" cy="3429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2" name="Straight Connector 302"/>
          <p:cNvCxnSpPr>
            <a:cxnSpLocks noChangeShapeType="1"/>
          </p:cNvCxnSpPr>
          <p:nvPr/>
        </p:nvCxnSpPr>
        <p:spPr bwMode="auto">
          <a:xfrm flipH="1" flipV="1">
            <a:off x="5243513" y="4248150"/>
            <a:ext cx="412750" cy="1682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3" name="Straight Connector 303"/>
          <p:cNvCxnSpPr>
            <a:cxnSpLocks noChangeShapeType="1"/>
          </p:cNvCxnSpPr>
          <p:nvPr/>
        </p:nvCxnSpPr>
        <p:spPr bwMode="auto">
          <a:xfrm flipV="1">
            <a:off x="5227638" y="3776663"/>
            <a:ext cx="328612" cy="2667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64" name="Straight Connector 304"/>
          <p:cNvCxnSpPr>
            <a:cxnSpLocks noChangeShapeType="1"/>
            <a:endCxn id="161" idx="7"/>
          </p:cNvCxnSpPr>
          <p:nvPr/>
        </p:nvCxnSpPr>
        <p:spPr bwMode="auto">
          <a:xfrm flipH="1" flipV="1">
            <a:off x="4024313" y="3600450"/>
            <a:ext cx="261937" cy="11906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8865" name="TextBox 39958"/>
          <p:cNvSpPr txBox="1">
            <a:spLocks noChangeArrowheads="1"/>
          </p:cNvSpPr>
          <p:nvPr/>
        </p:nvSpPr>
        <p:spPr bwMode="auto">
          <a:xfrm>
            <a:off x="2887663" y="3584575"/>
            <a:ext cx="1008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global</a:t>
            </a:r>
            <a:br>
              <a:rPr lang="en-US" altLang="en-US" i="1"/>
            </a:br>
            <a:r>
              <a:rPr lang="en-US" altLang="en-US" i="1"/>
              <a:t>ISP</a:t>
            </a:r>
          </a:p>
        </p:txBody>
      </p:sp>
      <p:grpSp>
        <p:nvGrpSpPr>
          <p:cNvPr id="78866" name="Group 347"/>
          <p:cNvGrpSpPr>
            <a:grpSpLocks/>
          </p:cNvGrpSpPr>
          <p:nvPr/>
        </p:nvGrpSpPr>
        <p:grpSpPr bwMode="auto">
          <a:xfrm>
            <a:off x="4662488" y="3994150"/>
            <a:ext cx="611187" cy="298450"/>
            <a:chOff x="1871277" y="1576300"/>
            <a:chExt cx="1128371" cy="437860"/>
          </a:xfrm>
        </p:grpSpPr>
        <p:sp>
          <p:nvSpPr>
            <p:cNvPr id="195" name="Oval 194"/>
            <p:cNvSpPr/>
            <p:nvPr/>
          </p:nvSpPr>
          <p:spPr bwMode="auto">
            <a:xfrm flipV="1">
              <a:off x="1874207" y="1695082"/>
              <a:ext cx="1125441" cy="3190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6" name="Rectangle 19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7" name="Oval 196"/>
            <p:cNvSpPr/>
            <p:nvPr/>
          </p:nvSpPr>
          <p:spPr bwMode="auto">
            <a:xfrm flipV="1">
              <a:off x="1871277" y="1576300"/>
              <a:ext cx="1125441" cy="319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2158499" y="1674120"/>
              <a:ext cx="550997" cy="16070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2102812" y="1632197"/>
              <a:ext cx="662369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2536576" y="1727688"/>
              <a:ext cx="243260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2091089" y="1730017"/>
              <a:ext cx="240329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02" name="Straight Connector 201"/>
            <p:cNvCxnSpPr>
              <a:endCxn id="197" idx="2"/>
            </p:cNvCxnSpPr>
            <p:nvPr/>
          </p:nvCxnSpPr>
          <p:spPr bwMode="auto">
            <a:xfrm flipH="1" flipV="1">
              <a:off x="1871277" y="1737005"/>
              <a:ext cx="2930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 bwMode="auto">
            <a:xfrm flipH="1" flipV="1">
              <a:off x="2996718" y="1734675"/>
              <a:ext cx="2930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867" name="Group 347"/>
          <p:cNvGrpSpPr>
            <a:grpSpLocks/>
          </p:cNvGrpSpPr>
          <p:nvPr/>
        </p:nvGrpSpPr>
        <p:grpSpPr bwMode="auto">
          <a:xfrm>
            <a:off x="4108450" y="3694113"/>
            <a:ext cx="609600" cy="296862"/>
            <a:chOff x="1871277" y="1576300"/>
            <a:chExt cx="1128371" cy="437860"/>
          </a:xfrm>
        </p:grpSpPr>
        <p:sp>
          <p:nvSpPr>
            <p:cNvPr id="205" name="Oval 204"/>
            <p:cNvSpPr/>
            <p:nvPr/>
          </p:nvSpPr>
          <p:spPr bwMode="auto">
            <a:xfrm flipV="1">
              <a:off x="1874216" y="1695716"/>
              <a:ext cx="1125432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6" name="Rectangle 205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7" name="Oval 206"/>
            <p:cNvSpPr/>
            <p:nvPr/>
          </p:nvSpPr>
          <p:spPr bwMode="auto">
            <a:xfrm flipV="1">
              <a:off x="1871277" y="1576300"/>
              <a:ext cx="1125433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159247" y="1672301"/>
              <a:ext cx="549494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09" name="Freeform 208"/>
            <p:cNvSpPr/>
            <p:nvPr/>
          </p:nvSpPr>
          <p:spPr bwMode="auto">
            <a:xfrm>
              <a:off x="2103417" y="1632496"/>
              <a:ext cx="661154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2538310" y="1728497"/>
              <a:ext cx="243892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1" name="Freeform 210"/>
            <p:cNvSpPr/>
            <p:nvPr/>
          </p:nvSpPr>
          <p:spPr bwMode="auto">
            <a:xfrm>
              <a:off x="2088723" y="1730839"/>
              <a:ext cx="240954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12" name="Straight Connector 211"/>
            <p:cNvCxnSpPr>
              <a:endCxn id="207" idx="2"/>
            </p:cNvCxnSpPr>
            <p:nvPr/>
          </p:nvCxnSpPr>
          <p:spPr bwMode="auto">
            <a:xfrm flipH="1" flipV="1">
              <a:off x="1871277" y="1737863"/>
              <a:ext cx="2939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 bwMode="auto">
            <a:xfrm flipH="1" flipV="1">
              <a:off x="2996710" y="1735522"/>
              <a:ext cx="2938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868" name="Group 347"/>
          <p:cNvGrpSpPr>
            <a:grpSpLocks/>
          </p:cNvGrpSpPr>
          <p:nvPr/>
        </p:nvGrpSpPr>
        <p:grpSpPr bwMode="auto">
          <a:xfrm>
            <a:off x="3848100" y="4106863"/>
            <a:ext cx="611188" cy="298450"/>
            <a:chOff x="1871277" y="1576300"/>
            <a:chExt cx="1128371" cy="437860"/>
          </a:xfrm>
        </p:grpSpPr>
        <p:sp>
          <p:nvSpPr>
            <p:cNvPr id="215" name="Oval 214"/>
            <p:cNvSpPr/>
            <p:nvPr/>
          </p:nvSpPr>
          <p:spPr bwMode="auto">
            <a:xfrm flipV="1">
              <a:off x="1874209" y="1695080"/>
              <a:ext cx="1125439" cy="31908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6" name="Rectangle 21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7" name="Oval 216"/>
            <p:cNvSpPr/>
            <p:nvPr/>
          </p:nvSpPr>
          <p:spPr bwMode="auto">
            <a:xfrm flipV="1">
              <a:off x="1871277" y="1576300"/>
              <a:ext cx="1125439" cy="31907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18" name="Freeform 217"/>
            <p:cNvSpPr/>
            <p:nvPr/>
          </p:nvSpPr>
          <p:spPr bwMode="auto">
            <a:xfrm>
              <a:off x="2158498" y="1674120"/>
              <a:ext cx="550996" cy="16070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19" name="Freeform 218"/>
            <p:cNvSpPr/>
            <p:nvPr/>
          </p:nvSpPr>
          <p:spPr bwMode="auto">
            <a:xfrm>
              <a:off x="2102814" y="1632197"/>
              <a:ext cx="662368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0" name="Freeform 219"/>
            <p:cNvSpPr/>
            <p:nvPr/>
          </p:nvSpPr>
          <p:spPr bwMode="auto">
            <a:xfrm>
              <a:off x="2536577" y="1727687"/>
              <a:ext cx="243258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1" name="Freeform 220"/>
            <p:cNvSpPr/>
            <p:nvPr/>
          </p:nvSpPr>
          <p:spPr bwMode="auto">
            <a:xfrm>
              <a:off x="2091090" y="1730017"/>
              <a:ext cx="240328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22" name="Straight Connector 221"/>
            <p:cNvCxnSpPr>
              <a:endCxn id="217" idx="2"/>
            </p:cNvCxnSpPr>
            <p:nvPr/>
          </p:nvCxnSpPr>
          <p:spPr bwMode="auto">
            <a:xfrm flipH="1" flipV="1">
              <a:off x="1871277" y="1737003"/>
              <a:ext cx="2932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 bwMode="auto">
            <a:xfrm flipH="1" flipV="1">
              <a:off x="2996716" y="1734675"/>
              <a:ext cx="2932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69" name="Straight Connector 307"/>
          <p:cNvCxnSpPr>
            <a:cxnSpLocks noChangeShapeType="1"/>
          </p:cNvCxnSpPr>
          <p:nvPr/>
        </p:nvCxnSpPr>
        <p:spPr bwMode="auto">
          <a:xfrm>
            <a:off x="1166813" y="4260850"/>
            <a:ext cx="1971675" cy="211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0" name="Straight Connector 308"/>
          <p:cNvCxnSpPr>
            <a:cxnSpLocks noChangeShapeType="1"/>
          </p:cNvCxnSpPr>
          <p:nvPr/>
        </p:nvCxnSpPr>
        <p:spPr bwMode="auto">
          <a:xfrm flipV="1">
            <a:off x="1393825" y="4573588"/>
            <a:ext cx="1744663" cy="411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1" name="Straight Connector 309"/>
          <p:cNvCxnSpPr>
            <a:cxnSpLocks noChangeShapeType="1"/>
          </p:cNvCxnSpPr>
          <p:nvPr/>
        </p:nvCxnSpPr>
        <p:spPr bwMode="auto">
          <a:xfrm flipV="1">
            <a:off x="1797050" y="4622800"/>
            <a:ext cx="1431925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72" name="Group 347"/>
          <p:cNvGrpSpPr>
            <a:grpSpLocks/>
          </p:cNvGrpSpPr>
          <p:nvPr/>
        </p:nvGrpSpPr>
        <p:grpSpPr bwMode="auto">
          <a:xfrm>
            <a:off x="3113088" y="4391025"/>
            <a:ext cx="611187" cy="298450"/>
            <a:chOff x="1871277" y="1576300"/>
            <a:chExt cx="1128371" cy="437860"/>
          </a:xfrm>
        </p:grpSpPr>
        <p:sp>
          <p:nvSpPr>
            <p:cNvPr id="235" name="Oval 234"/>
            <p:cNvSpPr/>
            <p:nvPr/>
          </p:nvSpPr>
          <p:spPr bwMode="auto">
            <a:xfrm flipV="1">
              <a:off x="1874207" y="1695082"/>
              <a:ext cx="1125441" cy="31907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6" name="Rectangle 235"/>
            <p:cNvSpPr/>
            <p:nvPr/>
          </p:nvSpPr>
          <p:spPr bwMode="auto">
            <a:xfrm>
              <a:off x="1871277" y="1739333"/>
              <a:ext cx="1128371" cy="1164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7" name="Oval 236"/>
            <p:cNvSpPr/>
            <p:nvPr/>
          </p:nvSpPr>
          <p:spPr bwMode="auto">
            <a:xfrm flipV="1">
              <a:off x="1871277" y="1576300"/>
              <a:ext cx="1125441" cy="319080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38" name="Freeform 237"/>
            <p:cNvSpPr/>
            <p:nvPr/>
          </p:nvSpPr>
          <p:spPr bwMode="auto">
            <a:xfrm>
              <a:off x="2158499" y="1674120"/>
              <a:ext cx="550997" cy="16070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9" name="Freeform 238"/>
            <p:cNvSpPr/>
            <p:nvPr/>
          </p:nvSpPr>
          <p:spPr bwMode="auto">
            <a:xfrm>
              <a:off x="2102812" y="1632197"/>
              <a:ext cx="662369" cy="11179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0" name="Freeform 239"/>
            <p:cNvSpPr/>
            <p:nvPr/>
          </p:nvSpPr>
          <p:spPr bwMode="auto">
            <a:xfrm>
              <a:off x="2536576" y="1727688"/>
              <a:ext cx="243260" cy="9782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41" name="Freeform 240"/>
            <p:cNvSpPr/>
            <p:nvPr/>
          </p:nvSpPr>
          <p:spPr bwMode="auto">
            <a:xfrm>
              <a:off x="2091089" y="1730017"/>
              <a:ext cx="240329" cy="97820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42" name="Straight Connector 241"/>
            <p:cNvCxnSpPr>
              <a:endCxn id="237" idx="2"/>
            </p:cNvCxnSpPr>
            <p:nvPr/>
          </p:nvCxnSpPr>
          <p:spPr bwMode="auto">
            <a:xfrm flipH="1" flipV="1">
              <a:off x="1871277" y="1737005"/>
              <a:ext cx="2930" cy="12343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 bwMode="auto">
            <a:xfrm flipH="1" flipV="1">
              <a:off x="2996718" y="1734675"/>
              <a:ext cx="2930" cy="12344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73" name="Straight Connector 310"/>
          <p:cNvCxnSpPr>
            <a:cxnSpLocks noChangeShapeType="1"/>
            <a:stCxn id="78984" idx="0"/>
          </p:cNvCxnSpPr>
          <p:nvPr/>
        </p:nvCxnSpPr>
        <p:spPr bwMode="auto">
          <a:xfrm flipV="1">
            <a:off x="3389313" y="4643438"/>
            <a:ext cx="57150" cy="1211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4" name="Straight Connector 311"/>
          <p:cNvCxnSpPr>
            <a:cxnSpLocks noChangeShapeType="1"/>
          </p:cNvCxnSpPr>
          <p:nvPr/>
        </p:nvCxnSpPr>
        <p:spPr bwMode="auto">
          <a:xfrm flipV="1">
            <a:off x="4616450" y="4872038"/>
            <a:ext cx="635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5" name="Straight Connector 312"/>
          <p:cNvCxnSpPr>
            <a:cxnSpLocks noChangeShapeType="1"/>
            <a:stCxn id="78987" idx="1"/>
          </p:cNvCxnSpPr>
          <p:nvPr/>
        </p:nvCxnSpPr>
        <p:spPr bwMode="auto">
          <a:xfrm flipH="1" flipV="1">
            <a:off x="4924425" y="4821238"/>
            <a:ext cx="506413" cy="1058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76" name="Group 347"/>
          <p:cNvGrpSpPr>
            <a:grpSpLocks/>
          </p:cNvGrpSpPr>
          <p:nvPr/>
        </p:nvGrpSpPr>
        <p:grpSpPr bwMode="auto">
          <a:xfrm>
            <a:off x="4432300" y="4586288"/>
            <a:ext cx="611188" cy="296862"/>
            <a:chOff x="1871277" y="1576300"/>
            <a:chExt cx="1128371" cy="437860"/>
          </a:xfrm>
        </p:grpSpPr>
        <p:sp>
          <p:nvSpPr>
            <p:cNvPr id="225" name="Oval 224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6" name="Rectangle 225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7" name="Oval 226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228" name="Freeform 227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29" name="Freeform 228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0" name="Freeform 229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231" name="Freeform 230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232" name="Straight Connector 231"/>
            <p:cNvCxnSpPr>
              <a:endCxn id="227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77" name="Straight Connector 313"/>
          <p:cNvCxnSpPr>
            <a:cxnSpLocks noChangeShapeType="1"/>
            <a:endCxn id="183" idx="7"/>
          </p:cNvCxnSpPr>
          <p:nvPr/>
        </p:nvCxnSpPr>
        <p:spPr bwMode="auto">
          <a:xfrm flipH="1" flipV="1">
            <a:off x="6042025" y="4586288"/>
            <a:ext cx="1512888" cy="1082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8" name="Straight Connector 314"/>
          <p:cNvCxnSpPr>
            <a:cxnSpLocks noChangeShapeType="1"/>
          </p:cNvCxnSpPr>
          <p:nvPr/>
        </p:nvCxnSpPr>
        <p:spPr bwMode="auto">
          <a:xfrm flipH="1" flipV="1">
            <a:off x="6099175" y="4464050"/>
            <a:ext cx="2244725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79" name="Straight Connector 315"/>
          <p:cNvCxnSpPr>
            <a:cxnSpLocks noChangeShapeType="1"/>
            <a:endCxn id="185" idx="5"/>
          </p:cNvCxnSpPr>
          <p:nvPr/>
        </p:nvCxnSpPr>
        <p:spPr bwMode="auto">
          <a:xfrm flipH="1">
            <a:off x="6040438" y="4159250"/>
            <a:ext cx="2076450" cy="193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0" name="Group 347"/>
          <p:cNvGrpSpPr>
            <a:grpSpLocks/>
          </p:cNvGrpSpPr>
          <p:nvPr/>
        </p:nvGrpSpPr>
        <p:grpSpPr bwMode="auto">
          <a:xfrm>
            <a:off x="5521325" y="4321175"/>
            <a:ext cx="611188" cy="296863"/>
            <a:chOff x="1871277" y="1576300"/>
            <a:chExt cx="1128371" cy="437860"/>
          </a:xfrm>
        </p:grpSpPr>
        <p:sp>
          <p:nvSpPr>
            <p:cNvPr id="183" name="Oval 182"/>
            <p:cNvSpPr/>
            <p:nvPr/>
          </p:nvSpPr>
          <p:spPr bwMode="auto">
            <a:xfrm flipV="1">
              <a:off x="1874209" y="1695717"/>
              <a:ext cx="1125439" cy="31844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4" name="Rectangle 183"/>
            <p:cNvSpPr/>
            <p:nvPr/>
          </p:nvSpPr>
          <p:spPr bwMode="auto">
            <a:xfrm>
              <a:off x="1871277" y="1740205"/>
              <a:ext cx="1128371" cy="11473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5" name="Oval 184"/>
            <p:cNvSpPr/>
            <p:nvPr/>
          </p:nvSpPr>
          <p:spPr bwMode="auto">
            <a:xfrm flipV="1">
              <a:off x="1871277" y="1576300"/>
              <a:ext cx="1125439" cy="31844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2158498" y="1672302"/>
              <a:ext cx="550996" cy="16156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2536577" y="1728498"/>
              <a:ext cx="243258" cy="96000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2091090" y="1730839"/>
              <a:ext cx="240328" cy="960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90" name="Straight Connector 189"/>
            <p:cNvCxnSpPr>
              <a:endCxn id="185" idx="2"/>
            </p:cNvCxnSpPr>
            <p:nvPr/>
          </p:nvCxnSpPr>
          <p:spPr bwMode="auto">
            <a:xfrm flipH="1" flipV="1">
              <a:off x="1871277" y="1737864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81" name="Straight Connector 316"/>
          <p:cNvCxnSpPr>
            <a:cxnSpLocks noChangeShapeType="1"/>
          </p:cNvCxnSpPr>
          <p:nvPr/>
        </p:nvCxnSpPr>
        <p:spPr bwMode="auto">
          <a:xfrm flipH="1">
            <a:off x="5861050" y="3227388"/>
            <a:ext cx="142240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2" name="Straight Connector 317"/>
          <p:cNvCxnSpPr>
            <a:cxnSpLocks noChangeShapeType="1"/>
          </p:cNvCxnSpPr>
          <p:nvPr/>
        </p:nvCxnSpPr>
        <p:spPr bwMode="auto">
          <a:xfrm flipH="1">
            <a:off x="5684838" y="2803525"/>
            <a:ext cx="898525" cy="7286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3" name="Straight Connector 318"/>
          <p:cNvCxnSpPr>
            <a:cxnSpLocks noChangeShapeType="1"/>
            <a:stCxn id="78995" idx="9"/>
          </p:cNvCxnSpPr>
          <p:nvPr/>
        </p:nvCxnSpPr>
        <p:spPr bwMode="auto">
          <a:xfrm>
            <a:off x="4849813" y="2381250"/>
            <a:ext cx="555625" cy="1125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4" name="Group 347"/>
          <p:cNvGrpSpPr>
            <a:grpSpLocks/>
          </p:cNvGrpSpPr>
          <p:nvPr/>
        </p:nvGrpSpPr>
        <p:grpSpPr bwMode="auto">
          <a:xfrm>
            <a:off x="5254625" y="3497263"/>
            <a:ext cx="611188" cy="296862"/>
            <a:chOff x="1871277" y="1576300"/>
            <a:chExt cx="1128371" cy="437860"/>
          </a:xfrm>
        </p:grpSpPr>
        <p:sp>
          <p:nvSpPr>
            <p:cNvPr id="173" name="Oval 172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4" name="Rectangle 173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5" name="Oval 174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80" name="Straight Connector 179"/>
            <p:cNvCxnSpPr>
              <a:endCxn id="175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885" name="Straight Connector 22"/>
          <p:cNvCxnSpPr>
            <a:cxnSpLocks noChangeShapeType="1"/>
          </p:cNvCxnSpPr>
          <p:nvPr/>
        </p:nvCxnSpPr>
        <p:spPr bwMode="auto">
          <a:xfrm>
            <a:off x="2362200" y="2578100"/>
            <a:ext cx="1230313" cy="796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6" name="Straight Connector 305"/>
          <p:cNvCxnSpPr>
            <a:cxnSpLocks noChangeShapeType="1"/>
          </p:cNvCxnSpPr>
          <p:nvPr/>
        </p:nvCxnSpPr>
        <p:spPr bwMode="auto">
          <a:xfrm>
            <a:off x="1617663" y="2909888"/>
            <a:ext cx="1885950" cy="519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887" name="Straight Connector 306"/>
          <p:cNvCxnSpPr>
            <a:cxnSpLocks noChangeShapeType="1"/>
          </p:cNvCxnSpPr>
          <p:nvPr/>
        </p:nvCxnSpPr>
        <p:spPr bwMode="auto">
          <a:xfrm>
            <a:off x="1230313" y="3278188"/>
            <a:ext cx="2273300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8888" name="Group 347"/>
          <p:cNvGrpSpPr>
            <a:grpSpLocks/>
          </p:cNvGrpSpPr>
          <p:nvPr/>
        </p:nvGrpSpPr>
        <p:grpSpPr bwMode="auto">
          <a:xfrm>
            <a:off x="3502025" y="3335338"/>
            <a:ext cx="611188" cy="296862"/>
            <a:chOff x="1871277" y="1576300"/>
            <a:chExt cx="1128371" cy="437860"/>
          </a:xfrm>
        </p:grpSpPr>
        <p:sp>
          <p:nvSpPr>
            <p:cNvPr id="161" name="Oval 160"/>
            <p:cNvSpPr/>
            <p:nvPr/>
          </p:nvSpPr>
          <p:spPr bwMode="auto">
            <a:xfrm flipV="1">
              <a:off x="1874209" y="1695716"/>
              <a:ext cx="1125439" cy="31844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2" name="Rectangle 161"/>
            <p:cNvSpPr/>
            <p:nvPr/>
          </p:nvSpPr>
          <p:spPr bwMode="auto">
            <a:xfrm>
              <a:off x="1871277" y="1740205"/>
              <a:ext cx="1128371" cy="11473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3" name="Oval 162"/>
            <p:cNvSpPr/>
            <p:nvPr/>
          </p:nvSpPr>
          <p:spPr bwMode="auto">
            <a:xfrm flipV="1">
              <a:off x="1871277" y="1576300"/>
              <a:ext cx="1125439" cy="31844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2158498" y="1672301"/>
              <a:ext cx="550996" cy="1615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2102814" y="1632496"/>
              <a:ext cx="662368" cy="11239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2536577" y="1728497"/>
              <a:ext cx="243258" cy="960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2091090" y="1730839"/>
              <a:ext cx="240328" cy="9600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68" name="Straight Connector 167"/>
            <p:cNvCxnSpPr>
              <a:endCxn id="163" idx="2"/>
            </p:cNvCxnSpPr>
            <p:nvPr/>
          </p:nvCxnSpPr>
          <p:spPr bwMode="auto">
            <a:xfrm flipH="1" flipV="1">
              <a:off x="1871277" y="1737863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auto">
            <a:xfrm flipH="1" flipV="1">
              <a:off x="2996716" y="1735522"/>
              <a:ext cx="2932" cy="121758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0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31624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898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899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0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1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2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3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4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5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06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07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0908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09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0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11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12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913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4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5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6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7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8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19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0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1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22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0923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4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5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26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927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0928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29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0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1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2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3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4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5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36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0937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0938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39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0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1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2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3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46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111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8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7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111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6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8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111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49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111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0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110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1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1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110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8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2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110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6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3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110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4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4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110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5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109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100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6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109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8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7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109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6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8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109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4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59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109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2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0960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108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090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0961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2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3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4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5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0966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0968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69" name="Straight Connector 500"/>
          <p:cNvCxnSpPr>
            <a:cxnSpLocks noChangeShapeType="1"/>
            <a:endCxn id="415" idx="2"/>
          </p:cNvCxnSpPr>
          <p:nvPr/>
        </p:nvCxnSpPr>
        <p:spPr bwMode="auto">
          <a:xfrm>
            <a:off x="1638300" y="2849563"/>
            <a:ext cx="831850" cy="61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0" name="Straight Connector 501"/>
          <p:cNvCxnSpPr>
            <a:cxnSpLocks noChangeShapeType="1"/>
          </p:cNvCxnSpPr>
          <p:nvPr/>
        </p:nvCxnSpPr>
        <p:spPr bwMode="auto">
          <a:xfrm flipV="1">
            <a:off x="1235075" y="2973388"/>
            <a:ext cx="13033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1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2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3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4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5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6" name="Straight Connector 509"/>
          <p:cNvCxnSpPr>
            <a:cxnSpLocks noChangeShapeType="1"/>
            <a:stCxn id="81093" idx="0"/>
          </p:cNvCxnSpPr>
          <p:nvPr/>
        </p:nvCxnSpPr>
        <p:spPr bwMode="auto">
          <a:xfrm flipH="1" flipV="1">
            <a:off x="5319713" y="4694238"/>
            <a:ext cx="285750" cy="1160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7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8" name="Straight Connector 511"/>
          <p:cNvCxnSpPr>
            <a:cxnSpLocks noChangeShapeType="1"/>
            <a:stCxn id="81090" idx="0"/>
          </p:cNvCxnSpPr>
          <p:nvPr/>
        </p:nvCxnSpPr>
        <p:spPr bwMode="auto">
          <a:xfrm flipH="1" flipV="1">
            <a:off x="3144838" y="5192713"/>
            <a:ext cx="244475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79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80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981" name="Straight Connector 514"/>
          <p:cNvCxnSpPr>
            <a:cxnSpLocks noChangeShapeType="1"/>
          </p:cNvCxnSpPr>
          <p:nvPr/>
        </p:nvCxnSpPr>
        <p:spPr bwMode="auto">
          <a:xfrm>
            <a:off x="1155700" y="4376738"/>
            <a:ext cx="996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84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5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6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987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88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89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0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1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2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3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994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0995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0996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099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98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  <p:sp>
        <p:nvSpPr>
          <p:cNvPr id="423" name="Rectangle 3"/>
          <p:cNvSpPr txBox="1">
            <a:spLocks noChangeArrowheads="1"/>
          </p:cNvSpPr>
          <p:nvPr/>
        </p:nvSpPr>
        <p:spPr bwMode="auto">
          <a:xfrm>
            <a:off x="506228" y="1203028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But if one global ISP is viable business, there will be competitors ….  </a:t>
            </a:r>
          </a:p>
        </p:txBody>
      </p:sp>
    </p:spTree>
    <p:extLst>
      <p:ext uri="{BB962C8B-B14F-4D97-AF65-F5344CB8AC3E}">
        <p14:creationId xmlns:p14="http://schemas.microsoft.com/office/powerpoint/2010/main" val="3296706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F6D87C1-3A7A-6044-8C6F-4A7766729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127" y="879488"/>
            <a:ext cx="1721104" cy="17211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FE0ABC6-E323-6D49-9733-FF6F823CE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68" y="976180"/>
            <a:ext cx="1721104" cy="172110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9C90607-71BE-1940-8AB5-5511C15F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25" y="2781275"/>
            <a:ext cx="4033535" cy="39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>
            <a:extLst>
              <a:ext uri="{FF2B5EF4-FFF2-40B4-BE49-F238E27FC236}">
                <a16:creationId xmlns:a16="http://schemas.microsoft.com/office/drawing/2014/main" id="{AE8187D8-6AC2-6843-9EBB-93C2634AC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25" y="3216341"/>
            <a:ext cx="4172325" cy="65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>
            <a:extLst>
              <a:ext uri="{FF2B5EF4-FFF2-40B4-BE49-F238E27FC236}">
                <a16:creationId xmlns:a16="http://schemas.microsoft.com/office/drawing/2014/main" id="{5F3BCC5C-0DF8-3E46-8CD4-73BE2A0BC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25" y="3947687"/>
            <a:ext cx="6249813" cy="13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A1A673B-21D8-9F4D-AF22-76B7D21EA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5" y="3775586"/>
            <a:ext cx="1409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CA7D9A63-A19B-0B49-B49E-F0B664F1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78669">
            <a:off x="7741953" y="3972327"/>
            <a:ext cx="13335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8F3ED925-FC63-F940-9DBB-EEB4C0F9F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115" y="5288083"/>
            <a:ext cx="4172325" cy="659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6C3BB15-66C5-E142-BA04-26043F0E9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849" y="6042525"/>
            <a:ext cx="4033535" cy="39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9867802-85F4-6D4D-AC4D-899C65D141C3}"/>
              </a:ext>
            </a:extLst>
          </p:cNvPr>
          <p:cNvGrpSpPr/>
          <p:nvPr/>
        </p:nvGrpSpPr>
        <p:grpSpPr>
          <a:xfrm>
            <a:off x="7308786" y="2353154"/>
            <a:ext cx="1666567" cy="2934929"/>
            <a:chOff x="176980" y="2462981"/>
            <a:chExt cx="1666567" cy="2934929"/>
          </a:xfrm>
        </p:grpSpPr>
        <p:pic>
          <p:nvPicPr>
            <p:cNvPr id="3073" name="Picture 1">
              <a:extLst>
                <a:ext uri="{FF2B5EF4-FFF2-40B4-BE49-F238E27FC236}">
                  <a16:creationId xmlns:a16="http://schemas.microsoft.com/office/drawing/2014/main" id="{66FE3EB1-7057-D044-9318-8D2082BEC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25" y="2618864"/>
              <a:ext cx="1028700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BBC55E0-D5A8-D34F-BDA1-1A5CB89739E0}"/>
                </a:ext>
              </a:extLst>
            </p:cNvPr>
            <p:cNvSpPr/>
            <p:nvPr/>
          </p:nvSpPr>
          <p:spPr>
            <a:xfrm>
              <a:off x="176980" y="2462981"/>
              <a:ext cx="1666567" cy="293492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7654D6-AC31-134D-805E-381F81831FD1}"/>
              </a:ext>
            </a:extLst>
          </p:cNvPr>
          <p:cNvGrpSpPr/>
          <p:nvPr/>
        </p:nvGrpSpPr>
        <p:grpSpPr>
          <a:xfrm>
            <a:off x="176980" y="2462981"/>
            <a:ext cx="1666567" cy="2934929"/>
            <a:chOff x="176980" y="2462981"/>
            <a:chExt cx="1666567" cy="2934929"/>
          </a:xfrm>
        </p:grpSpPr>
        <p:pic>
          <p:nvPicPr>
            <p:cNvPr id="24" name="Picture 1">
              <a:extLst>
                <a:ext uri="{FF2B5EF4-FFF2-40B4-BE49-F238E27FC236}">
                  <a16:creationId xmlns:a16="http://schemas.microsoft.com/office/drawing/2014/main" id="{059025B7-4754-B247-B62D-3F0280393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25" y="2618864"/>
              <a:ext cx="1028700" cy="9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C1A38B-2FC9-124F-A06F-BEA998F00A1B}"/>
                </a:ext>
              </a:extLst>
            </p:cNvPr>
            <p:cNvSpPr/>
            <p:nvPr/>
          </p:nvSpPr>
          <p:spPr>
            <a:xfrm>
              <a:off x="176980" y="2462981"/>
              <a:ext cx="1666567" cy="293492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C6F4864-A13E-0948-BBF6-81156202DE65}"/>
              </a:ext>
            </a:extLst>
          </p:cNvPr>
          <p:cNvGrpSpPr/>
          <p:nvPr/>
        </p:nvGrpSpPr>
        <p:grpSpPr>
          <a:xfrm>
            <a:off x="2153265" y="69710"/>
            <a:ext cx="5023625" cy="2496508"/>
            <a:chOff x="2153265" y="69710"/>
            <a:chExt cx="5023625" cy="249650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B2B2B26-DCB9-054B-989C-FB2424F84992}"/>
                </a:ext>
              </a:extLst>
            </p:cNvPr>
            <p:cNvGrpSpPr/>
            <p:nvPr/>
          </p:nvGrpSpPr>
          <p:grpSpPr>
            <a:xfrm>
              <a:off x="2153265" y="1532314"/>
              <a:ext cx="4599481" cy="1033904"/>
              <a:chOff x="2153265" y="1532314"/>
              <a:chExt cx="4599481" cy="103390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9217E1D-17A3-504B-B4DA-3C997BA8996D}"/>
                  </a:ext>
                </a:extLst>
              </p:cNvPr>
              <p:cNvSpPr txBox="1"/>
              <p:nvPr/>
            </p:nvSpPr>
            <p:spPr>
              <a:xfrm>
                <a:off x="2719212" y="1532314"/>
                <a:ext cx="403353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Lucida Bright" panose="02040602050505020304" pitchFamily="18" charset="77"/>
                  </a:rPr>
                  <a:t>Network interface controller </a:t>
                </a:r>
              </a:p>
              <a:p>
                <a:r>
                  <a:rPr lang="en-US" sz="2000" dirty="0">
                    <a:latin typeface="Lucida Bright" panose="02040602050505020304" pitchFamily="18" charset="77"/>
                  </a:rPr>
                  <a:t>                    (NIC)</a:t>
                </a: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2BFD96E-2426-8641-80D6-68DEE3140E99}"/>
                  </a:ext>
                </a:extLst>
              </p:cNvPr>
              <p:cNvSpPr/>
              <p:nvPr/>
            </p:nvSpPr>
            <p:spPr>
              <a:xfrm>
                <a:off x="2153265" y="2008535"/>
                <a:ext cx="1606563" cy="557683"/>
              </a:xfrm>
              <a:custGeom>
                <a:avLst/>
                <a:gdLst>
                  <a:gd name="connsiteX0" fmla="*/ 1504335 w 1504335"/>
                  <a:gd name="connsiteY0" fmla="*/ 0 h 914400"/>
                  <a:gd name="connsiteX1" fmla="*/ 1017638 w 1504335"/>
                  <a:gd name="connsiteY1" fmla="*/ 693175 h 914400"/>
                  <a:gd name="connsiteX2" fmla="*/ 678425 w 1504335"/>
                  <a:gd name="connsiteY2" fmla="*/ 265471 h 914400"/>
                  <a:gd name="connsiteX3" fmla="*/ 0 w 1504335"/>
                  <a:gd name="connsiteY3" fmla="*/ 91440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4335" h="914400">
                    <a:moveTo>
                      <a:pt x="1504335" y="0"/>
                    </a:moveTo>
                    <a:cubicBezTo>
                      <a:pt x="1329812" y="324465"/>
                      <a:pt x="1155290" y="648930"/>
                      <a:pt x="1017638" y="693175"/>
                    </a:cubicBezTo>
                    <a:cubicBezTo>
                      <a:pt x="879986" y="737420"/>
                      <a:pt x="848031" y="228600"/>
                      <a:pt x="678425" y="265471"/>
                    </a:cubicBezTo>
                    <a:cubicBezTo>
                      <a:pt x="508819" y="302342"/>
                      <a:pt x="254409" y="608371"/>
                      <a:pt x="0" y="914400"/>
                    </a:cubicBezTo>
                  </a:path>
                </a:pathLst>
              </a:custGeom>
              <a:noFill/>
              <a:ln w="31750">
                <a:tailEnd type="arrow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147DD58-BA65-C645-9118-8016D6E0988C}"/>
                </a:ext>
              </a:extLst>
            </p:cNvPr>
            <p:cNvSpPr/>
            <p:nvPr/>
          </p:nvSpPr>
          <p:spPr>
            <a:xfrm flipH="1">
              <a:off x="5350846" y="2056432"/>
              <a:ext cx="1826044" cy="501109"/>
            </a:xfrm>
            <a:custGeom>
              <a:avLst/>
              <a:gdLst>
                <a:gd name="connsiteX0" fmla="*/ 1504335 w 1504335"/>
                <a:gd name="connsiteY0" fmla="*/ 0 h 914400"/>
                <a:gd name="connsiteX1" fmla="*/ 1017638 w 1504335"/>
                <a:gd name="connsiteY1" fmla="*/ 693175 h 914400"/>
                <a:gd name="connsiteX2" fmla="*/ 678425 w 1504335"/>
                <a:gd name="connsiteY2" fmla="*/ 265471 h 914400"/>
                <a:gd name="connsiteX3" fmla="*/ 0 w 1504335"/>
                <a:gd name="connsiteY3" fmla="*/ 914400 h 9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04335" h="914400">
                  <a:moveTo>
                    <a:pt x="1504335" y="0"/>
                  </a:moveTo>
                  <a:cubicBezTo>
                    <a:pt x="1329812" y="324465"/>
                    <a:pt x="1155290" y="648930"/>
                    <a:pt x="1017638" y="693175"/>
                  </a:cubicBezTo>
                  <a:cubicBezTo>
                    <a:pt x="879986" y="737420"/>
                    <a:pt x="848031" y="228600"/>
                    <a:pt x="678425" y="265471"/>
                  </a:cubicBezTo>
                  <a:cubicBezTo>
                    <a:pt x="508819" y="302342"/>
                    <a:pt x="254409" y="608371"/>
                    <a:pt x="0" y="914400"/>
                  </a:cubicBezTo>
                </a:path>
              </a:pathLst>
            </a:custGeom>
            <a:noFill/>
            <a:ln w="31750"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36A66D8-81C7-F14B-848F-99167E6F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24840" y="69710"/>
              <a:ext cx="2282149" cy="1514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2072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46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7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8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49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0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1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2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3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54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55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2956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7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8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59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960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61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2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3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4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5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6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7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8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69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70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2971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2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3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74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975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2976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7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8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79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0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1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2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3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984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2985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2986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7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8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89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0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1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994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318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9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5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318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7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6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318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5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7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318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3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8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318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81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2999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317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9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0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317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7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1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317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5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2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317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3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3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317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71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4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316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9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5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3166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7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6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3164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5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7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3162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3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3008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3160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161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3009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0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1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2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3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3014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3015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6" name="Straight Connector 500"/>
          <p:cNvCxnSpPr>
            <a:cxnSpLocks noChangeShapeType="1"/>
            <a:endCxn id="415" idx="2"/>
          </p:cNvCxnSpPr>
          <p:nvPr/>
        </p:nvCxnSpPr>
        <p:spPr bwMode="auto">
          <a:xfrm>
            <a:off x="1638300" y="2849563"/>
            <a:ext cx="831850" cy="619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7" name="Straight Connector 501"/>
          <p:cNvCxnSpPr>
            <a:cxnSpLocks noChangeShapeType="1"/>
          </p:cNvCxnSpPr>
          <p:nvPr/>
        </p:nvCxnSpPr>
        <p:spPr bwMode="auto">
          <a:xfrm flipV="1">
            <a:off x="1235075" y="2973388"/>
            <a:ext cx="1303338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8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19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0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1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2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3" name="Straight Connector 509"/>
          <p:cNvCxnSpPr>
            <a:cxnSpLocks noChangeShapeType="1"/>
            <a:stCxn id="83164" idx="0"/>
          </p:cNvCxnSpPr>
          <p:nvPr/>
        </p:nvCxnSpPr>
        <p:spPr bwMode="auto">
          <a:xfrm flipH="1" flipV="1">
            <a:off x="5319713" y="4694238"/>
            <a:ext cx="285750" cy="1160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4" name="Straight Connector 510"/>
          <p:cNvCxnSpPr>
            <a:cxnSpLocks noChangeShapeType="1"/>
          </p:cNvCxnSpPr>
          <p:nvPr/>
        </p:nvCxnSpPr>
        <p:spPr bwMode="auto">
          <a:xfrm flipH="1" flipV="1">
            <a:off x="40687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5" name="Straight Connector 511"/>
          <p:cNvCxnSpPr>
            <a:cxnSpLocks noChangeShapeType="1"/>
            <a:stCxn id="83161" idx="0"/>
          </p:cNvCxnSpPr>
          <p:nvPr/>
        </p:nvCxnSpPr>
        <p:spPr bwMode="auto">
          <a:xfrm flipH="1" flipV="1">
            <a:off x="3144838" y="5192713"/>
            <a:ext cx="244475" cy="661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6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7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028" name="Straight Connector 514"/>
          <p:cNvCxnSpPr>
            <a:cxnSpLocks noChangeShapeType="1"/>
          </p:cNvCxnSpPr>
          <p:nvPr/>
        </p:nvCxnSpPr>
        <p:spPr bwMode="auto">
          <a:xfrm>
            <a:off x="1155700" y="4376738"/>
            <a:ext cx="996950" cy="4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31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2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3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034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35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6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7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8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39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40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041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042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3043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3068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069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3044" name="Rectangle 3"/>
          <p:cNvSpPr txBox="1">
            <a:spLocks noChangeArrowheads="1"/>
          </p:cNvSpPr>
          <p:nvPr/>
        </p:nvSpPr>
        <p:spPr bwMode="auto">
          <a:xfrm>
            <a:off x="506228" y="1203028"/>
            <a:ext cx="82042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dirty="0">
                <a:latin typeface="Calibri" charset="0"/>
                <a:ea typeface="Calibri" charset="0"/>
                <a:cs typeface="Calibri" charset="0"/>
              </a:rPr>
              <a:t>But if one global ISP is viable business, there will be competitors ….  which must be interconnected</a:t>
            </a:r>
          </a:p>
        </p:txBody>
      </p:sp>
      <p:grpSp>
        <p:nvGrpSpPr>
          <p:cNvPr id="514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3063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3066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067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3064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5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1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3060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1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62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5" name="Group 39945"/>
          <p:cNvGrpSpPr>
            <a:grpSpLocks/>
          </p:cNvGrpSpPr>
          <p:nvPr/>
        </p:nvGrpSpPr>
        <p:grpSpPr bwMode="auto">
          <a:xfrm>
            <a:off x="4686300" y="4864100"/>
            <a:ext cx="1914525" cy="741363"/>
            <a:chOff x="4686300" y="4864100"/>
            <a:chExt cx="1914118" cy="740879"/>
          </a:xfrm>
        </p:grpSpPr>
        <p:sp>
          <p:nvSpPr>
            <p:cNvPr id="83058" name="TextBox 39940"/>
            <p:cNvSpPr txBox="1">
              <a:spLocks noChangeArrowheads="1"/>
            </p:cNvSpPr>
            <p:nvPr/>
          </p:nvSpPr>
          <p:spPr bwMode="auto">
            <a:xfrm>
              <a:off x="4838700" y="5143500"/>
              <a:ext cx="1761718" cy="4614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i="1">
                  <a:solidFill>
                    <a:srgbClr val="CC0000"/>
                  </a:solidFill>
                </a:rPr>
                <a:t>peering link</a:t>
              </a:r>
            </a:p>
          </p:txBody>
        </p:sp>
        <p:cxnSp>
          <p:nvCxnSpPr>
            <p:cNvPr id="83059" name="Straight Connector 39943"/>
            <p:cNvCxnSpPr>
              <a:cxnSpLocks noChangeShapeType="1"/>
            </p:cNvCxnSpPr>
            <p:nvPr/>
          </p:nvCxnSpPr>
          <p:spPr bwMode="auto">
            <a:xfrm>
              <a:off x="4686300" y="4864100"/>
              <a:ext cx="266700" cy="41910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18" name="Group 39950"/>
          <p:cNvGrpSpPr>
            <a:grpSpLocks/>
          </p:cNvGrpSpPr>
          <p:nvPr/>
        </p:nvGrpSpPr>
        <p:grpSpPr bwMode="auto">
          <a:xfrm>
            <a:off x="5270500" y="1701800"/>
            <a:ext cx="3478213" cy="1169988"/>
            <a:chOff x="5270500" y="1701800"/>
            <a:chExt cx="3477123" cy="1169232"/>
          </a:xfrm>
        </p:grpSpPr>
        <p:sp>
          <p:nvSpPr>
            <p:cNvPr id="83056" name="TextBox 39946"/>
            <p:cNvSpPr txBox="1">
              <a:spLocks noChangeArrowheads="1"/>
            </p:cNvSpPr>
            <p:nvPr/>
          </p:nvSpPr>
          <p:spPr bwMode="auto">
            <a:xfrm>
              <a:off x="5270500" y="1701800"/>
              <a:ext cx="3477123" cy="461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i="1">
                  <a:solidFill>
                    <a:srgbClr val="CC0000"/>
                  </a:solidFill>
                </a:rPr>
                <a:t>Internet exchange point </a:t>
              </a:r>
            </a:p>
          </p:txBody>
        </p:sp>
        <p:cxnSp>
          <p:nvCxnSpPr>
            <p:cNvPr id="83057" name="Straight Connector 39948"/>
            <p:cNvCxnSpPr>
              <a:cxnSpLocks noChangeShapeType="1"/>
              <a:endCxn id="83067" idx="0"/>
            </p:cNvCxnSpPr>
            <p:nvPr/>
          </p:nvCxnSpPr>
          <p:spPr bwMode="auto">
            <a:xfrm flipH="1">
              <a:off x="5952289" y="2159000"/>
              <a:ext cx="219911" cy="71203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21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3050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3051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3054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3055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3052" name="Straight Connector 519"/>
            <p:cNvCxnSpPr>
              <a:cxnSpLocks noChangeShapeType="1"/>
              <a:stCxn id="83054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053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300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4994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5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6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7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8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999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0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1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02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03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5004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5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6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07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008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09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0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1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2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3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4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5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6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17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18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5019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0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1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22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023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24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5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6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7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8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29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0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1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32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33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5034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5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6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7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8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39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42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523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6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3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523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4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523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5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522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3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6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522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8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7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522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6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8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522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4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49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522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2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0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521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20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1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521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8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2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521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6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53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521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214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5054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5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6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7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8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5059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5060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1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2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3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4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5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6" name="Straight Connector 510"/>
          <p:cNvCxnSpPr>
            <a:cxnSpLocks noChangeShapeType="1"/>
          </p:cNvCxnSpPr>
          <p:nvPr/>
        </p:nvCxnSpPr>
        <p:spPr bwMode="auto">
          <a:xfrm flipH="1" flipV="1">
            <a:off x="41068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7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68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71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2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3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074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75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6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7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8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79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80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081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5082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83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512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22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84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5116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5119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120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5117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8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5085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5113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4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5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5086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5107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5108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5111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5112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5109" name="Straight Connector 519"/>
            <p:cNvCxnSpPr>
              <a:cxnSpLocks noChangeShapeType="1"/>
              <a:stCxn id="85111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110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85087" name="Straight Connector 500"/>
          <p:cNvCxnSpPr>
            <a:cxnSpLocks noChangeShapeType="1"/>
            <a:endCxn id="85090" idx="2"/>
          </p:cNvCxnSpPr>
          <p:nvPr/>
        </p:nvCxnSpPr>
        <p:spPr bwMode="auto">
          <a:xfrm>
            <a:off x="1447800" y="2921000"/>
            <a:ext cx="381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88" name="Straight Connector 501"/>
          <p:cNvCxnSpPr>
            <a:cxnSpLocks noChangeShapeType="1"/>
            <a:endCxn id="85090" idx="3"/>
          </p:cNvCxnSpPr>
          <p:nvPr/>
        </p:nvCxnSpPr>
        <p:spPr bwMode="auto">
          <a:xfrm>
            <a:off x="1227138" y="3201988"/>
            <a:ext cx="12382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89" name="Straight Connector 514"/>
          <p:cNvCxnSpPr>
            <a:cxnSpLocks noChangeShapeType="1"/>
            <a:endCxn id="85090" idx="5"/>
          </p:cNvCxnSpPr>
          <p:nvPr/>
        </p:nvCxnSpPr>
        <p:spPr bwMode="auto">
          <a:xfrm flipV="1">
            <a:off x="1147763" y="4298950"/>
            <a:ext cx="2032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90" name="Oval 517"/>
          <p:cNvSpPr>
            <a:spLocks noChangeArrowheads="1"/>
          </p:cNvSpPr>
          <p:nvPr/>
        </p:nvSpPr>
        <p:spPr bwMode="auto">
          <a:xfrm rot="5400000">
            <a:off x="859631" y="3666332"/>
            <a:ext cx="1252537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5091" name="Straight Connector 39941"/>
          <p:cNvCxnSpPr>
            <a:cxnSpLocks noChangeShapeType="1"/>
            <a:stCxn id="85090" idx="0"/>
            <a:endCxn id="350" idx="2"/>
          </p:cNvCxnSpPr>
          <p:nvPr/>
        </p:nvCxnSpPr>
        <p:spPr bwMode="auto">
          <a:xfrm flipV="1">
            <a:off x="1676400" y="3754438"/>
            <a:ext cx="4302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92" name="Straight Connector 524"/>
          <p:cNvCxnSpPr>
            <a:cxnSpLocks noChangeShapeType="1"/>
            <a:endCxn id="507" idx="2"/>
          </p:cNvCxnSpPr>
          <p:nvPr/>
        </p:nvCxnSpPr>
        <p:spPr bwMode="auto">
          <a:xfrm>
            <a:off x="1677988" y="4041775"/>
            <a:ext cx="465137" cy="34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5093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510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6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94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510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4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5095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510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10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cxnSp>
        <p:nvCxnSpPr>
          <p:cNvPr id="85096" name="Straight Connector 509"/>
          <p:cNvCxnSpPr>
            <a:cxnSpLocks noChangeShapeType="1"/>
            <a:endCxn id="85098" idx="5"/>
          </p:cNvCxnSpPr>
          <p:nvPr/>
        </p:nvCxnSpPr>
        <p:spPr bwMode="auto">
          <a:xfrm flipH="1" flipV="1">
            <a:off x="5084763" y="5684838"/>
            <a:ext cx="52070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5097" name="Straight Connector 511"/>
          <p:cNvCxnSpPr>
            <a:cxnSpLocks noChangeShapeType="1"/>
          </p:cNvCxnSpPr>
          <p:nvPr/>
        </p:nvCxnSpPr>
        <p:spPr bwMode="auto">
          <a:xfrm flipV="1">
            <a:off x="3389313" y="5689600"/>
            <a:ext cx="306387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5098" name="Oval 6"/>
          <p:cNvSpPr>
            <a:spLocks noChangeArrowheads="1"/>
          </p:cNvSpPr>
          <p:nvPr/>
        </p:nvSpPr>
        <p:spPr bwMode="auto">
          <a:xfrm>
            <a:off x="3340100" y="5359400"/>
            <a:ext cx="20447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5099" name="TextBox 9"/>
          <p:cNvSpPr txBox="1">
            <a:spLocks noChangeArrowheads="1"/>
          </p:cNvSpPr>
          <p:nvPr/>
        </p:nvSpPr>
        <p:spPr bwMode="auto">
          <a:xfrm>
            <a:off x="3556000" y="5334000"/>
            <a:ext cx="158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regional net</a:t>
            </a:r>
          </a:p>
        </p:txBody>
      </p:sp>
      <p:sp>
        <p:nvSpPr>
          <p:cNvPr id="85100" name="Rectangle 3"/>
          <p:cNvSpPr txBox="1">
            <a:spLocks noChangeArrowheads="1"/>
          </p:cNvSpPr>
          <p:nvPr/>
        </p:nvSpPr>
        <p:spPr bwMode="auto">
          <a:xfrm>
            <a:off x="500828" y="1312069"/>
            <a:ext cx="839651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… and regional networks may arise to connect access nets to ISPs </a:t>
            </a:r>
          </a:p>
        </p:txBody>
      </p: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41641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Oval 3"/>
          <p:cNvSpPr>
            <a:spLocks noChangeArrowheads="1"/>
          </p:cNvSpPr>
          <p:nvPr/>
        </p:nvSpPr>
        <p:spPr bwMode="auto">
          <a:xfrm>
            <a:off x="1520825" y="4203700"/>
            <a:ext cx="2941638" cy="13239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42" name="Straight Connector 10"/>
          <p:cNvCxnSpPr>
            <a:cxnSpLocks noChangeShapeType="1"/>
            <a:stCxn id="507" idx="7"/>
          </p:cNvCxnSpPr>
          <p:nvPr/>
        </p:nvCxnSpPr>
        <p:spPr bwMode="auto">
          <a:xfrm>
            <a:off x="2555875" y="4437063"/>
            <a:ext cx="969963" cy="682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3" name="Straight Connector 297"/>
          <p:cNvCxnSpPr>
            <a:cxnSpLocks noChangeShapeType="1"/>
          </p:cNvCxnSpPr>
          <p:nvPr/>
        </p:nvCxnSpPr>
        <p:spPr bwMode="auto">
          <a:xfrm>
            <a:off x="3059113" y="4724400"/>
            <a:ext cx="109537" cy="793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4" name="Straight Connector 298"/>
          <p:cNvCxnSpPr>
            <a:cxnSpLocks noChangeShapeType="1"/>
          </p:cNvCxnSpPr>
          <p:nvPr/>
        </p:nvCxnSpPr>
        <p:spPr bwMode="auto">
          <a:xfrm flipV="1">
            <a:off x="2876550" y="4919663"/>
            <a:ext cx="222250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5" name="Straight Connector 299"/>
          <p:cNvCxnSpPr>
            <a:cxnSpLocks noChangeShapeType="1"/>
          </p:cNvCxnSpPr>
          <p:nvPr/>
        </p:nvCxnSpPr>
        <p:spPr bwMode="auto">
          <a:xfrm flipV="1">
            <a:off x="2603500" y="4751388"/>
            <a:ext cx="177800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6" name="Straight Connector 300"/>
          <p:cNvCxnSpPr>
            <a:cxnSpLocks noChangeShapeType="1"/>
            <a:stCxn id="444" idx="6"/>
          </p:cNvCxnSpPr>
          <p:nvPr/>
        </p:nvCxnSpPr>
        <p:spPr bwMode="auto">
          <a:xfrm flipV="1">
            <a:off x="2317750" y="5038725"/>
            <a:ext cx="188913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7" name="Straight Connector 301"/>
          <p:cNvCxnSpPr>
            <a:cxnSpLocks noChangeShapeType="1"/>
          </p:cNvCxnSpPr>
          <p:nvPr/>
        </p:nvCxnSpPr>
        <p:spPr bwMode="auto">
          <a:xfrm flipV="1">
            <a:off x="3073400" y="4967288"/>
            <a:ext cx="231775" cy="24447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8" name="Straight Connector 302"/>
          <p:cNvCxnSpPr>
            <a:cxnSpLocks noChangeShapeType="1"/>
          </p:cNvCxnSpPr>
          <p:nvPr/>
        </p:nvCxnSpPr>
        <p:spPr bwMode="auto">
          <a:xfrm flipH="1" flipV="1">
            <a:off x="3524250" y="4954588"/>
            <a:ext cx="327025" cy="1190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49" name="Straight Connector 303"/>
          <p:cNvCxnSpPr>
            <a:cxnSpLocks noChangeShapeType="1"/>
          </p:cNvCxnSpPr>
          <p:nvPr/>
        </p:nvCxnSpPr>
        <p:spPr bwMode="auto">
          <a:xfrm flipV="1">
            <a:off x="3511550" y="4619625"/>
            <a:ext cx="260350" cy="1889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0" name="Straight Connector 304"/>
          <p:cNvCxnSpPr>
            <a:cxnSpLocks noChangeShapeType="1"/>
            <a:endCxn id="505" idx="7"/>
          </p:cNvCxnSpPr>
          <p:nvPr/>
        </p:nvCxnSpPr>
        <p:spPr bwMode="auto">
          <a:xfrm flipH="1" flipV="1">
            <a:off x="2557463" y="4494213"/>
            <a:ext cx="207962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51" name="TextBox 39958"/>
          <p:cNvSpPr txBox="1">
            <a:spLocks noChangeArrowheads="1"/>
          </p:cNvSpPr>
          <p:nvPr/>
        </p:nvSpPr>
        <p:spPr bwMode="auto">
          <a:xfrm>
            <a:off x="1655763" y="4533900"/>
            <a:ext cx="8921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C</a:t>
            </a:r>
          </a:p>
        </p:txBody>
      </p:sp>
      <p:grpSp>
        <p:nvGrpSpPr>
          <p:cNvPr id="87052" name="Group 347"/>
          <p:cNvGrpSpPr>
            <a:grpSpLocks/>
          </p:cNvGrpSpPr>
          <p:nvPr/>
        </p:nvGrpSpPr>
        <p:grpSpPr bwMode="auto">
          <a:xfrm>
            <a:off x="3532188" y="4419600"/>
            <a:ext cx="485775" cy="211138"/>
            <a:chOff x="1871277" y="1576300"/>
            <a:chExt cx="1128371" cy="437860"/>
          </a:xfrm>
        </p:grpSpPr>
        <p:sp>
          <p:nvSpPr>
            <p:cNvPr id="496" name="Oval 495"/>
            <p:cNvSpPr/>
            <p:nvPr/>
          </p:nvSpPr>
          <p:spPr bwMode="auto">
            <a:xfrm flipV="1">
              <a:off x="1874963" y="1694818"/>
              <a:ext cx="1124685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7" name="Rectangle 496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8" name="Oval 497"/>
            <p:cNvSpPr/>
            <p:nvPr/>
          </p:nvSpPr>
          <p:spPr bwMode="auto">
            <a:xfrm flipV="1">
              <a:off x="1871277" y="1576300"/>
              <a:ext cx="1124682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9" name="Freeform 498"/>
            <p:cNvSpPr/>
            <p:nvPr/>
          </p:nvSpPr>
          <p:spPr bwMode="auto">
            <a:xfrm>
              <a:off x="2158901" y="1671774"/>
              <a:ext cx="549434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0" name="Freeform 499"/>
            <p:cNvSpPr/>
            <p:nvPr/>
          </p:nvSpPr>
          <p:spPr bwMode="auto">
            <a:xfrm>
              <a:off x="2103588" y="1632268"/>
              <a:ext cx="660061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1" name="Freeform 500"/>
            <p:cNvSpPr/>
            <p:nvPr/>
          </p:nvSpPr>
          <p:spPr bwMode="auto">
            <a:xfrm>
              <a:off x="2538711" y="1727740"/>
              <a:ext cx="243374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2" name="Freeform 501"/>
            <p:cNvSpPr/>
            <p:nvPr/>
          </p:nvSpPr>
          <p:spPr bwMode="auto">
            <a:xfrm>
              <a:off x="2088838" y="1731033"/>
              <a:ext cx="2433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03" name="Straight Connector 502"/>
            <p:cNvCxnSpPr>
              <a:endCxn id="498" idx="2"/>
            </p:cNvCxnSpPr>
            <p:nvPr/>
          </p:nvCxnSpPr>
          <p:spPr bwMode="auto">
            <a:xfrm flipH="1" flipV="1">
              <a:off x="1871277" y="1737617"/>
              <a:ext cx="3686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/>
            <p:cNvCxnSpPr/>
            <p:nvPr/>
          </p:nvCxnSpPr>
          <p:spPr bwMode="auto">
            <a:xfrm flipH="1" flipV="1">
              <a:off x="2995959" y="1734324"/>
              <a:ext cx="3689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3" name="Group 347"/>
          <p:cNvGrpSpPr>
            <a:grpSpLocks/>
          </p:cNvGrpSpPr>
          <p:nvPr/>
        </p:nvGrpSpPr>
        <p:grpSpPr bwMode="auto">
          <a:xfrm>
            <a:off x="3063875" y="4773613"/>
            <a:ext cx="484188" cy="211137"/>
            <a:chOff x="1871277" y="1576300"/>
            <a:chExt cx="1128371" cy="437860"/>
          </a:xfrm>
        </p:grpSpPr>
        <p:sp>
          <p:nvSpPr>
            <p:cNvPr id="478" name="Oval 477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9" name="Rectangle 478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0" name="Oval 479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1" name="Freeform 480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2" name="Freeform 481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3" name="Freeform 482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4" name="Freeform 483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85" name="Straight Connector 484"/>
            <p:cNvCxnSpPr>
              <a:endCxn id="480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Connector 485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4" name="Group 347"/>
          <p:cNvGrpSpPr>
            <a:grpSpLocks/>
          </p:cNvGrpSpPr>
          <p:nvPr/>
        </p:nvGrpSpPr>
        <p:grpSpPr bwMode="auto">
          <a:xfrm>
            <a:off x="2624138" y="4560888"/>
            <a:ext cx="484187" cy="211137"/>
            <a:chOff x="1871277" y="1576300"/>
            <a:chExt cx="1128371" cy="437860"/>
          </a:xfrm>
        </p:grpSpPr>
        <p:sp>
          <p:nvSpPr>
            <p:cNvPr id="469" name="Oval 468"/>
            <p:cNvSpPr/>
            <p:nvPr/>
          </p:nvSpPr>
          <p:spPr bwMode="auto">
            <a:xfrm flipV="1">
              <a:off x="1874975" y="1694819"/>
              <a:ext cx="1124673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0" name="Rectangle 469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1" name="Oval 470"/>
            <p:cNvSpPr/>
            <p:nvPr/>
          </p:nvSpPr>
          <p:spPr bwMode="auto">
            <a:xfrm flipV="1">
              <a:off x="1871277" y="1576300"/>
              <a:ext cx="1124673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72" name="Freeform 471"/>
            <p:cNvSpPr/>
            <p:nvPr/>
          </p:nvSpPr>
          <p:spPr bwMode="auto">
            <a:xfrm>
              <a:off x="2159844" y="1671772"/>
              <a:ext cx="547538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3" name="Freeform 472"/>
            <p:cNvSpPr/>
            <p:nvPr/>
          </p:nvSpPr>
          <p:spPr bwMode="auto">
            <a:xfrm>
              <a:off x="2104349" y="1632266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4" name="Freeform 473"/>
            <p:cNvSpPr/>
            <p:nvPr/>
          </p:nvSpPr>
          <p:spPr bwMode="auto">
            <a:xfrm>
              <a:off x="2537202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75" name="Freeform 474"/>
            <p:cNvSpPr/>
            <p:nvPr/>
          </p:nvSpPr>
          <p:spPr bwMode="auto">
            <a:xfrm>
              <a:off x="2089551" y="1731032"/>
              <a:ext cx="240474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76" name="Straight Connector 475"/>
            <p:cNvCxnSpPr>
              <a:endCxn id="471" idx="2"/>
            </p:cNvCxnSpPr>
            <p:nvPr/>
          </p:nvCxnSpPr>
          <p:spPr bwMode="auto">
            <a:xfrm flipH="1" flipV="1">
              <a:off x="1871277" y="1737616"/>
              <a:ext cx="3698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Connector 476"/>
            <p:cNvCxnSpPr/>
            <p:nvPr/>
          </p:nvCxnSpPr>
          <p:spPr bwMode="auto">
            <a:xfrm flipH="1" flipV="1">
              <a:off x="2995950" y="1734325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55" name="Group 347"/>
          <p:cNvGrpSpPr>
            <a:grpSpLocks/>
          </p:cNvGrpSpPr>
          <p:nvPr/>
        </p:nvGrpSpPr>
        <p:grpSpPr bwMode="auto">
          <a:xfrm>
            <a:off x="2417763" y="4854575"/>
            <a:ext cx="484187" cy="211138"/>
            <a:chOff x="1871277" y="1576300"/>
            <a:chExt cx="1128371" cy="437860"/>
          </a:xfrm>
        </p:grpSpPr>
        <p:sp>
          <p:nvSpPr>
            <p:cNvPr id="460" name="Oval 459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1" name="Rectangle 460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2" name="Oval 461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63" name="Freeform 462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4" name="Freeform 463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5" name="Freeform 464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66" name="Freeform 465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67" name="Straight Connector 466"/>
            <p:cNvCxnSpPr>
              <a:endCxn id="462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Straight Connector 467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56" name="Oval 3"/>
          <p:cNvSpPr>
            <a:spLocks noChangeArrowheads="1"/>
          </p:cNvSpPr>
          <p:nvPr/>
        </p:nvSpPr>
        <p:spPr bwMode="auto">
          <a:xfrm>
            <a:off x="4614863" y="3649663"/>
            <a:ext cx="3219450" cy="13430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57" name="Straight Connector 10"/>
          <p:cNvCxnSpPr>
            <a:cxnSpLocks noChangeShapeType="1"/>
            <a:stCxn id="599" idx="7"/>
          </p:cNvCxnSpPr>
          <p:nvPr/>
        </p:nvCxnSpPr>
        <p:spPr bwMode="auto">
          <a:xfrm>
            <a:off x="5748338" y="3886200"/>
            <a:ext cx="1062037" cy="698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8" name="Straight Connector 297"/>
          <p:cNvCxnSpPr>
            <a:cxnSpLocks noChangeShapeType="1"/>
          </p:cNvCxnSpPr>
          <p:nvPr/>
        </p:nvCxnSpPr>
        <p:spPr bwMode="auto">
          <a:xfrm>
            <a:off x="6299200" y="4176713"/>
            <a:ext cx="120650" cy="825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59" name="Straight Connector 298"/>
          <p:cNvCxnSpPr>
            <a:cxnSpLocks noChangeShapeType="1"/>
          </p:cNvCxnSpPr>
          <p:nvPr/>
        </p:nvCxnSpPr>
        <p:spPr bwMode="auto">
          <a:xfrm flipV="1">
            <a:off x="6099175" y="4376738"/>
            <a:ext cx="242888" cy="444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0" name="Straight Connector 299"/>
          <p:cNvCxnSpPr>
            <a:cxnSpLocks noChangeShapeType="1"/>
          </p:cNvCxnSpPr>
          <p:nvPr/>
        </p:nvCxnSpPr>
        <p:spPr bwMode="auto">
          <a:xfrm flipV="1">
            <a:off x="5800725" y="4205288"/>
            <a:ext cx="195263" cy="1063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1" name="Straight Connector 300"/>
          <p:cNvCxnSpPr>
            <a:cxnSpLocks noChangeShapeType="1"/>
            <a:stCxn id="536" idx="6"/>
          </p:cNvCxnSpPr>
          <p:nvPr/>
        </p:nvCxnSpPr>
        <p:spPr bwMode="auto">
          <a:xfrm flipV="1">
            <a:off x="5487988" y="4497388"/>
            <a:ext cx="206375" cy="952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2" name="Straight Connector 301"/>
          <p:cNvCxnSpPr>
            <a:cxnSpLocks noChangeShapeType="1"/>
          </p:cNvCxnSpPr>
          <p:nvPr/>
        </p:nvCxnSpPr>
        <p:spPr bwMode="auto">
          <a:xfrm flipV="1">
            <a:off x="6315075" y="4424363"/>
            <a:ext cx="254000" cy="247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3" name="Straight Connector 302"/>
          <p:cNvCxnSpPr>
            <a:cxnSpLocks noChangeShapeType="1"/>
          </p:cNvCxnSpPr>
          <p:nvPr/>
        </p:nvCxnSpPr>
        <p:spPr bwMode="auto">
          <a:xfrm flipH="1" flipV="1">
            <a:off x="6778625" y="4403725"/>
            <a:ext cx="358775" cy="12065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4" name="Straight Connector 303"/>
          <p:cNvCxnSpPr>
            <a:cxnSpLocks noChangeShapeType="1"/>
          </p:cNvCxnSpPr>
          <p:nvPr/>
        </p:nvCxnSpPr>
        <p:spPr bwMode="auto">
          <a:xfrm flipV="1">
            <a:off x="6794500" y="4070350"/>
            <a:ext cx="285750" cy="19208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65" name="Straight Connector 304"/>
          <p:cNvCxnSpPr>
            <a:cxnSpLocks noChangeShapeType="1"/>
            <a:endCxn id="597" idx="7"/>
          </p:cNvCxnSpPr>
          <p:nvPr/>
        </p:nvCxnSpPr>
        <p:spPr bwMode="auto">
          <a:xfrm flipH="1" flipV="1">
            <a:off x="5749925" y="3943350"/>
            <a:ext cx="227013" cy="857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66" name="TextBox 39958"/>
          <p:cNvSpPr txBox="1">
            <a:spLocks noChangeArrowheads="1"/>
          </p:cNvSpPr>
          <p:nvPr/>
        </p:nvSpPr>
        <p:spPr bwMode="auto">
          <a:xfrm>
            <a:off x="4764088" y="3983038"/>
            <a:ext cx="9588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B</a:t>
            </a:r>
          </a:p>
        </p:txBody>
      </p:sp>
      <p:grpSp>
        <p:nvGrpSpPr>
          <p:cNvPr id="87067" name="Group 347"/>
          <p:cNvGrpSpPr>
            <a:grpSpLocks/>
          </p:cNvGrpSpPr>
          <p:nvPr/>
        </p:nvGrpSpPr>
        <p:grpSpPr bwMode="auto">
          <a:xfrm>
            <a:off x="5297488" y="3752850"/>
            <a:ext cx="530225" cy="214313"/>
            <a:chOff x="1871277" y="1576300"/>
            <a:chExt cx="1128371" cy="437860"/>
          </a:xfrm>
        </p:grpSpPr>
        <p:sp>
          <p:nvSpPr>
            <p:cNvPr id="597" name="Oval 596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8" name="Rectangle 597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9" name="Oval 598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600" name="Freeform 599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1" name="Freeform 600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2" name="Freeform 601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603" name="Freeform 602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604" name="Straight Connector 603"/>
            <p:cNvCxnSpPr>
              <a:endCxn id="599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68" name="Group 347"/>
          <p:cNvGrpSpPr>
            <a:grpSpLocks/>
          </p:cNvGrpSpPr>
          <p:nvPr/>
        </p:nvGrpSpPr>
        <p:grpSpPr bwMode="auto">
          <a:xfrm>
            <a:off x="6303963" y="4227513"/>
            <a:ext cx="530225" cy="214312"/>
            <a:chOff x="1871277" y="1576300"/>
            <a:chExt cx="1128371" cy="437860"/>
          </a:xfrm>
        </p:grpSpPr>
        <p:sp>
          <p:nvSpPr>
            <p:cNvPr id="570" name="Oval 569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1" name="Rectangle 570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2" name="Oval 571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73" name="Freeform 572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4" name="Freeform 573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5" name="Freeform 574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76" name="Freeform 575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77" name="Straight Connector 576"/>
            <p:cNvCxnSpPr>
              <a:endCxn id="572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69" name="Group 347"/>
          <p:cNvGrpSpPr>
            <a:grpSpLocks/>
          </p:cNvGrpSpPr>
          <p:nvPr/>
        </p:nvGrpSpPr>
        <p:grpSpPr bwMode="auto">
          <a:xfrm>
            <a:off x="5822950" y="4011613"/>
            <a:ext cx="530225" cy="214312"/>
            <a:chOff x="1871277" y="1576300"/>
            <a:chExt cx="1128371" cy="437860"/>
          </a:xfrm>
        </p:grpSpPr>
        <p:sp>
          <p:nvSpPr>
            <p:cNvPr id="561" name="Oval 560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2" name="Rectangle 561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3" name="Oval 562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64" name="Freeform 563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5" name="Freeform 564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6" name="Freeform 565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67" name="Freeform 566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8" name="Straight Connector 567"/>
            <p:cNvCxnSpPr>
              <a:endCxn id="563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70" name="Group 347"/>
          <p:cNvGrpSpPr>
            <a:grpSpLocks/>
          </p:cNvGrpSpPr>
          <p:nvPr/>
        </p:nvGrpSpPr>
        <p:grpSpPr bwMode="auto">
          <a:xfrm>
            <a:off x="5597525" y="4310063"/>
            <a:ext cx="530225" cy="214312"/>
            <a:chOff x="1871277" y="1576300"/>
            <a:chExt cx="1128371" cy="437860"/>
          </a:xfrm>
        </p:grpSpPr>
        <p:sp>
          <p:nvSpPr>
            <p:cNvPr id="552" name="Oval 551"/>
            <p:cNvSpPr/>
            <p:nvPr/>
          </p:nvSpPr>
          <p:spPr bwMode="auto">
            <a:xfrm flipV="1">
              <a:off x="1874656" y="1693063"/>
              <a:ext cx="1124992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3" name="Rectangle 552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4" name="Oval 553"/>
            <p:cNvSpPr/>
            <p:nvPr/>
          </p:nvSpPr>
          <p:spPr bwMode="auto">
            <a:xfrm flipV="1">
              <a:off x="1871277" y="1576300"/>
              <a:ext cx="1124994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55" name="Freeform 554"/>
            <p:cNvSpPr/>
            <p:nvPr/>
          </p:nvSpPr>
          <p:spPr bwMode="auto">
            <a:xfrm>
              <a:off x="2158438" y="1673602"/>
              <a:ext cx="550671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6" name="Freeform 555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7" name="Freeform 556"/>
            <p:cNvSpPr/>
            <p:nvPr/>
          </p:nvSpPr>
          <p:spPr bwMode="auto">
            <a:xfrm>
              <a:off x="2536814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8" name="Freeform 557"/>
            <p:cNvSpPr/>
            <p:nvPr/>
          </p:nvSpPr>
          <p:spPr bwMode="auto">
            <a:xfrm>
              <a:off x="2090871" y="1728739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9" name="Straight Connector 558"/>
            <p:cNvCxnSpPr>
              <a:endCxn id="554" idx="2"/>
            </p:cNvCxnSpPr>
            <p:nvPr/>
          </p:nvCxnSpPr>
          <p:spPr bwMode="auto">
            <a:xfrm flipH="1" flipV="1">
              <a:off x="1871277" y="1738471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0" name="Straight Connector 559"/>
            <p:cNvCxnSpPr/>
            <p:nvPr/>
          </p:nvCxnSpPr>
          <p:spPr bwMode="auto">
            <a:xfrm flipH="1" flipV="1">
              <a:off x="2996271" y="1735226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071" name="Oval 3"/>
          <p:cNvSpPr>
            <a:spLocks noChangeArrowheads="1"/>
          </p:cNvSpPr>
          <p:nvPr/>
        </p:nvSpPr>
        <p:spPr bwMode="auto">
          <a:xfrm>
            <a:off x="1733550" y="2725738"/>
            <a:ext cx="3475038" cy="13811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072" name="Straight Connector 10"/>
          <p:cNvCxnSpPr>
            <a:cxnSpLocks noChangeShapeType="1"/>
            <a:stCxn id="415" idx="7"/>
          </p:cNvCxnSpPr>
          <p:nvPr/>
        </p:nvCxnSpPr>
        <p:spPr bwMode="auto">
          <a:xfrm>
            <a:off x="2957513" y="2968625"/>
            <a:ext cx="1146175" cy="730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3" name="Straight Connector 297"/>
          <p:cNvCxnSpPr>
            <a:cxnSpLocks noChangeShapeType="1"/>
          </p:cNvCxnSpPr>
          <p:nvPr/>
        </p:nvCxnSpPr>
        <p:spPr bwMode="auto">
          <a:xfrm>
            <a:off x="3551238" y="3268663"/>
            <a:ext cx="130175" cy="841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4" name="Straight Connector 298"/>
          <p:cNvCxnSpPr>
            <a:cxnSpLocks noChangeShapeType="1"/>
          </p:cNvCxnSpPr>
          <p:nvPr/>
        </p:nvCxnSpPr>
        <p:spPr bwMode="auto">
          <a:xfrm flipV="1">
            <a:off x="3335338" y="3473450"/>
            <a:ext cx="263525" cy="460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5" name="Straight Connector 299"/>
          <p:cNvCxnSpPr>
            <a:cxnSpLocks noChangeShapeType="1"/>
          </p:cNvCxnSpPr>
          <p:nvPr/>
        </p:nvCxnSpPr>
        <p:spPr bwMode="auto">
          <a:xfrm flipV="1">
            <a:off x="3014663" y="3297238"/>
            <a:ext cx="209550" cy="109537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6" name="Straight Connector 300"/>
          <p:cNvCxnSpPr>
            <a:cxnSpLocks noChangeShapeType="1"/>
            <a:stCxn id="352" idx="6"/>
          </p:cNvCxnSpPr>
          <p:nvPr/>
        </p:nvCxnSpPr>
        <p:spPr bwMode="auto">
          <a:xfrm flipV="1">
            <a:off x="2676525" y="3597275"/>
            <a:ext cx="222250" cy="98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7" name="Straight Connector 301"/>
          <p:cNvCxnSpPr>
            <a:cxnSpLocks noChangeShapeType="1"/>
          </p:cNvCxnSpPr>
          <p:nvPr/>
        </p:nvCxnSpPr>
        <p:spPr bwMode="auto">
          <a:xfrm flipV="1">
            <a:off x="3568700" y="3522663"/>
            <a:ext cx="273050" cy="2540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8" name="Straight Connector 302"/>
          <p:cNvCxnSpPr>
            <a:cxnSpLocks noChangeShapeType="1"/>
          </p:cNvCxnSpPr>
          <p:nvPr/>
        </p:nvCxnSpPr>
        <p:spPr bwMode="auto">
          <a:xfrm flipH="1" flipV="1">
            <a:off x="4100513" y="3508375"/>
            <a:ext cx="387350" cy="1254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79" name="Straight Connector 303"/>
          <p:cNvCxnSpPr>
            <a:cxnSpLocks noChangeShapeType="1"/>
          </p:cNvCxnSpPr>
          <p:nvPr/>
        </p:nvCxnSpPr>
        <p:spPr bwMode="auto">
          <a:xfrm flipV="1">
            <a:off x="4086225" y="3159125"/>
            <a:ext cx="307975" cy="198438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080" name="Straight Connector 304"/>
          <p:cNvCxnSpPr>
            <a:cxnSpLocks noChangeShapeType="1"/>
            <a:endCxn id="413" idx="7"/>
          </p:cNvCxnSpPr>
          <p:nvPr/>
        </p:nvCxnSpPr>
        <p:spPr bwMode="auto">
          <a:xfrm flipH="1" flipV="1">
            <a:off x="2959100" y="3028950"/>
            <a:ext cx="246063" cy="87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081" name="TextBox 39958"/>
          <p:cNvSpPr txBox="1">
            <a:spLocks noChangeArrowheads="1"/>
          </p:cNvSpPr>
          <p:nvPr/>
        </p:nvSpPr>
        <p:spPr bwMode="auto">
          <a:xfrm>
            <a:off x="1893888" y="3070225"/>
            <a:ext cx="1030287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ISP A</a:t>
            </a:r>
          </a:p>
        </p:txBody>
      </p:sp>
      <p:grpSp>
        <p:nvGrpSpPr>
          <p:cNvPr id="87082" name="Group 347"/>
          <p:cNvGrpSpPr>
            <a:grpSpLocks/>
          </p:cNvGrpSpPr>
          <p:nvPr/>
        </p:nvGrpSpPr>
        <p:grpSpPr bwMode="auto">
          <a:xfrm>
            <a:off x="4360863" y="3562350"/>
            <a:ext cx="573087" cy="220663"/>
            <a:chOff x="1871277" y="1576300"/>
            <a:chExt cx="1128371" cy="437860"/>
          </a:xfrm>
        </p:grpSpPr>
        <p:sp>
          <p:nvSpPr>
            <p:cNvPr id="395" name="Oval 394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6" name="Rectangle 395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7" name="Oval 396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98" name="Freeform 397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9" name="Freeform 398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0" name="Freeform 399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1" name="Freeform 400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02" name="Straight Connector 401"/>
            <p:cNvCxnSpPr>
              <a:endCxn id="397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3" name="Group 347"/>
          <p:cNvGrpSpPr>
            <a:grpSpLocks/>
          </p:cNvGrpSpPr>
          <p:nvPr/>
        </p:nvGrpSpPr>
        <p:grpSpPr bwMode="auto">
          <a:xfrm>
            <a:off x="3557588" y="3321050"/>
            <a:ext cx="571500" cy="220663"/>
            <a:chOff x="1871277" y="1576300"/>
            <a:chExt cx="1128371" cy="437860"/>
          </a:xfrm>
        </p:grpSpPr>
        <p:sp>
          <p:nvSpPr>
            <p:cNvPr id="386" name="Oval 385"/>
            <p:cNvSpPr/>
            <p:nvPr/>
          </p:nvSpPr>
          <p:spPr bwMode="auto">
            <a:xfrm flipV="1">
              <a:off x="1874410" y="1696002"/>
              <a:ext cx="1125238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7" name="Rectangle 386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8" name="Oval 387"/>
            <p:cNvSpPr/>
            <p:nvPr/>
          </p:nvSpPr>
          <p:spPr bwMode="auto">
            <a:xfrm flipV="1">
              <a:off x="1871277" y="1576300"/>
              <a:ext cx="112523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9" name="Freeform 388"/>
            <p:cNvSpPr/>
            <p:nvPr/>
          </p:nvSpPr>
          <p:spPr bwMode="auto">
            <a:xfrm>
              <a:off x="2159638" y="1673953"/>
              <a:ext cx="548513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0" name="Freeform 389"/>
            <p:cNvSpPr/>
            <p:nvPr/>
          </p:nvSpPr>
          <p:spPr bwMode="auto">
            <a:xfrm>
              <a:off x="2103220" y="1633001"/>
              <a:ext cx="661350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1" name="Freeform 390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92" name="Freeform 391"/>
            <p:cNvSpPr/>
            <p:nvPr/>
          </p:nvSpPr>
          <p:spPr bwMode="auto">
            <a:xfrm>
              <a:off x="2090682" y="1730654"/>
              <a:ext cx="241345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93" name="Straight Connector 392"/>
            <p:cNvCxnSpPr>
              <a:endCxn id="388" idx="2"/>
            </p:cNvCxnSpPr>
            <p:nvPr/>
          </p:nvCxnSpPr>
          <p:spPr bwMode="auto">
            <a:xfrm flipH="1" flipV="1">
              <a:off x="1871277" y="173695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393"/>
            <p:cNvCxnSpPr/>
            <p:nvPr/>
          </p:nvCxnSpPr>
          <p:spPr bwMode="auto">
            <a:xfrm flipH="1" flipV="1">
              <a:off x="2996513" y="173380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4" name="Group 347"/>
          <p:cNvGrpSpPr>
            <a:grpSpLocks/>
          </p:cNvGrpSpPr>
          <p:nvPr/>
        </p:nvGrpSpPr>
        <p:grpSpPr bwMode="auto">
          <a:xfrm>
            <a:off x="3036888" y="3098800"/>
            <a:ext cx="573087" cy="219075"/>
            <a:chOff x="1871277" y="1576300"/>
            <a:chExt cx="1128371" cy="437860"/>
          </a:xfrm>
        </p:grpSpPr>
        <p:sp>
          <p:nvSpPr>
            <p:cNvPr id="377" name="Oval 376"/>
            <p:cNvSpPr/>
            <p:nvPr/>
          </p:nvSpPr>
          <p:spPr bwMode="auto">
            <a:xfrm flipV="1">
              <a:off x="1874402" y="1693698"/>
              <a:ext cx="1125246" cy="32046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8" name="Rectangle 377"/>
            <p:cNvSpPr/>
            <p:nvPr/>
          </p:nvSpPr>
          <p:spPr bwMode="auto">
            <a:xfrm>
              <a:off x="1871277" y="1738119"/>
              <a:ext cx="1128371" cy="11739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9" name="Oval 378"/>
            <p:cNvSpPr/>
            <p:nvPr/>
          </p:nvSpPr>
          <p:spPr bwMode="auto">
            <a:xfrm flipV="1">
              <a:off x="1871277" y="1576300"/>
              <a:ext cx="1125246" cy="32046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80" name="Freeform 379"/>
            <p:cNvSpPr/>
            <p:nvPr/>
          </p:nvSpPr>
          <p:spPr bwMode="auto">
            <a:xfrm>
              <a:off x="2158840" y="1674661"/>
              <a:ext cx="550120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1" name="Freeform 380"/>
            <p:cNvSpPr/>
            <p:nvPr/>
          </p:nvSpPr>
          <p:spPr bwMode="auto">
            <a:xfrm>
              <a:off x="2102578" y="1633412"/>
              <a:ext cx="662645" cy="1110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2" name="Freeform 381"/>
            <p:cNvSpPr/>
            <p:nvPr/>
          </p:nvSpPr>
          <p:spPr bwMode="auto">
            <a:xfrm>
              <a:off x="2537047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83" name="Freeform 382"/>
            <p:cNvSpPr/>
            <p:nvPr/>
          </p:nvSpPr>
          <p:spPr bwMode="auto">
            <a:xfrm>
              <a:off x="2090075" y="1728599"/>
              <a:ext cx="240677" cy="9836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84" name="Straight Connector 383"/>
            <p:cNvCxnSpPr>
              <a:endCxn id="379" idx="2"/>
            </p:cNvCxnSpPr>
            <p:nvPr/>
          </p:nvCxnSpPr>
          <p:spPr bwMode="auto">
            <a:xfrm flipH="1" flipV="1">
              <a:off x="1871277" y="1738119"/>
              <a:ext cx="3125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 bwMode="auto">
            <a:xfrm flipH="1" flipV="1">
              <a:off x="2996523" y="1734945"/>
              <a:ext cx="3125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5" name="Group 347"/>
          <p:cNvGrpSpPr>
            <a:grpSpLocks/>
          </p:cNvGrpSpPr>
          <p:nvPr/>
        </p:nvGrpSpPr>
        <p:grpSpPr bwMode="auto">
          <a:xfrm>
            <a:off x="2794000" y="3405188"/>
            <a:ext cx="573088" cy="219075"/>
            <a:chOff x="1871277" y="1576300"/>
            <a:chExt cx="1128371" cy="437860"/>
          </a:xfrm>
        </p:grpSpPr>
        <p:sp>
          <p:nvSpPr>
            <p:cNvPr id="368" name="Oval 367"/>
            <p:cNvSpPr/>
            <p:nvPr/>
          </p:nvSpPr>
          <p:spPr bwMode="auto">
            <a:xfrm flipV="1">
              <a:off x="1874404" y="1693696"/>
              <a:ext cx="1125244" cy="320464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9" name="Rectangle 368"/>
            <p:cNvSpPr/>
            <p:nvPr/>
          </p:nvSpPr>
          <p:spPr bwMode="auto">
            <a:xfrm>
              <a:off x="1871277" y="1738117"/>
              <a:ext cx="1128371" cy="117398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0" name="Oval 369"/>
            <p:cNvSpPr/>
            <p:nvPr/>
          </p:nvSpPr>
          <p:spPr bwMode="auto">
            <a:xfrm flipV="1">
              <a:off x="1871277" y="1576300"/>
              <a:ext cx="1125244" cy="32046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71" name="Freeform 370"/>
            <p:cNvSpPr/>
            <p:nvPr/>
          </p:nvSpPr>
          <p:spPr bwMode="auto">
            <a:xfrm>
              <a:off x="2158839" y="1674659"/>
              <a:ext cx="550119" cy="15864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2" name="Freeform 371"/>
            <p:cNvSpPr/>
            <p:nvPr/>
          </p:nvSpPr>
          <p:spPr bwMode="auto">
            <a:xfrm>
              <a:off x="2102577" y="1633412"/>
              <a:ext cx="662644" cy="111050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3" name="Freeform 372"/>
            <p:cNvSpPr/>
            <p:nvPr/>
          </p:nvSpPr>
          <p:spPr bwMode="auto">
            <a:xfrm>
              <a:off x="2537048" y="1728599"/>
              <a:ext cx="243803" cy="951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74" name="Freeform 373"/>
            <p:cNvSpPr/>
            <p:nvPr/>
          </p:nvSpPr>
          <p:spPr bwMode="auto">
            <a:xfrm>
              <a:off x="2090075" y="1728599"/>
              <a:ext cx="240678" cy="98359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75" name="Straight Connector 374"/>
            <p:cNvCxnSpPr>
              <a:endCxn id="370" idx="2"/>
            </p:cNvCxnSpPr>
            <p:nvPr/>
          </p:nvCxnSpPr>
          <p:spPr bwMode="auto">
            <a:xfrm flipH="1" flipV="1">
              <a:off x="1871277" y="1738117"/>
              <a:ext cx="3127" cy="12374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375"/>
            <p:cNvCxnSpPr/>
            <p:nvPr/>
          </p:nvCxnSpPr>
          <p:spPr bwMode="auto">
            <a:xfrm flipH="1" flipV="1">
              <a:off x="2996521" y="1734945"/>
              <a:ext cx="3127" cy="12374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6" name="Group 347"/>
          <p:cNvGrpSpPr>
            <a:grpSpLocks/>
          </p:cNvGrpSpPr>
          <p:nvPr/>
        </p:nvGrpSpPr>
        <p:grpSpPr bwMode="auto">
          <a:xfrm>
            <a:off x="3341688" y="3759200"/>
            <a:ext cx="573087" cy="220663"/>
            <a:chOff x="1871277" y="1576300"/>
            <a:chExt cx="1128371" cy="437860"/>
          </a:xfrm>
        </p:grpSpPr>
        <p:sp>
          <p:nvSpPr>
            <p:cNvPr id="359" name="Oval 358"/>
            <p:cNvSpPr/>
            <p:nvPr/>
          </p:nvSpPr>
          <p:spPr bwMode="auto">
            <a:xfrm flipV="1">
              <a:off x="1874402" y="1696002"/>
              <a:ext cx="112524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0" name="Rectangle 359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1" name="Oval 360"/>
            <p:cNvSpPr/>
            <p:nvPr/>
          </p:nvSpPr>
          <p:spPr bwMode="auto">
            <a:xfrm flipV="1">
              <a:off x="1871277" y="1576300"/>
              <a:ext cx="1125246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2" name="Freeform 361"/>
            <p:cNvSpPr/>
            <p:nvPr/>
          </p:nvSpPr>
          <p:spPr bwMode="auto">
            <a:xfrm>
              <a:off x="2158840" y="1673953"/>
              <a:ext cx="550120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3" name="Freeform 362"/>
            <p:cNvSpPr/>
            <p:nvPr/>
          </p:nvSpPr>
          <p:spPr bwMode="auto">
            <a:xfrm>
              <a:off x="2102578" y="1633001"/>
              <a:ext cx="662645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4" name="Freeform 363"/>
            <p:cNvSpPr/>
            <p:nvPr/>
          </p:nvSpPr>
          <p:spPr bwMode="auto">
            <a:xfrm>
              <a:off x="2537047" y="1727503"/>
              <a:ext cx="243803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65" name="Freeform 364"/>
            <p:cNvSpPr/>
            <p:nvPr/>
          </p:nvSpPr>
          <p:spPr bwMode="auto">
            <a:xfrm>
              <a:off x="2090075" y="1730654"/>
              <a:ext cx="24067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66" name="Straight Connector 365"/>
            <p:cNvCxnSpPr>
              <a:endCxn id="361" idx="2"/>
            </p:cNvCxnSpPr>
            <p:nvPr/>
          </p:nvCxnSpPr>
          <p:spPr bwMode="auto">
            <a:xfrm flipH="1" flipV="1">
              <a:off x="1871277" y="1736954"/>
              <a:ext cx="312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 bwMode="auto">
            <a:xfrm flipH="1" flipV="1">
              <a:off x="2996523" y="1733803"/>
              <a:ext cx="312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87" name="Group 347"/>
          <p:cNvGrpSpPr>
            <a:grpSpLocks/>
          </p:cNvGrpSpPr>
          <p:nvPr/>
        </p:nvGrpSpPr>
        <p:grpSpPr bwMode="auto">
          <a:xfrm>
            <a:off x="2105025" y="3614738"/>
            <a:ext cx="573088" cy="220662"/>
            <a:chOff x="1871277" y="1576300"/>
            <a:chExt cx="1128371" cy="437860"/>
          </a:xfrm>
        </p:grpSpPr>
        <p:sp>
          <p:nvSpPr>
            <p:cNvPr id="350" name="Oval 349"/>
            <p:cNvSpPr/>
            <p:nvPr/>
          </p:nvSpPr>
          <p:spPr bwMode="auto">
            <a:xfrm flipV="1">
              <a:off x="1874404" y="1696003"/>
              <a:ext cx="1125244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1" name="Rectangle 350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2" name="Oval 351"/>
            <p:cNvSpPr/>
            <p:nvPr/>
          </p:nvSpPr>
          <p:spPr bwMode="auto">
            <a:xfrm flipV="1">
              <a:off x="1871277" y="1576300"/>
              <a:ext cx="1125244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53" name="Freeform 352"/>
            <p:cNvSpPr/>
            <p:nvPr/>
          </p:nvSpPr>
          <p:spPr bwMode="auto">
            <a:xfrm>
              <a:off x="2158839" y="1673951"/>
              <a:ext cx="550119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4" name="Freeform 353"/>
            <p:cNvSpPr/>
            <p:nvPr/>
          </p:nvSpPr>
          <p:spPr bwMode="auto">
            <a:xfrm>
              <a:off x="2102577" y="1633001"/>
              <a:ext cx="662644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5" name="Freeform 354"/>
            <p:cNvSpPr/>
            <p:nvPr/>
          </p:nvSpPr>
          <p:spPr bwMode="auto">
            <a:xfrm>
              <a:off x="2537048" y="1727504"/>
              <a:ext cx="243803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356" name="Freeform 355"/>
            <p:cNvSpPr/>
            <p:nvPr/>
          </p:nvSpPr>
          <p:spPr bwMode="auto">
            <a:xfrm>
              <a:off x="2090075" y="1730653"/>
              <a:ext cx="240678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357" name="Straight Connector 356"/>
            <p:cNvCxnSpPr>
              <a:endCxn id="352" idx="2"/>
            </p:cNvCxnSpPr>
            <p:nvPr/>
          </p:nvCxnSpPr>
          <p:spPr bwMode="auto">
            <a:xfrm flipH="1" flipV="1">
              <a:off x="1871277" y="1736953"/>
              <a:ext cx="3127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357"/>
            <p:cNvCxnSpPr/>
            <p:nvPr/>
          </p:nvCxnSpPr>
          <p:spPr bwMode="auto">
            <a:xfrm flipH="1" flipV="1">
              <a:off x="2996521" y="1733804"/>
              <a:ext cx="3127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090" name="Group 2"/>
          <p:cNvGrpSpPr>
            <a:grpSpLocks/>
          </p:cNvGrpSpPr>
          <p:nvPr/>
        </p:nvGrpSpPr>
        <p:grpSpPr bwMode="auto">
          <a:xfrm>
            <a:off x="1825625" y="2241550"/>
            <a:ext cx="647700" cy="417513"/>
            <a:chOff x="3053396" y="4304255"/>
            <a:chExt cx="648422" cy="418253"/>
          </a:xfrm>
        </p:grpSpPr>
        <p:sp>
          <p:nvSpPr>
            <p:cNvPr id="8728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6" name="TextBox 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1" name="Group 135"/>
          <p:cNvGrpSpPr>
            <a:grpSpLocks/>
          </p:cNvGrpSpPr>
          <p:nvPr/>
        </p:nvGrpSpPr>
        <p:grpSpPr bwMode="auto">
          <a:xfrm>
            <a:off x="6334125" y="2495550"/>
            <a:ext cx="649288" cy="417513"/>
            <a:chOff x="3053396" y="4304255"/>
            <a:chExt cx="648422" cy="418253"/>
          </a:xfrm>
        </p:grpSpPr>
        <p:sp>
          <p:nvSpPr>
            <p:cNvPr id="8728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4" name="TextBox 13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2" name="Group 138"/>
          <p:cNvGrpSpPr>
            <a:grpSpLocks/>
          </p:cNvGrpSpPr>
          <p:nvPr/>
        </p:nvGrpSpPr>
        <p:grpSpPr bwMode="auto">
          <a:xfrm>
            <a:off x="1241425" y="5353050"/>
            <a:ext cx="647700" cy="417513"/>
            <a:chOff x="3053396" y="4304255"/>
            <a:chExt cx="648422" cy="418253"/>
          </a:xfrm>
        </p:grpSpPr>
        <p:sp>
          <p:nvSpPr>
            <p:cNvPr id="8728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2" name="TextBox 140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3" name="Group 141"/>
          <p:cNvGrpSpPr>
            <a:grpSpLocks/>
          </p:cNvGrpSpPr>
          <p:nvPr/>
        </p:nvGrpSpPr>
        <p:grpSpPr bwMode="auto">
          <a:xfrm>
            <a:off x="822325" y="4730750"/>
            <a:ext cx="647700" cy="417513"/>
            <a:chOff x="3053396" y="4304255"/>
            <a:chExt cx="648422" cy="418253"/>
          </a:xfrm>
        </p:grpSpPr>
        <p:sp>
          <p:nvSpPr>
            <p:cNvPr id="8727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80" name="TextBox 14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4" name="Group 147"/>
          <p:cNvGrpSpPr>
            <a:grpSpLocks/>
          </p:cNvGrpSpPr>
          <p:nvPr/>
        </p:nvGrpSpPr>
        <p:grpSpPr bwMode="auto">
          <a:xfrm>
            <a:off x="7083425" y="2927350"/>
            <a:ext cx="649288" cy="417513"/>
            <a:chOff x="3053396" y="4304255"/>
            <a:chExt cx="648422" cy="418253"/>
          </a:xfrm>
        </p:grpSpPr>
        <p:sp>
          <p:nvSpPr>
            <p:cNvPr id="8727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8" name="TextBox 149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5" name="Group 150"/>
          <p:cNvGrpSpPr>
            <a:grpSpLocks/>
          </p:cNvGrpSpPr>
          <p:nvPr/>
        </p:nvGrpSpPr>
        <p:grpSpPr bwMode="auto">
          <a:xfrm>
            <a:off x="3425825" y="2000250"/>
            <a:ext cx="649288" cy="417513"/>
            <a:chOff x="3053396" y="4304255"/>
            <a:chExt cx="648422" cy="418253"/>
          </a:xfrm>
        </p:grpSpPr>
        <p:sp>
          <p:nvSpPr>
            <p:cNvPr id="8727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6" name="TextBox 15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6" name="Group 156"/>
          <p:cNvGrpSpPr>
            <a:grpSpLocks/>
          </p:cNvGrpSpPr>
          <p:nvPr/>
        </p:nvGrpSpPr>
        <p:grpSpPr bwMode="auto">
          <a:xfrm>
            <a:off x="4340225" y="1974850"/>
            <a:ext cx="649288" cy="417513"/>
            <a:chOff x="3053396" y="4304255"/>
            <a:chExt cx="648422" cy="418253"/>
          </a:xfrm>
        </p:grpSpPr>
        <p:sp>
          <p:nvSpPr>
            <p:cNvPr id="8727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4" name="TextBox 15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7" name="Group 160"/>
          <p:cNvGrpSpPr>
            <a:grpSpLocks/>
          </p:cNvGrpSpPr>
          <p:nvPr/>
        </p:nvGrpSpPr>
        <p:grpSpPr bwMode="auto">
          <a:xfrm>
            <a:off x="7400925" y="5607050"/>
            <a:ext cx="649288" cy="417513"/>
            <a:chOff x="3053396" y="4304255"/>
            <a:chExt cx="648422" cy="418253"/>
          </a:xfrm>
        </p:grpSpPr>
        <p:sp>
          <p:nvSpPr>
            <p:cNvPr id="8727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2" name="TextBox 162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8" name="Group 163"/>
          <p:cNvGrpSpPr>
            <a:grpSpLocks/>
          </p:cNvGrpSpPr>
          <p:nvPr/>
        </p:nvGrpSpPr>
        <p:grpSpPr bwMode="auto">
          <a:xfrm>
            <a:off x="8239125" y="4959350"/>
            <a:ext cx="649288" cy="417513"/>
            <a:chOff x="3053396" y="4304255"/>
            <a:chExt cx="648422" cy="418253"/>
          </a:xfrm>
        </p:grpSpPr>
        <p:sp>
          <p:nvSpPr>
            <p:cNvPr id="87269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70" name="TextBox 16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099" name="Group 169"/>
          <p:cNvGrpSpPr>
            <a:grpSpLocks/>
          </p:cNvGrpSpPr>
          <p:nvPr/>
        </p:nvGrpSpPr>
        <p:grpSpPr bwMode="auto">
          <a:xfrm>
            <a:off x="5165725" y="5848350"/>
            <a:ext cx="649288" cy="417513"/>
            <a:chOff x="3053396" y="4304255"/>
            <a:chExt cx="648422" cy="418253"/>
          </a:xfrm>
        </p:grpSpPr>
        <p:sp>
          <p:nvSpPr>
            <p:cNvPr id="87267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8" name="TextBox 171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00" name="Group 172"/>
          <p:cNvGrpSpPr>
            <a:grpSpLocks/>
          </p:cNvGrpSpPr>
          <p:nvPr/>
        </p:nvGrpSpPr>
        <p:grpSpPr bwMode="auto">
          <a:xfrm>
            <a:off x="4251325" y="5988050"/>
            <a:ext cx="649288" cy="417513"/>
            <a:chOff x="3053396" y="4304255"/>
            <a:chExt cx="648422" cy="418253"/>
          </a:xfrm>
        </p:grpSpPr>
        <p:sp>
          <p:nvSpPr>
            <p:cNvPr id="8726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6" name="TextBox 174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01" name="Group 175"/>
          <p:cNvGrpSpPr>
            <a:grpSpLocks/>
          </p:cNvGrpSpPr>
          <p:nvPr/>
        </p:nvGrpSpPr>
        <p:grpSpPr bwMode="auto">
          <a:xfrm>
            <a:off x="3032125" y="5835650"/>
            <a:ext cx="649288" cy="417513"/>
            <a:chOff x="3053396" y="4304255"/>
            <a:chExt cx="648422" cy="418253"/>
          </a:xfrm>
        </p:grpSpPr>
        <p:sp>
          <p:nvSpPr>
            <p:cNvPr id="8726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264" name="TextBox 177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sp>
        <p:nvSpPr>
          <p:cNvPr id="87102" name="TextBox 4"/>
          <p:cNvSpPr txBox="1">
            <a:spLocks noChangeArrowheads="1"/>
          </p:cNvSpPr>
          <p:nvPr/>
        </p:nvSpPr>
        <p:spPr bwMode="auto">
          <a:xfrm rot="1053502">
            <a:off x="5440363" y="1900238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3" name="TextBox 179"/>
          <p:cNvSpPr txBox="1">
            <a:spLocks noChangeArrowheads="1"/>
          </p:cNvSpPr>
          <p:nvPr/>
        </p:nvSpPr>
        <p:spPr bwMode="auto">
          <a:xfrm rot="2829263">
            <a:off x="7726362" y="3373438"/>
            <a:ext cx="5445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4" name="TextBox 180"/>
          <p:cNvSpPr txBox="1">
            <a:spLocks noChangeArrowheads="1"/>
          </p:cNvSpPr>
          <p:nvPr/>
        </p:nvSpPr>
        <p:spPr bwMode="auto">
          <a:xfrm rot="9845918">
            <a:off x="6394450" y="5884863"/>
            <a:ext cx="544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5" name="TextBox 181"/>
          <p:cNvSpPr txBox="1">
            <a:spLocks noChangeArrowheads="1"/>
          </p:cNvSpPr>
          <p:nvPr/>
        </p:nvSpPr>
        <p:spPr bwMode="auto">
          <a:xfrm rot="-9948738">
            <a:off x="2027238" y="5789613"/>
            <a:ext cx="5429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6" name="TextBox 182"/>
          <p:cNvSpPr txBox="1">
            <a:spLocks noChangeArrowheads="1"/>
          </p:cNvSpPr>
          <p:nvPr/>
        </p:nvSpPr>
        <p:spPr bwMode="auto">
          <a:xfrm rot="-4992697">
            <a:off x="440532" y="3482181"/>
            <a:ext cx="5445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87107" name="TextBox 183"/>
          <p:cNvSpPr txBox="1">
            <a:spLocks noChangeArrowheads="1"/>
          </p:cNvSpPr>
          <p:nvPr/>
        </p:nvSpPr>
        <p:spPr bwMode="auto">
          <a:xfrm rot="-1017263">
            <a:off x="2627313" y="1849438"/>
            <a:ext cx="542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87108" name="Straight Connector 12"/>
          <p:cNvCxnSpPr>
            <a:cxnSpLocks noChangeShapeType="1"/>
          </p:cNvCxnSpPr>
          <p:nvPr/>
        </p:nvCxnSpPr>
        <p:spPr bwMode="auto">
          <a:xfrm>
            <a:off x="2382838" y="2609850"/>
            <a:ext cx="238125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09" name="Straight Connector 502"/>
          <p:cNvCxnSpPr>
            <a:cxnSpLocks noChangeShapeType="1"/>
          </p:cNvCxnSpPr>
          <p:nvPr/>
        </p:nvCxnSpPr>
        <p:spPr bwMode="auto">
          <a:xfrm>
            <a:off x="3916363" y="2411413"/>
            <a:ext cx="307975" cy="573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0" name="Straight Connector 503"/>
          <p:cNvCxnSpPr>
            <a:cxnSpLocks noChangeShapeType="1"/>
          </p:cNvCxnSpPr>
          <p:nvPr/>
        </p:nvCxnSpPr>
        <p:spPr bwMode="auto">
          <a:xfrm flipH="1">
            <a:off x="4425950" y="2389188"/>
            <a:ext cx="384175" cy="579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1" name="Straight Connector 504"/>
          <p:cNvCxnSpPr>
            <a:cxnSpLocks noChangeShapeType="1"/>
          </p:cNvCxnSpPr>
          <p:nvPr/>
        </p:nvCxnSpPr>
        <p:spPr bwMode="auto">
          <a:xfrm>
            <a:off x="6770688" y="2900363"/>
            <a:ext cx="215900" cy="1046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2" name="Straight Connector 505"/>
          <p:cNvCxnSpPr>
            <a:cxnSpLocks noChangeShapeType="1"/>
          </p:cNvCxnSpPr>
          <p:nvPr/>
        </p:nvCxnSpPr>
        <p:spPr bwMode="auto">
          <a:xfrm flipH="1">
            <a:off x="7137400" y="3251200"/>
            <a:ext cx="241300" cy="692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3" name="Straight Connector 507"/>
          <p:cNvCxnSpPr>
            <a:cxnSpLocks noChangeShapeType="1"/>
          </p:cNvCxnSpPr>
          <p:nvPr/>
        </p:nvCxnSpPr>
        <p:spPr bwMode="auto">
          <a:xfrm flipH="1" flipV="1">
            <a:off x="7454900" y="4573588"/>
            <a:ext cx="796925" cy="614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4" name="Straight Connector 510"/>
          <p:cNvCxnSpPr>
            <a:cxnSpLocks noChangeShapeType="1"/>
          </p:cNvCxnSpPr>
          <p:nvPr/>
        </p:nvCxnSpPr>
        <p:spPr bwMode="auto">
          <a:xfrm flipH="1" flipV="1">
            <a:off x="4106863" y="5045075"/>
            <a:ext cx="371475" cy="973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5" name="Straight Connector 512"/>
          <p:cNvCxnSpPr>
            <a:cxnSpLocks noChangeShapeType="1"/>
          </p:cNvCxnSpPr>
          <p:nvPr/>
        </p:nvCxnSpPr>
        <p:spPr bwMode="auto">
          <a:xfrm flipV="1">
            <a:off x="1790700" y="5160963"/>
            <a:ext cx="401638" cy="20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16" name="Straight Connector 513"/>
          <p:cNvCxnSpPr>
            <a:cxnSpLocks noChangeShapeType="1"/>
            <a:endCxn id="444" idx="2"/>
          </p:cNvCxnSpPr>
          <p:nvPr/>
        </p:nvCxnSpPr>
        <p:spPr bwMode="auto">
          <a:xfrm>
            <a:off x="1384300" y="5018088"/>
            <a:ext cx="450850" cy="115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19" name="Group 347"/>
          <p:cNvGrpSpPr>
            <a:grpSpLocks/>
          </p:cNvGrpSpPr>
          <p:nvPr/>
        </p:nvGrpSpPr>
        <p:grpSpPr bwMode="auto">
          <a:xfrm>
            <a:off x="6818313" y="3868738"/>
            <a:ext cx="530225" cy="214312"/>
            <a:chOff x="1871277" y="1576300"/>
            <a:chExt cx="1128371" cy="437860"/>
          </a:xfrm>
        </p:grpSpPr>
        <p:sp>
          <p:nvSpPr>
            <p:cNvPr id="588" name="Oval 587"/>
            <p:cNvSpPr/>
            <p:nvPr/>
          </p:nvSpPr>
          <p:spPr bwMode="auto">
            <a:xfrm flipV="1">
              <a:off x="1874654" y="1693063"/>
              <a:ext cx="1124994" cy="32109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9" name="Rectangle 588"/>
            <p:cNvSpPr/>
            <p:nvPr/>
          </p:nvSpPr>
          <p:spPr bwMode="auto">
            <a:xfrm>
              <a:off x="1871277" y="1738471"/>
              <a:ext cx="1128371" cy="11676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0" name="Oval 589"/>
            <p:cNvSpPr/>
            <p:nvPr/>
          </p:nvSpPr>
          <p:spPr bwMode="auto">
            <a:xfrm flipV="1">
              <a:off x="1871277" y="1576300"/>
              <a:ext cx="1124992" cy="3210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91" name="Freeform 590"/>
            <p:cNvSpPr/>
            <p:nvPr/>
          </p:nvSpPr>
          <p:spPr bwMode="auto">
            <a:xfrm>
              <a:off x="2158436" y="1673602"/>
              <a:ext cx="550673" cy="162171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2" name="Freeform 591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3" name="Freeform 592"/>
            <p:cNvSpPr/>
            <p:nvPr/>
          </p:nvSpPr>
          <p:spPr bwMode="auto">
            <a:xfrm>
              <a:off x="2536812" y="1728739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94" name="Freeform 593"/>
            <p:cNvSpPr/>
            <p:nvPr/>
          </p:nvSpPr>
          <p:spPr bwMode="auto">
            <a:xfrm>
              <a:off x="2090869" y="1728739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95" name="Straight Connector 594"/>
            <p:cNvCxnSpPr>
              <a:endCxn id="590" idx="2"/>
            </p:cNvCxnSpPr>
            <p:nvPr/>
          </p:nvCxnSpPr>
          <p:spPr bwMode="auto">
            <a:xfrm flipH="1" flipV="1">
              <a:off x="1871277" y="1738471"/>
              <a:ext cx="3377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/>
            <p:cNvCxnSpPr/>
            <p:nvPr/>
          </p:nvCxnSpPr>
          <p:spPr bwMode="auto">
            <a:xfrm flipH="1" flipV="1">
              <a:off x="2996269" y="1735226"/>
              <a:ext cx="3379" cy="12325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0" name="Group 347"/>
          <p:cNvGrpSpPr>
            <a:grpSpLocks/>
          </p:cNvGrpSpPr>
          <p:nvPr/>
        </p:nvGrpSpPr>
        <p:grpSpPr bwMode="auto">
          <a:xfrm>
            <a:off x="7050088" y="4464050"/>
            <a:ext cx="530225" cy="214313"/>
            <a:chOff x="1871277" y="1576300"/>
            <a:chExt cx="1128371" cy="437860"/>
          </a:xfrm>
        </p:grpSpPr>
        <p:sp>
          <p:nvSpPr>
            <p:cNvPr id="579" name="Oval 578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0" name="Rectangle 579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1" name="Oval 580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82" name="Freeform 581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3" name="Freeform 582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4" name="Freeform 583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85" name="Freeform 584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86" name="Straight Connector 585"/>
            <p:cNvCxnSpPr>
              <a:endCxn id="581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7" name="Straight Connector 586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1" name="Group 347"/>
          <p:cNvGrpSpPr>
            <a:grpSpLocks/>
          </p:cNvGrpSpPr>
          <p:nvPr/>
        </p:nvGrpSpPr>
        <p:grpSpPr bwMode="auto">
          <a:xfrm>
            <a:off x="4959350" y="4514850"/>
            <a:ext cx="530225" cy="214313"/>
            <a:chOff x="1871277" y="1576300"/>
            <a:chExt cx="1128371" cy="437860"/>
          </a:xfrm>
        </p:grpSpPr>
        <p:sp>
          <p:nvSpPr>
            <p:cNvPr id="534" name="Oval 533"/>
            <p:cNvSpPr/>
            <p:nvPr/>
          </p:nvSpPr>
          <p:spPr bwMode="auto">
            <a:xfrm flipV="1">
              <a:off x="1874656" y="1693062"/>
              <a:ext cx="1124992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5" name="Rectangle 534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6" name="Oval 535"/>
            <p:cNvSpPr/>
            <p:nvPr/>
          </p:nvSpPr>
          <p:spPr bwMode="auto">
            <a:xfrm flipV="1">
              <a:off x="1871277" y="1576300"/>
              <a:ext cx="1124994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37" name="Freeform 536"/>
            <p:cNvSpPr/>
            <p:nvPr/>
          </p:nvSpPr>
          <p:spPr bwMode="auto">
            <a:xfrm>
              <a:off x="2158438" y="1673602"/>
              <a:ext cx="550671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8" name="Freeform 537"/>
            <p:cNvSpPr/>
            <p:nvPr/>
          </p:nvSpPr>
          <p:spPr bwMode="auto">
            <a:xfrm>
              <a:off x="2101005" y="1634681"/>
              <a:ext cx="665537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9" name="Freeform 538"/>
            <p:cNvSpPr/>
            <p:nvPr/>
          </p:nvSpPr>
          <p:spPr bwMode="auto">
            <a:xfrm>
              <a:off x="2536814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0" name="Freeform 539"/>
            <p:cNvSpPr/>
            <p:nvPr/>
          </p:nvSpPr>
          <p:spPr bwMode="auto">
            <a:xfrm>
              <a:off x="2090871" y="1728741"/>
              <a:ext cx="239862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41" name="Straight Connector 540"/>
            <p:cNvCxnSpPr>
              <a:endCxn id="536" idx="2"/>
            </p:cNvCxnSpPr>
            <p:nvPr/>
          </p:nvCxnSpPr>
          <p:spPr bwMode="auto">
            <a:xfrm flipH="1" flipV="1">
              <a:off x="1871277" y="1738470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Connector 541"/>
            <p:cNvCxnSpPr/>
            <p:nvPr/>
          </p:nvCxnSpPr>
          <p:spPr bwMode="auto">
            <a:xfrm flipH="1" flipV="1">
              <a:off x="2996271" y="1735228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122" name="Straight Connector 508"/>
          <p:cNvCxnSpPr>
            <a:cxnSpLocks noChangeShapeType="1"/>
          </p:cNvCxnSpPr>
          <p:nvPr/>
        </p:nvCxnSpPr>
        <p:spPr bwMode="auto">
          <a:xfrm flipH="1" flipV="1">
            <a:off x="6496050" y="4722813"/>
            <a:ext cx="1047750" cy="9667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23" name="Group 347"/>
          <p:cNvGrpSpPr>
            <a:grpSpLocks/>
          </p:cNvGrpSpPr>
          <p:nvPr/>
        </p:nvGrpSpPr>
        <p:grpSpPr bwMode="auto">
          <a:xfrm>
            <a:off x="2143125" y="4305300"/>
            <a:ext cx="484188" cy="211138"/>
            <a:chOff x="1871277" y="1576300"/>
            <a:chExt cx="1128371" cy="437860"/>
          </a:xfrm>
        </p:grpSpPr>
        <p:sp>
          <p:nvSpPr>
            <p:cNvPr id="505" name="Oval 504"/>
            <p:cNvSpPr/>
            <p:nvPr/>
          </p:nvSpPr>
          <p:spPr bwMode="auto">
            <a:xfrm flipV="1">
              <a:off x="1874978" y="1694818"/>
              <a:ext cx="1124670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6" name="Rectangle 505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7" name="Oval 506"/>
            <p:cNvSpPr/>
            <p:nvPr/>
          </p:nvSpPr>
          <p:spPr bwMode="auto">
            <a:xfrm flipV="1">
              <a:off x="1871277" y="1576300"/>
              <a:ext cx="1124670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8" name="Freeform 507"/>
            <p:cNvSpPr/>
            <p:nvPr/>
          </p:nvSpPr>
          <p:spPr bwMode="auto">
            <a:xfrm>
              <a:off x="2159844" y="1671774"/>
              <a:ext cx="547537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09" name="Freeform 508"/>
            <p:cNvSpPr/>
            <p:nvPr/>
          </p:nvSpPr>
          <p:spPr bwMode="auto">
            <a:xfrm>
              <a:off x="2104351" y="1632268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0" name="Freeform 509"/>
            <p:cNvSpPr/>
            <p:nvPr/>
          </p:nvSpPr>
          <p:spPr bwMode="auto">
            <a:xfrm>
              <a:off x="2537200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1" name="Freeform 510"/>
            <p:cNvSpPr/>
            <p:nvPr/>
          </p:nvSpPr>
          <p:spPr bwMode="auto">
            <a:xfrm>
              <a:off x="2089553" y="1731033"/>
              <a:ext cx="240471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12" name="Straight Connector 511"/>
            <p:cNvCxnSpPr>
              <a:endCxn id="507" idx="2"/>
            </p:cNvCxnSpPr>
            <p:nvPr/>
          </p:nvCxnSpPr>
          <p:spPr bwMode="auto">
            <a:xfrm flipH="1" flipV="1">
              <a:off x="1871277" y="1737617"/>
              <a:ext cx="3701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" name="Straight Connector 512"/>
            <p:cNvCxnSpPr/>
            <p:nvPr/>
          </p:nvCxnSpPr>
          <p:spPr bwMode="auto">
            <a:xfrm flipH="1" flipV="1">
              <a:off x="2995947" y="1734324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4" name="Group 347"/>
          <p:cNvGrpSpPr>
            <a:grpSpLocks/>
          </p:cNvGrpSpPr>
          <p:nvPr/>
        </p:nvGrpSpPr>
        <p:grpSpPr bwMode="auto">
          <a:xfrm>
            <a:off x="3744913" y="5006975"/>
            <a:ext cx="484187" cy="211138"/>
            <a:chOff x="1871277" y="1576300"/>
            <a:chExt cx="1128371" cy="437860"/>
          </a:xfrm>
        </p:grpSpPr>
        <p:sp>
          <p:nvSpPr>
            <p:cNvPr id="487" name="Oval 486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88" name="Rectangle 487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89" name="Oval 488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90" name="Freeform 489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1" name="Freeform 490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2" name="Freeform 491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93" name="Freeform 492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94" name="Straight Connector 493"/>
            <p:cNvCxnSpPr>
              <a:endCxn id="489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Connector 494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5" name="Group 439"/>
          <p:cNvGrpSpPr>
            <a:grpSpLocks/>
          </p:cNvGrpSpPr>
          <p:nvPr/>
        </p:nvGrpSpPr>
        <p:grpSpPr bwMode="auto">
          <a:xfrm>
            <a:off x="2881313" y="5194300"/>
            <a:ext cx="484187" cy="211138"/>
            <a:chOff x="1871277" y="1576300"/>
            <a:chExt cx="1128371" cy="437860"/>
          </a:xfrm>
        </p:grpSpPr>
        <p:sp>
          <p:nvSpPr>
            <p:cNvPr id="451" name="Oval 450"/>
            <p:cNvSpPr/>
            <p:nvPr/>
          </p:nvSpPr>
          <p:spPr bwMode="auto">
            <a:xfrm flipV="1">
              <a:off x="1874975" y="1694818"/>
              <a:ext cx="1124673" cy="319342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2" name="Rectangle 451"/>
            <p:cNvSpPr/>
            <p:nvPr/>
          </p:nvSpPr>
          <p:spPr bwMode="auto">
            <a:xfrm>
              <a:off x="1871277" y="1740909"/>
              <a:ext cx="1128371" cy="115227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3" name="Oval 452"/>
            <p:cNvSpPr/>
            <p:nvPr/>
          </p:nvSpPr>
          <p:spPr bwMode="auto">
            <a:xfrm flipV="1">
              <a:off x="1871277" y="1576300"/>
              <a:ext cx="1124673" cy="31934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54" name="Freeform 453"/>
            <p:cNvSpPr/>
            <p:nvPr/>
          </p:nvSpPr>
          <p:spPr bwMode="auto">
            <a:xfrm>
              <a:off x="2159844" y="1671774"/>
              <a:ext cx="547538" cy="16131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5" name="Freeform 454"/>
            <p:cNvSpPr/>
            <p:nvPr/>
          </p:nvSpPr>
          <p:spPr bwMode="auto">
            <a:xfrm>
              <a:off x="2104349" y="1632268"/>
              <a:ext cx="662226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6" name="Freeform 455"/>
            <p:cNvSpPr/>
            <p:nvPr/>
          </p:nvSpPr>
          <p:spPr bwMode="auto">
            <a:xfrm>
              <a:off x="2537202" y="1727740"/>
              <a:ext cx="244172" cy="9547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57" name="Freeform 456"/>
            <p:cNvSpPr/>
            <p:nvPr/>
          </p:nvSpPr>
          <p:spPr bwMode="auto">
            <a:xfrm>
              <a:off x="2089551" y="1731033"/>
              <a:ext cx="240474" cy="9547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58" name="Straight Connector 457"/>
            <p:cNvCxnSpPr>
              <a:endCxn id="453" idx="2"/>
            </p:cNvCxnSpPr>
            <p:nvPr/>
          </p:nvCxnSpPr>
          <p:spPr bwMode="auto">
            <a:xfrm flipH="1" flipV="1">
              <a:off x="1871277" y="1737617"/>
              <a:ext cx="3698" cy="12180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Straight Connector 458"/>
            <p:cNvCxnSpPr/>
            <p:nvPr/>
          </p:nvCxnSpPr>
          <p:spPr bwMode="auto">
            <a:xfrm flipH="1" flipV="1">
              <a:off x="2995950" y="1734324"/>
              <a:ext cx="3698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6" name="Group 347"/>
          <p:cNvGrpSpPr>
            <a:grpSpLocks/>
          </p:cNvGrpSpPr>
          <p:nvPr/>
        </p:nvGrpSpPr>
        <p:grpSpPr bwMode="auto">
          <a:xfrm>
            <a:off x="1835150" y="5056188"/>
            <a:ext cx="484188" cy="211137"/>
            <a:chOff x="1871277" y="1576300"/>
            <a:chExt cx="1128371" cy="437860"/>
          </a:xfrm>
        </p:grpSpPr>
        <p:sp>
          <p:nvSpPr>
            <p:cNvPr id="442" name="Oval 441"/>
            <p:cNvSpPr/>
            <p:nvPr/>
          </p:nvSpPr>
          <p:spPr bwMode="auto">
            <a:xfrm flipV="1">
              <a:off x="1874978" y="1694819"/>
              <a:ext cx="1124670" cy="319341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3" name="Rectangle 442"/>
            <p:cNvSpPr/>
            <p:nvPr/>
          </p:nvSpPr>
          <p:spPr bwMode="auto">
            <a:xfrm>
              <a:off x="1871277" y="1740909"/>
              <a:ext cx="1128371" cy="11522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4" name="Oval 443"/>
            <p:cNvSpPr/>
            <p:nvPr/>
          </p:nvSpPr>
          <p:spPr bwMode="auto">
            <a:xfrm flipV="1">
              <a:off x="1871277" y="1576300"/>
              <a:ext cx="1124670" cy="31934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45" name="Freeform 444"/>
            <p:cNvSpPr/>
            <p:nvPr/>
          </p:nvSpPr>
          <p:spPr bwMode="auto">
            <a:xfrm>
              <a:off x="2159844" y="1671772"/>
              <a:ext cx="547537" cy="16131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6" name="Freeform 445"/>
            <p:cNvSpPr/>
            <p:nvPr/>
          </p:nvSpPr>
          <p:spPr bwMode="auto">
            <a:xfrm>
              <a:off x="2104351" y="1632266"/>
              <a:ext cx="662222" cy="11193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7" name="Freeform 446"/>
            <p:cNvSpPr/>
            <p:nvPr/>
          </p:nvSpPr>
          <p:spPr bwMode="auto">
            <a:xfrm>
              <a:off x="2537200" y="1727741"/>
              <a:ext cx="244172" cy="9547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48" name="Freeform 447"/>
            <p:cNvSpPr/>
            <p:nvPr/>
          </p:nvSpPr>
          <p:spPr bwMode="auto">
            <a:xfrm>
              <a:off x="2089553" y="1731032"/>
              <a:ext cx="240471" cy="9547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49" name="Straight Connector 448"/>
            <p:cNvCxnSpPr>
              <a:endCxn id="444" idx="2"/>
            </p:cNvCxnSpPr>
            <p:nvPr/>
          </p:nvCxnSpPr>
          <p:spPr bwMode="auto">
            <a:xfrm flipH="1" flipV="1">
              <a:off x="1871277" y="1737616"/>
              <a:ext cx="3701" cy="12181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 bwMode="auto">
            <a:xfrm flipH="1" flipV="1">
              <a:off x="2995947" y="1734325"/>
              <a:ext cx="3701" cy="12510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7" name="Group 347"/>
          <p:cNvGrpSpPr>
            <a:grpSpLocks/>
          </p:cNvGrpSpPr>
          <p:nvPr/>
        </p:nvGrpSpPr>
        <p:grpSpPr bwMode="auto">
          <a:xfrm>
            <a:off x="2470150" y="2832100"/>
            <a:ext cx="571500" cy="220663"/>
            <a:chOff x="1871277" y="1576300"/>
            <a:chExt cx="1128371" cy="437860"/>
          </a:xfrm>
        </p:grpSpPr>
        <p:sp>
          <p:nvSpPr>
            <p:cNvPr id="413" name="Oval 412"/>
            <p:cNvSpPr/>
            <p:nvPr/>
          </p:nvSpPr>
          <p:spPr bwMode="auto">
            <a:xfrm flipV="1">
              <a:off x="1874412" y="1696002"/>
              <a:ext cx="1125236" cy="31815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4" name="Rectangle 413"/>
            <p:cNvSpPr/>
            <p:nvPr/>
          </p:nvSpPr>
          <p:spPr bwMode="auto">
            <a:xfrm>
              <a:off x="1871277" y="1740103"/>
              <a:ext cx="1128371" cy="11655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5" name="Oval 414"/>
            <p:cNvSpPr/>
            <p:nvPr/>
          </p:nvSpPr>
          <p:spPr bwMode="auto">
            <a:xfrm flipV="1">
              <a:off x="1871277" y="1576300"/>
              <a:ext cx="1125238" cy="31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16" name="Freeform 415"/>
            <p:cNvSpPr/>
            <p:nvPr/>
          </p:nvSpPr>
          <p:spPr bwMode="auto">
            <a:xfrm>
              <a:off x="2159638" y="1673953"/>
              <a:ext cx="548515" cy="160652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7" name="Freeform 416"/>
            <p:cNvSpPr/>
            <p:nvPr/>
          </p:nvSpPr>
          <p:spPr bwMode="auto">
            <a:xfrm>
              <a:off x="2103220" y="1633001"/>
              <a:ext cx="661352" cy="11025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8" name="Freeform 417"/>
            <p:cNvSpPr/>
            <p:nvPr/>
          </p:nvSpPr>
          <p:spPr bwMode="auto">
            <a:xfrm>
              <a:off x="2535762" y="1727503"/>
              <a:ext cx="244480" cy="97653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9" name="Freeform 418"/>
            <p:cNvSpPr/>
            <p:nvPr/>
          </p:nvSpPr>
          <p:spPr bwMode="auto">
            <a:xfrm>
              <a:off x="2090682" y="1730654"/>
              <a:ext cx="241347" cy="9765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20" name="Straight Connector 419"/>
            <p:cNvCxnSpPr>
              <a:endCxn id="415" idx="2"/>
            </p:cNvCxnSpPr>
            <p:nvPr/>
          </p:nvCxnSpPr>
          <p:spPr bwMode="auto">
            <a:xfrm flipH="1" flipV="1">
              <a:off x="1871277" y="1736954"/>
              <a:ext cx="3135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420"/>
            <p:cNvCxnSpPr/>
            <p:nvPr/>
          </p:nvCxnSpPr>
          <p:spPr bwMode="auto">
            <a:xfrm flipH="1" flipV="1">
              <a:off x="2996515" y="1733803"/>
              <a:ext cx="3133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8" name="Group 347"/>
          <p:cNvGrpSpPr>
            <a:grpSpLocks/>
          </p:cNvGrpSpPr>
          <p:nvPr/>
        </p:nvGrpSpPr>
        <p:grpSpPr bwMode="auto">
          <a:xfrm>
            <a:off x="4111625" y="2951163"/>
            <a:ext cx="571500" cy="220662"/>
            <a:chOff x="1871277" y="1576300"/>
            <a:chExt cx="1128371" cy="437860"/>
          </a:xfrm>
        </p:grpSpPr>
        <p:sp>
          <p:nvSpPr>
            <p:cNvPr id="404" name="Oval 403"/>
            <p:cNvSpPr/>
            <p:nvPr/>
          </p:nvSpPr>
          <p:spPr bwMode="auto">
            <a:xfrm flipV="1">
              <a:off x="1874412" y="1696003"/>
              <a:ext cx="1125236" cy="318157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5" name="Rectangle 404"/>
            <p:cNvSpPr/>
            <p:nvPr/>
          </p:nvSpPr>
          <p:spPr bwMode="auto">
            <a:xfrm>
              <a:off x="1871277" y="1740104"/>
              <a:ext cx="1128371" cy="11655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6" name="Oval 405"/>
            <p:cNvSpPr/>
            <p:nvPr/>
          </p:nvSpPr>
          <p:spPr bwMode="auto">
            <a:xfrm flipV="1">
              <a:off x="1871277" y="1576300"/>
              <a:ext cx="1125238" cy="31815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407" name="Freeform 406"/>
            <p:cNvSpPr/>
            <p:nvPr/>
          </p:nvSpPr>
          <p:spPr bwMode="auto">
            <a:xfrm>
              <a:off x="2159638" y="1673951"/>
              <a:ext cx="548515" cy="160655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8" name="Freeform 407"/>
            <p:cNvSpPr/>
            <p:nvPr/>
          </p:nvSpPr>
          <p:spPr bwMode="auto">
            <a:xfrm>
              <a:off x="2103220" y="1633001"/>
              <a:ext cx="661352" cy="11025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09" name="Freeform 408"/>
            <p:cNvSpPr/>
            <p:nvPr/>
          </p:nvSpPr>
          <p:spPr bwMode="auto">
            <a:xfrm>
              <a:off x="2535762" y="1727504"/>
              <a:ext cx="244480" cy="9765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410" name="Freeform 409"/>
            <p:cNvSpPr/>
            <p:nvPr/>
          </p:nvSpPr>
          <p:spPr bwMode="auto">
            <a:xfrm>
              <a:off x="2090682" y="1730653"/>
              <a:ext cx="241347" cy="97653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411" name="Straight Connector 410"/>
            <p:cNvCxnSpPr>
              <a:endCxn id="406" idx="2"/>
            </p:cNvCxnSpPr>
            <p:nvPr/>
          </p:nvCxnSpPr>
          <p:spPr bwMode="auto">
            <a:xfrm flipH="1" flipV="1">
              <a:off x="1871277" y="1736953"/>
              <a:ext cx="3135" cy="12285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411"/>
            <p:cNvCxnSpPr/>
            <p:nvPr/>
          </p:nvCxnSpPr>
          <p:spPr bwMode="auto">
            <a:xfrm flipH="1" flipV="1">
              <a:off x="2996515" y="1733804"/>
              <a:ext cx="3133" cy="122852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129" name="Group 531"/>
          <p:cNvGrpSpPr>
            <a:grpSpLocks/>
          </p:cNvGrpSpPr>
          <p:nvPr/>
        </p:nvGrpSpPr>
        <p:grpSpPr bwMode="auto">
          <a:xfrm>
            <a:off x="6103938" y="4654550"/>
            <a:ext cx="530225" cy="214313"/>
            <a:chOff x="1871277" y="1576300"/>
            <a:chExt cx="1128371" cy="437860"/>
          </a:xfrm>
        </p:grpSpPr>
        <p:sp>
          <p:nvSpPr>
            <p:cNvPr id="543" name="Oval 542"/>
            <p:cNvSpPr/>
            <p:nvPr/>
          </p:nvSpPr>
          <p:spPr bwMode="auto">
            <a:xfrm flipV="1">
              <a:off x="1874654" y="1693062"/>
              <a:ext cx="1124994" cy="32109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4" name="Rectangle 543"/>
            <p:cNvSpPr/>
            <p:nvPr/>
          </p:nvSpPr>
          <p:spPr bwMode="auto">
            <a:xfrm>
              <a:off x="1871277" y="1738470"/>
              <a:ext cx="1128371" cy="116762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5" name="Oval 544"/>
            <p:cNvSpPr/>
            <p:nvPr/>
          </p:nvSpPr>
          <p:spPr bwMode="auto">
            <a:xfrm flipV="1">
              <a:off x="1871277" y="1576300"/>
              <a:ext cx="1124992" cy="32109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46" name="Freeform 545"/>
            <p:cNvSpPr/>
            <p:nvPr/>
          </p:nvSpPr>
          <p:spPr bwMode="auto">
            <a:xfrm>
              <a:off x="2158436" y="1673602"/>
              <a:ext cx="550673" cy="16217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7" name="Freeform 546"/>
            <p:cNvSpPr/>
            <p:nvPr/>
          </p:nvSpPr>
          <p:spPr bwMode="auto">
            <a:xfrm>
              <a:off x="2101005" y="1634681"/>
              <a:ext cx="665535" cy="110276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8" name="Freeform 547"/>
            <p:cNvSpPr/>
            <p:nvPr/>
          </p:nvSpPr>
          <p:spPr bwMode="auto">
            <a:xfrm>
              <a:off x="2536812" y="1728741"/>
              <a:ext cx="243242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9" name="Freeform 548"/>
            <p:cNvSpPr/>
            <p:nvPr/>
          </p:nvSpPr>
          <p:spPr bwMode="auto">
            <a:xfrm>
              <a:off x="2090869" y="1728741"/>
              <a:ext cx="239864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50" name="Straight Connector 549"/>
            <p:cNvCxnSpPr>
              <a:endCxn id="545" idx="2"/>
            </p:cNvCxnSpPr>
            <p:nvPr/>
          </p:nvCxnSpPr>
          <p:spPr bwMode="auto">
            <a:xfrm flipH="1" flipV="1">
              <a:off x="1871277" y="1738470"/>
              <a:ext cx="3377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/>
            <p:cNvCxnSpPr/>
            <p:nvPr/>
          </p:nvCxnSpPr>
          <p:spPr bwMode="auto">
            <a:xfrm flipH="1" flipV="1">
              <a:off x="2996269" y="1735228"/>
              <a:ext cx="3379" cy="12324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130" name="Straight Connector 506"/>
          <p:cNvCxnSpPr>
            <a:cxnSpLocks noChangeShapeType="1"/>
          </p:cNvCxnSpPr>
          <p:nvPr/>
        </p:nvCxnSpPr>
        <p:spPr bwMode="auto">
          <a:xfrm flipH="1">
            <a:off x="7566025" y="4311650"/>
            <a:ext cx="541338" cy="249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31" name="Group 166"/>
          <p:cNvGrpSpPr>
            <a:grpSpLocks/>
          </p:cNvGrpSpPr>
          <p:nvPr/>
        </p:nvGrpSpPr>
        <p:grpSpPr bwMode="auto">
          <a:xfrm>
            <a:off x="8010525" y="4044950"/>
            <a:ext cx="649288" cy="417513"/>
            <a:chOff x="3053396" y="4304255"/>
            <a:chExt cx="648422" cy="418253"/>
          </a:xfrm>
        </p:grpSpPr>
        <p:sp>
          <p:nvSpPr>
            <p:cNvPr id="8717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72" name="TextBox 168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32" name="Group 20"/>
          <p:cNvGrpSpPr>
            <a:grpSpLocks/>
          </p:cNvGrpSpPr>
          <p:nvPr/>
        </p:nvGrpSpPr>
        <p:grpSpPr bwMode="auto">
          <a:xfrm>
            <a:off x="4697413" y="2871788"/>
            <a:ext cx="2133600" cy="1082675"/>
            <a:chOff x="4696844" y="2871032"/>
            <a:chExt cx="2133865" cy="1082781"/>
          </a:xfrm>
        </p:grpSpPr>
        <p:grpSp>
          <p:nvGrpSpPr>
            <p:cNvPr id="87166" name="Group 16"/>
            <p:cNvGrpSpPr>
              <a:grpSpLocks/>
            </p:cNvGrpSpPr>
            <p:nvPr/>
          </p:nvGrpSpPr>
          <p:grpSpPr bwMode="auto">
            <a:xfrm>
              <a:off x="5677190" y="2871032"/>
              <a:ext cx="530938" cy="338554"/>
              <a:chOff x="5573768" y="2726239"/>
              <a:chExt cx="530938" cy="338554"/>
            </a:xfrm>
          </p:grpSpPr>
          <p:sp>
            <p:nvSpPr>
              <p:cNvPr id="87169" name="Oval 14"/>
              <p:cNvSpPr>
                <a:spLocks noChangeArrowheads="1"/>
              </p:cNvSpPr>
              <p:nvPr/>
            </p:nvSpPr>
            <p:spPr bwMode="auto">
              <a:xfrm>
                <a:off x="5573768" y="2751297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170" name="TextBox 15"/>
              <p:cNvSpPr txBox="1">
                <a:spLocks noChangeArrowheads="1"/>
              </p:cNvSpPr>
              <p:nvPr/>
            </p:nvSpPr>
            <p:spPr bwMode="auto">
              <a:xfrm>
                <a:off x="5593027" y="2726239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7167" name="Straight Connector 18"/>
            <p:cNvCxnSpPr>
              <a:cxnSpLocks noChangeShapeType="1"/>
            </p:cNvCxnSpPr>
            <p:nvPr/>
          </p:nvCxnSpPr>
          <p:spPr bwMode="auto">
            <a:xfrm>
              <a:off x="4696844" y="3073933"/>
              <a:ext cx="980347" cy="3515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8" name="Straight Connector 516"/>
            <p:cNvCxnSpPr>
              <a:cxnSpLocks noChangeShapeType="1"/>
            </p:cNvCxnSpPr>
            <p:nvPr/>
          </p:nvCxnSpPr>
          <p:spPr bwMode="auto">
            <a:xfrm>
              <a:off x="6137159" y="3146857"/>
              <a:ext cx="693550" cy="80695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7133" name="Group 39939"/>
          <p:cNvGrpSpPr>
            <a:grpSpLocks/>
          </p:cNvGrpSpPr>
          <p:nvPr/>
        </p:nvGrpSpPr>
        <p:grpSpPr bwMode="auto">
          <a:xfrm>
            <a:off x="2384425" y="3703638"/>
            <a:ext cx="2921000" cy="1411287"/>
            <a:chOff x="2577005" y="3679131"/>
            <a:chExt cx="2919566" cy="1413453"/>
          </a:xfrm>
        </p:grpSpPr>
        <p:cxnSp>
          <p:nvCxnSpPr>
            <p:cNvPr id="87163" name="Straight Connector 7"/>
            <p:cNvCxnSpPr>
              <a:cxnSpLocks noChangeShapeType="1"/>
              <a:stCxn id="395" idx="6"/>
            </p:cNvCxnSpPr>
            <p:nvPr/>
          </p:nvCxnSpPr>
          <p:spPr bwMode="auto">
            <a:xfrm>
              <a:off x="5124112" y="3679131"/>
              <a:ext cx="372459" cy="17130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4" name="Straight Connector 415"/>
            <p:cNvCxnSpPr>
              <a:cxnSpLocks noChangeShapeType="1"/>
              <a:endCxn id="507" idx="4"/>
            </p:cNvCxnSpPr>
            <p:nvPr/>
          </p:nvCxnSpPr>
          <p:spPr bwMode="auto">
            <a:xfrm flipH="1">
              <a:off x="2577005" y="3804357"/>
              <a:ext cx="19911" cy="47755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5" name="Straight Connector 523"/>
            <p:cNvCxnSpPr>
              <a:cxnSpLocks noChangeShapeType="1"/>
            </p:cNvCxnSpPr>
            <p:nvPr/>
          </p:nvCxnSpPr>
          <p:spPr bwMode="auto">
            <a:xfrm flipV="1">
              <a:off x="4424422" y="4626270"/>
              <a:ext cx="726759" cy="466314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7134" name="Group 39937"/>
          <p:cNvGrpSpPr>
            <a:grpSpLocks/>
          </p:cNvGrpSpPr>
          <p:nvPr/>
        </p:nvGrpSpPr>
        <p:grpSpPr bwMode="auto">
          <a:xfrm>
            <a:off x="3906838" y="3883025"/>
            <a:ext cx="1379537" cy="674688"/>
            <a:chOff x="3962400" y="3676180"/>
            <a:chExt cx="1378622" cy="673930"/>
          </a:xfrm>
        </p:grpSpPr>
        <p:cxnSp>
          <p:nvCxnSpPr>
            <p:cNvPr id="87157" name="Straight Connector 515"/>
            <p:cNvCxnSpPr>
              <a:cxnSpLocks noChangeShapeType="1"/>
            </p:cNvCxnSpPr>
            <p:nvPr/>
          </p:nvCxnSpPr>
          <p:spPr bwMode="auto">
            <a:xfrm flipV="1">
              <a:off x="4065677" y="4166418"/>
              <a:ext cx="194972" cy="183692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87158" name="Group 518"/>
            <p:cNvGrpSpPr>
              <a:grpSpLocks/>
            </p:cNvGrpSpPr>
            <p:nvPr/>
          </p:nvGrpSpPr>
          <p:grpSpPr bwMode="auto">
            <a:xfrm>
              <a:off x="3993651" y="3824925"/>
              <a:ext cx="549165" cy="360218"/>
              <a:chOff x="5634518" y="2616953"/>
              <a:chExt cx="549165" cy="360218"/>
            </a:xfrm>
          </p:grpSpPr>
          <p:sp>
            <p:nvSpPr>
              <p:cNvPr id="87161" name="Oval 521"/>
              <p:cNvSpPr>
                <a:spLocks noChangeArrowheads="1"/>
              </p:cNvSpPr>
              <p:nvPr/>
            </p:nvSpPr>
            <p:spPr bwMode="auto">
              <a:xfrm>
                <a:off x="5634518" y="2672371"/>
                <a:ext cx="528092" cy="304800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7162" name="TextBox 522"/>
              <p:cNvSpPr txBox="1">
                <a:spLocks noChangeArrowheads="1"/>
              </p:cNvSpPr>
              <p:nvPr/>
            </p:nvSpPr>
            <p:spPr bwMode="auto">
              <a:xfrm>
                <a:off x="5672004" y="2616953"/>
                <a:ext cx="511679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>
                    <a:solidFill>
                      <a:schemeClr val="bg1"/>
                    </a:solidFill>
                  </a:rPr>
                  <a:t>IXP</a:t>
                </a:r>
              </a:p>
            </p:txBody>
          </p:sp>
        </p:grpSp>
        <p:cxnSp>
          <p:nvCxnSpPr>
            <p:cNvPr id="87159" name="Straight Connector 519"/>
            <p:cNvCxnSpPr>
              <a:cxnSpLocks noChangeShapeType="1"/>
              <a:stCxn id="87161" idx="6"/>
              <a:endCxn id="597" idx="2"/>
            </p:cNvCxnSpPr>
            <p:nvPr/>
          </p:nvCxnSpPr>
          <p:spPr bwMode="auto">
            <a:xfrm flipV="1">
              <a:off x="4521743" y="3687971"/>
              <a:ext cx="819279" cy="344771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160" name="Straight Connector 520"/>
            <p:cNvCxnSpPr>
              <a:cxnSpLocks noChangeShapeType="1"/>
            </p:cNvCxnSpPr>
            <p:nvPr/>
          </p:nvCxnSpPr>
          <p:spPr bwMode="auto">
            <a:xfrm>
              <a:off x="3962400" y="3676180"/>
              <a:ext cx="300277" cy="20338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87135" name="Straight Connector 500"/>
          <p:cNvCxnSpPr>
            <a:cxnSpLocks noChangeShapeType="1"/>
            <a:endCxn id="87138" idx="2"/>
          </p:cNvCxnSpPr>
          <p:nvPr/>
        </p:nvCxnSpPr>
        <p:spPr bwMode="auto">
          <a:xfrm>
            <a:off x="1447800" y="2921000"/>
            <a:ext cx="38100" cy="309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36" name="Straight Connector 501"/>
          <p:cNvCxnSpPr>
            <a:cxnSpLocks noChangeShapeType="1"/>
            <a:endCxn id="87138" idx="3"/>
          </p:cNvCxnSpPr>
          <p:nvPr/>
        </p:nvCxnSpPr>
        <p:spPr bwMode="auto">
          <a:xfrm>
            <a:off x="1227138" y="3201988"/>
            <a:ext cx="123825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37" name="Straight Connector 514"/>
          <p:cNvCxnSpPr>
            <a:cxnSpLocks noChangeShapeType="1"/>
            <a:endCxn id="87138" idx="5"/>
          </p:cNvCxnSpPr>
          <p:nvPr/>
        </p:nvCxnSpPr>
        <p:spPr bwMode="auto">
          <a:xfrm flipV="1">
            <a:off x="1147763" y="4298950"/>
            <a:ext cx="203200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138" name="Oval 517"/>
          <p:cNvSpPr>
            <a:spLocks noChangeArrowheads="1"/>
          </p:cNvSpPr>
          <p:nvPr/>
        </p:nvSpPr>
        <p:spPr bwMode="auto">
          <a:xfrm rot="5400000">
            <a:off x="859631" y="3666332"/>
            <a:ext cx="1252537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7139" name="Straight Connector 39941"/>
          <p:cNvCxnSpPr>
            <a:cxnSpLocks noChangeShapeType="1"/>
            <a:stCxn id="87138" idx="0"/>
            <a:endCxn id="350" idx="2"/>
          </p:cNvCxnSpPr>
          <p:nvPr/>
        </p:nvCxnSpPr>
        <p:spPr bwMode="auto">
          <a:xfrm flipV="1">
            <a:off x="1676400" y="3754438"/>
            <a:ext cx="430213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40" name="Straight Connector 524"/>
          <p:cNvCxnSpPr>
            <a:cxnSpLocks noChangeShapeType="1"/>
            <a:endCxn id="507" idx="2"/>
          </p:cNvCxnSpPr>
          <p:nvPr/>
        </p:nvCxnSpPr>
        <p:spPr bwMode="auto">
          <a:xfrm>
            <a:off x="1677988" y="4041775"/>
            <a:ext cx="465137" cy="34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87141" name="Group 144"/>
          <p:cNvGrpSpPr>
            <a:grpSpLocks/>
          </p:cNvGrpSpPr>
          <p:nvPr/>
        </p:nvGrpSpPr>
        <p:grpSpPr bwMode="auto">
          <a:xfrm>
            <a:off x="593725" y="4070350"/>
            <a:ext cx="647700" cy="417513"/>
            <a:chOff x="3053396" y="4304255"/>
            <a:chExt cx="648422" cy="418253"/>
          </a:xfrm>
        </p:grpSpPr>
        <p:sp>
          <p:nvSpPr>
            <p:cNvPr id="87155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6" name="TextBox 146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42" name="Group 131"/>
          <p:cNvGrpSpPr>
            <a:grpSpLocks/>
          </p:cNvGrpSpPr>
          <p:nvPr/>
        </p:nvGrpSpPr>
        <p:grpSpPr bwMode="auto">
          <a:xfrm>
            <a:off x="669925" y="3041650"/>
            <a:ext cx="647700" cy="417513"/>
            <a:chOff x="3053396" y="4304255"/>
            <a:chExt cx="648422" cy="418253"/>
          </a:xfrm>
        </p:grpSpPr>
        <p:sp>
          <p:nvSpPr>
            <p:cNvPr id="87153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4" name="TextBox 133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grpSp>
        <p:nvGrpSpPr>
          <p:cNvPr id="87143" name="Group 153"/>
          <p:cNvGrpSpPr>
            <a:grpSpLocks/>
          </p:cNvGrpSpPr>
          <p:nvPr/>
        </p:nvGrpSpPr>
        <p:grpSpPr bwMode="auto">
          <a:xfrm>
            <a:off x="1050925" y="2647950"/>
            <a:ext cx="647700" cy="417513"/>
            <a:chOff x="3053396" y="4304255"/>
            <a:chExt cx="648422" cy="418253"/>
          </a:xfrm>
        </p:grpSpPr>
        <p:sp>
          <p:nvSpPr>
            <p:cNvPr id="87151" name="Freeform 84"/>
            <p:cNvSpPr>
              <a:spLocks/>
            </p:cNvSpPr>
            <p:nvPr/>
          </p:nvSpPr>
          <p:spPr bwMode="auto">
            <a:xfrm>
              <a:off x="3053396" y="4304255"/>
              <a:ext cx="596988" cy="418253"/>
            </a:xfrm>
            <a:custGeom>
              <a:avLst/>
              <a:gdLst>
                <a:gd name="T0" fmla="*/ 2147483647 w 1036"/>
                <a:gd name="T1" fmla="*/ 2147483647 h 675"/>
                <a:gd name="T2" fmla="*/ 2147483647 w 1036"/>
                <a:gd name="T3" fmla="*/ 2147483647 h 675"/>
                <a:gd name="T4" fmla="*/ 2147483647 w 1036"/>
                <a:gd name="T5" fmla="*/ 2147483647 h 675"/>
                <a:gd name="T6" fmla="*/ 2147483647 w 1036"/>
                <a:gd name="T7" fmla="*/ 2147483647 h 675"/>
                <a:gd name="T8" fmla="*/ 2147483647 w 1036"/>
                <a:gd name="T9" fmla="*/ 2147483647 h 675"/>
                <a:gd name="T10" fmla="*/ 2147483647 w 1036"/>
                <a:gd name="T11" fmla="*/ 2147483647 h 675"/>
                <a:gd name="T12" fmla="*/ 2147483647 w 1036"/>
                <a:gd name="T13" fmla="*/ 2147483647 h 675"/>
                <a:gd name="T14" fmla="*/ 2147483647 w 1036"/>
                <a:gd name="T15" fmla="*/ 2147483647 h 675"/>
                <a:gd name="T16" fmla="*/ 2147483647 w 1036"/>
                <a:gd name="T17" fmla="*/ 2147483647 h 675"/>
                <a:gd name="T18" fmla="*/ 2147483647 w 1036"/>
                <a:gd name="T19" fmla="*/ 2147483647 h 675"/>
                <a:gd name="T20" fmla="*/ 2147483647 w 1036"/>
                <a:gd name="T21" fmla="*/ 2147483647 h 675"/>
                <a:gd name="T22" fmla="*/ 2147483647 w 1036"/>
                <a:gd name="T23" fmla="*/ 2147483647 h 675"/>
                <a:gd name="T24" fmla="*/ 2147483647 w 1036"/>
                <a:gd name="T25" fmla="*/ 2147483647 h 675"/>
                <a:gd name="T26" fmla="*/ 2147483647 w 1036"/>
                <a:gd name="T27" fmla="*/ 2147483647 h 675"/>
                <a:gd name="T28" fmla="*/ 2147483647 w 1036"/>
                <a:gd name="T29" fmla="*/ 2147483647 h 675"/>
                <a:gd name="T30" fmla="*/ 2147483647 w 1036"/>
                <a:gd name="T31" fmla="*/ 2147483647 h 675"/>
                <a:gd name="T32" fmla="*/ 2147483647 w 1036"/>
                <a:gd name="T33" fmla="*/ 2147483647 h 675"/>
                <a:gd name="T34" fmla="*/ 2147483647 w 1036"/>
                <a:gd name="T35" fmla="*/ 2147483647 h 67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36"/>
                <a:gd name="T55" fmla="*/ 0 h 675"/>
                <a:gd name="T56" fmla="*/ 1036 w 1036"/>
                <a:gd name="T57" fmla="*/ 675 h 67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36" h="675">
                  <a:moveTo>
                    <a:pt x="648" y="11"/>
                  </a:moveTo>
                  <a:cubicBezTo>
                    <a:pt x="584" y="19"/>
                    <a:pt x="464" y="33"/>
                    <a:pt x="390" y="53"/>
                  </a:cubicBezTo>
                  <a:cubicBezTo>
                    <a:pt x="316" y="73"/>
                    <a:pt x="246" y="100"/>
                    <a:pt x="206" y="129"/>
                  </a:cubicBezTo>
                  <a:cubicBezTo>
                    <a:pt x="166" y="158"/>
                    <a:pt x="183" y="201"/>
                    <a:pt x="152" y="229"/>
                  </a:cubicBezTo>
                  <a:cubicBezTo>
                    <a:pt x="121" y="257"/>
                    <a:pt x="44" y="259"/>
                    <a:pt x="22" y="297"/>
                  </a:cubicBezTo>
                  <a:cubicBezTo>
                    <a:pt x="0" y="335"/>
                    <a:pt x="0" y="427"/>
                    <a:pt x="18" y="459"/>
                  </a:cubicBezTo>
                  <a:cubicBezTo>
                    <a:pt x="36" y="491"/>
                    <a:pt x="59" y="484"/>
                    <a:pt x="132" y="489"/>
                  </a:cubicBezTo>
                  <a:cubicBezTo>
                    <a:pt x="205" y="494"/>
                    <a:pt x="380" y="478"/>
                    <a:pt x="458" y="489"/>
                  </a:cubicBezTo>
                  <a:cubicBezTo>
                    <a:pt x="536" y="500"/>
                    <a:pt x="549" y="527"/>
                    <a:pt x="598" y="555"/>
                  </a:cubicBezTo>
                  <a:cubicBezTo>
                    <a:pt x="647" y="583"/>
                    <a:pt x="707" y="639"/>
                    <a:pt x="752" y="657"/>
                  </a:cubicBezTo>
                  <a:cubicBezTo>
                    <a:pt x="797" y="675"/>
                    <a:pt x="837" y="670"/>
                    <a:pt x="870" y="661"/>
                  </a:cubicBezTo>
                  <a:cubicBezTo>
                    <a:pt x="903" y="652"/>
                    <a:pt x="932" y="639"/>
                    <a:pt x="952" y="603"/>
                  </a:cubicBezTo>
                  <a:cubicBezTo>
                    <a:pt x="972" y="567"/>
                    <a:pt x="981" y="497"/>
                    <a:pt x="992" y="445"/>
                  </a:cubicBezTo>
                  <a:cubicBezTo>
                    <a:pt x="1003" y="393"/>
                    <a:pt x="1013" y="347"/>
                    <a:pt x="1018" y="291"/>
                  </a:cubicBezTo>
                  <a:cubicBezTo>
                    <a:pt x="1023" y="235"/>
                    <a:pt x="1036" y="153"/>
                    <a:pt x="1022" y="107"/>
                  </a:cubicBezTo>
                  <a:cubicBezTo>
                    <a:pt x="1008" y="61"/>
                    <a:pt x="975" y="34"/>
                    <a:pt x="934" y="17"/>
                  </a:cubicBezTo>
                  <a:cubicBezTo>
                    <a:pt x="893" y="0"/>
                    <a:pt x="824" y="4"/>
                    <a:pt x="776" y="3"/>
                  </a:cubicBezTo>
                  <a:cubicBezTo>
                    <a:pt x="728" y="2"/>
                    <a:pt x="712" y="3"/>
                    <a:pt x="648" y="11"/>
                  </a:cubicBezTo>
                  <a:close/>
                </a:path>
              </a:pathLst>
            </a:cu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152" name="TextBox 155"/>
            <p:cNvSpPr txBox="1">
              <a:spLocks noChangeArrowheads="1"/>
            </p:cNvSpPr>
            <p:nvPr/>
          </p:nvSpPr>
          <p:spPr bwMode="auto">
            <a:xfrm>
              <a:off x="3118029" y="4323258"/>
              <a:ext cx="583789" cy="35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ts val="1000"/>
                </a:lnSpc>
              </a:pPr>
              <a:r>
                <a:rPr lang="en-US" altLang="en-US" sz="1000"/>
                <a:t>access</a:t>
              </a:r>
            </a:p>
            <a:p>
              <a:pPr algn="ctr">
                <a:lnSpc>
                  <a:spcPts val="1000"/>
                </a:lnSpc>
              </a:pPr>
              <a:r>
                <a:rPr lang="en-US" altLang="en-US" sz="1000"/>
                <a:t>net</a:t>
              </a:r>
            </a:p>
          </p:txBody>
        </p:sp>
      </p:grpSp>
      <p:cxnSp>
        <p:nvCxnSpPr>
          <p:cNvPr id="87144" name="Straight Connector 509"/>
          <p:cNvCxnSpPr>
            <a:cxnSpLocks noChangeShapeType="1"/>
            <a:endCxn id="87146" idx="5"/>
          </p:cNvCxnSpPr>
          <p:nvPr/>
        </p:nvCxnSpPr>
        <p:spPr bwMode="auto">
          <a:xfrm flipH="1" flipV="1">
            <a:off x="5084763" y="5684838"/>
            <a:ext cx="520700" cy="16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145" name="Straight Connector 511"/>
          <p:cNvCxnSpPr>
            <a:cxnSpLocks noChangeShapeType="1"/>
          </p:cNvCxnSpPr>
          <p:nvPr/>
        </p:nvCxnSpPr>
        <p:spPr bwMode="auto">
          <a:xfrm flipV="1">
            <a:off x="3389313" y="5689600"/>
            <a:ext cx="306387" cy="165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7146" name="Oval 6"/>
          <p:cNvSpPr>
            <a:spLocks noChangeArrowheads="1"/>
          </p:cNvSpPr>
          <p:nvPr/>
        </p:nvSpPr>
        <p:spPr bwMode="auto">
          <a:xfrm>
            <a:off x="3340100" y="5359400"/>
            <a:ext cx="2044700" cy="3810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7147" name="TextBox 9"/>
          <p:cNvSpPr txBox="1">
            <a:spLocks noChangeArrowheads="1"/>
          </p:cNvSpPr>
          <p:nvPr/>
        </p:nvSpPr>
        <p:spPr bwMode="auto">
          <a:xfrm>
            <a:off x="3556000" y="5334000"/>
            <a:ext cx="1587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/>
              <a:t>regional net</a:t>
            </a:r>
          </a:p>
        </p:txBody>
      </p:sp>
      <p:sp>
        <p:nvSpPr>
          <p:cNvPr id="87148" name="Oval 11"/>
          <p:cNvSpPr>
            <a:spLocks noChangeArrowheads="1"/>
          </p:cNvSpPr>
          <p:nvPr/>
        </p:nvSpPr>
        <p:spPr bwMode="auto">
          <a:xfrm>
            <a:off x="1866900" y="3429000"/>
            <a:ext cx="6096000" cy="673100"/>
          </a:xfrm>
          <a:prstGeom prst="ellipse">
            <a:avLst/>
          </a:prstGeom>
          <a:solidFill>
            <a:srgbClr val="FF6600">
              <a:alpha val="7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7149" name="TextBox 13"/>
          <p:cNvSpPr txBox="1">
            <a:spLocks noChangeArrowheads="1"/>
          </p:cNvSpPr>
          <p:nvPr/>
        </p:nvSpPr>
        <p:spPr bwMode="auto">
          <a:xfrm>
            <a:off x="2455401" y="3557588"/>
            <a:ext cx="52020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 dirty="0">
                <a:solidFill>
                  <a:schemeClr val="bg1"/>
                </a:solidFill>
              </a:rPr>
              <a:t>Content provider/distribution network</a:t>
            </a:r>
          </a:p>
        </p:txBody>
      </p:sp>
      <p:sp>
        <p:nvSpPr>
          <p:cNvPr id="87150" name="Rectangle 3"/>
          <p:cNvSpPr txBox="1">
            <a:spLocks noChangeArrowheads="1"/>
          </p:cNvSpPr>
          <p:nvPr/>
        </p:nvSpPr>
        <p:spPr bwMode="auto">
          <a:xfrm>
            <a:off x="499208" y="1217160"/>
            <a:ext cx="865009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>
                <a:latin typeface="Calibri" charset="0"/>
                <a:ea typeface="Calibri" charset="0"/>
                <a:cs typeface="Calibri" charset="0"/>
              </a:rPr>
              <a:t>… and content provider networks  (e.g., Google, Microsoft,   Akamai) may run their own network, to bring services, content close to end users</a:t>
            </a:r>
          </a:p>
        </p:txBody>
      </p:sp>
      <p:sp>
        <p:nvSpPr>
          <p:cNvPr id="42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>
                <a:ea typeface="ＭＳ Ｐゴシック" charset="-128"/>
              </a:rPr>
              <a:t>Internet Structure: Network of Networks</a:t>
            </a:r>
            <a:endParaRPr lang="en-US" altLang="en-US" sz="4400" ker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18006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066166"/>
            <a:ext cx="8712200" cy="1827212"/>
          </a:xfrm>
        </p:spPr>
        <p:txBody>
          <a:bodyPr>
            <a:normAutofit lnSpcReduction="10000"/>
          </a:bodyPr>
          <a:lstStyle/>
          <a:p>
            <a:pPr indent="-288925" eaLnBrk="1" hangingPunct="1"/>
            <a:r>
              <a:rPr lang="en-US" altLang="en-US" sz="2400" dirty="0">
                <a:ea typeface="ＭＳ Ｐゴシック" charset="-128"/>
              </a:rPr>
              <a:t>at center: small # of well-connected large networks</a:t>
            </a:r>
          </a:p>
          <a:p>
            <a:pPr marL="682625" lvl="1" indent="-225425" eaLnBrk="1" hangingPunct="1"/>
            <a:r>
              <a:rPr lang="ja-JP" altLang="en-US" sz="2000" dirty="0">
                <a:solidFill>
                  <a:srgbClr val="CC0000"/>
                </a:solidFill>
                <a:ea typeface="ＭＳ Ｐゴシック" charset="-128"/>
              </a:rPr>
              <a:t>“</a:t>
            </a:r>
            <a:r>
              <a:rPr lang="en-US" altLang="ja-JP" sz="2000" dirty="0">
                <a:solidFill>
                  <a:srgbClr val="CC0000"/>
                </a:solidFill>
                <a:ea typeface="ＭＳ Ｐゴシック" charset="-128"/>
              </a:rPr>
              <a:t>tier-1</a:t>
            </a:r>
            <a:r>
              <a:rPr lang="ja-JP" altLang="en-US" sz="2000" dirty="0">
                <a:solidFill>
                  <a:srgbClr val="CC0000"/>
                </a:solidFill>
                <a:ea typeface="ＭＳ Ｐゴシック" charset="-128"/>
              </a:rPr>
              <a:t>”</a:t>
            </a:r>
            <a:r>
              <a:rPr lang="en-US" altLang="ja-JP" sz="2000" dirty="0">
                <a:solidFill>
                  <a:srgbClr val="CC0000"/>
                </a:solidFill>
                <a:ea typeface="ＭＳ Ｐゴシック" charset="-128"/>
              </a:rPr>
              <a:t> commercial ISPs</a:t>
            </a:r>
            <a:r>
              <a:rPr lang="en-US" altLang="ja-JP" sz="2000" dirty="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ja-JP" sz="2000" dirty="0">
                <a:ea typeface="ＭＳ Ｐゴシック" charset="-128"/>
              </a:rPr>
              <a:t>(e.g., Level 3, Sprint, AT&amp;T, NTT), national &amp; international coverage</a:t>
            </a:r>
          </a:p>
          <a:p>
            <a:pPr marL="682625" lvl="1" indent="-225425" eaLnBrk="1" hangingPunct="1"/>
            <a:r>
              <a:rPr lang="en-US" altLang="en-US" sz="2000" dirty="0">
                <a:solidFill>
                  <a:srgbClr val="CC0000"/>
                </a:solidFill>
              </a:rPr>
              <a:t>content provider/distribution network </a:t>
            </a:r>
            <a:r>
              <a:rPr lang="en-US" altLang="en-US" sz="2000" dirty="0"/>
              <a:t>(e.g., Google, Akamai): private network that connects it data centers to Internet, often bypassing tier-1, regional ISPs</a:t>
            </a:r>
          </a:p>
          <a:p>
            <a:pPr marL="682625" lvl="1" indent="-225425" eaLnBrk="1" hangingPunct="1">
              <a:buFont typeface="Wingdings" charset="2"/>
              <a:buNone/>
            </a:pPr>
            <a:endParaRPr lang="en-US" altLang="en-US" sz="2000" dirty="0"/>
          </a:p>
        </p:txBody>
      </p:sp>
      <p:sp>
        <p:nvSpPr>
          <p:cNvPr id="79" name="Rectangle 78"/>
          <p:cNvSpPr/>
          <p:nvPr/>
        </p:nvSpPr>
        <p:spPr bwMode="auto">
          <a:xfrm>
            <a:off x="2189163" y="2486025"/>
            <a:ext cx="649287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5029200" y="24098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84" name="Straight Connector 83"/>
          <p:cNvCxnSpPr>
            <a:endCxn id="89131" idx="0"/>
          </p:cNvCxnSpPr>
          <p:nvPr/>
        </p:nvCxnSpPr>
        <p:spPr bwMode="auto">
          <a:xfrm rot="5400000">
            <a:off x="449263" y="3055937"/>
            <a:ext cx="2362200" cy="3079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89128" idx="4"/>
          </p:cNvCxnSpPr>
          <p:nvPr/>
        </p:nvCxnSpPr>
        <p:spPr bwMode="auto">
          <a:xfrm rot="5400000">
            <a:off x="3203575" y="4089400"/>
            <a:ext cx="504825" cy="98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89128" idx="3"/>
          </p:cNvCxnSpPr>
          <p:nvPr/>
        </p:nvCxnSpPr>
        <p:spPr bwMode="auto">
          <a:xfrm rot="5400000">
            <a:off x="2349501" y="3935412"/>
            <a:ext cx="620712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 rot="16200000" flipH="1">
            <a:off x="857250" y="3117850"/>
            <a:ext cx="2438400" cy="2603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79" idx="2"/>
          </p:cNvCxnSpPr>
          <p:nvPr/>
        </p:nvCxnSpPr>
        <p:spPr bwMode="auto">
          <a:xfrm rot="5400000">
            <a:off x="1389857" y="3418681"/>
            <a:ext cx="1600200" cy="6492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 bwMode="auto">
          <a:xfrm>
            <a:off x="7705725" y="2486025"/>
            <a:ext cx="647700" cy="457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IXP</a:t>
            </a:r>
          </a:p>
        </p:txBody>
      </p:sp>
      <p:cxnSp>
        <p:nvCxnSpPr>
          <p:cNvPr id="90" name="Straight Connector 89"/>
          <p:cNvCxnSpPr>
            <a:endCxn id="89134" idx="0"/>
          </p:cNvCxnSpPr>
          <p:nvPr/>
        </p:nvCxnSpPr>
        <p:spPr bwMode="auto">
          <a:xfrm>
            <a:off x="3973513" y="3857625"/>
            <a:ext cx="422275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stCxn id="89129" idx="2"/>
            <a:endCxn id="89128" idx="6"/>
          </p:cNvCxnSpPr>
          <p:nvPr/>
        </p:nvCxnSpPr>
        <p:spPr bwMode="auto">
          <a:xfrm rot="10800000">
            <a:off x="4497388" y="3490913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>
            <a:off x="5187950" y="3946525"/>
            <a:ext cx="620713" cy="290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 bwMode="auto">
          <a:xfrm rot="16200000" flipH="1">
            <a:off x="5932487" y="4089401"/>
            <a:ext cx="544513" cy="8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>
            <a:stCxn id="89129" idx="5"/>
          </p:cNvCxnSpPr>
          <p:nvPr/>
        </p:nvCxnSpPr>
        <p:spPr bwMode="auto">
          <a:xfrm>
            <a:off x="6721475" y="3770313"/>
            <a:ext cx="412750" cy="7143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>
            <a:stCxn id="89127" idx="4"/>
            <a:endCxn id="89136" idx="7"/>
          </p:cNvCxnSpPr>
          <p:nvPr/>
        </p:nvCxnSpPr>
        <p:spPr bwMode="auto">
          <a:xfrm>
            <a:off x="6975475" y="2105025"/>
            <a:ext cx="639763" cy="2378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 bwMode="auto">
          <a:xfrm rot="10800000">
            <a:off x="3081338" y="1647825"/>
            <a:ext cx="5318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 bwMode="auto">
          <a:xfrm rot="10800000">
            <a:off x="5434013" y="1647825"/>
            <a:ext cx="5302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Arc 97"/>
          <p:cNvSpPr/>
          <p:nvPr/>
        </p:nvSpPr>
        <p:spPr bwMode="auto">
          <a:xfrm>
            <a:off x="2189163" y="1190623"/>
            <a:ext cx="4460875" cy="304801"/>
          </a:xfrm>
          <a:prstGeom prst="arc">
            <a:avLst>
              <a:gd name="adj1" fmla="val 10681875"/>
              <a:gd name="adj2" fmla="val 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9" name="Straight Connector 98"/>
          <p:cNvCxnSpPr/>
          <p:nvPr/>
        </p:nvCxnSpPr>
        <p:spPr bwMode="auto">
          <a:xfrm rot="16200000" flipH="1">
            <a:off x="7357269" y="2056606"/>
            <a:ext cx="533400" cy="3254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endCxn id="79" idx="0"/>
          </p:cNvCxnSpPr>
          <p:nvPr/>
        </p:nvCxnSpPr>
        <p:spPr bwMode="auto">
          <a:xfrm rot="16200000" flipH="1">
            <a:off x="2163763" y="2135187"/>
            <a:ext cx="457200" cy="2444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 bwMode="auto">
          <a:xfrm rot="16200000" flipH="1">
            <a:off x="2731294" y="2897981"/>
            <a:ext cx="457200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 bwMode="auto">
          <a:xfrm rot="10800000" flipV="1">
            <a:off x="2838450" y="1876425"/>
            <a:ext cx="3163888" cy="7731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 bwMode="auto">
          <a:xfrm rot="16200000" flipH="1">
            <a:off x="4897437" y="2078038"/>
            <a:ext cx="504825" cy="40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 bwMode="auto">
          <a:xfrm rot="5400000">
            <a:off x="3483769" y="2518569"/>
            <a:ext cx="1143000" cy="163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 bwMode="auto">
          <a:xfrm rot="16200000" flipH="1">
            <a:off x="5362576" y="2938462"/>
            <a:ext cx="304800" cy="161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 bwMode="auto">
          <a:xfrm rot="10800000" flipV="1">
            <a:off x="4217988" y="2790825"/>
            <a:ext cx="811212" cy="544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89125" idx="5"/>
          </p:cNvCxnSpPr>
          <p:nvPr/>
        </p:nvCxnSpPr>
        <p:spPr bwMode="auto">
          <a:xfrm rot="16200000" flipH="1">
            <a:off x="3234531" y="1535907"/>
            <a:ext cx="1470025" cy="22812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stCxn id="89" idx="2"/>
          </p:cNvCxnSpPr>
          <p:nvPr/>
        </p:nvCxnSpPr>
        <p:spPr bwMode="auto">
          <a:xfrm rot="16200000" flipH="1">
            <a:off x="7421562" y="3551238"/>
            <a:ext cx="1458913" cy="2428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 bwMode="auto">
          <a:xfrm rot="5400000">
            <a:off x="6410325" y="3101975"/>
            <a:ext cx="1535113" cy="12176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>
            <a:stCxn id="89" idx="1"/>
          </p:cNvCxnSpPr>
          <p:nvPr/>
        </p:nvCxnSpPr>
        <p:spPr bwMode="auto">
          <a:xfrm rot="10800000" flipV="1">
            <a:off x="6407150" y="2714625"/>
            <a:ext cx="1298575" cy="4683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endCxn id="80" idx="3"/>
          </p:cNvCxnSpPr>
          <p:nvPr/>
        </p:nvCxnSpPr>
        <p:spPr bwMode="auto">
          <a:xfrm rot="10800000" flipV="1">
            <a:off x="5676900" y="2028825"/>
            <a:ext cx="83026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 bwMode="auto">
          <a:xfrm>
            <a:off x="5297488" y="1884363"/>
            <a:ext cx="2433637" cy="685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25" name="Oval 34"/>
          <p:cNvSpPr>
            <a:spLocks noChangeArrowheads="1"/>
          </p:cNvSpPr>
          <p:nvPr/>
        </p:nvSpPr>
        <p:spPr bwMode="auto">
          <a:xfrm>
            <a:off x="1135063" y="1266825"/>
            <a:ext cx="198437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6" name="Oval 34"/>
          <p:cNvSpPr>
            <a:spLocks noChangeArrowheads="1"/>
          </p:cNvSpPr>
          <p:nvPr/>
        </p:nvSpPr>
        <p:spPr bwMode="auto">
          <a:xfrm>
            <a:off x="3487738" y="1266825"/>
            <a:ext cx="1982787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Tier 1 ISP</a:t>
            </a:r>
            <a:endParaRPr lang="en-US" altLang="en-US"/>
          </a:p>
        </p:txBody>
      </p:sp>
      <p:sp>
        <p:nvSpPr>
          <p:cNvPr id="89127" name="Oval 34"/>
          <p:cNvSpPr>
            <a:spLocks noChangeArrowheads="1"/>
          </p:cNvSpPr>
          <p:nvPr/>
        </p:nvSpPr>
        <p:spPr bwMode="auto">
          <a:xfrm>
            <a:off x="5921375" y="1266825"/>
            <a:ext cx="2108200" cy="838200"/>
          </a:xfrm>
          <a:prstGeom prst="ellipse">
            <a:avLst/>
          </a:prstGeom>
          <a:solidFill>
            <a:srgbClr val="0020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Google</a:t>
            </a:r>
            <a:endParaRPr lang="en-US" altLang="en-US"/>
          </a:p>
        </p:txBody>
      </p:sp>
      <p:sp>
        <p:nvSpPr>
          <p:cNvPr id="89128" name="Oval 33"/>
          <p:cNvSpPr>
            <a:spLocks noChangeArrowheads="1"/>
          </p:cNvSpPr>
          <p:nvPr/>
        </p:nvSpPr>
        <p:spPr bwMode="auto">
          <a:xfrm>
            <a:off x="2514600" y="3095625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dirty="0">
                <a:solidFill>
                  <a:schemeClr val="bg1"/>
                </a:solidFill>
              </a:rPr>
              <a:t>Regional ISP</a:t>
            </a:r>
          </a:p>
        </p:txBody>
      </p:sp>
      <p:sp>
        <p:nvSpPr>
          <p:cNvPr id="89129" name="Oval 33"/>
          <p:cNvSpPr>
            <a:spLocks noChangeArrowheads="1"/>
          </p:cNvSpPr>
          <p:nvPr/>
        </p:nvSpPr>
        <p:spPr bwMode="auto">
          <a:xfrm>
            <a:off x="5029200" y="3095625"/>
            <a:ext cx="1982788" cy="7905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>
                <a:solidFill>
                  <a:schemeClr val="bg1"/>
                </a:solidFill>
              </a:rPr>
              <a:t>Regional ISP</a:t>
            </a:r>
          </a:p>
        </p:txBody>
      </p:sp>
      <p:sp>
        <p:nvSpPr>
          <p:cNvPr id="89130" name="Oval 76"/>
          <p:cNvSpPr>
            <a:spLocks noChangeArrowheads="1"/>
          </p:cNvSpPr>
          <p:nvPr/>
        </p:nvSpPr>
        <p:spPr bwMode="auto">
          <a:xfrm>
            <a:off x="2027238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1" name="Oval 76"/>
          <p:cNvSpPr>
            <a:spLocks noChangeArrowheads="1"/>
          </p:cNvSpPr>
          <p:nvPr/>
        </p:nvSpPr>
        <p:spPr bwMode="auto">
          <a:xfrm>
            <a:off x="1054100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2" name="Oval 76"/>
          <p:cNvSpPr>
            <a:spLocks noChangeArrowheads="1"/>
          </p:cNvSpPr>
          <p:nvPr/>
        </p:nvSpPr>
        <p:spPr bwMode="auto">
          <a:xfrm>
            <a:off x="5921375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3" name="Oval 76"/>
          <p:cNvSpPr>
            <a:spLocks noChangeArrowheads="1"/>
          </p:cNvSpPr>
          <p:nvPr/>
        </p:nvSpPr>
        <p:spPr bwMode="auto">
          <a:xfrm>
            <a:off x="4946650" y="4391025"/>
            <a:ext cx="846138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4" name="Oval 76"/>
          <p:cNvSpPr>
            <a:spLocks noChangeArrowheads="1"/>
          </p:cNvSpPr>
          <p:nvPr/>
        </p:nvSpPr>
        <p:spPr bwMode="auto">
          <a:xfrm>
            <a:off x="3973513" y="4391025"/>
            <a:ext cx="846137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5" name="Oval 76"/>
          <p:cNvSpPr>
            <a:spLocks noChangeArrowheads="1"/>
          </p:cNvSpPr>
          <p:nvPr/>
        </p:nvSpPr>
        <p:spPr bwMode="auto">
          <a:xfrm>
            <a:off x="3000375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6" name="Oval 76"/>
          <p:cNvSpPr>
            <a:spLocks noChangeArrowheads="1"/>
          </p:cNvSpPr>
          <p:nvPr/>
        </p:nvSpPr>
        <p:spPr bwMode="auto">
          <a:xfrm>
            <a:off x="6894513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89137" name="Oval 76"/>
          <p:cNvSpPr>
            <a:spLocks noChangeArrowheads="1"/>
          </p:cNvSpPr>
          <p:nvPr/>
        </p:nvSpPr>
        <p:spPr bwMode="auto">
          <a:xfrm>
            <a:off x="7867650" y="4391025"/>
            <a:ext cx="844550" cy="63182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600"/>
              <a:t>access</a:t>
            </a:r>
          </a:p>
          <a:p>
            <a:pPr algn="ctr"/>
            <a:r>
              <a:rPr lang="en-US" altLang="en-US" sz="1600"/>
              <a:t>ISP</a:t>
            </a: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 bwMode="auto">
          <a:xfrm>
            <a:off x="491898" y="491672"/>
            <a:ext cx="8510587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>
                <a:solidFill>
                  <a:srgbClr val="800000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800000"/>
                </a:solidFill>
                <a:latin typeface="Chalkboard Bold" pitchFamily="80" charset="0"/>
                <a:ea typeface="Gungsuh" pitchFamily="18" charset="-127"/>
                <a:cs typeface="Gungsuh" pitchFamily="18" charset="-127"/>
              </a:defRPr>
            </a:lvl9pPr>
          </a:lstStyle>
          <a:p>
            <a:pPr eaLnBrk="1" hangingPunct="1"/>
            <a:r>
              <a:rPr lang="en-US" altLang="en-US" kern="0" dirty="0">
                <a:ea typeface="ＭＳ Ｐゴシック" charset="-128"/>
              </a:rPr>
              <a:t>Internet Structure: Network of Networks</a:t>
            </a:r>
            <a:endParaRPr lang="en-US" altLang="en-US" sz="4400" kern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81375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latin typeface="Calibri Light" charset="0"/>
                <a:ea typeface="Calibri Light" charset="0"/>
                <a:cs typeface="Calibri Light" charset="0"/>
              </a:rPr>
              <a:t>History</a:t>
            </a:r>
          </a:p>
          <a:p>
            <a:pPr eaLnBrk="1" hangingPunct="1">
              <a:buFont typeface="Wingdings" charset="2"/>
              <a:buChar char="q"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5715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Line 24"/>
          <p:cNvSpPr>
            <a:spLocks noChangeShapeType="1"/>
          </p:cNvSpPr>
          <p:nvPr/>
        </p:nvSpPr>
        <p:spPr bwMode="auto">
          <a:xfrm>
            <a:off x="1643063" y="4237038"/>
            <a:ext cx="741362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5234" name="Group 347"/>
          <p:cNvGrpSpPr>
            <a:grpSpLocks/>
          </p:cNvGrpSpPr>
          <p:nvPr/>
        </p:nvGrpSpPr>
        <p:grpSpPr bwMode="auto">
          <a:xfrm>
            <a:off x="2359025" y="4284663"/>
            <a:ext cx="1162050" cy="715962"/>
            <a:chOff x="1871277" y="1576300"/>
            <a:chExt cx="1128371" cy="437861"/>
          </a:xfrm>
        </p:grpSpPr>
        <p:sp>
          <p:nvSpPr>
            <p:cNvPr id="106" name="Oval 105"/>
            <p:cNvSpPr/>
            <p:nvPr/>
          </p:nvSpPr>
          <p:spPr bwMode="auto">
            <a:xfrm flipV="1">
              <a:off x="1874360" y="1694746"/>
              <a:ext cx="1125288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8" name="Oval 107"/>
            <p:cNvSpPr/>
            <p:nvPr/>
          </p:nvSpPr>
          <p:spPr bwMode="auto">
            <a:xfrm flipV="1">
              <a:off x="1871277" y="1576300"/>
              <a:ext cx="1125288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2159536" y="1673387"/>
              <a:ext cx="548771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2102501" y="1633581"/>
              <a:ext cx="662841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537201" y="1727755"/>
              <a:ext cx="243555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090169" y="1729697"/>
              <a:ext cx="240473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13" name="Straight Connector 112"/>
            <p:cNvCxnSpPr>
              <a:endCxn id="108" idx="2"/>
            </p:cNvCxnSpPr>
            <p:nvPr/>
          </p:nvCxnSpPr>
          <p:spPr bwMode="auto">
            <a:xfrm flipH="1" flipV="1">
              <a:off x="1871277" y="1737464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 bwMode="auto">
            <a:xfrm flipH="1" flipV="1">
              <a:off x="2996565" y="1734551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235" name="Line 26"/>
          <p:cNvSpPr>
            <a:spLocks noChangeShapeType="1"/>
          </p:cNvSpPr>
          <p:nvPr/>
        </p:nvSpPr>
        <p:spPr bwMode="auto">
          <a:xfrm>
            <a:off x="3567113" y="4656138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30"/>
          <p:cNvSpPr>
            <a:spLocks noChangeArrowheads="1"/>
          </p:cNvSpPr>
          <p:nvPr/>
        </p:nvSpPr>
        <p:spPr bwMode="auto">
          <a:xfrm>
            <a:off x="3233738" y="45275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7" name="Rectangle 31"/>
          <p:cNvSpPr>
            <a:spLocks noChangeArrowheads="1"/>
          </p:cNvSpPr>
          <p:nvPr/>
        </p:nvSpPr>
        <p:spPr bwMode="auto">
          <a:xfrm>
            <a:off x="3389313" y="4527550"/>
            <a:ext cx="147637" cy="200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8" name="Rectangle 38"/>
          <p:cNvSpPr>
            <a:spLocks noChangeArrowheads="1"/>
          </p:cNvSpPr>
          <p:nvPr/>
        </p:nvSpPr>
        <p:spPr bwMode="auto">
          <a:xfrm>
            <a:off x="3524250" y="4465638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39" name="Line 25"/>
          <p:cNvSpPr>
            <a:spLocks noChangeShapeType="1"/>
          </p:cNvSpPr>
          <p:nvPr/>
        </p:nvSpPr>
        <p:spPr bwMode="auto">
          <a:xfrm flipV="1">
            <a:off x="1641475" y="4776788"/>
            <a:ext cx="735013" cy="550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Rectangle 32"/>
          <p:cNvSpPr>
            <a:spLocks noChangeArrowheads="1"/>
          </p:cNvSpPr>
          <p:nvPr/>
        </p:nvSpPr>
        <p:spPr bwMode="auto">
          <a:xfrm>
            <a:off x="2181225" y="4427538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41" name="Line 33"/>
          <p:cNvSpPr>
            <a:spLocks noChangeShapeType="1"/>
          </p:cNvSpPr>
          <p:nvPr/>
        </p:nvSpPr>
        <p:spPr bwMode="auto">
          <a:xfrm>
            <a:off x="2132013" y="4364038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Text Box 36"/>
          <p:cNvSpPr txBox="1">
            <a:spLocks noChangeArrowheads="1"/>
          </p:cNvSpPr>
          <p:nvPr/>
        </p:nvSpPr>
        <p:spPr bwMode="auto">
          <a:xfrm>
            <a:off x="765175" y="3921125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5243" name="Text Box 37"/>
          <p:cNvSpPr txBox="1">
            <a:spLocks noChangeArrowheads="1"/>
          </p:cNvSpPr>
          <p:nvPr/>
        </p:nvSpPr>
        <p:spPr bwMode="auto">
          <a:xfrm>
            <a:off x="941388" y="48736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B</a:t>
            </a:r>
          </a:p>
        </p:txBody>
      </p:sp>
      <p:grpSp>
        <p:nvGrpSpPr>
          <p:cNvPr id="95244" name="Group 66"/>
          <p:cNvGrpSpPr>
            <a:grpSpLocks/>
          </p:cNvGrpSpPr>
          <p:nvPr/>
        </p:nvGrpSpPr>
        <p:grpSpPr bwMode="auto">
          <a:xfrm>
            <a:off x="915988" y="3921125"/>
            <a:ext cx="779462" cy="679450"/>
            <a:chOff x="-44" y="1473"/>
            <a:chExt cx="981" cy="1105"/>
          </a:xfrm>
        </p:grpSpPr>
        <p:pic>
          <p:nvPicPr>
            <p:cNvPr id="95277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78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5245" name="Group 69"/>
          <p:cNvGrpSpPr>
            <a:grpSpLocks/>
          </p:cNvGrpSpPr>
          <p:nvPr/>
        </p:nvGrpSpPr>
        <p:grpSpPr bwMode="auto">
          <a:xfrm>
            <a:off x="966788" y="4927600"/>
            <a:ext cx="779462" cy="679450"/>
            <a:chOff x="-44" y="1473"/>
            <a:chExt cx="981" cy="1105"/>
          </a:xfrm>
        </p:grpSpPr>
        <p:pic>
          <p:nvPicPr>
            <p:cNvPr id="95275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5276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5246" name="Group 347"/>
          <p:cNvGrpSpPr>
            <a:grpSpLocks/>
          </p:cNvGrpSpPr>
          <p:nvPr/>
        </p:nvGrpSpPr>
        <p:grpSpPr bwMode="auto">
          <a:xfrm>
            <a:off x="5497513" y="4329113"/>
            <a:ext cx="1162050" cy="715962"/>
            <a:chOff x="1871277" y="1576300"/>
            <a:chExt cx="1128371" cy="437861"/>
          </a:xfrm>
        </p:grpSpPr>
        <p:sp>
          <p:nvSpPr>
            <p:cNvPr id="93" name="Oval 92"/>
            <p:cNvSpPr/>
            <p:nvPr/>
          </p:nvSpPr>
          <p:spPr bwMode="auto">
            <a:xfrm flipV="1">
              <a:off x="1874360" y="1694746"/>
              <a:ext cx="1125288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5" name="Oval 94"/>
            <p:cNvSpPr/>
            <p:nvPr/>
          </p:nvSpPr>
          <p:spPr bwMode="auto">
            <a:xfrm flipV="1">
              <a:off x="1871277" y="1576300"/>
              <a:ext cx="1125288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2159535" y="1673387"/>
              <a:ext cx="548771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2102501" y="1633581"/>
              <a:ext cx="662841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2537201" y="1727755"/>
              <a:ext cx="243555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 bwMode="auto">
            <a:xfrm>
              <a:off x="2090169" y="1729697"/>
              <a:ext cx="240473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0" name="Straight Connector 99"/>
            <p:cNvCxnSpPr>
              <a:endCxn id="95" idx="2"/>
            </p:cNvCxnSpPr>
            <p:nvPr/>
          </p:nvCxnSpPr>
          <p:spPr bwMode="auto">
            <a:xfrm flipH="1" flipV="1">
              <a:off x="1871277" y="1737464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 bwMode="auto">
            <a:xfrm flipH="1" flipV="1">
              <a:off x="2996565" y="1734551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247" name="Rectangle 31"/>
          <p:cNvSpPr>
            <a:spLocks noChangeArrowheads="1"/>
          </p:cNvSpPr>
          <p:nvPr/>
        </p:nvSpPr>
        <p:spPr bwMode="auto">
          <a:xfrm>
            <a:off x="1744663" y="5083175"/>
            <a:ext cx="139700" cy="1857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48" name="Line 33"/>
          <p:cNvSpPr>
            <a:spLocks noChangeShapeType="1"/>
          </p:cNvSpPr>
          <p:nvPr/>
        </p:nvSpPr>
        <p:spPr bwMode="auto">
          <a:xfrm flipV="1">
            <a:off x="1919288" y="5053013"/>
            <a:ext cx="220662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Rectangle 89"/>
          <p:cNvSpPr>
            <a:spLocks noChangeArrowheads="1"/>
          </p:cNvSpPr>
          <p:nvPr/>
        </p:nvSpPr>
        <p:spPr bwMode="auto">
          <a:xfrm>
            <a:off x="3081338" y="4529138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0" name="Rectangle 89"/>
          <p:cNvSpPr>
            <a:spLocks noChangeArrowheads="1"/>
          </p:cNvSpPr>
          <p:nvPr/>
        </p:nvSpPr>
        <p:spPr bwMode="auto">
          <a:xfrm>
            <a:off x="2932113" y="4527550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1" name="Rectangle 89"/>
          <p:cNvSpPr>
            <a:spLocks noChangeArrowheads="1"/>
          </p:cNvSpPr>
          <p:nvPr/>
        </p:nvSpPr>
        <p:spPr bwMode="auto">
          <a:xfrm>
            <a:off x="2779713" y="4530725"/>
            <a:ext cx="147637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52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158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How do loss and delay occur?</a:t>
            </a:r>
            <a:endParaRPr lang="en-US" altLang="en-US" sz="4800">
              <a:ea typeface="ＭＳ Ｐゴシック" charset="-128"/>
            </a:endParaRPr>
          </a:p>
        </p:txBody>
      </p:sp>
      <p:sp>
        <p:nvSpPr>
          <p:cNvPr id="10854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9438" y="1371600"/>
            <a:ext cx="8564562" cy="211455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dirty="0"/>
              <a:t>packets </a:t>
            </a:r>
            <a:r>
              <a:rPr lang="en-US" i="1" dirty="0"/>
              <a:t>queue</a:t>
            </a:r>
            <a:r>
              <a:rPr lang="en-US" dirty="0"/>
              <a:t> in router buffers</a:t>
            </a:r>
            <a:r>
              <a:rPr lang="en-US" sz="2400" dirty="0"/>
              <a:t> </a:t>
            </a:r>
          </a:p>
          <a:p>
            <a:pPr marL="287338" indent="-287338" eaLnBrk="1" hangingPunct="1">
              <a:defRPr/>
            </a:pPr>
            <a:r>
              <a:rPr lang="en-US" sz="2400" dirty="0">
                <a:solidFill>
                  <a:srgbClr val="CC0000"/>
                </a:solidFill>
              </a:rPr>
              <a:t>packet arrival rate to link (temporarily) exceeds output link capacity</a:t>
            </a:r>
          </a:p>
          <a:p>
            <a:pPr marL="287338" indent="-287338" eaLnBrk="1" hangingPunct="1">
              <a:defRPr/>
            </a:pPr>
            <a:r>
              <a:rPr lang="en-US" sz="2400" dirty="0"/>
              <a:t>packets queue, wait for turn</a:t>
            </a: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3621088" y="2982913"/>
            <a:ext cx="3979862" cy="1454150"/>
            <a:chOff x="2259" y="2090"/>
            <a:chExt cx="2507" cy="916"/>
          </a:xfrm>
        </p:grpSpPr>
        <p:sp>
          <p:nvSpPr>
            <p:cNvPr id="95264" name="Text Box 66"/>
            <p:cNvSpPr txBox="1">
              <a:spLocks noChangeArrowheads="1"/>
            </p:cNvSpPr>
            <p:nvPr/>
          </p:nvSpPr>
          <p:spPr bwMode="auto">
            <a:xfrm>
              <a:off x="2602" y="2090"/>
              <a:ext cx="21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packet being transmitted </a:t>
              </a:r>
              <a:r>
                <a:rPr lang="en-US" altLang="en-US" sz="1800">
                  <a:solidFill>
                    <a:srgbClr val="CC0000"/>
                  </a:solidFill>
                </a:rPr>
                <a:t>(delay)</a:t>
              </a:r>
            </a:p>
          </p:txBody>
        </p:sp>
        <p:sp>
          <p:nvSpPr>
            <p:cNvPr id="95265" name="Line 67"/>
            <p:cNvSpPr>
              <a:spLocks noChangeShapeType="1"/>
            </p:cNvSpPr>
            <p:nvPr/>
          </p:nvSpPr>
          <p:spPr bwMode="auto">
            <a:xfrm rot="10800000" flipV="1">
              <a:off x="2259" y="2294"/>
              <a:ext cx="1059" cy="7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94"/>
          <p:cNvGrpSpPr>
            <a:grpSpLocks/>
          </p:cNvGrpSpPr>
          <p:nvPr/>
        </p:nvGrpSpPr>
        <p:grpSpPr bwMode="auto">
          <a:xfrm>
            <a:off x="3338513" y="4802188"/>
            <a:ext cx="3414712" cy="804862"/>
            <a:chOff x="2103" y="3214"/>
            <a:chExt cx="2151" cy="507"/>
          </a:xfrm>
        </p:grpSpPr>
        <p:sp>
          <p:nvSpPr>
            <p:cNvPr id="95262" name="Text Box 72"/>
            <p:cNvSpPr txBox="1">
              <a:spLocks noChangeArrowheads="1"/>
            </p:cNvSpPr>
            <p:nvPr/>
          </p:nvSpPr>
          <p:spPr bwMode="auto">
            <a:xfrm>
              <a:off x="2530" y="3490"/>
              <a:ext cx="17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packets queueing</a:t>
              </a:r>
              <a:r>
                <a:rPr lang="en-US" altLang="en-US" sz="1800">
                  <a:solidFill>
                    <a:srgbClr val="FF0000"/>
                  </a:solidFill>
                </a:rPr>
                <a:t> </a:t>
              </a:r>
              <a:r>
                <a:rPr lang="en-US" altLang="en-US" sz="1800">
                  <a:solidFill>
                    <a:srgbClr val="CC0000"/>
                  </a:solidFill>
                </a:rPr>
                <a:t>(delay)</a:t>
              </a:r>
            </a:p>
          </p:txBody>
        </p:sp>
        <p:sp>
          <p:nvSpPr>
            <p:cNvPr id="95263" name="Line 73"/>
            <p:cNvSpPr>
              <a:spLocks noChangeShapeType="1"/>
            </p:cNvSpPr>
            <p:nvPr/>
          </p:nvSpPr>
          <p:spPr bwMode="auto">
            <a:xfrm rot="10800000">
              <a:off x="2103" y="3214"/>
              <a:ext cx="471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95"/>
          <p:cNvGrpSpPr>
            <a:grpSpLocks/>
          </p:cNvGrpSpPr>
          <p:nvPr/>
        </p:nvGrpSpPr>
        <p:grpSpPr bwMode="auto">
          <a:xfrm>
            <a:off x="2517775" y="4764088"/>
            <a:ext cx="4248150" cy="1511300"/>
            <a:chOff x="1586" y="3190"/>
            <a:chExt cx="2676" cy="952"/>
          </a:xfrm>
        </p:grpSpPr>
        <p:sp>
          <p:nvSpPr>
            <p:cNvPr id="95260" name="Line 91"/>
            <p:cNvSpPr>
              <a:spLocks noChangeShapeType="1"/>
            </p:cNvSpPr>
            <p:nvPr/>
          </p:nvSpPr>
          <p:spPr bwMode="auto">
            <a:xfrm rot="10800000" flipH="1">
              <a:off x="1798" y="3190"/>
              <a:ext cx="105" cy="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1" name="Text Box 92"/>
            <p:cNvSpPr txBox="1">
              <a:spLocks noChangeArrowheads="1"/>
            </p:cNvSpPr>
            <p:nvPr/>
          </p:nvSpPr>
          <p:spPr bwMode="auto">
            <a:xfrm>
              <a:off x="1586" y="3738"/>
              <a:ext cx="26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800">
                  <a:solidFill>
                    <a:srgbClr val="000000"/>
                  </a:solidFill>
                </a:rPr>
                <a:t>free (available) buffers: arriving packets </a:t>
              </a:r>
            </a:p>
            <a:p>
              <a:r>
                <a:rPr lang="en-US" altLang="en-US" sz="1800">
                  <a:solidFill>
                    <a:srgbClr val="000000"/>
                  </a:solidFill>
                </a:rPr>
                <a:t>dropped (</a:t>
              </a:r>
              <a:r>
                <a:rPr lang="en-US" altLang="en-US" sz="1800">
                  <a:solidFill>
                    <a:srgbClr val="CC0000"/>
                  </a:solidFill>
                </a:rPr>
                <a:t>loss</a:t>
              </a:r>
              <a:r>
                <a:rPr lang="en-US" altLang="en-US" sz="1800">
                  <a:solidFill>
                    <a:srgbClr val="000000"/>
                  </a:solidFill>
                </a:rPr>
                <a:t>) if no free buffers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31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0371" y="364662"/>
            <a:ext cx="7772400" cy="81121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Four sources of packet delay</a:t>
            </a:r>
            <a:endParaRPr lang="en-US" altLang="en-US" sz="4800">
              <a:ea typeface="ＭＳ Ｐゴシック" charset="-128"/>
            </a:endParaRP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0371" y="4492625"/>
            <a:ext cx="3810000" cy="1636712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</a:rPr>
              <a:t>proc</a:t>
            </a:r>
            <a:r>
              <a:rPr lang="en-US" sz="2400" dirty="0">
                <a:solidFill>
                  <a:srgbClr val="CC0000"/>
                </a:solidFill>
              </a:rPr>
              <a:t>: nodal processing</a:t>
            </a:r>
            <a:r>
              <a:rPr lang="en-US" sz="2400" dirty="0"/>
              <a:t> </a:t>
            </a:r>
          </a:p>
          <a:p>
            <a:pPr marL="231775" indent="-231775" eaLnBrk="1" hangingPunct="1">
              <a:buSzTx/>
              <a:buFont typeface="Wingdings" charset="0"/>
              <a:buChar char="§"/>
              <a:defRPr/>
            </a:pPr>
            <a:r>
              <a:rPr lang="en-US" sz="2000" dirty="0"/>
              <a:t>check bit errors</a:t>
            </a:r>
          </a:p>
          <a:p>
            <a:pPr marL="231775" indent="-231775" eaLnBrk="1" hangingPunct="1">
              <a:buSzTx/>
              <a:buFont typeface="Wingdings" charset="0"/>
              <a:buChar char="§"/>
              <a:defRPr/>
            </a:pPr>
            <a:r>
              <a:rPr lang="en-US" sz="2000" dirty="0"/>
              <a:t>determine output link</a:t>
            </a:r>
          </a:p>
          <a:p>
            <a:pPr marL="231775" indent="-231775" eaLnBrk="1" hangingPunct="1">
              <a:buSzTx/>
              <a:buFont typeface="Wingdings" charset="0"/>
              <a:buChar char="§"/>
              <a:defRPr/>
            </a:pPr>
            <a:r>
              <a:rPr lang="en-US" sz="2000" dirty="0"/>
              <a:t>typically &lt; msec</a:t>
            </a:r>
          </a:p>
        </p:txBody>
      </p:sp>
      <p:sp>
        <p:nvSpPr>
          <p:cNvPr id="110627" name="Rectangle 58"/>
          <p:cNvSpPr>
            <a:spLocks noChangeArrowheads="1"/>
          </p:cNvSpPr>
          <p:nvPr/>
        </p:nvSpPr>
        <p:spPr bwMode="auto">
          <a:xfrm>
            <a:off x="4447529" y="4554366"/>
            <a:ext cx="3810000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4488" indent="-344488">
              <a:lnSpc>
                <a:spcPct val="85000"/>
              </a:lnSpc>
              <a:spcBef>
                <a:spcPct val="20000"/>
              </a:spcBef>
              <a:buClr>
                <a:srgbClr val="3333CC"/>
              </a:buClr>
              <a:buSzPct val="85000"/>
              <a:buFont typeface="Wingdings" charset="0"/>
              <a:buNone/>
              <a:defRPr/>
            </a:pPr>
            <a:r>
              <a:rPr lang="en-US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queue</a:t>
            </a:r>
            <a:r>
              <a:rPr lang="en-US" sz="24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: queueing delay</a:t>
            </a:r>
          </a:p>
          <a:p>
            <a:pPr marL="231775" indent="-2317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time waiting at output link for transmission </a:t>
            </a:r>
          </a:p>
          <a:p>
            <a:pPr marL="231775" indent="-231775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depends on congestion level of router</a:t>
            </a:r>
          </a:p>
        </p:txBody>
      </p:sp>
      <p:sp>
        <p:nvSpPr>
          <p:cNvPr id="97288" name="Line 24"/>
          <p:cNvSpPr>
            <a:spLocks noChangeShapeType="1"/>
          </p:cNvSpPr>
          <p:nvPr/>
        </p:nvSpPr>
        <p:spPr bwMode="auto">
          <a:xfrm>
            <a:off x="2621011" y="1857374"/>
            <a:ext cx="741403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89" name="Group 347"/>
          <p:cNvGrpSpPr>
            <a:grpSpLocks/>
          </p:cNvGrpSpPr>
          <p:nvPr/>
        </p:nvGrpSpPr>
        <p:grpSpPr bwMode="auto">
          <a:xfrm>
            <a:off x="3336465" y="1905473"/>
            <a:ext cx="1162626" cy="715538"/>
            <a:chOff x="1871277" y="1576300"/>
            <a:chExt cx="1128371" cy="437861"/>
          </a:xfrm>
        </p:grpSpPr>
        <p:sp>
          <p:nvSpPr>
            <p:cNvPr id="113" name="Oval 112"/>
            <p:cNvSpPr/>
            <p:nvPr/>
          </p:nvSpPr>
          <p:spPr bwMode="auto">
            <a:xfrm flipV="1">
              <a:off x="1874805" y="1694526"/>
              <a:ext cx="1124731" cy="3196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1871723" y="1739212"/>
              <a:ext cx="1127812" cy="1165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5" name="Oval 114"/>
            <p:cNvSpPr/>
            <p:nvPr/>
          </p:nvSpPr>
          <p:spPr bwMode="auto">
            <a:xfrm flipV="1">
              <a:off x="1871723" y="1576010"/>
              <a:ext cx="1124731" cy="3196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2159840" y="1673154"/>
              <a:ext cx="548499" cy="16126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2102832" y="1633325"/>
              <a:ext cx="662512" cy="11074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2537317" y="1727555"/>
              <a:ext cx="243435" cy="9714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090507" y="1729498"/>
              <a:ext cx="240353" cy="9714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20" name="Straight Connector 119"/>
            <p:cNvCxnSpPr>
              <a:endCxn id="115" idx="2"/>
            </p:cNvCxnSpPr>
            <p:nvPr/>
          </p:nvCxnSpPr>
          <p:spPr bwMode="auto">
            <a:xfrm flipH="1" flipV="1">
              <a:off x="1871723" y="1737269"/>
              <a:ext cx="3081" cy="1233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 bwMode="auto">
            <a:xfrm flipH="1" flipV="1">
              <a:off x="2996454" y="1734355"/>
              <a:ext cx="3081" cy="12337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290" name="Line 26"/>
          <p:cNvSpPr>
            <a:spLocks noChangeShapeType="1"/>
          </p:cNvSpPr>
          <p:nvPr/>
        </p:nvSpPr>
        <p:spPr bwMode="auto">
          <a:xfrm>
            <a:off x="4545166" y="2276474"/>
            <a:ext cx="1933681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1" name="Rectangle 29"/>
          <p:cNvSpPr>
            <a:spLocks noChangeArrowheads="1"/>
          </p:cNvSpPr>
          <p:nvPr/>
        </p:nvSpPr>
        <p:spPr bwMode="auto">
          <a:xfrm>
            <a:off x="5464378" y="2076449"/>
            <a:ext cx="147646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2" name="Rectangle 30"/>
          <p:cNvSpPr>
            <a:spLocks noChangeArrowheads="1"/>
          </p:cNvSpPr>
          <p:nvPr/>
        </p:nvSpPr>
        <p:spPr bwMode="auto">
          <a:xfrm>
            <a:off x="4211773" y="2147887"/>
            <a:ext cx="147645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3" name="Rectangle 31"/>
          <p:cNvSpPr>
            <a:spLocks noChangeArrowheads="1"/>
          </p:cNvSpPr>
          <p:nvPr/>
        </p:nvSpPr>
        <p:spPr bwMode="auto">
          <a:xfrm>
            <a:off x="4373707" y="2147887"/>
            <a:ext cx="147645" cy="200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4" name="Line 35"/>
          <p:cNvSpPr>
            <a:spLocks noChangeShapeType="1"/>
          </p:cNvSpPr>
          <p:nvPr/>
        </p:nvSpPr>
        <p:spPr bwMode="auto">
          <a:xfrm flipV="1">
            <a:off x="6235945" y="1876424"/>
            <a:ext cx="36673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5" name="Rectangle 38"/>
          <p:cNvSpPr>
            <a:spLocks noChangeArrowheads="1"/>
          </p:cNvSpPr>
          <p:nvPr/>
        </p:nvSpPr>
        <p:spPr bwMode="auto">
          <a:xfrm>
            <a:off x="4502301" y="2085974"/>
            <a:ext cx="147646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296" name="Text Box 39"/>
          <p:cNvSpPr txBox="1">
            <a:spLocks noChangeArrowheads="1"/>
          </p:cNvSpPr>
          <p:nvPr/>
        </p:nvSpPr>
        <p:spPr bwMode="auto">
          <a:xfrm>
            <a:off x="4891260" y="1689099"/>
            <a:ext cx="139072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CC0000"/>
                </a:solidFill>
              </a:rPr>
              <a:t>propagation</a:t>
            </a:r>
          </a:p>
        </p:txBody>
      </p:sp>
      <p:sp>
        <p:nvSpPr>
          <p:cNvPr id="97297" name="Line 40"/>
          <p:cNvSpPr>
            <a:spLocks noChangeShapeType="1"/>
          </p:cNvSpPr>
          <p:nvPr/>
        </p:nvSpPr>
        <p:spPr bwMode="auto">
          <a:xfrm rot="10800000">
            <a:off x="4645184" y="1876424"/>
            <a:ext cx="31910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298" name="Text Box 43"/>
          <p:cNvSpPr txBox="1">
            <a:spLocks noChangeArrowheads="1"/>
          </p:cNvSpPr>
          <p:nvPr/>
        </p:nvSpPr>
        <p:spPr bwMode="auto">
          <a:xfrm>
            <a:off x="3127451" y="2803524"/>
            <a:ext cx="128912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CC0000"/>
                </a:solidFill>
              </a:rPr>
              <a:t>nodal</a:t>
            </a:r>
          </a:p>
          <a:p>
            <a:pPr algn="ctr"/>
            <a:r>
              <a:rPr lang="en-US" altLang="en-US" sz="1800">
                <a:solidFill>
                  <a:srgbClr val="CC0000"/>
                </a:solidFill>
              </a:rPr>
              <a:t>processing</a:t>
            </a:r>
          </a:p>
        </p:txBody>
      </p:sp>
      <p:sp>
        <p:nvSpPr>
          <p:cNvPr id="97299" name="Line 44"/>
          <p:cNvSpPr>
            <a:spLocks noChangeShapeType="1"/>
          </p:cNvSpPr>
          <p:nvPr/>
        </p:nvSpPr>
        <p:spPr bwMode="auto">
          <a:xfrm rot="10800000">
            <a:off x="3378289" y="2847974"/>
            <a:ext cx="8334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0" name="Line 45"/>
          <p:cNvSpPr>
            <a:spLocks noChangeShapeType="1"/>
          </p:cNvSpPr>
          <p:nvPr/>
        </p:nvSpPr>
        <p:spPr bwMode="auto">
          <a:xfrm rot="10800000" flipV="1">
            <a:off x="4187959" y="2609849"/>
            <a:ext cx="385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1" name="Text Box 46"/>
          <p:cNvSpPr txBox="1">
            <a:spLocks noChangeArrowheads="1"/>
          </p:cNvSpPr>
          <p:nvPr/>
        </p:nvSpPr>
        <p:spPr bwMode="auto">
          <a:xfrm>
            <a:off x="4595969" y="3060699"/>
            <a:ext cx="11240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CC0000"/>
                </a:solidFill>
              </a:rPr>
              <a:t>queueing</a:t>
            </a:r>
          </a:p>
        </p:txBody>
      </p:sp>
      <p:sp>
        <p:nvSpPr>
          <p:cNvPr id="97302" name="Line 47"/>
          <p:cNvSpPr>
            <a:spLocks noChangeShapeType="1"/>
          </p:cNvSpPr>
          <p:nvPr/>
        </p:nvSpPr>
        <p:spPr bwMode="auto">
          <a:xfrm rot="10800000">
            <a:off x="4349892" y="2609849"/>
            <a:ext cx="595346" cy="55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3" name="Rectangle 3"/>
          <p:cNvSpPr>
            <a:spLocks noChangeArrowheads="1"/>
          </p:cNvSpPr>
          <p:nvPr/>
        </p:nvSpPr>
        <p:spPr bwMode="auto">
          <a:xfrm>
            <a:off x="2116158" y="3630612"/>
            <a:ext cx="4943745" cy="5540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i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nodal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proc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queue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endParaRPr lang="en-US" alt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7304" name="Line 25"/>
          <p:cNvSpPr>
            <a:spLocks noChangeShapeType="1"/>
          </p:cNvSpPr>
          <p:nvPr/>
        </p:nvSpPr>
        <p:spPr bwMode="auto">
          <a:xfrm flipV="1">
            <a:off x="2619131" y="2397123"/>
            <a:ext cx="735346" cy="54993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5" name="Rectangle 32"/>
          <p:cNvSpPr>
            <a:spLocks noChangeArrowheads="1"/>
          </p:cNvSpPr>
          <p:nvPr/>
        </p:nvSpPr>
        <p:spPr bwMode="auto">
          <a:xfrm>
            <a:off x="3159202" y="2047874"/>
            <a:ext cx="147646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306" name="Line 33"/>
          <p:cNvSpPr>
            <a:spLocks noChangeShapeType="1"/>
          </p:cNvSpPr>
          <p:nvPr/>
        </p:nvSpPr>
        <p:spPr bwMode="auto">
          <a:xfrm>
            <a:off x="3109988" y="1984374"/>
            <a:ext cx="21114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7307" name="Text Box 36"/>
          <p:cNvSpPr txBox="1">
            <a:spLocks noChangeArrowheads="1"/>
          </p:cNvSpPr>
          <p:nvPr/>
        </p:nvSpPr>
        <p:spPr bwMode="auto">
          <a:xfrm>
            <a:off x="1743075" y="1541462"/>
            <a:ext cx="4026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7308" name="Text Box 37"/>
          <p:cNvSpPr txBox="1">
            <a:spLocks noChangeArrowheads="1"/>
          </p:cNvSpPr>
          <p:nvPr/>
        </p:nvSpPr>
        <p:spPr bwMode="auto">
          <a:xfrm>
            <a:off x="1919298" y="2493962"/>
            <a:ext cx="38737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B</a:t>
            </a:r>
          </a:p>
        </p:txBody>
      </p:sp>
      <p:grpSp>
        <p:nvGrpSpPr>
          <p:cNvPr id="97309" name="Group 66"/>
          <p:cNvGrpSpPr>
            <a:grpSpLocks/>
          </p:cNvGrpSpPr>
          <p:nvPr/>
        </p:nvGrpSpPr>
        <p:grpSpPr bwMode="auto">
          <a:xfrm>
            <a:off x="1893896" y="1541462"/>
            <a:ext cx="779505" cy="679450"/>
            <a:chOff x="-44" y="1473"/>
            <a:chExt cx="981" cy="1105"/>
          </a:xfrm>
        </p:grpSpPr>
        <p:pic>
          <p:nvPicPr>
            <p:cNvPr id="97327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328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7310" name="Group 69"/>
          <p:cNvGrpSpPr>
            <a:grpSpLocks/>
          </p:cNvGrpSpPr>
          <p:nvPr/>
        </p:nvGrpSpPr>
        <p:grpSpPr bwMode="auto">
          <a:xfrm>
            <a:off x="1943696" y="2548430"/>
            <a:ext cx="779506" cy="679450"/>
            <a:chOff x="-44" y="1473"/>
            <a:chExt cx="981" cy="1105"/>
          </a:xfrm>
        </p:grpSpPr>
        <p:pic>
          <p:nvPicPr>
            <p:cNvPr id="97325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7326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7311" name="Text Box 41"/>
          <p:cNvSpPr txBox="1">
            <a:spLocks noChangeArrowheads="1"/>
          </p:cNvSpPr>
          <p:nvPr/>
        </p:nvSpPr>
        <p:spPr bwMode="auto">
          <a:xfrm>
            <a:off x="2987743" y="1249362"/>
            <a:ext cx="146693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 dirty="0">
                <a:solidFill>
                  <a:srgbClr val="CC0000"/>
                </a:solidFill>
              </a:rPr>
              <a:t>transmission</a:t>
            </a:r>
          </a:p>
        </p:txBody>
      </p:sp>
      <p:sp>
        <p:nvSpPr>
          <p:cNvPr id="97312" name="Line 42"/>
          <p:cNvSpPr>
            <a:spLocks noChangeShapeType="1"/>
          </p:cNvSpPr>
          <p:nvPr/>
        </p:nvSpPr>
        <p:spPr bwMode="auto">
          <a:xfrm rot="10800000" flipH="1" flipV="1">
            <a:off x="4038725" y="1517649"/>
            <a:ext cx="528667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313" name="Group 347"/>
          <p:cNvGrpSpPr>
            <a:grpSpLocks/>
          </p:cNvGrpSpPr>
          <p:nvPr/>
        </p:nvGrpSpPr>
        <p:grpSpPr bwMode="auto">
          <a:xfrm>
            <a:off x="6474837" y="1949847"/>
            <a:ext cx="1162626" cy="715538"/>
            <a:chOff x="1871277" y="1576300"/>
            <a:chExt cx="1128371" cy="437861"/>
          </a:xfrm>
        </p:grpSpPr>
        <p:sp>
          <p:nvSpPr>
            <p:cNvPr id="100" name="Oval 99"/>
            <p:cNvSpPr/>
            <p:nvPr/>
          </p:nvSpPr>
          <p:spPr bwMode="auto">
            <a:xfrm flipV="1">
              <a:off x="1874917" y="1694572"/>
              <a:ext cx="1124731" cy="3196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1871836" y="1739259"/>
              <a:ext cx="1127812" cy="116573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2" name="Oval 101"/>
            <p:cNvSpPr/>
            <p:nvPr/>
          </p:nvSpPr>
          <p:spPr bwMode="auto">
            <a:xfrm flipV="1">
              <a:off x="1871836" y="1576056"/>
              <a:ext cx="1124731" cy="3196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2159951" y="1673201"/>
              <a:ext cx="548499" cy="161260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2102945" y="1633372"/>
              <a:ext cx="662512" cy="110744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2537430" y="1727602"/>
              <a:ext cx="243435" cy="97144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2090619" y="1729544"/>
              <a:ext cx="240353" cy="97144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07" name="Straight Connector 106"/>
            <p:cNvCxnSpPr>
              <a:endCxn id="102" idx="2"/>
            </p:cNvCxnSpPr>
            <p:nvPr/>
          </p:nvCxnSpPr>
          <p:spPr bwMode="auto">
            <a:xfrm flipH="1" flipV="1">
              <a:off x="1871836" y="1737316"/>
              <a:ext cx="3081" cy="123374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 bwMode="auto">
            <a:xfrm flipH="1" flipV="1">
              <a:off x="2996567" y="1734402"/>
              <a:ext cx="3081" cy="123373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314" name="Rectangle 31"/>
          <p:cNvSpPr>
            <a:spLocks noChangeArrowheads="1"/>
          </p:cNvSpPr>
          <p:nvPr/>
        </p:nvSpPr>
        <p:spPr bwMode="auto">
          <a:xfrm>
            <a:off x="2722441" y="2704006"/>
            <a:ext cx="139773" cy="18519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7315" name="Line 33"/>
          <p:cNvSpPr>
            <a:spLocks noChangeShapeType="1"/>
          </p:cNvSpPr>
          <p:nvPr/>
        </p:nvSpPr>
        <p:spPr bwMode="auto">
          <a:xfrm flipV="1">
            <a:off x="2897771" y="2673624"/>
            <a:ext cx="219680" cy="1619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5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 build="p"/>
      <p:bldP spid="110627" grpId="0"/>
      <p:bldP spid="97294" grpId="0" animBg="1"/>
      <p:bldP spid="97296" grpId="0"/>
      <p:bldP spid="97297" grpId="0" animBg="1"/>
      <p:bldP spid="97298" grpId="0"/>
      <p:bldP spid="97299" grpId="0" animBg="1"/>
      <p:bldP spid="97300" grpId="0" animBg="1"/>
      <p:bldP spid="97301" grpId="0"/>
      <p:bldP spid="97302" grpId="0" animBg="1"/>
      <p:bldP spid="97303" grpId="0" animBg="1"/>
      <p:bldP spid="97311" grpId="0"/>
      <p:bldP spid="973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3"/>
          <p:cNvSpPr>
            <a:spLocks noChangeArrowheads="1"/>
          </p:cNvSpPr>
          <p:nvPr/>
        </p:nvSpPr>
        <p:spPr bwMode="auto">
          <a:xfrm>
            <a:off x="627063" y="4459288"/>
            <a:ext cx="38100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sz="24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: transmission delay: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packet length (bits) 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link 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bandwidth (bps)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i="1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sz="20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= L/R</a:t>
            </a:r>
          </a:p>
        </p:txBody>
      </p:sp>
      <p:sp>
        <p:nvSpPr>
          <p:cNvPr id="112643" name="Rectangle 4"/>
          <p:cNvSpPr>
            <a:spLocks noChangeArrowheads="1"/>
          </p:cNvSpPr>
          <p:nvPr/>
        </p:nvSpPr>
        <p:spPr bwMode="auto">
          <a:xfrm>
            <a:off x="4679497" y="4452902"/>
            <a:ext cx="4288744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65000"/>
              <a:buFont typeface="Wingdings" charset="0"/>
              <a:buNone/>
              <a:defRPr/>
            </a:pPr>
            <a:r>
              <a:rPr lang="en-US" sz="2400" i="1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400" baseline="-250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r>
              <a:rPr lang="en-US" sz="2400" dirty="0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: propagation delay: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length of physical link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: propagation speed </a:t>
            </a:r>
          </a:p>
          <a:p>
            <a:pPr marL="231775" indent="-231775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Font typeface="Wingdings" charset="0"/>
              <a:buChar char="§"/>
              <a:defRPr/>
            </a:pPr>
            <a:r>
              <a:rPr lang="en-US" sz="2000" i="1" dirty="0" err="1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baseline="-25000" dirty="0" err="1">
                <a:solidFill>
                  <a:srgbClr val="CC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000" i="1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v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032000" y="5645614"/>
            <a:ext cx="2692400" cy="701675"/>
            <a:chOff x="2271473" y="5377200"/>
            <a:chExt cx="2692148" cy="701675"/>
          </a:xfrm>
        </p:grpSpPr>
        <p:sp>
          <p:nvSpPr>
            <p:cNvPr id="99388" name="Text Box 62"/>
            <p:cNvSpPr txBox="1">
              <a:spLocks noChangeArrowheads="1"/>
            </p:cNvSpPr>
            <p:nvPr/>
          </p:nvSpPr>
          <p:spPr bwMode="auto">
            <a:xfrm>
              <a:off x="2598578" y="5377200"/>
              <a:ext cx="210502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 i="1">
                  <a:solidFill>
                    <a:srgbClr val="CC0000"/>
                  </a:solidFill>
                </a:rPr>
                <a:t>d</a:t>
              </a:r>
              <a:r>
                <a:rPr lang="en-US" altLang="en-US" sz="2000" baseline="-25000">
                  <a:solidFill>
                    <a:srgbClr val="CC0000"/>
                  </a:solidFill>
                </a:rPr>
                <a:t>trans</a:t>
              </a:r>
              <a:r>
                <a:rPr lang="en-US" altLang="en-US" sz="2000" baseline="-25000" dirty="0">
                  <a:solidFill>
                    <a:srgbClr val="CC0000"/>
                  </a:solidFill>
                </a:rPr>
                <a:t> </a:t>
              </a:r>
              <a:r>
                <a:rPr lang="en-US" altLang="en-US" sz="2000" dirty="0">
                  <a:solidFill>
                    <a:srgbClr val="CC0000"/>
                  </a:solidFill>
                </a:rPr>
                <a:t>and </a:t>
              </a:r>
              <a:r>
                <a:rPr lang="en-US" altLang="en-US" sz="2000" i="1" dirty="0" err="1">
                  <a:solidFill>
                    <a:srgbClr val="CC0000"/>
                  </a:solidFill>
                </a:rPr>
                <a:t>d</a:t>
              </a:r>
              <a:r>
                <a:rPr lang="en-US" altLang="en-US" sz="2000" baseline="-25000" dirty="0" err="1">
                  <a:solidFill>
                    <a:srgbClr val="CC0000"/>
                  </a:solidFill>
                </a:rPr>
                <a:t>prop</a:t>
              </a:r>
              <a:endParaRPr lang="en-US" altLang="en-US" sz="2000" baseline="-25000" dirty="0">
                <a:solidFill>
                  <a:srgbClr val="CC0000"/>
                </a:solidFill>
              </a:endParaRPr>
            </a:p>
            <a:p>
              <a:pPr algn="ctr"/>
              <a:r>
                <a:rPr lang="en-US" altLang="en-US" sz="2000" i="1" dirty="0">
                  <a:solidFill>
                    <a:srgbClr val="CC0000"/>
                  </a:solidFill>
                </a:rPr>
                <a:t>very </a:t>
              </a:r>
              <a:r>
                <a:rPr lang="en-US" altLang="en-US" sz="2000" dirty="0">
                  <a:solidFill>
                    <a:srgbClr val="CC0000"/>
                  </a:solidFill>
                </a:rPr>
                <a:t>different</a:t>
              </a:r>
            </a:p>
          </p:txBody>
        </p:sp>
        <p:cxnSp>
          <p:nvCxnSpPr>
            <p:cNvPr id="99389" name="Straight Arrow Connector 3"/>
            <p:cNvCxnSpPr>
              <a:cxnSpLocks noChangeShapeType="1"/>
            </p:cNvCxnSpPr>
            <p:nvPr/>
          </p:nvCxnSpPr>
          <p:spPr bwMode="auto">
            <a:xfrm>
              <a:off x="2271473" y="5616983"/>
              <a:ext cx="554448" cy="3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 type="triangl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390" name="Straight Arrow Connector 72"/>
            <p:cNvCxnSpPr>
              <a:cxnSpLocks noChangeShapeType="1"/>
            </p:cNvCxnSpPr>
            <p:nvPr/>
          </p:nvCxnSpPr>
          <p:spPr bwMode="auto">
            <a:xfrm flipH="1">
              <a:off x="4409173" y="5608388"/>
              <a:ext cx="554448" cy="3"/>
            </a:xfrm>
            <a:prstGeom prst="straightConnector1">
              <a:avLst/>
            </a:prstGeom>
            <a:noFill/>
            <a:ln w="31750">
              <a:solidFill>
                <a:srgbClr val="FF0000"/>
              </a:solidFill>
              <a:round/>
              <a:headEnd type="triangl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99338" name="Line 24"/>
          <p:cNvSpPr>
            <a:spLocks noChangeShapeType="1"/>
          </p:cNvSpPr>
          <p:nvPr/>
        </p:nvSpPr>
        <p:spPr bwMode="auto">
          <a:xfrm>
            <a:off x="2620963" y="1857375"/>
            <a:ext cx="741362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339" name="Group 347"/>
          <p:cNvGrpSpPr>
            <a:grpSpLocks/>
          </p:cNvGrpSpPr>
          <p:nvPr/>
        </p:nvGrpSpPr>
        <p:grpSpPr bwMode="auto">
          <a:xfrm>
            <a:off x="3336925" y="1905000"/>
            <a:ext cx="1162050" cy="715963"/>
            <a:chOff x="1871277" y="1576300"/>
            <a:chExt cx="1128371" cy="437861"/>
          </a:xfrm>
        </p:grpSpPr>
        <p:sp>
          <p:nvSpPr>
            <p:cNvPr id="87" name="Oval 86"/>
            <p:cNvSpPr/>
            <p:nvPr/>
          </p:nvSpPr>
          <p:spPr bwMode="auto">
            <a:xfrm flipV="1">
              <a:off x="1874360" y="1694746"/>
              <a:ext cx="1125288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9" name="Oval 88"/>
            <p:cNvSpPr/>
            <p:nvPr/>
          </p:nvSpPr>
          <p:spPr bwMode="auto">
            <a:xfrm flipV="1">
              <a:off x="1871277" y="1576300"/>
              <a:ext cx="1125288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2159536" y="1673387"/>
              <a:ext cx="548771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1" name="Freeform 90"/>
            <p:cNvSpPr/>
            <p:nvPr/>
          </p:nvSpPr>
          <p:spPr bwMode="auto">
            <a:xfrm>
              <a:off x="2102501" y="1633581"/>
              <a:ext cx="662841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537201" y="1727755"/>
              <a:ext cx="243555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090169" y="1729697"/>
              <a:ext cx="240473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94" name="Straight Connector 93"/>
            <p:cNvCxnSpPr>
              <a:endCxn id="89" idx="2"/>
            </p:cNvCxnSpPr>
            <p:nvPr/>
          </p:nvCxnSpPr>
          <p:spPr bwMode="auto">
            <a:xfrm flipH="1" flipV="1">
              <a:off x="1871277" y="1737464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flipH="1" flipV="1">
              <a:off x="2996565" y="1734552"/>
              <a:ext cx="3083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340" name="Line 26"/>
          <p:cNvSpPr>
            <a:spLocks noChangeShapeType="1"/>
          </p:cNvSpPr>
          <p:nvPr/>
        </p:nvSpPr>
        <p:spPr bwMode="auto">
          <a:xfrm>
            <a:off x="4545013" y="2276475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Rectangle 29"/>
          <p:cNvSpPr>
            <a:spLocks noChangeArrowheads="1"/>
          </p:cNvSpPr>
          <p:nvPr/>
        </p:nvSpPr>
        <p:spPr bwMode="auto">
          <a:xfrm>
            <a:off x="5464175" y="2076450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2" name="Rectangle 30"/>
          <p:cNvSpPr>
            <a:spLocks noChangeArrowheads="1"/>
          </p:cNvSpPr>
          <p:nvPr/>
        </p:nvSpPr>
        <p:spPr bwMode="auto">
          <a:xfrm>
            <a:off x="4211638" y="21478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3" name="Rectangle 31"/>
          <p:cNvSpPr>
            <a:spLocks noChangeArrowheads="1"/>
          </p:cNvSpPr>
          <p:nvPr/>
        </p:nvSpPr>
        <p:spPr bwMode="auto">
          <a:xfrm>
            <a:off x="4373563" y="2147888"/>
            <a:ext cx="147637" cy="200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4" name="Line 35"/>
          <p:cNvSpPr>
            <a:spLocks noChangeShapeType="1"/>
          </p:cNvSpPr>
          <p:nvPr/>
        </p:nvSpPr>
        <p:spPr bwMode="auto">
          <a:xfrm flipV="1">
            <a:off x="6235700" y="1876425"/>
            <a:ext cx="366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5" name="Rectangle 38"/>
          <p:cNvSpPr>
            <a:spLocks noChangeArrowheads="1"/>
          </p:cNvSpPr>
          <p:nvPr/>
        </p:nvSpPr>
        <p:spPr bwMode="auto">
          <a:xfrm>
            <a:off x="4502150" y="2085975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46" name="Text Box 39"/>
          <p:cNvSpPr txBox="1">
            <a:spLocks noChangeArrowheads="1"/>
          </p:cNvSpPr>
          <p:nvPr/>
        </p:nvSpPr>
        <p:spPr bwMode="auto">
          <a:xfrm>
            <a:off x="4891088" y="1689100"/>
            <a:ext cx="139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propagation</a:t>
            </a:r>
          </a:p>
        </p:txBody>
      </p:sp>
      <p:sp>
        <p:nvSpPr>
          <p:cNvPr id="99347" name="Line 40"/>
          <p:cNvSpPr>
            <a:spLocks noChangeShapeType="1"/>
          </p:cNvSpPr>
          <p:nvPr/>
        </p:nvSpPr>
        <p:spPr bwMode="auto">
          <a:xfrm rot="10800000">
            <a:off x="4645025" y="1876425"/>
            <a:ext cx="319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8" name="Text Box 43"/>
          <p:cNvSpPr txBox="1">
            <a:spLocks noChangeArrowheads="1"/>
          </p:cNvSpPr>
          <p:nvPr/>
        </p:nvSpPr>
        <p:spPr bwMode="auto">
          <a:xfrm>
            <a:off x="3127375" y="2803525"/>
            <a:ext cx="1289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CC0000"/>
                </a:solidFill>
              </a:rPr>
              <a:t>nodal</a:t>
            </a:r>
          </a:p>
          <a:p>
            <a:pPr algn="ctr"/>
            <a:r>
              <a:rPr lang="en-US" altLang="en-US" sz="1800">
                <a:solidFill>
                  <a:srgbClr val="CC0000"/>
                </a:solidFill>
              </a:rPr>
              <a:t>processing</a:t>
            </a:r>
          </a:p>
        </p:txBody>
      </p:sp>
      <p:sp>
        <p:nvSpPr>
          <p:cNvPr id="99349" name="Line 44"/>
          <p:cNvSpPr>
            <a:spLocks noChangeShapeType="1"/>
          </p:cNvSpPr>
          <p:nvPr/>
        </p:nvSpPr>
        <p:spPr bwMode="auto">
          <a:xfrm rot="10800000">
            <a:off x="3378200" y="2847975"/>
            <a:ext cx="833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0" name="Line 45"/>
          <p:cNvSpPr>
            <a:spLocks noChangeShapeType="1"/>
          </p:cNvSpPr>
          <p:nvPr/>
        </p:nvSpPr>
        <p:spPr bwMode="auto">
          <a:xfrm rot="10800000" flipV="1">
            <a:off x="4187825" y="2609850"/>
            <a:ext cx="385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1" name="Text Box 46"/>
          <p:cNvSpPr txBox="1">
            <a:spLocks noChangeArrowheads="1"/>
          </p:cNvSpPr>
          <p:nvPr/>
        </p:nvSpPr>
        <p:spPr bwMode="auto">
          <a:xfrm>
            <a:off x="4595813" y="3060700"/>
            <a:ext cx="1123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queueing</a:t>
            </a:r>
          </a:p>
        </p:txBody>
      </p:sp>
      <p:sp>
        <p:nvSpPr>
          <p:cNvPr id="99352" name="Line 47"/>
          <p:cNvSpPr>
            <a:spLocks noChangeShapeType="1"/>
          </p:cNvSpPr>
          <p:nvPr/>
        </p:nvSpPr>
        <p:spPr bwMode="auto">
          <a:xfrm rot="10800000">
            <a:off x="4349750" y="2609850"/>
            <a:ext cx="595313" cy="552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3" name="Rectangle 3"/>
          <p:cNvSpPr>
            <a:spLocks noChangeArrowheads="1"/>
          </p:cNvSpPr>
          <p:nvPr/>
        </p:nvSpPr>
        <p:spPr bwMode="auto">
          <a:xfrm>
            <a:off x="2116138" y="3630613"/>
            <a:ext cx="4943475" cy="5540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2857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20000"/>
              </a:spcBef>
              <a:buClr>
                <a:srgbClr val="000099"/>
              </a:buClr>
              <a:buSzPct val="75000"/>
              <a:buFont typeface="Wingdings" charset="2"/>
              <a:buNone/>
            </a:pPr>
            <a:r>
              <a:rPr lang="en-US" altLang="en-US" i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nodal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=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proc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queue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trans</a:t>
            </a:r>
            <a:r>
              <a:rPr lang="en-US" altLang="en-US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+  </a:t>
            </a:r>
            <a:r>
              <a:rPr lang="en-US" altLang="en-US" i="1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</a:t>
            </a:r>
            <a:r>
              <a:rPr lang="en-US" altLang="en-US" baseline="-25000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prop</a:t>
            </a:r>
            <a:endParaRPr lang="en-US" altLang="en-US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9354" name="Line 25"/>
          <p:cNvSpPr>
            <a:spLocks noChangeShapeType="1"/>
          </p:cNvSpPr>
          <p:nvPr/>
        </p:nvSpPr>
        <p:spPr bwMode="auto">
          <a:xfrm flipV="1">
            <a:off x="2619375" y="2397125"/>
            <a:ext cx="735013" cy="5492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5" name="Rectangle 32"/>
          <p:cNvSpPr>
            <a:spLocks noChangeArrowheads="1"/>
          </p:cNvSpPr>
          <p:nvPr/>
        </p:nvSpPr>
        <p:spPr bwMode="auto">
          <a:xfrm>
            <a:off x="3159125" y="2047875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56" name="Line 33"/>
          <p:cNvSpPr>
            <a:spLocks noChangeShapeType="1"/>
          </p:cNvSpPr>
          <p:nvPr/>
        </p:nvSpPr>
        <p:spPr bwMode="auto">
          <a:xfrm>
            <a:off x="3109913" y="1984375"/>
            <a:ext cx="21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57" name="Text Box 36"/>
          <p:cNvSpPr txBox="1">
            <a:spLocks noChangeArrowheads="1"/>
          </p:cNvSpPr>
          <p:nvPr/>
        </p:nvSpPr>
        <p:spPr bwMode="auto">
          <a:xfrm>
            <a:off x="1743075" y="1541463"/>
            <a:ext cx="403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99358" name="Text Box 37"/>
          <p:cNvSpPr txBox="1">
            <a:spLocks noChangeArrowheads="1"/>
          </p:cNvSpPr>
          <p:nvPr/>
        </p:nvSpPr>
        <p:spPr bwMode="auto">
          <a:xfrm>
            <a:off x="1919288" y="2493963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/>
              <a:t>B</a:t>
            </a:r>
          </a:p>
        </p:txBody>
      </p:sp>
      <p:grpSp>
        <p:nvGrpSpPr>
          <p:cNvPr id="99359" name="Group 66"/>
          <p:cNvGrpSpPr>
            <a:grpSpLocks/>
          </p:cNvGrpSpPr>
          <p:nvPr/>
        </p:nvGrpSpPr>
        <p:grpSpPr bwMode="auto">
          <a:xfrm>
            <a:off x="1893888" y="1541463"/>
            <a:ext cx="779462" cy="679450"/>
            <a:chOff x="-44" y="1473"/>
            <a:chExt cx="981" cy="1105"/>
          </a:xfrm>
        </p:grpSpPr>
        <p:pic>
          <p:nvPicPr>
            <p:cNvPr id="99377" name="Picture 67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78" name="Freeform 6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9360" name="Group 69"/>
          <p:cNvGrpSpPr>
            <a:grpSpLocks/>
          </p:cNvGrpSpPr>
          <p:nvPr/>
        </p:nvGrpSpPr>
        <p:grpSpPr bwMode="auto">
          <a:xfrm>
            <a:off x="1943100" y="2547938"/>
            <a:ext cx="779463" cy="679450"/>
            <a:chOff x="-44" y="1473"/>
            <a:chExt cx="981" cy="1105"/>
          </a:xfrm>
        </p:grpSpPr>
        <p:pic>
          <p:nvPicPr>
            <p:cNvPr id="99375" name="Picture 70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76" name="Freeform 71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9361" name="Text Box 41"/>
          <p:cNvSpPr txBox="1">
            <a:spLocks noChangeArrowheads="1"/>
          </p:cNvSpPr>
          <p:nvPr/>
        </p:nvSpPr>
        <p:spPr bwMode="auto">
          <a:xfrm>
            <a:off x="2987675" y="1249363"/>
            <a:ext cx="1466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transmission</a:t>
            </a:r>
          </a:p>
        </p:txBody>
      </p:sp>
      <p:sp>
        <p:nvSpPr>
          <p:cNvPr id="99362" name="Line 42"/>
          <p:cNvSpPr>
            <a:spLocks noChangeShapeType="1"/>
          </p:cNvSpPr>
          <p:nvPr/>
        </p:nvSpPr>
        <p:spPr bwMode="auto">
          <a:xfrm rot="10800000" flipH="1" flipV="1">
            <a:off x="4038600" y="1517650"/>
            <a:ext cx="528638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9363" name="Group 347"/>
          <p:cNvGrpSpPr>
            <a:grpSpLocks/>
          </p:cNvGrpSpPr>
          <p:nvPr/>
        </p:nvGrpSpPr>
        <p:grpSpPr bwMode="auto">
          <a:xfrm>
            <a:off x="6473825" y="1949450"/>
            <a:ext cx="1163638" cy="715963"/>
            <a:chOff x="1871277" y="1576300"/>
            <a:chExt cx="1128371" cy="437860"/>
          </a:xfrm>
        </p:grpSpPr>
        <p:sp>
          <p:nvSpPr>
            <p:cNvPr id="77" name="Oval 76"/>
            <p:cNvSpPr/>
            <p:nvPr/>
          </p:nvSpPr>
          <p:spPr bwMode="auto">
            <a:xfrm flipV="1">
              <a:off x="1874356" y="1694745"/>
              <a:ext cx="1125292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1871277" y="1739405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79" name="Oval 78"/>
            <p:cNvSpPr/>
            <p:nvPr/>
          </p:nvSpPr>
          <p:spPr bwMode="auto">
            <a:xfrm flipV="1">
              <a:off x="1871277" y="1576300"/>
              <a:ext cx="1125292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2159143" y="1673386"/>
              <a:ext cx="549561" cy="16116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2102185" y="1633581"/>
              <a:ext cx="663476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2536292" y="1727755"/>
              <a:ext cx="244763" cy="97086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2089870" y="1729697"/>
              <a:ext cx="241684" cy="97086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84" name="Straight Connector 83"/>
            <p:cNvCxnSpPr>
              <a:endCxn id="79" idx="2"/>
            </p:cNvCxnSpPr>
            <p:nvPr/>
          </p:nvCxnSpPr>
          <p:spPr bwMode="auto">
            <a:xfrm flipH="1" flipV="1">
              <a:off x="1871277" y="1737463"/>
              <a:ext cx="3079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 flipH="1" flipV="1">
              <a:off x="2996569" y="1734551"/>
              <a:ext cx="3079" cy="123299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9364" name="Rectangle 31"/>
          <p:cNvSpPr>
            <a:spLocks noChangeArrowheads="1"/>
          </p:cNvSpPr>
          <p:nvPr/>
        </p:nvSpPr>
        <p:spPr bwMode="auto">
          <a:xfrm>
            <a:off x="2722563" y="2703513"/>
            <a:ext cx="139700" cy="1857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9365" name="Line 33"/>
          <p:cNvSpPr>
            <a:spLocks noChangeShapeType="1"/>
          </p:cNvSpPr>
          <p:nvPr/>
        </p:nvSpPr>
        <p:spPr bwMode="auto">
          <a:xfrm flipV="1">
            <a:off x="2897188" y="2673350"/>
            <a:ext cx="220662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1A6EEBA5-F844-444E-AE9D-6FA2DDE65041}"/>
              </a:ext>
            </a:extLst>
          </p:cNvPr>
          <p:cNvSpPr txBox="1">
            <a:spLocks noChangeArrowheads="1"/>
          </p:cNvSpPr>
          <p:nvPr/>
        </p:nvSpPr>
        <p:spPr>
          <a:xfrm>
            <a:off x="530371" y="364662"/>
            <a:ext cx="7772400" cy="811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>
                <a:ea typeface="ＭＳ Ｐゴシック" charset="-128"/>
              </a:rPr>
              <a:t>Four sources of packet delay</a:t>
            </a:r>
            <a:endParaRPr lang="en-US" altLang="en-US" sz="48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44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7" name="Group 347"/>
          <p:cNvGrpSpPr>
            <a:grpSpLocks/>
          </p:cNvGrpSpPr>
          <p:nvPr/>
        </p:nvGrpSpPr>
        <p:grpSpPr bwMode="auto">
          <a:xfrm>
            <a:off x="3027363" y="4803775"/>
            <a:ext cx="1284287" cy="715963"/>
            <a:chOff x="1871277" y="1576300"/>
            <a:chExt cx="1128371" cy="437861"/>
          </a:xfrm>
        </p:grpSpPr>
        <p:sp>
          <p:nvSpPr>
            <p:cNvPr id="49" name="Oval 48"/>
            <p:cNvSpPr/>
            <p:nvPr/>
          </p:nvSpPr>
          <p:spPr bwMode="auto">
            <a:xfrm flipV="1">
              <a:off x="1874067" y="1694746"/>
              <a:ext cx="1125581" cy="31941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1871277" y="1739406"/>
              <a:ext cx="1128371" cy="11650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 bwMode="auto">
            <a:xfrm flipV="1">
              <a:off x="1871277" y="1576300"/>
              <a:ext cx="1125581" cy="31941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2159995" y="1673387"/>
              <a:ext cx="548146" cy="161164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2102809" y="1633581"/>
              <a:ext cx="662517" cy="110679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2536583" y="1727755"/>
              <a:ext cx="244086" cy="97087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2090256" y="1729697"/>
              <a:ext cx="241296" cy="97087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56" name="Straight Connector 55"/>
            <p:cNvCxnSpPr>
              <a:endCxn id="51" idx="2"/>
            </p:cNvCxnSpPr>
            <p:nvPr/>
          </p:nvCxnSpPr>
          <p:spPr bwMode="auto">
            <a:xfrm flipH="1" flipV="1">
              <a:off x="1871277" y="1737464"/>
              <a:ext cx="2790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 bwMode="auto">
            <a:xfrm flipH="1" flipV="1">
              <a:off x="2996858" y="1734552"/>
              <a:ext cx="2790" cy="1233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6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2514" y="150359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Packet Loss</a:t>
            </a:r>
          </a:p>
        </p:txBody>
      </p:sp>
      <p:sp>
        <p:nvSpPr>
          <p:cNvPr id="1116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2514" y="1333500"/>
            <a:ext cx="7881257" cy="4648200"/>
          </a:xfrm>
        </p:spPr>
        <p:txBody>
          <a:bodyPr/>
          <a:lstStyle/>
          <a:p>
            <a:pPr marL="287338" indent="-287338" eaLnBrk="1" hangingPunct="1"/>
            <a:r>
              <a:rPr lang="en-US" altLang="en-US" dirty="0">
                <a:ea typeface="ＭＳ Ｐゴシック" charset="-128"/>
              </a:rPr>
              <a:t>queue (aka buffer) preceding link in buffer has finite capacity</a:t>
            </a:r>
          </a:p>
          <a:p>
            <a:pPr marL="287338" indent="-287338" eaLnBrk="1" hangingPunct="1"/>
            <a:r>
              <a:rPr lang="en-US" altLang="en-US" dirty="0">
                <a:ea typeface="ＭＳ Ｐゴシック" charset="-128"/>
              </a:rPr>
              <a:t>packet arriving to full queue dropped (aka lost)</a:t>
            </a:r>
          </a:p>
          <a:p>
            <a:pPr marL="287338" indent="-287338" eaLnBrk="1" hangingPunct="1"/>
            <a:r>
              <a:rPr lang="en-US" altLang="en-US" dirty="0">
                <a:ea typeface="ＭＳ Ｐゴシック" charset="-128"/>
              </a:rPr>
              <a:t>lost packet may be retransmitted by previous node, by source end system, or not at all</a:t>
            </a:r>
          </a:p>
        </p:txBody>
      </p:sp>
      <p:sp>
        <p:nvSpPr>
          <p:cNvPr id="111621" name="Rectangle 7"/>
          <p:cNvSpPr>
            <a:spLocks noChangeArrowheads="1"/>
          </p:cNvSpPr>
          <p:nvPr/>
        </p:nvSpPr>
        <p:spPr bwMode="auto">
          <a:xfrm>
            <a:off x="3092450" y="4999038"/>
            <a:ext cx="1198563" cy="263525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2" name="Line 23"/>
          <p:cNvSpPr>
            <a:spLocks noChangeShapeType="1"/>
          </p:cNvSpPr>
          <p:nvPr/>
        </p:nvSpPr>
        <p:spPr bwMode="auto">
          <a:xfrm>
            <a:off x="2400300" y="4765675"/>
            <a:ext cx="698500" cy="3333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3" name="Line 24"/>
          <p:cNvSpPr>
            <a:spLocks noChangeShapeType="1"/>
          </p:cNvSpPr>
          <p:nvPr/>
        </p:nvSpPr>
        <p:spPr bwMode="auto">
          <a:xfrm flipV="1">
            <a:off x="2689225" y="5159375"/>
            <a:ext cx="411163" cy="5254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Line 25"/>
          <p:cNvSpPr>
            <a:spLocks noChangeShapeType="1"/>
          </p:cNvSpPr>
          <p:nvPr/>
        </p:nvSpPr>
        <p:spPr bwMode="auto">
          <a:xfrm>
            <a:off x="4286250" y="5162550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28"/>
          <p:cNvSpPr>
            <a:spLocks noChangeArrowheads="1"/>
          </p:cNvSpPr>
          <p:nvPr/>
        </p:nvSpPr>
        <p:spPr bwMode="auto">
          <a:xfrm>
            <a:off x="5205413" y="496252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6" name="Rectangle 29"/>
          <p:cNvSpPr>
            <a:spLocks noChangeArrowheads="1"/>
          </p:cNvSpPr>
          <p:nvPr/>
        </p:nvSpPr>
        <p:spPr bwMode="auto">
          <a:xfrm>
            <a:off x="3952875" y="5033963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7" name="Rectangle 30"/>
          <p:cNvSpPr>
            <a:spLocks noChangeArrowheads="1"/>
          </p:cNvSpPr>
          <p:nvPr/>
        </p:nvSpPr>
        <p:spPr bwMode="auto">
          <a:xfrm>
            <a:off x="4114800" y="5033963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8" name="Rectangle 31"/>
          <p:cNvSpPr>
            <a:spLocks noChangeArrowheads="1"/>
          </p:cNvSpPr>
          <p:nvPr/>
        </p:nvSpPr>
        <p:spPr bwMode="auto">
          <a:xfrm>
            <a:off x="2865438" y="538162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29" name="Line 33"/>
          <p:cNvSpPr>
            <a:spLocks noChangeShapeType="1"/>
          </p:cNvSpPr>
          <p:nvPr/>
        </p:nvSpPr>
        <p:spPr bwMode="auto">
          <a:xfrm flipV="1">
            <a:off x="2835275" y="5227638"/>
            <a:ext cx="106363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0" name="Text Box 35"/>
          <p:cNvSpPr txBox="1">
            <a:spLocks noChangeArrowheads="1"/>
          </p:cNvSpPr>
          <p:nvPr/>
        </p:nvSpPr>
        <p:spPr bwMode="auto">
          <a:xfrm>
            <a:off x="1417638" y="42941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6600"/>
                </a:solidFill>
              </a:rPr>
              <a:t>A</a:t>
            </a:r>
          </a:p>
        </p:txBody>
      </p:sp>
      <p:sp>
        <p:nvSpPr>
          <p:cNvPr id="111631" name="Text Box 36"/>
          <p:cNvSpPr txBox="1">
            <a:spLocks noChangeArrowheads="1"/>
          </p:cNvSpPr>
          <p:nvPr/>
        </p:nvSpPr>
        <p:spPr bwMode="auto">
          <a:xfrm>
            <a:off x="1738313" y="5280025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99"/>
                </a:solidFill>
              </a:rPr>
              <a:t>B</a:t>
            </a:r>
          </a:p>
        </p:txBody>
      </p:sp>
      <p:sp>
        <p:nvSpPr>
          <p:cNvPr id="111632" name="Text Box 40"/>
          <p:cNvSpPr txBox="1">
            <a:spLocks noChangeArrowheads="1"/>
          </p:cNvSpPr>
          <p:nvPr/>
        </p:nvSpPr>
        <p:spPr bwMode="auto">
          <a:xfrm>
            <a:off x="4765675" y="4203700"/>
            <a:ext cx="267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packet being transmitted</a:t>
            </a:r>
          </a:p>
        </p:txBody>
      </p:sp>
      <p:sp>
        <p:nvSpPr>
          <p:cNvPr id="111633" name="Line 41"/>
          <p:cNvSpPr>
            <a:spLocks noChangeShapeType="1"/>
          </p:cNvSpPr>
          <p:nvPr/>
        </p:nvSpPr>
        <p:spPr bwMode="auto">
          <a:xfrm rot="10800000" flipV="1">
            <a:off x="4329113" y="4495800"/>
            <a:ext cx="681037" cy="5651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34" name="Rectangle 56"/>
          <p:cNvSpPr>
            <a:spLocks noChangeArrowheads="1"/>
          </p:cNvSpPr>
          <p:nvPr/>
        </p:nvSpPr>
        <p:spPr bwMode="auto">
          <a:xfrm>
            <a:off x="3789363" y="503237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5" name="Rectangle 57"/>
          <p:cNvSpPr>
            <a:spLocks noChangeArrowheads="1"/>
          </p:cNvSpPr>
          <p:nvPr/>
        </p:nvSpPr>
        <p:spPr bwMode="auto">
          <a:xfrm>
            <a:off x="3627438" y="50355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6" name="Rectangle 58"/>
          <p:cNvSpPr>
            <a:spLocks noChangeArrowheads="1"/>
          </p:cNvSpPr>
          <p:nvPr/>
        </p:nvSpPr>
        <p:spPr bwMode="auto">
          <a:xfrm>
            <a:off x="3462338" y="503237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7" name="Rectangle 59"/>
          <p:cNvSpPr>
            <a:spLocks noChangeArrowheads="1"/>
          </p:cNvSpPr>
          <p:nvPr/>
        </p:nvSpPr>
        <p:spPr bwMode="auto">
          <a:xfrm>
            <a:off x="3298825" y="5032375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8" name="Rectangle 61"/>
          <p:cNvSpPr>
            <a:spLocks noChangeArrowheads="1"/>
          </p:cNvSpPr>
          <p:nvPr/>
        </p:nvSpPr>
        <p:spPr bwMode="auto">
          <a:xfrm>
            <a:off x="3133725" y="5033963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39" name="Rectangle 62"/>
          <p:cNvSpPr>
            <a:spLocks noChangeArrowheads="1"/>
          </p:cNvSpPr>
          <p:nvPr/>
        </p:nvSpPr>
        <p:spPr bwMode="auto">
          <a:xfrm>
            <a:off x="3105150" y="5010150"/>
            <a:ext cx="1171575" cy="242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solidFill>
                <a:srgbClr val="CC0000"/>
              </a:solidFill>
            </a:endParaRPr>
          </a:p>
        </p:txBody>
      </p:sp>
      <p:sp>
        <p:nvSpPr>
          <p:cNvPr id="111640" name="Line 63"/>
          <p:cNvSpPr>
            <a:spLocks noChangeShapeType="1"/>
          </p:cNvSpPr>
          <p:nvPr/>
        </p:nvSpPr>
        <p:spPr bwMode="auto">
          <a:xfrm rot="10800000">
            <a:off x="3092450" y="5502275"/>
            <a:ext cx="687388" cy="331788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41" name="Text Box 64"/>
          <p:cNvSpPr txBox="1">
            <a:spLocks noChangeArrowheads="1"/>
          </p:cNvSpPr>
          <p:nvPr/>
        </p:nvSpPr>
        <p:spPr bwMode="auto">
          <a:xfrm>
            <a:off x="3708400" y="5661025"/>
            <a:ext cx="192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>
                <a:solidFill>
                  <a:srgbClr val="CC0000"/>
                </a:solidFill>
              </a:rPr>
              <a:t>packet arriving to</a:t>
            </a:r>
          </a:p>
          <a:p>
            <a:r>
              <a:rPr lang="en-US" altLang="en-US" sz="1800">
                <a:solidFill>
                  <a:srgbClr val="CC0000"/>
                </a:solidFill>
              </a:rPr>
              <a:t>full buffer is </a:t>
            </a:r>
            <a:r>
              <a:rPr lang="en-US" altLang="en-US" sz="1800" i="1">
                <a:solidFill>
                  <a:srgbClr val="CC0000"/>
                </a:solidFill>
              </a:rPr>
              <a:t>lost</a:t>
            </a:r>
          </a:p>
        </p:txBody>
      </p:sp>
      <p:sp>
        <p:nvSpPr>
          <p:cNvPr id="111642" name="Text Box 65"/>
          <p:cNvSpPr txBox="1">
            <a:spLocks noChangeArrowheads="1"/>
          </p:cNvSpPr>
          <p:nvPr/>
        </p:nvSpPr>
        <p:spPr bwMode="auto">
          <a:xfrm>
            <a:off x="2981325" y="4022725"/>
            <a:ext cx="1568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1800">
                <a:solidFill>
                  <a:srgbClr val="CC0000"/>
                </a:solidFill>
              </a:rPr>
              <a:t>buffer </a:t>
            </a:r>
          </a:p>
          <a:p>
            <a:pPr algn="ctr"/>
            <a:r>
              <a:rPr lang="en-US" altLang="en-US" sz="1800">
                <a:solidFill>
                  <a:srgbClr val="CC0000"/>
                </a:solidFill>
              </a:rPr>
              <a:t>(waiting area)</a:t>
            </a:r>
          </a:p>
        </p:txBody>
      </p:sp>
      <p:sp>
        <p:nvSpPr>
          <p:cNvPr id="111643" name="Line 66"/>
          <p:cNvSpPr>
            <a:spLocks noChangeShapeType="1"/>
          </p:cNvSpPr>
          <p:nvPr/>
        </p:nvSpPr>
        <p:spPr bwMode="auto">
          <a:xfrm>
            <a:off x="3238500" y="4630738"/>
            <a:ext cx="0" cy="333375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1645" name="Group 48"/>
          <p:cNvGrpSpPr>
            <a:grpSpLocks/>
          </p:cNvGrpSpPr>
          <p:nvPr/>
        </p:nvGrpSpPr>
        <p:grpSpPr bwMode="auto">
          <a:xfrm>
            <a:off x="1593850" y="4314825"/>
            <a:ext cx="820738" cy="688975"/>
            <a:chOff x="-44" y="1473"/>
            <a:chExt cx="981" cy="1105"/>
          </a:xfrm>
        </p:grpSpPr>
        <p:pic>
          <p:nvPicPr>
            <p:cNvPr id="111651" name="Picture 49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52" name="Freeform 50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1646" name="Group 51"/>
          <p:cNvGrpSpPr>
            <a:grpSpLocks/>
          </p:cNvGrpSpPr>
          <p:nvPr/>
        </p:nvGrpSpPr>
        <p:grpSpPr bwMode="auto">
          <a:xfrm>
            <a:off x="1922463" y="5305425"/>
            <a:ext cx="820737" cy="688975"/>
            <a:chOff x="-44" y="1473"/>
            <a:chExt cx="981" cy="1105"/>
          </a:xfrm>
        </p:grpSpPr>
        <p:pic>
          <p:nvPicPr>
            <p:cNvPr id="111649" name="Picture 52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650" name="Freeform 5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32377 w 356"/>
                <a:gd name="T3" fmla="*/ 2307 h 368"/>
                <a:gd name="T4" fmla="*/ 38409 w 356"/>
                <a:gd name="T5" fmla="*/ 48069 h 368"/>
                <a:gd name="T6" fmla="*/ 8465 w 356"/>
                <a:gd name="T7" fmla="*/ 60116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3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8000" y="1254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Throughput</a:t>
            </a:r>
          </a:p>
        </p:txBody>
      </p:sp>
      <p:sp>
        <p:nvSpPr>
          <p:cNvPr id="11367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5775" y="1458876"/>
            <a:ext cx="7772400" cy="1779588"/>
          </a:xfrm>
        </p:spPr>
        <p:txBody>
          <a:bodyPr/>
          <a:lstStyle/>
          <a:p>
            <a:pPr marL="287338" indent="-287338" eaLnBrk="1" hangingPunct="1"/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throughput:</a:t>
            </a:r>
            <a:r>
              <a:rPr lang="en-US" altLang="en-US" dirty="0">
                <a:ea typeface="ＭＳ Ｐゴシック" charset="-128"/>
              </a:rPr>
              <a:t> rate (bits/time unit) at which bits transferred between sender/receiver</a:t>
            </a:r>
          </a:p>
          <a:p>
            <a:pPr marL="682625" lvl="1" indent="-225425" eaLnBrk="1" hangingPunct="1"/>
            <a:r>
              <a:rPr lang="en-US" altLang="en-US" i="1" dirty="0">
                <a:solidFill>
                  <a:srgbClr val="CC0000"/>
                </a:solidFill>
              </a:rPr>
              <a:t>instantaneous:</a:t>
            </a:r>
            <a:r>
              <a:rPr lang="en-US" altLang="en-US" dirty="0"/>
              <a:t> rate at given point in time</a:t>
            </a:r>
          </a:p>
          <a:p>
            <a:pPr marL="682625" lvl="1" indent="-225425" eaLnBrk="1" hangingPunct="1"/>
            <a:r>
              <a:rPr lang="en-US" altLang="en-US" i="1" dirty="0">
                <a:solidFill>
                  <a:srgbClr val="CC0000"/>
                </a:solidFill>
              </a:rPr>
              <a:t>average:</a:t>
            </a:r>
            <a:r>
              <a:rPr lang="en-US" altLang="en-US" dirty="0"/>
              <a:t> rate over longer period of time</a:t>
            </a:r>
          </a:p>
        </p:txBody>
      </p:sp>
      <p:sp>
        <p:nvSpPr>
          <p:cNvPr id="113666" name="AutoShape 327"/>
          <p:cNvSpPr>
            <a:spLocks noChangeArrowheads="1"/>
          </p:cNvSpPr>
          <p:nvPr/>
        </p:nvSpPr>
        <p:spPr bwMode="auto">
          <a:xfrm>
            <a:off x="401638" y="3671888"/>
            <a:ext cx="500062" cy="581025"/>
          </a:xfrm>
          <a:prstGeom prst="can">
            <a:avLst>
              <a:gd name="adj" fmla="val 23491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grpSp>
        <p:nvGrpSpPr>
          <p:cNvPr id="113667" name="Group 64"/>
          <p:cNvGrpSpPr>
            <a:grpSpLocks/>
          </p:cNvGrpSpPr>
          <p:nvPr/>
        </p:nvGrpSpPr>
        <p:grpSpPr bwMode="auto">
          <a:xfrm>
            <a:off x="974725" y="4071938"/>
            <a:ext cx="352425" cy="876300"/>
            <a:chOff x="4140" y="429"/>
            <a:chExt cx="1425" cy="2396"/>
          </a:xfrm>
        </p:grpSpPr>
        <p:sp>
          <p:nvSpPr>
            <p:cNvPr id="113713" name="Freeform 6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14" name="Rectangle 66"/>
            <p:cNvSpPr>
              <a:spLocks noChangeArrowheads="1"/>
            </p:cNvSpPr>
            <p:nvPr/>
          </p:nvSpPr>
          <p:spPr bwMode="auto">
            <a:xfrm>
              <a:off x="4204" y="429"/>
              <a:ext cx="1046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15" name="Freeform 6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16" name="Freeform 6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17" name="Rectangle 69"/>
            <p:cNvSpPr>
              <a:spLocks noChangeArrowheads="1"/>
            </p:cNvSpPr>
            <p:nvPr/>
          </p:nvSpPr>
          <p:spPr bwMode="auto">
            <a:xfrm>
              <a:off x="4211" y="694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3718" name="Group 7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3743" name="AutoShape 71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44" name="AutoShape 72"/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89" cy="1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19" name="Rectangle 73"/>
            <p:cNvSpPr>
              <a:spLocks noChangeArrowheads="1"/>
            </p:cNvSpPr>
            <p:nvPr/>
          </p:nvSpPr>
          <p:spPr bwMode="auto">
            <a:xfrm>
              <a:off x="4223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3720" name="Group 7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3741" name="AutoShape 75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42" name="AutoShape 76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21" name="Rectangle 77"/>
            <p:cNvSpPr>
              <a:spLocks noChangeArrowheads="1"/>
            </p:cNvSpPr>
            <p:nvPr/>
          </p:nvSpPr>
          <p:spPr bwMode="auto">
            <a:xfrm>
              <a:off x="4217" y="1358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22" name="Rectangle 78"/>
            <p:cNvSpPr>
              <a:spLocks noChangeArrowheads="1"/>
            </p:cNvSpPr>
            <p:nvPr/>
          </p:nvSpPr>
          <p:spPr bwMode="auto">
            <a:xfrm>
              <a:off x="4230" y="1653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3723" name="Group 7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3739" name="AutoShape 8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40" name="AutoShape 81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24" name="Freeform 8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3725" name="Group 8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3737" name="AutoShape 84"/>
              <p:cNvSpPr>
                <a:spLocks noChangeArrowheads="1"/>
              </p:cNvSpPr>
              <p:nvPr/>
            </p:nvSpPr>
            <p:spPr bwMode="auto">
              <a:xfrm>
                <a:off x="611" y="2568"/>
                <a:ext cx="728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738" name="AutoShape 85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3726" name="Rectangle 86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27" name="Freeform 8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28" name="Freeform 8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29" name="Oval 89"/>
            <p:cNvSpPr>
              <a:spLocks noChangeArrowheads="1"/>
            </p:cNvSpPr>
            <p:nvPr/>
          </p:nvSpPr>
          <p:spPr bwMode="auto">
            <a:xfrm>
              <a:off x="5520" y="2612"/>
              <a:ext cx="45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0" name="Freeform 9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731" name="AutoShape 91"/>
            <p:cNvSpPr>
              <a:spLocks noChangeArrowheads="1"/>
            </p:cNvSpPr>
            <p:nvPr/>
          </p:nvSpPr>
          <p:spPr bwMode="auto">
            <a:xfrm>
              <a:off x="4140" y="2677"/>
              <a:ext cx="1200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2" name="AutoShape 92"/>
            <p:cNvSpPr>
              <a:spLocks noChangeArrowheads="1"/>
            </p:cNvSpPr>
            <p:nvPr/>
          </p:nvSpPr>
          <p:spPr bwMode="auto">
            <a:xfrm>
              <a:off x="4204" y="2712"/>
              <a:ext cx="1072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3" name="Oval 93"/>
            <p:cNvSpPr>
              <a:spLocks noChangeArrowheads="1"/>
            </p:cNvSpPr>
            <p:nvPr/>
          </p:nvSpPr>
          <p:spPr bwMode="auto">
            <a:xfrm>
              <a:off x="4307" y="2382"/>
              <a:ext cx="160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4" name="Oval 94"/>
            <p:cNvSpPr>
              <a:spLocks noChangeArrowheads="1"/>
            </p:cNvSpPr>
            <p:nvPr/>
          </p:nvSpPr>
          <p:spPr bwMode="auto">
            <a:xfrm>
              <a:off x="4487" y="2382"/>
              <a:ext cx="160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3735" name="Oval 95"/>
            <p:cNvSpPr>
              <a:spLocks noChangeArrowheads="1"/>
            </p:cNvSpPr>
            <p:nvPr/>
          </p:nvSpPr>
          <p:spPr bwMode="auto">
            <a:xfrm>
              <a:off x="4660" y="2382"/>
              <a:ext cx="160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736" name="Rectangle 96"/>
            <p:cNvSpPr>
              <a:spLocks noChangeArrowheads="1"/>
            </p:cNvSpPr>
            <p:nvPr/>
          </p:nvSpPr>
          <p:spPr bwMode="auto">
            <a:xfrm>
              <a:off x="5064" y="1835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3668" name="Group 61"/>
          <p:cNvGrpSpPr>
            <a:grpSpLocks/>
          </p:cNvGrpSpPr>
          <p:nvPr/>
        </p:nvGrpSpPr>
        <p:grpSpPr bwMode="auto">
          <a:xfrm flipH="1">
            <a:off x="7948613" y="4133850"/>
            <a:ext cx="1192212" cy="1171575"/>
            <a:chOff x="-44" y="1473"/>
            <a:chExt cx="981" cy="1105"/>
          </a:xfrm>
        </p:grpSpPr>
        <p:pic>
          <p:nvPicPr>
            <p:cNvPr id="113711" name="Picture 62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712" name="Freeform 63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3671" name="Text Box 325"/>
          <p:cNvSpPr txBox="1">
            <a:spLocks noChangeArrowheads="1"/>
          </p:cNvSpPr>
          <p:nvPr/>
        </p:nvSpPr>
        <p:spPr bwMode="auto">
          <a:xfrm>
            <a:off x="368300" y="5043488"/>
            <a:ext cx="1874838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server, with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file of F bits 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to send to client</a:t>
            </a:r>
          </a:p>
        </p:txBody>
      </p:sp>
      <p:sp>
        <p:nvSpPr>
          <p:cNvPr id="113672" name="Text Box 328"/>
          <p:cNvSpPr txBox="1">
            <a:spLocks noChangeArrowheads="1"/>
          </p:cNvSpPr>
          <p:nvPr/>
        </p:nvSpPr>
        <p:spPr bwMode="auto">
          <a:xfrm>
            <a:off x="2784475" y="5040313"/>
            <a:ext cx="14303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link capacity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 R</a:t>
            </a:r>
            <a:r>
              <a:rPr lang="en-US" altLang="en-US" sz="2800" baseline="-25000">
                <a:latin typeface="Gill Sans MT" charset="0"/>
              </a:rPr>
              <a:t>s</a:t>
            </a:r>
            <a:r>
              <a:rPr lang="en-US" altLang="en-US" sz="2000" baseline="-25000">
                <a:latin typeface="Gill Sans MT" charset="0"/>
              </a:rPr>
              <a:t> </a:t>
            </a:r>
            <a:r>
              <a:rPr lang="en-US" altLang="en-US" sz="2000">
                <a:latin typeface="Gill Sans MT" charset="0"/>
              </a:rPr>
              <a:t>bits/sec</a:t>
            </a:r>
          </a:p>
        </p:txBody>
      </p:sp>
      <p:sp>
        <p:nvSpPr>
          <p:cNvPr id="113673" name="Text Box 329"/>
          <p:cNvSpPr txBox="1">
            <a:spLocks noChangeArrowheads="1"/>
          </p:cNvSpPr>
          <p:nvPr/>
        </p:nvSpPr>
        <p:spPr bwMode="auto">
          <a:xfrm>
            <a:off x="5653088" y="5048250"/>
            <a:ext cx="14303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link capacity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latin typeface="Gill Sans MT" charset="0"/>
              </a:rPr>
              <a:t> R</a:t>
            </a:r>
            <a:r>
              <a:rPr lang="en-US" altLang="en-US" sz="2800" baseline="-25000">
                <a:latin typeface="Gill Sans MT" charset="0"/>
              </a:rPr>
              <a:t>c</a:t>
            </a:r>
            <a:r>
              <a:rPr lang="en-US" altLang="en-US" sz="2000" baseline="-25000">
                <a:latin typeface="Gill Sans MT" charset="0"/>
              </a:rPr>
              <a:t> </a:t>
            </a:r>
            <a:r>
              <a:rPr lang="en-US" altLang="en-US" sz="2000">
                <a:latin typeface="Gill Sans MT" charset="0"/>
              </a:rPr>
              <a:t>bits/sec</a:t>
            </a:r>
          </a:p>
        </p:txBody>
      </p:sp>
      <p:sp>
        <p:nvSpPr>
          <p:cNvPr id="113674" name="Line 337"/>
          <p:cNvSpPr>
            <a:spLocks noChangeShapeType="1"/>
          </p:cNvSpPr>
          <p:nvPr/>
        </p:nvSpPr>
        <p:spPr bwMode="auto">
          <a:xfrm flipH="1" flipV="1">
            <a:off x="2997200" y="4806950"/>
            <a:ext cx="282575" cy="303213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5" name="Line 347"/>
          <p:cNvSpPr>
            <a:spLocks noChangeShapeType="1"/>
          </p:cNvSpPr>
          <p:nvPr/>
        </p:nvSpPr>
        <p:spPr bwMode="auto">
          <a:xfrm flipH="1" flipV="1">
            <a:off x="6119813" y="4876800"/>
            <a:ext cx="193675" cy="20320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6" name="Line 352"/>
          <p:cNvSpPr>
            <a:spLocks noChangeShapeType="1"/>
          </p:cNvSpPr>
          <p:nvPr/>
        </p:nvSpPr>
        <p:spPr bwMode="auto">
          <a:xfrm flipH="1">
            <a:off x="801688" y="4716463"/>
            <a:ext cx="11112" cy="411162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7" name="Line 321"/>
          <p:cNvSpPr>
            <a:spLocks noChangeShapeType="1"/>
          </p:cNvSpPr>
          <p:nvPr/>
        </p:nvSpPr>
        <p:spPr bwMode="auto">
          <a:xfrm>
            <a:off x="1441450" y="4530725"/>
            <a:ext cx="6316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3678" name="Group 246"/>
          <p:cNvGrpSpPr>
            <a:grpSpLocks/>
          </p:cNvGrpSpPr>
          <p:nvPr/>
        </p:nvGrpSpPr>
        <p:grpSpPr bwMode="auto">
          <a:xfrm>
            <a:off x="3806825" y="4394200"/>
            <a:ext cx="1055688" cy="360363"/>
            <a:chOff x="3600" y="219"/>
            <a:chExt cx="360" cy="175"/>
          </a:xfrm>
        </p:grpSpPr>
        <p:sp>
          <p:nvSpPr>
            <p:cNvPr id="113698" name="Oval 24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13699" name="Line 24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0" name="Line 24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701" name="Rectangle 25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latin typeface="Times New Roman" charset="0"/>
              </a:endParaRPr>
            </a:p>
          </p:txBody>
        </p:sp>
        <p:sp>
          <p:nvSpPr>
            <p:cNvPr id="113702" name="Oval 25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grpSp>
          <p:nvGrpSpPr>
            <p:cNvPr id="113703" name="Group 25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13708" name="Line 25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09" name="Line 25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10" name="Line 25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3704" name="Group 25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13705" name="Line 25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06" name="Line 25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07" name="Line 25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3679" name="AutoShape 350"/>
          <p:cNvSpPr>
            <a:spLocks noChangeArrowheads="1"/>
          </p:cNvSpPr>
          <p:nvPr/>
        </p:nvSpPr>
        <p:spPr bwMode="auto">
          <a:xfrm>
            <a:off x="7286625" y="4325938"/>
            <a:ext cx="889000" cy="485775"/>
          </a:xfrm>
          <a:prstGeom prst="rightArrow">
            <a:avLst>
              <a:gd name="adj1" fmla="val 50000"/>
              <a:gd name="adj2" fmla="val 45752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grpSp>
        <p:nvGrpSpPr>
          <p:cNvPr id="113680" name="Group 335"/>
          <p:cNvGrpSpPr>
            <a:grpSpLocks/>
          </p:cNvGrpSpPr>
          <p:nvPr/>
        </p:nvGrpSpPr>
        <p:grpSpPr bwMode="auto">
          <a:xfrm>
            <a:off x="1404938" y="4360863"/>
            <a:ext cx="2322512" cy="392112"/>
            <a:chOff x="2249" y="3430"/>
            <a:chExt cx="1389" cy="256"/>
          </a:xfrm>
        </p:grpSpPr>
        <p:sp>
          <p:nvSpPr>
            <p:cNvPr id="255309" name="Oval 333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5308" name="Rectangle 332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696" name="Oval 331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255310" name="Rectangle 334"/>
            <p:cNvSpPr>
              <a:spLocks noChangeArrowheads="1"/>
            </p:cNvSpPr>
            <p:nvPr/>
          </p:nvSpPr>
          <p:spPr bwMode="auto">
            <a:xfrm>
              <a:off x="3562" y="3438"/>
              <a:ext cx="44" cy="24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3681" name="Group 341"/>
          <p:cNvGrpSpPr>
            <a:grpSpLocks/>
          </p:cNvGrpSpPr>
          <p:nvPr/>
        </p:nvGrpSpPr>
        <p:grpSpPr bwMode="auto">
          <a:xfrm>
            <a:off x="4910138" y="4248150"/>
            <a:ext cx="2801937" cy="581025"/>
            <a:chOff x="2249" y="3430"/>
            <a:chExt cx="1389" cy="256"/>
          </a:xfrm>
        </p:grpSpPr>
        <p:sp>
          <p:nvSpPr>
            <p:cNvPr id="255318" name="Oval 342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5319" name="Rectangle 343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3692" name="Oval 344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255321" name="Rectangle 345"/>
            <p:cNvSpPr>
              <a:spLocks noChangeArrowheads="1"/>
            </p:cNvSpPr>
            <p:nvPr/>
          </p:nvSpPr>
          <p:spPr bwMode="auto">
            <a:xfrm>
              <a:off x="3562" y="3438"/>
              <a:ext cx="44" cy="24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99"/>
          <p:cNvGrpSpPr>
            <a:grpSpLocks/>
          </p:cNvGrpSpPr>
          <p:nvPr/>
        </p:nvGrpSpPr>
        <p:grpSpPr bwMode="auto">
          <a:xfrm>
            <a:off x="239713" y="5111750"/>
            <a:ext cx="8235950" cy="898525"/>
            <a:chOff x="0" y="3803"/>
            <a:chExt cx="5188" cy="566"/>
          </a:xfrm>
        </p:grpSpPr>
        <p:sp>
          <p:nvSpPr>
            <p:cNvPr id="113687" name="Text Box 353"/>
            <p:cNvSpPr txBox="1">
              <a:spLocks noChangeArrowheads="1"/>
            </p:cNvSpPr>
            <p:nvPr/>
          </p:nvSpPr>
          <p:spPr bwMode="auto">
            <a:xfrm>
              <a:off x="0" y="3821"/>
              <a:ext cx="1461" cy="5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server sends bits 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(fluid) into pipe</a:t>
              </a:r>
            </a:p>
            <a:p>
              <a:pPr algn="ctr">
                <a:lnSpc>
                  <a:spcPct val="85000"/>
                </a:lnSpc>
              </a:pPr>
              <a:endParaRPr lang="en-US" altLang="en-US" sz="2000">
                <a:latin typeface="Gill Sans MT" charset="0"/>
              </a:endParaRPr>
            </a:p>
          </p:txBody>
        </p:sp>
        <p:sp>
          <p:nvSpPr>
            <p:cNvPr id="113688" name="Text Box 336"/>
            <p:cNvSpPr txBox="1">
              <a:spLocks noChangeArrowheads="1"/>
            </p:cNvSpPr>
            <p:nvPr/>
          </p:nvSpPr>
          <p:spPr bwMode="auto">
            <a:xfrm>
              <a:off x="1573" y="3803"/>
              <a:ext cx="1769" cy="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 pipe that can carry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fluid at rate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 </a:t>
              </a:r>
              <a:r>
                <a:rPr lang="en-US" altLang="en-US" sz="2000" i="1">
                  <a:latin typeface="Gill Sans MT" charset="0"/>
                </a:rPr>
                <a:t>R</a:t>
              </a:r>
              <a:r>
                <a:rPr lang="en-US" altLang="en-US" sz="2800" i="1" baseline="-25000">
                  <a:latin typeface="Gill Sans MT" charset="0"/>
                </a:rPr>
                <a:t>s</a:t>
              </a:r>
              <a:r>
                <a:rPr lang="en-US" altLang="en-US" sz="2000" i="1" baseline="-25000">
                  <a:latin typeface="Gill Sans MT" charset="0"/>
                </a:rPr>
                <a:t> </a:t>
              </a:r>
              <a:r>
                <a:rPr lang="en-US" altLang="en-US" sz="2000">
                  <a:latin typeface="Gill Sans MT" charset="0"/>
                </a:rPr>
                <a:t>bits/sec)</a:t>
              </a:r>
            </a:p>
          </p:txBody>
        </p:sp>
        <p:sp>
          <p:nvSpPr>
            <p:cNvPr id="113689" name="Text Box 346"/>
            <p:cNvSpPr txBox="1">
              <a:spLocks noChangeArrowheads="1"/>
            </p:cNvSpPr>
            <p:nvPr/>
          </p:nvSpPr>
          <p:spPr bwMode="auto">
            <a:xfrm>
              <a:off x="3328" y="3812"/>
              <a:ext cx="1860" cy="5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 pipe that can carry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>
                  <a:latin typeface="Gill Sans MT" charset="0"/>
                </a:rPr>
                <a:t>fluid at rate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n-US" sz="2000" i="1">
                  <a:latin typeface="Gill Sans MT" charset="0"/>
                </a:rPr>
                <a:t> R</a:t>
              </a:r>
              <a:r>
                <a:rPr lang="en-US" altLang="en-US" sz="2800" i="1" baseline="-25000">
                  <a:latin typeface="Gill Sans MT" charset="0"/>
                </a:rPr>
                <a:t>c</a:t>
              </a:r>
              <a:r>
                <a:rPr lang="en-US" altLang="en-US" sz="2000" i="1" baseline="-25000">
                  <a:latin typeface="Gill Sans MT" charset="0"/>
                </a:rPr>
                <a:t> </a:t>
              </a:r>
              <a:r>
                <a:rPr lang="en-US" altLang="en-US" sz="2000">
                  <a:latin typeface="Gill Sans MT" charset="0"/>
                </a:rPr>
                <a:t>bits/sec)</a:t>
              </a:r>
            </a:p>
          </p:txBody>
        </p:sp>
      </p:grpSp>
      <p:sp>
        <p:nvSpPr>
          <p:cNvPr id="113684" name="AutoShape 351"/>
          <p:cNvSpPr>
            <a:spLocks noChangeArrowheads="1"/>
          </p:cNvSpPr>
          <p:nvPr/>
        </p:nvSpPr>
        <p:spPr bwMode="auto">
          <a:xfrm>
            <a:off x="3732213" y="4308475"/>
            <a:ext cx="1279525" cy="485775"/>
          </a:xfrm>
          <a:prstGeom prst="rightArrow">
            <a:avLst>
              <a:gd name="adj1" fmla="val 50000"/>
              <a:gd name="adj2" fmla="val 65850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>
              <a:latin typeface="Times New Roman" charset="0"/>
            </a:endParaRPr>
          </a:p>
        </p:txBody>
      </p:sp>
      <p:sp>
        <p:nvSpPr>
          <p:cNvPr id="113685" name="AutoShape 349"/>
          <p:cNvSpPr>
            <a:spLocks noChangeArrowheads="1"/>
          </p:cNvSpPr>
          <p:nvPr/>
        </p:nvSpPr>
        <p:spPr bwMode="auto">
          <a:xfrm flipV="1">
            <a:off x="508000" y="4064000"/>
            <a:ext cx="974725" cy="7207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9" grpId="0" animBg="1"/>
      <p:bldP spid="113684" grpId="0" animBg="1"/>
      <p:bldP spid="1136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11FB34-628B-6A42-9E10-34230F67FB46}"/>
              </a:ext>
            </a:extLst>
          </p:cNvPr>
          <p:cNvCxnSpPr/>
          <p:nvPr/>
        </p:nvCxnSpPr>
        <p:spPr>
          <a:xfrm>
            <a:off x="2120900" y="3429000"/>
            <a:ext cx="5143500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94F0D0-4D18-344E-BE65-F0261512B53C}"/>
              </a:ext>
            </a:extLst>
          </p:cNvPr>
          <p:cNvSpPr txBox="1"/>
          <p:nvPr/>
        </p:nvSpPr>
        <p:spPr>
          <a:xfrm>
            <a:off x="3159918" y="5696571"/>
            <a:ext cx="3065463" cy="1077218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Point-to-point connection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88F2C-D2F4-414B-9F8D-C193AA127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40" y="2694540"/>
            <a:ext cx="1468920" cy="1468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B0115-4BB1-2D4B-98D8-E16C7EC94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56240" y="2694540"/>
            <a:ext cx="1468920" cy="14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704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roup 347"/>
          <p:cNvGrpSpPr>
            <a:grpSpLocks/>
          </p:cNvGrpSpPr>
          <p:nvPr/>
        </p:nvGrpSpPr>
        <p:grpSpPr bwMode="auto">
          <a:xfrm>
            <a:off x="4305300" y="4449763"/>
            <a:ext cx="912813" cy="415925"/>
            <a:chOff x="1871277" y="1576300"/>
            <a:chExt cx="1128371" cy="437861"/>
          </a:xfrm>
        </p:grpSpPr>
        <p:sp>
          <p:nvSpPr>
            <p:cNvPr id="158" name="Oval 157"/>
            <p:cNvSpPr/>
            <p:nvPr/>
          </p:nvSpPr>
          <p:spPr bwMode="auto">
            <a:xfrm flipV="1">
              <a:off x="1875202" y="1694956"/>
              <a:ext cx="1124446" cy="319205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9" name="Rectangle 158"/>
            <p:cNvSpPr/>
            <p:nvPr/>
          </p:nvSpPr>
          <p:spPr bwMode="auto">
            <a:xfrm>
              <a:off x="1871277" y="1740080"/>
              <a:ext cx="1128371" cy="115314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0" name="Oval 159"/>
            <p:cNvSpPr/>
            <p:nvPr/>
          </p:nvSpPr>
          <p:spPr bwMode="auto">
            <a:xfrm flipV="1">
              <a:off x="1871277" y="1576300"/>
              <a:ext cx="1124446" cy="31920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2159748" y="1673231"/>
              <a:ext cx="547504" cy="16043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2102838" y="1633122"/>
              <a:ext cx="661324" cy="111972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2536526" y="1728381"/>
              <a:ext cx="245297" cy="9693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2089102" y="1730053"/>
              <a:ext cx="241373" cy="9693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65" name="Straight Connector 164"/>
            <p:cNvCxnSpPr>
              <a:endCxn id="160" idx="2"/>
            </p:cNvCxnSpPr>
            <p:nvPr/>
          </p:nvCxnSpPr>
          <p:spPr bwMode="auto">
            <a:xfrm flipH="1" flipV="1">
              <a:off x="1871277" y="1736738"/>
              <a:ext cx="3925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auto">
            <a:xfrm flipH="1" flipV="1">
              <a:off x="2995723" y="1735066"/>
              <a:ext cx="3925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690" name="Group 347"/>
          <p:cNvGrpSpPr>
            <a:grpSpLocks/>
          </p:cNvGrpSpPr>
          <p:nvPr/>
        </p:nvGrpSpPr>
        <p:grpSpPr bwMode="auto">
          <a:xfrm>
            <a:off x="4259263" y="2581275"/>
            <a:ext cx="911225" cy="415925"/>
            <a:chOff x="1871277" y="1576300"/>
            <a:chExt cx="1128371" cy="437861"/>
          </a:xfrm>
        </p:grpSpPr>
        <p:sp>
          <p:nvSpPr>
            <p:cNvPr id="148" name="Oval 147"/>
            <p:cNvSpPr/>
            <p:nvPr/>
          </p:nvSpPr>
          <p:spPr bwMode="auto">
            <a:xfrm flipV="1">
              <a:off x="1875209" y="1694958"/>
              <a:ext cx="1124439" cy="31920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9" name="Rectangle 148"/>
            <p:cNvSpPr/>
            <p:nvPr/>
          </p:nvSpPr>
          <p:spPr bwMode="auto">
            <a:xfrm>
              <a:off x="1871277" y="1740080"/>
              <a:ext cx="1128371" cy="115315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0" name="Oval 149"/>
            <p:cNvSpPr/>
            <p:nvPr/>
          </p:nvSpPr>
          <p:spPr bwMode="auto">
            <a:xfrm flipV="1">
              <a:off x="1871277" y="1576300"/>
              <a:ext cx="1124439" cy="31920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160249" y="1673231"/>
              <a:ext cx="548460" cy="160438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2103242" y="1633122"/>
              <a:ext cx="662475" cy="11197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2537684" y="1728382"/>
              <a:ext cx="243760" cy="96931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2089481" y="1730053"/>
              <a:ext cx="241794" cy="96931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55" name="Straight Connector 154"/>
            <p:cNvCxnSpPr>
              <a:endCxn id="150" idx="2"/>
            </p:cNvCxnSpPr>
            <p:nvPr/>
          </p:nvCxnSpPr>
          <p:spPr bwMode="auto">
            <a:xfrm flipH="1" flipV="1">
              <a:off x="1871277" y="1736738"/>
              <a:ext cx="3932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 bwMode="auto">
            <a:xfrm flipH="1" flipV="1">
              <a:off x="2995716" y="1735067"/>
              <a:ext cx="3932" cy="123671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69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22288" y="120424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Throughput</a:t>
            </a:r>
          </a:p>
        </p:txBody>
      </p:sp>
      <p:sp>
        <p:nvSpPr>
          <p:cNvPr id="114695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993775" y="1447800"/>
            <a:ext cx="8150225" cy="554038"/>
          </a:xfrm>
        </p:spPr>
        <p:txBody>
          <a:bodyPr/>
          <a:lstStyle/>
          <a:p>
            <a:pPr eaLnBrk="1" hangingPunct="1"/>
            <a:r>
              <a:rPr lang="en-US" altLang="en-US" i="1">
                <a:solidFill>
                  <a:srgbClr val="CC0000"/>
                </a:solidFill>
                <a:ea typeface="ＭＳ Ｐゴシック" charset="-128"/>
              </a:rPr>
              <a:t>R</a:t>
            </a:r>
            <a:r>
              <a:rPr lang="en-US" altLang="en-US" i="1" baseline="-25000">
                <a:solidFill>
                  <a:srgbClr val="CC0000"/>
                </a:solidFill>
                <a:ea typeface="ＭＳ Ｐゴシック" charset="-128"/>
              </a:rPr>
              <a:t>s</a:t>
            </a:r>
            <a:r>
              <a:rPr lang="en-US" altLang="en-US" i="1">
                <a:solidFill>
                  <a:srgbClr val="CC0000"/>
                </a:solidFill>
                <a:ea typeface="ＭＳ Ｐゴシック" charset="-128"/>
              </a:rPr>
              <a:t> &lt; R</a:t>
            </a:r>
            <a:r>
              <a:rPr lang="en-US" altLang="en-US" i="1" baseline="-25000">
                <a:solidFill>
                  <a:srgbClr val="CC0000"/>
                </a:solidFill>
                <a:ea typeface="ＭＳ Ｐゴシック" charset="-128"/>
              </a:rPr>
              <a:t>c</a:t>
            </a:r>
            <a:r>
              <a:rPr lang="en-US" altLang="en-US" i="1">
                <a:solidFill>
                  <a:srgbClr val="FF3300"/>
                </a:solidFill>
                <a:ea typeface="ＭＳ Ｐゴシック" charset="-128"/>
              </a:rPr>
              <a:t>  </a:t>
            </a:r>
            <a:r>
              <a:rPr lang="en-US" altLang="en-US">
                <a:ea typeface="ＭＳ Ｐゴシック" charset="-128"/>
              </a:rPr>
              <a:t>What is average end-end throughput?</a:t>
            </a:r>
          </a:p>
        </p:txBody>
      </p:sp>
      <p:grpSp>
        <p:nvGrpSpPr>
          <p:cNvPr id="114693" name="Group 140"/>
          <p:cNvGrpSpPr>
            <a:grpSpLocks/>
          </p:cNvGrpSpPr>
          <p:nvPr/>
        </p:nvGrpSpPr>
        <p:grpSpPr bwMode="auto">
          <a:xfrm>
            <a:off x="1614488" y="2254250"/>
            <a:ext cx="352425" cy="876300"/>
            <a:chOff x="4140" y="429"/>
            <a:chExt cx="1425" cy="2396"/>
          </a:xfrm>
        </p:grpSpPr>
        <p:sp>
          <p:nvSpPr>
            <p:cNvPr id="114786" name="Freeform 141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7" name="Rectangle 142"/>
            <p:cNvSpPr>
              <a:spLocks noChangeArrowheads="1"/>
            </p:cNvSpPr>
            <p:nvPr/>
          </p:nvSpPr>
          <p:spPr bwMode="auto">
            <a:xfrm>
              <a:off x="4204" y="429"/>
              <a:ext cx="1046" cy="2283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88" name="Freeform 143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89" name="Freeform 144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790" name="Rectangle 145"/>
            <p:cNvSpPr>
              <a:spLocks noChangeArrowheads="1"/>
            </p:cNvSpPr>
            <p:nvPr/>
          </p:nvSpPr>
          <p:spPr bwMode="auto">
            <a:xfrm>
              <a:off x="4211" y="694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91" name="Group 146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4816" name="AutoShape 147"/>
              <p:cNvSpPr>
                <a:spLocks noChangeArrowheads="1"/>
              </p:cNvSpPr>
              <p:nvPr/>
            </p:nvSpPr>
            <p:spPr bwMode="auto">
              <a:xfrm>
                <a:off x="615" y="2568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7" name="AutoShape 148"/>
              <p:cNvSpPr>
                <a:spLocks noChangeArrowheads="1"/>
              </p:cNvSpPr>
              <p:nvPr/>
            </p:nvSpPr>
            <p:spPr bwMode="auto">
              <a:xfrm>
                <a:off x="631" y="2584"/>
                <a:ext cx="689" cy="10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2" name="Rectangle 149"/>
            <p:cNvSpPr>
              <a:spLocks noChangeArrowheads="1"/>
            </p:cNvSpPr>
            <p:nvPr/>
          </p:nvSpPr>
          <p:spPr bwMode="auto">
            <a:xfrm>
              <a:off x="4223" y="1019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93" name="Group 150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4814" name="AutoShape 151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5" name="AutoShape 152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4" name="Rectangle 153"/>
            <p:cNvSpPr>
              <a:spLocks noChangeArrowheads="1"/>
            </p:cNvSpPr>
            <p:nvPr/>
          </p:nvSpPr>
          <p:spPr bwMode="auto">
            <a:xfrm>
              <a:off x="4217" y="1358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95" name="Rectangle 154"/>
            <p:cNvSpPr>
              <a:spLocks noChangeArrowheads="1"/>
            </p:cNvSpPr>
            <p:nvPr/>
          </p:nvSpPr>
          <p:spPr bwMode="auto">
            <a:xfrm>
              <a:off x="4230" y="1653"/>
              <a:ext cx="597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96" name="Group 155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4812" name="AutoShape 156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40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3" name="AutoShape 157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8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7" name="Freeform 158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4798" name="Group 159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4810" name="AutoShape 160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811" name="AutoShape 161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99" name="Rectangle 162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0" name="Freeform 163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01" name="Freeform 164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02" name="Oval 165"/>
            <p:cNvSpPr>
              <a:spLocks noChangeArrowheads="1"/>
            </p:cNvSpPr>
            <p:nvPr/>
          </p:nvSpPr>
          <p:spPr bwMode="auto">
            <a:xfrm>
              <a:off x="5520" y="2612"/>
              <a:ext cx="45" cy="9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3" name="Freeform 166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804" name="AutoShape 167"/>
            <p:cNvSpPr>
              <a:spLocks noChangeArrowheads="1"/>
            </p:cNvSpPr>
            <p:nvPr/>
          </p:nvSpPr>
          <p:spPr bwMode="auto">
            <a:xfrm>
              <a:off x="4140" y="2677"/>
              <a:ext cx="1200" cy="148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5" name="AutoShape 168"/>
            <p:cNvSpPr>
              <a:spLocks noChangeArrowheads="1"/>
            </p:cNvSpPr>
            <p:nvPr/>
          </p:nvSpPr>
          <p:spPr bwMode="auto">
            <a:xfrm>
              <a:off x="4204" y="2712"/>
              <a:ext cx="1072" cy="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6" name="Oval 169"/>
            <p:cNvSpPr>
              <a:spLocks noChangeArrowheads="1"/>
            </p:cNvSpPr>
            <p:nvPr/>
          </p:nvSpPr>
          <p:spPr bwMode="auto">
            <a:xfrm>
              <a:off x="4307" y="2382"/>
              <a:ext cx="160" cy="143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7" name="Oval 170"/>
            <p:cNvSpPr>
              <a:spLocks noChangeArrowheads="1"/>
            </p:cNvSpPr>
            <p:nvPr/>
          </p:nvSpPr>
          <p:spPr bwMode="auto">
            <a:xfrm>
              <a:off x="4487" y="2382"/>
              <a:ext cx="160" cy="14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4808" name="Oval 171"/>
            <p:cNvSpPr>
              <a:spLocks noChangeArrowheads="1"/>
            </p:cNvSpPr>
            <p:nvPr/>
          </p:nvSpPr>
          <p:spPr bwMode="auto">
            <a:xfrm>
              <a:off x="4660" y="2382"/>
              <a:ext cx="160" cy="13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809" name="Rectangle 172"/>
            <p:cNvSpPr>
              <a:spLocks noChangeArrowheads="1"/>
            </p:cNvSpPr>
            <p:nvPr/>
          </p:nvSpPr>
          <p:spPr bwMode="auto">
            <a:xfrm>
              <a:off x="5064" y="1835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4696" name="Group 34"/>
          <p:cNvGrpSpPr>
            <a:grpSpLocks/>
          </p:cNvGrpSpPr>
          <p:nvPr/>
        </p:nvGrpSpPr>
        <p:grpSpPr bwMode="auto">
          <a:xfrm>
            <a:off x="2066925" y="2606675"/>
            <a:ext cx="2136775" cy="307975"/>
            <a:chOff x="2249" y="3430"/>
            <a:chExt cx="1389" cy="256"/>
          </a:xfrm>
        </p:grpSpPr>
        <p:sp>
          <p:nvSpPr>
            <p:cNvPr id="256035" name="Oval 35"/>
            <p:cNvSpPr>
              <a:spLocks noChangeArrowheads="1"/>
            </p:cNvSpPr>
            <p:nvPr/>
          </p:nvSpPr>
          <p:spPr bwMode="auto">
            <a:xfrm>
              <a:off x="3569" y="3433"/>
              <a:ext cx="69" cy="25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6036" name="Rectangle 36"/>
            <p:cNvSpPr>
              <a:spLocks noChangeArrowheads="1"/>
            </p:cNvSpPr>
            <p:nvPr/>
          </p:nvSpPr>
          <p:spPr bwMode="auto">
            <a:xfrm>
              <a:off x="2275" y="3433"/>
              <a:ext cx="1326" cy="253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4784" name="Oval 37"/>
            <p:cNvSpPr>
              <a:spLocks noChangeArrowheads="1"/>
            </p:cNvSpPr>
            <p:nvPr/>
          </p:nvSpPr>
          <p:spPr bwMode="auto">
            <a:xfrm>
              <a:off x="2249" y="3430"/>
              <a:ext cx="69" cy="253"/>
            </a:xfrm>
            <a:prstGeom prst="ellipse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6038" name="Rectangle 38"/>
            <p:cNvSpPr>
              <a:spLocks noChangeArrowheads="1"/>
            </p:cNvSpPr>
            <p:nvPr/>
          </p:nvSpPr>
          <p:spPr bwMode="auto">
            <a:xfrm>
              <a:off x="3562" y="3438"/>
              <a:ext cx="44" cy="245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4697" name="Text Box 39"/>
          <p:cNvSpPr txBox="1">
            <a:spLocks noChangeArrowheads="1"/>
          </p:cNvSpPr>
          <p:nvPr/>
        </p:nvSpPr>
        <p:spPr bwMode="auto">
          <a:xfrm>
            <a:off x="1855788" y="2562225"/>
            <a:ext cx="25860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  R</a:t>
            </a:r>
            <a:r>
              <a:rPr lang="en-US" altLang="en-US" sz="2800" baseline="-25000"/>
              <a:t>s</a:t>
            </a:r>
            <a:r>
              <a:rPr lang="en-US" altLang="en-US" sz="2000" baseline="-25000"/>
              <a:t> </a:t>
            </a:r>
            <a:r>
              <a:rPr lang="en-US" altLang="en-US" sz="2000"/>
              <a:t>bits/sec</a:t>
            </a:r>
          </a:p>
        </p:txBody>
      </p:sp>
      <p:sp>
        <p:nvSpPr>
          <p:cNvPr id="114698" name="AutoShape 42"/>
          <p:cNvSpPr>
            <a:spLocks noChangeArrowheads="1"/>
          </p:cNvSpPr>
          <p:nvPr/>
        </p:nvSpPr>
        <p:spPr bwMode="auto">
          <a:xfrm flipV="1">
            <a:off x="1255713" y="2374900"/>
            <a:ext cx="895350" cy="5651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/>
          </a:p>
        </p:txBody>
      </p:sp>
      <p:sp>
        <p:nvSpPr>
          <p:cNvPr id="114699" name="AutoShape 43"/>
          <p:cNvSpPr>
            <a:spLocks noChangeArrowheads="1"/>
          </p:cNvSpPr>
          <p:nvPr/>
        </p:nvSpPr>
        <p:spPr bwMode="auto">
          <a:xfrm>
            <a:off x="7489825" y="2581275"/>
            <a:ext cx="817563" cy="379413"/>
          </a:xfrm>
          <a:prstGeom prst="rightArrow">
            <a:avLst>
              <a:gd name="adj1" fmla="val 50000"/>
              <a:gd name="adj2" fmla="val 53870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4700" name="Group 54"/>
          <p:cNvGrpSpPr>
            <a:grpSpLocks/>
          </p:cNvGrpSpPr>
          <p:nvPr/>
        </p:nvGrpSpPr>
        <p:grpSpPr bwMode="auto">
          <a:xfrm>
            <a:off x="5440363" y="2473325"/>
            <a:ext cx="2790825" cy="569913"/>
            <a:chOff x="3130" y="3069"/>
            <a:chExt cx="1911" cy="366"/>
          </a:xfrm>
        </p:grpSpPr>
        <p:grpSp>
          <p:nvGrpSpPr>
            <p:cNvPr id="114776" name="Group 45"/>
            <p:cNvGrpSpPr>
              <a:grpSpLocks/>
            </p:cNvGrpSpPr>
            <p:nvPr/>
          </p:nvGrpSpPr>
          <p:grpSpPr bwMode="auto">
            <a:xfrm>
              <a:off x="3130" y="3069"/>
              <a:ext cx="1765" cy="366"/>
              <a:chOff x="2249" y="3430"/>
              <a:chExt cx="1389" cy="256"/>
            </a:xfrm>
          </p:grpSpPr>
          <p:sp>
            <p:nvSpPr>
              <p:cNvPr id="256046" name="Oval 46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047" name="Rectangle 47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9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780" name="Oval 48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049" name="Rectangle 49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4777" name="Text Box 50"/>
            <p:cNvSpPr txBox="1">
              <a:spLocks noChangeArrowheads="1"/>
            </p:cNvSpPr>
            <p:nvPr/>
          </p:nvSpPr>
          <p:spPr bwMode="auto">
            <a:xfrm>
              <a:off x="3181" y="3135"/>
              <a:ext cx="186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/>
                <a:t>R</a:t>
              </a:r>
              <a:r>
                <a:rPr lang="en-US" altLang="en-US" sz="2800" baseline="-25000"/>
                <a:t>c</a:t>
              </a:r>
              <a:r>
                <a:rPr lang="en-US" altLang="en-US" sz="2000" baseline="-25000"/>
                <a:t> </a:t>
              </a:r>
              <a:r>
                <a:rPr lang="en-US" altLang="en-US" sz="2000"/>
                <a:t>bits/sec</a:t>
              </a:r>
            </a:p>
          </p:txBody>
        </p:sp>
      </p:grpSp>
      <p:sp>
        <p:nvSpPr>
          <p:cNvPr id="25623" name="Rectangle 56"/>
          <p:cNvSpPr>
            <a:spLocks noChangeArrowheads="1"/>
          </p:cNvSpPr>
          <p:nvPr/>
        </p:nvSpPr>
        <p:spPr bwMode="auto">
          <a:xfrm>
            <a:off x="555625" y="3330575"/>
            <a:ext cx="8062913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100000"/>
              <a:buFont typeface="Wingdings" charset="2"/>
              <a:buChar char="§"/>
            </a:pPr>
            <a:r>
              <a:rPr lang="en-US" altLang="en-US" sz="2800" i="1">
                <a:solidFill>
                  <a:srgbClr val="CC0000"/>
                </a:solidFill>
                <a:latin typeface="Gill Sans MT" charset="0"/>
              </a:rPr>
              <a:t>R</a:t>
            </a:r>
            <a:r>
              <a:rPr lang="en-US" altLang="en-US" sz="2800" i="1" baseline="-25000">
                <a:solidFill>
                  <a:srgbClr val="CC0000"/>
                </a:solidFill>
                <a:latin typeface="Gill Sans MT" charset="0"/>
              </a:rPr>
              <a:t>s</a:t>
            </a:r>
            <a:r>
              <a:rPr lang="en-US" altLang="en-US" sz="2800" i="1">
                <a:solidFill>
                  <a:srgbClr val="CC0000"/>
                </a:solidFill>
                <a:latin typeface="Gill Sans MT" charset="0"/>
              </a:rPr>
              <a:t> &gt; R</a:t>
            </a:r>
            <a:r>
              <a:rPr lang="en-US" altLang="en-US" sz="2800" i="1" baseline="-25000">
                <a:solidFill>
                  <a:srgbClr val="CC0000"/>
                </a:solidFill>
                <a:latin typeface="Gill Sans MT" charset="0"/>
              </a:rPr>
              <a:t>c</a:t>
            </a:r>
            <a:r>
              <a:rPr lang="en-US" altLang="en-US" sz="2800" i="1">
                <a:solidFill>
                  <a:srgbClr val="FF3300"/>
                </a:solidFill>
                <a:latin typeface="Gill Sans MT" charset="0"/>
              </a:rPr>
              <a:t>  </a:t>
            </a:r>
            <a:r>
              <a:rPr lang="en-US" altLang="en-US" sz="2800">
                <a:latin typeface="Gill Sans MT" charset="0"/>
              </a:rPr>
              <a:t>What is average end-end throughput?</a:t>
            </a:r>
          </a:p>
        </p:txBody>
      </p:sp>
      <p:grpSp>
        <p:nvGrpSpPr>
          <p:cNvPr id="13" name="Group 209"/>
          <p:cNvGrpSpPr>
            <a:grpSpLocks/>
          </p:cNvGrpSpPr>
          <p:nvPr/>
        </p:nvGrpSpPr>
        <p:grpSpPr bwMode="auto">
          <a:xfrm>
            <a:off x="295275" y="5167313"/>
            <a:ext cx="8577263" cy="1211262"/>
            <a:chOff x="186" y="3255"/>
            <a:chExt cx="5403" cy="763"/>
          </a:xfrm>
        </p:grpSpPr>
        <p:sp>
          <p:nvSpPr>
            <p:cNvPr id="114773" name="Rectangle 102"/>
            <p:cNvSpPr>
              <a:spLocks noChangeArrowheads="1"/>
            </p:cNvSpPr>
            <p:nvPr/>
          </p:nvSpPr>
          <p:spPr bwMode="auto">
            <a:xfrm>
              <a:off x="186" y="3378"/>
              <a:ext cx="5403" cy="64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Gill Sans MT" charset="0"/>
              </a:endParaRPr>
            </a:p>
          </p:txBody>
        </p:sp>
        <p:sp>
          <p:nvSpPr>
            <p:cNvPr id="114774" name="Text Box 101"/>
            <p:cNvSpPr txBox="1">
              <a:spLocks noChangeArrowheads="1"/>
            </p:cNvSpPr>
            <p:nvPr/>
          </p:nvSpPr>
          <p:spPr bwMode="auto">
            <a:xfrm>
              <a:off x="186" y="3549"/>
              <a:ext cx="538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800">
                  <a:latin typeface="Calibri" charset="0"/>
                  <a:ea typeface="Calibri" charset="0"/>
                  <a:cs typeface="Calibri" charset="0"/>
                </a:rPr>
                <a:t>link on end-end path that constrains  end-end throughput</a:t>
              </a:r>
            </a:p>
          </p:txBody>
        </p:sp>
        <p:sp>
          <p:nvSpPr>
            <p:cNvPr id="114775" name="Text Box 104"/>
            <p:cNvSpPr txBox="1">
              <a:spLocks noChangeArrowheads="1"/>
            </p:cNvSpPr>
            <p:nvPr/>
          </p:nvSpPr>
          <p:spPr bwMode="auto">
            <a:xfrm>
              <a:off x="466" y="3255"/>
              <a:ext cx="1403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800" i="1">
                  <a:solidFill>
                    <a:srgbClr val="CC0000"/>
                  </a:solidFill>
                  <a:latin typeface="Gill Sans MT" charset="0"/>
                </a:rPr>
                <a:t>bottleneck link</a:t>
              </a:r>
            </a:p>
          </p:txBody>
        </p:sp>
      </p:grpSp>
      <p:sp>
        <p:nvSpPr>
          <p:cNvPr id="114703" name="AutoShape 51"/>
          <p:cNvSpPr>
            <a:spLocks noChangeArrowheads="1"/>
          </p:cNvSpPr>
          <p:nvPr/>
        </p:nvSpPr>
        <p:spPr bwMode="auto">
          <a:xfrm>
            <a:off x="4205288" y="2574925"/>
            <a:ext cx="1365250" cy="381000"/>
          </a:xfrm>
          <a:prstGeom prst="rightArrow">
            <a:avLst>
              <a:gd name="adj1" fmla="val 50000"/>
              <a:gd name="adj2" fmla="val 89583"/>
            </a:avLst>
          </a:prstGeom>
          <a:gradFill rotWithShape="1">
            <a:gsLst>
              <a:gs pos="0">
                <a:srgbClr val="FFFFFF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4704" name="Group 132"/>
          <p:cNvGrpSpPr>
            <a:grpSpLocks/>
          </p:cNvGrpSpPr>
          <p:nvPr/>
        </p:nvGrpSpPr>
        <p:grpSpPr bwMode="auto">
          <a:xfrm flipH="1">
            <a:off x="8232775" y="2420938"/>
            <a:ext cx="871538" cy="885825"/>
            <a:chOff x="-44" y="1473"/>
            <a:chExt cx="981" cy="1105"/>
          </a:xfrm>
        </p:grpSpPr>
        <p:pic>
          <p:nvPicPr>
            <p:cNvPr id="114771" name="Picture 133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4772" name="Freeform 134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4705" name="AutoShape 327"/>
          <p:cNvSpPr>
            <a:spLocks noChangeArrowheads="1"/>
          </p:cNvSpPr>
          <p:nvPr/>
        </p:nvSpPr>
        <p:spPr bwMode="auto">
          <a:xfrm>
            <a:off x="1168400" y="2117725"/>
            <a:ext cx="407988" cy="431800"/>
          </a:xfrm>
          <a:prstGeom prst="can">
            <a:avLst>
              <a:gd name="adj" fmla="val 21398"/>
            </a:avLst>
          </a:prstGeom>
          <a:gradFill rotWithShape="1">
            <a:gsLst>
              <a:gs pos="0">
                <a:srgbClr val="000099"/>
              </a:gs>
              <a:gs pos="100000">
                <a:srgbClr val="FFFFFF"/>
              </a:gs>
            </a:gsLst>
            <a:lin ang="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5" name="Group 206"/>
          <p:cNvGrpSpPr>
            <a:grpSpLocks/>
          </p:cNvGrpSpPr>
          <p:nvPr/>
        </p:nvGrpSpPr>
        <p:grpSpPr bwMode="auto">
          <a:xfrm>
            <a:off x="1230313" y="3927475"/>
            <a:ext cx="7935912" cy="1166813"/>
            <a:chOff x="775" y="2474"/>
            <a:chExt cx="4999" cy="735"/>
          </a:xfrm>
        </p:grpSpPr>
        <p:grpSp>
          <p:nvGrpSpPr>
            <p:cNvPr id="114708" name="Group 173"/>
            <p:cNvGrpSpPr>
              <a:grpSpLocks/>
            </p:cNvGrpSpPr>
            <p:nvPr/>
          </p:nvGrpSpPr>
          <p:grpSpPr bwMode="auto">
            <a:xfrm>
              <a:off x="1056" y="2589"/>
              <a:ext cx="222" cy="552"/>
              <a:chOff x="4140" y="429"/>
              <a:chExt cx="1425" cy="2396"/>
            </a:xfrm>
          </p:grpSpPr>
          <p:sp>
            <p:nvSpPr>
              <p:cNvPr id="114739" name="Freeform 174"/>
              <p:cNvSpPr>
                <a:spLocks/>
              </p:cNvSpPr>
              <p:nvPr/>
            </p:nvSpPr>
            <p:spPr bwMode="auto">
              <a:xfrm>
                <a:off x="5268" y="433"/>
                <a:ext cx="283" cy="2286"/>
              </a:xfrm>
              <a:custGeom>
                <a:avLst/>
                <a:gdLst>
                  <a:gd name="T0" fmla="*/ 3 w 354"/>
                  <a:gd name="T1" fmla="*/ 0 h 2742"/>
                  <a:gd name="T2" fmla="*/ 15 w 354"/>
                  <a:gd name="T3" fmla="*/ 27 h 2742"/>
                  <a:gd name="T4" fmla="*/ 15 w 354"/>
                  <a:gd name="T5" fmla="*/ 205 h 2742"/>
                  <a:gd name="T6" fmla="*/ 0 w 354"/>
                  <a:gd name="T7" fmla="*/ 215 h 2742"/>
                  <a:gd name="T8" fmla="*/ 3 w 354"/>
                  <a:gd name="T9" fmla="*/ 0 h 27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4"/>
                  <a:gd name="T16" fmla="*/ 0 h 2742"/>
                  <a:gd name="T17" fmla="*/ 354 w 354"/>
                  <a:gd name="T18" fmla="*/ 2742 h 27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4" h="2742">
                    <a:moveTo>
                      <a:pt x="63" y="0"/>
                    </a:moveTo>
                    <a:lnTo>
                      <a:pt x="354" y="339"/>
                    </a:lnTo>
                    <a:lnTo>
                      <a:pt x="346" y="2624"/>
                    </a:lnTo>
                    <a:lnTo>
                      <a:pt x="0" y="2742"/>
                    </a:lnTo>
                    <a:lnTo>
                      <a:pt x="63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0" name="Rectangle 175"/>
              <p:cNvSpPr>
                <a:spLocks noChangeArrowheads="1"/>
              </p:cNvSpPr>
              <p:nvPr/>
            </p:nvSpPr>
            <p:spPr bwMode="auto">
              <a:xfrm>
                <a:off x="4204" y="429"/>
                <a:ext cx="1046" cy="2283"/>
              </a:xfrm>
              <a:prstGeom prst="rect">
                <a:avLst/>
              </a:pr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41" name="Freeform 176"/>
              <p:cNvSpPr>
                <a:spLocks/>
              </p:cNvSpPr>
              <p:nvPr/>
            </p:nvSpPr>
            <p:spPr bwMode="auto">
              <a:xfrm>
                <a:off x="5321" y="570"/>
                <a:ext cx="169" cy="2115"/>
              </a:xfrm>
              <a:custGeom>
                <a:avLst/>
                <a:gdLst>
                  <a:gd name="T0" fmla="*/ 2 w 211"/>
                  <a:gd name="T1" fmla="*/ 0 h 2537"/>
                  <a:gd name="T2" fmla="*/ 9 w 211"/>
                  <a:gd name="T3" fmla="*/ 18 h 2537"/>
                  <a:gd name="T4" fmla="*/ 2 w 211"/>
                  <a:gd name="T5" fmla="*/ 196 h 2537"/>
                  <a:gd name="T6" fmla="*/ 2 w 211"/>
                  <a:gd name="T7" fmla="*/ 0 h 253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1"/>
                  <a:gd name="T13" fmla="*/ 0 h 2537"/>
                  <a:gd name="T14" fmla="*/ 211 w 211"/>
                  <a:gd name="T15" fmla="*/ 2537 h 253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1" h="2537">
                    <a:moveTo>
                      <a:pt x="7" y="0"/>
                    </a:moveTo>
                    <a:cubicBezTo>
                      <a:pt x="7" y="0"/>
                      <a:pt x="57" y="28"/>
                      <a:pt x="211" y="218"/>
                    </a:cubicBezTo>
                    <a:cubicBezTo>
                      <a:pt x="0" y="1229"/>
                      <a:pt x="41" y="2537"/>
                      <a:pt x="7" y="2501"/>
                    </a:cubicBezTo>
                    <a:lnTo>
                      <a:pt x="7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08080"/>
                  </a:gs>
                  <a:gs pos="100000">
                    <a:srgbClr val="F8F8F8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2" name="Freeform 177"/>
              <p:cNvSpPr>
                <a:spLocks/>
              </p:cNvSpPr>
              <p:nvPr/>
            </p:nvSpPr>
            <p:spPr bwMode="auto">
              <a:xfrm>
                <a:off x="5284" y="1640"/>
                <a:ext cx="263" cy="189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1 h 226"/>
                  <a:gd name="T4" fmla="*/ 14 w 328"/>
                  <a:gd name="T5" fmla="*/ 19 h 226"/>
                  <a:gd name="T6" fmla="*/ 0 w 328"/>
                  <a:gd name="T7" fmla="*/ 8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3" name="Rectangle 178"/>
              <p:cNvSpPr>
                <a:spLocks noChangeArrowheads="1"/>
              </p:cNvSpPr>
              <p:nvPr/>
            </p:nvSpPr>
            <p:spPr bwMode="auto">
              <a:xfrm>
                <a:off x="4211" y="694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14744" name="Group 179"/>
              <p:cNvGrpSpPr>
                <a:grpSpLocks/>
              </p:cNvGrpSpPr>
              <p:nvPr/>
            </p:nvGrpSpPr>
            <p:grpSpPr bwMode="auto">
              <a:xfrm>
                <a:off x="4749" y="668"/>
                <a:ext cx="581" cy="145"/>
                <a:chOff x="614" y="2568"/>
                <a:chExt cx="725" cy="139"/>
              </a:xfrm>
            </p:grpSpPr>
            <p:sp>
              <p:nvSpPr>
                <p:cNvPr id="114769" name="AutoShape 180"/>
                <p:cNvSpPr>
                  <a:spLocks noChangeArrowheads="1"/>
                </p:cNvSpPr>
                <p:nvPr/>
              </p:nvSpPr>
              <p:spPr bwMode="auto">
                <a:xfrm>
                  <a:off x="615" y="2568"/>
                  <a:ext cx="721" cy="137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70" name="AutoShape 181"/>
                <p:cNvSpPr>
                  <a:spLocks noChangeArrowheads="1"/>
                </p:cNvSpPr>
                <p:nvPr/>
              </p:nvSpPr>
              <p:spPr bwMode="auto">
                <a:xfrm>
                  <a:off x="631" y="2584"/>
                  <a:ext cx="689" cy="100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45" name="Rectangle 182"/>
              <p:cNvSpPr>
                <a:spLocks noChangeArrowheads="1"/>
              </p:cNvSpPr>
              <p:nvPr/>
            </p:nvSpPr>
            <p:spPr bwMode="auto">
              <a:xfrm>
                <a:off x="4223" y="1019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14746" name="Group 183"/>
              <p:cNvGrpSpPr>
                <a:grpSpLocks/>
              </p:cNvGrpSpPr>
              <p:nvPr/>
            </p:nvGrpSpPr>
            <p:grpSpPr bwMode="auto">
              <a:xfrm>
                <a:off x="4747" y="994"/>
                <a:ext cx="581" cy="134"/>
                <a:chOff x="614" y="2568"/>
                <a:chExt cx="725" cy="139"/>
              </a:xfrm>
            </p:grpSpPr>
            <p:sp>
              <p:nvSpPr>
                <p:cNvPr id="114767" name="AutoShape 184"/>
                <p:cNvSpPr>
                  <a:spLocks noChangeArrowheads="1"/>
                </p:cNvSpPr>
                <p:nvPr/>
              </p:nvSpPr>
              <p:spPr bwMode="auto">
                <a:xfrm>
                  <a:off x="617" y="2567"/>
                  <a:ext cx="721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68" name="AutoShape 185"/>
                <p:cNvSpPr>
                  <a:spLocks noChangeArrowheads="1"/>
                </p:cNvSpPr>
                <p:nvPr/>
              </p:nvSpPr>
              <p:spPr bwMode="auto">
                <a:xfrm>
                  <a:off x="634" y="2585"/>
                  <a:ext cx="689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47" name="Rectangle 186"/>
              <p:cNvSpPr>
                <a:spLocks noChangeArrowheads="1"/>
              </p:cNvSpPr>
              <p:nvPr/>
            </p:nvSpPr>
            <p:spPr bwMode="auto">
              <a:xfrm>
                <a:off x="4217" y="1358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48" name="Rectangle 187"/>
              <p:cNvSpPr>
                <a:spLocks noChangeArrowheads="1"/>
              </p:cNvSpPr>
              <p:nvPr/>
            </p:nvSpPr>
            <p:spPr bwMode="auto">
              <a:xfrm>
                <a:off x="4230" y="1653"/>
                <a:ext cx="597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14749" name="Group 188"/>
              <p:cNvGrpSpPr>
                <a:grpSpLocks/>
              </p:cNvGrpSpPr>
              <p:nvPr/>
            </p:nvGrpSpPr>
            <p:grpSpPr bwMode="auto">
              <a:xfrm>
                <a:off x="4735" y="1627"/>
                <a:ext cx="582" cy="151"/>
                <a:chOff x="614" y="2568"/>
                <a:chExt cx="725" cy="139"/>
              </a:xfrm>
            </p:grpSpPr>
            <p:sp>
              <p:nvSpPr>
                <p:cNvPr id="114765" name="AutoShape 189"/>
                <p:cNvSpPr>
                  <a:spLocks noChangeArrowheads="1"/>
                </p:cNvSpPr>
                <p:nvPr/>
              </p:nvSpPr>
              <p:spPr bwMode="auto">
                <a:xfrm>
                  <a:off x="616" y="2568"/>
                  <a:ext cx="720" cy="14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66" name="AutoShape 190"/>
                <p:cNvSpPr>
                  <a:spLocks noChangeArrowheads="1"/>
                </p:cNvSpPr>
                <p:nvPr/>
              </p:nvSpPr>
              <p:spPr bwMode="auto">
                <a:xfrm>
                  <a:off x="632" y="2584"/>
                  <a:ext cx="688" cy="108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50" name="Freeform 191"/>
              <p:cNvSpPr>
                <a:spLocks/>
              </p:cNvSpPr>
              <p:nvPr/>
            </p:nvSpPr>
            <p:spPr bwMode="auto">
              <a:xfrm>
                <a:off x="5288" y="1354"/>
                <a:ext cx="263" cy="188"/>
              </a:xfrm>
              <a:custGeom>
                <a:avLst/>
                <a:gdLst>
                  <a:gd name="T0" fmla="*/ 2 w 328"/>
                  <a:gd name="T1" fmla="*/ 0 h 226"/>
                  <a:gd name="T2" fmla="*/ 14 w 328"/>
                  <a:gd name="T3" fmla="*/ 10 h 226"/>
                  <a:gd name="T4" fmla="*/ 14 w 328"/>
                  <a:gd name="T5" fmla="*/ 17 h 226"/>
                  <a:gd name="T6" fmla="*/ 0 w 328"/>
                  <a:gd name="T7" fmla="*/ 7 h 226"/>
                  <a:gd name="T8" fmla="*/ 2 w 328"/>
                  <a:gd name="T9" fmla="*/ 0 h 2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8"/>
                  <a:gd name="T16" fmla="*/ 0 h 226"/>
                  <a:gd name="T17" fmla="*/ 328 w 328"/>
                  <a:gd name="T18" fmla="*/ 226 h 2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8" h="226">
                    <a:moveTo>
                      <a:pt x="4" y="0"/>
                    </a:moveTo>
                    <a:cubicBezTo>
                      <a:pt x="60" y="10"/>
                      <a:pt x="182" y="74"/>
                      <a:pt x="328" y="128"/>
                    </a:cubicBezTo>
                    <a:cubicBezTo>
                      <a:pt x="326" y="162"/>
                      <a:pt x="326" y="158"/>
                      <a:pt x="326" y="226"/>
                    </a:cubicBezTo>
                    <a:cubicBezTo>
                      <a:pt x="326" y="226"/>
                      <a:pt x="169" y="155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4751" name="Group 192"/>
              <p:cNvGrpSpPr>
                <a:grpSpLocks/>
              </p:cNvGrpSpPr>
              <p:nvPr/>
            </p:nvGrpSpPr>
            <p:grpSpPr bwMode="auto">
              <a:xfrm>
                <a:off x="4739" y="1327"/>
                <a:ext cx="582" cy="139"/>
                <a:chOff x="614" y="2568"/>
                <a:chExt cx="725" cy="139"/>
              </a:xfrm>
            </p:grpSpPr>
            <p:sp>
              <p:nvSpPr>
                <p:cNvPr id="114763" name="AutoShape 193"/>
                <p:cNvSpPr>
                  <a:spLocks noChangeArrowheads="1"/>
                </p:cNvSpPr>
                <p:nvPr/>
              </p:nvSpPr>
              <p:spPr bwMode="auto">
                <a:xfrm>
                  <a:off x="611" y="2568"/>
                  <a:ext cx="728" cy="13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14764" name="AutoShape 194"/>
                <p:cNvSpPr>
                  <a:spLocks noChangeArrowheads="1"/>
                </p:cNvSpPr>
                <p:nvPr/>
              </p:nvSpPr>
              <p:spPr bwMode="auto">
                <a:xfrm>
                  <a:off x="627" y="2586"/>
                  <a:ext cx="696" cy="104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FF"/>
                    </a:gs>
                    <a:gs pos="50000">
                      <a:srgbClr val="99CCFF"/>
                    </a:gs>
                    <a:gs pos="100000">
                      <a:srgbClr val="0000FF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/>
                </a:p>
              </p:txBody>
            </p:sp>
          </p:grpSp>
          <p:sp>
            <p:nvSpPr>
              <p:cNvPr id="114752" name="Rectangle 195"/>
              <p:cNvSpPr>
                <a:spLocks noChangeArrowheads="1"/>
              </p:cNvSpPr>
              <p:nvPr/>
            </p:nvSpPr>
            <p:spPr bwMode="auto">
              <a:xfrm>
                <a:off x="5250" y="429"/>
                <a:ext cx="71" cy="2287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DDDDDD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3" name="Freeform 196"/>
              <p:cNvSpPr>
                <a:spLocks/>
              </p:cNvSpPr>
              <p:nvPr/>
            </p:nvSpPr>
            <p:spPr bwMode="auto">
              <a:xfrm>
                <a:off x="5312" y="1007"/>
                <a:ext cx="237" cy="213"/>
              </a:xfrm>
              <a:custGeom>
                <a:avLst/>
                <a:gdLst>
                  <a:gd name="T0" fmla="*/ 2 w 296"/>
                  <a:gd name="T1" fmla="*/ 0 h 256"/>
                  <a:gd name="T2" fmla="*/ 14 w 296"/>
                  <a:gd name="T3" fmla="*/ 10 h 256"/>
                  <a:gd name="T4" fmla="*/ 14 w 296"/>
                  <a:gd name="T5" fmla="*/ 19 h 256"/>
                  <a:gd name="T6" fmla="*/ 0 w 296"/>
                  <a:gd name="T7" fmla="*/ 7 h 256"/>
                  <a:gd name="T8" fmla="*/ 2 w 296"/>
                  <a:gd name="T9" fmla="*/ 0 h 2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"/>
                  <a:gd name="T16" fmla="*/ 0 h 256"/>
                  <a:gd name="T17" fmla="*/ 296 w 296"/>
                  <a:gd name="T18" fmla="*/ 256 h 2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" h="256">
                    <a:moveTo>
                      <a:pt x="4" y="0"/>
                    </a:moveTo>
                    <a:cubicBezTo>
                      <a:pt x="55" y="10"/>
                      <a:pt x="144" y="68"/>
                      <a:pt x="292" y="144"/>
                    </a:cubicBezTo>
                    <a:cubicBezTo>
                      <a:pt x="290" y="178"/>
                      <a:pt x="296" y="188"/>
                      <a:pt x="296" y="256"/>
                    </a:cubicBezTo>
                    <a:cubicBezTo>
                      <a:pt x="296" y="256"/>
                      <a:pt x="160" y="176"/>
                      <a:pt x="0" y="100"/>
                    </a:cubicBezTo>
                    <a:cubicBezTo>
                      <a:pt x="0" y="48"/>
                      <a:pt x="4" y="17"/>
                      <a:pt x="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4" name="Freeform 197"/>
              <p:cNvSpPr>
                <a:spLocks/>
              </p:cNvSpPr>
              <p:nvPr/>
            </p:nvSpPr>
            <p:spPr bwMode="auto">
              <a:xfrm>
                <a:off x="5315" y="680"/>
                <a:ext cx="244" cy="240"/>
              </a:xfrm>
              <a:custGeom>
                <a:avLst/>
                <a:gdLst>
                  <a:gd name="T0" fmla="*/ 0 w 304"/>
                  <a:gd name="T1" fmla="*/ 0 h 288"/>
                  <a:gd name="T2" fmla="*/ 14 w 304"/>
                  <a:gd name="T3" fmla="*/ 13 h 288"/>
                  <a:gd name="T4" fmla="*/ 13 w 304"/>
                  <a:gd name="T5" fmla="*/ 23 h 288"/>
                  <a:gd name="T6" fmla="*/ 2 w 304"/>
                  <a:gd name="T7" fmla="*/ 10 h 288"/>
                  <a:gd name="T8" fmla="*/ 0 w 304"/>
                  <a:gd name="T9" fmla="*/ 0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4"/>
                  <a:gd name="T16" fmla="*/ 0 h 288"/>
                  <a:gd name="T17" fmla="*/ 304 w 304"/>
                  <a:gd name="T18" fmla="*/ 288 h 2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4" h="288">
                    <a:moveTo>
                      <a:pt x="0" y="0"/>
                    </a:moveTo>
                    <a:cubicBezTo>
                      <a:pt x="51" y="10"/>
                      <a:pt x="148" y="76"/>
                      <a:pt x="304" y="164"/>
                    </a:cubicBezTo>
                    <a:cubicBezTo>
                      <a:pt x="302" y="198"/>
                      <a:pt x="284" y="220"/>
                      <a:pt x="284" y="288"/>
                    </a:cubicBezTo>
                    <a:cubicBezTo>
                      <a:pt x="284" y="288"/>
                      <a:pt x="163" y="179"/>
                      <a:pt x="8" y="124"/>
                    </a:cubicBezTo>
                    <a:cubicBezTo>
                      <a:pt x="8" y="72"/>
                      <a:pt x="0" y="17"/>
                      <a:pt x="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292929"/>
                  </a:gs>
                  <a:gs pos="100000">
                    <a:srgbClr val="808080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5" name="Oval 198"/>
              <p:cNvSpPr>
                <a:spLocks noChangeArrowheads="1"/>
              </p:cNvSpPr>
              <p:nvPr/>
            </p:nvSpPr>
            <p:spPr bwMode="auto">
              <a:xfrm>
                <a:off x="5520" y="2612"/>
                <a:ext cx="45" cy="95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6" name="Freeform 199"/>
              <p:cNvSpPr>
                <a:spLocks/>
              </p:cNvSpPr>
              <p:nvPr/>
            </p:nvSpPr>
            <p:spPr bwMode="auto">
              <a:xfrm>
                <a:off x="5302" y="2614"/>
                <a:ext cx="245" cy="200"/>
              </a:xfrm>
              <a:custGeom>
                <a:avLst/>
                <a:gdLst>
                  <a:gd name="T0" fmla="*/ 0 w 306"/>
                  <a:gd name="T1" fmla="*/ 9 h 240"/>
                  <a:gd name="T2" fmla="*/ 2 w 306"/>
                  <a:gd name="T3" fmla="*/ 19 h 240"/>
                  <a:gd name="T4" fmla="*/ 14 w 306"/>
                  <a:gd name="T5" fmla="*/ 9 h 240"/>
                  <a:gd name="T6" fmla="*/ 14 w 306"/>
                  <a:gd name="T7" fmla="*/ 0 h 240"/>
                  <a:gd name="T8" fmla="*/ 0 w 306"/>
                  <a:gd name="T9" fmla="*/ 9 h 2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6"/>
                  <a:gd name="T16" fmla="*/ 0 h 240"/>
                  <a:gd name="T17" fmla="*/ 306 w 306"/>
                  <a:gd name="T18" fmla="*/ 240 h 2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6" h="240">
                    <a:moveTo>
                      <a:pt x="0" y="106"/>
                    </a:moveTo>
                    <a:lnTo>
                      <a:pt x="2" y="240"/>
                    </a:lnTo>
                    <a:lnTo>
                      <a:pt x="306" y="110"/>
                    </a:lnTo>
                    <a:lnTo>
                      <a:pt x="300" y="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7" name="AutoShape 200"/>
              <p:cNvSpPr>
                <a:spLocks noChangeArrowheads="1"/>
              </p:cNvSpPr>
              <p:nvPr/>
            </p:nvSpPr>
            <p:spPr bwMode="auto">
              <a:xfrm>
                <a:off x="4140" y="2677"/>
                <a:ext cx="1200" cy="148"/>
              </a:xfrm>
              <a:prstGeom prst="roundRect">
                <a:avLst>
                  <a:gd name="adj" fmla="val 50000"/>
                </a:avLst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8" name="AutoShape 201"/>
              <p:cNvSpPr>
                <a:spLocks noChangeArrowheads="1"/>
              </p:cNvSpPr>
              <p:nvPr/>
            </p:nvSpPr>
            <p:spPr bwMode="auto">
              <a:xfrm>
                <a:off x="4204" y="2712"/>
                <a:ext cx="1072" cy="8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59" name="Oval 202"/>
              <p:cNvSpPr>
                <a:spLocks noChangeArrowheads="1"/>
              </p:cNvSpPr>
              <p:nvPr/>
            </p:nvSpPr>
            <p:spPr bwMode="auto">
              <a:xfrm>
                <a:off x="4307" y="2382"/>
                <a:ext cx="160" cy="143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60" name="Oval 203"/>
              <p:cNvSpPr>
                <a:spLocks noChangeArrowheads="1"/>
              </p:cNvSpPr>
              <p:nvPr/>
            </p:nvSpPr>
            <p:spPr bwMode="auto">
              <a:xfrm>
                <a:off x="4487" y="2382"/>
                <a:ext cx="160" cy="1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en-US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114761" name="Oval 204"/>
              <p:cNvSpPr>
                <a:spLocks noChangeArrowheads="1"/>
              </p:cNvSpPr>
              <p:nvPr/>
            </p:nvSpPr>
            <p:spPr bwMode="auto">
              <a:xfrm>
                <a:off x="4660" y="2382"/>
                <a:ext cx="160" cy="139"/>
              </a:xfrm>
              <a:prstGeom prst="ellipse">
                <a:avLst/>
              </a:prstGeom>
              <a:solidFill>
                <a:srgbClr val="33CC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4762" name="Rectangle 205"/>
              <p:cNvSpPr>
                <a:spLocks noChangeArrowheads="1"/>
              </p:cNvSpPr>
              <p:nvPr/>
            </p:nvSpPr>
            <p:spPr bwMode="auto">
              <a:xfrm>
                <a:off x="5064" y="1835"/>
                <a:ext cx="83" cy="760"/>
              </a:xfrm>
              <a:prstGeom prst="rect">
                <a:avLst/>
              </a:prstGeom>
              <a:solidFill>
                <a:srgbClr val="29292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4709" name="Line 57"/>
            <p:cNvSpPr>
              <a:spLocks noChangeShapeType="1"/>
            </p:cNvSpPr>
            <p:nvPr/>
          </p:nvSpPr>
          <p:spPr bwMode="auto">
            <a:xfrm>
              <a:off x="1354" y="2913"/>
              <a:ext cx="366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4710" name="Group 58"/>
            <p:cNvGrpSpPr>
              <a:grpSpLocks/>
            </p:cNvGrpSpPr>
            <p:nvPr/>
          </p:nvGrpSpPr>
          <p:grpSpPr bwMode="auto">
            <a:xfrm>
              <a:off x="2731" y="2870"/>
              <a:ext cx="607" cy="108"/>
              <a:chOff x="3603" y="243"/>
              <a:chExt cx="357" cy="106"/>
            </a:xfrm>
          </p:grpSpPr>
          <p:sp>
            <p:nvSpPr>
              <p:cNvPr id="114730" name="Line 6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31" name="Line 6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32" name="Rectangle 6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grpSp>
            <p:nvGrpSpPr>
              <p:cNvPr id="114733" name="Group 64"/>
              <p:cNvGrpSpPr>
                <a:grpSpLocks/>
              </p:cNvGrpSpPr>
              <p:nvPr/>
            </p:nvGrpSpPr>
            <p:grpSpPr bwMode="auto">
              <a:xfrm>
                <a:off x="3749" y="248"/>
                <a:ext cx="119" cy="65"/>
                <a:chOff x="2894" y="850"/>
                <a:chExt cx="94" cy="96"/>
              </a:xfrm>
            </p:grpSpPr>
            <p:sp>
              <p:nvSpPr>
                <p:cNvPr id="114737" name="Line 6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38" name="Line 6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4734" name="Group 68"/>
              <p:cNvGrpSpPr>
                <a:grpSpLocks/>
              </p:cNvGrpSpPr>
              <p:nvPr/>
            </p:nvGrpSpPr>
            <p:grpSpPr bwMode="auto">
              <a:xfrm flipV="1">
                <a:off x="3689" y="243"/>
                <a:ext cx="124" cy="66"/>
                <a:chOff x="2848" y="848"/>
                <a:chExt cx="98" cy="98"/>
              </a:xfrm>
            </p:grpSpPr>
            <p:sp>
              <p:nvSpPr>
                <p:cNvPr id="114735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4736" name="Line 7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14711" name="AutoShape 90"/>
            <p:cNvSpPr>
              <a:spLocks noChangeArrowheads="1"/>
            </p:cNvSpPr>
            <p:nvPr/>
          </p:nvSpPr>
          <p:spPr bwMode="auto">
            <a:xfrm>
              <a:off x="4741" y="2812"/>
              <a:ext cx="515" cy="239"/>
            </a:xfrm>
            <a:prstGeom prst="rightArrow">
              <a:avLst>
                <a:gd name="adj1" fmla="val 50000"/>
                <a:gd name="adj2" fmla="val 5387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lin ang="0" scaled="1"/>
            </a:gra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4712" name="Group 92"/>
            <p:cNvGrpSpPr>
              <a:grpSpLocks/>
            </p:cNvGrpSpPr>
            <p:nvPr/>
          </p:nvGrpSpPr>
          <p:grpSpPr bwMode="auto">
            <a:xfrm>
              <a:off x="1328" y="2707"/>
              <a:ext cx="1347" cy="359"/>
              <a:chOff x="2249" y="3430"/>
              <a:chExt cx="1389" cy="256"/>
            </a:xfrm>
          </p:grpSpPr>
          <p:sp>
            <p:nvSpPr>
              <p:cNvPr id="256093" name="Oval 93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094" name="Rectangle 94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728" name="Oval 95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096" name="Rectangle 96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4" cy="246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4713" name="Text Box 97"/>
            <p:cNvSpPr txBox="1">
              <a:spLocks noChangeArrowheads="1"/>
            </p:cNvSpPr>
            <p:nvPr/>
          </p:nvSpPr>
          <p:spPr bwMode="auto">
            <a:xfrm>
              <a:off x="1313" y="2781"/>
              <a:ext cx="1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/>
                <a:t>R</a:t>
              </a:r>
              <a:r>
                <a:rPr lang="en-US" altLang="en-US" sz="2800" baseline="-25000"/>
                <a:t>s</a:t>
              </a:r>
              <a:r>
                <a:rPr lang="en-US" altLang="en-US" sz="2000" baseline="-25000"/>
                <a:t> </a:t>
              </a:r>
              <a:r>
                <a:rPr lang="en-US" altLang="en-US" sz="2000"/>
                <a:t>bits/sec</a:t>
              </a:r>
            </a:p>
          </p:txBody>
        </p:sp>
        <p:grpSp>
          <p:nvGrpSpPr>
            <p:cNvPr id="114714" name="Group 83"/>
            <p:cNvGrpSpPr>
              <a:grpSpLocks/>
            </p:cNvGrpSpPr>
            <p:nvPr/>
          </p:nvGrpSpPr>
          <p:grpSpPr bwMode="auto">
            <a:xfrm>
              <a:off x="3419" y="2828"/>
              <a:ext cx="1621" cy="194"/>
              <a:chOff x="2249" y="3430"/>
              <a:chExt cx="1389" cy="256"/>
            </a:xfrm>
          </p:grpSpPr>
          <p:sp>
            <p:nvSpPr>
              <p:cNvPr id="256084" name="Oval 84"/>
              <p:cNvSpPr>
                <a:spLocks noChangeArrowheads="1"/>
              </p:cNvSpPr>
              <p:nvPr/>
            </p:nvSpPr>
            <p:spPr bwMode="auto">
              <a:xfrm>
                <a:off x="3569" y="3433"/>
                <a:ext cx="69" cy="25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56085" name="Rectangle 85"/>
              <p:cNvSpPr>
                <a:spLocks noChangeArrowheads="1"/>
              </p:cNvSpPr>
              <p:nvPr/>
            </p:nvSpPr>
            <p:spPr bwMode="auto">
              <a:xfrm>
                <a:off x="2275" y="3433"/>
                <a:ext cx="1326" cy="253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14724" name="Oval 86"/>
              <p:cNvSpPr>
                <a:spLocks noChangeArrowheads="1"/>
              </p:cNvSpPr>
              <p:nvPr/>
            </p:nvSpPr>
            <p:spPr bwMode="auto">
              <a:xfrm>
                <a:off x="2249" y="3430"/>
                <a:ext cx="69" cy="253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56087" name="Rectangle 87"/>
              <p:cNvSpPr>
                <a:spLocks noChangeArrowheads="1"/>
              </p:cNvSpPr>
              <p:nvPr/>
            </p:nvSpPr>
            <p:spPr bwMode="auto">
              <a:xfrm>
                <a:off x="3562" y="3438"/>
                <a:ext cx="45" cy="245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50000">
                    <a:schemeClr val="folHlink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114715" name="Text Box 88"/>
            <p:cNvSpPr txBox="1">
              <a:spLocks noChangeArrowheads="1"/>
            </p:cNvSpPr>
            <p:nvPr/>
          </p:nvSpPr>
          <p:spPr bwMode="auto">
            <a:xfrm>
              <a:off x="3475" y="2800"/>
              <a:ext cx="16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2000"/>
                <a:t>  R</a:t>
              </a:r>
              <a:r>
                <a:rPr lang="en-US" altLang="en-US" sz="2800" baseline="-25000"/>
                <a:t>c</a:t>
              </a:r>
              <a:r>
                <a:rPr lang="en-US" altLang="en-US" sz="2000" baseline="-25000"/>
                <a:t> </a:t>
              </a:r>
              <a:r>
                <a:rPr lang="en-US" altLang="en-US" sz="2000"/>
                <a:t>bits/sec</a:t>
              </a:r>
            </a:p>
          </p:txBody>
        </p:sp>
        <p:sp>
          <p:nvSpPr>
            <p:cNvPr id="114716" name="AutoShape 98"/>
            <p:cNvSpPr>
              <a:spLocks noChangeArrowheads="1"/>
            </p:cNvSpPr>
            <p:nvPr/>
          </p:nvSpPr>
          <p:spPr bwMode="auto">
            <a:xfrm>
              <a:off x="2668" y="2808"/>
              <a:ext cx="860" cy="240"/>
            </a:xfrm>
            <a:prstGeom prst="rightArrow">
              <a:avLst>
                <a:gd name="adj1" fmla="val 50000"/>
                <a:gd name="adj2" fmla="val 89583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lin ang="0" scaled="1"/>
            </a:gra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4717" name="AutoShape 89"/>
            <p:cNvSpPr>
              <a:spLocks noChangeArrowheads="1"/>
            </p:cNvSpPr>
            <p:nvPr/>
          </p:nvSpPr>
          <p:spPr bwMode="auto">
            <a:xfrm flipV="1">
              <a:off x="814" y="2682"/>
              <a:ext cx="564" cy="35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5898240 60000 65536"/>
                <a:gd name="T10" fmla="*/ 5898240 60000 65536"/>
                <a:gd name="T11" fmla="*/ 0 60000 65536"/>
                <a:gd name="T12" fmla="*/ 12409 w 21600"/>
                <a:gd name="T13" fmla="*/ 2912 h 21600"/>
                <a:gd name="T14" fmla="*/ 18230 w 21600"/>
                <a:gd name="T15" fmla="*/ 92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lnTo>
                    <a:pt x="21600" y="6079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0000"/>
                </a:gs>
              </a:gsLst>
              <a:lin ang="0" scaled="1"/>
            </a:gra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grpSp>
          <p:nvGrpSpPr>
            <p:cNvPr id="114718" name="Group 135"/>
            <p:cNvGrpSpPr>
              <a:grpSpLocks/>
            </p:cNvGrpSpPr>
            <p:nvPr/>
          </p:nvGrpSpPr>
          <p:grpSpPr bwMode="auto">
            <a:xfrm flipH="1">
              <a:off x="5225" y="2651"/>
              <a:ext cx="549" cy="558"/>
              <a:chOff x="-44" y="1473"/>
              <a:chExt cx="981" cy="1105"/>
            </a:xfrm>
          </p:grpSpPr>
          <p:pic>
            <p:nvPicPr>
              <p:cNvPr id="114720" name="Picture 136" descr="desktop_computer_stylized_medium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-44" y="1473"/>
                <a:ext cx="981" cy="11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4721" name="Freeform 137"/>
              <p:cNvSpPr>
                <a:spLocks/>
              </p:cNvSpPr>
              <p:nvPr/>
            </p:nvSpPr>
            <p:spPr bwMode="auto">
              <a:xfrm flipH="1">
                <a:off x="374" y="1579"/>
                <a:ext cx="477" cy="506"/>
              </a:xfrm>
              <a:custGeom>
                <a:avLst/>
                <a:gdLst>
                  <a:gd name="T0" fmla="*/ 0 w 356"/>
                  <a:gd name="T1" fmla="*/ 0 h 368"/>
                  <a:gd name="T2" fmla="*/ 18034 w 356"/>
                  <a:gd name="T3" fmla="*/ 1220 h 368"/>
                  <a:gd name="T4" fmla="*/ 21394 w 356"/>
                  <a:gd name="T5" fmla="*/ 25425 h 368"/>
                  <a:gd name="T6" fmla="*/ 4715 w 356"/>
                  <a:gd name="T7" fmla="*/ 31797 h 368"/>
                  <a:gd name="T8" fmla="*/ 0 w 356"/>
                  <a:gd name="T9" fmla="*/ 0 h 3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6"/>
                  <a:gd name="T16" fmla="*/ 0 h 368"/>
                  <a:gd name="T17" fmla="*/ 356 w 356"/>
                  <a:gd name="T18" fmla="*/ 368 h 3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6" h="368">
                    <a:moveTo>
                      <a:pt x="0" y="0"/>
                    </a:moveTo>
                    <a:lnTo>
                      <a:pt x="300" y="14"/>
                    </a:lnTo>
                    <a:lnTo>
                      <a:pt x="356" y="294"/>
                    </a:lnTo>
                    <a:lnTo>
                      <a:pt x="78" y="36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99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14719" name="AutoShape 327"/>
            <p:cNvSpPr>
              <a:spLocks noChangeArrowheads="1"/>
            </p:cNvSpPr>
            <p:nvPr/>
          </p:nvSpPr>
          <p:spPr bwMode="auto">
            <a:xfrm>
              <a:off x="775" y="2474"/>
              <a:ext cx="257" cy="272"/>
            </a:xfrm>
            <a:prstGeom prst="can">
              <a:avLst>
                <a:gd name="adj" fmla="val 21398"/>
              </a:avLst>
            </a:prstGeom>
            <a:gradFill rotWithShape="1">
              <a:gsLst>
                <a:gs pos="0">
                  <a:srgbClr val="0000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197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23898" y="191862"/>
            <a:ext cx="7772400" cy="903287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charset="-128"/>
              </a:rPr>
              <a:t>Throughput: Internet scenario</a:t>
            </a:r>
          </a:p>
        </p:txBody>
      </p:sp>
      <p:sp>
        <p:nvSpPr>
          <p:cNvPr id="115762" name="Rectangle 523"/>
          <p:cNvSpPr>
            <a:spLocks noGrp="1" noChangeArrowheads="1"/>
          </p:cNvSpPr>
          <p:nvPr>
            <p:ph type="body" idx="4294967295"/>
          </p:nvPr>
        </p:nvSpPr>
        <p:spPr>
          <a:xfrm>
            <a:off x="269142" y="1982435"/>
            <a:ext cx="4206621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per-connection end-end throughput: </a:t>
            </a:r>
            <a:r>
              <a:rPr lang="en-US" altLang="en-US" i="1" dirty="0">
                <a:ea typeface="ＭＳ Ｐゴシック" charset="-128"/>
              </a:rPr>
              <a:t>min(</a:t>
            </a:r>
            <a:r>
              <a:rPr lang="en-US" altLang="en-US" i="1" dirty="0" err="1">
                <a:ea typeface="ＭＳ Ｐゴシック" charset="-128"/>
              </a:rPr>
              <a:t>R</a:t>
            </a:r>
            <a:r>
              <a:rPr lang="en-US" altLang="en-US" i="1" baseline="-25000" dirty="0" err="1">
                <a:ea typeface="ＭＳ Ｐゴシック" charset="-128"/>
              </a:rPr>
              <a:t>c</a:t>
            </a:r>
            <a:r>
              <a:rPr lang="en-US" altLang="en-US" i="1" dirty="0" err="1">
                <a:ea typeface="ＭＳ Ｐゴシック" charset="-128"/>
              </a:rPr>
              <a:t>,R</a:t>
            </a:r>
            <a:r>
              <a:rPr lang="en-US" altLang="en-US" i="1" baseline="-25000" dirty="0" err="1">
                <a:ea typeface="ＭＳ Ｐゴシック" charset="-128"/>
              </a:rPr>
              <a:t>s</a:t>
            </a:r>
            <a:r>
              <a:rPr lang="en-US" altLang="en-US" i="1" dirty="0" err="1">
                <a:ea typeface="ＭＳ Ｐゴシック" charset="-128"/>
              </a:rPr>
              <a:t>,R</a:t>
            </a:r>
            <a:r>
              <a:rPr lang="en-US" altLang="en-US" i="1" dirty="0">
                <a:ea typeface="ＭＳ Ｐゴシック" charset="-128"/>
              </a:rPr>
              <a:t>/10)</a:t>
            </a:r>
          </a:p>
          <a:p>
            <a:pPr eaLnBrk="1" hangingPunct="1"/>
            <a:endParaRPr lang="en-US" altLang="en-US" i="1" dirty="0">
              <a:ea typeface="ＭＳ Ｐゴシック" charset="-128"/>
            </a:endParaRPr>
          </a:p>
          <a:p>
            <a:pPr eaLnBrk="1" hangingPunct="1"/>
            <a:r>
              <a:rPr lang="en-US" altLang="en-US" dirty="0">
                <a:ea typeface="ＭＳ Ｐゴシック" charset="-128"/>
              </a:rPr>
              <a:t>in practice: </a:t>
            </a:r>
            <a:r>
              <a:rPr lang="en-US" altLang="en-US" i="1" dirty="0" err="1">
                <a:ea typeface="ＭＳ Ｐゴシック" charset="-128"/>
              </a:rPr>
              <a:t>R</a:t>
            </a:r>
            <a:r>
              <a:rPr lang="en-US" altLang="en-US" i="1" baseline="-25000" dirty="0" err="1">
                <a:ea typeface="ＭＳ Ｐゴシック" charset="-128"/>
              </a:rPr>
              <a:t>c</a:t>
            </a:r>
            <a:r>
              <a:rPr lang="en-US" altLang="en-US" dirty="0">
                <a:ea typeface="ＭＳ Ｐゴシック" charset="-128"/>
              </a:rPr>
              <a:t> or </a:t>
            </a:r>
            <a:r>
              <a:rPr lang="en-US" altLang="en-US" i="1" dirty="0" err="1">
                <a:ea typeface="ＭＳ Ｐゴシック" charset="-128"/>
              </a:rPr>
              <a:t>R</a:t>
            </a:r>
            <a:r>
              <a:rPr lang="en-US" altLang="en-US" i="1" baseline="-25000" dirty="0" err="1">
                <a:ea typeface="ＭＳ Ｐゴシック" charset="-128"/>
              </a:rPr>
              <a:t>s</a:t>
            </a:r>
            <a:r>
              <a:rPr lang="en-US" altLang="en-US" dirty="0">
                <a:ea typeface="ＭＳ Ｐゴシック" charset="-128"/>
              </a:rPr>
              <a:t> is often bottleneck</a:t>
            </a:r>
          </a:p>
        </p:txBody>
      </p:sp>
      <p:sp>
        <p:nvSpPr>
          <p:cNvPr id="115716" name="Text Box 44"/>
          <p:cNvSpPr txBox="1">
            <a:spLocks noChangeArrowheads="1"/>
          </p:cNvSpPr>
          <p:nvPr/>
        </p:nvSpPr>
        <p:spPr bwMode="auto">
          <a:xfrm>
            <a:off x="4527550" y="5635625"/>
            <a:ext cx="44640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10 connections (fairly) share backbone bottleneck link </a:t>
            </a:r>
            <a:r>
              <a:rPr lang="en-US" altLang="en-US" sz="2000" i="1"/>
              <a:t>R</a:t>
            </a:r>
            <a:r>
              <a:rPr lang="en-US" altLang="en-US" sz="2000" baseline="-25000"/>
              <a:t> </a:t>
            </a:r>
            <a:r>
              <a:rPr lang="en-US" altLang="en-US" sz="2000"/>
              <a:t>bits/sec</a:t>
            </a:r>
          </a:p>
        </p:txBody>
      </p:sp>
      <p:sp>
        <p:nvSpPr>
          <p:cNvPr id="115717" name="Freeform 296"/>
          <p:cNvSpPr>
            <a:spLocks/>
          </p:cNvSpPr>
          <p:nvPr/>
        </p:nvSpPr>
        <p:spPr bwMode="auto">
          <a:xfrm>
            <a:off x="4883150" y="2720975"/>
            <a:ext cx="3127375" cy="1498600"/>
          </a:xfrm>
          <a:custGeom>
            <a:avLst/>
            <a:gdLst>
              <a:gd name="T0" fmla="*/ 2147483647 w 1877"/>
              <a:gd name="T1" fmla="*/ 2147483647 h 917"/>
              <a:gd name="T2" fmla="*/ 2147483647 w 1877"/>
              <a:gd name="T3" fmla="*/ 2147483647 h 917"/>
              <a:gd name="T4" fmla="*/ 2147483647 w 1877"/>
              <a:gd name="T5" fmla="*/ 2147483647 h 917"/>
              <a:gd name="T6" fmla="*/ 2147483647 w 1877"/>
              <a:gd name="T7" fmla="*/ 2147483647 h 917"/>
              <a:gd name="T8" fmla="*/ 2147483647 w 1877"/>
              <a:gd name="T9" fmla="*/ 2147483647 h 917"/>
              <a:gd name="T10" fmla="*/ 2147483647 w 1877"/>
              <a:gd name="T11" fmla="*/ 2147483647 h 917"/>
              <a:gd name="T12" fmla="*/ 2147483647 w 1877"/>
              <a:gd name="T13" fmla="*/ 2147483647 h 917"/>
              <a:gd name="T14" fmla="*/ 2147483647 w 1877"/>
              <a:gd name="T15" fmla="*/ 2147483647 h 917"/>
              <a:gd name="T16" fmla="*/ 2147483647 w 1877"/>
              <a:gd name="T17" fmla="*/ 2147483647 h 917"/>
              <a:gd name="T18" fmla="*/ 2147483647 w 1877"/>
              <a:gd name="T19" fmla="*/ 2147483647 h 917"/>
              <a:gd name="T20" fmla="*/ 2147483647 w 1877"/>
              <a:gd name="T21" fmla="*/ 2147483647 h 917"/>
              <a:gd name="T22" fmla="*/ 2147483647 w 1877"/>
              <a:gd name="T23" fmla="*/ 2147483647 h 917"/>
              <a:gd name="T24" fmla="*/ 2147483647 w 1877"/>
              <a:gd name="T25" fmla="*/ 2147483647 h 917"/>
              <a:gd name="T26" fmla="*/ 2147483647 w 1877"/>
              <a:gd name="T27" fmla="*/ 2147483647 h 917"/>
              <a:gd name="T28" fmla="*/ 2147483647 w 1877"/>
              <a:gd name="T29" fmla="*/ 2147483647 h 917"/>
              <a:gd name="T30" fmla="*/ 2147483647 w 1877"/>
              <a:gd name="T31" fmla="*/ 2147483647 h 9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877"/>
              <a:gd name="T49" fmla="*/ 0 h 917"/>
              <a:gd name="T50" fmla="*/ 1877 w 1877"/>
              <a:gd name="T51" fmla="*/ 917 h 917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877" h="917">
                <a:moveTo>
                  <a:pt x="889" y="23"/>
                </a:moveTo>
                <a:cubicBezTo>
                  <a:pt x="804" y="39"/>
                  <a:pt x="771" y="98"/>
                  <a:pt x="692" y="109"/>
                </a:cubicBezTo>
                <a:cubicBezTo>
                  <a:pt x="613" y="120"/>
                  <a:pt x="511" y="81"/>
                  <a:pt x="415" y="91"/>
                </a:cubicBezTo>
                <a:cubicBezTo>
                  <a:pt x="319" y="101"/>
                  <a:pt x="174" y="126"/>
                  <a:pt x="112" y="170"/>
                </a:cubicBezTo>
                <a:cubicBezTo>
                  <a:pt x="51" y="214"/>
                  <a:pt x="66" y="294"/>
                  <a:pt x="50" y="353"/>
                </a:cubicBezTo>
                <a:cubicBezTo>
                  <a:pt x="34" y="412"/>
                  <a:pt x="0" y="479"/>
                  <a:pt x="14" y="528"/>
                </a:cubicBezTo>
                <a:cubicBezTo>
                  <a:pt x="29" y="577"/>
                  <a:pt x="57" y="608"/>
                  <a:pt x="139" y="650"/>
                </a:cubicBezTo>
                <a:cubicBezTo>
                  <a:pt x="221" y="692"/>
                  <a:pt x="372" y="742"/>
                  <a:pt x="505" y="781"/>
                </a:cubicBezTo>
                <a:cubicBezTo>
                  <a:pt x="638" y="820"/>
                  <a:pt x="789" y="866"/>
                  <a:pt x="933" y="886"/>
                </a:cubicBezTo>
                <a:cubicBezTo>
                  <a:pt x="1077" y="906"/>
                  <a:pt x="1246" y="917"/>
                  <a:pt x="1370" y="901"/>
                </a:cubicBezTo>
                <a:cubicBezTo>
                  <a:pt x="1494" y="885"/>
                  <a:pt x="1594" y="839"/>
                  <a:pt x="1676" y="793"/>
                </a:cubicBezTo>
                <a:cubicBezTo>
                  <a:pt x="1758" y="747"/>
                  <a:pt x="1843" y="720"/>
                  <a:pt x="1860" y="624"/>
                </a:cubicBezTo>
                <a:cubicBezTo>
                  <a:pt x="1877" y="528"/>
                  <a:pt x="1835" y="306"/>
                  <a:pt x="1776" y="219"/>
                </a:cubicBezTo>
                <a:cubicBezTo>
                  <a:pt x="1717" y="132"/>
                  <a:pt x="1599" y="134"/>
                  <a:pt x="1503" y="100"/>
                </a:cubicBezTo>
                <a:cubicBezTo>
                  <a:pt x="1407" y="66"/>
                  <a:pt x="1302" y="26"/>
                  <a:pt x="1200" y="13"/>
                </a:cubicBezTo>
                <a:cubicBezTo>
                  <a:pt x="1098" y="0"/>
                  <a:pt x="974" y="7"/>
                  <a:pt x="889" y="23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18" name="Text Box 35"/>
          <p:cNvSpPr txBox="1">
            <a:spLocks noChangeArrowheads="1"/>
          </p:cNvSpPr>
          <p:nvPr/>
        </p:nvSpPr>
        <p:spPr bwMode="auto">
          <a:xfrm>
            <a:off x="4746625" y="2344738"/>
            <a:ext cx="67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s</a:t>
            </a:r>
            <a:endParaRPr lang="en-US" altLang="en-US" sz="2000"/>
          </a:p>
        </p:txBody>
      </p:sp>
      <p:sp>
        <p:nvSpPr>
          <p:cNvPr id="257064" name="Oval 40"/>
          <p:cNvSpPr>
            <a:spLocks noChangeArrowheads="1"/>
          </p:cNvSpPr>
          <p:nvPr/>
        </p:nvSpPr>
        <p:spPr bwMode="auto">
          <a:xfrm rot="5400000">
            <a:off x="6611144" y="3772694"/>
            <a:ext cx="50800" cy="525462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065" name="Rectangle 41"/>
          <p:cNvSpPr>
            <a:spLocks noChangeArrowheads="1"/>
          </p:cNvSpPr>
          <p:nvPr/>
        </p:nvSpPr>
        <p:spPr bwMode="auto">
          <a:xfrm rot="5400000">
            <a:off x="6144419" y="3278982"/>
            <a:ext cx="984250" cy="52546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21" name="Oval 42"/>
          <p:cNvSpPr>
            <a:spLocks noChangeArrowheads="1"/>
          </p:cNvSpPr>
          <p:nvPr/>
        </p:nvSpPr>
        <p:spPr bwMode="auto">
          <a:xfrm rot="5400000">
            <a:off x="6615113" y="2794000"/>
            <a:ext cx="52387" cy="525463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067" name="Rectangle 43"/>
          <p:cNvSpPr>
            <a:spLocks noChangeArrowheads="1"/>
          </p:cNvSpPr>
          <p:nvPr/>
        </p:nvSpPr>
        <p:spPr bwMode="auto">
          <a:xfrm rot="5400000">
            <a:off x="6615113" y="3765550"/>
            <a:ext cx="31750" cy="5111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055" name="Oval 31"/>
          <p:cNvSpPr>
            <a:spLocks noChangeArrowheads="1"/>
          </p:cNvSpPr>
          <p:nvPr/>
        </p:nvSpPr>
        <p:spPr bwMode="auto">
          <a:xfrm rot="1792560">
            <a:off x="5621338" y="2668588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056" name="Rectangle 32"/>
          <p:cNvSpPr>
            <a:spLocks noChangeArrowheads="1"/>
          </p:cNvSpPr>
          <p:nvPr/>
        </p:nvSpPr>
        <p:spPr bwMode="auto">
          <a:xfrm rot="1792560">
            <a:off x="4956175" y="2465388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25" name="Oval 33"/>
          <p:cNvSpPr>
            <a:spLocks noChangeArrowheads="1"/>
          </p:cNvSpPr>
          <p:nvPr/>
        </p:nvSpPr>
        <p:spPr bwMode="auto">
          <a:xfrm rot="1792560">
            <a:off x="4991100" y="2265363"/>
            <a:ext cx="38100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058" name="Rectangle 34"/>
          <p:cNvSpPr>
            <a:spLocks noChangeArrowheads="1"/>
          </p:cNvSpPr>
          <p:nvPr/>
        </p:nvSpPr>
        <p:spPr bwMode="auto">
          <a:xfrm rot="1792560">
            <a:off x="5618163" y="2665413"/>
            <a:ext cx="23812" cy="153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27" name="Line 456"/>
          <p:cNvSpPr>
            <a:spLocks noChangeShapeType="1"/>
          </p:cNvSpPr>
          <p:nvPr/>
        </p:nvSpPr>
        <p:spPr bwMode="auto">
          <a:xfrm rot="1792560">
            <a:off x="4827588" y="2536825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493" name="Oval 469"/>
          <p:cNvSpPr>
            <a:spLocks noChangeArrowheads="1"/>
          </p:cNvSpPr>
          <p:nvPr/>
        </p:nvSpPr>
        <p:spPr bwMode="auto">
          <a:xfrm rot="2768172">
            <a:off x="6130925" y="2671763"/>
            <a:ext cx="47625" cy="1428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494" name="Rectangle 470"/>
          <p:cNvSpPr>
            <a:spLocks noChangeArrowheads="1"/>
          </p:cNvSpPr>
          <p:nvPr/>
        </p:nvSpPr>
        <p:spPr bwMode="auto">
          <a:xfrm rot="2768172">
            <a:off x="5409407" y="2339181"/>
            <a:ext cx="915988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0" name="Oval 471"/>
          <p:cNvSpPr>
            <a:spLocks noChangeArrowheads="1"/>
          </p:cNvSpPr>
          <p:nvPr/>
        </p:nvSpPr>
        <p:spPr bwMode="auto">
          <a:xfrm rot="2768172">
            <a:off x="5561013" y="2012950"/>
            <a:ext cx="47625" cy="14287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496" name="Rectangle 472"/>
          <p:cNvSpPr>
            <a:spLocks noChangeArrowheads="1"/>
          </p:cNvSpPr>
          <p:nvPr/>
        </p:nvSpPr>
        <p:spPr bwMode="auto">
          <a:xfrm rot="2768172">
            <a:off x="6130925" y="2663825"/>
            <a:ext cx="30163" cy="138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2" name="Line 473"/>
          <p:cNvSpPr>
            <a:spLocks noChangeShapeType="1"/>
          </p:cNvSpPr>
          <p:nvPr/>
        </p:nvSpPr>
        <p:spPr bwMode="auto">
          <a:xfrm rot="2768172">
            <a:off x="5253037" y="2395538"/>
            <a:ext cx="11969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00" name="Oval 476"/>
          <p:cNvSpPr>
            <a:spLocks noChangeArrowheads="1"/>
          </p:cNvSpPr>
          <p:nvPr/>
        </p:nvSpPr>
        <p:spPr bwMode="auto">
          <a:xfrm rot="19807440" flipH="1">
            <a:off x="5084763" y="4521200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01" name="Rectangle 477"/>
          <p:cNvSpPr>
            <a:spLocks noChangeArrowheads="1"/>
          </p:cNvSpPr>
          <p:nvPr/>
        </p:nvSpPr>
        <p:spPr bwMode="auto">
          <a:xfrm rot="19807440" flipH="1">
            <a:off x="5057775" y="4318000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5" name="Oval 478"/>
          <p:cNvSpPr>
            <a:spLocks noChangeArrowheads="1"/>
          </p:cNvSpPr>
          <p:nvPr/>
        </p:nvSpPr>
        <p:spPr bwMode="auto">
          <a:xfrm rot="19807440" flipH="1">
            <a:off x="5716588" y="4117975"/>
            <a:ext cx="36512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03" name="Rectangle 479"/>
          <p:cNvSpPr>
            <a:spLocks noChangeArrowheads="1"/>
          </p:cNvSpPr>
          <p:nvPr/>
        </p:nvSpPr>
        <p:spPr bwMode="auto">
          <a:xfrm rot="19807440" flipH="1">
            <a:off x="5100638" y="4518025"/>
            <a:ext cx="23812" cy="15398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37" name="Line 480"/>
          <p:cNvSpPr>
            <a:spLocks noChangeShapeType="1"/>
          </p:cNvSpPr>
          <p:nvPr/>
        </p:nvSpPr>
        <p:spPr bwMode="auto">
          <a:xfrm rot="19807440" flipH="1">
            <a:off x="4962525" y="4389438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07" name="Oval 483"/>
          <p:cNvSpPr>
            <a:spLocks noChangeArrowheads="1"/>
          </p:cNvSpPr>
          <p:nvPr/>
        </p:nvSpPr>
        <p:spPr bwMode="auto">
          <a:xfrm rot="18831828" flipV="1">
            <a:off x="6338888" y="4294188"/>
            <a:ext cx="47625" cy="14287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08" name="Rectangle 484"/>
          <p:cNvSpPr>
            <a:spLocks noChangeArrowheads="1"/>
          </p:cNvSpPr>
          <p:nvPr/>
        </p:nvSpPr>
        <p:spPr bwMode="auto">
          <a:xfrm rot="18831828" flipV="1">
            <a:off x="5616575" y="4625975"/>
            <a:ext cx="917575" cy="142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0" name="Oval 485"/>
          <p:cNvSpPr>
            <a:spLocks noChangeArrowheads="1"/>
          </p:cNvSpPr>
          <p:nvPr/>
        </p:nvSpPr>
        <p:spPr bwMode="auto">
          <a:xfrm rot="18831828" flipV="1">
            <a:off x="5770563" y="4953000"/>
            <a:ext cx="47625" cy="14287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10" name="Rectangle 486"/>
          <p:cNvSpPr>
            <a:spLocks noChangeArrowheads="1"/>
          </p:cNvSpPr>
          <p:nvPr/>
        </p:nvSpPr>
        <p:spPr bwMode="auto">
          <a:xfrm rot="18831828" flipV="1">
            <a:off x="6338888" y="4303713"/>
            <a:ext cx="30162" cy="1381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2" name="Line 487"/>
          <p:cNvSpPr>
            <a:spLocks noChangeShapeType="1"/>
          </p:cNvSpPr>
          <p:nvPr/>
        </p:nvSpPr>
        <p:spPr bwMode="auto">
          <a:xfrm rot="18831828" flipV="1">
            <a:off x="5461000" y="4711701"/>
            <a:ext cx="11969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24" name="Oval 500"/>
          <p:cNvSpPr>
            <a:spLocks noChangeArrowheads="1"/>
          </p:cNvSpPr>
          <p:nvPr/>
        </p:nvSpPr>
        <p:spPr bwMode="auto">
          <a:xfrm rot="19807440" flipH="1">
            <a:off x="7291388" y="2640013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25" name="Rectangle 501"/>
          <p:cNvSpPr>
            <a:spLocks noChangeArrowheads="1"/>
          </p:cNvSpPr>
          <p:nvPr/>
        </p:nvSpPr>
        <p:spPr bwMode="auto">
          <a:xfrm rot="19807440" flipH="1">
            <a:off x="7264400" y="2436813"/>
            <a:ext cx="730250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5" name="Oval 502"/>
          <p:cNvSpPr>
            <a:spLocks noChangeArrowheads="1"/>
          </p:cNvSpPr>
          <p:nvPr/>
        </p:nvSpPr>
        <p:spPr bwMode="auto">
          <a:xfrm rot="19807440" flipH="1">
            <a:off x="7923213" y="2236788"/>
            <a:ext cx="36512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27" name="Rectangle 503"/>
          <p:cNvSpPr>
            <a:spLocks noChangeArrowheads="1"/>
          </p:cNvSpPr>
          <p:nvPr/>
        </p:nvSpPr>
        <p:spPr bwMode="auto">
          <a:xfrm rot="19807440" flipH="1">
            <a:off x="7307263" y="2636838"/>
            <a:ext cx="25400" cy="153987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47" name="Line 504"/>
          <p:cNvSpPr>
            <a:spLocks noChangeShapeType="1"/>
          </p:cNvSpPr>
          <p:nvPr/>
        </p:nvSpPr>
        <p:spPr bwMode="auto">
          <a:xfrm rot="19807440" flipH="1">
            <a:off x="7169150" y="2508250"/>
            <a:ext cx="9556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7531" name="Oval 507"/>
          <p:cNvSpPr>
            <a:spLocks noChangeArrowheads="1"/>
          </p:cNvSpPr>
          <p:nvPr/>
        </p:nvSpPr>
        <p:spPr bwMode="auto">
          <a:xfrm rot="1792560">
            <a:off x="8048625" y="4600575"/>
            <a:ext cx="38100" cy="1587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57532" name="Rectangle 508"/>
          <p:cNvSpPr>
            <a:spLocks noChangeArrowheads="1"/>
          </p:cNvSpPr>
          <p:nvPr/>
        </p:nvSpPr>
        <p:spPr bwMode="auto">
          <a:xfrm rot="1792560">
            <a:off x="7381875" y="4395788"/>
            <a:ext cx="731838" cy="1587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50" name="Oval 509"/>
          <p:cNvSpPr>
            <a:spLocks noChangeArrowheads="1"/>
          </p:cNvSpPr>
          <p:nvPr/>
        </p:nvSpPr>
        <p:spPr bwMode="auto">
          <a:xfrm rot="1792560">
            <a:off x="7416800" y="4195763"/>
            <a:ext cx="38100" cy="158750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57534" name="Rectangle 510"/>
          <p:cNvSpPr>
            <a:spLocks noChangeArrowheads="1"/>
          </p:cNvSpPr>
          <p:nvPr/>
        </p:nvSpPr>
        <p:spPr bwMode="auto">
          <a:xfrm rot="1792560">
            <a:off x="8043863" y="4597400"/>
            <a:ext cx="25400" cy="1524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15752" name="Line 511"/>
          <p:cNvSpPr>
            <a:spLocks noChangeShapeType="1"/>
          </p:cNvSpPr>
          <p:nvPr/>
        </p:nvSpPr>
        <p:spPr bwMode="auto">
          <a:xfrm rot="1792560">
            <a:off x="7243763" y="4495800"/>
            <a:ext cx="1062037" cy="127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3" name="Text Box 513"/>
          <p:cNvSpPr txBox="1">
            <a:spLocks noChangeArrowheads="1"/>
          </p:cNvSpPr>
          <p:nvPr/>
        </p:nvSpPr>
        <p:spPr bwMode="auto">
          <a:xfrm>
            <a:off x="5716588" y="1903413"/>
            <a:ext cx="67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s</a:t>
            </a:r>
            <a:endParaRPr lang="en-US" altLang="en-US" sz="2000"/>
          </a:p>
        </p:txBody>
      </p:sp>
      <p:sp>
        <p:nvSpPr>
          <p:cNvPr id="115754" name="Text Box 514"/>
          <p:cNvSpPr txBox="1">
            <a:spLocks noChangeArrowheads="1"/>
          </p:cNvSpPr>
          <p:nvPr/>
        </p:nvSpPr>
        <p:spPr bwMode="auto">
          <a:xfrm>
            <a:off x="7543800" y="2411413"/>
            <a:ext cx="6762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s</a:t>
            </a:r>
            <a:endParaRPr lang="en-US" altLang="en-US" sz="2000"/>
          </a:p>
        </p:txBody>
      </p:sp>
      <p:sp>
        <p:nvSpPr>
          <p:cNvPr id="115755" name="Freeform 515"/>
          <p:cNvSpPr>
            <a:spLocks/>
          </p:cNvSpPr>
          <p:nvPr/>
        </p:nvSpPr>
        <p:spPr bwMode="auto">
          <a:xfrm>
            <a:off x="5710238" y="2771775"/>
            <a:ext cx="800100" cy="1381125"/>
          </a:xfrm>
          <a:custGeom>
            <a:avLst/>
            <a:gdLst>
              <a:gd name="T0" fmla="*/ 0 w 504"/>
              <a:gd name="T1" fmla="*/ 0 h 870"/>
              <a:gd name="T2" fmla="*/ 2147483647 w 504"/>
              <a:gd name="T3" fmla="*/ 2147483647 h 870"/>
              <a:gd name="T4" fmla="*/ 2147483647 w 504"/>
              <a:gd name="T5" fmla="*/ 2147483647 h 870"/>
              <a:gd name="T6" fmla="*/ 2147483647 w 504"/>
              <a:gd name="T7" fmla="*/ 2147483647 h 870"/>
              <a:gd name="T8" fmla="*/ 2147483647 w 504"/>
              <a:gd name="T9" fmla="*/ 2147483647 h 870"/>
              <a:gd name="T10" fmla="*/ 2147483647 w 504"/>
              <a:gd name="T11" fmla="*/ 2147483647 h 870"/>
              <a:gd name="T12" fmla="*/ 2147483647 w 504"/>
              <a:gd name="T13" fmla="*/ 2147483647 h 870"/>
              <a:gd name="T14" fmla="*/ 2147483647 w 504"/>
              <a:gd name="T15" fmla="*/ 2147483647 h 870"/>
              <a:gd name="T16" fmla="*/ 2147483647 w 504"/>
              <a:gd name="T17" fmla="*/ 2147483647 h 870"/>
              <a:gd name="T18" fmla="*/ 2147483647 w 504"/>
              <a:gd name="T19" fmla="*/ 2147483647 h 8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04"/>
              <a:gd name="T31" fmla="*/ 0 h 870"/>
              <a:gd name="T32" fmla="*/ 504 w 504"/>
              <a:gd name="T33" fmla="*/ 870 h 8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04" h="870">
                <a:moveTo>
                  <a:pt x="0" y="0"/>
                </a:moveTo>
                <a:cubicBezTo>
                  <a:pt x="21" y="11"/>
                  <a:pt x="79" y="44"/>
                  <a:pt x="129" y="63"/>
                </a:cubicBezTo>
                <a:cubicBezTo>
                  <a:pt x="179" y="82"/>
                  <a:pt x="255" y="102"/>
                  <a:pt x="299" y="112"/>
                </a:cubicBezTo>
                <a:cubicBezTo>
                  <a:pt x="343" y="122"/>
                  <a:pt x="362" y="116"/>
                  <a:pt x="392" y="121"/>
                </a:cubicBezTo>
                <a:cubicBezTo>
                  <a:pt x="417" y="124"/>
                  <a:pt x="469" y="100"/>
                  <a:pt x="479" y="145"/>
                </a:cubicBezTo>
                <a:cubicBezTo>
                  <a:pt x="490" y="191"/>
                  <a:pt x="504" y="700"/>
                  <a:pt x="490" y="772"/>
                </a:cubicBezTo>
                <a:cubicBezTo>
                  <a:pt x="477" y="845"/>
                  <a:pt x="447" y="842"/>
                  <a:pt x="406" y="839"/>
                </a:cubicBezTo>
                <a:cubicBezTo>
                  <a:pt x="365" y="836"/>
                  <a:pt x="323" y="835"/>
                  <a:pt x="286" y="833"/>
                </a:cubicBezTo>
                <a:cubicBezTo>
                  <a:pt x="250" y="831"/>
                  <a:pt x="226" y="822"/>
                  <a:pt x="192" y="828"/>
                </a:cubicBezTo>
                <a:cubicBezTo>
                  <a:pt x="158" y="834"/>
                  <a:pt x="107" y="861"/>
                  <a:pt x="84" y="870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6" name="Text Box 516"/>
          <p:cNvSpPr txBox="1">
            <a:spLocks noChangeArrowheads="1"/>
          </p:cNvSpPr>
          <p:nvPr/>
        </p:nvSpPr>
        <p:spPr bwMode="auto">
          <a:xfrm>
            <a:off x="4724400" y="3960813"/>
            <a:ext cx="674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c</a:t>
            </a:r>
            <a:endParaRPr lang="en-US" altLang="en-US" sz="2000"/>
          </a:p>
        </p:txBody>
      </p:sp>
      <p:sp>
        <p:nvSpPr>
          <p:cNvPr id="115757" name="Freeform 517"/>
          <p:cNvSpPr>
            <a:spLocks/>
          </p:cNvSpPr>
          <p:nvPr/>
        </p:nvSpPr>
        <p:spPr bwMode="auto">
          <a:xfrm>
            <a:off x="6173788" y="2749550"/>
            <a:ext cx="431800" cy="1570038"/>
          </a:xfrm>
          <a:custGeom>
            <a:avLst/>
            <a:gdLst>
              <a:gd name="T0" fmla="*/ 0 w 272"/>
              <a:gd name="T1" fmla="*/ 0 h 989"/>
              <a:gd name="T2" fmla="*/ 2147483647 w 272"/>
              <a:gd name="T3" fmla="*/ 2147483647 h 989"/>
              <a:gd name="T4" fmla="*/ 2147483647 w 272"/>
              <a:gd name="T5" fmla="*/ 2147483647 h 989"/>
              <a:gd name="T6" fmla="*/ 2147483647 w 272"/>
              <a:gd name="T7" fmla="*/ 2147483647 h 989"/>
              <a:gd name="T8" fmla="*/ 2147483647 w 272"/>
              <a:gd name="T9" fmla="*/ 2147483647 h 989"/>
              <a:gd name="T10" fmla="*/ 2147483647 w 272"/>
              <a:gd name="T11" fmla="*/ 2147483647 h 989"/>
              <a:gd name="T12" fmla="*/ 2147483647 w 272"/>
              <a:gd name="T13" fmla="*/ 2147483647 h 9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2"/>
              <a:gd name="T22" fmla="*/ 0 h 989"/>
              <a:gd name="T23" fmla="*/ 272 w 272"/>
              <a:gd name="T24" fmla="*/ 989 h 98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2" h="989">
                <a:moveTo>
                  <a:pt x="0" y="0"/>
                </a:moveTo>
                <a:cubicBezTo>
                  <a:pt x="15" y="13"/>
                  <a:pt x="49" y="56"/>
                  <a:pt x="92" y="80"/>
                </a:cubicBezTo>
                <a:cubicBezTo>
                  <a:pt x="231" y="84"/>
                  <a:pt x="204" y="89"/>
                  <a:pt x="257" y="147"/>
                </a:cubicBezTo>
                <a:cubicBezTo>
                  <a:pt x="270" y="295"/>
                  <a:pt x="272" y="652"/>
                  <a:pt x="268" y="774"/>
                </a:cubicBezTo>
                <a:cubicBezTo>
                  <a:pt x="268" y="895"/>
                  <a:pt x="261" y="853"/>
                  <a:pt x="257" y="875"/>
                </a:cubicBezTo>
                <a:cubicBezTo>
                  <a:pt x="251" y="894"/>
                  <a:pt x="257" y="889"/>
                  <a:pt x="242" y="908"/>
                </a:cubicBezTo>
                <a:cubicBezTo>
                  <a:pt x="227" y="927"/>
                  <a:pt x="183" y="972"/>
                  <a:pt x="167" y="989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8" name="Freeform 518"/>
          <p:cNvSpPr>
            <a:spLocks/>
          </p:cNvSpPr>
          <p:nvPr/>
        </p:nvSpPr>
        <p:spPr bwMode="auto">
          <a:xfrm>
            <a:off x="6757988" y="2733675"/>
            <a:ext cx="638175" cy="1538288"/>
          </a:xfrm>
          <a:custGeom>
            <a:avLst/>
            <a:gdLst>
              <a:gd name="T0" fmla="*/ 2147483647 w 402"/>
              <a:gd name="T1" fmla="*/ 0 h 969"/>
              <a:gd name="T2" fmla="*/ 2147483647 w 402"/>
              <a:gd name="T3" fmla="*/ 2147483647 h 969"/>
              <a:gd name="T4" fmla="*/ 2147483647 w 402"/>
              <a:gd name="T5" fmla="*/ 2147483647 h 969"/>
              <a:gd name="T6" fmla="*/ 2147483647 w 402"/>
              <a:gd name="T7" fmla="*/ 2147483647 h 969"/>
              <a:gd name="T8" fmla="*/ 2147483647 w 402"/>
              <a:gd name="T9" fmla="*/ 2147483647 h 969"/>
              <a:gd name="T10" fmla="*/ 2147483647 w 402"/>
              <a:gd name="T11" fmla="*/ 2147483647 h 969"/>
              <a:gd name="T12" fmla="*/ 2147483647 w 402"/>
              <a:gd name="T13" fmla="*/ 2147483647 h 969"/>
              <a:gd name="T14" fmla="*/ 2147483647 w 402"/>
              <a:gd name="T15" fmla="*/ 2147483647 h 969"/>
              <a:gd name="T16" fmla="*/ 2147483647 w 402"/>
              <a:gd name="T17" fmla="*/ 2147483647 h 96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2"/>
              <a:gd name="T28" fmla="*/ 0 h 969"/>
              <a:gd name="T29" fmla="*/ 402 w 402"/>
              <a:gd name="T30" fmla="*/ 969 h 96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2" h="969">
                <a:moveTo>
                  <a:pt x="306" y="0"/>
                </a:moveTo>
                <a:cubicBezTo>
                  <a:pt x="295" y="5"/>
                  <a:pt x="262" y="24"/>
                  <a:pt x="240" y="36"/>
                </a:cubicBezTo>
                <a:cubicBezTo>
                  <a:pt x="218" y="48"/>
                  <a:pt x="199" y="58"/>
                  <a:pt x="174" y="72"/>
                </a:cubicBezTo>
                <a:cubicBezTo>
                  <a:pt x="149" y="86"/>
                  <a:pt x="115" y="101"/>
                  <a:pt x="90" y="119"/>
                </a:cubicBezTo>
                <a:cubicBezTo>
                  <a:pt x="64" y="136"/>
                  <a:pt x="72" y="127"/>
                  <a:pt x="25" y="178"/>
                </a:cubicBezTo>
                <a:cubicBezTo>
                  <a:pt x="14" y="223"/>
                  <a:pt x="0" y="732"/>
                  <a:pt x="14" y="804"/>
                </a:cubicBezTo>
                <a:cubicBezTo>
                  <a:pt x="27" y="877"/>
                  <a:pt x="53" y="854"/>
                  <a:pt x="98" y="871"/>
                </a:cubicBezTo>
                <a:cubicBezTo>
                  <a:pt x="144" y="888"/>
                  <a:pt x="209" y="884"/>
                  <a:pt x="261" y="900"/>
                </a:cubicBezTo>
                <a:cubicBezTo>
                  <a:pt x="312" y="916"/>
                  <a:pt x="373" y="955"/>
                  <a:pt x="402" y="969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5759" name="Text Box 519"/>
          <p:cNvSpPr txBox="1">
            <a:spLocks noChangeArrowheads="1"/>
          </p:cNvSpPr>
          <p:nvPr/>
        </p:nvSpPr>
        <p:spPr bwMode="auto">
          <a:xfrm>
            <a:off x="5983288" y="4498975"/>
            <a:ext cx="6762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c</a:t>
            </a:r>
            <a:endParaRPr lang="en-US" altLang="en-US" sz="2000"/>
          </a:p>
        </p:txBody>
      </p:sp>
      <p:sp>
        <p:nvSpPr>
          <p:cNvPr id="115760" name="Text Box 520"/>
          <p:cNvSpPr txBox="1">
            <a:spLocks noChangeArrowheads="1"/>
          </p:cNvSpPr>
          <p:nvPr/>
        </p:nvSpPr>
        <p:spPr bwMode="auto">
          <a:xfrm>
            <a:off x="7670800" y="3986213"/>
            <a:ext cx="6746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  <a:r>
              <a:rPr lang="en-US" altLang="en-US" sz="2800" baseline="-25000"/>
              <a:t>c</a:t>
            </a:r>
            <a:endParaRPr lang="en-US" altLang="en-US" sz="2000"/>
          </a:p>
        </p:txBody>
      </p:sp>
      <p:sp>
        <p:nvSpPr>
          <p:cNvPr id="115761" name="Text Box 521"/>
          <p:cNvSpPr txBox="1">
            <a:spLocks noChangeArrowheads="1"/>
          </p:cNvSpPr>
          <p:nvPr/>
        </p:nvSpPr>
        <p:spPr bwMode="auto">
          <a:xfrm>
            <a:off x="6699250" y="3357563"/>
            <a:ext cx="676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2000"/>
              <a:t>R</a:t>
            </a:r>
          </a:p>
        </p:txBody>
      </p:sp>
      <p:grpSp>
        <p:nvGrpSpPr>
          <p:cNvPr id="115763" name="Group 81"/>
          <p:cNvGrpSpPr>
            <a:grpSpLocks/>
          </p:cNvGrpSpPr>
          <p:nvPr/>
        </p:nvGrpSpPr>
        <p:grpSpPr bwMode="auto">
          <a:xfrm>
            <a:off x="4576763" y="1784350"/>
            <a:ext cx="352425" cy="660400"/>
            <a:chOff x="4140" y="429"/>
            <a:chExt cx="1425" cy="2396"/>
          </a:xfrm>
        </p:grpSpPr>
        <p:sp>
          <p:nvSpPr>
            <p:cNvPr id="115841" name="Freeform 82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42" name="Rectangle 83"/>
            <p:cNvSpPr>
              <a:spLocks noChangeArrowheads="1"/>
            </p:cNvSpPr>
            <p:nvPr/>
          </p:nvSpPr>
          <p:spPr bwMode="auto">
            <a:xfrm>
              <a:off x="4204" y="429"/>
              <a:ext cx="1046" cy="228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43" name="Freeform 84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44" name="Freeform 85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45" name="Rectangle 86"/>
            <p:cNvSpPr>
              <a:spLocks noChangeArrowheads="1"/>
            </p:cNvSpPr>
            <p:nvPr/>
          </p:nvSpPr>
          <p:spPr bwMode="auto">
            <a:xfrm>
              <a:off x="4211" y="694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46" name="Group 87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5871" name="AutoShape 88"/>
              <p:cNvSpPr>
                <a:spLocks noChangeArrowheads="1"/>
              </p:cNvSpPr>
              <p:nvPr/>
            </p:nvSpPr>
            <p:spPr bwMode="auto">
              <a:xfrm>
                <a:off x="615" y="2560"/>
                <a:ext cx="721" cy="1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72" name="AutoShape 89"/>
              <p:cNvSpPr>
                <a:spLocks noChangeArrowheads="1"/>
              </p:cNvSpPr>
              <p:nvPr/>
            </p:nvSpPr>
            <p:spPr bwMode="auto">
              <a:xfrm>
                <a:off x="631" y="2582"/>
                <a:ext cx="689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47" name="Rectangle 90"/>
            <p:cNvSpPr>
              <a:spLocks noChangeArrowheads="1"/>
            </p:cNvSpPr>
            <p:nvPr/>
          </p:nvSpPr>
          <p:spPr bwMode="auto">
            <a:xfrm>
              <a:off x="4223" y="1016"/>
              <a:ext cx="597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48" name="Group 91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5869" name="AutoShape 92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70" name="AutoShape 93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49" name="Rectangle 94"/>
            <p:cNvSpPr>
              <a:spLocks noChangeArrowheads="1"/>
            </p:cNvSpPr>
            <p:nvPr/>
          </p:nvSpPr>
          <p:spPr bwMode="auto">
            <a:xfrm>
              <a:off x="4217" y="13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50" name="Rectangle 95"/>
            <p:cNvSpPr>
              <a:spLocks noChangeArrowheads="1"/>
            </p:cNvSpPr>
            <p:nvPr/>
          </p:nvSpPr>
          <p:spPr bwMode="auto">
            <a:xfrm>
              <a:off x="4230" y="16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51" name="Group 96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5867" name="AutoShape 97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68" name="AutoShape 98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52" name="Freeform 99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853" name="Group 100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5865" name="AutoShape 101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66" name="AutoShape 102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54" name="Rectangle 103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55" name="Freeform 104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56" name="Freeform 105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57" name="Oval 106"/>
            <p:cNvSpPr>
              <a:spLocks noChangeArrowheads="1"/>
            </p:cNvSpPr>
            <p:nvPr/>
          </p:nvSpPr>
          <p:spPr bwMode="auto">
            <a:xfrm>
              <a:off x="5520" y="2612"/>
              <a:ext cx="45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58" name="Freeform 107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59" name="AutoShape 108"/>
            <p:cNvSpPr>
              <a:spLocks noChangeArrowheads="1"/>
            </p:cNvSpPr>
            <p:nvPr/>
          </p:nvSpPr>
          <p:spPr bwMode="auto">
            <a:xfrm>
              <a:off x="4140" y="2675"/>
              <a:ext cx="1200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0" name="AutoShape 109"/>
            <p:cNvSpPr>
              <a:spLocks noChangeArrowheads="1"/>
            </p:cNvSpPr>
            <p:nvPr/>
          </p:nvSpPr>
          <p:spPr bwMode="auto">
            <a:xfrm>
              <a:off x="4204" y="2710"/>
              <a:ext cx="1072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1" name="Oval 110"/>
            <p:cNvSpPr>
              <a:spLocks noChangeArrowheads="1"/>
            </p:cNvSpPr>
            <p:nvPr/>
          </p:nvSpPr>
          <p:spPr bwMode="auto">
            <a:xfrm>
              <a:off x="4307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2" name="Oval 111"/>
            <p:cNvSpPr>
              <a:spLocks noChangeArrowheads="1"/>
            </p:cNvSpPr>
            <p:nvPr/>
          </p:nvSpPr>
          <p:spPr bwMode="auto">
            <a:xfrm>
              <a:off x="4487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5863" name="Oval 112"/>
            <p:cNvSpPr>
              <a:spLocks noChangeArrowheads="1"/>
            </p:cNvSpPr>
            <p:nvPr/>
          </p:nvSpPr>
          <p:spPr bwMode="auto">
            <a:xfrm>
              <a:off x="4660" y="2382"/>
              <a:ext cx="160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64" name="Rectangle 113"/>
            <p:cNvSpPr>
              <a:spLocks noChangeArrowheads="1"/>
            </p:cNvSpPr>
            <p:nvPr/>
          </p:nvSpPr>
          <p:spPr bwMode="auto">
            <a:xfrm>
              <a:off x="5064" y="1834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5764" name="Group 114"/>
          <p:cNvGrpSpPr>
            <a:grpSpLocks/>
          </p:cNvGrpSpPr>
          <p:nvPr/>
        </p:nvGrpSpPr>
        <p:grpSpPr bwMode="auto">
          <a:xfrm>
            <a:off x="5151438" y="1444625"/>
            <a:ext cx="352425" cy="660400"/>
            <a:chOff x="4140" y="429"/>
            <a:chExt cx="1425" cy="2396"/>
          </a:xfrm>
        </p:grpSpPr>
        <p:sp>
          <p:nvSpPr>
            <p:cNvPr id="115809" name="Freeform 115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10" name="Rectangle 116"/>
            <p:cNvSpPr>
              <a:spLocks noChangeArrowheads="1"/>
            </p:cNvSpPr>
            <p:nvPr/>
          </p:nvSpPr>
          <p:spPr bwMode="auto">
            <a:xfrm>
              <a:off x="4204" y="429"/>
              <a:ext cx="1046" cy="228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11" name="Freeform 117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12" name="Freeform 118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13" name="Rectangle 119"/>
            <p:cNvSpPr>
              <a:spLocks noChangeArrowheads="1"/>
            </p:cNvSpPr>
            <p:nvPr/>
          </p:nvSpPr>
          <p:spPr bwMode="auto">
            <a:xfrm>
              <a:off x="4211" y="694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14" name="Group 120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5839" name="AutoShape 121"/>
              <p:cNvSpPr>
                <a:spLocks noChangeArrowheads="1"/>
              </p:cNvSpPr>
              <p:nvPr/>
            </p:nvSpPr>
            <p:spPr bwMode="auto">
              <a:xfrm>
                <a:off x="615" y="2560"/>
                <a:ext cx="721" cy="1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40" name="AutoShape 122"/>
              <p:cNvSpPr>
                <a:spLocks noChangeArrowheads="1"/>
              </p:cNvSpPr>
              <p:nvPr/>
            </p:nvSpPr>
            <p:spPr bwMode="auto">
              <a:xfrm>
                <a:off x="631" y="2582"/>
                <a:ext cx="689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15" name="Rectangle 123"/>
            <p:cNvSpPr>
              <a:spLocks noChangeArrowheads="1"/>
            </p:cNvSpPr>
            <p:nvPr/>
          </p:nvSpPr>
          <p:spPr bwMode="auto">
            <a:xfrm>
              <a:off x="4223" y="1016"/>
              <a:ext cx="597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16" name="Group 124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5837" name="AutoShape 125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38" name="AutoShape 126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17" name="Rectangle 127"/>
            <p:cNvSpPr>
              <a:spLocks noChangeArrowheads="1"/>
            </p:cNvSpPr>
            <p:nvPr/>
          </p:nvSpPr>
          <p:spPr bwMode="auto">
            <a:xfrm>
              <a:off x="4217" y="13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18" name="Rectangle 128"/>
            <p:cNvSpPr>
              <a:spLocks noChangeArrowheads="1"/>
            </p:cNvSpPr>
            <p:nvPr/>
          </p:nvSpPr>
          <p:spPr bwMode="auto">
            <a:xfrm>
              <a:off x="4230" y="16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819" name="Group 129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5835" name="AutoShape 130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36" name="AutoShape 131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20" name="Freeform 132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821" name="Group 133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5833" name="AutoShape 134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34" name="AutoShape 135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822" name="Rectangle 136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3" name="Freeform 137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24" name="Freeform 138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25" name="Oval 139"/>
            <p:cNvSpPr>
              <a:spLocks noChangeArrowheads="1"/>
            </p:cNvSpPr>
            <p:nvPr/>
          </p:nvSpPr>
          <p:spPr bwMode="auto">
            <a:xfrm>
              <a:off x="5520" y="2612"/>
              <a:ext cx="45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6" name="Freeform 140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827" name="AutoShape 141"/>
            <p:cNvSpPr>
              <a:spLocks noChangeArrowheads="1"/>
            </p:cNvSpPr>
            <p:nvPr/>
          </p:nvSpPr>
          <p:spPr bwMode="auto">
            <a:xfrm>
              <a:off x="4140" y="2675"/>
              <a:ext cx="1200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8" name="AutoShape 142"/>
            <p:cNvSpPr>
              <a:spLocks noChangeArrowheads="1"/>
            </p:cNvSpPr>
            <p:nvPr/>
          </p:nvSpPr>
          <p:spPr bwMode="auto">
            <a:xfrm>
              <a:off x="4204" y="2710"/>
              <a:ext cx="1072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29" name="Oval 143"/>
            <p:cNvSpPr>
              <a:spLocks noChangeArrowheads="1"/>
            </p:cNvSpPr>
            <p:nvPr/>
          </p:nvSpPr>
          <p:spPr bwMode="auto">
            <a:xfrm>
              <a:off x="4307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30" name="Oval 144"/>
            <p:cNvSpPr>
              <a:spLocks noChangeArrowheads="1"/>
            </p:cNvSpPr>
            <p:nvPr/>
          </p:nvSpPr>
          <p:spPr bwMode="auto">
            <a:xfrm>
              <a:off x="4487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5831" name="Oval 145"/>
            <p:cNvSpPr>
              <a:spLocks noChangeArrowheads="1"/>
            </p:cNvSpPr>
            <p:nvPr/>
          </p:nvSpPr>
          <p:spPr bwMode="auto">
            <a:xfrm>
              <a:off x="4660" y="2382"/>
              <a:ext cx="160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32" name="Rectangle 146"/>
            <p:cNvSpPr>
              <a:spLocks noChangeArrowheads="1"/>
            </p:cNvSpPr>
            <p:nvPr/>
          </p:nvSpPr>
          <p:spPr bwMode="auto">
            <a:xfrm>
              <a:off x="5064" y="1834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5765" name="Group 147"/>
          <p:cNvGrpSpPr>
            <a:grpSpLocks/>
          </p:cNvGrpSpPr>
          <p:nvPr/>
        </p:nvGrpSpPr>
        <p:grpSpPr bwMode="auto">
          <a:xfrm>
            <a:off x="8002588" y="1700213"/>
            <a:ext cx="352425" cy="660400"/>
            <a:chOff x="4140" y="429"/>
            <a:chExt cx="1425" cy="2396"/>
          </a:xfrm>
        </p:grpSpPr>
        <p:sp>
          <p:nvSpPr>
            <p:cNvPr id="115777" name="Freeform 148"/>
            <p:cNvSpPr>
              <a:spLocks/>
            </p:cNvSpPr>
            <p:nvPr/>
          </p:nvSpPr>
          <p:spPr bwMode="auto">
            <a:xfrm>
              <a:off x="5268" y="433"/>
              <a:ext cx="283" cy="2286"/>
            </a:xfrm>
            <a:custGeom>
              <a:avLst/>
              <a:gdLst>
                <a:gd name="T0" fmla="*/ 3 w 354"/>
                <a:gd name="T1" fmla="*/ 0 h 2742"/>
                <a:gd name="T2" fmla="*/ 15 w 354"/>
                <a:gd name="T3" fmla="*/ 27 h 2742"/>
                <a:gd name="T4" fmla="*/ 15 w 354"/>
                <a:gd name="T5" fmla="*/ 205 h 2742"/>
                <a:gd name="T6" fmla="*/ 0 w 354"/>
                <a:gd name="T7" fmla="*/ 215 h 2742"/>
                <a:gd name="T8" fmla="*/ 3 w 354"/>
                <a:gd name="T9" fmla="*/ 0 h 2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4"/>
                <a:gd name="T16" fmla="*/ 0 h 2742"/>
                <a:gd name="T17" fmla="*/ 354 w 354"/>
                <a:gd name="T18" fmla="*/ 2742 h 2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4" h="2742">
                  <a:moveTo>
                    <a:pt x="63" y="0"/>
                  </a:moveTo>
                  <a:lnTo>
                    <a:pt x="354" y="339"/>
                  </a:lnTo>
                  <a:lnTo>
                    <a:pt x="346" y="2624"/>
                  </a:lnTo>
                  <a:lnTo>
                    <a:pt x="0" y="2742"/>
                  </a:lnTo>
                  <a:lnTo>
                    <a:pt x="63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78" name="Rectangle 149"/>
            <p:cNvSpPr>
              <a:spLocks noChangeArrowheads="1"/>
            </p:cNvSpPr>
            <p:nvPr/>
          </p:nvSpPr>
          <p:spPr bwMode="auto">
            <a:xfrm>
              <a:off x="4204" y="429"/>
              <a:ext cx="1046" cy="2287"/>
            </a:xfrm>
            <a:prstGeom prst="rect">
              <a:avLst/>
            </a:pr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79" name="Freeform 150"/>
            <p:cNvSpPr>
              <a:spLocks/>
            </p:cNvSpPr>
            <p:nvPr/>
          </p:nvSpPr>
          <p:spPr bwMode="auto">
            <a:xfrm>
              <a:off x="5321" y="570"/>
              <a:ext cx="169" cy="2115"/>
            </a:xfrm>
            <a:custGeom>
              <a:avLst/>
              <a:gdLst>
                <a:gd name="T0" fmla="*/ 2 w 211"/>
                <a:gd name="T1" fmla="*/ 0 h 2537"/>
                <a:gd name="T2" fmla="*/ 9 w 211"/>
                <a:gd name="T3" fmla="*/ 18 h 2537"/>
                <a:gd name="T4" fmla="*/ 2 w 211"/>
                <a:gd name="T5" fmla="*/ 196 h 2537"/>
                <a:gd name="T6" fmla="*/ 2 w 211"/>
                <a:gd name="T7" fmla="*/ 0 h 25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537"/>
                <a:gd name="T14" fmla="*/ 211 w 211"/>
                <a:gd name="T15" fmla="*/ 2537 h 25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537">
                  <a:moveTo>
                    <a:pt x="7" y="0"/>
                  </a:moveTo>
                  <a:cubicBezTo>
                    <a:pt x="7" y="0"/>
                    <a:pt x="57" y="28"/>
                    <a:pt x="211" y="218"/>
                  </a:cubicBezTo>
                  <a:cubicBezTo>
                    <a:pt x="0" y="1229"/>
                    <a:pt x="41" y="2537"/>
                    <a:pt x="7" y="2501"/>
                  </a:cubicBezTo>
                  <a:lnTo>
                    <a:pt x="7" y="0"/>
                  </a:lnTo>
                  <a:close/>
                </a:path>
              </a:pathLst>
            </a:custGeom>
            <a:gradFill rotWithShape="1">
              <a:gsLst>
                <a:gs pos="0">
                  <a:srgbClr val="808080"/>
                </a:gs>
                <a:gs pos="100000">
                  <a:srgbClr val="F8F8F8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80" name="Freeform 151"/>
            <p:cNvSpPr>
              <a:spLocks/>
            </p:cNvSpPr>
            <p:nvPr/>
          </p:nvSpPr>
          <p:spPr bwMode="auto">
            <a:xfrm>
              <a:off x="5284" y="1640"/>
              <a:ext cx="263" cy="189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1 h 226"/>
                <a:gd name="T4" fmla="*/ 14 w 328"/>
                <a:gd name="T5" fmla="*/ 19 h 226"/>
                <a:gd name="T6" fmla="*/ 0 w 328"/>
                <a:gd name="T7" fmla="*/ 8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81" name="Rectangle 152"/>
            <p:cNvSpPr>
              <a:spLocks noChangeArrowheads="1"/>
            </p:cNvSpPr>
            <p:nvPr/>
          </p:nvSpPr>
          <p:spPr bwMode="auto">
            <a:xfrm>
              <a:off x="4211" y="694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782" name="Group 153"/>
            <p:cNvGrpSpPr>
              <a:grpSpLocks/>
            </p:cNvGrpSpPr>
            <p:nvPr/>
          </p:nvGrpSpPr>
          <p:grpSpPr bwMode="auto">
            <a:xfrm>
              <a:off x="4749" y="668"/>
              <a:ext cx="581" cy="145"/>
              <a:chOff x="614" y="2568"/>
              <a:chExt cx="725" cy="139"/>
            </a:xfrm>
          </p:grpSpPr>
          <p:sp>
            <p:nvSpPr>
              <p:cNvPr id="115807" name="AutoShape 154"/>
              <p:cNvSpPr>
                <a:spLocks noChangeArrowheads="1"/>
              </p:cNvSpPr>
              <p:nvPr/>
            </p:nvSpPr>
            <p:spPr bwMode="auto">
              <a:xfrm>
                <a:off x="615" y="2560"/>
                <a:ext cx="721" cy="149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8" name="AutoShape 155"/>
              <p:cNvSpPr>
                <a:spLocks noChangeArrowheads="1"/>
              </p:cNvSpPr>
              <p:nvPr/>
            </p:nvSpPr>
            <p:spPr bwMode="auto">
              <a:xfrm>
                <a:off x="631" y="2582"/>
                <a:ext cx="689" cy="110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83" name="Rectangle 156"/>
            <p:cNvSpPr>
              <a:spLocks noChangeArrowheads="1"/>
            </p:cNvSpPr>
            <p:nvPr/>
          </p:nvSpPr>
          <p:spPr bwMode="auto">
            <a:xfrm>
              <a:off x="4223" y="1016"/>
              <a:ext cx="597" cy="5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784" name="Group 157"/>
            <p:cNvGrpSpPr>
              <a:grpSpLocks/>
            </p:cNvGrpSpPr>
            <p:nvPr/>
          </p:nvGrpSpPr>
          <p:grpSpPr bwMode="auto">
            <a:xfrm>
              <a:off x="4747" y="994"/>
              <a:ext cx="581" cy="134"/>
              <a:chOff x="614" y="2568"/>
              <a:chExt cx="725" cy="139"/>
            </a:xfrm>
          </p:grpSpPr>
          <p:sp>
            <p:nvSpPr>
              <p:cNvPr id="115805" name="AutoShape 158"/>
              <p:cNvSpPr>
                <a:spLocks noChangeArrowheads="1"/>
              </p:cNvSpPr>
              <p:nvPr/>
            </p:nvSpPr>
            <p:spPr bwMode="auto">
              <a:xfrm>
                <a:off x="617" y="2567"/>
                <a:ext cx="721" cy="137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6" name="AutoShape 159"/>
              <p:cNvSpPr>
                <a:spLocks noChangeArrowheads="1"/>
              </p:cNvSpPr>
              <p:nvPr/>
            </p:nvSpPr>
            <p:spPr bwMode="auto">
              <a:xfrm>
                <a:off x="634" y="2585"/>
                <a:ext cx="689" cy="102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85" name="Rectangle 160"/>
            <p:cNvSpPr>
              <a:spLocks noChangeArrowheads="1"/>
            </p:cNvSpPr>
            <p:nvPr/>
          </p:nvSpPr>
          <p:spPr bwMode="auto">
            <a:xfrm>
              <a:off x="4217" y="13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86" name="Rectangle 161"/>
            <p:cNvSpPr>
              <a:spLocks noChangeArrowheads="1"/>
            </p:cNvSpPr>
            <p:nvPr/>
          </p:nvSpPr>
          <p:spPr bwMode="auto">
            <a:xfrm>
              <a:off x="4230" y="1656"/>
              <a:ext cx="597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15787" name="Group 162"/>
            <p:cNvGrpSpPr>
              <a:grpSpLocks/>
            </p:cNvGrpSpPr>
            <p:nvPr/>
          </p:nvGrpSpPr>
          <p:grpSpPr bwMode="auto">
            <a:xfrm>
              <a:off x="4735" y="1627"/>
              <a:ext cx="582" cy="151"/>
              <a:chOff x="614" y="2568"/>
              <a:chExt cx="725" cy="139"/>
            </a:xfrm>
          </p:grpSpPr>
          <p:sp>
            <p:nvSpPr>
              <p:cNvPr id="115803" name="AutoShape 163"/>
              <p:cNvSpPr>
                <a:spLocks noChangeArrowheads="1"/>
              </p:cNvSpPr>
              <p:nvPr/>
            </p:nvSpPr>
            <p:spPr bwMode="auto">
              <a:xfrm>
                <a:off x="616" y="2568"/>
                <a:ext cx="720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4" name="AutoShape 164"/>
              <p:cNvSpPr>
                <a:spLocks noChangeArrowheads="1"/>
              </p:cNvSpPr>
              <p:nvPr/>
            </p:nvSpPr>
            <p:spPr bwMode="auto">
              <a:xfrm>
                <a:off x="632" y="2584"/>
                <a:ext cx="688" cy="106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88" name="Freeform 165"/>
            <p:cNvSpPr>
              <a:spLocks/>
            </p:cNvSpPr>
            <p:nvPr/>
          </p:nvSpPr>
          <p:spPr bwMode="auto">
            <a:xfrm>
              <a:off x="5288" y="1354"/>
              <a:ext cx="263" cy="188"/>
            </a:xfrm>
            <a:custGeom>
              <a:avLst/>
              <a:gdLst>
                <a:gd name="T0" fmla="*/ 2 w 328"/>
                <a:gd name="T1" fmla="*/ 0 h 226"/>
                <a:gd name="T2" fmla="*/ 14 w 328"/>
                <a:gd name="T3" fmla="*/ 10 h 226"/>
                <a:gd name="T4" fmla="*/ 14 w 328"/>
                <a:gd name="T5" fmla="*/ 17 h 226"/>
                <a:gd name="T6" fmla="*/ 0 w 328"/>
                <a:gd name="T7" fmla="*/ 7 h 226"/>
                <a:gd name="T8" fmla="*/ 2 w 328"/>
                <a:gd name="T9" fmla="*/ 0 h 2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8"/>
                <a:gd name="T16" fmla="*/ 0 h 226"/>
                <a:gd name="T17" fmla="*/ 328 w 328"/>
                <a:gd name="T18" fmla="*/ 226 h 2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8" h="226">
                  <a:moveTo>
                    <a:pt x="4" y="0"/>
                  </a:moveTo>
                  <a:cubicBezTo>
                    <a:pt x="60" y="10"/>
                    <a:pt x="182" y="74"/>
                    <a:pt x="328" y="128"/>
                  </a:cubicBezTo>
                  <a:cubicBezTo>
                    <a:pt x="326" y="162"/>
                    <a:pt x="326" y="158"/>
                    <a:pt x="326" y="226"/>
                  </a:cubicBezTo>
                  <a:cubicBezTo>
                    <a:pt x="326" y="226"/>
                    <a:pt x="169" y="155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5789" name="Group 166"/>
            <p:cNvGrpSpPr>
              <a:grpSpLocks/>
            </p:cNvGrpSpPr>
            <p:nvPr/>
          </p:nvGrpSpPr>
          <p:grpSpPr bwMode="auto">
            <a:xfrm>
              <a:off x="4739" y="1327"/>
              <a:ext cx="582" cy="139"/>
              <a:chOff x="614" y="2568"/>
              <a:chExt cx="725" cy="139"/>
            </a:xfrm>
          </p:grpSpPr>
          <p:sp>
            <p:nvSpPr>
              <p:cNvPr id="115801" name="AutoShape 167"/>
              <p:cNvSpPr>
                <a:spLocks noChangeArrowheads="1"/>
              </p:cNvSpPr>
              <p:nvPr/>
            </p:nvSpPr>
            <p:spPr bwMode="auto">
              <a:xfrm>
                <a:off x="611" y="2569"/>
                <a:ext cx="728" cy="13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5802" name="AutoShape 168"/>
              <p:cNvSpPr>
                <a:spLocks noChangeArrowheads="1"/>
              </p:cNvSpPr>
              <p:nvPr/>
            </p:nvSpPr>
            <p:spPr bwMode="auto">
              <a:xfrm>
                <a:off x="627" y="2586"/>
                <a:ext cx="696" cy="104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0000FF"/>
                  </a:gs>
                  <a:gs pos="50000">
                    <a:srgbClr val="99CCFF"/>
                  </a:gs>
                  <a:gs pos="100000">
                    <a:srgbClr val="0000FF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15790" name="Rectangle 169"/>
            <p:cNvSpPr>
              <a:spLocks noChangeArrowheads="1"/>
            </p:cNvSpPr>
            <p:nvPr/>
          </p:nvSpPr>
          <p:spPr bwMode="auto">
            <a:xfrm>
              <a:off x="5250" y="429"/>
              <a:ext cx="71" cy="228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DDDDDD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1" name="Freeform 170"/>
            <p:cNvSpPr>
              <a:spLocks/>
            </p:cNvSpPr>
            <p:nvPr/>
          </p:nvSpPr>
          <p:spPr bwMode="auto">
            <a:xfrm>
              <a:off x="5312" y="1007"/>
              <a:ext cx="237" cy="213"/>
            </a:xfrm>
            <a:custGeom>
              <a:avLst/>
              <a:gdLst>
                <a:gd name="T0" fmla="*/ 2 w 296"/>
                <a:gd name="T1" fmla="*/ 0 h 256"/>
                <a:gd name="T2" fmla="*/ 14 w 296"/>
                <a:gd name="T3" fmla="*/ 10 h 256"/>
                <a:gd name="T4" fmla="*/ 14 w 296"/>
                <a:gd name="T5" fmla="*/ 19 h 256"/>
                <a:gd name="T6" fmla="*/ 0 w 296"/>
                <a:gd name="T7" fmla="*/ 7 h 256"/>
                <a:gd name="T8" fmla="*/ 2 w 296"/>
                <a:gd name="T9" fmla="*/ 0 h 2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6"/>
                <a:gd name="T16" fmla="*/ 0 h 256"/>
                <a:gd name="T17" fmla="*/ 296 w 296"/>
                <a:gd name="T18" fmla="*/ 256 h 2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6" h="256">
                  <a:moveTo>
                    <a:pt x="4" y="0"/>
                  </a:moveTo>
                  <a:cubicBezTo>
                    <a:pt x="55" y="10"/>
                    <a:pt x="144" y="68"/>
                    <a:pt x="292" y="144"/>
                  </a:cubicBezTo>
                  <a:cubicBezTo>
                    <a:pt x="290" y="178"/>
                    <a:pt x="296" y="188"/>
                    <a:pt x="296" y="256"/>
                  </a:cubicBezTo>
                  <a:cubicBezTo>
                    <a:pt x="296" y="256"/>
                    <a:pt x="160" y="176"/>
                    <a:pt x="0" y="100"/>
                  </a:cubicBezTo>
                  <a:cubicBezTo>
                    <a:pt x="0" y="48"/>
                    <a:pt x="4" y="17"/>
                    <a:pt x="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92" name="Freeform 171"/>
            <p:cNvSpPr>
              <a:spLocks/>
            </p:cNvSpPr>
            <p:nvPr/>
          </p:nvSpPr>
          <p:spPr bwMode="auto">
            <a:xfrm>
              <a:off x="5315" y="680"/>
              <a:ext cx="244" cy="240"/>
            </a:xfrm>
            <a:custGeom>
              <a:avLst/>
              <a:gdLst>
                <a:gd name="T0" fmla="*/ 0 w 304"/>
                <a:gd name="T1" fmla="*/ 0 h 288"/>
                <a:gd name="T2" fmla="*/ 14 w 304"/>
                <a:gd name="T3" fmla="*/ 13 h 288"/>
                <a:gd name="T4" fmla="*/ 13 w 304"/>
                <a:gd name="T5" fmla="*/ 23 h 288"/>
                <a:gd name="T6" fmla="*/ 2 w 304"/>
                <a:gd name="T7" fmla="*/ 10 h 288"/>
                <a:gd name="T8" fmla="*/ 0 w 304"/>
                <a:gd name="T9" fmla="*/ 0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4"/>
                <a:gd name="T16" fmla="*/ 0 h 288"/>
                <a:gd name="T17" fmla="*/ 304 w 304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4" h="288">
                  <a:moveTo>
                    <a:pt x="0" y="0"/>
                  </a:moveTo>
                  <a:cubicBezTo>
                    <a:pt x="51" y="10"/>
                    <a:pt x="148" y="76"/>
                    <a:pt x="304" y="164"/>
                  </a:cubicBezTo>
                  <a:cubicBezTo>
                    <a:pt x="302" y="198"/>
                    <a:pt x="284" y="220"/>
                    <a:pt x="284" y="288"/>
                  </a:cubicBezTo>
                  <a:cubicBezTo>
                    <a:pt x="284" y="288"/>
                    <a:pt x="163" y="179"/>
                    <a:pt x="8" y="124"/>
                  </a:cubicBezTo>
                  <a:cubicBezTo>
                    <a:pt x="8" y="72"/>
                    <a:pt x="0" y="17"/>
                    <a:pt x="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292929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93" name="Oval 172"/>
            <p:cNvSpPr>
              <a:spLocks noChangeArrowheads="1"/>
            </p:cNvSpPr>
            <p:nvPr/>
          </p:nvSpPr>
          <p:spPr bwMode="auto">
            <a:xfrm>
              <a:off x="5520" y="2612"/>
              <a:ext cx="45" cy="98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4" name="Freeform 173"/>
            <p:cNvSpPr>
              <a:spLocks/>
            </p:cNvSpPr>
            <p:nvPr/>
          </p:nvSpPr>
          <p:spPr bwMode="auto">
            <a:xfrm>
              <a:off x="5302" y="2614"/>
              <a:ext cx="245" cy="200"/>
            </a:xfrm>
            <a:custGeom>
              <a:avLst/>
              <a:gdLst>
                <a:gd name="T0" fmla="*/ 0 w 306"/>
                <a:gd name="T1" fmla="*/ 9 h 240"/>
                <a:gd name="T2" fmla="*/ 2 w 306"/>
                <a:gd name="T3" fmla="*/ 19 h 240"/>
                <a:gd name="T4" fmla="*/ 14 w 306"/>
                <a:gd name="T5" fmla="*/ 9 h 240"/>
                <a:gd name="T6" fmla="*/ 14 w 306"/>
                <a:gd name="T7" fmla="*/ 0 h 240"/>
                <a:gd name="T8" fmla="*/ 0 w 306"/>
                <a:gd name="T9" fmla="*/ 9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6"/>
                <a:gd name="T16" fmla="*/ 0 h 240"/>
                <a:gd name="T17" fmla="*/ 306 w 306"/>
                <a:gd name="T18" fmla="*/ 240 h 2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6" h="240">
                  <a:moveTo>
                    <a:pt x="0" y="106"/>
                  </a:moveTo>
                  <a:lnTo>
                    <a:pt x="2" y="240"/>
                  </a:lnTo>
                  <a:lnTo>
                    <a:pt x="306" y="110"/>
                  </a:lnTo>
                  <a:lnTo>
                    <a:pt x="300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795" name="AutoShape 174"/>
            <p:cNvSpPr>
              <a:spLocks noChangeArrowheads="1"/>
            </p:cNvSpPr>
            <p:nvPr/>
          </p:nvSpPr>
          <p:spPr bwMode="auto">
            <a:xfrm>
              <a:off x="4140" y="2675"/>
              <a:ext cx="1200" cy="150"/>
            </a:xfrm>
            <a:prstGeom prst="roundRect">
              <a:avLst>
                <a:gd name="adj" fmla="val 50000"/>
              </a:avLst>
            </a:prstGeom>
            <a:solidFill>
              <a:srgbClr val="DDDDDD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6" name="AutoShape 175"/>
            <p:cNvSpPr>
              <a:spLocks noChangeArrowheads="1"/>
            </p:cNvSpPr>
            <p:nvPr/>
          </p:nvSpPr>
          <p:spPr bwMode="auto">
            <a:xfrm>
              <a:off x="4204" y="2710"/>
              <a:ext cx="1072" cy="8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bg2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7" name="Oval 176"/>
            <p:cNvSpPr>
              <a:spLocks noChangeArrowheads="1"/>
            </p:cNvSpPr>
            <p:nvPr/>
          </p:nvSpPr>
          <p:spPr bwMode="auto">
            <a:xfrm>
              <a:off x="4307" y="2382"/>
              <a:ext cx="160" cy="144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798" name="Oval 177"/>
            <p:cNvSpPr>
              <a:spLocks noChangeArrowheads="1"/>
            </p:cNvSpPr>
            <p:nvPr/>
          </p:nvSpPr>
          <p:spPr bwMode="auto">
            <a:xfrm>
              <a:off x="4487" y="2382"/>
              <a:ext cx="160" cy="14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 sz="1800">
                <a:solidFill>
                  <a:srgbClr val="FF0000"/>
                </a:solidFill>
              </a:endParaRPr>
            </a:p>
          </p:txBody>
        </p:sp>
        <p:sp>
          <p:nvSpPr>
            <p:cNvPr id="115799" name="Oval 178"/>
            <p:cNvSpPr>
              <a:spLocks noChangeArrowheads="1"/>
            </p:cNvSpPr>
            <p:nvPr/>
          </p:nvSpPr>
          <p:spPr bwMode="auto">
            <a:xfrm>
              <a:off x="4660" y="2382"/>
              <a:ext cx="160" cy="138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5800" name="Rectangle 179"/>
            <p:cNvSpPr>
              <a:spLocks noChangeArrowheads="1"/>
            </p:cNvSpPr>
            <p:nvPr/>
          </p:nvSpPr>
          <p:spPr bwMode="auto">
            <a:xfrm>
              <a:off x="5064" y="1834"/>
              <a:ext cx="83" cy="760"/>
            </a:xfrm>
            <a:prstGeom prst="rect">
              <a:avLst/>
            </a:prstGeom>
            <a:solidFill>
              <a:srgbClr val="29292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15766" name="Group 180"/>
          <p:cNvGrpSpPr>
            <a:grpSpLocks/>
          </p:cNvGrpSpPr>
          <p:nvPr/>
        </p:nvGrpSpPr>
        <p:grpSpPr bwMode="auto">
          <a:xfrm flipH="1">
            <a:off x="8151813" y="4489450"/>
            <a:ext cx="803275" cy="771525"/>
            <a:chOff x="-44" y="1473"/>
            <a:chExt cx="981" cy="1105"/>
          </a:xfrm>
        </p:grpSpPr>
        <p:pic>
          <p:nvPicPr>
            <p:cNvPr id="115775" name="Picture 181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76" name="Freeform 18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5767" name="Group 183"/>
          <p:cNvGrpSpPr>
            <a:grpSpLocks/>
          </p:cNvGrpSpPr>
          <p:nvPr/>
        </p:nvGrpSpPr>
        <p:grpSpPr bwMode="auto">
          <a:xfrm>
            <a:off x="4237038" y="4470400"/>
            <a:ext cx="803275" cy="771525"/>
            <a:chOff x="-44" y="1473"/>
            <a:chExt cx="981" cy="1105"/>
          </a:xfrm>
        </p:grpSpPr>
        <p:pic>
          <p:nvPicPr>
            <p:cNvPr id="115773" name="Picture 184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74" name="Freeform 185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15768" name="Group 186"/>
          <p:cNvGrpSpPr>
            <a:grpSpLocks/>
          </p:cNvGrpSpPr>
          <p:nvPr/>
        </p:nvGrpSpPr>
        <p:grpSpPr bwMode="auto">
          <a:xfrm>
            <a:off x="4859338" y="4919663"/>
            <a:ext cx="803275" cy="771525"/>
            <a:chOff x="-44" y="1473"/>
            <a:chExt cx="981" cy="1105"/>
          </a:xfrm>
        </p:grpSpPr>
        <p:pic>
          <p:nvPicPr>
            <p:cNvPr id="115771" name="Picture 187" descr="desktop_computer_stylized_med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72" name="Freeform 188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" descr="f01-16-9780123850591 copy">
            <a:extLst>
              <a:ext uri="{FF2B5EF4-FFF2-40B4-BE49-F238E27FC236}">
                <a16:creationId xmlns:a16="http://schemas.microsoft.com/office/drawing/2014/main" id="{75B2649E-BAD0-194D-8B38-8FA3BEF70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341438"/>
            <a:ext cx="5473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2">
            <a:extLst>
              <a:ext uri="{FF2B5EF4-FFF2-40B4-BE49-F238E27FC236}">
                <a16:creationId xmlns:a16="http://schemas.microsoft.com/office/drawing/2014/main" id="{DD68F08C-92A0-A043-A0B2-FF6F6275DC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Bandwidth</a:t>
            </a:r>
            <a:endParaRPr lang="en-GB" altLang="en-US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69DA5499-232D-964D-9D1C-65EA203C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221163"/>
            <a:ext cx="7200900" cy="144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Bits transmitted at a particular bandwidth can be regarded as having some width: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(a) bits transmitted at 1Mbps (each bit 1 </a:t>
            </a:r>
            <a:r>
              <a:rPr lang="en-US" sz="2000" dirty="0" err="1">
                <a:solidFill>
                  <a:srgbClr val="003399"/>
                </a:solidFill>
                <a:latin typeface="+mj-lt"/>
              </a:rPr>
              <a:t>μs</a:t>
            </a:r>
            <a:r>
              <a:rPr lang="en-US" sz="2000" dirty="0">
                <a:solidFill>
                  <a:srgbClr val="003399"/>
                </a:solidFill>
                <a:latin typeface="+mj-lt"/>
              </a:rPr>
              <a:t> wide);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(b) bits transmitted at 2Mbps (each bit 0.5 </a:t>
            </a:r>
            <a:r>
              <a:rPr lang="en-US" sz="2000" dirty="0" err="1">
                <a:solidFill>
                  <a:srgbClr val="003399"/>
                </a:solidFill>
                <a:latin typeface="+mj-lt"/>
              </a:rPr>
              <a:t>μs</a:t>
            </a:r>
            <a:r>
              <a:rPr lang="en-US" sz="2000" dirty="0">
                <a:solidFill>
                  <a:srgbClr val="003399"/>
                </a:solidFill>
                <a:latin typeface="+mj-lt"/>
              </a:rPr>
              <a:t> wide).</a:t>
            </a:r>
            <a:endParaRPr lang="en-GB" sz="2000" dirty="0">
              <a:solidFill>
                <a:srgbClr val="00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7331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f01-18-9780123850591 copy">
            <a:extLst>
              <a:ext uri="{FF2B5EF4-FFF2-40B4-BE49-F238E27FC236}">
                <a16:creationId xmlns:a16="http://schemas.microsoft.com/office/drawing/2014/main" id="{76E737B0-0AB2-D444-943F-17F00A309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292600"/>
            <a:ext cx="532765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>
            <a:extLst>
              <a:ext uri="{FF2B5EF4-FFF2-40B4-BE49-F238E27FC236}">
                <a16:creationId xmlns:a16="http://schemas.microsoft.com/office/drawing/2014/main" id="{85BB2ECF-F0D2-9040-8557-D07FBA6130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5B10B1F5-2AF6-6A4D-B247-4F3F91698A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8831" y="1253331"/>
            <a:ext cx="7886700" cy="4351338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We think the channel between a pair of processes as a hollow pipe</a:t>
            </a:r>
          </a:p>
          <a:p>
            <a:pPr eaLnBrk="1" hangingPunct="1"/>
            <a:r>
              <a:rPr lang="en-US" altLang="en-US" sz="2400" dirty="0"/>
              <a:t>Latency (delay) length of the pipe and bandwidth the width of the pipe</a:t>
            </a:r>
          </a:p>
          <a:p>
            <a:pPr eaLnBrk="1" hangingPunct="1"/>
            <a:r>
              <a:rPr lang="en-US" altLang="en-US" sz="2400" dirty="0"/>
              <a:t>Delay of 50 </a:t>
            </a:r>
            <a:r>
              <a:rPr lang="en-US" altLang="en-US" sz="2400" dirty="0" err="1"/>
              <a:t>ms</a:t>
            </a:r>
            <a:r>
              <a:rPr lang="en-US" altLang="en-US" sz="2400" dirty="0"/>
              <a:t> and bandwidth of 45 Mbps</a:t>
            </a:r>
          </a:p>
          <a:p>
            <a:pPr eaLnBrk="1" hangingPunct="1">
              <a:buFont typeface="Symbol" pitchFamily="2" charset="2"/>
              <a:buChar char="Þ"/>
            </a:pPr>
            <a:r>
              <a:rPr lang="en-US" altLang="en-US" sz="2400" dirty="0"/>
              <a:t>50 x 10</a:t>
            </a:r>
            <a:r>
              <a:rPr lang="en-US" altLang="en-US" sz="2400" baseline="30000" dirty="0"/>
              <a:t>-3</a:t>
            </a:r>
            <a:r>
              <a:rPr lang="en-US" altLang="en-US" sz="2400" dirty="0"/>
              <a:t> seconds x 45 x 10</a:t>
            </a:r>
            <a:r>
              <a:rPr lang="en-US" altLang="en-US" sz="2400" baseline="30000" dirty="0"/>
              <a:t>6</a:t>
            </a:r>
            <a:r>
              <a:rPr lang="en-US" altLang="en-US" sz="2400" dirty="0"/>
              <a:t> bits/second</a:t>
            </a:r>
          </a:p>
          <a:p>
            <a:pPr eaLnBrk="1" hangingPunct="1">
              <a:buFont typeface="Symbol" pitchFamily="2" charset="2"/>
              <a:buChar char="Þ"/>
            </a:pPr>
            <a:r>
              <a:rPr lang="en-US" altLang="en-US" sz="2400" dirty="0"/>
              <a:t>2.25 x 10</a:t>
            </a:r>
            <a:r>
              <a:rPr lang="en-US" altLang="en-US" sz="2400" baseline="30000" dirty="0"/>
              <a:t>6</a:t>
            </a:r>
            <a:r>
              <a:rPr lang="en-US" altLang="en-US" sz="2400" dirty="0"/>
              <a:t> bits = 280 KB data.</a:t>
            </a:r>
          </a:p>
          <a:p>
            <a:pPr eaLnBrk="1" hangingPunct="1">
              <a:buFont typeface="Symbol" pitchFamily="2" charset="2"/>
              <a:buChar char="Þ"/>
            </a:pPr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lvl="1" eaLnBrk="1" hangingPunct="1"/>
            <a:endParaRPr lang="en-US" altLang="en-US" sz="2000" dirty="0"/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7AC5EF98-E1A3-C44C-9E27-87DE7C404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5589588"/>
            <a:ext cx="2592387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0066"/>
                </a:solidFill>
                <a:latin typeface="+mj-lt"/>
              </a:rPr>
              <a:t>Network as a pipe</a:t>
            </a:r>
            <a:endParaRPr lang="en-GB" sz="2000" dirty="0">
              <a:solidFill>
                <a:srgbClr val="00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40628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3D7FF54-14EF-024D-804B-8819EF1DD7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67E6CAD2-342B-8F44-ABF6-6CBF5A96C9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Relative importance of bandwidth and latency depends on application</a:t>
            </a:r>
          </a:p>
          <a:p>
            <a:pPr lvl="1" eaLnBrk="1" hangingPunct="1"/>
            <a:r>
              <a:rPr lang="en-US" altLang="en-US" sz="2400"/>
              <a:t>For large file transfer, bandwidth is critical</a:t>
            </a:r>
          </a:p>
          <a:p>
            <a:pPr lvl="1" eaLnBrk="1" hangingPunct="1"/>
            <a:r>
              <a:rPr lang="en-US" altLang="en-US" sz="2400"/>
              <a:t>For small messages (HTTP, NFS, etc.), latency is critical</a:t>
            </a:r>
          </a:p>
          <a:p>
            <a:pPr lvl="1" eaLnBrk="1" hangingPunct="1"/>
            <a:r>
              <a:rPr lang="en-US" altLang="en-US" sz="2400"/>
              <a:t>Variance in latency (jitter) can also affect some applications (</a:t>
            </a:r>
            <a:r>
              <a:rPr lang="en-US" altLang="en-US" sz="2400" i="1"/>
              <a:t>e.g.</a:t>
            </a:r>
            <a:r>
              <a:rPr lang="en-US" altLang="en-US" sz="2400"/>
              <a:t>, audio/video conferencing)</a:t>
            </a:r>
          </a:p>
          <a:p>
            <a:pPr eaLnBrk="1" hangingPunct="1"/>
            <a:endParaRPr lang="en-US" altLang="en-US" sz="2400"/>
          </a:p>
          <a:p>
            <a:pPr lvl="1" eaLnBrk="1" hangingPunct="1"/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27631938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AD4A3BF8-AA5E-C64B-B5C5-786C7317B3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4BC262F5-7A8B-CF49-8763-0C5043A232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/>
            <a:r>
              <a:rPr lang="en-US" altLang="en-US" dirty="0">
                <a:solidFill>
                  <a:srgbClr val="003399"/>
                </a:solidFill>
              </a:rPr>
              <a:t>How many bits the sender must transmit before the first bit arrives at the receiver if the sender keeps the pipe full</a:t>
            </a:r>
          </a:p>
          <a:p>
            <a:pPr lvl="1" eaLnBrk="1" hangingPunct="1"/>
            <a:r>
              <a:rPr lang="en-US" altLang="en-US" dirty="0">
                <a:solidFill>
                  <a:srgbClr val="003399"/>
                </a:solidFill>
              </a:rPr>
              <a:t>Takes another one-way latency to receive a response from the receiver</a:t>
            </a:r>
          </a:p>
          <a:p>
            <a:pPr lvl="1" eaLnBrk="1" hangingPunct="1"/>
            <a:r>
              <a:rPr lang="en-US" altLang="en-US" dirty="0">
                <a:solidFill>
                  <a:srgbClr val="003399"/>
                </a:solidFill>
              </a:rPr>
              <a:t>If the sender does not fill the pipe—send a whole delay × bandwidth product’s worth of data before it stops to wait for a signal—the sender will not fully utilize the network</a:t>
            </a:r>
          </a:p>
          <a:p>
            <a:pPr eaLnBrk="1" hangingPunct="1"/>
            <a:endParaRPr lang="en-US" altLang="en-US" sz="2400" dirty="0"/>
          </a:p>
          <a:p>
            <a:pPr lvl="1" eaLnBrk="1" hangingPunct="1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0712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7256C0F-EC16-C74C-9A2F-E75AB57B9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Delay X Bandwidth</a:t>
            </a:r>
            <a:endParaRPr lang="en-AU" altLang="en-US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95E63505-B371-974D-912C-C79F098FCA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Infinite bandwidth</a:t>
            </a:r>
          </a:p>
          <a:p>
            <a:pPr lvl="1" eaLnBrk="1" hangingPunct="1"/>
            <a:r>
              <a:rPr lang="en-US" altLang="en-US"/>
              <a:t>RTT dominates</a:t>
            </a:r>
          </a:p>
          <a:p>
            <a:pPr lvl="1" eaLnBrk="1" hangingPunct="1"/>
            <a:r>
              <a:rPr lang="en-US" altLang="en-US"/>
              <a:t>Throughput = TransferSize / TransferTime</a:t>
            </a:r>
          </a:p>
          <a:p>
            <a:pPr lvl="1" eaLnBrk="1" hangingPunct="1"/>
            <a:r>
              <a:rPr lang="en-US" altLang="en-US"/>
              <a:t>TransferTime = RTT + 1/Bandwidth x TransferSize</a:t>
            </a:r>
          </a:p>
          <a:p>
            <a:pPr eaLnBrk="1" hangingPunct="1"/>
            <a:r>
              <a:rPr lang="en-US" altLang="en-US"/>
              <a:t>Its all relative</a:t>
            </a:r>
          </a:p>
          <a:p>
            <a:pPr lvl="1" eaLnBrk="1" hangingPunct="1"/>
            <a:r>
              <a:rPr lang="en-US" altLang="en-US"/>
              <a:t>1-MB file to 1-Gbps link looks like a 1-KB packet to 1-Mbps link</a:t>
            </a:r>
          </a:p>
          <a:p>
            <a:pPr eaLnBrk="1" hangingPunct="1"/>
            <a:endParaRPr lang="en-US" altLang="en-US" sz="2400"/>
          </a:p>
          <a:p>
            <a:pPr lvl="1" eaLnBrk="1" hangingPunct="1"/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38174349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6" descr="f01-19-9780123850591 copy">
            <a:extLst>
              <a:ext uri="{FF2B5EF4-FFF2-40B4-BE49-F238E27FC236}">
                <a16:creationId xmlns:a16="http://schemas.microsoft.com/office/drawing/2014/main" id="{96239A13-850A-BD4A-9381-9A6212C1A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575945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2">
            <a:extLst>
              <a:ext uri="{FF2B5EF4-FFF2-40B4-BE49-F238E27FC236}">
                <a16:creationId xmlns:a16="http://schemas.microsoft.com/office/drawing/2014/main" id="{438080E1-46A0-CA47-9393-3882E9117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93688"/>
            <a:ext cx="8281987" cy="523875"/>
          </a:xfrm>
        </p:spPr>
        <p:txBody>
          <a:bodyPr/>
          <a:lstStyle/>
          <a:p>
            <a:pPr eaLnBrk="1" hangingPunct="1"/>
            <a:r>
              <a:rPr lang="en-US" altLang="en-US" sz="2800"/>
              <a:t>Relationship between bandwidth and latency</a:t>
            </a:r>
            <a:endParaRPr lang="en-GB" altLang="en-US" sz="2800"/>
          </a:p>
        </p:txBody>
      </p:sp>
      <p:sp>
        <p:nvSpPr>
          <p:cNvPr id="1032" name="Text Box 8">
            <a:extLst>
              <a:ext uri="{FF2B5EF4-FFF2-40B4-BE49-F238E27FC236}">
                <a16:creationId xmlns:a16="http://schemas.microsoft.com/office/drawing/2014/main" id="{B44D5C69-11EC-924B-8563-2270DA90F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797425"/>
            <a:ext cx="5472112" cy="769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0066"/>
                </a:solidFill>
                <a:latin typeface="+mj-lt"/>
              </a:rPr>
              <a:t>A 1-MB file would fill the 1-Mbps link 80 times,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0066"/>
                </a:solidFill>
                <a:latin typeface="+mj-lt"/>
              </a:rPr>
              <a:t>but only fill the 1-Gbps link 1/12 of one time</a:t>
            </a:r>
            <a:endParaRPr lang="en-GB" sz="2000" dirty="0">
              <a:solidFill>
                <a:srgbClr val="0000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01710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6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Chapter 1: Roadmap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36625" y="1406525"/>
            <a:ext cx="8207375" cy="4648200"/>
          </a:xfrm>
        </p:spPr>
        <p:txBody>
          <a:bodyPr/>
          <a:lstStyle/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What is the Internet?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edge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Network core</a:t>
            </a:r>
          </a:p>
          <a:p>
            <a:pPr lvl="1" eaLnBrk="1" hangingPunct="1">
              <a:buFont typeface="Wingdings" charset="2"/>
              <a:buChar char="ü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Delay, Loss, Throughput in networks</a:t>
            </a:r>
          </a:p>
          <a:p>
            <a:pPr lvl="1" eaLnBrk="1" hangingPunct="1">
              <a:buFont typeface="Wingdings" charset="2"/>
              <a:buChar char="q"/>
            </a:pPr>
            <a:r>
              <a:rPr lang="en-US" altLang="en-US" sz="2800" dirty="0">
                <a:solidFill>
                  <a:srgbClr val="CC0000"/>
                </a:solidFill>
                <a:latin typeface="Calibri Light" charset="0"/>
                <a:ea typeface="Calibri Light" charset="0"/>
                <a:cs typeface="Calibri Light" charset="0"/>
              </a:rPr>
              <a:t>Protocol layers, service models</a:t>
            </a:r>
          </a:p>
          <a:p>
            <a:pPr marL="0" indent="0" eaLnBrk="1" hangingPunct="1">
              <a:buNone/>
            </a:pPr>
            <a:endParaRPr lang="en-US" altLang="en-US" dirty="0">
              <a:latin typeface="Calibri Light" charset="0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0115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7" y="1285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Protocol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Layers</a:t>
            </a:r>
            <a:r>
              <a:rPr lang="ja-JP" altLang="en-US" dirty="0">
                <a:ea typeface="ＭＳ Ｐゴシック" charset="-128"/>
              </a:rPr>
              <a:t>”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3656" y="1382485"/>
            <a:ext cx="4463143" cy="4648200"/>
          </a:xfrm>
        </p:spPr>
        <p:txBody>
          <a:bodyPr/>
          <a:lstStyle/>
          <a:p>
            <a:pPr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Networks are complex,</a:t>
            </a:r>
          </a:p>
          <a:p>
            <a:pPr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with many </a:t>
            </a:r>
            <a:r>
              <a:rPr lang="ja-JP" altLang="en-US" dirty="0">
                <a:solidFill>
                  <a:srgbClr val="CC0000"/>
                </a:solidFill>
              </a:rPr>
              <a:t>“</a:t>
            </a:r>
            <a:r>
              <a:rPr lang="en-US" altLang="ja-JP" dirty="0">
                <a:solidFill>
                  <a:srgbClr val="CC0000"/>
                </a:solidFill>
              </a:rPr>
              <a:t>pieces</a:t>
            </a:r>
            <a:r>
              <a:rPr lang="ja-JP" altLang="en-US" dirty="0">
                <a:solidFill>
                  <a:srgbClr val="CC0000"/>
                </a:solidFill>
              </a:rPr>
              <a:t>”</a:t>
            </a:r>
            <a:r>
              <a:rPr lang="en-US" altLang="ja-JP" dirty="0">
                <a:solidFill>
                  <a:srgbClr val="CC0000"/>
                </a:solidFill>
              </a:rPr>
              <a:t>: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hosts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routers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links of various media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applications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protocols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hardware, software</a:t>
            </a:r>
          </a:p>
        </p:txBody>
      </p:sp>
      <p:sp>
        <p:nvSpPr>
          <p:cNvPr id="11878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2692" y="1382485"/>
            <a:ext cx="4057650" cy="3951515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US" altLang="en-US" sz="3200" dirty="0">
                <a:solidFill>
                  <a:srgbClr val="CC0000"/>
                </a:solidFill>
                <a:ea typeface="ＭＳ Ｐゴシック" charset="-128"/>
              </a:rPr>
              <a:t>Question:</a:t>
            </a:r>
            <a:r>
              <a:rPr lang="en-US" altLang="en-US" sz="2400" u="sng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is there any hope of organizing structure of network?</a:t>
            </a:r>
          </a:p>
          <a:p>
            <a:pPr algn="ctr"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…. or at least our discussion of networks?</a:t>
            </a:r>
          </a:p>
        </p:txBody>
      </p:sp>
    </p:spTree>
    <p:extLst>
      <p:ext uri="{BB962C8B-B14F-4D97-AF65-F5344CB8AC3E}">
        <p14:creationId xmlns:p14="http://schemas.microsoft.com/office/powerpoint/2010/main" val="3436777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F8C55D-E1A2-304B-8529-71288A663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7" y="1005118"/>
            <a:ext cx="1721104" cy="17211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88B28C-43AF-5E44-854E-E4C0D89E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249" y="966921"/>
            <a:ext cx="1721104" cy="17211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B6EBAE-7EAE-CB45-A746-2C9EA6CD3AA0}"/>
              </a:ext>
            </a:extLst>
          </p:cNvPr>
          <p:cNvCxnSpPr>
            <a:cxnSpLocks/>
          </p:cNvCxnSpPr>
          <p:nvPr/>
        </p:nvCxnSpPr>
        <p:spPr>
          <a:xfrm>
            <a:off x="1737442" y="2278626"/>
            <a:ext cx="5666248" cy="0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86A1600-A800-8042-BD5A-145F8956F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680" y="2729780"/>
            <a:ext cx="1721104" cy="17211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4999C3-208B-1742-962D-0EFEF50B7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111" y="4492639"/>
            <a:ext cx="1721104" cy="17211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584CD8-0ACB-E04F-B28D-A4D01842E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093" y="3429000"/>
            <a:ext cx="1721104" cy="1721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7CCD21-7DB3-6E4F-86C0-63C114048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586" y="64614"/>
            <a:ext cx="1721104" cy="17211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4D88DB-B69F-0043-B14E-67004CE92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310" y="64614"/>
            <a:ext cx="1721104" cy="17211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5BEE62C-C565-4E40-B2AF-CAB3CF057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16" y="2726222"/>
            <a:ext cx="1721104" cy="1721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E76CA7-E292-7046-94AC-E9080653E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89" y="2640453"/>
            <a:ext cx="1721104" cy="17211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D9ACE5-5AB5-AC4E-9F54-573B2AC5F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60" y="4579374"/>
            <a:ext cx="1721104" cy="172110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DFB1BF-67FA-4741-8F75-28332F7B69D5}"/>
              </a:ext>
            </a:extLst>
          </p:cNvPr>
          <p:cNvCxnSpPr>
            <a:cxnSpLocks/>
          </p:cNvCxnSpPr>
          <p:nvPr/>
        </p:nvCxnSpPr>
        <p:spPr>
          <a:xfrm flipV="1">
            <a:off x="1732812" y="834873"/>
            <a:ext cx="4187541" cy="2326781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EE1B576-6CC4-F944-804B-EF600EAE68BF}"/>
              </a:ext>
            </a:extLst>
          </p:cNvPr>
          <p:cNvCxnSpPr>
            <a:cxnSpLocks/>
          </p:cNvCxnSpPr>
          <p:nvPr/>
        </p:nvCxnSpPr>
        <p:spPr>
          <a:xfrm>
            <a:off x="3301139" y="1549831"/>
            <a:ext cx="4056810" cy="1703045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7DE8EA-EA67-2E4A-9D0C-FB0DAD34B09D}"/>
              </a:ext>
            </a:extLst>
          </p:cNvPr>
          <p:cNvCxnSpPr>
            <a:cxnSpLocks/>
          </p:cNvCxnSpPr>
          <p:nvPr/>
        </p:nvCxnSpPr>
        <p:spPr>
          <a:xfrm>
            <a:off x="3704095" y="3931913"/>
            <a:ext cx="3474102" cy="1959166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7F2963-77E2-5D48-A6CF-94090E6C1A5B}"/>
              </a:ext>
            </a:extLst>
          </p:cNvPr>
          <p:cNvCxnSpPr>
            <a:cxnSpLocks/>
          </p:cNvCxnSpPr>
          <p:nvPr/>
        </p:nvCxnSpPr>
        <p:spPr>
          <a:xfrm flipV="1">
            <a:off x="2402237" y="4289552"/>
            <a:ext cx="3280349" cy="1421278"/>
          </a:xfrm>
          <a:prstGeom prst="line">
            <a:avLst/>
          </a:prstGeom>
          <a:ln w="698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9E4884B-05F3-254D-8CA0-71286B1523C5}"/>
              </a:ext>
            </a:extLst>
          </p:cNvPr>
          <p:cNvGrpSpPr/>
          <p:nvPr/>
        </p:nvGrpSpPr>
        <p:grpSpPr>
          <a:xfrm>
            <a:off x="-77492" y="38704"/>
            <a:ext cx="2093812" cy="1061963"/>
            <a:chOff x="0" y="270309"/>
            <a:chExt cx="4245184" cy="201085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40D8D34-5E66-5444-A3C0-4A0F663A5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0309"/>
              <a:ext cx="2168568" cy="20108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D5B6750-D171-904D-97B3-D632E095E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08" y="270309"/>
              <a:ext cx="2168568" cy="2010854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157FD7-F833-2C41-A66E-B549B84E1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6" y="270309"/>
              <a:ext cx="2168568" cy="201085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D084C2-3684-5D4C-A13E-B2402D290BF7}"/>
              </a:ext>
            </a:extLst>
          </p:cNvPr>
          <p:cNvGrpSpPr/>
          <p:nvPr/>
        </p:nvGrpSpPr>
        <p:grpSpPr>
          <a:xfrm>
            <a:off x="7127680" y="5436"/>
            <a:ext cx="2093812" cy="1061963"/>
            <a:chOff x="0" y="270309"/>
            <a:chExt cx="4245184" cy="201085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02F6F45-CE6D-3648-ABCA-2B7C80D0B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70309"/>
              <a:ext cx="2168568" cy="201085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DA3C9D-D253-9C41-8C32-579FE5E1C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308" y="270309"/>
              <a:ext cx="2168568" cy="201085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AFBD4F0-681E-7C43-B38B-3EDD9A172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6616" y="270309"/>
              <a:ext cx="2168568" cy="2010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8208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4287" y="12858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Protocol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Layers</a:t>
            </a:r>
            <a:r>
              <a:rPr lang="ja-JP" altLang="en-US" dirty="0">
                <a:ea typeface="ＭＳ Ｐゴシック" charset="-128"/>
              </a:rPr>
              <a:t>”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1878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3656" y="1382485"/>
            <a:ext cx="4463143" cy="4648200"/>
          </a:xfrm>
        </p:spPr>
        <p:txBody>
          <a:bodyPr/>
          <a:lstStyle/>
          <a:p>
            <a:pPr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Networks are complex,</a:t>
            </a:r>
          </a:p>
          <a:p>
            <a:pPr eaLnBrk="1" hangingPunct="1">
              <a:lnSpc>
                <a:spcPct val="75000"/>
              </a:lnSpc>
              <a:buFont typeface="Wingdings" charset="2"/>
              <a:buNone/>
            </a:pPr>
            <a:r>
              <a:rPr lang="en-US" altLang="en-US" dirty="0">
                <a:solidFill>
                  <a:srgbClr val="CC0000"/>
                </a:solidFill>
              </a:rPr>
              <a:t>with many </a:t>
            </a:r>
            <a:r>
              <a:rPr lang="ja-JP" altLang="en-US" dirty="0">
                <a:solidFill>
                  <a:srgbClr val="CC0000"/>
                </a:solidFill>
              </a:rPr>
              <a:t>“</a:t>
            </a:r>
            <a:r>
              <a:rPr lang="en-US" altLang="ja-JP" dirty="0">
                <a:solidFill>
                  <a:srgbClr val="CC0000"/>
                </a:solidFill>
              </a:rPr>
              <a:t>pieces</a:t>
            </a:r>
            <a:r>
              <a:rPr lang="ja-JP" altLang="en-US" dirty="0">
                <a:solidFill>
                  <a:srgbClr val="CC0000"/>
                </a:solidFill>
              </a:rPr>
              <a:t>”</a:t>
            </a:r>
            <a:r>
              <a:rPr lang="en-US" altLang="ja-JP" dirty="0">
                <a:solidFill>
                  <a:srgbClr val="CC0000"/>
                </a:solidFill>
              </a:rPr>
              <a:t>: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hosts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routers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links of various media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applications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protocols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hardware, software</a:t>
            </a:r>
          </a:p>
        </p:txBody>
      </p:sp>
      <p:sp>
        <p:nvSpPr>
          <p:cNvPr id="118789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72692" y="1382485"/>
            <a:ext cx="4057650" cy="3951515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US" altLang="en-US" sz="3200" dirty="0">
                <a:solidFill>
                  <a:srgbClr val="CC0000"/>
                </a:solidFill>
                <a:ea typeface="ＭＳ Ｐゴシック" charset="-128"/>
              </a:rPr>
              <a:t>Question:</a:t>
            </a:r>
            <a:r>
              <a:rPr lang="en-US" altLang="en-US" sz="2400" u="sng" dirty="0">
                <a:solidFill>
                  <a:srgbClr val="FF0000"/>
                </a:solidFill>
                <a:ea typeface="ＭＳ Ｐゴシック" charset="-128"/>
              </a:rPr>
              <a:t>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is there any hope of organizing structure of network?</a:t>
            </a:r>
          </a:p>
          <a:p>
            <a:pPr algn="ctr"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en-US" dirty="0">
                <a:ea typeface="ＭＳ Ｐゴシック" charset="-128"/>
              </a:rPr>
              <a:t>…. or at least our discussion of networks?</a:t>
            </a:r>
          </a:p>
        </p:txBody>
      </p:sp>
    </p:spTree>
    <p:extLst>
      <p:ext uri="{BB962C8B-B14F-4D97-AF65-F5344CB8AC3E}">
        <p14:creationId xmlns:p14="http://schemas.microsoft.com/office/powerpoint/2010/main" val="374790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9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9425" y="14922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ea typeface="ＭＳ Ｐゴシック" charset="-128"/>
              </a:rPr>
              <a:t>Organization of air travel</a:t>
            </a:r>
            <a:endParaRPr lang="en-US" altLang="en-US">
              <a:ea typeface="ＭＳ Ｐゴシック" charset="-128"/>
            </a:endParaRPr>
          </a:p>
        </p:txBody>
      </p:sp>
      <p:sp>
        <p:nvSpPr>
          <p:cNvPr id="12083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5489575"/>
            <a:ext cx="7772400" cy="542925"/>
          </a:xfrm>
        </p:spPr>
        <p:txBody>
          <a:bodyPr/>
          <a:lstStyle/>
          <a:p>
            <a:pPr marL="287338" indent="-287338" eaLnBrk="1" hangingPunct="1"/>
            <a:r>
              <a:rPr lang="en-US" altLang="en-US">
                <a:ea typeface="ＭＳ Ｐゴシック" charset="-128"/>
              </a:rPr>
              <a:t>a series of steps</a:t>
            </a:r>
          </a:p>
        </p:txBody>
      </p:sp>
      <p:grpSp>
        <p:nvGrpSpPr>
          <p:cNvPr id="120837" name="Group 4"/>
          <p:cNvGrpSpPr>
            <a:grpSpLocks/>
          </p:cNvGrpSpPr>
          <p:nvPr/>
        </p:nvGrpSpPr>
        <p:grpSpPr bwMode="auto">
          <a:xfrm>
            <a:off x="1111250" y="1587500"/>
            <a:ext cx="6508750" cy="3294063"/>
            <a:chOff x="700" y="1000"/>
            <a:chExt cx="4100" cy="2075"/>
          </a:xfrm>
        </p:grpSpPr>
        <p:sp>
          <p:nvSpPr>
            <p:cNvPr id="120839" name="Text Box 5"/>
            <p:cNvSpPr txBox="1">
              <a:spLocks noChangeArrowheads="1"/>
            </p:cNvSpPr>
            <p:nvPr/>
          </p:nvSpPr>
          <p:spPr bwMode="auto">
            <a:xfrm>
              <a:off x="846" y="1007"/>
              <a:ext cx="1307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>
                  <a:solidFill>
                    <a:srgbClr val="000099"/>
                  </a:solidFill>
                </a:rPr>
                <a:t>ticket (purchase)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baggage (check)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gates (load)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runway takeoff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airplane routing</a:t>
              </a:r>
            </a:p>
          </p:txBody>
        </p:sp>
        <p:sp>
          <p:nvSpPr>
            <p:cNvPr id="120840" name="Text Box 6"/>
            <p:cNvSpPr txBox="1">
              <a:spLocks noChangeArrowheads="1"/>
            </p:cNvSpPr>
            <p:nvPr/>
          </p:nvSpPr>
          <p:spPr bwMode="auto">
            <a:xfrm>
              <a:off x="3242" y="1001"/>
              <a:ext cx="1280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>
                  <a:solidFill>
                    <a:srgbClr val="000099"/>
                  </a:solidFill>
                </a:rPr>
                <a:t>ticket (complain)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baggage (claim)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gates (unload)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runway landing</a:t>
              </a:r>
            </a:p>
            <a:p>
              <a:endParaRPr lang="en-US" altLang="en-US" sz="2000">
                <a:solidFill>
                  <a:srgbClr val="000099"/>
                </a:solidFill>
              </a:endParaRPr>
            </a:p>
            <a:p>
              <a:r>
                <a:rPr lang="en-US" altLang="en-US" sz="2000">
                  <a:solidFill>
                    <a:srgbClr val="000099"/>
                  </a:solidFill>
                </a:rPr>
                <a:t>airplane routing</a:t>
              </a:r>
            </a:p>
          </p:txBody>
        </p:sp>
        <p:sp>
          <p:nvSpPr>
            <p:cNvPr id="120841" name="Text Box 7"/>
            <p:cNvSpPr txBox="1">
              <a:spLocks noChangeArrowheads="1"/>
            </p:cNvSpPr>
            <p:nvPr/>
          </p:nvSpPr>
          <p:spPr bwMode="auto">
            <a:xfrm>
              <a:off x="2074" y="2825"/>
              <a:ext cx="12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2000">
                  <a:solidFill>
                    <a:srgbClr val="000099"/>
                  </a:solidFill>
                </a:rPr>
                <a:t>airplane routing</a:t>
              </a:r>
            </a:p>
          </p:txBody>
        </p:sp>
        <p:sp>
          <p:nvSpPr>
            <p:cNvPr id="120842" name="Freeform 8"/>
            <p:cNvSpPr>
              <a:spLocks/>
            </p:cNvSpPr>
            <p:nvPr/>
          </p:nvSpPr>
          <p:spPr bwMode="auto">
            <a:xfrm>
              <a:off x="700" y="1000"/>
              <a:ext cx="4100" cy="2072"/>
            </a:xfrm>
            <a:custGeom>
              <a:avLst/>
              <a:gdLst>
                <a:gd name="T0" fmla="*/ 0 w 4100"/>
                <a:gd name="T1" fmla="*/ 0 h 2072"/>
                <a:gd name="T2" fmla="*/ 4 w 4100"/>
                <a:gd name="T3" fmla="*/ 1736 h 2072"/>
                <a:gd name="T4" fmla="*/ 804 w 4100"/>
                <a:gd name="T5" fmla="*/ 2064 h 2072"/>
                <a:gd name="T6" fmla="*/ 3468 w 4100"/>
                <a:gd name="T7" fmla="*/ 2072 h 2072"/>
                <a:gd name="T8" fmla="*/ 4100 w 4100"/>
                <a:gd name="T9" fmla="*/ 1736 h 2072"/>
                <a:gd name="T10" fmla="*/ 4100 w 4100"/>
                <a:gd name="T11" fmla="*/ 96 h 20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00"/>
                <a:gd name="T19" fmla="*/ 0 h 2072"/>
                <a:gd name="T20" fmla="*/ 4100 w 4100"/>
                <a:gd name="T21" fmla="*/ 2072 h 20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00" h="2072">
                  <a:moveTo>
                    <a:pt x="0" y="0"/>
                  </a:moveTo>
                  <a:lnTo>
                    <a:pt x="4" y="1736"/>
                  </a:lnTo>
                  <a:lnTo>
                    <a:pt x="804" y="2064"/>
                  </a:lnTo>
                  <a:lnTo>
                    <a:pt x="3468" y="2072"/>
                  </a:lnTo>
                  <a:lnTo>
                    <a:pt x="4100" y="1736"/>
                  </a:lnTo>
                  <a:lnTo>
                    <a:pt x="4100" y="96"/>
                  </a:ln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99833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39"/>
          <p:cNvSpPr>
            <a:spLocks noGrp="1" noChangeArrowheads="1"/>
          </p:cNvSpPr>
          <p:nvPr>
            <p:ph type="title" idx="4294967295"/>
          </p:nvPr>
        </p:nvSpPr>
        <p:spPr>
          <a:xfrm>
            <a:off x="573088" y="317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Layering of airline functionality</a:t>
            </a:r>
          </a:p>
        </p:txBody>
      </p:sp>
      <p:sp>
        <p:nvSpPr>
          <p:cNvPr id="122885" name="Rectangle 40"/>
          <p:cNvSpPr>
            <a:spLocks noGrp="1" noChangeArrowheads="1"/>
          </p:cNvSpPr>
          <p:nvPr>
            <p:ph type="body" idx="4294967295"/>
          </p:nvPr>
        </p:nvSpPr>
        <p:spPr>
          <a:xfrm>
            <a:off x="378165" y="4452711"/>
            <a:ext cx="7613650" cy="1763713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i="1">
                <a:solidFill>
                  <a:srgbClr val="CC0000"/>
                </a:solidFill>
                <a:ea typeface="ＭＳ Ｐゴシック" charset="-128"/>
              </a:rPr>
              <a:t>layers:</a:t>
            </a:r>
            <a:r>
              <a:rPr lang="en-US" altLang="en-US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>
                <a:ea typeface="ＭＳ Ｐゴシック" charset="-128"/>
              </a:rPr>
              <a:t>each layer implements a service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via its own internal-layer actions</a:t>
            </a:r>
          </a:p>
          <a:p>
            <a:pPr lvl="1" eaLnBrk="1" hangingPunct="1">
              <a:buFont typeface="Wingdings" charset="2"/>
              <a:buChar char="§"/>
            </a:pPr>
            <a:r>
              <a:rPr lang="en-US" altLang="en-US" sz="2800" dirty="0"/>
              <a:t>relying on services provided by layer below</a:t>
            </a:r>
          </a:p>
          <a:p>
            <a:pPr eaLnBrk="1" hangingPunct="1">
              <a:buFont typeface="Wingdings" charset="2"/>
              <a:buNone/>
            </a:pPr>
            <a:endParaRPr lang="en-US" altLang="en-US" dirty="0">
              <a:ea typeface="ＭＳ Ｐゴシック" charset="-128"/>
            </a:endParaRPr>
          </a:p>
        </p:txBody>
      </p:sp>
      <p:grpSp>
        <p:nvGrpSpPr>
          <p:cNvPr id="122883" name="Group 38"/>
          <p:cNvGrpSpPr>
            <a:grpSpLocks/>
          </p:cNvGrpSpPr>
          <p:nvPr/>
        </p:nvGrpSpPr>
        <p:grpSpPr bwMode="auto">
          <a:xfrm>
            <a:off x="434975" y="1314450"/>
            <a:ext cx="8418513" cy="2835275"/>
            <a:chOff x="258" y="1214"/>
            <a:chExt cx="5303" cy="1786"/>
          </a:xfrm>
        </p:grpSpPr>
        <p:sp>
          <p:nvSpPr>
            <p:cNvPr id="122887" name="Rectangle 2"/>
            <p:cNvSpPr>
              <a:spLocks noChangeArrowheads="1"/>
            </p:cNvSpPr>
            <p:nvPr/>
          </p:nvSpPr>
          <p:spPr bwMode="auto">
            <a:xfrm>
              <a:off x="264" y="1544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888" name="Text Box 3"/>
            <p:cNvSpPr txBox="1">
              <a:spLocks noChangeArrowheads="1"/>
            </p:cNvSpPr>
            <p:nvPr/>
          </p:nvSpPr>
          <p:spPr bwMode="auto">
            <a:xfrm>
              <a:off x="258" y="1597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en-US" sz="1400"/>
                <a:t>ticket (purchase)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baggage (check)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gates (load)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runway (takeoff)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airplane routing</a:t>
              </a:r>
            </a:p>
          </p:txBody>
        </p:sp>
        <p:sp>
          <p:nvSpPr>
            <p:cNvPr id="122889" name="Line 4"/>
            <p:cNvSpPr>
              <a:spLocks noChangeShapeType="1"/>
            </p:cNvSpPr>
            <p:nvPr/>
          </p:nvSpPr>
          <p:spPr bwMode="auto">
            <a:xfrm>
              <a:off x="271" y="1770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0" name="Line 5"/>
            <p:cNvSpPr>
              <a:spLocks noChangeShapeType="1"/>
            </p:cNvSpPr>
            <p:nvPr/>
          </p:nvSpPr>
          <p:spPr bwMode="auto">
            <a:xfrm>
              <a:off x="275" y="1989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1" name="Line 6"/>
            <p:cNvSpPr>
              <a:spLocks noChangeShapeType="1"/>
            </p:cNvSpPr>
            <p:nvPr/>
          </p:nvSpPr>
          <p:spPr bwMode="auto">
            <a:xfrm>
              <a:off x="271" y="220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2" name="Line 7"/>
            <p:cNvSpPr>
              <a:spLocks noChangeShapeType="1"/>
            </p:cNvSpPr>
            <p:nvPr/>
          </p:nvSpPr>
          <p:spPr bwMode="auto">
            <a:xfrm>
              <a:off x="279" y="242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3" name="Text Box 8"/>
            <p:cNvSpPr txBox="1">
              <a:spLocks noChangeArrowheads="1"/>
            </p:cNvSpPr>
            <p:nvPr/>
          </p:nvSpPr>
          <p:spPr bwMode="auto">
            <a:xfrm>
              <a:off x="493" y="2706"/>
              <a:ext cx="52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departure</a:t>
              </a:r>
            </a:p>
            <a:p>
              <a:pPr algn="ctr" eaLnBrk="1" hangingPunct="1"/>
              <a:r>
                <a:rPr lang="en-US" altLang="en-US" sz="1200"/>
                <a:t>airport</a:t>
              </a:r>
            </a:p>
          </p:txBody>
        </p:sp>
        <p:sp>
          <p:nvSpPr>
            <p:cNvPr id="122894" name="Text Box 9"/>
            <p:cNvSpPr txBox="1">
              <a:spLocks noChangeArrowheads="1"/>
            </p:cNvSpPr>
            <p:nvPr/>
          </p:nvSpPr>
          <p:spPr bwMode="auto">
            <a:xfrm>
              <a:off x="3756" y="2712"/>
              <a:ext cx="3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arrival</a:t>
              </a:r>
            </a:p>
            <a:p>
              <a:pPr algn="ctr" eaLnBrk="1" hangingPunct="1"/>
              <a:r>
                <a:rPr lang="en-US" altLang="en-US" sz="1200"/>
                <a:t>airport</a:t>
              </a:r>
            </a:p>
          </p:txBody>
        </p:sp>
        <p:sp>
          <p:nvSpPr>
            <p:cNvPr id="122895" name="Text Box 10"/>
            <p:cNvSpPr txBox="1">
              <a:spLocks noChangeArrowheads="1"/>
            </p:cNvSpPr>
            <p:nvPr/>
          </p:nvSpPr>
          <p:spPr bwMode="auto">
            <a:xfrm>
              <a:off x="1859" y="2709"/>
              <a:ext cx="10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intermediate air-traffic</a:t>
              </a:r>
            </a:p>
            <a:p>
              <a:pPr algn="ctr" eaLnBrk="1" hangingPunct="1"/>
              <a:r>
                <a:rPr lang="en-US" altLang="en-US" sz="1200"/>
                <a:t>control centers</a:t>
              </a:r>
            </a:p>
          </p:txBody>
        </p:sp>
        <p:pic>
          <p:nvPicPr>
            <p:cNvPr id="122896" name="Picture 11" descr="yylgaifm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30" y="1315"/>
              <a:ext cx="96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97" name="Line 12"/>
            <p:cNvSpPr>
              <a:spLocks noChangeShapeType="1"/>
            </p:cNvSpPr>
            <p:nvPr/>
          </p:nvSpPr>
          <p:spPr bwMode="auto">
            <a:xfrm>
              <a:off x="2133" y="1214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8" name="Line 13"/>
            <p:cNvSpPr>
              <a:spLocks noChangeShapeType="1"/>
            </p:cNvSpPr>
            <p:nvPr/>
          </p:nvSpPr>
          <p:spPr bwMode="auto">
            <a:xfrm>
              <a:off x="2229" y="1310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899" name="Line 14"/>
            <p:cNvSpPr>
              <a:spLocks noChangeShapeType="1"/>
            </p:cNvSpPr>
            <p:nvPr/>
          </p:nvSpPr>
          <p:spPr bwMode="auto">
            <a:xfrm>
              <a:off x="2325" y="1406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22900" name="Group 15"/>
            <p:cNvGrpSpPr>
              <a:grpSpLocks/>
            </p:cNvGrpSpPr>
            <p:nvPr/>
          </p:nvGrpSpPr>
          <p:grpSpPr bwMode="auto">
            <a:xfrm>
              <a:off x="1436" y="2441"/>
              <a:ext cx="1071" cy="186"/>
              <a:chOff x="1813" y="2187"/>
              <a:chExt cx="1071" cy="186"/>
            </a:xfrm>
          </p:grpSpPr>
          <p:sp>
            <p:nvSpPr>
              <p:cNvPr id="122920" name="Rectangle 16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2921" name="Text Box 17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altLang="en-US" sz="1400"/>
                  <a:t>airplane routing</a:t>
                </a:r>
              </a:p>
            </p:txBody>
          </p:sp>
        </p:grpSp>
        <p:grpSp>
          <p:nvGrpSpPr>
            <p:cNvPr id="122901" name="Group 18"/>
            <p:cNvGrpSpPr>
              <a:grpSpLocks/>
            </p:cNvGrpSpPr>
            <p:nvPr/>
          </p:nvGrpSpPr>
          <p:grpSpPr bwMode="auto">
            <a:xfrm>
              <a:off x="2417" y="2441"/>
              <a:ext cx="1071" cy="186"/>
              <a:chOff x="1813" y="2187"/>
              <a:chExt cx="1071" cy="186"/>
            </a:xfrm>
          </p:grpSpPr>
          <p:sp>
            <p:nvSpPr>
              <p:cNvPr id="122918" name="Rectangle 19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>
                  <a:latin typeface="Times New Roman" charset="0"/>
                </a:endParaRPr>
              </a:p>
            </p:txBody>
          </p:sp>
          <p:sp>
            <p:nvSpPr>
              <p:cNvPr id="122919" name="Text Box 20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altLang="en-US" sz="1400"/>
                  <a:t>airplane routing</a:t>
                </a:r>
              </a:p>
            </p:txBody>
          </p:sp>
        </p:grpSp>
        <p:sp>
          <p:nvSpPr>
            <p:cNvPr id="122902" name="Rectangle 21"/>
            <p:cNvSpPr>
              <a:spLocks noChangeArrowheads="1"/>
            </p:cNvSpPr>
            <p:nvPr/>
          </p:nvSpPr>
          <p:spPr bwMode="auto">
            <a:xfrm>
              <a:off x="3446" y="1551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03" name="Text Box 22"/>
            <p:cNvSpPr txBox="1">
              <a:spLocks noChangeArrowheads="1"/>
            </p:cNvSpPr>
            <p:nvPr/>
          </p:nvSpPr>
          <p:spPr bwMode="auto">
            <a:xfrm>
              <a:off x="3412" y="1598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en-US" sz="1400"/>
                <a:t>ticket (complain)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baggage (claim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gates (unload)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runway (land)</a:t>
              </a:r>
            </a:p>
            <a:p>
              <a:pPr algn="ctr">
                <a:lnSpc>
                  <a:spcPct val="80000"/>
                </a:lnSpc>
              </a:pPr>
              <a:endParaRPr lang="en-US" altLang="en-US" sz="1400"/>
            </a:p>
            <a:p>
              <a:pPr algn="ctr">
                <a:lnSpc>
                  <a:spcPct val="80000"/>
                </a:lnSpc>
              </a:pPr>
              <a:r>
                <a:rPr lang="en-US" altLang="en-US" sz="1400"/>
                <a:t>airplane routing</a:t>
              </a:r>
            </a:p>
          </p:txBody>
        </p:sp>
        <p:sp>
          <p:nvSpPr>
            <p:cNvPr id="122904" name="Line 23"/>
            <p:cNvSpPr>
              <a:spLocks noChangeShapeType="1"/>
            </p:cNvSpPr>
            <p:nvPr/>
          </p:nvSpPr>
          <p:spPr bwMode="auto">
            <a:xfrm>
              <a:off x="3453" y="177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5" name="Line 24"/>
            <p:cNvSpPr>
              <a:spLocks noChangeShapeType="1"/>
            </p:cNvSpPr>
            <p:nvPr/>
          </p:nvSpPr>
          <p:spPr bwMode="auto">
            <a:xfrm>
              <a:off x="3457" y="199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6" name="Line 25"/>
            <p:cNvSpPr>
              <a:spLocks noChangeShapeType="1"/>
            </p:cNvSpPr>
            <p:nvPr/>
          </p:nvSpPr>
          <p:spPr bwMode="auto">
            <a:xfrm>
              <a:off x="3453" y="2214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7" name="Line 26"/>
            <p:cNvSpPr>
              <a:spLocks noChangeShapeType="1"/>
            </p:cNvSpPr>
            <p:nvPr/>
          </p:nvSpPr>
          <p:spPr bwMode="auto">
            <a:xfrm>
              <a:off x="3461" y="2433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908" name="Rectangle 27"/>
            <p:cNvSpPr>
              <a:spLocks noChangeArrowheads="1"/>
            </p:cNvSpPr>
            <p:nvPr/>
          </p:nvSpPr>
          <p:spPr bwMode="auto">
            <a:xfrm>
              <a:off x="268" y="2476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09" name="Rectangle 28"/>
            <p:cNvSpPr>
              <a:spLocks noChangeArrowheads="1"/>
            </p:cNvSpPr>
            <p:nvPr/>
          </p:nvSpPr>
          <p:spPr bwMode="auto">
            <a:xfrm>
              <a:off x="268" y="2256"/>
              <a:ext cx="5293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0" name="Rectangle 29"/>
            <p:cNvSpPr>
              <a:spLocks noChangeArrowheads="1"/>
            </p:cNvSpPr>
            <p:nvPr/>
          </p:nvSpPr>
          <p:spPr bwMode="auto">
            <a:xfrm>
              <a:off x="268" y="2050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1" name="Rectangle 30"/>
            <p:cNvSpPr>
              <a:spLocks noChangeArrowheads="1"/>
            </p:cNvSpPr>
            <p:nvPr/>
          </p:nvSpPr>
          <p:spPr bwMode="auto">
            <a:xfrm>
              <a:off x="268" y="1830"/>
              <a:ext cx="5286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2" name="Rectangle 31"/>
            <p:cNvSpPr>
              <a:spLocks noChangeArrowheads="1"/>
            </p:cNvSpPr>
            <p:nvPr/>
          </p:nvSpPr>
          <p:spPr bwMode="auto">
            <a:xfrm>
              <a:off x="268" y="1617"/>
              <a:ext cx="5287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>
                <a:latin typeface="Times New Roman" charset="0"/>
              </a:endParaRPr>
            </a:p>
          </p:txBody>
        </p:sp>
        <p:sp>
          <p:nvSpPr>
            <p:cNvPr id="122913" name="Text Box 32"/>
            <p:cNvSpPr txBox="1">
              <a:spLocks noChangeArrowheads="1"/>
            </p:cNvSpPr>
            <p:nvPr/>
          </p:nvSpPr>
          <p:spPr bwMode="auto">
            <a:xfrm>
              <a:off x="4776" y="1588"/>
              <a:ext cx="3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ticket</a:t>
              </a:r>
            </a:p>
          </p:txBody>
        </p:sp>
        <p:sp>
          <p:nvSpPr>
            <p:cNvPr id="122914" name="Text Box 33"/>
            <p:cNvSpPr txBox="1">
              <a:spLocks noChangeArrowheads="1"/>
            </p:cNvSpPr>
            <p:nvPr/>
          </p:nvSpPr>
          <p:spPr bwMode="auto">
            <a:xfrm>
              <a:off x="4774" y="1801"/>
              <a:ext cx="4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baggage</a:t>
              </a:r>
            </a:p>
          </p:txBody>
        </p:sp>
        <p:sp>
          <p:nvSpPr>
            <p:cNvPr id="122915" name="Text Box 34"/>
            <p:cNvSpPr txBox="1">
              <a:spLocks noChangeArrowheads="1"/>
            </p:cNvSpPr>
            <p:nvPr/>
          </p:nvSpPr>
          <p:spPr bwMode="auto">
            <a:xfrm>
              <a:off x="4772" y="2013"/>
              <a:ext cx="3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gate</a:t>
              </a:r>
            </a:p>
          </p:txBody>
        </p:sp>
        <p:sp>
          <p:nvSpPr>
            <p:cNvPr id="122916" name="Text Box 35"/>
            <p:cNvSpPr txBox="1">
              <a:spLocks noChangeArrowheads="1"/>
            </p:cNvSpPr>
            <p:nvPr/>
          </p:nvSpPr>
          <p:spPr bwMode="auto">
            <a:xfrm>
              <a:off x="4767" y="2225"/>
              <a:ext cx="73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takeoff/landing</a:t>
              </a:r>
            </a:p>
          </p:txBody>
        </p:sp>
        <p:sp>
          <p:nvSpPr>
            <p:cNvPr id="122917" name="Text Box 36"/>
            <p:cNvSpPr txBox="1">
              <a:spLocks noChangeArrowheads="1"/>
            </p:cNvSpPr>
            <p:nvPr/>
          </p:nvSpPr>
          <p:spPr bwMode="auto">
            <a:xfrm>
              <a:off x="4769" y="2444"/>
              <a:ext cx="77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en-US" sz="1200"/>
                <a:t>airplane routing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5283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65150" y="135731"/>
            <a:ext cx="7772400" cy="10287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Internet protocol stack</a:t>
            </a:r>
          </a:p>
        </p:txBody>
      </p:sp>
      <p:sp>
        <p:nvSpPr>
          <p:cNvPr id="14029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44236" y="1438275"/>
            <a:ext cx="6313714" cy="5289096"/>
          </a:xfrm>
        </p:spPr>
        <p:txBody>
          <a:bodyPr/>
          <a:lstStyle/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application:</a:t>
            </a:r>
            <a:r>
              <a:rPr lang="en-US" altLang="en-US" dirty="0">
                <a:ea typeface="ＭＳ Ｐゴシック" charset="-128"/>
              </a:rPr>
              <a:t> supporting network applications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FTP, SMTP, HTTP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transport:</a:t>
            </a:r>
            <a:r>
              <a:rPr lang="en-US" altLang="en-US" dirty="0">
                <a:ea typeface="ＭＳ Ｐゴシック" charset="-128"/>
              </a:rPr>
              <a:t> process-process data transfer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TCP, UDP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network:</a:t>
            </a:r>
            <a:r>
              <a:rPr lang="en-US" altLang="en-US" dirty="0">
                <a:ea typeface="ＭＳ Ｐゴシック" charset="-128"/>
              </a:rPr>
              <a:t> routing of packets from source to destination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IP, routing protocols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link:</a:t>
            </a:r>
            <a:r>
              <a:rPr lang="en-US" altLang="en-US" dirty="0">
                <a:ea typeface="ＭＳ Ｐゴシック" charset="-128"/>
              </a:rPr>
              <a:t> data transfer between neighboring  network elements</a:t>
            </a:r>
          </a:p>
          <a:p>
            <a:pPr marL="682625" lvl="1" indent="-225425" eaLnBrk="1" hangingPunct="1">
              <a:lnSpc>
                <a:spcPct val="80000"/>
              </a:lnSpc>
            </a:pPr>
            <a:r>
              <a:rPr lang="en-US" altLang="en-US" dirty="0"/>
              <a:t>Ethernet, 802.11 (</a:t>
            </a:r>
            <a:r>
              <a:rPr lang="en-US" altLang="en-US" dirty="0" err="1"/>
              <a:t>WiFi</a:t>
            </a:r>
            <a:r>
              <a:rPr lang="en-US" altLang="en-US" dirty="0"/>
              <a:t>), PPP</a:t>
            </a:r>
          </a:p>
          <a:p>
            <a:pPr marL="287338" indent="-287338" eaLnBrk="1" hangingPunct="1">
              <a:lnSpc>
                <a:spcPct val="80000"/>
              </a:lnSpc>
            </a:pPr>
            <a:r>
              <a:rPr lang="en-US" altLang="en-US" i="1" dirty="0">
                <a:solidFill>
                  <a:srgbClr val="CC0000"/>
                </a:solidFill>
                <a:ea typeface="ＭＳ Ｐゴシック" charset="-128"/>
              </a:rPr>
              <a:t>physical:</a:t>
            </a:r>
            <a:r>
              <a:rPr lang="en-US" altLang="en-US" dirty="0">
                <a:ea typeface="ＭＳ Ｐゴシック" charset="-128"/>
              </a:rPr>
              <a:t> bits </a:t>
            </a:r>
            <a:r>
              <a:rPr lang="ja-JP" altLang="en-US" dirty="0">
                <a:ea typeface="ＭＳ Ｐゴシック" charset="-128"/>
              </a:rPr>
              <a:t>“</a:t>
            </a:r>
            <a:r>
              <a:rPr lang="en-US" altLang="ja-JP" dirty="0">
                <a:ea typeface="ＭＳ Ｐゴシック" charset="-128"/>
              </a:rPr>
              <a:t>on the wire</a:t>
            </a:r>
            <a:r>
              <a:rPr lang="ja-JP" altLang="en-US" dirty="0">
                <a:ea typeface="ＭＳ Ｐゴシック" charset="-128"/>
              </a:rPr>
              <a:t>”</a:t>
            </a:r>
            <a:endParaRPr lang="en-US" altLang="ja-JP" dirty="0">
              <a:ea typeface="ＭＳ Ｐゴシック" charset="-128"/>
            </a:endParaRPr>
          </a:p>
          <a:p>
            <a:pPr marL="287338" indent="-287338" eaLnBrk="1" hangingPunct="1">
              <a:lnSpc>
                <a:spcPct val="80000"/>
              </a:lnSpc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126979" name="Rectangle 2"/>
          <p:cNvSpPr>
            <a:spLocks noChangeArrowheads="1"/>
          </p:cNvSpPr>
          <p:nvPr/>
        </p:nvSpPr>
        <p:spPr bwMode="auto">
          <a:xfrm>
            <a:off x="6575425" y="1727200"/>
            <a:ext cx="1892300" cy="35306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6457950" y="1824038"/>
            <a:ext cx="1892300" cy="35306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6562725" y="1920875"/>
            <a:ext cx="16446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dirty="0"/>
              <a:t>application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transport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network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link</a:t>
            </a:r>
          </a:p>
          <a:p>
            <a:pPr algn="ctr"/>
            <a:endParaRPr lang="en-US" altLang="en-US" dirty="0"/>
          </a:p>
          <a:p>
            <a:pPr algn="ctr"/>
            <a:r>
              <a:rPr lang="en-US" altLang="en-US" dirty="0"/>
              <a:t>physical</a:t>
            </a:r>
          </a:p>
        </p:txBody>
      </p:sp>
      <p:sp>
        <p:nvSpPr>
          <p:cNvPr id="126984" name="Line 8"/>
          <p:cNvSpPr>
            <a:spLocks noChangeShapeType="1"/>
          </p:cNvSpPr>
          <p:nvPr/>
        </p:nvSpPr>
        <p:spPr bwMode="auto">
          <a:xfrm>
            <a:off x="6451600" y="251618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5" name="Line 9"/>
          <p:cNvSpPr>
            <a:spLocks noChangeShapeType="1"/>
          </p:cNvSpPr>
          <p:nvPr/>
        </p:nvSpPr>
        <p:spPr bwMode="auto">
          <a:xfrm>
            <a:off x="6451600" y="32210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6" name="Line 10"/>
          <p:cNvSpPr>
            <a:spLocks noChangeShapeType="1"/>
          </p:cNvSpPr>
          <p:nvPr/>
        </p:nvSpPr>
        <p:spPr bwMode="auto">
          <a:xfrm>
            <a:off x="6451600" y="39322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6987" name="Line 11"/>
          <p:cNvSpPr>
            <a:spLocks noChangeShapeType="1"/>
          </p:cNvSpPr>
          <p:nvPr/>
        </p:nvSpPr>
        <p:spPr bwMode="auto">
          <a:xfrm>
            <a:off x="6451600" y="4643438"/>
            <a:ext cx="1885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11628" y="13062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Why layering?</a:t>
            </a:r>
          </a:p>
        </p:txBody>
      </p:sp>
      <p:sp>
        <p:nvSpPr>
          <p:cNvPr id="13824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72143" y="1369787"/>
            <a:ext cx="8621485" cy="46482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sz="3200" dirty="0"/>
              <a:t>dealing with complex systems:</a:t>
            </a:r>
          </a:p>
          <a:p>
            <a:pPr eaLnBrk="1" hangingPunct="1"/>
            <a:r>
              <a:rPr lang="en-US" altLang="en-US" dirty="0"/>
              <a:t>explicit structure allows identification, relationship of complex system</a:t>
            </a:r>
            <a:r>
              <a:rPr lang="ja-JP" altLang="en-US" dirty="0"/>
              <a:t>’</a:t>
            </a:r>
            <a:r>
              <a:rPr lang="en-US" altLang="ja-JP" dirty="0"/>
              <a:t>s pieces</a:t>
            </a:r>
          </a:p>
          <a:p>
            <a:pPr marL="682625" lvl="1" indent="-225425" eaLnBrk="1" hangingPunct="1"/>
            <a:r>
              <a:rPr lang="en-US" altLang="en-US" dirty="0"/>
              <a:t>layered </a:t>
            </a:r>
            <a:r>
              <a:rPr lang="en-US" altLang="en-US" i="1" dirty="0">
                <a:solidFill>
                  <a:srgbClr val="CC0000"/>
                </a:solidFill>
              </a:rPr>
              <a:t>reference model</a:t>
            </a:r>
            <a:r>
              <a:rPr lang="en-US" altLang="en-US" dirty="0"/>
              <a:t> for discussion</a:t>
            </a:r>
          </a:p>
          <a:p>
            <a:pPr eaLnBrk="1" hangingPunct="1"/>
            <a:r>
              <a:rPr lang="en-US" altLang="en-US" dirty="0"/>
              <a:t>modularization eases maintenance, updating of system</a:t>
            </a:r>
          </a:p>
          <a:p>
            <a:pPr marL="682625" lvl="1" indent="-225425" eaLnBrk="1" hangingPunct="1"/>
            <a:r>
              <a:rPr lang="en-US" altLang="en-US" dirty="0"/>
              <a:t>change of implementation of layer</a:t>
            </a:r>
            <a:r>
              <a:rPr lang="ja-JP" altLang="en-US" dirty="0"/>
              <a:t>’</a:t>
            </a:r>
            <a:r>
              <a:rPr lang="en-US" altLang="ja-JP" dirty="0"/>
              <a:t>s service transparent to rest of system</a:t>
            </a:r>
          </a:p>
          <a:p>
            <a:pPr marL="682625" lvl="1" indent="-225425" eaLnBrk="1" hangingPunct="1"/>
            <a:r>
              <a:rPr lang="en-US" altLang="en-US" dirty="0"/>
              <a:t>e.g., change in gate procedure doesn’</a:t>
            </a:r>
            <a:r>
              <a:rPr lang="en-US" altLang="ja-JP" dirty="0"/>
              <a:t>t affect rest of system</a:t>
            </a:r>
          </a:p>
          <a:p>
            <a:pPr eaLnBrk="1" hangingPunct="1"/>
            <a:r>
              <a:rPr lang="en-US" altLang="en-US" dirty="0"/>
              <a:t>layering considered harmful?</a:t>
            </a:r>
          </a:p>
        </p:txBody>
      </p:sp>
    </p:spTree>
    <p:extLst>
      <p:ext uri="{BB962C8B-B14F-4D97-AF65-F5344CB8AC3E}">
        <p14:creationId xmlns:p14="http://schemas.microsoft.com/office/powerpoint/2010/main" val="15167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Freeform 99"/>
          <p:cNvSpPr>
            <a:spLocks/>
          </p:cNvSpPr>
          <p:nvPr/>
        </p:nvSpPr>
        <p:spPr bwMode="auto">
          <a:xfrm>
            <a:off x="6978650" y="4711261"/>
            <a:ext cx="655638" cy="1135063"/>
          </a:xfrm>
          <a:custGeom>
            <a:avLst/>
            <a:gdLst>
              <a:gd name="T0" fmla="*/ 2147483647 w 413"/>
              <a:gd name="T1" fmla="*/ 2147483647 h 715"/>
              <a:gd name="T2" fmla="*/ 2147483647 w 413"/>
              <a:gd name="T3" fmla="*/ 0 h 715"/>
              <a:gd name="T4" fmla="*/ 0 w 413"/>
              <a:gd name="T5" fmla="*/ 2147483647 h 715"/>
              <a:gd name="T6" fmla="*/ 2147483647 w 413"/>
              <a:gd name="T7" fmla="*/ 2147483647 h 715"/>
              <a:gd name="T8" fmla="*/ 2147483647 w 413"/>
              <a:gd name="T9" fmla="*/ 2147483647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"/>
              <a:gd name="T16" fmla="*/ 0 h 715"/>
              <a:gd name="T17" fmla="*/ 413 w 413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" h="715">
                <a:moveTo>
                  <a:pt x="413" y="570"/>
                </a:moveTo>
                <a:lnTo>
                  <a:pt x="9" y="0"/>
                </a:lnTo>
                <a:lnTo>
                  <a:pt x="0" y="604"/>
                </a:lnTo>
                <a:lnTo>
                  <a:pt x="397" y="715"/>
                </a:lnTo>
                <a:lnTo>
                  <a:pt x="413" y="57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1074" name="Group 347"/>
          <p:cNvGrpSpPr>
            <a:grpSpLocks/>
          </p:cNvGrpSpPr>
          <p:nvPr/>
        </p:nvGrpSpPr>
        <p:grpSpPr bwMode="auto">
          <a:xfrm>
            <a:off x="7580313" y="5473261"/>
            <a:ext cx="984250" cy="600075"/>
            <a:chOff x="1871277" y="1576300"/>
            <a:chExt cx="1128371" cy="437861"/>
          </a:xfrm>
        </p:grpSpPr>
        <p:sp>
          <p:nvSpPr>
            <p:cNvPr id="146" name="Oval 145"/>
            <p:cNvSpPr/>
            <p:nvPr/>
          </p:nvSpPr>
          <p:spPr bwMode="auto">
            <a:xfrm flipV="1">
              <a:off x="1874917" y="1694453"/>
              <a:ext cx="1124731" cy="319708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0" scaled="1"/>
              <a:tileRect/>
            </a:gra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7" name="Rectangle 146"/>
            <p:cNvSpPr/>
            <p:nvPr/>
          </p:nvSpPr>
          <p:spPr bwMode="auto">
            <a:xfrm>
              <a:off x="1871277" y="1739629"/>
              <a:ext cx="1128371" cy="115836"/>
            </a:xfrm>
            <a:prstGeom prst="rect">
              <a:avLst/>
            </a:prstGeom>
            <a:gradFill>
              <a:gsLst>
                <a:gs pos="0">
                  <a:schemeClr val="accent2">
                    <a:lumMod val="75000"/>
                  </a:schemeClr>
                </a:gs>
                <a:gs pos="53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75000"/>
                  </a:schemeClr>
                </a:gs>
              </a:gsLst>
              <a:lin ang="10800000" scaled="0"/>
            </a:gra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8" name="Oval 147"/>
            <p:cNvSpPr/>
            <p:nvPr/>
          </p:nvSpPr>
          <p:spPr bwMode="auto">
            <a:xfrm flipV="1">
              <a:off x="1871277" y="1576300"/>
              <a:ext cx="1124731" cy="31970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63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2158830" y="1673602"/>
              <a:ext cx="549626" cy="161013"/>
            </a:xfrm>
            <a:custGeom>
              <a:avLst/>
              <a:gdLst>
                <a:gd name="connsiteX0" fmla="*/ 1486231 w 2944854"/>
                <a:gd name="connsiteY0" fmla="*/ 727041 h 1302232"/>
                <a:gd name="connsiteX1" fmla="*/ 257675 w 2944854"/>
                <a:gd name="connsiteY1" fmla="*/ 1302232 h 1302232"/>
                <a:gd name="connsiteX2" fmla="*/ 0 w 2944854"/>
                <a:gd name="connsiteY2" fmla="*/ 1228607 h 1302232"/>
                <a:gd name="connsiteX3" fmla="*/ 911064 w 2944854"/>
                <a:gd name="connsiteY3" fmla="*/ 837478 h 1302232"/>
                <a:gd name="connsiteX4" fmla="*/ 883456 w 2944854"/>
                <a:gd name="connsiteY4" fmla="*/ 450949 h 1302232"/>
                <a:gd name="connsiteX5" fmla="*/ 161047 w 2944854"/>
                <a:gd name="connsiteY5" fmla="*/ 119640 h 1302232"/>
                <a:gd name="connsiteX6" fmla="*/ 404917 w 2944854"/>
                <a:gd name="connsiteY6" fmla="*/ 50617 h 1302232"/>
                <a:gd name="connsiteX7" fmla="*/ 1477028 w 2944854"/>
                <a:gd name="connsiteY7" fmla="*/ 501566 h 1302232"/>
                <a:gd name="connsiteX8" fmla="*/ 2572146 w 2944854"/>
                <a:gd name="connsiteY8" fmla="*/ 0 h 1302232"/>
                <a:gd name="connsiteX9" fmla="*/ 2875834 w 2944854"/>
                <a:gd name="connsiteY9" fmla="*/ 96632 h 1302232"/>
                <a:gd name="connsiteX10" fmla="*/ 2079803 w 2944854"/>
                <a:gd name="connsiteY10" fmla="*/ 432543 h 1302232"/>
                <a:gd name="connsiteX11" fmla="*/ 2240850 w 2944854"/>
                <a:gd name="connsiteY11" fmla="*/ 920305 h 1302232"/>
                <a:gd name="connsiteX12" fmla="*/ 2944854 w 2944854"/>
                <a:gd name="connsiteY12" fmla="*/ 1228607 h 1302232"/>
                <a:gd name="connsiteX13" fmla="*/ 2733192 w 2944854"/>
                <a:gd name="connsiteY13" fmla="*/ 1297630 h 1302232"/>
                <a:gd name="connsiteX14" fmla="*/ 1486231 w 2944854"/>
                <a:gd name="connsiteY14" fmla="*/ 727041 h 1302232"/>
                <a:gd name="connsiteX0" fmla="*/ 1486231 w 2944854"/>
                <a:gd name="connsiteY0" fmla="*/ 727041 h 1316375"/>
                <a:gd name="connsiteX1" fmla="*/ 257675 w 2944854"/>
                <a:gd name="connsiteY1" fmla="*/ 1302232 h 1316375"/>
                <a:gd name="connsiteX2" fmla="*/ 0 w 2944854"/>
                <a:gd name="connsiteY2" fmla="*/ 1228607 h 1316375"/>
                <a:gd name="connsiteX3" fmla="*/ 911064 w 2944854"/>
                <a:gd name="connsiteY3" fmla="*/ 837478 h 1316375"/>
                <a:gd name="connsiteX4" fmla="*/ 883456 w 2944854"/>
                <a:gd name="connsiteY4" fmla="*/ 450949 h 1316375"/>
                <a:gd name="connsiteX5" fmla="*/ 161047 w 2944854"/>
                <a:gd name="connsiteY5" fmla="*/ 119640 h 1316375"/>
                <a:gd name="connsiteX6" fmla="*/ 404917 w 2944854"/>
                <a:gd name="connsiteY6" fmla="*/ 50617 h 1316375"/>
                <a:gd name="connsiteX7" fmla="*/ 1477028 w 2944854"/>
                <a:gd name="connsiteY7" fmla="*/ 501566 h 1316375"/>
                <a:gd name="connsiteX8" fmla="*/ 2572146 w 2944854"/>
                <a:gd name="connsiteY8" fmla="*/ 0 h 1316375"/>
                <a:gd name="connsiteX9" fmla="*/ 2875834 w 2944854"/>
                <a:gd name="connsiteY9" fmla="*/ 96632 h 1316375"/>
                <a:gd name="connsiteX10" fmla="*/ 2079803 w 2944854"/>
                <a:gd name="connsiteY10" fmla="*/ 432543 h 1316375"/>
                <a:gd name="connsiteX11" fmla="*/ 2240850 w 2944854"/>
                <a:gd name="connsiteY11" fmla="*/ 920305 h 1316375"/>
                <a:gd name="connsiteX12" fmla="*/ 2944854 w 2944854"/>
                <a:gd name="connsiteY12" fmla="*/ 1228607 h 1316375"/>
                <a:gd name="connsiteX13" fmla="*/ 2756623 w 2944854"/>
                <a:gd name="connsiteY13" fmla="*/ 1316375 h 1316375"/>
                <a:gd name="connsiteX14" fmla="*/ 1486231 w 2944854"/>
                <a:gd name="connsiteY14" fmla="*/ 727041 h 1316375"/>
                <a:gd name="connsiteX0" fmla="*/ 1486231 w 3024520"/>
                <a:gd name="connsiteY0" fmla="*/ 727041 h 1316375"/>
                <a:gd name="connsiteX1" fmla="*/ 257675 w 3024520"/>
                <a:gd name="connsiteY1" fmla="*/ 1302232 h 1316375"/>
                <a:gd name="connsiteX2" fmla="*/ 0 w 3024520"/>
                <a:gd name="connsiteY2" fmla="*/ 1228607 h 1316375"/>
                <a:gd name="connsiteX3" fmla="*/ 911064 w 3024520"/>
                <a:gd name="connsiteY3" fmla="*/ 837478 h 1316375"/>
                <a:gd name="connsiteX4" fmla="*/ 883456 w 3024520"/>
                <a:gd name="connsiteY4" fmla="*/ 450949 h 1316375"/>
                <a:gd name="connsiteX5" fmla="*/ 161047 w 3024520"/>
                <a:gd name="connsiteY5" fmla="*/ 119640 h 1316375"/>
                <a:gd name="connsiteX6" fmla="*/ 404917 w 3024520"/>
                <a:gd name="connsiteY6" fmla="*/ 50617 h 1316375"/>
                <a:gd name="connsiteX7" fmla="*/ 1477028 w 3024520"/>
                <a:gd name="connsiteY7" fmla="*/ 501566 h 1316375"/>
                <a:gd name="connsiteX8" fmla="*/ 2572146 w 3024520"/>
                <a:gd name="connsiteY8" fmla="*/ 0 h 1316375"/>
                <a:gd name="connsiteX9" fmla="*/ 2875834 w 3024520"/>
                <a:gd name="connsiteY9" fmla="*/ 96632 h 1316375"/>
                <a:gd name="connsiteX10" fmla="*/ 2079803 w 3024520"/>
                <a:gd name="connsiteY10" fmla="*/ 432543 h 1316375"/>
                <a:gd name="connsiteX11" fmla="*/ 2240850 w 3024520"/>
                <a:gd name="connsiteY11" fmla="*/ 920305 h 1316375"/>
                <a:gd name="connsiteX12" fmla="*/ 3024520 w 3024520"/>
                <a:gd name="connsiteY12" fmla="*/ 1228607 h 1316375"/>
                <a:gd name="connsiteX13" fmla="*/ 2756623 w 3024520"/>
                <a:gd name="connsiteY13" fmla="*/ 1316375 h 1316375"/>
                <a:gd name="connsiteX14" fmla="*/ 1486231 w 3024520"/>
                <a:gd name="connsiteY14" fmla="*/ 727041 h 1316375"/>
                <a:gd name="connsiteX0" fmla="*/ 1537780 w 3076069"/>
                <a:gd name="connsiteY0" fmla="*/ 727041 h 1316375"/>
                <a:gd name="connsiteX1" fmla="*/ 309224 w 3076069"/>
                <a:gd name="connsiteY1" fmla="*/ 1302232 h 1316375"/>
                <a:gd name="connsiteX2" fmla="*/ 0 w 3076069"/>
                <a:gd name="connsiteY2" fmla="*/ 1228607 h 1316375"/>
                <a:gd name="connsiteX3" fmla="*/ 962613 w 3076069"/>
                <a:gd name="connsiteY3" fmla="*/ 837478 h 1316375"/>
                <a:gd name="connsiteX4" fmla="*/ 935005 w 3076069"/>
                <a:gd name="connsiteY4" fmla="*/ 450949 h 1316375"/>
                <a:gd name="connsiteX5" fmla="*/ 212596 w 3076069"/>
                <a:gd name="connsiteY5" fmla="*/ 119640 h 1316375"/>
                <a:gd name="connsiteX6" fmla="*/ 456466 w 3076069"/>
                <a:gd name="connsiteY6" fmla="*/ 50617 h 1316375"/>
                <a:gd name="connsiteX7" fmla="*/ 1528577 w 3076069"/>
                <a:gd name="connsiteY7" fmla="*/ 501566 h 1316375"/>
                <a:gd name="connsiteX8" fmla="*/ 2623695 w 3076069"/>
                <a:gd name="connsiteY8" fmla="*/ 0 h 1316375"/>
                <a:gd name="connsiteX9" fmla="*/ 2927383 w 3076069"/>
                <a:gd name="connsiteY9" fmla="*/ 96632 h 1316375"/>
                <a:gd name="connsiteX10" fmla="*/ 2131352 w 3076069"/>
                <a:gd name="connsiteY10" fmla="*/ 432543 h 1316375"/>
                <a:gd name="connsiteX11" fmla="*/ 2292399 w 3076069"/>
                <a:gd name="connsiteY11" fmla="*/ 920305 h 1316375"/>
                <a:gd name="connsiteX12" fmla="*/ 3076069 w 3076069"/>
                <a:gd name="connsiteY12" fmla="*/ 1228607 h 1316375"/>
                <a:gd name="connsiteX13" fmla="*/ 2808172 w 3076069"/>
                <a:gd name="connsiteY13" fmla="*/ 1316375 h 1316375"/>
                <a:gd name="connsiteX14" fmla="*/ 1537780 w 3076069"/>
                <a:gd name="connsiteY14" fmla="*/ 727041 h 1316375"/>
                <a:gd name="connsiteX0" fmla="*/ 1537780 w 3076069"/>
                <a:gd name="connsiteY0" fmla="*/ 727041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27041 h 1321259"/>
                <a:gd name="connsiteX0" fmla="*/ 1537780 w 3076069"/>
                <a:gd name="connsiteY0" fmla="*/ 750825 h 1321259"/>
                <a:gd name="connsiteX1" fmla="*/ 313981 w 3076069"/>
                <a:gd name="connsiteY1" fmla="*/ 1321259 h 1321259"/>
                <a:gd name="connsiteX2" fmla="*/ 0 w 3076069"/>
                <a:gd name="connsiteY2" fmla="*/ 1228607 h 1321259"/>
                <a:gd name="connsiteX3" fmla="*/ 962613 w 3076069"/>
                <a:gd name="connsiteY3" fmla="*/ 837478 h 1321259"/>
                <a:gd name="connsiteX4" fmla="*/ 935005 w 3076069"/>
                <a:gd name="connsiteY4" fmla="*/ 450949 h 1321259"/>
                <a:gd name="connsiteX5" fmla="*/ 212596 w 3076069"/>
                <a:gd name="connsiteY5" fmla="*/ 119640 h 1321259"/>
                <a:gd name="connsiteX6" fmla="*/ 456466 w 3076069"/>
                <a:gd name="connsiteY6" fmla="*/ 50617 h 1321259"/>
                <a:gd name="connsiteX7" fmla="*/ 1528577 w 3076069"/>
                <a:gd name="connsiteY7" fmla="*/ 501566 h 1321259"/>
                <a:gd name="connsiteX8" fmla="*/ 2623695 w 3076069"/>
                <a:gd name="connsiteY8" fmla="*/ 0 h 1321259"/>
                <a:gd name="connsiteX9" fmla="*/ 2927383 w 3076069"/>
                <a:gd name="connsiteY9" fmla="*/ 96632 h 1321259"/>
                <a:gd name="connsiteX10" fmla="*/ 2131352 w 3076069"/>
                <a:gd name="connsiteY10" fmla="*/ 432543 h 1321259"/>
                <a:gd name="connsiteX11" fmla="*/ 2292399 w 3076069"/>
                <a:gd name="connsiteY11" fmla="*/ 920305 h 1321259"/>
                <a:gd name="connsiteX12" fmla="*/ 3076069 w 3076069"/>
                <a:gd name="connsiteY12" fmla="*/ 1228607 h 1321259"/>
                <a:gd name="connsiteX13" fmla="*/ 2808172 w 3076069"/>
                <a:gd name="connsiteY13" fmla="*/ 1316375 h 1321259"/>
                <a:gd name="connsiteX14" fmla="*/ 1537780 w 3076069"/>
                <a:gd name="connsiteY14" fmla="*/ 750825 h 1321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069" h="1321259">
                  <a:moveTo>
                    <a:pt x="1537780" y="750825"/>
                  </a:moveTo>
                  <a:lnTo>
                    <a:pt x="313981" y="1321259"/>
                  </a:lnTo>
                  <a:lnTo>
                    <a:pt x="0" y="1228607"/>
                  </a:lnTo>
                  <a:lnTo>
                    <a:pt x="962613" y="837478"/>
                  </a:lnTo>
                  <a:lnTo>
                    <a:pt x="935005" y="450949"/>
                  </a:lnTo>
                  <a:lnTo>
                    <a:pt x="212596" y="119640"/>
                  </a:lnTo>
                  <a:lnTo>
                    <a:pt x="456466" y="50617"/>
                  </a:lnTo>
                  <a:lnTo>
                    <a:pt x="1528577" y="501566"/>
                  </a:lnTo>
                  <a:lnTo>
                    <a:pt x="2623695" y="0"/>
                  </a:lnTo>
                  <a:lnTo>
                    <a:pt x="2927383" y="96632"/>
                  </a:lnTo>
                  <a:lnTo>
                    <a:pt x="2131352" y="432543"/>
                  </a:lnTo>
                  <a:lnTo>
                    <a:pt x="2292399" y="920305"/>
                  </a:lnTo>
                  <a:lnTo>
                    <a:pt x="3076069" y="1228607"/>
                  </a:lnTo>
                  <a:lnTo>
                    <a:pt x="2808172" y="1316375"/>
                  </a:lnTo>
                  <a:lnTo>
                    <a:pt x="1537780" y="75082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2102410" y="1633060"/>
              <a:ext cx="662463" cy="111203"/>
            </a:xfrm>
            <a:custGeom>
              <a:avLst/>
              <a:gdLst>
                <a:gd name="connsiteX0" fmla="*/ 0 w 3645229"/>
                <a:gd name="connsiteY0" fmla="*/ 214441 h 923747"/>
                <a:gd name="connsiteX1" fmla="*/ 659770 w 3645229"/>
                <a:gd name="connsiteY1" fmla="*/ 16495 h 923747"/>
                <a:gd name="connsiteX2" fmla="*/ 1814367 w 3645229"/>
                <a:gd name="connsiteY2" fmla="*/ 511360 h 923747"/>
                <a:gd name="connsiteX3" fmla="*/ 2968965 w 3645229"/>
                <a:gd name="connsiteY3" fmla="*/ 0 h 923747"/>
                <a:gd name="connsiteX4" fmla="*/ 3645229 w 3645229"/>
                <a:gd name="connsiteY4" fmla="*/ 197946 h 923747"/>
                <a:gd name="connsiteX5" fmla="*/ 3199884 w 3645229"/>
                <a:gd name="connsiteY5" fmla="*/ 461874 h 923747"/>
                <a:gd name="connsiteX6" fmla="*/ 2985459 w 3645229"/>
                <a:gd name="connsiteY6" fmla="*/ 379396 h 923747"/>
                <a:gd name="connsiteX7" fmla="*/ 1830861 w 3645229"/>
                <a:gd name="connsiteY7" fmla="*/ 923747 h 923747"/>
                <a:gd name="connsiteX8" fmla="*/ 676264 w 3645229"/>
                <a:gd name="connsiteY8" fmla="*/ 412387 h 923747"/>
                <a:gd name="connsiteX9" fmla="*/ 527816 w 3645229"/>
                <a:gd name="connsiteY9" fmla="*/ 478369 h 923747"/>
                <a:gd name="connsiteX10" fmla="*/ 0 w 3645229"/>
                <a:gd name="connsiteY10" fmla="*/ 21444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78369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71662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23747"/>
                <a:gd name="connsiteX1" fmla="*/ 655168 w 3640627"/>
                <a:gd name="connsiteY1" fmla="*/ 16495 h 923747"/>
                <a:gd name="connsiteX2" fmla="*/ 1809765 w 3640627"/>
                <a:gd name="connsiteY2" fmla="*/ 511360 h 923747"/>
                <a:gd name="connsiteX3" fmla="*/ 2964363 w 3640627"/>
                <a:gd name="connsiteY3" fmla="*/ 0 h 923747"/>
                <a:gd name="connsiteX4" fmla="*/ 3640627 w 3640627"/>
                <a:gd name="connsiteY4" fmla="*/ 197946 h 923747"/>
                <a:gd name="connsiteX5" fmla="*/ 3195282 w 3640627"/>
                <a:gd name="connsiteY5" fmla="*/ 461874 h 923747"/>
                <a:gd name="connsiteX6" fmla="*/ 2980857 w 3640627"/>
                <a:gd name="connsiteY6" fmla="*/ 379396 h 923747"/>
                <a:gd name="connsiteX7" fmla="*/ 1826259 w 3640627"/>
                <a:gd name="connsiteY7" fmla="*/ 923747 h 923747"/>
                <a:gd name="connsiteX8" fmla="*/ 690067 w 3640627"/>
                <a:gd name="connsiteY8" fmla="*/ 412387 h 923747"/>
                <a:gd name="connsiteX9" fmla="*/ 523214 w 3640627"/>
                <a:gd name="connsiteY9" fmla="*/ 482971 h 923747"/>
                <a:gd name="connsiteX10" fmla="*/ 0 w 3640627"/>
                <a:gd name="connsiteY10" fmla="*/ 242051 h 923747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09765 w 3640627"/>
                <a:gd name="connsiteY2" fmla="*/ 511360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2980857 w 3640627"/>
                <a:gd name="connsiteY6" fmla="*/ 379396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640627"/>
                <a:gd name="connsiteY0" fmla="*/ 242051 h 946755"/>
                <a:gd name="connsiteX1" fmla="*/ 655168 w 3640627"/>
                <a:gd name="connsiteY1" fmla="*/ 16495 h 946755"/>
                <a:gd name="connsiteX2" fmla="*/ 1855778 w 3640627"/>
                <a:gd name="connsiteY2" fmla="*/ 534367 h 946755"/>
                <a:gd name="connsiteX3" fmla="*/ 2964363 w 3640627"/>
                <a:gd name="connsiteY3" fmla="*/ 0 h 946755"/>
                <a:gd name="connsiteX4" fmla="*/ 3640627 w 3640627"/>
                <a:gd name="connsiteY4" fmla="*/ 197946 h 946755"/>
                <a:gd name="connsiteX5" fmla="*/ 3195282 w 3640627"/>
                <a:gd name="connsiteY5" fmla="*/ 461874 h 946755"/>
                <a:gd name="connsiteX6" fmla="*/ 3008465 w 3640627"/>
                <a:gd name="connsiteY6" fmla="*/ 402404 h 946755"/>
                <a:gd name="connsiteX7" fmla="*/ 1876873 w 3640627"/>
                <a:gd name="connsiteY7" fmla="*/ 946755 h 946755"/>
                <a:gd name="connsiteX8" fmla="*/ 690067 w 3640627"/>
                <a:gd name="connsiteY8" fmla="*/ 412387 h 946755"/>
                <a:gd name="connsiteX9" fmla="*/ 523214 w 3640627"/>
                <a:gd name="connsiteY9" fmla="*/ 482971 h 946755"/>
                <a:gd name="connsiteX10" fmla="*/ 0 w 3640627"/>
                <a:gd name="connsiteY10" fmla="*/ 242051 h 946755"/>
                <a:gd name="connsiteX0" fmla="*/ 0 w 3723451"/>
                <a:gd name="connsiteY0" fmla="*/ 242051 h 946755"/>
                <a:gd name="connsiteX1" fmla="*/ 655168 w 3723451"/>
                <a:gd name="connsiteY1" fmla="*/ 16495 h 946755"/>
                <a:gd name="connsiteX2" fmla="*/ 1855778 w 3723451"/>
                <a:gd name="connsiteY2" fmla="*/ 534367 h 946755"/>
                <a:gd name="connsiteX3" fmla="*/ 2964363 w 3723451"/>
                <a:gd name="connsiteY3" fmla="*/ 0 h 946755"/>
                <a:gd name="connsiteX4" fmla="*/ 3723451 w 3723451"/>
                <a:gd name="connsiteY4" fmla="*/ 220954 h 946755"/>
                <a:gd name="connsiteX5" fmla="*/ 3195282 w 3723451"/>
                <a:gd name="connsiteY5" fmla="*/ 461874 h 946755"/>
                <a:gd name="connsiteX6" fmla="*/ 3008465 w 3723451"/>
                <a:gd name="connsiteY6" fmla="*/ 402404 h 946755"/>
                <a:gd name="connsiteX7" fmla="*/ 1876873 w 3723451"/>
                <a:gd name="connsiteY7" fmla="*/ 946755 h 946755"/>
                <a:gd name="connsiteX8" fmla="*/ 690067 w 3723451"/>
                <a:gd name="connsiteY8" fmla="*/ 412387 h 946755"/>
                <a:gd name="connsiteX9" fmla="*/ 523214 w 3723451"/>
                <a:gd name="connsiteY9" fmla="*/ 482971 h 946755"/>
                <a:gd name="connsiteX10" fmla="*/ 0 w 3723451"/>
                <a:gd name="connsiteY10" fmla="*/ 242051 h 946755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08465 w 3723451"/>
                <a:gd name="connsiteY6" fmla="*/ 388599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95282 w 3723451"/>
                <a:gd name="connsiteY5" fmla="*/ 448069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690067 w 3723451"/>
                <a:gd name="connsiteY8" fmla="*/ 398582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  <a:gd name="connsiteX0" fmla="*/ 0 w 3723451"/>
                <a:gd name="connsiteY0" fmla="*/ 228246 h 932950"/>
                <a:gd name="connsiteX1" fmla="*/ 655168 w 3723451"/>
                <a:gd name="connsiteY1" fmla="*/ 2690 h 932950"/>
                <a:gd name="connsiteX2" fmla="*/ 1855778 w 3723451"/>
                <a:gd name="connsiteY2" fmla="*/ 520562 h 932950"/>
                <a:gd name="connsiteX3" fmla="*/ 3001174 w 3723451"/>
                <a:gd name="connsiteY3" fmla="*/ 0 h 932950"/>
                <a:gd name="connsiteX4" fmla="*/ 3723451 w 3723451"/>
                <a:gd name="connsiteY4" fmla="*/ 207149 h 932950"/>
                <a:gd name="connsiteX5" fmla="*/ 3186079 w 3723451"/>
                <a:gd name="connsiteY5" fmla="*/ 461874 h 932950"/>
                <a:gd name="connsiteX6" fmla="*/ 3013067 w 3723451"/>
                <a:gd name="connsiteY6" fmla="*/ 393200 h 932950"/>
                <a:gd name="connsiteX7" fmla="*/ 1876873 w 3723451"/>
                <a:gd name="connsiteY7" fmla="*/ 932950 h 932950"/>
                <a:gd name="connsiteX8" fmla="*/ 711613 w 3723451"/>
                <a:gd name="connsiteY8" fmla="*/ 413055 h 932950"/>
                <a:gd name="connsiteX9" fmla="*/ 523214 w 3723451"/>
                <a:gd name="connsiteY9" fmla="*/ 469166 h 932950"/>
                <a:gd name="connsiteX10" fmla="*/ 0 w 3723451"/>
                <a:gd name="connsiteY10" fmla="*/ 228246 h 93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23451" h="932950">
                  <a:moveTo>
                    <a:pt x="0" y="228246"/>
                  </a:moveTo>
                  <a:lnTo>
                    <a:pt x="655168" y="2690"/>
                  </a:lnTo>
                  <a:lnTo>
                    <a:pt x="1855778" y="520562"/>
                  </a:lnTo>
                  <a:lnTo>
                    <a:pt x="3001174" y="0"/>
                  </a:lnTo>
                  <a:lnTo>
                    <a:pt x="3723451" y="207149"/>
                  </a:lnTo>
                  <a:lnTo>
                    <a:pt x="3186079" y="461874"/>
                  </a:lnTo>
                  <a:lnTo>
                    <a:pt x="3013067" y="393200"/>
                  </a:lnTo>
                  <a:lnTo>
                    <a:pt x="1876873" y="932950"/>
                  </a:lnTo>
                  <a:lnTo>
                    <a:pt x="711613" y="413055"/>
                  </a:lnTo>
                  <a:lnTo>
                    <a:pt x="523214" y="469166"/>
                  </a:lnTo>
                  <a:lnTo>
                    <a:pt x="0" y="22824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537380" y="1728046"/>
              <a:ext cx="243874" cy="97302"/>
            </a:xfrm>
            <a:custGeom>
              <a:avLst/>
              <a:gdLst>
                <a:gd name="connsiteX0" fmla="*/ 55216 w 1421812"/>
                <a:gd name="connsiteY0" fmla="*/ 0 h 800665"/>
                <a:gd name="connsiteX1" fmla="*/ 1421812 w 1421812"/>
                <a:gd name="connsiteY1" fmla="*/ 625807 h 800665"/>
                <a:gd name="connsiteX2" fmla="*/ 947874 w 1421812"/>
                <a:gd name="connsiteY2" fmla="*/ 800665 h 800665"/>
                <a:gd name="connsiteX3" fmla="*/ 50614 w 1421812"/>
                <a:gd name="connsiteY3" fmla="*/ 404934 h 800665"/>
                <a:gd name="connsiteX4" fmla="*/ 0 w 1421812"/>
                <a:gd name="connsiteY4" fmla="*/ 404934 h 800665"/>
                <a:gd name="connsiteX5" fmla="*/ 55216 w 1421812"/>
                <a:gd name="connsiteY5" fmla="*/ 0 h 800665"/>
                <a:gd name="connsiteX0" fmla="*/ 4602 w 1371198"/>
                <a:gd name="connsiteY0" fmla="*/ 0 h 800665"/>
                <a:gd name="connsiteX1" fmla="*/ 1371198 w 1371198"/>
                <a:gd name="connsiteY1" fmla="*/ 625807 h 800665"/>
                <a:gd name="connsiteX2" fmla="*/ 897260 w 1371198"/>
                <a:gd name="connsiteY2" fmla="*/ 800665 h 800665"/>
                <a:gd name="connsiteX3" fmla="*/ 0 w 1371198"/>
                <a:gd name="connsiteY3" fmla="*/ 404934 h 800665"/>
                <a:gd name="connsiteX4" fmla="*/ 4602 w 1371198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0665"/>
                <a:gd name="connsiteX1" fmla="*/ 1366596 w 1366596"/>
                <a:gd name="connsiteY1" fmla="*/ 625807 h 800665"/>
                <a:gd name="connsiteX2" fmla="*/ 892658 w 1366596"/>
                <a:gd name="connsiteY2" fmla="*/ 800665 h 800665"/>
                <a:gd name="connsiteX3" fmla="*/ 4601 w 1366596"/>
                <a:gd name="connsiteY3" fmla="*/ 427942 h 800665"/>
                <a:gd name="connsiteX4" fmla="*/ 0 w 1366596"/>
                <a:gd name="connsiteY4" fmla="*/ 0 h 800665"/>
                <a:gd name="connsiteX0" fmla="*/ 0 w 1366596"/>
                <a:gd name="connsiteY0" fmla="*/ 0 h 809868"/>
                <a:gd name="connsiteX1" fmla="*/ 1366596 w 1366596"/>
                <a:gd name="connsiteY1" fmla="*/ 625807 h 809868"/>
                <a:gd name="connsiteX2" fmla="*/ 865050 w 1366596"/>
                <a:gd name="connsiteY2" fmla="*/ 809868 h 809868"/>
                <a:gd name="connsiteX3" fmla="*/ 4601 w 1366596"/>
                <a:gd name="connsiteY3" fmla="*/ 427942 h 809868"/>
                <a:gd name="connsiteX4" fmla="*/ 0 w 1366596"/>
                <a:gd name="connsiteY4" fmla="*/ 0 h 809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6596" h="809868">
                  <a:moveTo>
                    <a:pt x="0" y="0"/>
                  </a:moveTo>
                  <a:lnTo>
                    <a:pt x="1366596" y="625807"/>
                  </a:lnTo>
                  <a:lnTo>
                    <a:pt x="865050" y="809868"/>
                  </a:lnTo>
                  <a:lnTo>
                    <a:pt x="4601" y="427942"/>
                  </a:lnTo>
                  <a:cubicBezTo>
                    <a:pt x="-1535" y="105836"/>
                    <a:pt x="1534" y="142647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2089671" y="1730363"/>
              <a:ext cx="242053" cy="97302"/>
            </a:xfrm>
            <a:custGeom>
              <a:avLst/>
              <a:gdLst>
                <a:gd name="connsiteX0" fmla="*/ 1329786 w 1348191"/>
                <a:gd name="connsiteY0" fmla="*/ 0 h 809869"/>
                <a:gd name="connsiteX1" fmla="*/ 1348191 w 1348191"/>
                <a:gd name="connsiteY1" fmla="*/ 400333 h 809869"/>
                <a:gd name="connsiteX2" fmla="*/ 487742 w 1348191"/>
                <a:gd name="connsiteY2" fmla="*/ 809869 h 809869"/>
                <a:gd name="connsiteX3" fmla="*/ 0 w 1348191"/>
                <a:gd name="connsiteY3" fmla="*/ 630409 h 809869"/>
                <a:gd name="connsiteX4" fmla="*/ 1329786 w 1348191"/>
                <a:gd name="connsiteY4" fmla="*/ 0 h 809869"/>
                <a:gd name="connsiteX0" fmla="*/ 1329786 w 1348191"/>
                <a:gd name="connsiteY0" fmla="*/ 0 h 791462"/>
                <a:gd name="connsiteX1" fmla="*/ 1348191 w 1348191"/>
                <a:gd name="connsiteY1" fmla="*/ 381926 h 791462"/>
                <a:gd name="connsiteX2" fmla="*/ 487742 w 1348191"/>
                <a:gd name="connsiteY2" fmla="*/ 791462 h 791462"/>
                <a:gd name="connsiteX3" fmla="*/ 0 w 1348191"/>
                <a:gd name="connsiteY3" fmla="*/ 612002 h 791462"/>
                <a:gd name="connsiteX4" fmla="*/ 1329786 w 1348191"/>
                <a:gd name="connsiteY4" fmla="*/ 0 h 791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8191" h="791462">
                  <a:moveTo>
                    <a:pt x="1329786" y="0"/>
                  </a:moveTo>
                  <a:lnTo>
                    <a:pt x="1348191" y="381926"/>
                  </a:lnTo>
                  <a:lnTo>
                    <a:pt x="487742" y="791462"/>
                  </a:lnTo>
                  <a:lnTo>
                    <a:pt x="0" y="612002"/>
                  </a:lnTo>
                  <a:lnTo>
                    <a:pt x="1329786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cxnSp>
          <p:nvCxnSpPr>
            <p:cNvPr id="153" name="Straight Connector 152"/>
            <p:cNvCxnSpPr>
              <a:endCxn id="148" idx="2"/>
            </p:cNvCxnSpPr>
            <p:nvPr/>
          </p:nvCxnSpPr>
          <p:spPr bwMode="auto">
            <a:xfrm flipH="1" flipV="1">
              <a:off x="1871277" y="1737313"/>
              <a:ext cx="3640" cy="122786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 bwMode="auto">
            <a:xfrm flipH="1" flipV="1">
              <a:off x="2996008" y="1734996"/>
              <a:ext cx="3640" cy="122786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  <a:effectLst>
              <a:outerShdw blurRad="40005" dist="19939" dir="5400000" algn="tl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111" name="Rectangle 168"/>
          <p:cNvSpPr>
            <a:spLocks noGrp="1" noChangeArrowheads="1"/>
          </p:cNvSpPr>
          <p:nvPr>
            <p:ph type="title" idx="4294967295"/>
          </p:nvPr>
        </p:nvSpPr>
        <p:spPr>
          <a:xfrm>
            <a:off x="540544" y="-21870"/>
            <a:ext cx="3805237" cy="11430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Encapsulation</a:t>
            </a:r>
          </a:p>
        </p:txBody>
      </p:sp>
      <p:sp>
        <p:nvSpPr>
          <p:cNvPr id="131077" name="Freeform 3"/>
          <p:cNvSpPr>
            <a:spLocks/>
          </p:cNvSpPr>
          <p:nvPr/>
        </p:nvSpPr>
        <p:spPr bwMode="auto">
          <a:xfrm>
            <a:off x="7129463" y="2801499"/>
            <a:ext cx="638175" cy="852487"/>
          </a:xfrm>
          <a:custGeom>
            <a:avLst/>
            <a:gdLst>
              <a:gd name="T0" fmla="*/ 2147483647 w 402"/>
              <a:gd name="T1" fmla="*/ 2147483647 h 537"/>
              <a:gd name="T2" fmla="*/ 2147483647 w 402"/>
              <a:gd name="T3" fmla="*/ 0 h 537"/>
              <a:gd name="T4" fmla="*/ 0 w 402"/>
              <a:gd name="T5" fmla="*/ 2147483647 h 537"/>
              <a:gd name="T6" fmla="*/ 2147483647 w 402"/>
              <a:gd name="T7" fmla="*/ 2147483647 h 537"/>
              <a:gd name="T8" fmla="*/ 2147483647 w 402"/>
              <a:gd name="T9" fmla="*/ 2147483647 h 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537"/>
              <a:gd name="T17" fmla="*/ 402 w 402"/>
              <a:gd name="T18" fmla="*/ 537 h 5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537">
                <a:moveTo>
                  <a:pt x="402" y="363"/>
                </a:moveTo>
                <a:lnTo>
                  <a:pt x="28" y="0"/>
                </a:lnTo>
                <a:lnTo>
                  <a:pt x="0" y="470"/>
                </a:lnTo>
                <a:lnTo>
                  <a:pt x="242" y="537"/>
                </a:lnTo>
                <a:lnTo>
                  <a:pt x="402" y="363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1078" name="Group 180"/>
          <p:cNvGrpSpPr>
            <a:grpSpLocks/>
          </p:cNvGrpSpPr>
          <p:nvPr/>
        </p:nvGrpSpPr>
        <p:grpSpPr bwMode="auto">
          <a:xfrm>
            <a:off x="7329488" y="3309499"/>
            <a:ext cx="1052512" cy="355600"/>
            <a:chOff x="4410" y="1365"/>
            <a:chExt cx="663" cy="224"/>
          </a:xfrm>
        </p:grpSpPr>
        <p:sp>
          <p:nvSpPr>
            <p:cNvPr id="131205" name="Rectangle 181"/>
            <p:cNvSpPr>
              <a:spLocks noChangeArrowheads="1"/>
            </p:cNvSpPr>
            <p:nvPr/>
          </p:nvSpPr>
          <p:spPr bwMode="auto">
            <a:xfrm>
              <a:off x="4410" y="1500"/>
              <a:ext cx="495" cy="87"/>
            </a:xfrm>
            <a:prstGeom prst="rect">
              <a:avLst/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206" name="AutoShape 182"/>
            <p:cNvSpPr>
              <a:spLocks noChangeArrowheads="1"/>
            </p:cNvSpPr>
            <p:nvPr/>
          </p:nvSpPr>
          <p:spPr bwMode="auto">
            <a:xfrm>
              <a:off x="4410" y="1368"/>
              <a:ext cx="663" cy="135"/>
            </a:xfrm>
            <a:prstGeom prst="parallelogram">
              <a:avLst>
                <a:gd name="adj" fmla="val 122778"/>
              </a:avLst>
            </a:prstGeom>
            <a:gradFill rotWithShape="1">
              <a:gsLst>
                <a:gs pos="0">
                  <a:srgbClr val="009999"/>
                </a:gs>
                <a:gs pos="100000">
                  <a:srgbClr val="FFFFFF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207" name="Freeform 183"/>
            <p:cNvSpPr>
              <a:spLocks/>
            </p:cNvSpPr>
            <p:nvPr/>
          </p:nvSpPr>
          <p:spPr bwMode="auto">
            <a:xfrm>
              <a:off x="4904" y="1365"/>
              <a:ext cx="169" cy="224"/>
            </a:xfrm>
            <a:custGeom>
              <a:avLst/>
              <a:gdLst>
                <a:gd name="T0" fmla="*/ 0 w 169"/>
                <a:gd name="T1" fmla="*/ 138 h 224"/>
                <a:gd name="T2" fmla="*/ 0 w 169"/>
                <a:gd name="T3" fmla="*/ 224 h 224"/>
                <a:gd name="T4" fmla="*/ 169 w 169"/>
                <a:gd name="T5" fmla="*/ 77 h 224"/>
                <a:gd name="T6" fmla="*/ 169 w 169"/>
                <a:gd name="T7" fmla="*/ 0 h 224"/>
                <a:gd name="T8" fmla="*/ 0 w 169"/>
                <a:gd name="T9" fmla="*/ 138 h 2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9"/>
                <a:gd name="T16" fmla="*/ 0 h 224"/>
                <a:gd name="T17" fmla="*/ 169 w 169"/>
                <a:gd name="T18" fmla="*/ 224 h 2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9" h="224">
                  <a:moveTo>
                    <a:pt x="0" y="138"/>
                  </a:moveTo>
                  <a:lnTo>
                    <a:pt x="0" y="224"/>
                  </a:lnTo>
                  <a:lnTo>
                    <a:pt x="169" y="77"/>
                  </a:lnTo>
                  <a:lnTo>
                    <a:pt x="169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BBE0E3"/>
            </a:solidFill>
            <a:ln w="6350" cmpd="sng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208" name="Freeform 184"/>
            <p:cNvSpPr>
              <a:spLocks/>
            </p:cNvSpPr>
            <p:nvPr/>
          </p:nvSpPr>
          <p:spPr bwMode="auto">
            <a:xfrm>
              <a:off x="4475" y="1395"/>
              <a:ext cx="506" cy="80"/>
            </a:xfrm>
            <a:custGeom>
              <a:avLst/>
              <a:gdLst>
                <a:gd name="T0" fmla="*/ 0 w 280"/>
                <a:gd name="T1" fmla="*/ 1801 h 63"/>
                <a:gd name="T2" fmla="*/ 147159 w 280"/>
                <a:gd name="T3" fmla="*/ 1752 h 63"/>
                <a:gd name="T4" fmla="*/ 868488 w 280"/>
                <a:gd name="T5" fmla="*/ 0 h 63"/>
                <a:gd name="T6" fmla="*/ 1108812 w 280"/>
                <a:gd name="T7" fmla="*/ 0 h 6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0"/>
                <a:gd name="T13" fmla="*/ 0 h 63"/>
                <a:gd name="T14" fmla="*/ 280 w 280"/>
                <a:gd name="T15" fmla="*/ 63 h 6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0" h="63">
                  <a:moveTo>
                    <a:pt x="0" y="63"/>
                  </a:moveTo>
                  <a:lnTo>
                    <a:pt x="37" y="62"/>
                  </a:lnTo>
                  <a:lnTo>
                    <a:pt x="219" y="0"/>
                  </a:lnTo>
                  <a:lnTo>
                    <a:pt x="280" y="0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1209" name="Freeform 185"/>
            <p:cNvSpPr>
              <a:spLocks/>
            </p:cNvSpPr>
            <p:nvPr/>
          </p:nvSpPr>
          <p:spPr bwMode="auto">
            <a:xfrm>
              <a:off x="4593" y="1391"/>
              <a:ext cx="293" cy="93"/>
            </a:xfrm>
            <a:custGeom>
              <a:avLst/>
              <a:gdLst>
                <a:gd name="T0" fmla="*/ 0 w 293"/>
                <a:gd name="T1" fmla="*/ 0 h 93"/>
                <a:gd name="T2" fmla="*/ 67 w 293"/>
                <a:gd name="T3" fmla="*/ 1 h 93"/>
                <a:gd name="T4" fmla="*/ 195 w 293"/>
                <a:gd name="T5" fmla="*/ 93 h 93"/>
                <a:gd name="T6" fmla="*/ 293 w 293"/>
                <a:gd name="T7" fmla="*/ 93 h 9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3"/>
                <a:gd name="T13" fmla="*/ 0 h 93"/>
                <a:gd name="T14" fmla="*/ 293 w 293"/>
                <a:gd name="T15" fmla="*/ 93 h 9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3" h="93">
                  <a:moveTo>
                    <a:pt x="0" y="0"/>
                  </a:moveTo>
                  <a:lnTo>
                    <a:pt x="67" y="1"/>
                  </a:lnTo>
                  <a:lnTo>
                    <a:pt x="195" y="93"/>
                  </a:lnTo>
                  <a:lnTo>
                    <a:pt x="293" y="93"/>
                  </a:ln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31079" name="Freeform 2"/>
          <p:cNvSpPr>
            <a:spLocks/>
          </p:cNvSpPr>
          <p:nvPr/>
        </p:nvSpPr>
        <p:spPr bwMode="auto">
          <a:xfrm>
            <a:off x="3817938" y="2002986"/>
            <a:ext cx="4048125" cy="3833813"/>
          </a:xfrm>
          <a:custGeom>
            <a:avLst/>
            <a:gdLst>
              <a:gd name="T0" fmla="*/ 2147483647 w 2550"/>
              <a:gd name="T1" fmla="*/ 0 h 2415"/>
              <a:gd name="T2" fmla="*/ 2147483647 w 2550"/>
              <a:gd name="T3" fmla="*/ 0 h 2415"/>
              <a:gd name="T4" fmla="*/ 2147483647 w 2550"/>
              <a:gd name="T5" fmla="*/ 2147483647 h 2415"/>
              <a:gd name="T6" fmla="*/ 0 w 2550"/>
              <a:gd name="T7" fmla="*/ 2147483647 h 2415"/>
              <a:gd name="T8" fmla="*/ 0 60000 65536"/>
              <a:gd name="T9" fmla="*/ 0 60000 65536"/>
              <a:gd name="T10" fmla="*/ 0 60000 65536"/>
              <a:gd name="T11" fmla="*/ 0 60000 65536"/>
              <a:gd name="T12" fmla="*/ 0 w 2550"/>
              <a:gd name="T13" fmla="*/ 0 h 2415"/>
              <a:gd name="T14" fmla="*/ 2550 w 2550"/>
              <a:gd name="T15" fmla="*/ 2415 h 24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50" h="2415">
                <a:moveTo>
                  <a:pt x="592" y="0"/>
                </a:moveTo>
                <a:lnTo>
                  <a:pt x="2544" y="0"/>
                </a:lnTo>
                <a:lnTo>
                  <a:pt x="2550" y="2415"/>
                </a:lnTo>
                <a:lnTo>
                  <a:pt x="0" y="2415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2716213" y="779024"/>
            <a:ext cx="1100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>
                <a:solidFill>
                  <a:srgbClr val="000099"/>
                </a:solidFill>
              </a:rPr>
              <a:t>source</a:t>
            </a:r>
          </a:p>
        </p:txBody>
      </p:sp>
      <p:sp>
        <p:nvSpPr>
          <p:cNvPr id="131081" name="Freeform 10"/>
          <p:cNvSpPr>
            <a:spLocks/>
          </p:cNvSpPr>
          <p:nvPr/>
        </p:nvSpPr>
        <p:spPr bwMode="auto">
          <a:xfrm>
            <a:off x="3868738" y="1206061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2" name="Rectangle 23"/>
          <p:cNvSpPr>
            <a:spLocks noChangeArrowheads="1"/>
          </p:cNvSpPr>
          <p:nvPr/>
        </p:nvSpPr>
        <p:spPr bwMode="auto">
          <a:xfrm>
            <a:off x="2644775" y="1215586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83" name="Rectangle 24"/>
          <p:cNvSpPr>
            <a:spLocks noChangeArrowheads="1"/>
          </p:cNvSpPr>
          <p:nvPr/>
        </p:nvSpPr>
        <p:spPr bwMode="auto">
          <a:xfrm>
            <a:off x="2597150" y="1287024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84" name="Line 25"/>
          <p:cNvSpPr>
            <a:spLocks noChangeShapeType="1"/>
          </p:cNvSpPr>
          <p:nvPr/>
        </p:nvSpPr>
        <p:spPr bwMode="auto">
          <a:xfrm>
            <a:off x="2597150" y="1604524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5" name="Text Box 26"/>
          <p:cNvSpPr txBox="1">
            <a:spLocks noChangeArrowheads="1"/>
          </p:cNvSpPr>
          <p:nvPr/>
        </p:nvSpPr>
        <p:spPr bwMode="auto">
          <a:xfrm>
            <a:off x="2554288" y="1253686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131086" name="Line 27"/>
          <p:cNvSpPr>
            <a:spLocks noChangeShapeType="1"/>
          </p:cNvSpPr>
          <p:nvPr/>
        </p:nvSpPr>
        <p:spPr bwMode="auto">
          <a:xfrm>
            <a:off x="2605088" y="1925199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7" name="Line 28"/>
          <p:cNvSpPr>
            <a:spLocks noChangeShapeType="1"/>
          </p:cNvSpPr>
          <p:nvPr/>
        </p:nvSpPr>
        <p:spPr bwMode="auto">
          <a:xfrm>
            <a:off x="2609850" y="2206186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88" name="Line 29"/>
          <p:cNvSpPr>
            <a:spLocks noChangeShapeType="1"/>
          </p:cNvSpPr>
          <p:nvPr/>
        </p:nvSpPr>
        <p:spPr bwMode="auto">
          <a:xfrm>
            <a:off x="2609850" y="2482411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1219200" y="1923611"/>
            <a:ext cx="1208088" cy="303213"/>
            <a:chOff x="501" y="1990"/>
            <a:chExt cx="761" cy="191"/>
          </a:xfrm>
        </p:grpSpPr>
        <p:sp>
          <p:nvSpPr>
            <p:cNvPr id="131199" name="Rectangle 40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200" name="Rectangle 41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31201" name="Rectangle 42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31202" name="Rectangle 43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31203" name="Line 44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204" name="Line 45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395288" y="1552136"/>
            <a:ext cx="963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segment</a:t>
            </a:r>
          </a:p>
        </p:txBody>
      </p:sp>
      <p:grpSp>
        <p:nvGrpSpPr>
          <p:cNvPr id="6" name="Group 178"/>
          <p:cNvGrpSpPr>
            <a:grpSpLocks/>
          </p:cNvGrpSpPr>
          <p:nvPr/>
        </p:nvGrpSpPr>
        <p:grpSpPr bwMode="auto">
          <a:xfrm>
            <a:off x="1533525" y="1588649"/>
            <a:ext cx="301625" cy="292100"/>
            <a:chOff x="1962" y="2058"/>
            <a:chExt cx="190" cy="184"/>
          </a:xfrm>
        </p:grpSpPr>
        <p:sp>
          <p:nvSpPr>
            <p:cNvPr id="131197" name="Rectangle 47"/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98" name="Rectangle 48"/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</p:grp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195263" y="1891861"/>
            <a:ext cx="10429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datagram</a:t>
            </a:r>
          </a:p>
        </p:txBody>
      </p:sp>
      <p:sp>
        <p:nvSpPr>
          <p:cNvPr id="131093" name="Text Box 54"/>
          <p:cNvSpPr txBox="1">
            <a:spLocks noChangeArrowheads="1"/>
          </p:cNvSpPr>
          <p:nvPr/>
        </p:nvSpPr>
        <p:spPr bwMode="auto">
          <a:xfrm>
            <a:off x="1547813" y="4712849"/>
            <a:ext cx="1412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000" i="1">
                <a:solidFill>
                  <a:srgbClr val="000099"/>
                </a:solidFill>
              </a:rPr>
              <a:t>destination</a:t>
            </a:r>
          </a:p>
        </p:txBody>
      </p:sp>
      <p:sp>
        <p:nvSpPr>
          <p:cNvPr id="131094" name="Freeform 56"/>
          <p:cNvSpPr>
            <a:spLocks/>
          </p:cNvSpPr>
          <p:nvPr/>
        </p:nvSpPr>
        <p:spPr bwMode="auto">
          <a:xfrm>
            <a:off x="2979738" y="5095436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5" name="Rectangle 57"/>
          <p:cNvSpPr>
            <a:spLocks noChangeArrowheads="1"/>
          </p:cNvSpPr>
          <p:nvPr/>
        </p:nvSpPr>
        <p:spPr bwMode="auto">
          <a:xfrm>
            <a:off x="1755775" y="5101786"/>
            <a:ext cx="1296988" cy="1546225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96" name="Rectangle 58"/>
          <p:cNvSpPr>
            <a:spLocks noChangeArrowheads="1"/>
          </p:cNvSpPr>
          <p:nvPr/>
        </p:nvSpPr>
        <p:spPr bwMode="auto">
          <a:xfrm>
            <a:off x="1708150" y="5173224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31097" name="Line 59"/>
          <p:cNvSpPr>
            <a:spLocks noChangeShapeType="1"/>
          </p:cNvSpPr>
          <p:nvPr/>
        </p:nvSpPr>
        <p:spPr bwMode="auto">
          <a:xfrm>
            <a:off x="1708150" y="5490724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098" name="Text Box 60"/>
          <p:cNvSpPr txBox="1">
            <a:spLocks noChangeArrowheads="1"/>
          </p:cNvSpPr>
          <p:nvPr/>
        </p:nvSpPr>
        <p:spPr bwMode="auto">
          <a:xfrm>
            <a:off x="1665288" y="5139886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</a:pPr>
            <a:r>
              <a:rPr lang="en-US" altLang="en-US" sz="1800"/>
              <a:t>physical</a:t>
            </a:r>
          </a:p>
        </p:txBody>
      </p:sp>
      <p:sp>
        <p:nvSpPr>
          <p:cNvPr id="131099" name="Line 61"/>
          <p:cNvSpPr>
            <a:spLocks noChangeShapeType="1"/>
          </p:cNvSpPr>
          <p:nvPr/>
        </p:nvSpPr>
        <p:spPr bwMode="auto">
          <a:xfrm>
            <a:off x="1716088" y="5811399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00" name="Line 62"/>
          <p:cNvSpPr>
            <a:spLocks noChangeShapeType="1"/>
          </p:cNvSpPr>
          <p:nvPr/>
        </p:nvSpPr>
        <p:spPr bwMode="auto">
          <a:xfrm>
            <a:off x="1720850" y="6092386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101" name="Line 63"/>
          <p:cNvSpPr>
            <a:spLocks noChangeShapeType="1"/>
          </p:cNvSpPr>
          <p:nvPr/>
        </p:nvSpPr>
        <p:spPr bwMode="auto">
          <a:xfrm>
            <a:off x="1720850" y="6368611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2400" y="5165286"/>
            <a:ext cx="1479550" cy="1220788"/>
            <a:chOff x="152400" y="4610100"/>
            <a:chExt cx="1479550" cy="1220788"/>
          </a:xfrm>
        </p:grpSpPr>
        <p:grpSp>
          <p:nvGrpSpPr>
            <p:cNvPr id="131173" name="Group 64"/>
            <p:cNvGrpSpPr>
              <a:grpSpLocks/>
            </p:cNvGrpSpPr>
            <p:nvPr/>
          </p:nvGrpSpPr>
          <p:grpSpPr bwMode="auto">
            <a:xfrm>
              <a:off x="152400" y="5527675"/>
              <a:ext cx="1479550" cy="303213"/>
              <a:chOff x="332" y="2224"/>
              <a:chExt cx="932" cy="191"/>
            </a:xfrm>
          </p:grpSpPr>
          <p:sp>
            <p:nvSpPr>
              <p:cNvPr id="131189" name="Rectangle 65"/>
              <p:cNvSpPr>
                <a:spLocks noChangeArrowheads="1"/>
              </p:cNvSpPr>
              <p:nvPr/>
            </p:nvSpPr>
            <p:spPr bwMode="auto">
              <a:xfrm>
                <a:off x="345" y="2241"/>
                <a:ext cx="840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90" name="Rectangle 66"/>
              <p:cNvSpPr>
                <a:spLocks noChangeArrowheads="1"/>
              </p:cNvSpPr>
              <p:nvPr/>
            </p:nvSpPr>
            <p:spPr bwMode="auto">
              <a:xfrm>
                <a:off x="706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91" name="Rectangle 67"/>
              <p:cNvSpPr>
                <a:spLocks noChangeArrowheads="1"/>
              </p:cNvSpPr>
              <p:nvPr/>
            </p:nvSpPr>
            <p:spPr bwMode="auto">
              <a:xfrm>
                <a:off x="520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92" name="Rectangle 68"/>
              <p:cNvSpPr>
                <a:spLocks noChangeArrowheads="1"/>
              </p:cNvSpPr>
              <p:nvPr/>
            </p:nvSpPr>
            <p:spPr bwMode="auto">
              <a:xfrm>
                <a:off x="332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l</a:t>
                </a:r>
              </a:p>
            </p:txBody>
          </p:sp>
          <p:sp>
            <p:nvSpPr>
              <p:cNvPr id="131193" name="Rectangle 69"/>
              <p:cNvSpPr>
                <a:spLocks noChangeArrowheads="1"/>
              </p:cNvSpPr>
              <p:nvPr/>
            </p:nvSpPr>
            <p:spPr bwMode="auto">
              <a:xfrm>
                <a:off x="836" y="2225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94" name="Line 70"/>
              <p:cNvSpPr>
                <a:spLocks noChangeShapeType="1"/>
              </p:cNvSpPr>
              <p:nvPr/>
            </p:nvSpPr>
            <p:spPr bwMode="auto">
              <a:xfrm>
                <a:off x="510" y="2241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95" name="Line 71"/>
              <p:cNvSpPr>
                <a:spLocks noChangeShapeType="1"/>
              </p:cNvSpPr>
              <p:nvPr/>
            </p:nvSpPr>
            <p:spPr bwMode="auto">
              <a:xfrm>
                <a:off x="690" y="2247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96" name="Line 72"/>
              <p:cNvSpPr>
                <a:spLocks noChangeShapeType="1"/>
              </p:cNvSpPr>
              <p:nvPr/>
            </p:nvSpPr>
            <p:spPr bwMode="auto">
              <a:xfrm>
                <a:off x="882" y="2244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74" name="Group 73"/>
            <p:cNvGrpSpPr>
              <a:grpSpLocks/>
            </p:cNvGrpSpPr>
            <p:nvPr/>
          </p:nvGrpSpPr>
          <p:grpSpPr bwMode="auto">
            <a:xfrm>
              <a:off x="420688" y="5229225"/>
              <a:ext cx="1208087" cy="303213"/>
              <a:chOff x="501" y="1990"/>
              <a:chExt cx="761" cy="191"/>
            </a:xfrm>
          </p:grpSpPr>
          <p:sp>
            <p:nvSpPr>
              <p:cNvPr id="131183" name="Rectangle 74"/>
              <p:cNvSpPr>
                <a:spLocks noChangeArrowheads="1"/>
              </p:cNvSpPr>
              <p:nvPr/>
            </p:nvSpPr>
            <p:spPr bwMode="auto">
              <a:xfrm>
                <a:off x="501" y="2007"/>
                <a:ext cx="68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84" name="Rectangle 75"/>
              <p:cNvSpPr>
                <a:spLocks noChangeArrowheads="1"/>
              </p:cNvSpPr>
              <p:nvPr/>
            </p:nvSpPr>
            <p:spPr bwMode="auto">
              <a:xfrm>
                <a:off x="704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85" name="Rectangle 76"/>
              <p:cNvSpPr>
                <a:spLocks noChangeArrowheads="1"/>
              </p:cNvSpPr>
              <p:nvPr/>
            </p:nvSpPr>
            <p:spPr bwMode="auto">
              <a:xfrm>
                <a:off x="518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86" name="Rectangle 77"/>
              <p:cNvSpPr>
                <a:spLocks noChangeArrowheads="1"/>
              </p:cNvSpPr>
              <p:nvPr/>
            </p:nvSpPr>
            <p:spPr bwMode="auto">
              <a:xfrm>
                <a:off x="834" y="1991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87" name="Line 78"/>
              <p:cNvSpPr>
                <a:spLocks noChangeShapeType="1"/>
              </p:cNvSpPr>
              <p:nvPr/>
            </p:nvSpPr>
            <p:spPr bwMode="auto">
              <a:xfrm>
                <a:off x="688" y="2013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88" name="Line 79"/>
              <p:cNvSpPr>
                <a:spLocks noChangeShapeType="1"/>
              </p:cNvSpPr>
              <p:nvPr/>
            </p:nvSpPr>
            <p:spPr bwMode="auto">
              <a:xfrm>
                <a:off x="880" y="2010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75" name="Group 80"/>
            <p:cNvGrpSpPr>
              <a:grpSpLocks/>
            </p:cNvGrpSpPr>
            <p:nvPr/>
          </p:nvGrpSpPr>
          <p:grpSpPr bwMode="auto">
            <a:xfrm>
              <a:off x="723900" y="4921250"/>
              <a:ext cx="890588" cy="303213"/>
              <a:chOff x="645" y="1734"/>
              <a:chExt cx="561" cy="191"/>
            </a:xfrm>
          </p:grpSpPr>
          <p:sp>
            <p:nvSpPr>
              <p:cNvPr id="131179" name="Rectangle 81"/>
              <p:cNvSpPr>
                <a:spLocks noChangeArrowheads="1"/>
              </p:cNvSpPr>
              <p:nvPr/>
            </p:nvSpPr>
            <p:spPr bwMode="auto">
              <a:xfrm>
                <a:off x="645" y="1751"/>
                <a:ext cx="48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80" name="Rectangle 82"/>
              <p:cNvSpPr>
                <a:spLocks noChangeArrowheads="1"/>
              </p:cNvSpPr>
              <p:nvPr/>
            </p:nvSpPr>
            <p:spPr bwMode="auto">
              <a:xfrm>
                <a:off x="648" y="173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81" name="Rectangle 83"/>
              <p:cNvSpPr>
                <a:spLocks noChangeArrowheads="1"/>
              </p:cNvSpPr>
              <p:nvPr/>
            </p:nvSpPr>
            <p:spPr bwMode="auto">
              <a:xfrm>
                <a:off x="778" y="1735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82" name="Line 84"/>
              <p:cNvSpPr>
                <a:spLocks noChangeShapeType="1"/>
              </p:cNvSpPr>
              <p:nvPr/>
            </p:nvSpPr>
            <p:spPr bwMode="auto">
              <a:xfrm>
                <a:off x="824" y="1754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76" name="Group 85"/>
            <p:cNvGrpSpPr>
              <a:grpSpLocks/>
            </p:cNvGrpSpPr>
            <p:nvPr/>
          </p:nvGrpSpPr>
          <p:grpSpPr bwMode="auto">
            <a:xfrm>
              <a:off x="930275" y="4610100"/>
              <a:ext cx="679450" cy="301625"/>
              <a:chOff x="780" y="1553"/>
              <a:chExt cx="428" cy="190"/>
            </a:xfrm>
          </p:grpSpPr>
          <p:sp>
            <p:nvSpPr>
              <p:cNvPr id="131177" name="Rectangle 86"/>
              <p:cNvSpPr>
                <a:spLocks noChangeArrowheads="1"/>
              </p:cNvSpPr>
              <p:nvPr/>
            </p:nvSpPr>
            <p:spPr bwMode="auto">
              <a:xfrm>
                <a:off x="817" y="1569"/>
                <a:ext cx="31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78" name="Rectangle 87"/>
              <p:cNvSpPr>
                <a:spLocks noChangeArrowheads="1"/>
              </p:cNvSpPr>
              <p:nvPr/>
            </p:nvSpPr>
            <p:spPr bwMode="auto">
              <a:xfrm>
                <a:off x="780" y="1553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 dirty="0"/>
                  <a:t>M</a:t>
                </a:r>
              </a:p>
            </p:txBody>
          </p:sp>
        </p:grpSp>
      </p:grpSp>
      <p:grpSp>
        <p:nvGrpSpPr>
          <p:cNvPr id="131103" name="Group 88"/>
          <p:cNvGrpSpPr>
            <a:grpSpLocks/>
          </p:cNvGrpSpPr>
          <p:nvPr/>
        </p:nvGrpSpPr>
        <p:grpSpPr bwMode="auto">
          <a:xfrm>
            <a:off x="5654675" y="4719199"/>
            <a:ext cx="1387475" cy="1035050"/>
            <a:chOff x="3601" y="168"/>
            <a:chExt cx="874" cy="652"/>
          </a:xfrm>
        </p:grpSpPr>
        <p:sp>
          <p:nvSpPr>
            <p:cNvPr id="131168" name="Rectangle 89"/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69" name="Rectangle 90"/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70" name="Line 91"/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71" name="Text Box 92"/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/>
                <a:t>network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physical</a:t>
              </a:r>
            </a:p>
          </p:txBody>
        </p:sp>
        <p:sp>
          <p:nvSpPr>
            <p:cNvPr id="131172" name="Line 93"/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1104" name="Group 94"/>
          <p:cNvGrpSpPr>
            <a:grpSpLocks/>
          </p:cNvGrpSpPr>
          <p:nvPr/>
        </p:nvGrpSpPr>
        <p:grpSpPr bwMode="auto">
          <a:xfrm>
            <a:off x="5821363" y="2826899"/>
            <a:ext cx="1387475" cy="733425"/>
            <a:chOff x="4696" y="597"/>
            <a:chExt cx="874" cy="462"/>
          </a:xfrm>
        </p:grpSpPr>
        <p:sp>
          <p:nvSpPr>
            <p:cNvPr id="131164" name="Rectangle 95"/>
            <p:cNvSpPr>
              <a:spLocks noChangeArrowheads="1"/>
            </p:cNvSpPr>
            <p:nvPr/>
          </p:nvSpPr>
          <p:spPr bwMode="auto">
            <a:xfrm>
              <a:off x="4753" y="597"/>
              <a:ext cx="817" cy="41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65" name="Rectangle 96"/>
            <p:cNvSpPr>
              <a:spLocks noChangeArrowheads="1"/>
            </p:cNvSpPr>
            <p:nvPr/>
          </p:nvSpPr>
          <p:spPr bwMode="auto">
            <a:xfrm>
              <a:off x="4723" y="642"/>
              <a:ext cx="802" cy="4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66" name="Line 97"/>
            <p:cNvSpPr>
              <a:spLocks noChangeShapeType="1"/>
            </p:cNvSpPr>
            <p:nvPr/>
          </p:nvSpPr>
          <p:spPr bwMode="auto">
            <a:xfrm>
              <a:off x="4723" y="842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167" name="Text Box 98"/>
            <p:cNvSpPr txBox="1">
              <a:spLocks noChangeArrowheads="1"/>
            </p:cNvSpPr>
            <p:nvPr/>
          </p:nvSpPr>
          <p:spPr bwMode="auto">
            <a:xfrm>
              <a:off x="4696" y="621"/>
              <a:ext cx="830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n-US" sz="1800"/>
                <a:t>physical</a:t>
              </a:r>
            </a:p>
          </p:txBody>
        </p:sp>
      </p:grpSp>
      <p:sp>
        <p:nvSpPr>
          <p:cNvPr id="131105" name="Freeform 114"/>
          <p:cNvSpPr>
            <a:spLocks/>
          </p:cNvSpPr>
          <p:nvPr/>
        </p:nvSpPr>
        <p:spPr bwMode="auto">
          <a:xfrm>
            <a:off x="1828800" y="1088586"/>
            <a:ext cx="5264150" cy="5494338"/>
          </a:xfrm>
          <a:custGeom>
            <a:avLst/>
            <a:gdLst>
              <a:gd name="T0" fmla="*/ 2147483647 w 3316"/>
              <a:gd name="T1" fmla="*/ 0 h 3461"/>
              <a:gd name="T2" fmla="*/ 2147483647 w 3316"/>
              <a:gd name="T3" fmla="*/ 2147483647 h 3461"/>
              <a:gd name="T4" fmla="*/ 2147483647 w 3316"/>
              <a:gd name="T5" fmla="*/ 2147483647 h 3461"/>
              <a:gd name="T6" fmla="*/ 2147483647 w 3316"/>
              <a:gd name="T7" fmla="*/ 2147483647 h 3461"/>
              <a:gd name="T8" fmla="*/ 2147483647 w 3316"/>
              <a:gd name="T9" fmla="*/ 2147483647 h 3461"/>
              <a:gd name="T10" fmla="*/ 2147483647 w 3316"/>
              <a:gd name="T11" fmla="*/ 2147483647 h 3461"/>
              <a:gd name="T12" fmla="*/ 2147483647 w 3316"/>
              <a:gd name="T13" fmla="*/ 2147483647 h 3461"/>
              <a:gd name="T14" fmla="*/ 2147483647 w 3316"/>
              <a:gd name="T15" fmla="*/ 2147483647 h 3461"/>
              <a:gd name="T16" fmla="*/ 2147483647 w 3316"/>
              <a:gd name="T17" fmla="*/ 2147483647 h 3461"/>
              <a:gd name="T18" fmla="*/ 2147483647 w 3316"/>
              <a:gd name="T19" fmla="*/ 2147483647 h 3461"/>
              <a:gd name="T20" fmla="*/ 2147483647 w 3316"/>
              <a:gd name="T21" fmla="*/ 2147483647 h 3461"/>
              <a:gd name="T22" fmla="*/ 0 w 3316"/>
              <a:gd name="T23" fmla="*/ 2147483647 h 3461"/>
              <a:gd name="T24" fmla="*/ 0 w 3316"/>
              <a:gd name="T25" fmla="*/ 2147483647 h 34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16"/>
              <a:gd name="T40" fmla="*/ 0 h 3461"/>
              <a:gd name="T41" fmla="*/ 3316 w 3316"/>
              <a:gd name="T42" fmla="*/ 3461 h 34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16" h="3461">
                <a:moveTo>
                  <a:pt x="872" y="0"/>
                </a:moveTo>
                <a:lnTo>
                  <a:pt x="878" y="1481"/>
                </a:lnTo>
                <a:lnTo>
                  <a:pt x="2612" y="1481"/>
                </a:lnTo>
                <a:lnTo>
                  <a:pt x="2612" y="1179"/>
                </a:lnTo>
                <a:lnTo>
                  <a:pt x="3294" y="1179"/>
                </a:lnTo>
                <a:lnTo>
                  <a:pt x="3316" y="3131"/>
                </a:lnTo>
                <a:lnTo>
                  <a:pt x="3148" y="2986"/>
                </a:lnTo>
                <a:lnTo>
                  <a:pt x="3143" y="2387"/>
                </a:lnTo>
                <a:lnTo>
                  <a:pt x="2505" y="2387"/>
                </a:lnTo>
                <a:lnTo>
                  <a:pt x="2505" y="3070"/>
                </a:lnTo>
                <a:lnTo>
                  <a:pt x="1057" y="3461"/>
                </a:lnTo>
                <a:lnTo>
                  <a:pt x="0" y="3461"/>
                </a:lnTo>
                <a:lnTo>
                  <a:pt x="0" y="2505"/>
                </a:lnTo>
              </a:path>
            </a:pathLst>
          </a:cu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238625" y="4795399"/>
            <a:ext cx="1479550" cy="609600"/>
            <a:chOff x="4238625" y="4240213"/>
            <a:chExt cx="1479550" cy="609600"/>
          </a:xfrm>
        </p:grpSpPr>
        <p:grpSp>
          <p:nvGrpSpPr>
            <p:cNvPr id="131148" name="Group 115"/>
            <p:cNvGrpSpPr>
              <a:grpSpLocks/>
            </p:cNvGrpSpPr>
            <p:nvPr/>
          </p:nvGrpSpPr>
          <p:grpSpPr bwMode="auto">
            <a:xfrm>
              <a:off x="4238625" y="4546600"/>
              <a:ext cx="1479550" cy="303213"/>
              <a:chOff x="332" y="2224"/>
              <a:chExt cx="932" cy="191"/>
            </a:xfrm>
          </p:grpSpPr>
          <p:sp>
            <p:nvSpPr>
              <p:cNvPr id="131156" name="Rectangle 116"/>
              <p:cNvSpPr>
                <a:spLocks noChangeArrowheads="1"/>
              </p:cNvSpPr>
              <p:nvPr/>
            </p:nvSpPr>
            <p:spPr bwMode="auto">
              <a:xfrm>
                <a:off x="345" y="2241"/>
                <a:ext cx="840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57" name="Rectangle 117"/>
              <p:cNvSpPr>
                <a:spLocks noChangeArrowheads="1"/>
              </p:cNvSpPr>
              <p:nvPr/>
            </p:nvSpPr>
            <p:spPr bwMode="auto">
              <a:xfrm>
                <a:off x="706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58" name="Rectangle 118"/>
              <p:cNvSpPr>
                <a:spLocks noChangeArrowheads="1"/>
              </p:cNvSpPr>
              <p:nvPr/>
            </p:nvSpPr>
            <p:spPr bwMode="auto">
              <a:xfrm>
                <a:off x="520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59" name="Rectangle 119"/>
              <p:cNvSpPr>
                <a:spLocks noChangeArrowheads="1"/>
              </p:cNvSpPr>
              <p:nvPr/>
            </p:nvSpPr>
            <p:spPr bwMode="auto">
              <a:xfrm>
                <a:off x="332" y="2224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l</a:t>
                </a:r>
              </a:p>
            </p:txBody>
          </p:sp>
          <p:sp>
            <p:nvSpPr>
              <p:cNvPr id="131160" name="Rectangle 120"/>
              <p:cNvSpPr>
                <a:spLocks noChangeArrowheads="1"/>
              </p:cNvSpPr>
              <p:nvPr/>
            </p:nvSpPr>
            <p:spPr bwMode="auto">
              <a:xfrm>
                <a:off x="836" y="2225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61" name="Line 121"/>
              <p:cNvSpPr>
                <a:spLocks noChangeShapeType="1"/>
              </p:cNvSpPr>
              <p:nvPr/>
            </p:nvSpPr>
            <p:spPr bwMode="auto">
              <a:xfrm>
                <a:off x="510" y="2241"/>
                <a:ext cx="0" cy="1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62" name="Line 122"/>
              <p:cNvSpPr>
                <a:spLocks noChangeShapeType="1"/>
              </p:cNvSpPr>
              <p:nvPr/>
            </p:nvSpPr>
            <p:spPr bwMode="auto">
              <a:xfrm>
                <a:off x="690" y="2247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63" name="Line 123"/>
              <p:cNvSpPr>
                <a:spLocks noChangeShapeType="1"/>
              </p:cNvSpPr>
              <p:nvPr/>
            </p:nvSpPr>
            <p:spPr bwMode="auto">
              <a:xfrm>
                <a:off x="882" y="2244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1149" name="Group 124"/>
            <p:cNvGrpSpPr>
              <a:grpSpLocks/>
            </p:cNvGrpSpPr>
            <p:nvPr/>
          </p:nvGrpSpPr>
          <p:grpSpPr bwMode="auto">
            <a:xfrm>
              <a:off x="4497388" y="4240213"/>
              <a:ext cx="1208087" cy="303212"/>
              <a:chOff x="501" y="1990"/>
              <a:chExt cx="761" cy="191"/>
            </a:xfrm>
          </p:grpSpPr>
          <p:sp>
            <p:nvSpPr>
              <p:cNvPr id="131150" name="Rectangle 125"/>
              <p:cNvSpPr>
                <a:spLocks noChangeArrowheads="1"/>
              </p:cNvSpPr>
              <p:nvPr/>
            </p:nvSpPr>
            <p:spPr bwMode="auto">
              <a:xfrm>
                <a:off x="501" y="2007"/>
                <a:ext cx="68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51" name="Rectangle 126"/>
              <p:cNvSpPr>
                <a:spLocks noChangeArrowheads="1"/>
              </p:cNvSpPr>
              <p:nvPr/>
            </p:nvSpPr>
            <p:spPr bwMode="auto">
              <a:xfrm>
                <a:off x="704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  <p:sp>
            <p:nvSpPr>
              <p:cNvPr id="131152" name="Rectangle 127"/>
              <p:cNvSpPr>
                <a:spLocks noChangeArrowheads="1"/>
              </p:cNvSpPr>
              <p:nvPr/>
            </p:nvSpPr>
            <p:spPr bwMode="auto">
              <a:xfrm>
                <a:off x="518" y="1990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n</a:t>
                </a:r>
              </a:p>
            </p:txBody>
          </p:sp>
          <p:sp>
            <p:nvSpPr>
              <p:cNvPr id="131153" name="Rectangle 128"/>
              <p:cNvSpPr>
                <a:spLocks noChangeArrowheads="1"/>
              </p:cNvSpPr>
              <p:nvPr/>
            </p:nvSpPr>
            <p:spPr bwMode="auto">
              <a:xfrm>
                <a:off x="834" y="1991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  <p:sp>
            <p:nvSpPr>
              <p:cNvPr id="131154" name="Line 129"/>
              <p:cNvSpPr>
                <a:spLocks noChangeShapeType="1"/>
              </p:cNvSpPr>
              <p:nvPr/>
            </p:nvSpPr>
            <p:spPr bwMode="auto">
              <a:xfrm>
                <a:off x="688" y="2013"/>
                <a:ext cx="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55" name="Line 130"/>
              <p:cNvSpPr>
                <a:spLocks noChangeShapeType="1"/>
              </p:cNvSpPr>
              <p:nvPr/>
            </p:nvSpPr>
            <p:spPr bwMode="auto">
              <a:xfrm>
                <a:off x="880" y="2010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5" name="Group 140"/>
          <p:cNvGrpSpPr>
            <a:grpSpLocks/>
          </p:cNvGrpSpPr>
          <p:nvPr/>
        </p:nvGrpSpPr>
        <p:grpSpPr bwMode="auto">
          <a:xfrm>
            <a:off x="7269163" y="5162111"/>
            <a:ext cx="1208087" cy="303213"/>
            <a:chOff x="501" y="1990"/>
            <a:chExt cx="761" cy="191"/>
          </a:xfrm>
        </p:grpSpPr>
        <p:sp>
          <p:nvSpPr>
            <p:cNvPr id="131142" name="Rectangle 141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43" name="Rectangle 142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31144" name="Rectangle 143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31145" name="Rectangle 144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31146" name="Line 145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47" name="Line 146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56"/>
          <p:cNvGrpSpPr>
            <a:grpSpLocks/>
          </p:cNvGrpSpPr>
          <p:nvPr/>
        </p:nvGrpSpPr>
        <p:grpSpPr bwMode="auto">
          <a:xfrm>
            <a:off x="938213" y="2220474"/>
            <a:ext cx="1479550" cy="303212"/>
            <a:chOff x="332" y="2224"/>
            <a:chExt cx="932" cy="191"/>
          </a:xfrm>
        </p:grpSpPr>
        <p:sp>
          <p:nvSpPr>
            <p:cNvPr id="131134" name="Rectangle 157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35" name="Rectangle 158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131136" name="Rectangle 159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131137" name="Rectangle 160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131138" name="Rectangle 161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  <p:sp>
          <p:nvSpPr>
            <p:cNvPr id="131139" name="Line 162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40" name="Line 163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141" name="Line 164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1109" name="Text Box 166"/>
          <p:cNvSpPr txBox="1">
            <a:spLocks noChangeArrowheads="1"/>
          </p:cNvSpPr>
          <p:nvPr/>
        </p:nvSpPr>
        <p:spPr bwMode="auto">
          <a:xfrm>
            <a:off x="7921625" y="5966974"/>
            <a:ext cx="84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b="1"/>
              <a:t>router</a:t>
            </a:r>
          </a:p>
        </p:txBody>
      </p:sp>
      <p:sp>
        <p:nvSpPr>
          <p:cNvPr id="131110" name="Text Box 167"/>
          <p:cNvSpPr txBox="1">
            <a:spLocks noChangeArrowheads="1"/>
          </p:cNvSpPr>
          <p:nvPr/>
        </p:nvSpPr>
        <p:spPr bwMode="auto">
          <a:xfrm>
            <a:off x="7935913" y="3653986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b="1"/>
              <a:t>switch</a:t>
            </a:r>
          </a:p>
        </p:txBody>
      </p:sp>
      <p:sp>
        <p:nvSpPr>
          <p:cNvPr id="112814" name="Text Box 174"/>
          <p:cNvSpPr txBox="1">
            <a:spLocks noChangeArrowheads="1"/>
          </p:cNvSpPr>
          <p:nvPr/>
        </p:nvSpPr>
        <p:spPr bwMode="auto">
          <a:xfrm>
            <a:off x="703263" y="1247336"/>
            <a:ext cx="1008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message</a:t>
            </a:r>
          </a:p>
        </p:txBody>
      </p:sp>
      <p:grpSp>
        <p:nvGrpSpPr>
          <p:cNvPr id="17" name="Group 175"/>
          <p:cNvGrpSpPr>
            <a:grpSpLocks/>
          </p:cNvGrpSpPr>
          <p:nvPr/>
        </p:nvGrpSpPr>
        <p:grpSpPr bwMode="auto">
          <a:xfrm>
            <a:off x="1763713" y="1274324"/>
            <a:ext cx="679450" cy="301625"/>
            <a:chOff x="780" y="1553"/>
            <a:chExt cx="428" cy="190"/>
          </a:xfrm>
        </p:grpSpPr>
        <p:sp>
          <p:nvSpPr>
            <p:cNvPr id="131132" name="Rectangle 176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33" name="Rectangle 177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M</a:t>
              </a:r>
            </a:p>
          </p:txBody>
        </p:sp>
      </p:grpSp>
      <p:grpSp>
        <p:nvGrpSpPr>
          <p:cNvPr id="18" name="Group 185"/>
          <p:cNvGrpSpPr>
            <a:grpSpLocks/>
          </p:cNvGrpSpPr>
          <p:nvPr/>
        </p:nvGrpSpPr>
        <p:grpSpPr bwMode="auto">
          <a:xfrm>
            <a:off x="1528763" y="1594999"/>
            <a:ext cx="903287" cy="301625"/>
            <a:chOff x="1851" y="2046"/>
            <a:chExt cx="569" cy="190"/>
          </a:xfrm>
        </p:grpSpPr>
        <p:grpSp>
          <p:nvGrpSpPr>
            <p:cNvPr id="131126" name="Group 179"/>
            <p:cNvGrpSpPr>
              <a:grpSpLocks/>
            </p:cNvGrpSpPr>
            <p:nvPr/>
          </p:nvGrpSpPr>
          <p:grpSpPr bwMode="auto">
            <a:xfrm>
              <a:off x="1851" y="2047"/>
              <a:ext cx="190" cy="184"/>
              <a:chOff x="1962" y="2058"/>
              <a:chExt cx="190" cy="184"/>
            </a:xfrm>
          </p:grpSpPr>
          <p:sp>
            <p:nvSpPr>
              <p:cNvPr id="131130" name="Rectangle 180"/>
              <p:cNvSpPr>
                <a:spLocks noChangeArrowheads="1"/>
              </p:cNvSpPr>
              <p:nvPr/>
            </p:nvSpPr>
            <p:spPr bwMode="auto">
              <a:xfrm>
                <a:off x="1962" y="2075"/>
                <a:ext cx="177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31" name="Rectangle 181"/>
              <p:cNvSpPr>
                <a:spLocks noChangeArrowheads="1"/>
              </p:cNvSpPr>
              <p:nvPr/>
            </p:nvSpPr>
            <p:spPr bwMode="auto">
              <a:xfrm>
                <a:off x="1965" y="2058"/>
                <a:ext cx="187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H</a:t>
                </a:r>
                <a:r>
                  <a:rPr lang="en-US" altLang="en-US" sz="1800" baseline="-25000"/>
                  <a:t>t</a:t>
                </a:r>
              </a:p>
            </p:txBody>
          </p:sp>
        </p:grpSp>
        <p:grpSp>
          <p:nvGrpSpPr>
            <p:cNvPr id="131127" name="Group 182"/>
            <p:cNvGrpSpPr>
              <a:grpSpLocks/>
            </p:cNvGrpSpPr>
            <p:nvPr/>
          </p:nvGrpSpPr>
          <p:grpSpPr bwMode="auto">
            <a:xfrm>
              <a:off x="1992" y="2046"/>
              <a:ext cx="428" cy="190"/>
              <a:chOff x="780" y="1553"/>
              <a:chExt cx="428" cy="190"/>
            </a:xfrm>
          </p:grpSpPr>
          <p:sp>
            <p:nvSpPr>
              <p:cNvPr id="131128" name="Rectangle 183"/>
              <p:cNvSpPr>
                <a:spLocks noChangeArrowheads="1"/>
              </p:cNvSpPr>
              <p:nvPr/>
            </p:nvSpPr>
            <p:spPr bwMode="auto">
              <a:xfrm>
                <a:off x="817" y="1569"/>
                <a:ext cx="312" cy="16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1129" name="Rectangle 184"/>
              <p:cNvSpPr>
                <a:spLocks noChangeArrowheads="1"/>
              </p:cNvSpPr>
              <p:nvPr/>
            </p:nvSpPr>
            <p:spPr bwMode="auto">
              <a:xfrm>
                <a:off x="780" y="1553"/>
                <a:ext cx="428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/>
                <a:r>
                  <a:rPr lang="en-US" altLang="en-US" sz="1400"/>
                  <a:t>M</a:t>
                </a:r>
              </a:p>
            </p:txBody>
          </p:sp>
        </p:grpSp>
      </p:grpSp>
      <p:grpSp>
        <p:nvGrpSpPr>
          <p:cNvPr id="21" name="Group 187"/>
          <p:cNvGrpSpPr>
            <a:grpSpLocks/>
          </p:cNvGrpSpPr>
          <p:nvPr/>
        </p:nvGrpSpPr>
        <p:grpSpPr bwMode="auto">
          <a:xfrm>
            <a:off x="1235075" y="1918849"/>
            <a:ext cx="301625" cy="292100"/>
            <a:chOff x="1962" y="2058"/>
            <a:chExt cx="190" cy="184"/>
          </a:xfrm>
        </p:grpSpPr>
        <p:sp>
          <p:nvSpPr>
            <p:cNvPr id="131124" name="Rectangle 188"/>
            <p:cNvSpPr>
              <a:spLocks noChangeArrowheads="1"/>
            </p:cNvSpPr>
            <p:nvPr/>
          </p:nvSpPr>
          <p:spPr bwMode="auto">
            <a:xfrm>
              <a:off x="1962" y="2075"/>
              <a:ext cx="177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1125" name="Rectangle 189"/>
            <p:cNvSpPr>
              <a:spLocks noChangeArrowheads="1"/>
            </p:cNvSpPr>
            <p:nvPr/>
          </p:nvSpPr>
          <p:spPr bwMode="auto">
            <a:xfrm>
              <a:off x="1965" y="2058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</p:grpSp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157163" y="2198249"/>
            <a:ext cx="7048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solidFill>
                  <a:srgbClr val="CC0000"/>
                </a:solidFill>
              </a:rPr>
              <a:t>frame</a:t>
            </a:r>
          </a:p>
        </p:txBody>
      </p:sp>
      <p:grpSp>
        <p:nvGrpSpPr>
          <p:cNvPr id="131117" name="Group 187"/>
          <p:cNvGrpSpPr>
            <a:grpSpLocks/>
          </p:cNvGrpSpPr>
          <p:nvPr/>
        </p:nvGrpSpPr>
        <p:grpSpPr bwMode="auto">
          <a:xfrm flipH="1">
            <a:off x="3178175" y="5525649"/>
            <a:ext cx="803275" cy="771525"/>
            <a:chOff x="-44" y="1473"/>
            <a:chExt cx="981" cy="1105"/>
          </a:xfrm>
        </p:grpSpPr>
        <p:pic>
          <p:nvPicPr>
            <p:cNvPr id="131122" name="Picture 188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123" name="Freeform 189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31118" name="Group 190"/>
          <p:cNvGrpSpPr>
            <a:grpSpLocks/>
          </p:cNvGrpSpPr>
          <p:nvPr/>
        </p:nvGrpSpPr>
        <p:grpSpPr bwMode="auto">
          <a:xfrm flipH="1">
            <a:off x="4140200" y="1642624"/>
            <a:ext cx="803275" cy="771525"/>
            <a:chOff x="-44" y="1473"/>
            <a:chExt cx="981" cy="1105"/>
          </a:xfrm>
        </p:grpSpPr>
        <p:pic>
          <p:nvPicPr>
            <p:cNvPr id="131120" name="Picture 191" descr="desktop_computer_stylized_medi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4" y="1473"/>
              <a:ext cx="981" cy="1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1121" name="Freeform 192"/>
            <p:cNvSpPr>
              <a:spLocks/>
            </p:cNvSpPr>
            <p:nvPr/>
          </p:nvSpPr>
          <p:spPr bwMode="auto">
            <a:xfrm flipH="1">
              <a:off x="374" y="1579"/>
              <a:ext cx="477" cy="506"/>
            </a:xfrm>
            <a:custGeom>
              <a:avLst/>
              <a:gdLst>
                <a:gd name="T0" fmla="*/ 0 w 356"/>
                <a:gd name="T1" fmla="*/ 0 h 368"/>
                <a:gd name="T2" fmla="*/ 18034 w 356"/>
                <a:gd name="T3" fmla="*/ 1220 h 368"/>
                <a:gd name="T4" fmla="*/ 21394 w 356"/>
                <a:gd name="T5" fmla="*/ 25425 h 368"/>
                <a:gd name="T6" fmla="*/ 4715 w 356"/>
                <a:gd name="T7" fmla="*/ 31797 h 368"/>
                <a:gd name="T8" fmla="*/ 0 w 356"/>
                <a:gd name="T9" fmla="*/ 0 h 3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6"/>
                <a:gd name="T16" fmla="*/ 0 h 368"/>
                <a:gd name="T17" fmla="*/ 356 w 356"/>
                <a:gd name="T18" fmla="*/ 368 h 3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6" h="368">
                  <a:moveTo>
                    <a:pt x="0" y="0"/>
                  </a:moveTo>
                  <a:lnTo>
                    <a:pt x="300" y="14"/>
                  </a:lnTo>
                  <a:lnTo>
                    <a:pt x="356" y="294"/>
                  </a:lnTo>
                  <a:lnTo>
                    <a:pt x="78" y="368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0099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257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37 L -4.72222E-6 0.045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28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926 L -3.05556E-6 0.0479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4.44444E-6 0.0421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3.05556E-6 0.13889 L 0.40295 0.13889 L 0.40295 0.09885 L 0.57152 0.10093 L 0.57152 0.57709 L 0.66371 0.50857 L 0.66371 0.42848 " pathEditMode="relative" rAng="0" ptsTypes="AAAAAAAA">
                                      <p:cBhvr>
                                        <p:cTn id="6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77" y="2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046 L 0.00156 -0.0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/>
      <p:bldP spid="112645" grpId="1"/>
      <p:bldP spid="112644" grpId="0"/>
      <p:bldP spid="112644" grpId="1"/>
      <p:bldP spid="112814" grpId="0"/>
      <p:bldP spid="112647" grpId="0"/>
      <p:bldP spid="112647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>
            <a:extLst>
              <a:ext uri="{FF2B5EF4-FFF2-40B4-BE49-F238E27FC236}">
                <a16:creationId xmlns:a16="http://schemas.microsoft.com/office/drawing/2014/main" id="{227D2003-D769-6440-80E6-255C6B3B5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168" y="6079292"/>
            <a:ext cx="391729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The OSI 7-layer Model</a:t>
            </a:r>
          </a:p>
          <a:p>
            <a:pPr algn="ctr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OSI – Open Systems Interconnection</a:t>
            </a:r>
          </a:p>
        </p:txBody>
      </p:sp>
      <p:pic>
        <p:nvPicPr>
          <p:cNvPr id="3" name="Picture 6" descr="f01-13-9780123850591 copy">
            <a:extLst>
              <a:ext uri="{FF2B5EF4-FFF2-40B4-BE49-F238E27FC236}">
                <a16:creationId xmlns:a16="http://schemas.microsoft.com/office/drawing/2014/main" id="{78448B4E-2E39-7D4D-B157-E0B8D70A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44" y="849048"/>
            <a:ext cx="7076312" cy="517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F58E6-3F33-6244-AF68-18E5A4273D66}"/>
              </a:ext>
            </a:extLst>
          </p:cNvPr>
          <p:cNvSpPr txBox="1">
            <a:spLocks noChangeArrowheads="1"/>
          </p:cNvSpPr>
          <p:nvPr/>
        </p:nvSpPr>
        <p:spPr>
          <a:xfrm>
            <a:off x="308769" y="0"/>
            <a:ext cx="7772400" cy="1028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ea typeface="ＭＳ Ｐゴシック" charset="-128"/>
              </a:rPr>
              <a:t>OSI Architecture </a:t>
            </a:r>
          </a:p>
        </p:txBody>
      </p:sp>
    </p:spTree>
    <p:extLst>
      <p:ext uri="{BB962C8B-B14F-4D97-AF65-F5344CB8AC3E}">
        <p14:creationId xmlns:p14="http://schemas.microsoft.com/office/powerpoint/2010/main" val="15075039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61F61158-D1A4-3C48-9384-072416FCD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Description of Layers</a:t>
            </a:r>
            <a:endParaRPr lang="en-AU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1FB3CE55-20A6-2641-A13E-F96D548A8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/>
              <a:t>Physical Layer</a:t>
            </a:r>
          </a:p>
          <a:p>
            <a:pPr lvl="1" eaLnBrk="1" hangingPunct="1"/>
            <a:r>
              <a:rPr lang="en-US" altLang="en-US" sz="2000"/>
              <a:t>Handles the transmission of raw bits over a communication link</a:t>
            </a:r>
          </a:p>
          <a:p>
            <a:pPr eaLnBrk="1" hangingPunct="1"/>
            <a:r>
              <a:rPr lang="en-US" altLang="en-US" sz="2400"/>
              <a:t>Data Link Layer</a:t>
            </a:r>
          </a:p>
          <a:p>
            <a:pPr lvl="1" eaLnBrk="1" hangingPunct="1"/>
            <a:r>
              <a:rPr lang="en-US" altLang="en-US" sz="2000"/>
              <a:t>Collects a stream of bits into a larger aggregate called a </a:t>
            </a:r>
            <a:r>
              <a:rPr lang="en-US" altLang="en-US" sz="2000" i="1">
                <a:solidFill>
                  <a:srgbClr val="3399FF"/>
                </a:solidFill>
              </a:rPr>
              <a:t>frame</a:t>
            </a:r>
          </a:p>
          <a:p>
            <a:pPr lvl="1" eaLnBrk="1" hangingPunct="1"/>
            <a:r>
              <a:rPr lang="en-US" altLang="en-US" sz="2000"/>
              <a:t>Network adaptor along with device driver in OS implement the protocol in this layer</a:t>
            </a:r>
          </a:p>
          <a:p>
            <a:pPr lvl="1" eaLnBrk="1" hangingPunct="1"/>
            <a:r>
              <a:rPr lang="en-US" altLang="en-US" sz="2000"/>
              <a:t>Frames are actually delivered to hosts</a:t>
            </a:r>
          </a:p>
          <a:p>
            <a:pPr eaLnBrk="1" hangingPunct="1"/>
            <a:r>
              <a:rPr lang="en-US" altLang="en-US" sz="2400"/>
              <a:t>Network Layer</a:t>
            </a:r>
          </a:p>
          <a:p>
            <a:pPr lvl="1" eaLnBrk="1" hangingPunct="1"/>
            <a:r>
              <a:rPr lang="en-US" altLang="en-US" sz="2000"/>
              <a:t>Handles routing among nodes within a packet-switched network</a:t>
            </a:r>
          </a:p>
          <a:p>
            <a:pPr lvl="1" eaLnBrk="1" hangingPunct="1"/>
            <a:r>
              <a:rPr lang="en-US" altLang="en-US" sz="2000"/>
              <a:t>Unit of data exchanged between nodes in this layer is called a </a:t>
            </a:r>
            <a:r>
              <a:rPr lang="en-US" altLang="en-US" sz="2000" i="1">
                <a:solidFill>
                  <a:srgbClr val="3399FF"/>
                </a:solidFill>
              </a:rPr>
              <a:t>packet</a:t>
            </a:r>
          </a:p>
          <a:p>
            <a:pPr lvl="1" eaLnBrk="1" hangingPunct="1">
              <a:buFont typeface="Wingdings" pitchFamily="2" charset="2"/>
              <a:buNone/>
            </a:pPr>
            <a:endParaRPr lang="en-US" altLang="en-US" sz="2000"/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sz="2000"/>
              <a:t>The lower three layers are implemented on all network nodes</a:t>
            </a:r>
          </a:p>
        </p:txBody>
      </p:sp>
    </p:spTree>
    <p:extLst>
      <p:ext uri="{BB962C8B-B14F-4D97-AF65-F5344CB8AC3E}">
        <p14:creationId xmlns:p14="http://schemas.microsoft.com/office/powerpoint/2010/main" val="34034740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14193BF-3A63-6848-81C5-BBA6ADBC0C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09538"/>
            <a:ext cx="8281987" cy="708025"/>
          </a:xfrm>
        </p:spPr>
        <p:txBody>
          <a:bodyPr/>
          <a:lstStyle/>
          <a:p>
            <a:pPr eaLnBrk="1" hangingPunct="1"/>
            <a:r>
              <a:rPr lang="en-US" altLang="en-US"/>
              <a:t>Description of Layers</a:t>
            </a:r>
            <a:endParaRPr lang="en-AU" altLang="en-US"/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AE5BB98-AE65-A14A-9FA9-6976A7A71F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/>
              <a:t>Transport Layer</a:t>
            </a:r>
          </a:p>
          <a:p>
            <a:pPr lvl="1" eaLnBrk="1" hangingPunct="1"/>
            <a:r>
              <a:rPr lang="en-US" altLang="en-US" sz="2000"/>
              <a:t>Implements a process-to-process channel</a:t>
            </a:r>
          </a:p>
          <a:p>
            <a:pPr lvl="1" eaLnBrk="1" hangingPunct="1"/>
            <a:r>
              <a:rPr lang="en-US" altLang="en-US" sz="2000"/>
              <a:t>Unit of data exchanges in this layer is called a </a:t>
            </a:r>
            <a:r>
              <a:rPr lang="en-US" altLang="en-US" sz="2000" i="1">
                <a:solidFill>
                  <a:srgbClr val="3399FF"/>
                </a:solidFill>
              </a:rPr>
              <a:t>message</a:t>
            </a:r>
          </a:p>
          <a:p>
            <a:pPr eaLnBrk="1" hangingPunct="1"/>
            <a:r>
              <a:rPr lang="en-US" altLang="en-US" sz="2400"/>
              <a:t>Session Layer</a:t>
            </a:r>
          </a:p>
          <a:p>
            <a:pPr lvl="1" eaLnBrk="1" hangingPunct="1"/>
            <a:r>
              <a:rPr lang="en-US" altLang="en-US" sz="2000"/>
              <a:t>Provides a name space that is used to tie together the potentially different transport streams that are part of a single application</a:t>
            </a:r>
          </a:p>
          <a:p>
            <a:pPr eaLnBrk="1" hangingPunct="1"/>
            <a:r>
              <a:rPr lang="en-US" altLang="en-US" sz="2400"/>
              <a:t>Presentation Layer</a:t>
            </a:r>
          </a:p>
          <a:p>
            <a:pPr lvl="1" eaLnBrk="1" hangingPunct="1"/>
            <a:r>
              <a:rPr lang="en-US" altLang="en-US" sz="2000"/>
              <a:t>Concerned about the format of data exchanged between peers</a:t>
            </a:r>
          </a:p>
          <a:p>
            <a:pPr eaLnBrk="1" hangingPunct="1"/>
            <a:r>
              <a:rPr lang="en-US" altLang="en-US" sz="2400"/>
              <a:t>Application Layer</a:t>
            </a:r>
          </a:p>
          <a:p>
            <a:pPr lvl="1" eaLnBrk="1" hangingPunct="1"/>
            <a:r>
              <a:rPr lang="en-US" altLang="en-US" sz="2000"/>
              <a:t>Standardize common type of exchanges</a:t>
            </a:r>
          </a:p>
          <a:p>
            <a:pPr lvl="1" eaLnBrk="1" hangingPunct="1"/>
            <a:endParaRPr lang="en-US" altLang="en-US" sz="2000"/>
          </a:p>
          <a:p>
            <a:pPr lvl="1" eaLnBrk="1" hangingPunct="1">
              <a:buFont typeface="Wingdings" pitchFamily="2" charset="2"/>
              <a:buNone/>
            </a:pPr>
            <a:r>
              <a:rPr lang="en-US" altLang="en-US" sz="2000"/>
              <a:t>The transport layer and the higher layers typically run only on end-hosts and not on the intermediate switches and routers</a:t>
            </a:r>
          </a:p>
          <a:p>
            <a:pPr lvl="1" eaLnBrk="1" hangingPunct="1"/>
            <a:endParaRPr lang="en-US" altLang="en-US" sz="2000"/>
          </a:p>
        </p:txBody>
      </p:sp>
    </p:spTree>
    <p:extLst>
      <p:ext uri="{BB962C8B-B14F-4D97-AF65-F5344CB8AC3E}">
        <p14:creationId xmlns:p14="http://schemas.microsoft.com/office/powerpoint/2010/main" val="7861589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>
            <a:extLst>
              <a:ext uri="{FF2B5EF4-FFF2-40B4-BE49-F238E27FC236}">
                <a16:creationId xmlns:a16="http://schemas.microsoft.com/office/drawing/2014/main" id="{16580F9E-B5AB-E049-9458-8B3B4A193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28775"/>
            <a:ext cx="4711700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>
            <a:extLst>
              <a:ext uri="{FF2B5EF4-FFF2-40B4-BE49-F238E27FC236}">
                <a16:creationId xmlns:a16="http://schemas.microsoft.com/office/drawing/2014/main" id="{004E6EFD-EC34-ED43-A983-176803C72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Network Architecture</a:t>
            </a:r>
            <a:endParaRPr lang="en-GB" altLang="en-US"/>
          </a:p>
        </p:txBody>
      </p:sp>
      <p:sp>
        <p:nvSpPr>
          <p:cNvPr id="18436" name="Text Box 8">
            <a:extLst>
              <a:ext uri="{FF2B5EF4-FFF2-40B4-BE49-F238E27FC236}">
                <a16:creationId xmlns:a16="http://schemas.microsoft.com/office/drawing/2014/main" id="{43A3F685-BB10-2C4C-B1D2-9A488C3DA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463" y="4602163"/>
            <a:ext cx="4441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</a:pPr>
            <a:r>
              <a:rPr lang="en-US" altLang="en-US" sz="2000">
                <a:solidFill>
                  <a:srgbClr val="003399"/>
                </a:solidFill>
                <a:latin typeface="Arial" panose="020B0604020202020204" pitchFamily="34" charset="0"/>
              </a:rPr>
              <a:t>Example of a layered network system</a:t>
            </a:r>
            <a:endParaRPr lang="en-GB" altLang="en-US" sz="200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71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3977" y="7425685"/>
            <a:ext cx="974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MOOCs</a:t>
            </a:r>
            <a:endParaRPr lang="en-US" sz="2000" i="1"/>
          </a:p>
        </p:txBody>
      </p:sp>
      <p:sp>
        <p:nvSpPr>
          <p:cNvPr id="31" name="Rectangle 30"/>
          <p:cNvSpPr/>
          <p:nvPr/>
        </p:nvSpPr>
        <p:spPr>
          <a:xfrm>
            <a:off x="3427955" y="7415857"/>
            <a:ext cx="1730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Online Content</a:t>
            </a:r>
            <a:endParaRPr lang="en-US" sz="2000" i="1"/>
          </a:p>
        </p:txBody>
      </p:sp>
      <p:sp>
        <p:nvSpPr>
          <p:cNvPr id="32" name="Rectangle 31"/>
          <p:cNvSpPr/>
          <p:nvPr/>
        </p:nvSpPr>
        <p:spPr>
          <a:xfrm>
            <a:off x="6966903" y="7420777"/>
            <a:ext cx="17358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>
                <a:ea typeface="ＭＳ Ｐゴシック" charset="0"/>
                <a:cs typeface="ＭＳ Ｐゴシック" charset="0"/>
              </a:rPr>
              <a:t>Search Engines</a:t>
            </a:r>
            <a:endParaRPr lang="en-US" sz="2000" i="1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72" y="1972833"/>
            <a:ext cx="3887182" cy="291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4D624-D040-2E47-A508-03D46FE35CB6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D67FF5-95D7-4046-80C5-656B1CE2A4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353"/>
          <a:stretch/>
        </p:blipFill>
        <p:spPr>
          <a:xfrm>
            <a:off x="6450980" y="249436"/>
            <a:ext cx="2693020" cy="1973260"/>
          </a:xfrm>
          <a:prstGeom prst="rect">
            <a:avLst/>
          </a:prstGeom>
        </p:spPr>
      </p:pic>
      <p:cxnSp>
        <p:nvCxnSpPr>
          <p:cNvPr id="5" name="Elbow Connector 4">
            <a:extLst>
              <a:ext uri="{FF2B5EF4-FFF2-40B4-BE49-F238E27FC236}">
                <a16:creationId xmlns:a16="http://schemas.microsoft.com/office/drawing/2014/main" id="{F0AADF44-841B-8A4E-90C7-C618A0880E19}"/>
              </a:ext>
            </a:extLst>
          </p:cNvPr>
          <p:cNvCxnSpPr>
            <a:cxnSpLocks/>
            <a:stCxn id="7" idx="3"/>
            <a:endCxn id="2" idx="2"/>
          </p:cNvCxnSpPr>
          <p:nvPr/>
        </p:nvCxnSpPr>
        <p:spPr>
          <a:xfrm flipV="1">
            <a:off x="6236654" y="2222696"/>
            <a:ext cx="1560836" cy="1206304"/>
          </a:xfrm>
          <a:prstGeom prst="bentConnector2">
            <a:avLst/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EFEDC07E-A7DB-D54C-A195-58971B0494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936689" y="2020120"/>
            <a:ext cx="1456167" cy="1361591"/>
          </a:xfrm>
          <a:prstGeom prst="bentConnector3">
            <a:avLst>
              <a:gd name="adj1" fmla="val 100236"/>
            </a:avLst>
          </a:prstGeom>
          <a:ln w="635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F2D4FF8-4689-F640-8DEF-3B3D43A68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953"/>
          <a:stretch/>
        </p:blipFill>
        <p:spPr>
          <a:xfrm>
            <a:off x="203053" y="141829"/>
            <a:ext cx="1557945" cy="21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8461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2">
            <a:extLst>
              <a:ext uri="{FF2B5EF4-FFF2-40B4-BE49-F238E27FC236}">
                <a16:creationId xmlns:a16="http://schemas.microsoft.com/office/drawing/2014/main" id="{E2DD5F2E-EF4F-2243-AB5E-AB44A0B9E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989138"/>
            <a:ext cx="352742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>
            <a:extLst>
              <a:ext uri="{FF2B5EF4-FFF2-40B4-BE49-F238E27FC236}">
                <a16:creationId xmlns:a16="http://schemas.microsoft.com/office/drawing/2014/main" id="{ACD7CBEA-A3F7-7A45-B55D-CCBD9CA664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Internet Architecture</a:t>
            </a:r>
            <a:endParaRPr lang="en-GB" altLang="en-US"/>
          </a:p>
        </p:txBody>
      </p:sp>
      <p:sp>
        <p:nvSpPr>
          <p:cNvPr id="28676" name="Text Box 8">
            <a:extLst>
              <a:ext uri="{FF2B5EF4-FFF2-40B4-BE49-F238E27FC236}">
                <a16:creationId xmlns:a16="http://schemas.microsoft.com/office/drawing/2014/main" id="{53234918-871A-3B44-B24C-C5645D3D2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97425"/>
            <a:ext cx="284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</a:pPr>
            <a:r>
              <a:rPr lang="en-US" altLang="en-US" sz="2000">
                <a:solidFill>
                  <a:srgbClr val="003399"/>
                </a:solidFill>
                <a:latin typeface="Arial" panose="020B0604020202020204" pitchFamily="34" charset="0"/>
              </a:rPr>
              <a:t>Internet Protocol Graph</a:t>
            </a:r>
            <a:endParaRPr lang="en-GB" altLang="en-US" sz="2000">
              <a:solidFill>
                <a:srgbClr val="003399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 Box 8">
            <a:extLst>
              <a:ext uri="{FF2B5EF4-FFF2-40B4-BE49-F238E27FC236}">
                <a16:creationId xmlns:a16="http://schemas.microsoft.com/office/drawing/2014/main" id="{1CC97AAD-5ABB-B940-A792-2687ED021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4149725"/>
            <a:ext cx="3455987" cy="200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None/>
              <a:defRPr/>
            </a:pPr>
            <a:r>
              <a:rPr lang="en-US" sz="2000" dirty="0">
                <a:solidFill>
                  <a:srgbClr val="003399"/>
                </a:solidFill>
                <a:latin typeface="+mj-lt"/>
              </a:rPr>
              <a:t>Alternative view of the Internet architecture. The “Network” layer shown here is sometimes referred to as the “sub-network” or “link” layer.</a:t>
            </a:r>
            <a:endParaRPr lang="en-GB" sz="2000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28678" name="Picture 6" descr="f01-14-9780123850591 copy">
            <a:extLst>
              <a:ext uri="{FF2B5EF4-FFF2-40B4-BE49-F238E27FC236}">
                <a16:creationId xmlns:a16="http://schemas.microsoft.com/office/drawing/2014/main" id="{05EFF73B-AC03-0641-93DA-96F86EAD8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84313"/>
            <a:ext cx="417512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10469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01-13-9780123850591 copy">
            <a:extLst>
              <a:ext uri="{FF2B5EF4-FFF2-40B4-BE49-F238E27FC236}">
                <a16:creationId xmlns:a16="http://schemas.microsoft.com/office/drawing/2014/main" id="{4CA29E35-BEF7-4F47-B117-1D9C644CC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22"/>
          <a:stretch/>
        </p:blipFill>
        <p:spPr bwMode="auto">
          <a:xfrm>
            <a:off x="3771124" y="1631220"/>
            <a:ext cx="1601752" cy="569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F2ED3C-E370-6C46-9C5C-043C17F69215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15888"/>
            <a:ext cx="8893175" cy="7016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/>
              <a:t>This course: Top-Down or Bottom-up?</a:t>
            </a:r>
            <a:endParaRPr lang="en-GB" alt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B58FD8-F91F-6242-B349-8D6DEBD2B145}"/>
              </a:ext>
            </a:extLst>
          </p:cNvPr>
          <p:cNvGrpSpPr/>
          <p:nvPr/>
        </p:nvGrpSpPr>
        <p:grpSpPr>
          <a:xfrm>
            <a:off x="1335449" y="4718353"/>
            <a:ext cx="2294016" cy="523220"/>
            <a:chOff x="1335449" y="4718353"/>
            <a:chExt cx="2294016" cy="52322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C233452-39B2-274E-A6C8-4C03219A0D2A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62DB87-BC99-8D4B-B6CB-97A22F0E2F48}"/>
                </a:ext>
              </a:extLst>
            </p:cNvPr>
            <p:cNvSpPr txBox="1"/>
            <p:nvPr/>
          </p:nvSpPr>
          <p:spPr>
            <a:xfrm>
              <a:off x="1335449" y="4718353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5CA1700-C06F-DD43-9590-DA2D61DA92BC}"/>
              </a:ext>
            </a:extLst>
          </p:cNvPr>
          <p:cNvGrpSpPr/>
          <p:nvPr/>
        </p:nvGrpSpPr>
        <p:grpSpPr>
          <a:xfrm>
            <a:off x="1335449" y="4064328"/>
            <a:ext cx="2294016" cy="523220"/>
            <a:chOff x="1335449" y="4718353"/>
            <a:chExt cx="2294016" cy="52322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5AA49DF-A9DB-7A4B-9F40-F9A03E04C60C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4A6CBC-C2ED-F547-BD43-8C59C6CDB3B9}"/>
                </a:ext>
              </a:extLst>
            </p:cNvPr>
            <p:cNvSpPr txBox="1"/>
            <p:nvPr/>
          </p:nvSpPr>
          <p:spPr>
            <a:xfrm>
              <a:off x="1335449" y="4718353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DDFED7-57CE-E046-BA70-91887C4AE5E5}"/>
              </a:ext>
            </a:extLst>
          </p:cNvPr>
          <p:cNvGrpSpPr/>
          <p:nvPr/>
        </p:nvGrpSpPr>
        <p:grpSpPr>
          <a:xfrm>
            <a:off x="1406279" y="2244738"/>
            <a:ext cx="2294016" cy="523220"/>
            <a:chOff x="1335449" y="4718353"/>
            <a:chExt cx="2294016" cy="52322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72DD8D7-CC84-1A49-9CB0-4A95F33D4E0B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1A7F72-8721-3E40-BFBB-472F1C75451C}"/>
                </a:ext>
              </a:extLst>
            </p:cNvPr>
            <p:cNvSpPr txBox="1"/>
            <p:nvPr/>
          </p:nvSpPr>
          <p:spPr>
            <a:xfrm>
              <a:off x="1335449" y="4718353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B9B54D9-3AE0-1447-BB81-8D4A2C6BFC16}"/>
              </a:ext>
            </a:extLst>
          </p:cNvPr>
          <p:cNvGrpSpPr/>
          <p:nvPr/>
        </p:nvGrpSpPr>
        <p:grpSpPr>
          <a:xfrm>
            <a:off x="1328416" y="5623482"/>
            <a:ext cx="2294016" cy="523220"/>
            <a:chOff x="1335449" y="4901234"/>
            <a:chExt cx="2294016" cy="52322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4AE8458-8F8E-3D49-83CD-71638329ABF7}"/>
                </a:ext>
              </a:extLst>
            </p:cNvPr>
            <p:cNvCxnSpPr/>
            <p:nvPr/>
          </p:nvCxnSpPr>
          <p:spPr>
            <a:xfrm>
              <a:off x="1983545" y="4979963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CF6199-768E-DA4B-8A69-E7DCA2313606}"/>
                </a:ext>
              </a:extLst>
            </p:cNvPr>
            <p:cNvSpPr txBox="1"/>
            <p:nvPr/>
          </p:nvSpPr>
          <p:spPr>
            <a:xfrm>
              <a:off x="1335449" y="4901234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4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4160382-EF04-1344-8A9D-124B357E731D}"/>
                </a:ext>
              </a:extLst>
            </p:cNvPr>
            <p:cNvCxnSpPr/>
            <p:nvPr/>
          </p:nvCxnSpPr>
          <p:spPr>
            <a:xfrm>
              <a:off x="1983545" y="5343379"/>
              <a:ext cx="164592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159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2203380" cy="4706833"/>
            <a:chOff x="0" y="968410"/>
            <a:chExt cx="2203380" cy="47068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6646921" y="968410"/>
            <a:ext cx="2203380" cy="4706833"/>
            <a:chOff x="0" y="968410"/>
            <a:chExt cx="2203380" cy="47068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4E6857-F289-4C4F-AF5A-40A3923F6B82}"/>
              </a:ext>
            </a:extLst>
          </p:cNvPr>
          <p:cNvGrpSpPr/>
          <p:nvPr/>
        </p:nvGrpSpPr>
        <p:grpSpPr>
          <a:xfrm>
            <a:off x="1468920" y="1912631"/>
            <a:ext cx="6263782" cy="2561833"/>
            <a:chOff x="1468920" y="1912631"/>
            <a:chExt cx="6263782" cy="25618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03C31F4-05F9-7E45-BA0B-5458E0503459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H="1" flipV="1">
              <a:off x="1468920" y="3333973"/>
              <a:ext cx="6263782" cy="95027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4360F9-885F-4340-B409-10FDDDE304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3680" y="3429000"/>
              <a:ext cx="5669022" cy="10454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57E8A7-8C91-E04C-834D-7D5E80D4C3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63680" y="1912631"/>
              <a:ext cx="5669022" cy="151636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E62C09-ADA0-A749-A902-F96F23063352}"/>
              </a:ext>
            </a:extLst>
          </p:cNvPr>
          <p:cNvGrpSpPr/>
          <p:nvPr/>
        </p:nvGrpSpPr>
        <p:grpSpPr>
          <a:xfrm rot="19745138">
            <a:off x="1735892" y="1855939"/>
            <a:ext cx="5848521" cy="2443506"/>
            <a:chOff x="2424775" y="2071512"/>
            <a:chExt cx="5848521" cy="244350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9EC9E3-DD16-394E-A601-68D9F44FB308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1854862" flipH="1">
              <a:off x="2424775" y="2071512"/>
              <a:ext cx="5515049" cy="131199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D0A638-7976-1B4F-B50E-74A6521E36E7}"/>
                </a:ext>
              </a:extLst>
            </p:cNvPr>
            <p:cNvCxnSpPr>
              <a:cxnSpLocks/>
            </p:cNvCxnSpPr>
            <p:nvPr/>
          </p:nvCxnSpPr>
          <p:spPr>
            <a:xfrm rot="1854862" flipH="1">
              <a:off x="2706649" y="2149454"/>
              <a:ext cx="4920288" cy="23655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E43605-8493-E14C-935E-AA6A17565980}"/>
                </a:ext>
              </a:extLst>
            </p:cNvPr>
            <p:cNvCxnSpPr>
              <a:cxnSpLocks/>
            </p:cNvCxnSpPr>
            <p:nvPr/>
          </p:nvCxnSpPr>
          <p:spPr>
            <a:xfrm rot="1854862" flipH="1" flipV="1">
              <a:off x="3353009" y="2177544"/>
              <a:ext cx="4920287" cy="150642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E392D7-4046-774A-9F39-BC0986EA66D6}"/>
              </a:ext>
            </a:extLst>
          </p:cNvPr>
          <p:cNvGrpSpPr/>
          <p:nvPr/>
        </p:nvGrpSpPr>
        <p:grpSpPr>
          <a:xfrm rot="1146543">
            <a:off x="1687563" y="2035010"/>
            <a:ext cx="5830318" cy="3302976"/>
            <a:chOff x="1931576" y="1102477"/>
            <a:chExt cx="5830318" cy="330297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520F7F6-A785-7B4B-AADF-8A341A5915B7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20453457" flipH="1" flipV="1">
              <a:off x="1931576" y="2470317"/>
              <a:ext cx="5639760" cy="193513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5468C8E-F5F6-0C47-804D-E5491C93FDC2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684121" y="3602426"/>
              <a:ext cx="5077773" cy="67635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170307-5DAD-CB47-B3FE-6A6CFBE2FDD1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263327" y="1102477"/>
              <a:ext cx="5077773" cy="3247135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44B62BB-107B-074E-B012-B5F6FD0FF11E}"/>
              </a:ext>
            </a:extLst>
          </p:cNvPr>
          <p:cNvCxnSpPr>
            <a:cxnSpLocks/>
          </p:cNvCxnSpPr>
          <p:nvPr/>
        </p:nvCxnSpPr>
        <p:spPr>
          <a:xfrm flipV="1">
            <a:off x="1268665" y="1998863"/>
            <a:ext cx="637529" cy="147300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D5E14AF-849F-AE4D-9249-0C2E6575C642}"/>
              </a:ext>
            </a:extLst>
          </p:cNvPr>
          <p:cNvCxnSpPr>
            <a:cxnSpLocks/>
          </p:cNvCxnSpPr>
          <p:nvPr/>
        </p:nvCxnSpPr>
        <p:spPr>
          <a:xfrm flipV="1">
            <a:off x="1538910" y="2039583"/>
            <a:ext cx="367284" cy="2191033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96BA05-E38C-5A45-978F-E541B2F83E75}"/>
              </a:ext>
            </a:extLst>
          </p:cNvPr>
          <p:cNvCxnSpPr>
            <a:cxnSpLocks/>
          </p:cNvCxnSpPr>
          <p:nvPr/>
        </p:nvCxnSpPr>
        <p:spPr>
          <a:xfrm flipH="1" flipV="1">
            <a:off x="1292912" y="3524029"/>
            <a:ext cx="245995" cy="74788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645B3CE-F37E-C248-9B87-C8B7CF0BFB66}"/>
              </a:ext>
            </a:extLst>
          </p:cNvPr>
          <p:cNvCxnSpPr>
            <a:cxnSpLocks/>
          </p:cNvCxnSpPr>
          <p:nvPr/>
        </p:nvCxnSpPr>
        <p:spPr>
          <a:xfrm flipV="1">
            <a:off x="7048040" y="3431591"/>
            <a:ext cx="621538" cy="182019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F412DC0-F255-3A4A-9F29-B6BABC11E35E}"/>
              </a:ext>
            </a:extLst>
          </p:cNvPr>
          <p:cNvCxnSpPr>
            <a:cxnSpLocks/>
          </p:cNvCxnSpPr>
          <p:nvPr/>
        </p:nvCxnSpPr>
        <p:spPr>
          <a:xfrm flipH="1" flipV="1">
            <a:off x="6983966" y="2056645"/>
            <a:ext cx="96354" cy="3212462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A431EFA-1416-6244-AF69-28EE4CBDA8E8}"/>
              </a:ext>
            </a:extLst>
          </p:cNvPr>
          <p:cNvCxnSpPr>
            <a:cxnSpLocks/>
          </p:cNvCxnSpPr>
          <p:nvPr/>
        </p:nvCxnSpPr>
        <p:spPr>
          <a:xfrm flipH="1" flipV="1">
            <a:off x="6967352" y="2021971"/>
            <a:ext cx="709340" cy="140702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C2106DC-7165-DC4B-A8B8-D2CEDFB2A749}"/>
              </a:ext>
            </a:extLst>
          </p:cNvPr>
          <p:cNvSpPr txBox="1"/>
          <p:nvPr/>
        </p:nvSpPr>
        <p:spPr>
          <a:xfrm>
            <a:off x="1131644" y="5934081"/>
            <a:ext cx="7533094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All pair Point-to-point connection</a:t>
            </a:r>
          </a:p>
        </p:txBody>
      </p:sp>
    </p:spTree>
    <p:extLst>
      <p:ext uri="{BB962C8B-B14F-4D97-AF65-F5344CB8AC3E}">
        <p14:creationId xmlns:p14="http://schemas.microsoft.com/office/powerpoint/2010/main" val="245541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2203380" cy="4706833"/>
            <a:chOff x="0" y="968410"/>
            <a:chExt cx="2203380" cy="470683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0A7E97-FF1F-9847-BEAF-51F41E60E11C}"/>
              </a:ext>
            </a:extLst>
          </p:cNvPr>
          <p:cNvGrpSpPr/>
          <p:nvPr/>
        </p:nvGrpSpPr>
        <p:grpSpPr>
          <a:xfrm flipH="1">
            <a:off x="6646921" y="968410"/>
            <a:ext cx="2203380" cy="4706833"/>
            <a:chOff x="0" y="968410"/>
            <a:chExt cx="2203380" cy="4706833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D6A7734-B4CE-5747-982F-84EE38E27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49E8A7-D4BF-9448-AAC3-8603708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69C2969-6ED1-8245-8D2B-4A3AC3E49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4E6857-F289-4C4F-AF5A-40A3923F6B82}"/>
              </a:ext>
            </a:extLst>
          </p:cNvPr>
          <p:cNvGrpSpPr/>
          <p:nvPr/>
        </p:nvGrpSpPr>
        <p:grpSpPr>
          <a:xfrm>
            <a:off x="1468920" y="1912631"/>
            <a:ext cx="6263782" cy="2561833"/>
            <a:chOff x="1468920" y="1912631"/>
            <a:chExt cx="6263782" cy="2561833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03C31F4-05F9-7E45-BA0B-5458E0503459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flipH="1" flipV="1">
              <a:off x="1468920" y="3333973"/>
              <a:ext cx="6263782" cy="95027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84360F9-885F-4340-B409-10FDDDE304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63680" y="3429000"/>
              <a:ext cx="5669022" cy="10454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C57E8A7-8C91-E04C-834D-7D5E80D4C3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63680" y="1912631"/>
              <a:ext cx="5669022" cy="151636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E62C09-ADA0-A749-A902-F96F23063352}"/>
              </a:ext>
            </a:extLst>
          </p:cNvPr>
          <p:cNvGrpSpPr/>
          <p:nvPr/>
        </p:nvGrpSpPr>
        <p:grpSpPr>
          <a:xfrm rot="19745138">
            <a:off x="1735892" y="1855939"/>
            <a:ext cx="5848521" cy="2443506"/>
            <a:chOff x="2424775" y="2071512"/>
            <a:chExt cx="5848521" cy="244350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9EC9E3-DD16-394E-A601-68D9F44FB308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1854862" flipH="1">
              <a:off x="2424775" y="2071512"/>
              <a:ext cx="5515049" cy="131199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D0A638-7976-1B4F-B50E-74A6521E36E7}"/>
                </a:ext>
              </a:extLst>
            </p:cNvPr>
            <p:cNvCxnSpPr>
              <a:cxnSpLocks/>
            </p:cNvCxnSpPr>
            <p:nvPr/>
          </p:nvCxnSpPr>
          <p:spPr>
            <a:xfrm rot="1854862" flipH="1">
              <a:off x="2706649" y="2149454"/>
              <a:ext cx="4920288" cy="236556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BE43605-8493-E14C-935E-AA6A17565980}"/>
                </a:ext>
              </a:extLst>
            </p:cNvPr>
            <p:cNvCxnSpPr>
              <a:cxnSpLocks/>
            </p:cNvCxnSpPr>
            <p:nvPr/>
          </p:nvCxnSpPr>
          <p:spPr>
            <a:xfrm rot="1854862" flipH="1" flipV="1">
              <a:off x="3353009" y="2177544"/>
              <a:ext cx="4920287" cy="150642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E392D7-4046-774A-9F39-BC0986EA66D6}"/>
              </a:ext>
            </a:extLst>
          </p:cNvPr>
          <p:cNvGrpSpPr/>
          <p:nvPr/>
        </p:nvGrpSpPr>
        <p:grpSpPr>
          <a:xfrm rot="1146543">
            <a:off x="1687563" y="2035010"/>
            <a:ext cx="5830318" cy="3302976"/>
            <a:chOff x="1931576" y="1102477"/>
            <a:chExt cx="5830318" cy="3302976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520F7F6-A785-7B4B-AADF-8A341A5915B7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 rot="20453457" flipH="1" flipV="1">
              <a:off x="1931576" y="2470317"/>
              <a:ext cx="5639760" cy="193513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5468C8E-F5F6-0C47-804D-E5491C93FDC2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684121" y="3602426"/>
              <a:ext cx="5077773" cy="67635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3170307-5DAD-CB47-B3FE-6A6CFBE2FDD1}"/>
                </a:ext>
              </a:extLst>
            </p:cNvPr>
            <p:cNvCxnSpPr>
              <a:cxnSpLocks/>
            </p:cNvCxnSpPr>
            <p:nvPr/>
          </p:nvCxnSpPr>
          <p:spPr>
            <a:xfrm rot="20453457" flipH="1" flipV="1">
              <a:off x="2263327" y="1102477"/>
              <a:ext cx="5077773" cy="3247135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044B62BB-107B-074E-B012-B5F6FD0FF11E}"/>
              </a:ext>
            </a:extLst>
          </p:cNvPr>
          <p:cNvCxnSpPr>
            <a:cxnSpLocks/>
          </p:cNvCxnSpPr>
          <p:nvPr/>
        </p:nvCxnSpPr>
        <p:spPr>
          <a:xfrm flipV="1">
            <a:off x="1268665" y="1998863"/>
            <a:ext cx="637529" cy="147300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D5E14AF-849F-AE4D-9249-0C2E6575C642}"/>
              </a:ext>
            </a:extLst>
          </p:cNvPr>
          <p:cNvCxnSpPr>
            <a:cxnSpLocks/>
          </p:cNvCxnSpPr>
          <p:nvPr/>
        </p:nvCxnSpPr>
        <p:spPr>
          <a:xfrm flipV="1">
            <a:off x="1538910" y="2039583"/>
            <a:ext cx="367284" cy="2191033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296BA05-E38C-5A45-978F-E541B2F83E75}"/>
              </a:ext>
            </a:extLst>
          </p:cNvPr>
          <p:cNvCxnSpPr>
            <a:cxnSpLocks/>
          </p:cNvCxnSpPr>
          <p:nvPr/>
        </p:nvCxnSpPr>
        <p:spPr>
          <a:xfrm flipH="1" flipV="1">
            <a:off x="1292912" y="3524029"/>
            <a:ext cx="245995" cy="74788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645B3CE-F37E-C248-9B87-C8B7CF0BFB66}"/>
              </a:ext>
            </a:extLst>
          </p:cNvPr>
          <p:cNvCxnSpPr>
            <a:cxnSpLocks/>
          </p:cNvCxnSpPr>
          <p:nvPr/>
        </p:nvCxnSpPr>
        <p:spPr>
          <a:xfrm flipV="1">
            <a:off x="7048040" y="3431591"/>
            <a:ext cx="621538" cy="182019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F412DC0-F255-3A4A-9F29-B6BABC11E35E}"/>
              </a:ext>
            </a:extLst>
          </p:cNvPr>
          <p:cNvCxnSpPr>
            <a:cxnSpLocks/>
          </p:cNvCxnSpPr>
          <p:nvPr/>
        </p:nvCxnSpPr>
        <p:spPr>
          <a:xfrm flipH="1" flipV="1">
            <a:off x="6983966" y="2056645"/>
            <a:ext cx="96354" cy="3212462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A431EFA-1416-6244-AF69-28EE4CBDA8E8}"/>
              </a:ext>
            </a:extLst>
          </p:cNvPr>
          <p:cNvCxnSpPr>
            <a:cxnSpLocks/>
          </p:cNvCxnSpPr>
          <p:nvPr/>
        </p:nvCxnSpPr>
        <p:spPr>
          <a:xfrm flipH="1" flipV="1">
            <a:off x="6967352" y="2021971"/>
            <a:ext cx="709340" cy="140702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1C2106DC-7165-DC4B-A8B8-D2CEDFB2A749}"/>
              </a:ext>
            </a:extLst>
          </p:cNvPr>
          <p:cNvSpPr txBox="1"/>
          <p:nvPr/>
        </p:nvSpPr>
        <p:spPr>
          <a:xfrm>
            <a:off x="1131644" y="5934081"/>
            <a:ext cx="7533094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All pair Point-to-point connection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83D2399-7EB9-4942-9A9C-D596F468BEF9}"/>
              </a:ext>
            </a:extLst>
          </p:cNvPr>
          <p:cNvSpPr/>
          <p:nvPr/>
        </p:nvSpPr>
        <p:spPr>
          <a:xfrm>
            <a:off x="0" y="2828544"/>
            <a:ext cx="9144000" cy="107289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Is this scalable?</a:t>
            </a:r>
          </a:p>
        </p:txBody>
      </p:sp>
    </p:spTree>
    <p:extLst>
      <p:ext uri="{BB962C8B-B14F-4D97-AF65-F5344CB8AC3E}">
        <p14:creationId xmlns:p14="http://schemas.microsoft.com/office/powerpoint/2010/main" val="1580391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5253</TotalTime>
  <Words>3604</Words>
  <Application>Microsoft Macintosh PowerPoint</Application>
  <PresentationFormat>On-screen Show (4:3)</PresentationFormat>
  <Paragraphs>1037</Paragraphs>
  <Slides>71</Slides>
  <Notes>49</Notes>
  <HiddenSlides>23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Arial</vt:lpstr>
      <vt:lpstr>Avenir Book</vt:lpstr>
      <vt:lpstr>Calibri</vt:lpstr>
      <vt:lpstr>Calibri Light</vt:lpstr>
      <vt:lpstr>Gill Sans MT</vt:lpstr>
      <vt:lpstr>Lucida Bright</vt:lpstr>
      <vt:lpstr>Symbol</vt:lpstr>
      <vt:lpstr>Times New Roman</vt:lpstr>
      <vt:lpstr>Wingdings</vt:lpstr>
      <vt:lpstr>Office Theme</vt:lpstr>
      <vt:lpstr>PowerPoint Presentation</vt:lpstr>
      <vt:lpstr>Programming assignments &amp; Project</vt:lpstr>
      <vt:lpstr>Programming assignments &amp;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Circuit Switching</vt:lpstr>
      <vt:lpstr>Circuit Switching</vt:lpstr>
      <vt:lpstr>Circuit Switching: FDM versus TDM</vt:lpstr>
      <vt:lpstr>Circuit Switching</vt:lpstr>
      <vt:lpstr>Packet Switching</vt:lpstr>
      <vt:lpstr>Packet Switching</vt:lpstr>
      <vt:lpstr>Switch vs Router</vt:lpstr>
      <vt:lpstr>Chapter 1: Roadmap</vt:lpstr>
      <vt:lpstr>PowerPoint Presentation</vt:lpstr>
      <vt:lpstr>Chapter 1: Roadmap</vt:lpstr>
      <vt:lpstr>PowerPoint Presentation</vt:lpstr>
      <vt:lpstr>PowerPoint Presentation</vt:lpstr>
      <vt:lpstr>A closer look at network structure:</vt:lpstr>
      <vt:lpstr>PowerPoint Presentation</vt:lpstr>
      <vt:lpstr>PowerPoint Presentation</vt:lpstr>
      <vt:lpstr>Enterprise Access Networks (Ethernet)</vt:lpstr>
      <vt:lpstr>Wireless Access Networks</vt:lpstr>
      <vt:lpstr>Chapter 1: Roadmap</vt:lpstr>
      <vt:lpstr>PowerPoint Presentation</vt:lpstr>
      <vt:lpstr>The Network Core</vt:lpstr>
      <vt:lpstr>Two key network-core functions</vt:lpstr>
      <vt:lpstr>Packet-switching: Store-and-Forward</vt:lpstr>
      <vt:lpstr>Internet Structure: Network of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1: Roadmap</vt:lpstr>
      <vt:lpstr>How do loss and delay occur?</vt:lpstr>
      <vt:lpstr>Four sources of packet delay</vt:lpstr>
      <vt:lpstr>PowerPoint Presentation</vt:lpstr>
      <vt:lpstr>Packet Loss</vt:lpstr>
      <vt:lpstr>Throughput</vt:lpstr>
      <vt:lpstr>Throughput</vt:lpstr>
      <vt:lpstr>Throughput: Internet scenario</vt:lpstr>
      <vt:lpstr>Bandwidth</vt:lpstr>
      <vt:lpstr>Delay X Bandwidth</vt:lpstr>
      <vt:lpstr>Delay X Bandwidth</vt:lpstr>
      <vt:lpstr>Delay X Bandwidth</vt:lpstr>
      <vt:lpstr>Delay X Bandwidth</vt:lpstr>
      <vt:lpstr>Relationship between bandwidth and latency</vt:lpstr>
      <vt:lpstr>Chapter 1: Roadmap</vt:lpstr>
      <vt:lpstr>Protocol “Layers”</vt:lpstr>
      <vt:lpstr>Protocol “Layers”</vt:lpstr>
      <vt:lpstr>Organization of air travel</vt:lpstr>
      <vt:lpstr>Layering of airline functionality</vt:lpstr>
      <vt:lpstr>Internet protocol stack</vt:lpstr>
      <vt:lpstr>Why layering?</vt:lpstr>
      <vt:lpstr>Encapsulation</vt:lpstr>
      <vt:lpstr>PowerPoint Presentation</vt:lpstr>
      <vt:lpstr>Description of Layers</vt:lpstr>
      <vt:lpstr>Description of Layers</vt:lpstr>
      <vt:lpstr>Network Architecture</vt:lpstr>
      <vt:lpstr>Internet Architecture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407</cp:revision>
  <dcterms:created xsi:type="dcterms:W3CDTF">2019-01-28T20:09:31Z</dcterms:created>
  <dcterms:modified xsi:type="dcterms:W3CDTF">2023-01-31T17:58:52Z</dcterms:modified>
</cp:coreProperties>
</file>