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8"/>
  </p:notesMasterIdLst>
  <p:sldIdLst>
    <p:sldId id="1538" r:id="rId2"/>
    <p:sldId id="1596" r:id="rId3"/>
    <p:sldId id="639" r:id="rId4"/>
    <p:sldId id="730" r:id="rId5"/>
    <p:sldId id="1535" r:id="rId6"/>
    <p:sldId id="1522" r:id="rId7"/>
    <p:sldId id="1521" r:id="rId8"/>
    <p:sldId id="1523" r:id="rId9"/>
    <p:sldId id="1524" r:id="rId10"/>
    <p:sldId id="1525" r:id="rId11"/>
    <p:sldId id="1526" r:id="rId12"/>
    <p:sldId id="733" r:id="rId13"/>
    <p:sldId id="1527" r:id="rId14"/>
    <p:sldId id="1598" r:id="rId15"/>
    <p:sldId id="1599" r:id="rId16"/>
    <p:sldId id="1600" r:id="rId17"/>
    <p:sldId id="1597" r:id="rId18"/>
    <p:sldId id="1586" r:id="rId19"/>
    <p:sldId id="1587" r:id="rId20"/>
    <p:sldId id="1588" r:id="rId21"/>
    <p:sldId id="1589" r:id="rId22"/>
    <p:sldId id="1536" r:id="rId23"/>
    <p:sldId id="1528" r:id="rId24"/>
    <p:sldId id="1520" r:id="rId25"/>
    <p:sldId id="1529" r:id="rId26"/>
    <p:sldId id="1565" r:id="rId27"/>
    <p:sldId id="1566" r:id="rId28"/>
    <p:sldId id="1567" r:id="rId29"/>
    <p:sldId id="1568" r:id="rId30"/>
    <p:sldId id="1569" r:id="rId31"/>
    <p:sldId id="1570" r:id="rId32"/>
    <p:sldId id="1571" r:id="rId33"/>
    <p:sldId id="1572" r:id="rId34"/>
    <p:sldId id="1573" r:id="rId35"/>
    <p:sldId id="1574" r:id="rId36"/>
    <p:sldId id="1575" r:id="rId37"/>
    <p:sldId id="1576" r:id="rId38"/>
    <p:sldId id="1577" r:id="rId39"/>
    <p:sldId id="1578" r:id="rId40"/>
    <p:sldId id="1579" r:id="rId41"/>
    <p:sldId id="1590" r:id="rId42"/>
    <p:sldId id="1591" r:id="rId43"/>
    <p:sldId id="1580" r:id="rId44"/>
    <p:sldId id="1581" r:id="rId45"/>
    <p:sldId id="1593" r:id="rId46"/>
    <p:sldId id="1594" r:id="rId47"/>
    <p:sldId id="1592" r:id="rId48"/>
    <p:sldId id="1582" r:id="rId49"/>
    <p:sldId id="1583" r:id="rId50"/>
    <p:sldId id="1584" r:id="rId51"/>
    <p:sldId id="1539" r:id="rId52"/>
    <p:sldId id="650" r:id="rId53"/>
    <p:sldId id="1541" r:id="rId54"/>
    <p:sldId id="1544" r:id="rId55"/>
    <p:sldId id="1545" r:id="rId56"/>
    <p:sldId id="651" r:id="rId57"/>
    <p:sldId id="1546" r:id="rId58"/>
    <p:sldId id="652" r:id="rId59"/>
    <p:sldId id="653" r:id="rId60"/>
    <p:sldId id="1626" r:id="rId61"/>
    <p:sldId id="1625" r:id="rId62"/>
    <p:sldId id="1606" r:id="rId63"/>
    <p:sldId id="1607" r:id="rId64"/>
    <p:sldId id="1627" r:id="rId65"/>
    <p:sldId id="1608" r:id="rId66"/>
    <p:sldId id="1609" r:id="rId67"/>
    <p:sldId id="1610" r:id="rId68"/>
    <p:sldId id="1611" r:id="rId69"/>
    <p:sldId id="1612" r:id="rId70"/>
    <p:sldId id="1613" r:id="rId71"/>
    <p:sldId id="1622" r:id="rId72"/>
    <p:sldId id="1615" r:id="rId73"/>
    <p:sldId id="1616" r:id="rId74"/>
    <p:sldId id="1617" r:id="rId75"/>
    <p:sldId id="1623" r:id="rId76"/>
    <p:sldId id="1618" r:id="rId77"/>
    <p:sldId id="1619" r:id="rId78"/>
    <p:sldId id="1624" r:id="rId79"/>
    <p:sldId id="1621" r:id="rId80"/>
    <p:sldId id="655" r:id="rId81"/>
    <p:sldId id="1595" r:id="rId82"/>
    <p:sldId id="1562" r:id="rId83"/>
    <p:sldId id="654" r:id="rId84"/>
    <p:sldId id="657" r:id="rId85"/>
    <p:sldId id="735" r:id="rId86"/>
    <p:sldId id="1628"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6"/>
    <p:restoredTop sz="94830"/>
  </p:normalViewPr>
  <p:slideViewPr>
    <p:cSldViewPr snapToGrid="0" snapToObjects="1" showGuides="1">
      <p:cViewPr varScale="1">
        <p:scale>
          <a:sx n="117" d="100"/>
          <a:sy n="117" d="100"/>
        </p:scale>
        <p:origin x="552"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B5C193D6-0072-AA4E-A20B-E86B3409017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7331" name="Rectangle 3">
            <a:extLst>
              <a:ext uri="{FF2B5EF4-FFF2-40B4-BE49-F238E27FC236}">
                <a16:creationId xmlns:a16="http://schemas.microsoft.com/office/drawing/2014/main" id="{A3A56AD7-1627-E84D-9A59-712B66F99B1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36399A8-850A-DC49-BA5C-EEF6D34FBBCC}"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27332" name="Rectangle 6">
            <a:extLst>
              <a:ext uri="{FF2B5EF4-FFF2-40B4-BE49-F238E27FC236}">
                <a16:creationId xmlns:a16="http://schemas.microsoft.com/office/drawing/2014/main" id="{8FEE3906-D2C4-F24D-80F3-77ABADA9CD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7333" name="Rectangle 7">
            <a:extLst>
              <a:ext uri="{FF2B5EF4-FFF2-40B4-BE49-F238E27FC236}">
                <a16:creationId xmlns:a16="http://schemas.microsoft.com/office/drawing/2014/main" id="{54273A38-4E40-8B44-81CD-2C6CE6B67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BA62F085-4C7A-804C-BAEC-F2DE14C7BB04}" type="slidenum">
              <a:rPr lang="en-US" altLang="en-US" sz="1300">
                <a:latin typeface="Times New Roman" panose="02020603050405020304" pitchFamily="18" charset="0"/>
              </a:rPr>
              <a:pPr/>
              <a:t>3</a:t>
            </a:fld>
            <a:endParaRPr lang="en-US" altLang="en-US" sz="1300">
              <a:latin typeface="Times New Roman" panose="02020603050405020304" pitchFamily="18" charset="0"/>
            </a:endParaRPr>
          </a:p>
        </p:txBody>
      </p:sp>
      <p:sp>
        <p:nvSpPr>
          <p:cNvPr id="227334" name="Rectangle 2">
            <a:extLst>
              <a:ext uri="{FF2B5EF4-FFF2-40B4-BE49-F238E27FC236}">
                <a16:creationId xmlns:a16="http://schemas.microsoft.com/office/drawing/2014/main" id="{D8C3B6A1-77B3-6742-83D2-BB830D9A9D3B}"/>
              </a:ext>
            </a:extLst>
          </p:cNvPr>
          <p:cNvSpPr>
            <a:spLocks noGrp="1" noRot="1" noChangeAspect="1" noChangeArrowheads="1" noTextEdit="1"/>
          </p:cNvSpPr>
          <p:nvPr>
            <p:ph type="sldImg"/>
          </p:nvPr>
        </p:nvSpPr>
        <p:spPr>
          <a:ln/>
        </p:spPr>
      </p:sp>
      <p:sp>
        <p:nvSpPr>
          <p:cNvPr id="227335" name="Rectangle 3">
            <a:extLst>
              <a:ext uri="{FF2B5EF4-FFF2-40B4-BE49-F238E27FC236}">
                <a16:creationId xmlns:a16="http://schemas.microsoft.com/office/drawing/2014/main" id="{D32DBE78-F614-5C46-AA93-470E14905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7098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53</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9799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0237EA6-2FFC-6C47-9C50-37534071F7F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9619" name="Rectangle 3">
            <a:extLst>
              <a:ext uri="{FF2B5EF4-FFF2-40B4-BE49-F238E27FC236}">
                <a16:creationId xmlns:a16="http://schemas.microsoft.com/office/drawing/2014/main" id="{FABA9332-0EAD-044A-8F6A-6AD5B3D8B54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E754BCFB-3759-6943-B051-DC5A7D8E980F}"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39620" name="Rectangle 6">
            <a:extLst>
              <a:ext uri="{FF2B5EF4-FFF2-40B4-BE49-F238E27FC236}">
                <a16:creationId xmlns:a16="http://schemas.microsoft.com/office/drawing/2014/main" id="{29A51D22-5D9F-054A-9E77-19674A466D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9621" name="Rectangle 7">
            <a:extLst>
              <a:ext uri="{FF2B5EF4-FFF2-40B4-BE49-F238E27FC236}">
                <a16:creationId xmlns:a16="http://schemas.microsoft.com/office/drawing/2014/main" id="{3A2F743F-3B39-9F49-AD9F-BC0C15438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5ABB4579-EB9E-3741-9DE8-72A3B9AEF073}" type="slidenum">
              <a:rPr lang="en-US" altLang="en-US" sz="1300">
                <a:latin typeface="Times New Roman" panose="02020603050405020304" pitchFamily="18" charset="0"/>
              </a:rPr>
              <a:pPr/>
              <a:t>56</a:t>
            </a:fld>
            <a:endParaRPr lang="en-US" altLang="en-US" sz="1300">
              <a:latin typeface="Times New Roman" panose="02020603050405020304" pitchFamily="18" charset="0"/>
            </a:endParaRPr>
          </a:p>
        </p:txBody>
      </p:sp>
      <p:sp>
        <p:nvSpPr>
          <p:cNvPr id="239622" name="Rectangle 2">
            <a:extLst>
              <a:ext uri="{FF2B5EF4-FFF2-40B4-BE49-F238E27FC236}">
                <a16:creationId xmlns:a16="http://schemas.microsoft.com/office/drawing/2014/main" id="{97DF01D3-03B8-1443-BE73-8D7FAFC1D982}"/>
              </a:ext>
            </a:extLst>
          </p:cNvPr>
          <p:cNvSpPr>
            <a:spLocks noGrp="1" noRot="1" noChangeAspect="1" noChangeArrowheads="1" noTextEdit="1"/>
          </p:cNvSpPr>
          <p:nvPr>
            <p:ph type="sldImg"/>
          </p:nvPr>
        </p:nvSpPr>
        <p:spPr>
          <a:ln/>
        </p:spPr>
      </p:sp>
      <p:sp>
        <p:nvSpPr>
          <p:cNvPr id="239623" name="Rectangle 3">
            <a:extLst>
              <a:ext uri="{FF2B5EF4-FFF2-40B4-BE49-F238E27FC236}">
                <a16:creationId xmlns:a16="http://schemas.microsoft.com/office/drawing/2014/main" id="{2F47AEA5-0EA3-1047-AAC9-204486F2B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1102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39C072E7-1EE3-DA4B-BC93-5A52F366B0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0643" name="Rectangle 3">
            <a:extLst>
              <a:ext uri="{FF2B5EF4-FFF2-40B4-BE49-F238E27FC236}">
                <a16:creationId xmlns:a16="http://schemas.microsoft.com/office/drawing/2014/main" id="{35167A0D-252B-A243-8FBA-DC42363EAB9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67075A9C-6217-7B4E-B10E-E5FD147D288D}"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40644" name="Rectangle 6">
            <a:extLst>
              <a:ext uri="{FF2B5EF4-FFF2-40B4-BE49-F238E27FC236}">
                <a16:creationId xmlns:a16="http://schemas.microsoft.com/office/drawing/2014/main" id="{C6F2BDB2-ECCA-5B49-BA48-883B9F3AA9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0645" name="Rectangle 7">
            <a:extLst>
              <a:ext uri="{FF2B5EF4-FFF2-40B4-BE49-F238E27FC236}">
                <a16:creationId xmlns:a16="http://schemas.microsoft.com/office/drawing/2014/main" id="{31FF51B8-09EE-8943-9B48-22D3D7E4E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C9BD4A46-742B-9440-A4C0-910519D2CD26}" type="slidenum">
              <a:rPr lang="en-US" altLang="en-US" sz="1300">
                <a:latin typeface="Times New Roman" panose="02020603050405020304" pitchFamily="18" charset="0"/>
              </a:rPr>
              <a:pPr/>
              <a:t>58</a:t>
            </a:fld>
            <a:endParaRPr lang="en-US" altLang="en-US" sz="1300">
              <a:latin typeface="Times New Roman" panose="02020603050405020304" pitchFamily="18" charset="0"/>
            </a:endParaRPr>
          </a:p>
        </p:txBody>
      </p:sp>
      <p:sp>
        <p:nvSpPr>
          <p:cNvPr id="240646" name="Rectangle 2">
            <a:extLst>
              <a:ext uri="{FF2B5EF4-FFF2-40B4-BE49-F238E27FC236}">
                <a16:creationId xmlns:a16="http://schemas.microsoft.com/office/drawing/2014/main" id="{4D23BE69-5FC7-854E-A1AB-BEB4DA82526F}"/>
              </a:ext>
            </a:extLst>
          </p:cNvPr>
          <p:cNvSpPr>
            <a:spLocks noGrp="1" noRot="1" noChangeAspect="1" noChangeArrowheads="1" noTextEdit="1"/>
          </p:cNvSpPr>
          <p:nvPr>
            <p:ph type="sldImg"/>
          </p:nvPr>
        </p:nvSpPr>
        <p:spPr>
          <a:ln/>
        </p:spPr>
      </p:sp>
      <p:sp>
        <p:nvSpPr>
          <p:cNvPr id="240647" name="Rectangle 3">
            <a:extLst>
              <a:ext uri="{FF2B5EF4-FFF2-40B4-BE49-F238E27FC236}">
                <a16:creationId xmlns:a16="http://schemas.microsoft.com/office/drawing/2014/main" id="{2711BA77-1CC6-9643-9C24-5966C9B91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61557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01DE1222-77CF-B744-A83A-B13E27F44B8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1667" name="Rectangle 3">
            <a:extLst>
              <a:ext uri="{FF2B5EF4-FFF2-40B4-BE49-F238E27FC236}">
                <a16:creationId xmlns:a16="http://schemas.microsoft.com/office/drawing/2014/main" id="{37536FBF-4CCA-924A-8CCB-E15CE7EBC8F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4FD174F-7CE7-124E-8113-C95D2BE7D50B}"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41668" name="Rectangle 6">
            <a:extLst>
              <a:ext uri="{FF2B5EF4-FFF2-40B4-BE49-F238E27FC236}">
                <a16:creationId xmlns:a16="http://schemas.microsoft.com/office/drawing/2014/main" id="{55110AF0-F47D-3B41-8533-D4D4BA5C7ED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1669" name="Rectangle 7">
            <a:extLst>
              <a:ext uri="{FF2B5EF4-FFF2-40B4-BE49-F238E27FC236}">
                <a16:creationId xmlns:a16="http://schemas.microsoft.com/office/drawing/2014/main" id="{578541D5-0F19-0D41-89A1-57A4C79AF6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098A2A9-D6C4-8C4A-993E-997544815035}" type="slidenum">
              <a:rPr lang="en-US" altLang="en-US" sz="1300">
                <a:latin typeface="Times New Roman" panose="02020603050405020304" pitchFamily="18" charset="0"/>
              </a:rPr>
              <a:pPr/>
              <a:t>59</a:t>
            </a:fld>
            <a:endParaRPr lang="en-US" altLang="en-US" sz="1300">
              <a:latin typeface="Times New Roman" panose="02020603050405020304" pitchFamily="18" charset="0"/>
            </a:endParaRPr>
          </a:p>
        </p:txBody>
      </p:sp>
      <p:sp>
        <p:nvSpPr>
          <p:cNvPr id="241670" name="Rectangle 2">
            <a:extLst>
              <a:ext uri="{FF2B5EF4-FFF2-40B4-BE49-F238E27FC236}">
                <a16:creationId xmlns:a16="http://schemas.microsoft.com/office/drawing/2014/main" id="{E9775A2B-3052-754B-8E1B-E33CB653C500}"/>
              </a:ext>
            </a:extLst>
          </p:cNvPr>
          <p:cNvSpPr>
            <a:spLocks noGrp="1" noRot="1" noChangeAspect="1" noChangeArrowheads="1" noTextEdit="1"/>
          </p:cNvSpPr>
          <p:nvPr>
            <p:ph type="sldImg"/>
          </p:nvPr>
        </p:nvSpPr>
        <p:spPr>
          <a:ln/>
        </p:spPr>
      </p:sp>
      <p:sp>
        <p:nvSpPr>
          <p:cNvPr id="241671" name="Rectangle 3">
            <a:extLst>
              <a:ext uri="{FF2B5EF4-FFF2-40B4-BE49-F238E27FC236}">
                <a16:creationId xmlns:a16="http://schemas.microsoft.com/office/drawing/2014/main" id="{FBFFABA3-0005-7B4B-B337-1B58426F4F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15911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D5835203-98FC-244E-94EB-7B9FF252749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3715" name="Rectangle 3">
            <a:extLst>
              <a:ext uri="{FF2B5EF4-FFF2-40B4-BE49-F238E27FC236}">
                <a16:creationId xmlns:a16="http://schemas.microsoft.com/office/drawing/2014/main" id="{9D3A232C-0311-AF42-8803-B87237013A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9F4D9B45-23EC-464C-8E78-7AF0DEF106F7}"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43716" name="Rectangle 6">
            <a:extLst>
              <a:ext uri="{FF2B5EF4-FFF2-40B4-BE49-F238E27FC236}">
                <a16:creationId xmlns:a16="http://schemas.microsoft.com/office/drawing/2014/main" id="{DD9E7F79-BDED-BB4D-BCBC-0ABEE86373F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3717" name="Rectangle 7">
            <a:extLst>
              <a:ext uri="{FF2B5EF4-FFF2-40B4-BE49-F238E27FC236}">
                <a16:creationId xmlns:a16="http://schemas.microsoft.com/office/drawing/2014/main" id="{EBC78D3A-9AD5-3742-A066-4B3A4E443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FB766EED-189E-2D46-974F-345E2F6860B4}" type="slidenum">
              <a:rPr lang="en-US" altLang="en-US" sz="1300">
                <a:latin typeface="Times New Roman" panose="02020603050405020304" pitchFamily="18" charset="0"/>
              </a:rPr>
              <a:pPr/>
              <a:t>80</a:t>
            </a:fld>
            <a:endParaRPr lang="en-US" altLang="en-US" sz="1300">
              <a:latin typeface="Times New Roman" panose="02020603050405020304" pitchFamily="18" charset="0"/>
            </a:endParaRPr>
          </a:p>
        </p:txBody>
      </p:sp>
      <p:sp>
        <p:nvSpPr>
          <p:cNvPr id="243718" name="Rectangle 2">
            <a:extLst>
              <a:ext uri="{FF2B5EF4-FFF2-40B4-BE49-F238E27FC236}">
                <a16:creationId xmlns:a16="http://schemas.microsoft.com/office/drawing/2014/main" id="{DCE55313-EBFE-0A48-816D-B26A222E64AD}"/>
              </a:ext>
            </a:extLst>
          </p:cNvPr>
          <p:cNvSpPr>
            <a:spLocks noGrp="1" noRot="1" noChangeAspect="1" noChangeArrowheads="1" noTextEdit="1"/>
          </p:cNvSpPr>
          <p:nvPr>
            <p:ph type="sldImg"/>
          </p:nvPr>
        </p:nvSpPr>
        <p:spPr>
          <a:ln/>
        </p:spPr>
      </p:sp>
      <p:sp>
        <p:nvSpPr>
          <p:cNvPr id="243719" name="Rectangle 3">
            <a:extLst>
              <a:ext uri="{FF2B5EF4-FFF2-40B4-BE49-F238E27FC236}">
                <a16:creationId xmlns:a16="http://schemas.microsoft.com/office/drawing/2014/main" id="{7EB62614-D886-9F4E-834F-710A9B32B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14107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D5835203-98FC-244E-94EB-7B9FF252749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3715" name="Rectangle 3">
            <a:extLst>
              <a:ext uri="{FF2B5EF4-FFF2-40B4-BE49-F238E27FC236}">
                <a16:creationId xmlns:a16="http://schemas.microsoft.com/office/drawing/2014/main" id="{9D3A232C-0311-AF42-8803-B87237013A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9F4D9B45-23EC-464C-8E78-7AF0DEF106F7}"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43716" name="Rectangle 6">
            <a:extLst>
              <a:ext uri="{FF2B5EF4-FFF2-40B4-BE49-F238E27FC236}">
                <a16:creationId xmlns:a16="http://schemas.microsoft.com/office/drawing/2014/main" id="{DD9E7F79-BDED-BB4D-BCBC-0ABEE86373F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3717" name="Rectangle 7">
            <a:extLst>
              <a:ext uri="{FF2B5EF4-FFF2-40B4-BE49-F238E27FC236}">
                <a16:creationId xmlns:a16="http://schemas.microsoft.com/office/drawing/2014/main" id="{EBC78D3A-9AD5-3742-A066-4B3A4E443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FB766EED-189E-2D46-974F-345E2F6860B4}" type="slidenum">
              <a:rPr lang="en-US" altLang="en-US" sz="1300">
                <a:latin typeface="Times New Roman" panose="02020603050405020304" pitchFamily="18" charset="0"/>
              </a:rPr>
              <a:pPr/>
              <a:t>81</a:t>
            </a:fld>
            <a:endParaRPr lang="en-US" altLang="en-US" sz="1300">
              <a:latin typeface="Times New Roman" panose="02020603050405020304" pitchFamily="18" charset="0"/>
            </a:endParaRPr>
          </a:p>
        </p:txBody>
      </p:sp>
      <p:sp>
        <p:nvSpPr>
          <p:cNvPr id="243718" name="Rectangle 2">
            <a:extLst>
              <a:ext uri="{FF2B5EF4-FFF2-40B4-BE49-F238E27FC236}">
                <a16:creationId xmlns:a16="http://schemas.microsoft.com/office/drawing/2014/main" id="{DCE55313-EBFE-0A48-816D-B26A222E64AD}"/>
              </a:ext>
            </a:extLst>
          </p:cNvPr>
          <p:cNvSpPr>
            <a:spLocks noGrp="1" noRot="1" noChangeAspect="1" noChangeArrowheads="1" noTextEdit="1"/>
          </p:cNvSpPr>
          <p:nvPr>
            <p:ph type="sldImg"/>
          </p:nvPr>
        </p:nvSpPr>
        <p:spPr>
          <a:ln/>
        </p:spPr>
      </p:sp>
      <p:sp>
        <p:nvSpPr>
          <p:cNvPr id="243719" name="Rectangle 3">
            <a:extLst>
              <a:ext uri="{FF2B5EF4-FFF2-40B4-BE49-F238E27FC236}">
                <a16:creationId xmlns:a16="http://schemas.microsoft.com/office/drawing/2014/main" id="{7EB62614-D886-9F4E-834F-710A9B32B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768542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39C072E7-1EE3-DA4B-BC93-5A52F366B0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0643" name="Rectangle 3">
            <a:extLst>
              <a:ext uri="{FF2B5EF4-FFF2-40B4-BE49-F238E27FC236}">
                <a16:creationId xmlns:a16="http://schemas.microsoft.com/office/drawing/2014/main" id="{35167A0D-252B-A243-8FBA-DC42363EAB9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67075A9C-6217-7B4E-B10E-E5FD147D288D}"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40644" name="Rectangle 6">
            <a:extLst>
              <a:ext uri="{FF2B5EF4-FFF2-40B4-BE49-F238E27FC236}">
                <a16:creationId xmlns:a16="http://schemas.microsoft.com/office/drawing/2014/main" id="{C6F2BDB2-ECCA-5B49-BA48-883B9F3AA9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0645" name="Rectangle 7">
            <a:extLst>
              <a:ext uri="{FF2B5EF4-FFF2-40B4-BE49-F238E27FC236}">
                <a16:creationId xmlns:a16="http://schemas.microsoft.com/office/drawing/2014/main" id="{31FF51B8-09EE-8943-9B48-22D3D7E4E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C9BD4A46-742B-9440-A4C0-910519D2CD26}" type="slidenum">
              <a:rPr lang="en-US" altLang="en-US" sz="1300">
                <a:latin typeface="Times New Roman" panose="02020603050405020304" pitchFamily="18" charset="0"/>
              </a:rPr>
              <a:pPr/>
              <a:t>82</a:t>
            </a:fld>
            <a:endParaRPr lang="en-US" altLang="en-US" sz="1300">
              <a:latin typeface="Times New Roman" panose="02020603050405020304" pitchFamily="18" charset="0"/>
            </a:endParaRPr>
          </a:p>
        </p:txBody>
      </p:sp>
      <p:sp>
        <p:nvSpPr>
          <p:cNvPr id="240646" name="Rectangle 2">
            <a:extLst>
              <a:ext uri="{FF2B5EF4-FFF2-40B4-BE49-F238E27FC236}">
                <a16:creationId xmlns:a16="http://schemas.microsoft.com/office/drawing/2014/main" id="{4D23BE69-5FC7-854E-A1AB-BEB4DA82526F}"/>
              </a:ext>
            </a:extLst>
          </p:cNvPr>
          <p:cNvSpPr>
            <a:spLocks noGrp="1" noRot="1" noChangeAspect="1" noChangeArrowheads="1" noTextEdit="1"/>
          </p:cNvSpPr>
          <p:nvPr>
            <p:ph type="sldImg"/>
          </p:nvPr>
        </p:nvSpPr>
        <p:spPr>
          <a:ln/>
        </p:spPr>
      </p:sp>
      <p:sp>
        <p:nvSpPr>
          <p:cNvPr id="240647" name="Rectangle 3">
            <a:extLst>
              <a:ext uri="{FF2B5EF4-FFF2-40B4-BE49-F238E27FC236}">
                <a16:creationId xmlns:a16="http://schemas.microsoft.com/office/drawing/2014/main" id="{2711BA77-1CC6-9643-9C24-5966C9B91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30986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BC55DA02-59F9-294A-80D7-17281F9637C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2691" name="Rectangle 3">
            <a:extLst>
              <a:ext uri="{FF2B5EF4-FFF2-40B4-BE49-F238E27FC236}">
                <a16:creationId xmlns:a16="http://schemas.microsoft.com/office/drawing/2014/main" id="{6F022B61-C272-974F-B7E1-36E14DC7967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B5E7059D-35D9-634E-A7BA-D867F538FB54}"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42692" name="Rectangle 6">
            <a:extLst>
              <a:ext uri="{FF2B5EF4-FFF2-40B4-BE49-F238E27FC236}">
                <a16:creationId xmlns:a16="http://schemas.microsoft.com/office/drawing/2014/main" id="{185DF036-8306-944F-B808-D516A33877E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2693" name="Rectangle 7">
            <a:extLst>
              <a:ext uri="{FF2B5EF4-FFF2-40B4-BE49-F238E27FC236}">
                <a16:creationId xmlns:a16="http://schemas.microsoft.com/office/drawing/2014/main" id="{456669E4-D8CE-EB48-A636-68C5EE4A6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888A35D-FDFE-D143-8668-90AAD54B475B}" type="slidenum">
              <a:rPr lang="en-US" altLang="en-US" sz="1300">
                <a:latin typeface="Times New Roman" panose="02020603050405020304" pitchFamily="18" charset="0"/>
              </a:rPr>
              <a:pPr/>
              <a:t>83</a:t>
            </a:fld>
            <a:endParaRPr lang="en-US" altLang="en-US" sz="1300">
              <a:latin typeface="Times New Roman" panose="02020603050405020304" pitchFamily="18" charset="0"/>
            </a:endParaRPr>
          </a:p>
        </p:txBody>
      </p:sp>
      <p:sp>
        <p:nvSpPr>
          <p:cNvPr id="242694" name="Rectangle 2">
            <a:extLst>
              <a:ext uri="{FF2B5EF4-FFF2-40B4-BE49-F238E27FC236}">
                <a16:creationId xmlns:a16="http://schemas.microsoft.com/office/drawing/2014/main" id="{05E58DC7-792F-8045-9C61-E6E1456AE4BB}"/>
              </a:ext>
            </a:extLst>
          </p:cNvPr>
          <p:cNvSpPr>
            <a:spLocks noGrp="1" noRot="1" noChangeAspect="1" noChangeArrowheads="1" noTextEdit="1"/>
          </p:cNvSpPr>
          <p:nvPr>
            <p:ph type="sldImg"/>
          </p:nvPr>
        </p:nvSpPr>
        <p:spPr>
          <a:ln/>
        </p:spPr>
      </p:sp>
      <p:sp>
        <p:nvSpPr>
          <p:cNvPr id="242695" name="Rectangle 3">
            <a:extLst>
              <a:ext uri="{FF2B5EF4-FFF2-40B4-BE49-F238E27FC236}">
                <a16:creationId xmlns:a16="http://schemas.microsoft.com/office/drawing/2014/main" id="{780F04A7-DC45-1049-B944-928EEA2E64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136509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D7230ABA-7A4B-2C43-9C3C-D27A7FE43C2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4739" name="Rectangle 3">
            <a:extLst>
              <a:ext uri="{FF2B5EF4-FFF2-40B4-BE49-F238E27FC236}">
                <a16:creationId xmlns:a16="http://schemas.microsoft.com/office/drawing/2014/main" id="{AE5679FB-1587-C042-A05C-6A9FAEAC68D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CE550A6-7A42-1147-B3DA-6186EEB712ED}"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44740" name="Rectangle 6">
            <a:extLst>
              <a:ext uri="{FF2B5EF4-FFF2-40B4-BE49-F238E27FC236}">
                <a16:creationId xmlns:a16="http://schemas.microsoft.com/office/drawing/2014/main" id="{7EBE9F54-9775-874E-BE78-2ECB8D5A22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4741" name="Rectangle 7">
            <a:extLst>
              <a:ext uri="{FF2B5EF4-FFF2-40B4-BE49-F238E27FC236}">
                <a16:creationId xmlns:a16="http://schemas.microsoft.com/office/drawing/2014/main" id="{573F0CD5-97DA-AF4C-BE63-BD7A50D5B0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1059B983-25C5-D243-9BE2-86A6B36334E6}" type="slidenum">
              <a:rPr lang="en-US" altLang="en-US" sz="1300">
                <a:latin typeface="Times New Roman" panose="02020603050405020304" pitchFamily="18" charset="0"/>
              </a:rPr>
              <a:pPr/>
              <a:t>84</a:t>
            </a:fld>
            <a:endParaRPr lang="en-US" altLang="en-US" sz="1300">
              <a:latin typeface="Times New Roman" panose="02020603050405020304" pitchFamily="18" charset="0"/>
            </a:endParaRPr>
          </a:p>
        </p:txBody>
      </p:sp>
      <p:sp>
        <p:nvSpPr>
          <p:cNvPr id="244742" name="Rectangle 2">
            <a:extLst>
              <a:ext uri="{FF2B5EF4-FFF2-40B4-BE49-F238E27FC236}">
                <a16:creationId xmlns:a16="http://schemas.microsoft.com/office/drawing/2014/main" id="{9FCE7250-F36D-EF47-9DA3-ADF8A240E1D2}"/>
              </a:ext>
            </a:extLst>
          </p:cNvPr>
          <p:cNvSpPr>
            <a:spLocks noGrp="1" noRot="1" noChangeAspect="1" noChangeArrowheads="1" noTextEdit="1"/>
          </p:cNvSpPr>
          <p:nvPr>
            <p:ph type="sldImg"/>
          </p:nvPr>
        </p:nvSpPr>
        <p:spPr>
          <a:ln/>
        </p:spPr>
      </p:sp>
      <p:sp>
        <p:nvSpPr>
          <p:cNvPr id="244743" name="Rectangle 3">
            <a:extLst>
              <a:ext uri="{FF2B5EF4-FFF2-40B4-BE49-F238E27FC236}">
                <a16:creationId xmlns:a16="http://schemas.microsoft.com/office/drawing/2014/main" id="{D03CE890-35F2-084C-B178-49A437893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88362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5</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 February 2023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0981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 February 2023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83759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 February 2023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44025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 February 2023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 February 2023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7074AF4-F0AD-4F40-845B-9F8BD160DEE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7571" name="Rectangle 3">
            <a:extLst>
              <a:ext uri="{FF2B5EF4-FFF2-40B4-BE49-F238E27FC236}">
                <a16:creationId xmlns:a16="http://schemas.microsoft.com/office/drawing/2014/main" id="{261FE240-3EAB-9948-883F-8B9074C0689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BCCC121-DE43-8644-AA60-6B4BE189FF4B}"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 February 2023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2" name="Rectangle 6">
            <a:extLst>
              <a:ext uri="{FF2B5EF4-FFF2-40B4-BE49-F238E27FC236}">
                <a16:creationId xmlns:a16="http://schemas.microsoft.com/office/drawing/2014/main" id="{42806D1A-31AC-A14F-A0BC-B191B6B3FC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7573" name="Rectangle 7">
            <a:extLst>
              <a:ext uri="{FF2B5EF4-FFF2-40B4-BE49-F238E27FC236}">
                <a16:creationId xmlns:a16="http://schemas.microsoft.com/office/drawing/2014/main" id="{C61BAFA1-179F-2444-9FC4-609A94FA4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DD7A7DC-73D4-504B-A085-8A0DA21C7EE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4" name="Rectangle 2">
            <a:extLst>
              <a:ext uri="{FF2B5EF4-FFF2-40B4-BE49-F238E27FC236}">
                <a16:creationId xmlns:a16="http://schemas.microsoft.com/office/drawing/2014/main" id="{CBC68E6D-657A-4C43-8E43-32C484B09BBF}"/>
              </a:ext>
            </a:extLst>
          </p:cNvPr>
          <p:cNvSpPr>
            <a:spLocks noGrp="1" noRot="1" noChangeAspect="1" noChangeArrowheads="1" noTextEdit="1"/>
          </p:cNvSpPr>
          <p:nvPr>
            <p:ph type="sldImg"/>
          </p:nvPr>
        </p:nvSpPr>
        <p:spPr>
          <a:ln/>
        </p:spPr>
      </p:sp>
      <p:sp>
        <p:nvSpPr>
          <p:cNvPr id="237575" name="Rectangle 3">
            <a:extLst>
              <a:ext uri="{FF2B5EF4-FFF2-40B4-BE49-F238E27FC236}">
                <a16:creationId xmlns:a16="http://schemas.microsoft.com/office/drawing/2014/main" id="{FDB1611E-DF3C-3946-BA43-7F8DC3B099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29064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7 February 2023</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52</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1605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2/7/23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3713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84219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536117"/>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2737220" y="2067466"/>
            <a:ext cx="3887603"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CMSC 417 : Spring 2023</a:t>
            </a:r>
          </a:p>
        </p:txBody>
      </p:sp>
      <p:sp>
        <p:nvSpPr>
          <p:cNvPr id="8" name="TextBox 7">
            <a:extLst>
              <a:ext uri="{FF2B5EF4-FFF2-40B4-BE49-F238E27FC236}">
                <a16:creationId xmlns:a16="http://schemas.microsoft.com/office/drawing/2014/main" id="{30B1F8B8-E72B-354F-8A70-396813EDC3E9}"/>
              </a:ext>
            </a:extLst>
          </p:cNvPr>
          <p:cNvSpPr txBox="1"/>
          <p:nvPr/>
        </p:nvSpPr>
        <p:spPr>
          <a:xfrm>
            <a:off x="0" y="3403670"/>
            <a:ext cx="9144000" cy="830997"/>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a:t>
            </a:r>
          </a:p>
          <a:p>
            <a:pPr algn="ctr"/>
            <a:r>
              <a:rPr lang="en-US" sz="2400" b="1" dirty="0">
                <a:solidFill>
                  <a:schemeClr val="accent1">
                    <a:lumMod val="75000"/>
                  </a:schemeClr>
                </a:solidFill>
                <a:latin typeface="Lucida Bright" panose="02040602050505020304" pitchFamily="18" charset="77"/>
              </a:rPr>
              <a:t>(Textbook chapter 3)</a:t>
            </a:r>
          </a:p>
        </p:txBody>
      </p:sp>
    </p:spTree>
    <p:extLst>
      <p:ext uri="{BB962C8B-B14F-4D97-AF65-F5344CB8AC3E}">
        <p14:creationId xmlns:p14="http://schemas.microsoft.com/office/powerpoint/2010/main" val="122741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4</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98214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19</a:t>
                      </a:r>
                    </a:p>
                  </a:txBody>
                  <a:tcPr/>
                </a:tc>
                <a:tc>
                  <a:txBody>
                    <a:bodyPr/>
                    <a:lstStyle/>
                    <a:p>
                      <a:r>
                        <a:rPr lang="en-US" dirty="0">
                          <a:solidFill>
                            <a:srgbClr val="FF0000"/>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5</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334377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628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“decreases”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extLst>
              <p:ext uri="{D42A27DB-BD31-4B8C-83A1-F6EECF244321}">
                <p14:modId xmlns:p14="http://schemas.microsoft.com/office/powerpoint/2010/main" val="3749931052"/>
              </p:ext>
            </p:extLst>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extLst>
              <p:ext uri="{D42A27DB-BD31-4B8C-83A1-F6EECF244321}">
                <p14:modId xmlns:p14="http://schemas.microsoft.com/office/powerpoint/2010/main" val="160366516"/>
              </p:ext>
            </p:extLst>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extLst>
              <p:ext uri="{D42A27DB-BD31-4B8C-83A1-F6EECF244321}">
                <p14:modId xmlns:p14="http://schemas.microsoft.com/office/powerpoint/2010/main" val="2104441371"/>
              </p:ext>
            </p:extLst>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1</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extLst>
              <p:ext uri="{D42A27DB-BD31-4B8C-83A1-F6EECF244321}">
                <p14:modId xmlns:p14="http://schemas.microsoft.com/office/powerpoint/2010/main" val="275063986"/>
              </p:ext>
            </p:extLst>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extLst>
              <p:ext uri="{D42A27DB-BD31-4B8C-83A1-F6EECF244321}">
                <p14:modId xmlns:p14="http://schemas.microsoft.com/office/powerpoint/2010/main" val="3001783883"/>
              </p:ext>
            </p:extLst>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extLst>
              <p:ext uri="{D42A27DB-BD31-4B8C-83A1-F6EECF244321}">
                <p14:modId xmlns:p14="http://schemas.microsoft.com/office/powerpoint/2010/main" val="256552993"/>
              </p:ext>
            </p:extLst>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extLst>
              <p:ext uri="{D42A27DB-BD31-4B8C-83A1-F6EECF244321}">
                <p14:modId xmlns:p14="http://schemas.microsoft.com/office/powerpoint/2010/main" val="34766745"/>
              </p:ext>
            </p:extLst>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2</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extLst>
              <p:ext uri="{D42A27DB-BD31-4B8C-83A1-F6EECF244321}">
                <p14:modId xmlns:p14="http://schemas.microsoft.com/office/powerpoint/2010/main" val="845344748"/>
              </p:ext>
            </p:extLst>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2</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346440" y="1652240"/>
            <a:ext cx="2201308" cy="923330"/>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considered the route </a:t>
            </a:r>
          </a:p>
          <a:p>
            <a:r>
              <a:rPr lang="en-US" dirty="0">
                <a:solidFill>
                  <a:srgbClr val="FF0000"/>
                </a:solidFill>
              </a:rPr>
              <a:t>through Z (cost=51).</a:t>
            </a:r>
          </a:p>
        </p:txBody>
      </p:sp>
      <p:cxnSp>
        <p:nvCxnSpPr>
          <p:cNvPr id="31" name="Curved Connector 30">
            <a:extLst>
              <a:ext uri="{FF2B5EF4-FFF2-40B4-BE49-F238E27FC236}">
                <a16:creationId xmlns:a16="http://schemas.microsoft.com/office/drawing/2014/main" id="{83039F6E-ABFD-176C-2EBD-5581CDA3B691}"/>
              </a:ext>
            </a:extLst>
          </p:cNvPr>
          <p:cNvCxnSpPr/>
          <p:nvPr/>
        </p:nvCxnSpPr>
        <p:spPr>
          <a:xfrm>
            <a:off x="2399349" y="2303746"/>
            <a:ext cx="914400" cy="914400"/>
          </a:xfrm>
          <a:prstGeom prst="curvedConnector3">
            <a:avLst>
              <a:gd name="adj1" fmla="val 39286"/>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2" grpId="0"/>
      <p:bldP spid="25" grpId="0"/>
      <p:bldP spid="26"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extLst>
              <p:ext uri="{D42A27DB-BD31-4B8C-83A1-F6EECF244321}">
                <p14:modId xmlns:p14="http://schemas.microsoft.com/office/powerpoint/2010/main" val="2354713473"/>
              </p:ext>
            </p:extLst>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extLst>
              <p:ext uri="{D42A27DB-BD31-4B8C-83A1-F6EECF244321}">
                <p14:modId xmlns:p14="http://schemas.microsoft.com/office/powerpoint/2010/main" val="108067886"/>
              </p:ext>
            </p:extLst>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extLst>
              <p:ext uri="{D42A27DB-BD31-4B8C-83A1-F6EECF244321}">
                <p14:modId xmlns:p14="http://schemas.microsoft.com/office/powerpoint/2010/main" val="2049484036"/>
              </p:ext>
            </p:extLst>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extLst>
              <p:ext uri="{D42A27DB-BD31-4B8C-83A1-F6EECF244321}">
                <p14:modId xmlns:p14="http://schemas.microsoft.com/office/powerpoint/2010/main" val="2432662264"/>
              </p:ext>
            </p:extLst>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extLst>
              <p:ext uri="{D42A27DB-BD31-4B8C-83A1-F6EECF244321}">
                <p14:modId xmlns:p14="http://schemas.microsoft.com/office/powerpoint/2010/main" val="1470308014"/>
              </p:ext>
            </p:extLst>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Tree>
    <p:extLst>
      <p:ext uri="{BB962C8B-B14F-4D97-AF65-F5344CB8AC3E}">
        <p14:creationId xmlns:p14="http://schemas.microsoft.com/office/powerpoint/2010/main" val="65552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6"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1771" y="2770084"/>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will this looped update stop (converge)?</a:t>
            </a:r>
          </a:p>
        </p:txBody>
      </p:sp>
    </p:spTree>
    <p:extLst>
      <p:ext uri="{BB962C8B-B14F-4D97-AF65-F5344CB8AC3E}">
        <p14:creationId xmlns:p14="http://schemas.microsoft.com/office/powerpoint/2010/main" val="219884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 y="2114853"/>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“Count-to-infinity” problem</a:t>
            </a:r>
          </a:p>
        </p:txBody>
      </p:sp>
    </p:spTree>
    <p:extLst>
      <p:ext uri="{BB962C8B-B14F-4D97-AF65-F5344CB8AC3E}">
        <p14:creationId xmlns:p14="http://schemas.microsoft.com/office/powerpoint/2010/main" val="3289252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Tree>
    <p:extLst>
      <p:ext uri="{BB962C8B-B14F-4D97-AF65-F5344CB8AC3E}">
        <p14:creationId xmlns:p14="http://schemas.microsoft.com/office/powerpoint/2010/main" val="2465463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
        <p:nvSpPr>
          <p:cNvPr id="6" name="Rectangle 5">
            <a:extLst>
              <a:ext uri="{FF2B5EF4-FFF2-40B4-BE49-F238E27FC236}">
                <a16:creationId xmlns:a16="http://schemas.microsoft.com/office/drawing/2014/main" id="{7139AB9E-07DC-CD4A-A004-8C2F0C224F15}"/>
              </a:ext>
            </a:extLst>
          </p:cNvPr>
          <p:cNvSpPr/>
          <p:nvPr/>
        </p:nvSpPr>
        <p:spPr>
          <a:xfrm>
            <a:off x="1435282" y="3341512"/>
            <a:ext cx="1191879" cy="2944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527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
        <p:nvSpPr>
          <p:cNvPr id="6" name="Rectangle 5">
            <a:extLst>
              <a:ext uri="{FF2B5EF4-FFF2-40B4-BE49-F238E27FC236}">
                <a16:creationId xmlns:a16="http://schemas.microsoft.com/office/drawing/2014/main" id="{7139AB9E-07DC-CD4A-A004-8C2F0C224F15}"/>
              </a:ext>
            </a:extLst>
          </p:cNvPr>
          <p:cNvSpPr/>
          <p:nvPr/>
        </p:nvSpPr>
        <p:spPr>
          <a:xfrm>
            <a:off x="3117327" y="3341512"/>
            <a:ext cx="1191879" cy="2944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57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83351-B52D-204D-9FF7-4B32BC8A48A8}"/>
              </a:ext>
            </a:extLst>
          </p:cNvPr>
          <p:cNvPicPr>
            <a:picLocks noChangeAspect="1"/>
          </p:cNvPicPr>
          <p:nvPr/>
        </p:nvPicPr>
        <p:blipFill>
          <a:blip r:embed="rId2"/>
          <a:stretch>
            <a:fillRect/>
          </a:stretch>
        </p:blipFill>
        <p:spPr>
          <a:xfrm>
            <a:off x="806450" y="1060450"/>
            <a:ext cx="7531100" cy="4737100"/>
          </a:xfrm>
          <a:prstGeom prst="rect">
            <a:avLst/>
          </a:prstGeom>
        </p:spPr>
      </p:pic>
      <p:sp>
        <p:nvSpPr>
          <p:cNvPr id="3" name="TextBox 2">
            <a:extLst>
              <a:ext uri="{FF2B5EF4-FFF2-40B4-BE49-F238E27FC236}">
                <a16:creationId xmlns:a16="http://schemas.microsoft.com/office/drawing/2014/main" id="{D9E57BF1-8530-AC47-9770-CF1095C16885}"/>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spTree>
    <p:extLst>
      <p:ext uri="{BB962C8B-B14F-4D97-AF65-F5344CB8AC3E}">
        <p14:creationId xmlns:p14="http://schemas.microsoft.com/office/powerpoint/2010/main" val="176084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
        <p:nvSpPr>
          <p:cNvPr id="6" name="Rectangle 5">
            <a:extLst>
              <a:ext uri="{FF2B5EF4-FFF2-40B4-BE49-F238E27FC236}">
                <a16:creationId xmlns:a16="http://schemas.microsoft.com/office/drawing/2014/main" id="{7139AB9E-07DC-CD4A-A004-8C2F0C224F15}"/>
              </a:ext>
            </a:extLst>
          </p:cNvPr>
          <p:cNvSpPr/>
          <p:nvPr/>
        </p:nvSpPr>
        <p:spPr>
          <a:xfrm>
            <a:off x="4776797" y="3341512"/>
            <a:ext cx="1191879" cy="2944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869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
        <p:nvSpPr>
          <p:cNvPr id="6" name="Rectangle 5">
            <a:extLst>
              <a:ext uri="{FF2B5EF4-FFF2-40B4-BE49-F238E27FC236}">
                <a16:creationId xmlns:a16="http://schemas.microsoft.com/office/drawing/2014/main" id="{7139AB9E-07DC-CD4A-A004-8C2F0C224F15}"/>
              </a:ext>
            </a:extLst>
          </p:cNvPr>
          <p:cNvSpPr/>
          <p:nvPr/>
        </p:nvSpPr>
        <p:spPr>
          <a:xfrm>
            <a:off x="6379820" y="3341512"/>
            <a:ext cx="1191879" cy="2944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92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59291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dirty="0"/>
              <a:t>Distance vector: link cost changes</a:t>
            </a:r>
            <a:endParaRPr lang="en-US" sz="4800" dirty="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9270" name="Text Box 4"/>
          <p:cNvSpPr txBox="1">
            <a:spLocks noChangeArrowheads="1"/>
          </p:cNvSpPr>
          <p:nvPr/>
        </p:nvSpPr>
        <p:spPr bwMode="auto">
          <a:xfrm>
            <a:off x="252104" y="3694113"/>
            <a:ext cx="1042306"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a:t>
            </a:r>
            <a:r>
              <a:rPr kumimoji="0" lang="en-US" altLang="ja-JP"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good</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news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travels</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fast</a:t>
            </a:r>
            <a:r>
              <a:rPr kumimoji="0" lang="ja-JP" alt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a:t>
            </a:r>
            <a:endParaRPr kumimoji="0" lang="en-US" sz="1600" b="0" i="0" u="none" strike="noStrike" kern="1200" cap="none" spc="0" normalizeH="0" baseline="0" noProof="0" dirty="0">
              <a:ln>
                <a:noFill/>
              </a:ln>
              <a:solidFill>
                <a:srgbClr val="CC0000"/>
              </a:solidFill>
              <a:effectLst/>
              <a:uLnTx/>
              <a:uFillTx/>
              <a:latin typeface="Calibri" panose="020F0502020204030204"/>
              <a:ea typeface="ＭＳ Ｐゴシック" charset="0"/>
            </a:endParaRP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0153" name="Rectangle 41"/>
          <p:cNvSpPr>
            <a:spLocks noChangeArrowheads="1"/>
          </p:cNvSpPr>
          <p:nvPr/>
        </p:nvSpPr>
        <p:spPr bwMode="auto">
          <a:xfrm>
            <a:off x="1698625" y="3768616"/>
            <a:ext cx="66913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1800" b="0" i="1" u="none" strike="noStrike" kern="1200" cap="none" spc="0" normalizeH="0" baseline="-25000" noProof="0">
                <a:ln>
                  <a:noFill/>
                </a:ln>
                <a:solidFill>
                  <a:prstClr val="black"/>
                </a:solidFill>
                <a:effectLst/>
                <a:uLnTx/>
                <a:uFillTx/>
                <a:latin typeface="Calibri" panose="020F0502020204030204"/>
                <a:ea typeface="+mn-ea"/>
                <a:cs typeface="+mn-cs"/>
              </a:rPr>
              <a:t>0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detects link-cost change, updates its DV, informs its neighbors.</a:t>
            </a:r>
          </a:p>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154" name="Rectangle 42"/>
          <p:cNvSpPr>
            <a:spLocks noChangeArrowheads="1"/>
          </p:cNvSpPr>
          <p:nvPr/>
        </p:nvSpPr>
        <p:spPr bwMode="auto">
          <a:xfrm>
            <a:off x="1711325" y="4327525"/>
            <a:ext cx="6503988"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1800" b="0" i="1" u="none" strike="noStrike" kern="1200" cap="none" spc="0" normalizeH="0" baseline="-25000" noProof="0" dirty="0">
                <a:ln>
                  <a:noFill/>
                </a:ln>
                <a:solidFill>
                  <a:prstClr val="black"/>
                </a:solidFill>
                <a:effectLst/>
                <a:uLnTx/>
                <a:uFillTx/>
                <a:latin typeface="Calibri" panose="020F0502020204030204"/>
                <a:ea typeface="+mn-ea"/>
                <a:cs typeface="+mn-cs"/>
              </a:rPr>
              <a:t>1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receives update from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updates its table, computes new least cost to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sends its neighbors its DV.</a:t>
            </a:r>
          </a:p>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0155" name="Rectangle 43"/>
          <p:cNvSpPr>
            <a:spLocks noChangeArrowheads="1"/>
          </p:cNvSpPr>
          <p:nvPr/>
        </p:nvSpPr>
        <p:spPr bwMode="auto">
          <a:xfrm>
            <a:off x="1733550" y="5151438"/>
            <a:ext cx="7158038"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1800" b="0" i="1" u="none" strike="noStrike" kern="1200" cap="none" spc="0" normalizeH="0" baseline="-25000" noProof="0" dirty="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receives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 update, updates its distance table.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 least costs do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not</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change, so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does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not</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send a message to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z</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14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91" name="Picture 2"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2" name="Rectangle 3"/>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40293" name="Rectangle 4"/>
          <p:cNvSpPr>
            <a:spLocks noChangeArrowheads="1"/>
          </p:cNvSpPr>
          <p:nvPr/>
        </p:nvSpPr>
        <p:spPr bwMode="auto">
          <a:xfrm>
            <a:off x="552450" y="1400175"/>
            <a:ext cx="4867275"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1" u="none" strike="noStrike" kern="1200" cap="none" spc="0" normalizeH="0" baseline="0" noProof="0" dirty="0">
                <a:ln>
                  <a:noFill/>
                </a:ln>
                <a:solidFill>
                  <a:srgbClr val="CC0000"/>
                </a:solidFill>
                <a:effectLst/>
                <a:uLnTx/>
                <a:uFillTx/>
                <a:latin typeface="Calibri" panose="020F0502020204030204"/>
                <a:ea typeface="+mn-ea"/>
                <a:cs typeface="+mn-cs"/>
              </a:rPr>
              <a:t>bad news travels slow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count to infinity</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problem!</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Many iterations before algorithm stabilizes</a:t>
            </a:r>
          </a:p>
        </p:txBody>
      </p:sp>
      <p:grpSp>
        <p:nvGrpSpPr>
          <p:cNvPr id="140294" name="Group 6"/>
          <p:cNvGrpSpPr>
            <a:grpSpLocks/>
          </p:cNvGrpSpPr>
          <p:nvPr/>
        </p:nvGrpSpPr>
        <p:grpSpPr bwMode="auto">
          <a:xfrm>
            <a:off x="5838825" y="1609725"/>
            <a:ext cx="2184400" cy="1314450"/>
            <a:chOff x="3625" y="1076"/>
            <a:chExt cx="1376" cy="828"/>
          </a:xfrm>
        </p:grpSpPr>
        <p:sp>
          <p:nvSpPr>
            <p:cNvPr id="140296" name="Freeform 7"/>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297" name="Freeform 8"/>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298" name="Oval 9"/>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299" name="Line 10"/>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00" name="Line 11"/>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01" name="Rectangle 12"/>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40302" name="Oval 13"/>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03" name="Freeform 14"/>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04" name="Freeform 15"/>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305" name="Group 16"/>
            <p:cNvGrpSpPr>
              <a:grpSpLocks/>
            </p:cNvGrpSpPr>
            <p:nvPr/>
          </p:nvGrpSpPr>
          <p:grpSpPr bwMode="auto">
            <a:xfrm>
              <a:off x="3770" y="1526"/>
              <a:ext cx="210" cy="250"/>
              <a:chOff x="2951" y="2429"/>
              <a:chExt cx="213" cy="250"/>
            </a:xfrm>
          </p:grpSpPr>
          <p:sp>
            <p:nvSpPr>
              <p:cNvPr id="140329" name="Rectangle 17"/>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30" name="Text Box 18"/>
              <p:cNvSpPr txBox="1">
                <a:spLocks noChangeArrowheads="1"/>
              </p:cNvSpPr>
              <p:nvPr/>
            </p:nvSpPr>
            <p:spPr bwMode="auto">
              <a:xfrm>
                <a:off x="2951" y="2429"/>
                <a:ext cx="21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mic Sans MS" charset="0"/>
                    <a:ea typeface="ＭＳ Ｐゴシック" charset="0"/>
                  </a:rPr>
                  <a:t>x</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grpSp>
        <p:grpSp>
          <p:nvGrpSpPr>
            <p:cNvPr id="140306" name="Group 19"/>
            <p:cNvGrpSpPr>
              <a:grpSpLocks/>
            </p:cNvGrpSpPr>
            <p:nvPr/>
          </p:nvGrpSpPr>
          <p:grpSpPr bwMode="auto">
            <a:xfrm>
              <a:off x="4566" y="1538"/>
              <a:ext cx="316" cy="250"/>
              <a:chOff x="1740" y="2306"/>
              <a:chExt cx="316" cy="250"/>
            </a:xfrm>
          </p:grpSpPr>
          <p:sp>
            <p:nvSpPr>
              <p:cNvPr id="140321" name="Oval 20"/>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2" name="Line 21"/>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3" name="Line 22"/>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4" name="Rectangle 23"/>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40325" name="Oval 24"/>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326" name="Group 25"/>
              <p:cNvGrpSpPr>
                <a:grpSpLocks/>
              </p:cNvGrpSpPr>
              <p:nvPr/>
            </p:nvGrpSpPr>
            <p:grpSpPr bwMode="auto">
              <a:xfrm>
                <a:off x="1800" y="2306"/>
                <a:ext cx="202" cy="250"/>
                <a:chOff x="2955" y="2429"/>
                <a:chExt cx="205" cy="250"/>
              </a:xfrm>
            </p:grpSpPr>
            <p:sp>
              <p:nvSpPr>
                <p:cNvPr id="140327" name="Rectangle 26"/>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8" name="Text Box 27"/>
                <p:cNvSpPr txBox="1">
                  <a:spLocks noChangeArrowheads="1"/>
                </p:cNvSpPr>
                <p:nvPr/>
              </p:nvSpPr>
              <p:spPr bwMode="auto">
                <a:xfrm>
                  <a:off x="2955" y="2429"/>
                  <a:ext cx="20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mic Sans MS" charset="0"/>
                      <a:ea typeface="ＭＳ Ｐゴシック" charset="0"/>
                    </a:rPr>
                    <a:t>z</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grpSp>
        </p:grpSp>
        <p:sp>
          <p:nvSpPr>
            <p:cNvPr id="140307" name="Text Box 28"/>
            <p:cNvSpPr txBox="1">
              <a:spLocks noChangeArrowheads="1"/>
            </p:cNvSpPr>
            <p:nvPr/>
          </p:nvSpPr>
          <p:spPr bwMode="auto">
            <a:xfrm>
              <a:off x="4469" y="1328"/>
              <a:ext cx="18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mic Sans MS"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0308" name="Text Box 29"/>
            <p:cNvSpPr txBox="1">
              <a:spLocks noChangeArrowheads="1"/>
            </p:cNvSpPr>
            <p:nvPr/>
          </p:nvSpPr>
          <p:spPr bwMode="auto">
            <a:xfrm>
              <a:off x="3930" y="1325"/>
              <a:ext cx="20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mic Sans MS" charset="0"/>
                  <a:ea typeface="ＭＳ Ｐゴシック" charset="0"/>
                </a:rPr>
                <a:t>4</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0309" name="Text Box 30"/>
            <p:cNvSpPr txBox="1">
              <a:spLocks noChangeArrowheads="1"/>
            </p:cNvSpPr>
            <p:nvPr/>
          </p:nvSpPr>
          <p:spPr bwMode="auto">
            <a:xfrm>
              <a:off x="4171" y="1658"/>
              <a:ext cx="29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mic Sans MS" charset="0"/>
                  <a:ea typeface="ＭＳ Ｐゴシック" charset="0"/>
                </a:rPr>
                <a:t>50</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grpSp>
          <p:nvGrpSpPr>
            <p:cNvPr id="140310" name="Group 31"/>
            <p:cNvGrpSpPr>
              <a:grpSpLocks/>
            </p:cNvGrpSpPr>
            <p:nvPr/>
          </p:nvGrpSpPr>
          <p:grpSpPr bwMode="auto">
            <a:xfrm>
              <a:off x="4146" y="1214"/>
              <a:ext cx="316" cy="250"/>
              <a:chOff x="1740" y="2306"/>
              <a:chExt cx="316" cy="250"/>
            </a:xfrm>
          </p:grpSpPr>
          <p:sp>
            <p:nvSpPr>
              <p:cNvPr id="140313" name="Oval 32"/>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14" name="Line 33"/>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15" name="Line 34"/>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16" name="Rectangle 35"/>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40317" name="Oval 36"/>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318" name="Group 37"/>
              <p:cNvGrpSpPr>
                <a:grpSpLocks/>
              </p:cNvGrpSpPr>
              <p:nvPr/>
            </p:nvGrpSpPr>
            <p:grpSpPr bwMode="auto">
              <a:xfrm>
                <a:off x="1802" y="2306"/>
                <a:ext cx="199" cy="250"/>
                <a:chOff x="2957" y="2429"/>
                <a:chExt cx="202" cy="250"/>
              </a:xfrm>
            </p:grpSpPr>
            <p:sp>
              <p:nvSpPr>
                <p:cNvPr id="140319" name="Rectangle 38"/>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0" name="Text Box 39"/>
                <p:cNvSpPr txBox="1">
                  <a:spLocks noChangeArrowheads="1"/>
                </p:cNvSpPr>
                <p:nvPr/>
              </p:nvSpPr>
              <p:spPr bwMode="auto">
                <a:xfrm>
                  <a:off x="2957" y="2429"/>
                  <a:ext cx="20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mic Sans MS" charset="0"/>
                      <a:ea typeface="ＭＳ Ｐゴシック" charset="0"/>
                    </a:rPr>
                    <a:t>y</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grpSp>
        </p:grpSp>
        <p:sp>
          <p:nvSpPr>
            <p:cNvPr id="140311" name="Text Box 40"/>
            <p:cNvSpPr txBox="1">
              <a:spLocks noChangeArrowheads="1"/>
            </p:cNvSpPr>
            <p:nvPr/>
          </p:nvSpPr>
          <p:spPr bwMode="auto">
            <a:xfrm>
              <a:off x="3784" y="1076"/>
              <a:ext cx="29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omic Sans MS" charset="0"/>
                  <a:ea typeface="ＭＳ Ｐゴシック" charset="0"/>
                </a:rPr>
                <a:t>60</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0312" name="Line 41"/>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0295" name="Rectangle 45"/>
          <p:cNvSpPr>
            <a:spLocks noChangeArrowheads="1"/>
          </p:cNvSpPr>
          <p:nvPr/>
        </p:nvSpPr>
        <p:spPr bwMode="auto">
          <a:xfrm>
            <a:off x="604838" y="3787774"/>
            <a:ext cx="7210425" cy="2016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20DEA-0968-9D49-9194-00121B64F787}"/>
              </a:ext>
            </a:extLst>
          </p:cNvPr>
          <p:cNvPicPr>
            <a:picLocks noChangeAspect="1"/>
          </p:cNvPicPr>
          <p:nvPr/>
        </p:nvPicPr>
        <p:blipFill>
          <a:blip r:embed="rId2"/>
          <a:stretch>
            <a:fillRect/>
          </a:stretch>
        </p:blipFill>
        <p:spPr>
          <a:xfrm>
            <a:off x="1130300" y="1136650"/>
            <a:ext cx="6883400" cy="4584700"/>
          </a:xfrm>
          <a:prstGeom prst="rect">
            <a:avLst/>
          </a:prstGeom>
        </p:spPr>
      </p:pic>
      <p:sp>
        <p:nvSpPr>
          <p:cNvPr id="3" name="Rectangle 2">
            <a:extLst>
              <a:ext uri="{FF2B5EF4-FFF2-40B4-BE49-F238E27FC236}">
                <a16:creationId xmlns:a16="http://schemas.microsoft.com/office/drawing/2014/main" id="{EC28264F-FE4F-EC4F-B63F-EF348A43ED29}"/>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Rectangle 2">
            <a:extLst>
              <a:ext uri="{FF2B5EF4-FFF2-40B4-BE49-F238E27FC236}">
                <a16:creationId xmlns:a16="http://schemas.microsoft.com/office/drawing/2014/main" id="{DB1B0750-7526-924C-B313-288DD13E50E9}"/>
              </a:ext>
            </a:extLst>
          </p:cNvPr>
          <p:cNvSpPr txBox="1">
            <a:spLocks noChangeArrowheads="1"/>
          </p:cNvSpPr>
          <p:nvPr/>
        </p:nvSpPr>
        <p:spPr>
          <a:xfrm>
            <a:off x="1130300" y="5849937"/>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“Count to infinity” problem</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20232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2B774214-4C23-2040-B25F-302938175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064136">
            <a:off x="637322" y="3690631"/>
            <a:ext cx="2152062" cy="1313309"/>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1A566C1-9FCD-3E4A-B1C4-753EFB892E01}"/>
              </a:ext>
            </a:extLst>
          </p:cNvPr>
          <p:cNvGrpSpPr/>
          <p:nvPr/>
        </p:nvGrpSpPr>
        <p:grpSpPr>
          <a:xfrm>
            <a:off x="241011" y="960373"/>
            <a:ext cx="2945102" cy="890700"/>
            <a:chOff x="241011" y="960373"/>
            <a:chExt cx="2945102" cy="890700"/>
          </a:xfrm>
        </p:grpSpPr>
        <p:pic>
          <p:nvPicPr>
            <p:cNvPr id="3" name="Picture 2">
              <a:extLst>
                <a:ext uri="{FF2B5EF4-FFF2-40B4-BE49-F238E27FC236}">
                  <a16:creationId xmlns:a16="http://schemas.microsoft.com/office/drawing/2014/main" id="{4165F70D-F9A8-1246-8339-53DE20842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11" y="1329705"/>
              <a:ext cx="2784583" cy="521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9BC40E-2004-DD49-ACAA-145A068D8703}"/>
                </a:ext>
              </a:extLst>
            </p:cNvPr>
            <p:cNvSpPr txBox="1"/>
            <p:nvPr/>
          </p:nvSpPr>
          <p:spPr>
            <a:xfrm>
              <a:off x="342900" y="960373"/>
              <a:ext cx="28432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Routing table entries:</a:t>
              </a:r>
            </a:p>
          </p:txBody>
        </p:sp>
      </p:grpSp>
      <p:sp>
        <p:nvSpPr>
          <p:cNvPr id="5" name="TextBox 4">
            <a:extLst>
              <a:ext uri="{FF2B5EF4-FFF2-40B4-BE49-F238E27FC236}">
                <a16:creationId xmlns:a16="http://schemas.microsoft.com/office/drawing/2014/main" id="{6DEC8CDD-E6BE-114D-A044-D16196FD3982}"/>
              </a:ext>
            </a:extLst>
          </p:cNvPr>
          <p:cNvSpPr txBox="1"/>
          <p:nvPr/>
        </p:nvSpPr>
        <p:spPr>
          <a:xfrm>
            <a:off x="0" y="0"/>
            <a:ext cx="9144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Distance vector routing: Example</a:t>
            </a:r>
          </a:p>
        </p:txBody>
      </p:sp>
      <p:pic>
        <p:nvPicPr>
          <p:cNvPr id="66567" name="Picture 7">
            <a:extLst>
              <a:ext uri="{FF2B5EF4-FFF2-40B4-BE49-F238E27FC236}">
                <a16:creationId xmlns:a16="http://schemas.microsoft.com/office/drawing/2014/main" id="{07BCFA9D-BF76-4F4F-8C1E-93C25BF78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470" y="3429000"/>
            <a:ext cx="2152062" cy="13133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a:extLst>
              <a:ext uri="{FF2B5EF4-FFF2-40B4-BE49-F238E27FC236}">
                <a16:creationId xmlns:a16="http://schemas.microsoft.com/office/drawing/2014/main" id="{C307D27A-1162-E244-A445-5D68936C7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709912">
            <a:off x="4086225" y="1133233"/>
            <a:ext cx="2152062" cy="131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1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86246AB8-8175-454F-924C-BED844A79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39" y="3553990"/>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454" y="1590389"/>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759" y="4143490"/>
            <a:ext cx="1949207" cy="8353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1A566C1-9FCD-3E4A-B1C4-753EFB892E01}"/>
              </a:ext>
            </a:extLst>
          </p:cNvPr>
          <p:cNvGrpSpPr/>
          <p:nvPr/>
        </p:nvGrpSpPr>
        <p:grpSpPr>
          <a:xfrm>
            <a:off x="241011" y="960373"/>
            <a:ext cx="2945102" cy="890700"/>
            <a:chOff x="241011" y="960373"/>
            <a:chExt cx="2945102" cy="890700"/>
          </a:xfrm>
        </p:grpSpPr>
        <p:pic>
          <p:nvPicPr>
            <p:cNvPr id="3" name="Picture 2">
              <a:extLst>
                <a:ext uri="{FF2B5EF4-FFF2-40B4-BE49-F238E27FC236}">
                  <a16:creationId xmlns:a16="http://schemas.microsoft.com/office/drawing/2014/main" id="{4165F70D-F9A8-1246-8339-53DE20842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11" y="1329705"/>
              <a:ext cx="2784583" cy="521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9BC40E-2004-DD49-ACAA-145A068D8703}"/>
                </a:ext>
              </a:extLst>
            </p:cNvPr>
            <p:cNvSpPr txBox="1"/>
            <p:nvPr/>
          </p:nvSpPr>
          <p:spPr>
            <a:xfrm>
              <a:off x="342900" y="960373"/>
              <a:ext cx="28432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Routing table entries:</a:t>
              </a:r>
            </a:p>
          </p:txBody>
        </p:sp>
      </p:grpSp>
      <p:sp>
        <p:nvSpPr>
          <p:cNvPr id="5" name="TextBox 4">
            <a:extLst>
              <a:ext uri="{FF2B5EF4-FFF2-40B4-BE49-F238E27FC236}">
                <a16:creationId xmlns:a16="http://schemas.microsoft.com/office/drawing/2014/main" id="{6DEC8CDD-E6BE-114D-A044-D16196FD3982}"/>
              </a:ext>
            </a:extLst>
          </p:cNvPr>
          <p:cNvSpPr txBox="1"/>
          <p:nvPr/>
        </p:nvSpPr>
        <p:spPr>
          <a:xfrm>
            <a:off x="0" y="0"/>
            <a:ext cx="9144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Distance vector routing: Revisited</a:t>
            </a:r>
          </a:p>
        </p:txBody>
      </p:sp>
    </p:spTree>
    <p:extLst>
      <p:ext uri="{BB962C8B-B14F-4D97-AF65-F5344CB8AC3E}">
        <p14:creationId xmlns:p14="http://schemas.microsoft.com/office/powerpoint/2010/main" val="957174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86246AB8-8175-454F-924C-BED844A79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39" y="3553990"/>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59" y="4143490"/>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67585" name="Picture 1">
            <a:extLst>
              <a:ext uri="{FF2B5EF4-FFF2-40B4-BE49-F238E27FC236}">
                <a16:creationId xmlns:a16="http://schemas.microsoft.com/office/drawing/2014/main" id="{1E9FD2E3-5164-574E-BE51-44BC7F341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176" y="2424985"/>
            <a:ext cx="3496272" cy="2258010"/>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1454" y="1590389"/>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a:extLst>
              <a:ext uri="{FF2B5EF4-FFF2-40B4-BE49-F238E27FC236}">
                <a16:creationId xmlns:a16="http://schemas.microsoft.com/office/drawing/2014/main" id="{A0D2701D-B71A-7744-85B3-D6A5683011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7133" y="2685669"/>
            <a:ext cx="3326315" cy="1986886"/>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a:extLst>
              <a:ext uri="{FF2B5EF4-FFF2-40B4-BE49-F238E27FC236}">
                <a16:creationId xmlns:a16="http://schemas.microsoft.com/office/drawing/2014/main" id="{C6C4BDF1-E4B6-3A4E-91E5-3AA5F42647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69" y="3205776"/>
            <a:ext cx="1028244" cy="316041"/>
          </a:xfrm>
          <a:prstGeom prst="rect">
            <a:avLst/>
          </a:prstGeom>
          <a:noFill/>
          <a:extLst>
            <a:ext uri="{909E8E84-426E-40DD-AFC4-6F175D3DCCD1}">
              <a14:hiddenFill xmlns:a14="http://schemas.microsoft.com/office/drawing/2010/main">
                <a:solidFill>
                  <a:srgbClr val="FFFFFF"/>
                </a:solidFill>
              </a14:hiddenFill>
            </a:ext>
          </a:extLst>
        </p:spPr>
      </p:pic>
      <p:pic>
        <p:nvPicPr>
          <p:cNvPr id="67589" name="Picture 5">
            <a:extLst>
              <a:ext uri="{FF2B5EF4-FFF2-40B4-BE49-F238E27FC236}">
                <a16:creationId xmlns:a16="http://schemas.microsoft.com/office/drawing/2014/main" id="{2C77A08B-27AF-DF4E-9AF3-8ACF601359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1402" y="1129137"/>
            <a:ext cx="1321195" cy="361404"/>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a:extLst>
              <a:ext uri="{FF2B5EF4-FFF2-40B4-BE49-F238E27FC236}">
                <a16:creationId xmlns:a16="http://schemas.microsoft.com/office/drawing/2014/main" id="{79D722D3-E4FE-F345-9D30-24C3317ED5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8362" y="3679112"/>
            <a:ext cx="1498935" cy="31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6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758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7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86246AB8-8175-454F-924C-BED844A79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39" y="3225374"/>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329" y="15190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759" y="3769962"/>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22863DAE-F7DD-854E-9B67-7C191055F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94" y="461962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72299A95-CFF9-4045-BA34-C86D59D1F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98" y="5946423"/>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D0B48C-0DF0-694C-99DB-9EAC0C0EE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704" y="4658157"/>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A56066BA-7E42-644E-B0A5-F37DA291D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59" y="574630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89DA503-DC03-7043-9F73-383C09FD2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384" y="1192655"/>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B018029-F03A-6F43-A5B3-AB921B9B3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9" y="2080850"/>
            <a:ext cx="1641126" cy="10071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613F452-6F25-874F-BD25-617357669C6D}"/>
              </a:ext>
            </a:extLst>
          </p:cNvPr>
          <p:cNvGrpSpPr/>
          <p:nvPr/>
        </p:nvGrpSpPr>
        <p:grpSpPr>
          <a:xfrm>
            <a:off x="400050" y="5964011"/>
            <a:ext cx="4746686" cy="923330"/>
            <a:chOff x="400050" y="5964011"/>
            <a:chExt cx="4746686" cy="923330"/>
          </a:xfrm>
        </p:grpSpPr>
        <p:sp>
          <p:nvSpPr>
            <p:cNvPr id="2" name="Rectangle 1">
              <a:extLst>
                <a:ext uri="{FF2B5EF4-FFF2-40B4-BE49-F238E27FC236}">
                  <a16:creationId xmlns:a16="http://schemas.microsoft.com/office/drawing/2014/main" id="{25E23792-EB20-6144-9995-EAAC82B978F1}"/>
                </a:ext>
              </a:extLst>
            </p:cNvPr>
            <p:cNvSpPr/>
            <p:nvPr/>
          </p:nvSpPr>
          <p:spPr>
            <a:xfrm>
              <a:off x="400050" y="6300791"/>
              <a:ext cx="2342105"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ABB60A1-E7EA-8848-85DB-5C423EE0015A}"/>
                </a:ext>
              </a:extLst>
            </p:cNvPr>
            <p:cNvSpPr txBox="1"/>
            <p:nvPr/>
          </p:nvSpPr>
          <p:spPr>
            <a:xfrm>
              <a:off x="2900242" y="5964011"/>
              <a:ext cx="22464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Alternate route to 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But higher cost (1+50)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update.</a:t>
              </a:r>
            </a:p>
          </p:txBody>
        </p:sp>
      </p:grpSp>
      <p:grpSp>
        <p:nvGrpSpPr>
          <p:cNvPr id="5" name="Group 4">
            <a:extLst>
              <a:ext uri="{FF2B5EF4-FFF2-40B4-BE49-F238E27FC236}">
                <a16:creationId xmlns:a16="http://schemas.microsoft.com/office/drawing/2014/main" id="{31FA690B-5AD6-7241-8FC9-650717CDC605}"/>
              </a:ext>
            </a:extLst>
          </p:cNvPr>
          <p:cNvGrpSpPr/>
          <p:nvPr/>
        </p:nvGrpSpPr>
        <p:grpSpPr>
          <a:xfrm>
            <a:off x="462248" y="4822972"/>
            <a:ext cx="4669194" cy="923330"/>
            <a:chOff x="462248" y="4822972"/>
            <a:chExt cx="4669194" cy="923330"/>
          </a:xfrm>
        </p:grpSpPr>
        <p:sp>
          <p:nvSpPr>
            <p:cNvPr id="15" name="Rectangle 14">
              <a:extLst>
                <a:ext uri="{FF2B5EF4-FFF2-40B4-BE49-F238E27FC236}">
                  <a16:creationId xmlns:a16="http://schemas.microsoft.com/office/drawing/2014/main" id="{14FB7ECB-9005-864E-A044-A1C87C68D7CA}"/>
                </a:ext>
              </a:extLst>
            </p:cNvPr>
            <p:cNvSpPr/>
            <p:nvPr/>
          </p:nvSpPr>
          <p:spPr>
            <a:xfrm>
              <a:off x="462248" y="5060620"/>
              <a:ext cx="2342105"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6730A20-6A20-E945-879C-C5B3C5BE4A1C}"/>
                </a:ext>
              </a:extLst>
            </p:cNvPr>
            <p:cNvSpPr txBox="1"/>
            <p:nvPr/>
          </p:nvSpPr>
          <p:spPr>
            <a:xfrm>
              <a:off x="2884948" y="4822972"/>
              <a:ext cx="22464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Alternate route to 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lower cost (1+4)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update.</a:t>
              </a:r>
            </a:p>
          </p:txBody>
        </p:sp>
      </p:grpSp>
      <p:pic>
        <p:nvPicPr>
          <p:cNvPr id="17" name="Picture 4">
            <a:extLst>
              <a:ext uri="{FF2B5EF4-FFF2-40B4-BE49-F238E27FC236}">
                <a16:creationId xmlns:a16="http://schemas.microsoft.com/office/drawing/2014/main" id="{2BA6BE6F-CA91-194E-ABC8-04E96B8E20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576" y="2817373"/>
            <a:ext cx="1028244" cy="316041"/>
          </a:xfrm>
          <a:prstGeom prst="rect">
            <a:avLst/>
          </a:prstGeom>
          <a:noFill/>
          <a:extLst>
            <a:ext uri="{909E8E84-426E-40DD-AFC4-6F175D3DCCD1}">
              <a14:hiddenFill xmlns:a14="http://schemas.microsoft.com/office/drawing/2010/main">
                <a:solidFill>
                  <a:srgbClr val="FFFFFF"/>
                </a:solidFill>
              </a14:hiddenFill>
            </a:ext>
          </a:extLst>
        </p:spPr>
      </p:pic>
      <p:pic>
        <p:nvPicPr>
          <p:cNvPr id="68609" name="Picture 1">
            <a:extLst>
              <a:ext uri="{FF2B5EF4-FFF2-40B4-BE49-F238E27FC236}">
                <a16:creationId xmlns:a16="http://schemas.microsoft.com/office/drawing/2014/main" id="{12529B6F-FFF6-574F-A5AF-25669716DB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07" y="4265055"/>
            <a:ext cx="1201086" cy="3285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EC1413A3-8801-3F4C-B8F3-D5CE6F8D21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52476"/>
            <a:ext cx="1498935" cy="31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3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1F9357C-6814-C144-AEF1-EA617AC01C15}"/>
              </a:ext>
            </a:extLst>
          </p:cNvPr>
          <p:cNvSpPr>
            <a:spLocks noGrp="1" noChangeArrowheads="1"/>
          </p:cNvSpPr>
          <p:nvPr>
            <p:ph type="title"/>
          </p:nvPr>
        </p:nvSpPr>
        <p:spPr>
          <a:xfrm>
            <a:off x="611188" y="171450"/>
            <a:ext cx="8281987" cy="646113"/>
          </a:xfrm>
        </p:spPr>
        <p:txBody>
          <a:bodyPr/>
          <a:lstStyle/>
          <a:p>
            <a:pPr eaLnBrk="1" hangingPunct="1"/>
            <a:r>
              <a:rPr lang="en-US" altLang="en-US" sz="3600"/>
              <a:t>Distance Vector</a:t>
            </a:r>
            <a:endParaRPr lang="en-AU" altLang="en-US" sz="3600"/>
          </a:p>
        </p:txBody>
      </p:sp>
      <p:sp>
        <p:nvSpPr>
          <p:cNvPr id="105475" name="Rectangle 3">
            <a:extLst>
              <a:ext uri="{FF2B5EF4-FFF2-40B4-BE49-F238E27FC236}">
                <a16:creationId xmlns:a16="http://schemas.microsoft.com/office/drawing/2014/main" id="{2A8A0BAE-1B11-2546-A29F-1740F8688287}"/>
              </a:ext>
            </a:extLst>
          </p:cNvPr>
          <p:cNvSpPr>
            <a:spLocks noGrp="1" noChangeArrowheads="1"/>
          </p:cNvSpPr>
          <p:nvPr>
            <p:ph type="body" idx="1"/>
          </p:nvPr>
        </p:nvSpPr>
        <p:spPr>
          <a:xfrm>
            <a:off x="628650" y="1253331"/>
            <a:ext cx="7886700" cy="4351338"/>
          </a:xfrm>
        </p:spPr>
        <p:txBody>
          <a:bodyPr/>
          <a:lstStyle/>
          <a:p>
            <a:r>
              <a:rPr lang="en-US" altLang="en-US" sz="2400" dirty="0"/>
              <a:t>Each node constructs a one dimensional array (a vector) containing the “distances” (costs) to all other nodes and distributes that vector to its immediate neighbors</a:t>
            </a:r>
          </a:p>
          <a:p>
            <a:r>
              <a:rPr lang="en-US" altLang="en-US" sz="2400" dirty="0"/>
              <a:t>Starting assumption is that each node knows the cost of the link to each of its directly connected neighbors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5476" name="Picture 5" descr="f03-29-9780123850591 copy">
            <a:extLst>
              <a:ext uri="{FF2B5EF4-FFF2-40B4-BE49-F238E27FC236}">
                <a16:creationId xmlns:a16="http://schemas.microsoft.com/office/drawing/2014/main" id="{06EB27E9-2805-8A4B-867E-B02BA6111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70" y="3720681"/>
            <a:ext cx="40322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EDCCD74-40C1-0D45-A2B8-D30DE62966A4}"/>
              </a:ext>
            </a:extLst>
          </p:cNvPr>
          <p:cNvPicPr>
            <a:picLocks noChangeAspect="1"/>
          </p:cNvPicPr>
          <p:nvPr/>
        </p:nvPicPr>
        <p:blipFill>
          <a:blip r:embed="rId4"/>
          <a:stretch>
            <a:fillRect/>
          </a:stretch>
        </p:blipFill>
        <p:spPr>
          <a:xfrm>
            <a:off x="5045076" y="3330156"/>
            <a:ext cx="3810000" cy="2908300"/>
          </a:xfrm>
          <a:prstGeom prst="rect">
            <a:avLst/>
          </a:prstGeom>
        </p:spPr>
      </p:pic>
    </p:spTree>
    <p:extLst>
      <p:ext uri="{BB962C8B-B14F-4D97-AF65-F5344CB8AC3E}">
        <p14:creationId xmlns:p14="http://schemas.microsoft.com/office/powerpoint/2010/main" val="440090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9" y="15190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59" y="3769962"/>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D0B48C-0DF0-694C-99DB-9EAC0C0EE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704" y="4658157"/>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A56066BA-7E42-644E-B0A5-F37DA291D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59" y="574630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89DA503-DC03-7043-9F73-383C09FD2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384" y="1192655"/>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B018029-F03A-6F43-A5B3-AB921B9B3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329" y="2080850"/>
            <a:ext cx="1641126" cy="1007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730A20-6A20-E945-879C-C5B3C5BE4A1C}"/>
              </a:ext>
            </a:extLst>
          </p:cNvPr>
          <p:cNvSpPr txBox="1"/>
          <p:nvPr/>
        </p:nvSpPr>
        <p:spPr>
          <a:xfrm>
            <a:off x="290223" y="4522279"/>
            <a:ext cx="2246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X’s updated table.</a:t>
            </a:r>
          </a:p>
        </p:txBody>
      </p:sp>
      <p:pic>
        <p:nvPicPr>
          <p:cNvPr id="69635" name="Picture 3">
            <a:extLst>
              <a:ext uri="{FF2B5EF4-FFF2-40B4-BE49-F238E27FC236}">
                <a16:creationId xmlns:a16="http://schemas.microsoft.com/office/drawing/2014/main" id="{E5D88F6A-3256-BC4D-85F6-0B7EC51F12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448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9" y="15190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59" y="3769962"/>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D0B48C-0DF0-694C-99DB-9EAC0C0EE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704" y="4658157"/>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A56066BA-7E42-644E-B0A5-F37DA291D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59" y="574630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89DA503-DC03-7043-9F73-383C09FD2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384" y="1192655"/>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B018029-F03A-6F43-A5B3-AB921B9B3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329" y="2080850"/>
            <a:ext cx="1641126" cy="1007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730A20-6A20-E945-879C-C5B3C5BE4A1C}"/>
              </a:ext>
            </a:extLst>
          </p:cNvPr>
          <p:cNvSpPr txBox="1"/>
          <p:nvPr/>
        </p:nvSpPr>
        <p:spPr>
          <a:xfrm>
            <a:off x="290223" y="4522279"/>
            <a:ext cx="2246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X’s updated table.</a:t>
            </a:r>
          </a:p>
        </p:txBody>
      </p:sp>
      <p:grpSp>
        <p:nvGrpSpPr>
          <p:cNvPr id="13" name="Group 12">
            <a:extLst>
              <a:ext uri="{FF2B5EF4-FFF2-40B4-BE49-F238E27FC236}">
                <a16:creationId xmlns:a16="http://schemas.microsoft.com/office/drawing/2014/main" id="{8006D7FB-E951-3344-86C7-3242366B1372}"/>
              </a:ext>
            </a:extLst>
          </p:cNvPr>
          <p:cNvGrpSpPr/>
          <p:nvPr/>
        </p:nvGrpSpPr>
        <p:grpSpPr>
          <a:xfrm>
            <a:off x="3774170" y="5611960"/>
            <a:ext cx="4588599" cy="923330"/>
            <a:chOff x="-1784246" y="4998363"/>
            <a:chExt cx="4588599" cy="923330"/>
          </a:xfrm>
        </p:grpSpPr>
        <p:sp>
          <p:nvSpPr>
            <p:cNvPr id="14" name="Rectangle 13">
              <a:extLst>
                <a:ext uri="{FF2B5EF4-FFF2-40B4-BE49-F238E27FC236}">
                  <a16:creationId xmlns:a16="http://schemas.microsoft.com/office/drawing/2014/main" id="{B9C5DB22-7D8A-0240-AB02-018668E8D258}"/>
                </a:ext>
              </a:extLst>
            </p:cNvPr>
            <p:cNvSpPr/>
            <p:nvPr/>
          </p:nvSpPr>
          <p:spPr>
            <a:xfrm>
              <a:off x="462248" y="5060620"/>
              <a:ext cx="2342105"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1838D14-EE42-9D44-B74F-7861F3B92D3D}"/>
                </a:ext>
              </a:extLst>
            </p:cNvPr>
            <p:cNvSpPr txBox="1"/>
            <p:nvPr/>
          </p:nvSpPr>
          <p:spPr>
            <a:xfrm>
              <a:off x="-1784246" y="4998363"/>
              <a:ext cx="22464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Alternate route to 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lower cost (4+1)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update.</a:t>
              </a:r>
            </a:p>
          </p:txBody>
        </p:sp>
      </p:grpSp>
      <p:pic>
        <p:nvPicPr>
          <p:cNvPr id="17" name="Picture 1">
            <a:extLst>
              <a:ext uri="{FF2B5EF4-FFF2-40B4-BE49-F238E27FC236}">
                <a16:creationId xmlns:a16="http://schemas.microsoft.com/office/drawing/2014/main" id="{FC9A34E1-792F-5141-8F0A-55B76975A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793" y="6433272"/>
            <a:ext cx="1201086" cy="3285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a:extLst>
              <a:ext uri="{FF2B5EF4-FFF2-40B4-BE49-F238E27FC236}">
                <a16:creationId xmlns:a16="http://schemas.microsoft.com/office/drawing/2014/main" id="{AF908F4E-55B8-FE42-BBB6-2500A897B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9" y="15190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89DA503-DC03-7043-9F73-383C09FD2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384" y="1192655"/>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B018029-F03A-6F43-A5B3-AB921B9B3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329" y="2080850"/>
            <a:ext cx="1641126" cy="1007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730A20-6A20-E945-879C-C5B3C5BE4A1C}"/>
              </a:ext>
            </a:extLst>
          </p:cNvPr>
          <p:cNvSpPr txBox="1"/>
          <p:nvPr/>
        </p:nvSpPr>
        <p:spPr>
          <a:xfrm>
            <a:off x="290223" y="4522279"/>
            <a:ext cx="2246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X’s updated table.</a:t>
            </a:r>
          </a:p>
        </p:txBody>
      </p:sp>
      <p:pic>
        <p:nvPicPr>
          <p:cNvPr id="18" name="Picture 3">
            <a:extLst>
              <a:ext uri="{FF2B5EF4-FFF2-40B4-BE49-F238E27FC236}">
                <a16:creationId xmlns:a16="http://schemas.microsoft.com/office/drawing/2014/main" id="{10BB4241-5BA8-344E-89AB-73BE514990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FF4A27D0-DFBA-6448-A666-292FE38B18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0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741" y="1590389"/>
            <a:ext cx="1807016" cy="9597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730A20-6A20-E945-879C-C5B3C5BE4A1C}"/>
              </a:ext>
            </a:extLst>
          </p:cNvPr>
          <p:cNvSpPr txBox="1"/>
          <p:nvPr/>
        </p:nvSpPr>
        <p:spPr>
          <a:xfrm>
            <a:off x="3213100" y="5267611"/>
            <a:ext cx="387250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Tables are updated.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Advertisement messages will trigger as routing table is updates.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3">
            <a:extLst>
              <a:ext uri="{FF2B5EF4-FFF2-40B4-BE49-F238E27FC236}">
                <a16:creationId xmlns:a16="http://schemas.microsoft.com/office/drawing/2014/main" id="{AF0B49D5-DBD9-7942-8517-22BF98424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0312B6-8F42-A54A-9996-ECBDF3404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4B8D9ED-C0E2-9045-951C-94C6A16B7427}"/>
              </a:ext>
            </a:extLst>
          </p:cNvPr>
          <p:cNvGrpSpPr/>
          <p:nvPr/>
        </p:nvGrpSpPr>
        <p:grpSpPr>
          <a:xfrm>
            <a:off x="2741405" y="2569580"/>
            <a:ext cx="3326315" cy="2102975"/>
            <a:chOff x="2741405" y="2569580"/>
            <a:chExt cx="3326315" cy="2102975"/>
          </a:xfrm>
        </p:grpSpPr>
        <p:pic>
          <p:nvPicPr>
            <p:cNvPr id="10" name="Picture 3">
              <a:extLst>
                <a:ext uri="{FF2B5EF4-FFF2-40B4-BE49-F238E27FC236}">
                  <a16:creationId xmlns:a16="http://schemas.microsoft.com/office/drawing/2014/main" id="{90A0E54F-FCF2-504A-BE98-2C80D2D514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405" y="2685669"/>
              <a:ext cx="3326315" cy="198688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5F9F43C4-A2EC-2942-872A-487D673BF16C}"/>
                </a:ext>
              </a:extLst>
            </p:cNvPr>
            <p:cNvSpPr/>
            <p:nvPr/>
          </p:nvSpPr>
          <p:spPr>
            <a:xfrm>
              <a:off x="3669147" y="2569580"/>
              <a:ext cx="671359" cy="393539"/>
            </a:xfrm>
            <a:custGeom>
              <a:avLst/>
              <a:gdLst>
                <a:gd name="connsiteX0" fmla="*/ 671359 w 671359"/>
                <a:gd name="connsiteY0" fmla="*/ 92597 h 393539"/>
                <a:gd name="connsiteX1" fmla="*/ 671359 w 671359"/>
                <a:gd name="connsiteY1" fmla="*/ 92597 h 393539"/>
                <a:gd name="connsiteX2" fmla="*/ 648210 w 671359"/>
                <a:gd name="connsiteY2" fmla="*/ 196769 h 393539"/>
                <a:gd name="connsiteX3" fmla="*/ 613486 w 671359"/>
                <a:gd name="connsiteY3" fmla="*/ 208344 h 393539"/>
                <a:gd name="connsiteX4" fmla="*/ 439866 w 671359"/>
                <a:gd name="connsiteY4" fmla="*/ 231493 h 393539"/>
                <a:gd name="connsiteX5" fmla="*/ 381992 w 671359"/>
                <a:gd name="connsiteY5" fmla="*/ 277792 h 393539"/>
                <a:gd name="connsiteX6" fmla="*/ 347268 w 671359"/>
                <a:gd name="connsiteY6" fmla="*/ 335666 h 393539"/>
                <a:gd name="connsiteX7" fmla="*/ 254671 w 671359"/>
                <a:gd name="connsiteY7" fmla="*/ 381964 h 393539"/>
                <a:gd name="connsiteX8" fmla="*/ 208372 w 671359"/>
                <a:gd name="connsiteY8" fmla="*/ 393539 h 393539"/>
                <a:gd name="connsiteX9" fmla="*/ 127349 w 671359"/>
                <a:gd name="connsiteY9" fmla="*/ 381964 h 393539"/>
                <a:gd name="connsiteX10" fmla="*/ 34752 w 671359"/>
                <a:gd name="connsiteY10" fmla="*/ 347240 h 393539"/>
                <a:gd name="connsiteX11" fmla="*/ 28 w 671359"/>
                <a:gd name="connsiteY11" fmla="*/ 266217 h 393539"/>
                <a:gd name="connsiteX12" fmla="*/ 23177 w 671359"/>
                <a:gd name="connsiteY12" fmla="*/ 150471 h 393539"/>
                <a:gd name="connsiteX13" fmla="*/ 81050 w 671359"/>
                <a:gd name="connsiteY13" fmla="*/ 92597 h 393539"/>
                <a:gd name="connsiteX14" fmla="*/ 162073 w 671359"/>
                <a:gd name="connsiteY14" fmla="*/ 34724 h 393539"/>
                <a:gd name="connsiteX15" fmla="*/ 243096 w 671359"/>
                <a:gd name="connsiteY15" fmla="*/ 11574 h 393539"/>
                <a:gd name="connsiteX16" fmla="*/ 277820 w 671359"/>
                <a:gd name="connsiteY16" fmla="*/ 0 h 393539"/>
                <a:gd name="connsiteX17" fmla="*/ 416716 w 671359"/>
                <a:gd name="connsiteY17" fmla="*/ 23149 h 393539"/>
                <a:gd name="connsiteX18" fmla="*/ 474590 w 671359"/>
                <a:gd name="connsiteY18" fmla="*/ 34724 h 393539"/>
                <a:gd name="connsiteX19" fmla="*/ 544038 w 671359"/>
                <a:gd name="connsiteY19" fmla="*/ 57873 h 393539"/>
                <a:gd name="connsiteX20" fmla="*/ 613486 w 671359"/>
                <a:gd name="connsiteY20" fmla="*/ 81023 h 393539"/>
                <a:gd name="connsiteX21" fmla="*/ 648210 w 671359"/>
                <a:gd name="connsiteY21" fmla="*/ 92597 h 393539"/>
                <a:gd name="connsiteX22" fmla="*/ 671359 w 671359"/>
                <a:gd name="connsiteY22" fmla="*/ 92597 h 3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359" h="393539">
                  <a:moveTo>
                    <a:pt x="671359" y="92597"/>
                  </a:moveTo>
                  <a:lnTo>
                    <a:pt x="671359" y="92597"/>
                  </a:lnTo>
                  <a:cubicBezTo>
                    <a:pt x="663643" y="127321"/>
                    <a:pt x="664118" y="164953"/>
                    <a:pt x="648210" y="196769"/>
                  </a:cubicBezTo>
                  <a:cubicBezTo>
                    <a:pt x="642754" y="207682"/>
                    <a:pt x="625545" y="206489"/>
                    <a:pt x="613486" y="208344"/>
                  </a:cubicBezTo>
                  <a:cubicBezTo>
                    <a:pt x="320234" y="253461"/>
                    <a:pt x="615889" y="196290"/>
                    <a:pt x="439866" y="231493"/>
                  </a:cubicBezTo>
                  <a:cubicBezTo>
                    <a:pt x="424098" y="242005"/>
                    <a:pt x="392986" y="259469"/>
                    <a:pt x="381992" y="277792"/>
                  </a:cubicBezTo>
                  <a:cubicBezTo>
                    <a:pt x="352047" y="327699"/>
                    <a:pt x="392390" y="299568"/>
                    <a:pt x="347268" y="335666"/>
                  </a:cubicBezTo>
                  <a:cubicBezTo>
                    <a:pt x="316888" y="359970"/>
                    <a:pt x="293151" y="369137"/>
                    <a:pt x="254671" y="381964"/>
                  </a:cubicBezTo>
                  <a:cubicBezTo>
                    <a:pt x="239579" y="386995"/>
                    <a:pt x="223805" y="389681"/>
                    <a:pt x="208372" y="393539"/>
                  </a:cubicBezTo>
                  <a:cubicBezTo>
                    <a:pt x="181364" y="389681"/>
                    <a:pt x="154101" y="387314"/>
                    <a:pt x="127349" y="381964"/>
                  </a:cubicBezTo>
                  <a:cubicBezTo>
                    <a:pt x="109197" y="378334"/>
                    <a:pt x="42166" y="350206"/>
                    <a:pt x="34752" y="347240"/>
                  </a:cubicBezTo>
                  <a:cubicBezTo>
                    <a:pt x="31835" y="341406"/>
                    <a:pt x="-1108" y="280981"/>
                    <a:pt x="28" y="266217"/>
                  </a:cubicBezTo>
                  <a:cubicBezTo>
                    <a:pt x="3046" y="226987"/>
                    <a:pt x="6538" y="186126"/>
                    <a:pt x="23177" y="150471"/>
                  </a:cubicBezTo>
                  <a:cubicBezTo>
                    <a:pt x="34714" y="125749"/>
                    <a:pt x="60092" y="110062"/>
                    <a:pt x="81050" y="92597"/>
                  </a:cubicBezTo>
                  <a:cubicBezTo>
                    <a:pt x="106547" y="71349"/>
                    <a:pt x="132387" y="49567"/>
                    <a:pt x="162073" y="34724"/>
                  </a:cubicBezTo>
                  <a:cubicBezTo>
                    <a:pt x="187196" y="22162"/>
                    <a:pt x="216192" y="19645"/>
                    <a:pt x="243096" y="11574"/>
                  </a:cubicBezTo>
                  <a:cubicBezTo>
                    <a:pt x="254782" y="8068"/>
                    <a:pt x="266245" y="3858"/>
                    <a:pt x="277820" y="0"/>
                  </a:cubicBezTo>
                  <a:lnTo>
                    <a:pt x="416716" y="23149"/>
                  </a:lnTo>
                  <a:cubicBezTo>
                    <a:pt x="436090" y="26568"/>
                    <a:pt x="455610" y="29548"/>
                    <a:pt x="474590" y="34724"/>
                  </a:cubicBezTo>
                  <a:cubicBezTo>
                    <a:pt x="498132" y="41144"/>
                    <a:pt x="520889" y="50157"/>
                    <a:pt x="544038" y="57873"/>
                  </a:cubicBezTo>
                  <a:lnTo>
                    <a:pt x="613486" y="81023"/>
                  </a:lnTo>
                  <a:lnTo>
                    <a:pt x="648210" y="92597"/>
                  </a:lnTo>
                  <a:lnTo>
                    <a:pt x="671359" y="925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70111B14-44DC-0748-8ACE-9146D27F89D5}"/>
                </a:ext>
              </a:extLst>
            </p:cNvPr>
            <p:cNvSpPr/>
            <p:nvPr/>
          </p:nvSpPr>
          <p:spPr>
            <a:xfrm rot="4334835">
              <a:off x="4675813" y="2938630"/>
              <a:ext cx="671359" cy="393539"/>
            </a:xfrm>
            <a:custGeom>
              <a:avLst/>
              <a:gdLst>
                <a:gd name="connsiteX0" fmla="*/ 671359 w 671359"/>
                <a:gd name="connsiteY0" fmla="*/ 92597 h 393539"/>
                <a:gd name="connsiteX1" fmla="*/ 671359 w 671359"/>
                <a:gd name="connsiteY1" fmla="*/ 92597 h 393539"/>
                <a:gd name="connsiteX2" fmla="*/ 648210 w 671359"/>
                <a:gd name="connsiteY2" fmla="*/ 196769 h 393539"/>
                <a:gd name="connsiteX3" fmla="*/ 613486 w 671359"/>
                <a:gd name="connsiteY3" fmla="*/ 208344 h 393539"/>
                <a:gd name="connsiteX4" fmla="*/ 439866 w 671359"/>
                <a:gd name="connsiteY4" fmla="*/ 231493 h 393539"/>
                <a:gd name="connsiteX5" fmla="*/ 381992 w 671359"/>
                <a:gd name="connsiteY5" fmla="*/ 277792 h 393539"/>
                <a:gd name="connsiteX6" fmla="*/ 347268 w 671359"/>
                <a:gd name="connsiteY6" fmla="*/ 335666 h 393539"/>
                <a:gd name="connsiteX7" fmla="*/ 254671 w 671359"/>
                <a:gd name="connsiteY7" fmla="*/ 381964 h 393539"/>
                <a:gd name="connsiteX8" fmla="*/ 208372 w 671359"/>
                <a:gd name="connsiteY8" fmla="*/ 393539 h 393539"/>
                <a:gd name="connsiteX9" fmla="*/ 127349 w 671359"/>
                <a:gd name="connsiteY9" fmla="*/ 381964 h 393539"/>
                <a:gd name="connsiteX10" fmla="*/ 34752 w 671359"/>
                <a:gd name="connsiteY10" fmla="*/ 347240 h 393539"/>
                <a:gd name="connsiteX11" fmla="*/ 28 w 671359"/>
                <a:gd name="connsiteY11" fmla="*/ 266217 h 393539"/>
                <a:gd name="connsiteX12" fmla="*/ 23177 w 671359"/>
                <a:gd name="connsiteY12" fmla="*/ 150471 h 393539"/>
                <a:gd name="connsiteX13" fmla="*/ 81050 w 671359"/>
                <a:gd name="connsiteY13" fmla="*/ 92597 h 393539"/>
                <a:gd name="connsiteX14" fmla="*/ 162073 w 671359"/>
                <a:gd name="connsiteY14" fmla="*/ 34724 h 393539"/>
                <a:gd name="connsiteX15" fmla="*/ 243096 w 671359"/>
                <a:gd name="connsiteY15" fmla="*/ 11574 h 393539"/>
                <a:gd name="connsiteX16" fmla="*/ 277820 w 671359"/>
                <a:gd name="connsiteY16" fmla="*/ 0 h 393539"/>
                <a:gd name="connsiteX17" fmla="*/ 416716 w 671359"/>
                <a:gd name="connsiteY17" fmla="*/ 23149 h 393539"/>
                <a:gd name="connsiteX18" fmla="*/ 474590 w 671359"/>
                <a:gd name="connsiteY18" fmla="*/ 34724 h 393539"/>
                <a:gd name="connsiteX19" fmla="*/ 544038 w 671359"/>
                <a:gd name="connsiteY19" fmla="*/ 57873 h 393539"/>
                <a:gd name="connsiteX20" fmla="*/ 613486 w 671359"/>
                <a:gd name="connsiteY20" fmla="*/ 81023 h 393539"/>
                <a:gd name="connsiteX21" fmla="*/ 648210 w 671359"/>
                <a:gd name="connsiteY21" fmla="*/ 92597 h 393539"/>
                <a:gd name="connsiteX22" fmla="*/ 671359 w 671359"/>
                <a:gd name="connsiteY22" fmla="*/ 92597 h 3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359" h="393539">
                  <a:moveTo>
                    <a:pt x="671359" y="92597"/>
                  </a:moveTo>
                  <a:lnTo>
                    <a:pt x="671359" y="92597"/>
                  </a:lnTo>
                  <a:cubicBezTo>
                    <a:pt x="663643" y="127321"/>
                    <a:pt x="664118" y="164953"/>
                    <a:pt x="648210" y="196769"/>
                  </a:cubicBezTo>
                  <a:cubicBezTo>
                    <a:pt x="642754" y="207682"/>
                    <a:pt x="625545" y="206489"/>
                    <a:pt x="613486" y="208344"/>
                  </a:cubicBezTo>
                  <a:cubicBezTo>
                    <a:pt x="320234" y="253461"/>
                    <a:pt x="615889" y="196290"/>
                    <a:pt x="439866" y="231493"/>
                  </a:cubicBezTo>
                  <a:cubicBezTo>
                    <a:pt x="424098" y="242005"/>
                    <a:pt x="392986" y="259469"/>
                    <a:pt x="381992" y="277792"/>
                  </a:cubicBezTo>
                  <a:cubicBezTo>
                    <a:pt x="352047" y="327699"/>
                    <a:pt x="392390" y="299568"/>
                    <a:pt x="347268" y="335666"/>
                  </a:cubicBezTo>
                  <a:cubicBezTo>
                    <a:pt x="316888" y="359970"/>
                    <a:pt x="293151" y="369137"/>
                    <a:pt x="254671" y="381964"/>
                  </a:cubicBezTo>
                  <a:cubicBezTo>
                    <a:pt x="239579" y="386995"/>
                    <a:pt x="223805" y="389681"/>
                    <a:pt x="208372" y="393539"/>
                  </a:cubicBezTo>
                  <a:cubicBezTo>
                    <a:pt x="181364" y="389681"/>
                    <a:pt x="154101" y="387314"/>
                    <a:pt x="127349" y="381964"/>
                  </a:cubicBezTo>
                  <a:cubicBezTo>
                    <a:pt x="109197" y="378334"/>
                    <a:pt x="42166" y="350206"/>
                    <a:pt x="34752" y="347240"/>
                  </a:cubicBezTo>
                  <a:cubicBezTo>
                    <a:pt x="31835" y="341406"/>
                    <a:pt x="-1108" y="280981"/>
                    <a:pt x="28" y="266217"/>
                  </a:cubicBezTo>
                  <a:cubicBezTo>
                    <a:pt x="3046" y="226987"/>
                    <a:pt x="6538" y="186126"/>
                    <a:pt x="23177" y="150471"/>
                  </a:cubicBezTo>
                  <a:cubicBezTo>
                    <a:pt x="34714" y="125749"/>
                    <a:pt x="60092" y="110062"/>
                    <a:pt x="81050" y="92597"/>
                  </a:cubicBezTo>
                  <a:cubicBezTo>
                    <a:pt x="106547" y="71349"/>
                    <a:pt x="132387" y="49567"/>
                    <a:pt x="162073" y="34724"/>
                  </a:cubicBezTo>
                  <a:cubicBezTo>
                    <a:pt x="187196" y="22162"/>
                    <a:pt x="216192" y="19645"/>
                    <a:pt x="243096" y="11574"/>
                  </a:cubicBezTo>
                  <a:cubicBezTo>
                    <a:pt x="254782" y="8068"/>
                    <a:pt x="266245" y="3858"/>
                    <a:pt x="277820" y="0"/>
                  </a:cubicBezTo>
                  <a:lnTo>
                    <a:pt x="416716" y="23149"/>
                  </a:lnTo>
                  <a:cubicBezTo>
                    <a:pt x="436090" y="26568"/>
                    <a:pt x="455610" y="29548"/>
                    <a:pt x="474590" y="34724"/>
                  </a:cubicBezTo>
                  <a:cubicBezTo>
                    <a:pt x="498132" y="41144"/>
                    <a:pt x="520889" y="50157"/>
                    <a:pt x="544038" y="57873"/>
                  </a:cubicBezTo>
                  <a:lnTo>
                    <a:pt x="613486" y="81023"/>
                  </a:lnTo>
                  <a:lnTo>
                    <a:pt x="648210" y="92597"/>
                  </a:lnTo>
                  <a:lnTo>
                    <a:pt x="671359" y="925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1254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40723F-FE82-454A-B7D9-F00F2572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802" y="233568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478" y="234358"/>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0C78272-331B-FC4B-B7B2-CF99840F2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801" y="1264722"/>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759C3B8C-9D2A-5E49-B89D-4AB43B816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6558" y="1535032"/>
            <a:ext cx="1028244" cy="3160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8FEA7634-7B5A-8F4E-838B-6AB4FC621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980" y="505907"/>
            <a:ext cx="1201086" cy="3285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9A0BBEEE-CCA1-0840-8638-69E6A063AD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543" y="2242980"/>
            <a:ext cx="1498935" cy="3140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C91E2CB-DA55-A442-814D-1340D0626986}"/>
              </a:ext>
            </a:extLst>
          </p:cNvPr>
          <p:cNvSpPr txBox="1"/>
          <p:nvPr/>
        </p:nvSpPr>
        <p:spPr>
          <a:xfrm>
            <a:off x="56105" y="172920"/>
            <a:ext cx="280139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Let’s take a look at the node Y only.</a:t>
            </a:r>
          </a:p>
        </p:txBody>
      </p:sp>
      <p:grpSp>
        <p:nvGrpSpPr>
          <p:cNvPr id="17" name="Group 16">
            <a:extLst>
              <a:ext uri="{FF2B5EF4-FFF2-40B4-BE49-F238E27FC236}">
                <a16:creationId xmlns:a16="http://schemas.microsoft.com/office/drawing/2014/main" id="{7D25E28C-69FF-7D46-A83A-CA0C4AB7E800}"/>
              </a:ext>
            </a:extLst>
          </p:cNvPr>
          <p:cNvGrpSpPr/>
          <p:nvPr/>
        </p:nvGrpSpPr>
        <p:grpSpPr>
          <a:xfrm>
            <a:off x="4932274" y="2029992"/>
            <a:ext cx="4281053" cy="1477328"/>
            <a:chOff x="489984" y="4849352"/>
            <a:chExt cx="4281053" cy="1477328"/>
          </a:xfrm>
        </p:grpSpPr>
        <p:sp>
          <p:nvSpPr>
            <p:cNvPr id="18" name="Rectangle 17">
              <a:extLst>
                <a:ext uri="{FF2B5EF4-FFF2-40B4-BE49-F238E27FC236}">
                  <a16:creationId xmlns:a16="http://schemas.microsoft.com/office/drawing/2014/main" id="{D772899E-41B3-E745-B8A6-F7E574FBE274}"/>
                </a:ext>
              </a:extLst>
            </p:cNvPr>
            <p:cNvSpPr/>
            <p:nvPr/>
          </p:nvSpPr>
          <p:spPr>
            <a:xfrm>
              <a:off x="489984" y="5076900"/>
              <a:ext cx="1935624"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EEBCDEF-531F-374A-BD2A-FE6214616036}"/>
                </a:ext>
              </a:extLst>
            </p:cNvPr>
            <p:cNvSpPr txBox="1"/>
            <p:nvPr/>
          </p:nvSpPr>
          <p:spPr>
            <a:xfrm>
              <a:off x="2524543" y="4849352"/>
              <a:ext cx="224649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(false) alternate route to 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higher cost (5+1)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(fortunately) no update.</a:t>
              </a:r>
            </a:p>
          </p:txBody>
        </p:sp>
      </p:grpSp>
      <p:pic>
        <p:nvPicPr>
          <p:cNvPr id="20" name="Picture 3">
            <a:extLst>
              <a:ext uri="{FF2B5EF4-FFF2-40B4-BE49-F238E27FC236}">
                <a16:creationId xmlns:a16="http://schemas.microsoft.com/office/drawing/2014/main" id="{7C57CE40-29FC-0B4C-A0E0-D185D6B1B1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19AFC0B2-9011-8E4A-A63D-3A233B9A5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5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C91E2CB-DA55-A442-814D-1340D0626986}"/>
              </a:ext>
            </a:extLst>
          </p:cNvPr>
          <p:cNvSpPr txBox="1"/>
          <p:nvPr/>
        </p:nvSpPr>
        <p:spPr>
          <a:xfrm>
            <a:off x="2382487" y="5529539"/>
            <a:ext cx="41021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update at any node. The routing algorithm converges.</a:t>
            </a:r>
          </a:p>
        </p:txBody>
      </p:sp>
      <p:pic>
        <p:nvPicPr>
          <p:cNvPr id="16" name="Picture 3">
            <a:extLst>
              <a:ext uri="{FF2B5EF4-FFF2-40B4-BE49-F238E27FC236}">
                <a16:creationId xmlns:a16="http://schemas.microsoft.com/office/drawing/2014/main" id="{E43CA750-69BC-FD41-9734-51E7D5A52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11D87AC-61DF-8A46-8FD3-46CFE8BF2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1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7C9861F-9AFF-6B44-B67A-C7F998EE2339}"/>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71E1C877-1E58-D940-8C0F-DA15BE9CE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21D1785-630B-BC4A-897E-1EF6D1A257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9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E9737E-7F79-E046-929C-3F0FA584AA4D}"/>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pic>
        <p:nvPicPr>
          <p:cNvPr id="76804" name="Picture 4">
            <a:extLst>
              <a:ext uri="{FF2B5EF4-FFF2-40B4-BE49-F238E27FC236}">
                <a16:creationId xmlns:a16="http://schemas.microsoft.com/office/drawing/2014/main" id="{1554EE35-FBB6-3142-BE89-052A9B3FE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977" y="1633455"/>
            <a:ext cx="1987718" cy="10557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4F3C49E-01B4-3B4F-85DB-C32608F23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E4F59BF-DB9A-514A-8945-342BBA59A8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10957327-DF0E-1645-91FD-B6DA95516894}"/>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985496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E9737E-7F79-E046-929C-3F0FA584AA4D}"/>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sp>
        <p:nvSpPr>
          <p:cNvPr id="10" name="TextBox 9">
            <a:extLst>
              <a:ext uri="{FF2B5EF4-FFF2-40B4-BE49-F238E27FC236}">
                <a16:creationId xmlns:a16="http://schemas.microsoft.com/office/drawing/2014/main" id="{9C7244F8-78A6-D64B-9019-B60E385CBE24}"/>
              </a:ext>
            </a:extLst>
          </p:cNvPr>
          <p:cNvSpPr txBox="1"/>
          <p:nvPr/>
        </p:nvSpPr>
        <p:spPr>
          <a:xfrm>
            <a:off x="2069089" y="4977591"/>
            <a:ext cx="41021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But imagine if Z advertises its old information to Y. (e.g., periodic update)</a:t>
            </a:r>
          </a:p>
        </p:txBody>
      </p:sp>
      <p:pic>
        <p:nvPicPr>
          <p:cNvPr id="11" name="Picture 4">
            <a:extLst>
              <a:ext uri="{FF2B5EF4-FFF2-40B4-BE49-F238E27FC236}">
                <a16:creationId xmlns:a16="http://schemas.microsoft.com/office/drawing/2014/main" id="{79CFB5DB-41C7-BD40-B0C9-CC70F6B79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977" y="1633455"/>
            <a:ext cx="1987718" cy="1055772"/>
          </a:xfrm>
          <a:prstGeom prst="rect">
            <a:avLst/>
          </a:prstGeom>
          <a:noFill/>
          <a:extLst>
            <a:ext uri="{909E8E84-426E-40DD-AFC4-6F175D3DCCD1}">
              <a14:hiddenFill xmlns:a14="http://schemas.microsoft.com/office/drawing/2010/main">
                <a:solidFill>
                  <a:srgbClr val="FFFFFF"/>
                </a:solidFill>
              </a14:hiddenFill>
            </a:ext>
          </a:extLst>
        </p:spPr>
      </p:pic>
      <p:pic>
        <p:nvPicPr>
          <p:cNvPr id="78850" name="Picture 2">
            <a:extLst>
              <a:ext uri="{FF2B5EF4-FFF2-40B4-BE49-F238E27FC236}">
                <a16:creationId xmlns:a16="http://schemas.microsoft.com/office/drawing/2014/main" id="{64233355-8806-B341-B9AA-DDA9ACDAB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5096116D-2AFB-FF49-9E89-2D73D17973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1D2F3F48-39F6-874F-BE97-204B0FC881F9}"/>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1051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FC99D6E-D962-DE40-8262-18065052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948" y="807292"/>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C7244F8-78A6-D64B-9019-B60E385CBE24}"/>
              </a:ext>
            </a:extLst>
          </p:cNvPr>
          <p:cNvSpPr txBox="1"/>
          <p:nvPr/>
        </p:nvSpPr>
        <p:spPr>
          <a:xfrm>
            <a:off x="2069089" y="4977591"/>
            <a:ext cx="41021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But imagine if Z advertises its old information to Y, before reading Y’s message. (e.g., periodic update)</a:t>
            </a:r>
          </a:p>
        </p:txBody>
      </p:sp>
      <p:grpSp>
        <p:nvGrpSpPr>
          <p:cNvPr id="12" name="Group 11">
            <a:extLst>
              <a:ext uri="{FF2B5EF4-FFF2-40B4-BE49-F238E27FC236}">
                <a16:creationId xmlns:a16="http://schemas.microsoft.com/office/drawing/2014/main" id="{A7EB90CE-3E25-6F49-8AB9-6AB6B0ED820C}"/>
              </a:ext>
            </a:extLst>
          </p:cNvPr>
          <p:cNvGrpSpPr/>
          <p:nvPr/>
        </p:nvGrpSpPr>
        <p:grpSpPr>
          <a:xfrm>
            <a:off x="4862947" y="737201"/>
            <a:ext cx="4281053" cy="1478385"/>
            <a:chOff x="489984" y="4991172"/>
            <a:chExt cx="4281053" cy="1478385"/>
          </a:xfrm>
        </p:grpSpPr>
        <p:sp>
          <p:nvSpPr>
            <p:cNvPr id="13" name="Rectangle 12">
              <a:extLst>
                <a:ext uri="{FF2B5EF4-FFF2-40B4-BE49-F238E27FC236}">
                  <a16:creationId xmlns:a16="http://schemas.microsoft.com/office/drawing/2014/main" id="{0D0F794D-1996-7646-B8F3-15AE3A8DD47C}"/>
                </a:ext>
              </a:extLst>
            </p:cNvPr>
            <p:cNvSpPr/>
            <p:nvPr/>
          </p:nvSpPr>
          <p:spPr>
            <a:xfrm>
              <a:off x="489984" y="4991172"/>
              <a:ext cx="1935624"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8CEC70-ECEC-7241-A482-1E28D6F61E5D}"/>
                </a:ext>
              </a:extLst>
            </p:cNvPr>
            <p:cNvSpPr txBox="1"/>
            <p:nvPr/>
          </p:nvSpPr>
          <p:spPr>
            <a:xfrm>
              <a:off x="2524543" y="4992229"/>
              <a:ext cx="224649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(false) alternate route to 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lower cost (5+1)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(unfortunately) it will update.</a:t>
              </a:r>
            </a:p>
          </p:txBody>
        </p:sp>
      </p:grpSp>
      <p:pic>
        <p:nvPicPr>
          <p:cNvPr id="16" name="Picture 3">
            <a:extLst>
              <a:ext uri="{FF2B5EF4-FFF2-40B4-BE49-F238E27FC236}">
                <a16:creationId xmlns:a16="http://schemas.microsoft.com/office/drawing/2014/main" id="{448DBA37-B253-2B4A-BF26-1A704930F8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35AFB45-64D8-0248-B559-B538867DD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FD8C29B8-E387-2E4B-9C1B-343862C7C6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9977" y="1633455"/>
            <a:ext cx="1987718" cy="10557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a:extLst>
              <a:ext uri="{FF2B5EF4-FFF2-40B4-BE49-F238E27FC236}">
                <a16:creationId xmlns:a16="http://schemas.microsoft.com/office/drawing/2014/main" id="{9C195CE8-840A-D84F-A070-0C6D1884D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7871" y="1931886"/>
            <a:ext cx="1201086" cy="3285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FEFCEF6A-0E2A-794E-9208-26DD73FEF0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3100" y="997154"/>
            <a:ext cx="1498935" cy="3140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79D102FC-0B61-DC4F-8AB2-539C2FBBC609}"/>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275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5" name="Rectangle 3"/>
          <p:cNvSpPr>
            <a:spLocks noGrp="1" noChangeArrowheads="1"/>
          </p:cNvSpPr>
          <p:nvPr>
            <p:ph type="body" sz="half" idx="1"/>
          </p:nvPr>
        </p:nvSpPr>
        <p:spPr>
          <a:xfrm>
            <a:off x="561975" y="1417638"/>
            <a:ext cx="4238626" cy="4648200"/>
          </a:xfrm>
        </p:spPr>
        <p:txBody>
          <a:bodyPr/>
          <a:lstStyle/>
          <a:p>
            <a:pPr>
              <a:buFont typeface="Wingdings" charset="0"/>
              <a:buNone/>
            </a:pPr>
            <a:r>
              <a:rPr lang="en-US" i="1" dirty="0">
                <a:solidFill>
                  <a:srgbClr val="CC0000"/>
                </a:solidFill>
              </a:rPr>
              <a:t>iterative, asynchronous:</a:t>
            </a:r>
            <a:r>
              <a:rPr lang="en-US" dirty="0">
                <a:solidFill>
                  <a:srgbClr val="FF0000"/>
                </a:solidFill>
              </a:rPr>
              <a:t> </a:t>
            </a:r>
            <a:r>
              <a:rPr lang="en-US" sz="2400" dirty="0"/>
              <a:t>each local iteration caused by: </a:t>
            </a:r>
          </a:p>
          <a:p>
            <a:r>
              <a:rPr lang="en-US" sz="2400" dirty="0"/>
              <a:t>local link cost change </a:t>
            </a:r>
          </a:p>
          <a:p>
            <a:r>
              <a:rPr lang="en-US" sz="2400" dirty="0"/>
              <a:t>DV update message from neighbor</a:t>
            </a:r>
          </a:p>
          <a:p>
            <a:pPr>
              <a:buFont typeface="Wingdings" charset="0"/>
              <a:buNone/>
            </a:pPr>
            <a:r>
              <a:rPr lang="en-US" i="1" dirty="0">
                <a:solidFill>
                  <a:srgbClr val="CC0000"/>
                </a:solidFill>
              </a:rPr>
              <a:t>distributed:</a:t>
            </a:r>
          </a:p>
          <a:p>
            <a:r>
              <a:rPr lang="en-US" sz="2400" dirty="0"/>
              <a:t>each node notifies neighbors </a:t>
            </a:r>
            <a:r>
              <a:rPr lang="en-US" sz="2400" i="1" dirty="0"/>
              <a:t>only</a:t>
            </a:r>
            <a:r>
              <a:rPr lang="en-US" sz="2400" dirty="0"/>
              <a:t> when its DV changes</a:t>
            </a:r>
          </a:p>
          <a:p>
            <a:pPr lvl="1"/>
            <a:r>
              <a:rPr lang="en-US" sz="2000" dirty="0"/>
              <a:t>neighbors then notify their neighbors if necessary</a:t>
            </a:r>
            <a:endParaRPr lang="en-US" dirty="0"/>
          </a:p>
        </p:txBody>
      </p:sp>
      <p:sp>
        <p:nvSpPr>
          <p:cNvPr id="136196" name="Text Box 4"/>
          <p:cNvSpPr txBox="1">
            <a:spLocks noChangeArrowheads="1"/>
          </p:cNvSpPr>
          <p:nvPr/>
        </p:nvSpPr>
        <p:spPr bwMode="auto">
          <a:xfrm>
            <a:off x="5257800" y="1751013"/>
            <a:ext cx="3524250" cy="4185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dirty="0">
              <a:latin typeface="+mn-lt"/>
            </a:endParaRPr>
          </a:p>
          <a:p>
            <a:pPr>
              <a:spcBef>
                <a:spcPct val="50000"/>
              </a:spcBef>
            </a:pPr>
            <a:r>
              <a:rPr lang="en-US" i="1" dirty="0">
                <a:solidFill>
                  <a:srgbClr val="000099"/>
                </a:solidFill>
                <a:latin typeface="+mn-lt"/>
              </a:rPr>
              <a:t>wait</a:t>
            </a:r>
            <a:r>
              <a:rPr lang="en-US" sz="2000" dirty="0">
                <a:solidFill>
                  <a:srgbClr val="000099"/>
                </a:solidFill>
                <a:latin typeface="+mn-lt"/>
              </a:rPr>
              <a:t> </a:t>
            </a:r>
            <a:r>
              <a:rPr lang="en-US" sz="2000" dirty="0">
                <a:latin typeface="+mn-lt"/>
              </a:rPr>
              <a:t>for (change in local link cost or </a:t>
            </a:r>
            <a:r>
              <a:rPr lang="en-US" sz="2000" dirty="0" err="1">
                <a:latin typeface="+mn-lt"/>
              </a:rPr>
              <a:t>msg</a:t>
            </a:r>
            <a:r>
              <a:rPr lang="en-US" sz="2000" dirty="0">
                <a:latin typeface="+mn-lt"/>
              </a:rPr>
              <a:t> from neighbor)</a:t>
            </a:r>
          </a:p>
          <a:p>
            <a:pPr>
              <a:spcBef>
                <a:spcPct val="50000"/>
              </a:spcBef>
            </a:pPr>
            <a:endParaRPr lang="en-US" sz="2000" dirty="0">
              <a:latin typeface="+mn-lt"/>
            </a:endParaRPr>
          </a:p>
          <a:p>
            <a:pPr>
              <a:spcBef>
                <a:spcPct val="50000"/>
              </a:spcBef>
            </a:pPr>
            <a:r>
              <a:rPr lang="en-US" i="1" dirty="0" err="1">
                <a:solidFill>
                  <a:srgbClr val="000099"/>
                </a:solidFill>
                <a:latin typeface="+mn-lt"/>
              </a:rPr>
              <a:t>recompute</a:t>
            </a:r>
            <a:r>
              <a:rPr lang="en-US" sz="2000" dirty="0">
                <a:latin typeface="+mn-lt"/>
              </a:rPr>
              <a:t> estimates</a:t>
            </a:r>
          </a:p>
          <a:p>
            <a:pPr>
              <a:spcBef>
                <a:spcPct val="50000"/>
              </a:spcBef>
            </a:pPr>
            <a:endParaRPr lang="en-US" sz="2000" dirty="0">
              <a:latin typeface="+mn-lt"/>
            </a:endParaRPr>
          </a:p>
          <a:p>
            <a:pPr>
              <a:spcBef>
                <a:spcPct val="50000"/>
              </a:spcBef>
            </a:pPr>
            <a:r>
              <a:rPr lang="en-US" sz="2000" dirty="0">
                <a:latin typeface="+mn-lt"/>
              </a:rPr>
              <a:t>if DV to any </a:t>
            </a:r>
            <a:r>
              <a:rPr lang="en-US" sz="2000" dirty="0" err="1">
                <a:latin typeface="+mn-lt"/>
              </a:rPr>
              <a:t>dest</a:t>
            </a:r>
            <a:r>
              <a:rPr lang="en-US" sz="2000" dirty="0">
                <a:latin typeface="+mn-lt"/>
              </a:rPr>
              <a:t> has changed, </a:t>
            </a:r>
            <a:r>
              <a:rPr lang="en-US" i="1" dirty="0">
                <a:solidFill>
                  <a:srgbClr val="000099"/>
                </a:solidFill>
                <a:latin typeface="+mn-lt"/>
              </a:rPr>
              <a:t>notify</a:t>
            </a:r>
            <a:r>
              <a:rPr lang="en-US" sz="2000" dirty="0">
                <a:latin typeface="+mn-lt"/>
              </a:rPr>
              <a:t> neighbors </a:t>
            </a:r>
            <a:endParaRPr lang="en-US" dirty="0">
              <a:latin typeface="+mn-lt"/>
            </a:endParaRPr>
          </a:p>
          <a:p>
            <a:pPr algn="ctr">
              <a:spcBef>
                <a:spcPct val="50000"/>
              </a:spcBef>
            </a:pPr>
            <a:endParaRPr lang="en-US" dirty="0">
              <a:latin typeface="+mn-lt"/>
            </a:endParaRPr>
          </a:p>
        </p:txBody>
      </p:sp>
      <p:sp>
        <p:nvSpPr>
          <p:cNvPr id="136197" name="Line 5"/>
          <p:cNvSpPr>
            <a:spLocks noChangeShapeType="1"/>
          </p:cNvSpPr>
          <p:nvPr/>
        </p:nvSpPr>
        <p:spPr bwMode="auto">
          <a:xfrm>
            <a:off x="6811963" y="3055938"/>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6198" name="Line 6"/>
          <p:cNvSpPr>
            <a:spLocks noChangeShapeType="1"/>
          </p:cNvSpPr>
          <p:nvPr/>
        </p:nvSpPr>
        <p:spPr bwMode="auto">
          <a:xfrm>
            <a:off x="6791325" y="4075113"/>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6199" name="Freeform 7"/>
          <p:cNvSpPr>
            <a:spLocks/>
          </p:cNvSpPr>
          <p:nvPr/>
        </p:nvSpPr>
        <p:spPr bwMode="auto">
          <a:xfrm>
            <a:off x="5229225" y="2160588"/>
            <a:ext cx="1552575" cy="3581400"/>
          </a:xfrm>
          <a:custGeom>
            <a:avLst/>
            <a:gdLst>
              <a:gd name="T0" fmla="*/ 2147483647 w 978"/>
              <a:gd name="T1" fmla="*/ 2147483647 h 2256"/>
              <a:gd name="T2" fmla="*/ 2147483647 w 978"/>
              <a:gd name="T3" fmla="*/ 2147483647 h 2256"/>
              <a:gd name="T4" fmla="*/ 0 w 978"/>
              <a:gd name="T5" fmla="*/ 2147483647 h 2256"/>
              <a:gd name="T6" fmla="*/ 0 w 978"/>
              <a:gd name="T7" fmla="*/ 0 h 2256"/>
              <a:gd name="T8" fmla="*/ 2147483647 w 978"/>
              <a:gd name="T9" fmla="*/ 0 h 2256"/>
              <a:gd name="T10" fmla="*/ 2147483647 w 978"/>
              <a:gd name="T11" fmla="*/ 2147483647 h 2256"/>
              <a:gd name="T12" fmla="*/ 0 60000 65536"/>
              <a:gd name="T13" fmla="*/ 0 60000 65536"/>
              <a:gd name="T14" fmla="*/ 0 60000 65536"/>
              <a:gd name="T15" fmla="*/ 0 60000 65536"/>
              <a:gd name="T16" fmla="*/ 0 60000 65536"/>
              <a:gd name="T17" fmla="*/ 0 60000 65536"/>
              <a:gd name="T18" fmla="*/ 0 w 978"/>
              <a:gd name="T19" fmla="*/ 0 h 2256"/>
              <a:gd name="T20" fmla="*/ 978 w 978"/>
              <a:gd name="T21" fmla="*/ 2256 h 2256"/>
            </a:gdLst>
            <a:ahLst/>
            <a:cxnLst>
              <a:cxn ang="T12">
                <a:pos x="T0" y="T1"/>
              </a:cxn>
              <a:cxn ang="T13">
                <a:pos x="T2" y="T3"/>
              </a:cxn>
              <a:cxn ang="T14">
                <a:pos x="T4" y="T5"/>
              </a:cxn>
              <a:cxn ang="T15">
                <a:pos x="T6" y="T7"/>
              </a:cxn>
              <a:cxn ang="T16">
                <a:pos x="T8" y="T9"/>
              </a:cxn>
              <a:cxn ang="T17">
                <a:pos x="T10" y="T11"/>
              </a:cxn>
            </a:cxnLst>
            <a:rect l="T18" t="T19" r="T20" b="T21"/>
            <a:pathLst>
              <a:path w="978" h="2256">
                <a:moveTo>
                  <a:pt x="960" y="2010"/>
                </a:moveTo>
                <a:lnTo>
                  <a:pt x="961" y="2256"/>
                </a:lnTo>
                <a:lnTo>
                  <a:pt x="0" y="2256"/>
                </a:lnTo>
                <a:lnTo>
                  <a:pt x="0" y="0"/>
                </a:lnTo>
                <a:lnTo>
                  <a:pt x="978" y="0"/>
                </a:lnTo>
                <a:lnTo>
                  <a:pt x="978" y="155"/>
                </a:lnTo>
              </a:path>
            </a:pathLst>
          </a:custGeom>
          <a:noFill/>
          <a:ln w="19050" cap="flat" cmpd="sng">
            <a:solidFill>
              <a:srgbClr val="000099"/>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6200" name="Text Box 8"/>
          <p:cNvSpPr txBox="1">
            <a:spLocks noChangeArrowheads="1"/>
          </p:cNvSpPr>
          <p:nvPr/>
        </p:nvSpPr>
        <p:spPr bwMode="auto">
          <a:xfrm>
            <a:off x="4841064" y="1327150"/>
            <a:ext cx="17764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i="1" dirty="0">
                <a:solidFill>
                  <a:srgbClr val="CC0000"/>
                </a:solidFill>
                <a:latin typeface="+mn-lt"/>
              </a:rPr>
              <a:t>each node:</a:t>
            </a:r>
          </a:p>
        </p:txBody>
      </p:sp>
      <p:pic>
        <p:nvPicPr>
          <p:cNvPr id="136201" name="Picture 1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066800"/>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7" name="Rectangle 11"/>
          <p:cNvSpPr>
            <a:spLocks noGrp="1" noChangeArrowheads="1"/>
          </p:cNvSpPr>
          <p:nvPr>
            <p:ph type="title"/>
          </p:nvPr>
        </p:nvSpPr>
        <p:spPr>
          <a:xfrm>
            <a:off x="533400" y="239713"/>
            <a:ext cx="7772400" cy="1143000"/>
          </a:xfrm>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fld id="{F784D624-D040-2E47-A508-03D46FE35CB6}" type="slidenum">
              <a:rPr lang="en-US" smtClean="0"/>
              <a:t>4</a:t>
            </a:fld>
            <a:endParaRPr lang="en-US"/>
          </a:p>
        </p:txBody>
      </p:sp>
    </p:spTree>
    <p:extLst>
      <p:ext uri="{BB962C8B-B14F-4D97-AF65-F5344CB8AC3E}">
        <p14:creationId xmlns:p14="http://schemas.microsoft.com/office/powerpoint/2010/main" val="228925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DB9C001-F40D-E44E-A9F5-D09C5A0C0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7F01674-C3D6-8B4B-970C-FD52461F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80899" name="Picture 3">
            <a:extLst>
              <a:ext uri="{FF2B5EF4-FFF2-40B4-BE49-F238E27FC236}">
                <a16:creationId xmlns:a16="http://schemas.microsoft.com/office/drawing/2014/main" id="{510C8BC5-A8C5-8143-AE10-8B80ACC26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731" y="1818437"/>
            <a:ext cx="1807016" cy="10190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A43122-560A-BE4B-9EFA-D4ACDCD38BB0}"/>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sp>
        <p:nvSpPr>
          <p:cNvPr id="9" name="Rectangle 2">
            <a:extLst>
              <a:ext uri="{FF2B5EF4-FFF2-40B4-BE49-F238E27FC236}">
                <a16:creationId xmlns:a16="http://schemas.microsoft.com/office/drawing/2014/main" id="{B5F777EF-F563-D743-9E3B-AD422AE999F0}"/>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12847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DB9C001-F40D-E44E-A9F5-D09C5A0C0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7F01674-C3D6-8B4B-970C-FD52461F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80899" name="Picture 3">
            <a:extLst>
              <a:ext uri="{FF2B5EF4-FFF2-40B4-BE49-F238E27FC236}">
                <a16:creationId xmlns:a16="http://schemas.microsoft.com/office/drawing/2014/main" id="{510C8BC5-A8C5-8143-AE10-8B80ACC26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731" y="1818437"/>
            <a:ext cx="1807016" cy="10190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A43122-560A-BE4B-9EFA-D4ACDCD38BB0}"/>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sp>
        <p:nvSpPr>
          <p:cNvPr id="9" name="Rectangle 2">
            <a:extLst>
              <a:ext uri="{FF2B5EF4-FFF2-40B4-BE49-F238E27FC236}">
                <a16:creationId xmlns:a16="http://schemas.microsoft.com/office/drawing/2014/main" id="{B5F777EF-F563-D743-9E3B-AD422AE999F0}"/>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cxnSp>
        <p:nvCxnSpPr>
          <p:cNvPr id="3" name="Straight Arrow Connector 2">
            <a:extLst>
              <a:ext uri="{FF2B5EF4-FFF2-40B4-BE49-F238E27FC236}">
                <a16:creationId xmlns:a16="http://schemas.microsoft.com/office/drawing/2014/main" id="{92EFD6F4-CAC4-174E-94C8-8FFECE4CD6D1}"/>
              </a:ext>
            </a:extLst>
          </p:cNvPr>
          <p:cNvCxnSpPr>
            <a:cxnSpLocks/>
          </p:cNvCxnSpPr>
          <p:nvPr/>
        </p:nvCxnSpPr>
        <p:spPr>
          <a:xfrm>
            <a:off x="4849731" y="3169672"/>
            <a:ext cx="1009202" cy="7762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8B7BDA-5071-FB43-B7C8-EFF4877260E9}"/>
              </a:ext>
            </a:extLst>
          </p:cNvPr>
          <p:cNvSpPr txBox="1"/>
          <p:nvPr/>
        </p:nvSpPr>
        <p:spPr>
          <a:xfrm>
            <a:off x="5766467" y="3330721"/>
            <a:ext cx="219573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Sharing distance vector </a:t>
            </a:r>
            <a:r>
              <a:rPr lang="en-US" sz="2000" dirty="0">
                <a:solidFill>
                  <a:prstClr val="black"/>
                </a:solidFill>
                <a:latin typeface="Calibri" panose="020F0502020204030204"/>
              </a:rPr>
              <a:t>info</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2AC8EDE5-FE5F-BE44-AD1F-2A5EB1B0DAE6}"/>
              </a:ext>
            </a:extLst>
          </p:cNvPr>
          <p:cNvCxnSpPr>
            <a:cxnSpLocks/>
          </p:cNvCxnSpPr>
          <p:nvPr/>
        </p:nvCxnSpPr>
        <p:spPr>
          <a:xfrm flipH="1">
            <a:off x="3337858" y="3345330"/>
            <a:ext cx="817921" cy="504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068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DB9C001-F40D-E44E-A9F5-D09C5A0C0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7F01674-C3D6-8B4B-970C-FD52461F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80899" name="Picture 3">
            <a:extLst>
              <a:ext uri="{FF2B5EF4-FFF2-40B4-BE49-F238E27FC236}">
                <a16:creationId xmlns:a16="http://schemas.microsoft.com/office/drawing/2014/main" id="{510C8BC5-A8C5-8143-AE10-8B80ACC26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731" y="1818437"/>
            <a:ext cx="1807016" cy="10190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A43122-560A-BE4B-9EFA-D4ACDCD38BB0}"/>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sp>
        <p:nvSpPr>
          <p:cNvPr id="9" name="Rectangle 2">
            <a:extLst>
              <a:ext uri="{FF2B5EF4-FFF2-40B4-BE49-F238E27FC236}">
                <a16:creationId xmlns:a16="http://schemas.microsoft.com/office/drawing/2014/main" id="{B5F777EF-F563-D743-9E3B-AD422AE999F0}"/>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3" name="TextBox 12">
            <a:extLst>
              <a:ext uri="{FF2B5EF4-FFF2-40B4-BE49-F238E27FC236}">
                <a16:creationId xmlns:a16="http://schemas.microsoft.com/office/drawing/2014/main" id="{C2D9601D-8D47-5045-9663-580F21AAC6E2}"/>
              </a:ext>
            </a:extLst>
          </p:cNvPr>
          <p:cNvSpPr txBox="1"/>
          <p:nvPr/>
        </p:nvSpPr>
        <p:spPr>
          <a:xfrm>
            <a:off x="6068470" y="4939341"/>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Z</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updates its table.</a:t>
            </a:r>
          </a:p>
        </p:txBody>
      </p:sp>
      <p:sp>
        <p:nvSpPr>
          <p:cNvPr id="2" name="TextBox 1">
            <a:extLst>
              <a:ext uri="{FF2B5EF4-FFF2-40B4-BE49-F238E27FC236}">
                <a16:creationId xmlns:a16="http://schemas.microsoft.com/office/drawing/2014/main" id="{D3965C68-46B6-3B4C-B569-5E38904505D8}"/>
              </a:ext>
            </a:extLst>
          </p:cNvPr>
          <p:cNvSpPr txBox="1"/>
          <p:nvPr/>
        </p:nvSpPr>
        <p:spPr>
          <a:xfrm>
            <a:off x="6892496" y="4037958"/>
            <a:ext cx="367408" cy="523220"/>
          </a:xfrm>
          <a:prstGeom prst="rect">
            <a:avLst/>
          </a:prstGeom>
          <a:solidFill>
            <a:schemeClr val="bg1"/>
          </a:solidFill>
        </p:spPr>
        <p:txBody>
          <a:bodyPr wrap="none" rtlCol="0">
            <a:spAutoFit/>
          </a:bodyPr>
          <a:lstStyle/>
          <a:p>
            <a:r>
              <a:rPr lang="en-US" sz="2800" dirty="0"/>
              <a:t>7</a:t>
            </a:r>
          </a:p>
        </p:txBody>
      </p:sp>
    </p:spTree>
    <p:extLst>
      <p:ext uri="{BB962C8B-B14F-4D97-AF65-F5344CB8AC3E}">
        <p14:creationId xmlns:p14="http://schemas.microsoft.com/office/powerpoint/2010/main" val="484578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20DEA-0968-9D49-9194-00121B64F787}"/>
              </a:ext>
            </a:extLst>
          </p:cNvPr>
          <p:cNvPicPr>
            <a:picLocks noChangeAspect="1"/>
          </p:cNvPicPr>
          <p:nvPr/>
        </p:nvPicPr>
        <p:blipFill>
          <a:blip r:embed="rId2"/>
          <a:stretch>
            <a:fillRect/>
          </a:stretch>
        </p:blipFill>
        <p:spPr>
          <a:xfrm>
            <a:off x="1130300" y="1136650"/>
            <a:ext cx="6883400" cy="4584700"/>
          </a:xfrm>
          <a:prstGeom prst="rect">
            <a:avLst/>
          </a:prstGeom>
        </p:spPr>
      </p:pic>
      <p:sp>
        <p:nvSpPr>
          <p:cNvPr id="4" name="Rectangle 2">
            <a:extLst>
              <a:ext uri="{FF2B5EF4-FFF2-40B4-BE49-F238E27FC236}">
                <a16:creationId xmlns:a16="http://schemas.microsoft.com/office/drawing/2014/main" id="{DB1B0750-7526-924C-B313-288DD13E50E9}"/>
              </a:ext>
            </a:extLst>
          </p:cNvPr>
          <p:cNvSpPr txBox="1">
            <a:spLocks noChangeArrowheads="1"/>
          </p:cNvSpPr>
          <p:nvPr/>
        </p:nvSpPr>
        <p:spPr>
          <a:xfrm>
            <a:off x="1130300" y="5849937"/>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“Count to infinity” problem</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Rectangle 2">
            <a:extLst>
              <a:ext uri="{FF2B5EF4-FFF2-40B4-BE49-F238E27FC236}">
                <a16:creationId xmlns:a16="http://schemas.microsoft.com/office/drawing/2014/main" id="{7BF9D1F7-89ED-624C-85FE-BE91A8375C78}"/>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96522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015280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91" y="3357079"/>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442" y="3642471"/>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755232" y="4932947"/>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53C40F-F4AF-E141-B4B1-2765A07322B5}"/>
              </a:ext>
            </a:extLst>
          </p:cNvPr>
          <p:cNvSpPr txBox="1"/>
          <p:nvPr/>
        </p:nvSpPr>
        <p:spPr>
          <a:xfrm>
            <a:off x="100139" y="3847012"/>
            <a:ext cx="1443789" cy="923330"/>
          </a:xfrm>
          <a:prstGeom prst="rect">
            <a:avLst/>
          </a:prstGeom>
          <a:noFill/>
        </p:spPr>
        <p:txBody>
          <a:bodyPr wrap="square" rtlCol="0">
            <a:spAutoFit/>
          </a:bodyPr>
          <a:lstStyle/>
          <a:p>
            <a:r>
              <a:rPr lang="en-US" dirty="0"/>
              <a:t>Maximum possible hops</a:t>
            </a:r>
          </a:p>
        </p:txBody>
      </p:sp>
    </p:spTree>
    <p:extLst>
      <p:ext uri="{BB962C8B-B14F-4D97-AF65-F5344CB8AC3E}">
        <p14:creationId xmlns:p14="http://schemas.microsoft.com/office/powerpoint/2010/main" val="3491854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91" y="3357079"/>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442" y="3642471"/>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755232" y="4932947"/>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08EEA8-45EC-C742-91E9-4BDE3C10E82D}"/>
              </a:ext>
            </a:extLst>
          </p:cNvPr>
          <p:cNvSpPr txBox="1"/>
          <p:nvPr/>
        </p:nvSpPr>
        <p:spPr>
          <a:xfrm>
            <a:off x="305595" y="5582742"/>
            <a:ext cx="8694026" cy="1200329"/>
          </a:xfrm>
          <a:prstGeom prst="rect">
            <a:avLst/>
          </a:prstGeom>
          <a:solidFill>
            <a:srgbClr val="C00000"/>
          </a:solidFill>
        </p:spPr>
        <p:txBody>
          <a:bodyPr wrap="square" rtlCol="0">
            <a:spAutoFit/>
          </a:bodyPr>
          <a:lstStyle/>
          <a:p>
            <a:r>
              <a:rPr lang="en-US" sz="2400" dirty="0">
                <a:solidFill>
                  <a:schemeClr val="bg1"/>
                </a:solidFill>
              </a:rPr>
              <a:t>“Thus, when considering even the most distant Facebook user in the Siberian tundra or the Peruvian rainforest, a friend of your friend probably knows a friend of their friend,” -- Facebook</a:t>
            </a:r>
          </a:p>
        </p:txBody>
      </p:sp>
      <p:sp>
        <p:nvSpPr>
          <p:cNvPr id="8" name="TextBox 7">
            <a:extLst>
              <a:ext uri="{FF2B5EF4-FFF2-40B4-BE49-F238E27FC236}">
                <a16:creationId xmlns:a16="http://schemas.microsoft.com/office/drawing/2014/main" id="{3213EE77-B0E7-F441-94BF-02F5A1887AE9}"/>
              </a:ext>
            </a:extLst>
          </p:cNvPr>
          <p:cNvSpPr txBox="1"/>
          <p:nvPr/>
        </p:nvSpPr>
        <p:spPr>
          <a:xfrm>
            <a:off x="100139" y="3847012"/>
            <a:ext cx="1443789" cy="923330"/>
          </a:xfrm>
          <a:prstGeom prst="rect">
            <a:avLst/>
          </a:prstGeom>
          <a:noFill/>
        </p:spPr>
        <p:txBody>
          <a:bodyPr wrap="square" rtlCol="0">
            <a:spAutoFit/>
          </a:bodyPr>
          <a:lstStyle/>
          <a:p>
            <a:r>
              <a:rPr lang="en-US" dirty="0"/>
              <a:t>Maximum possible hops</a:t>
            </a:r>
          </a:p>
        </p:txBody>
      </p:sp>
    </p:spTree>
    <p:extLst>
      <p:ext uri="{BB962C8B-B14F-4D97-AF65-F5344CB8AC3E}">
        <p14:creationId xmlns:p14="http://schemas.microsoft.com/office/powerpoint/2010/main" val="130321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a:lnSpc>
                <a:spcPct val="90000"/>
              </a:lnSpc>
            </a:pPr>
            <a:endParaRPr lang="en-US" altLang="en-US" sz="2000" dirty="0"/>
          </a:p>
          <a:p>
            <a:pPr>
              <a:lnSpc>
                <a:spcPct val="90000"/>
              </a:lnSpc>
            </a:pPr>
            <a:r>
              <a:rPr lang="en-US" altLang="en-US" dirty="0"/>
              <a:t>One 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B has the route (E, 2, A) in its table, then it knows it must have learned this route from A, and so whenever B sends a routing update to A, it does not include the route (E, 2)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563001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D363815-5EB9-F34E-92D1-8C7A6794BC67}"/>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13954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B272AB-71C4-AC47-A5AF-5030CA8B1564}"/>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Poisoned reverse</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A2631A55-EF3C-A14F-814D-0FF0B2433268}"/>
              </a:ext>
            </a:extLst>
          </p:cNvPr>
          <p:cNvSpPr txBox="1"/>
          <p:nvPr/>
        </p:nvSpPr>
        <p:spPr>
          <a:xfrm>
            <a:off x="0" y="2438400"/>
            <a:ext cx="9144000" cy="461665"/>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Does poison reverse solve the general count-to-infinity problem?</a:t>
            </a:r>
          </a:p>
        </p:txBody>
      </p:sp>
      <p:sp>
        <p:nvSpPr>
          <p:cNvPr id="5" name="TextBox 4">
            <a:extLst>
              <a:ext uri="{FF2B5EF4-FFF2-40B4-BE49-F238E27FC236}">
                <a16:creationId xmlns:a16="http://schemas.microsoft.com/office/drawing/2014/main" id="{2D2F0586-8A8B-3E4A-B8CE-470F31C0962A}"/>
              </a:ext>
            </a:extLst>
          </p:cNvPr>
          <p:cNvSpPr txBox="1"/>
          <p:nvPr/>
        </p:nvSpPr>
        <p:spPr>
          <a:xfrm>
            <a:off x="533400" y="3254672"/>
            <a:ext cx="8305800" cy="1569660"/>
          </a:xfrm>
          <a:prstGeom prst="rect">
            <a:avLst/>
          </a:prstGeom>
          <a:solidFill>
            <a:schemeClr val="accent5">
              <a:lumMod val="75000"/>
            </a:schemeClr>
          </a:solidFill>
        </p:spPr>
        <p:txBody>
          <a:bodyPr wrap="square" rtlCol="0">
            <a:spAutoFit/>
          </a:bodyPr>
          <a:lstStyle>
            <a:defPPr>
              <a:defRPr lang="en-US"/>
            </a:defPPr>
            <a:lvl1pPr algn="ctr">
              <a:defRPr sz="24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It does not.  It may be possible that loops involving three or more nodes (rather than simply two immediately neighboring nodes, as we shown in last example) will not be detected by the poison reverse technique.</a:t>
            </a:r>
          </a:p>
        </p:txBody>
      </p:sp>
    </p:spTree>
    <p:extLst>
      <p:ext uri="{BB962C8B-B14F-4D97-AF65-F5344CB8AC3E}">
        <p14:creationId xmlns:p14="http://schemas.microsoft.com/office/powerpoint/2010/main" val="37283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updates</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solidFill>
                  <a:schemeClr val="accent2">
                    <a:lumMod val="75000"/>
                  </a:schemeClr>
                </a:solidFill>
              </a:rPr>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134890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43926E3-D6B5-7C4E-BA62-598F344E15B1}"/>
              </a:ext>
            </a:extLst>
          </p:cNvPr>
          <p:cNvSpPr>
            <a:spLocks noGrp="1" noChangeArrowheads="1"/>
          </p:cNvSpPr>
          <p:nvPr>
            <p:ph type="title"/>
          </p:nvPr>
        </p:nvSpPr>
        <p:spPr>
          <a:xfrm>
            <a:off x="611188" y="171450"/>
            <a:ext cx="8281987" cy="646113"/>
          </a:xfrm>
        </p:spPr>
        <p:txBody>
          <a:bodyPr>
            <a:normAutofit fontScale="90000"/>
          </a:bodyPr>
          <a:lstStyle/>
          <a:p>
            <a:pPr eaLnBrk="1" hangingPunct="1"/>
            <a:r>
              <a:rPr lang="en-US" altLang="en-US" sz="3600" dirty="0"/>
              <a:t>DV Implementation: Routing Information Protocol (RIP)</a:t>
            </a:r>
            <a:endParaRPr lang="en-AU" altLang="en-US" sz="3600" dirty="0"/>
          </a:p>
        </p:txBody>
      </p:sp>
      <p:sp>
        <p:nvSpPr>
          <p:cNvPr id="115715" name="Rectangle 3">
            <a:extLst>
              <a:ext uri="{FF2B5EF4-FFF2-40B4-BE49-F238E27FC236}">
                <a16:creationId xmlns:a16="http://schemas.microsoft.com/office/drawing/2014/main" id="{31B6464C-354D-B448-A42E-86BC92D56689}"/>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Example Network</a:t>
            </a:r>
          </a:p>
          <a:p>
            <a:pPr lvl="1" eaLnBrk="1" hangingPunct="1">
              <a:lnSpc>
                <a:spcPct val="90000"/>
              </a:lnSpc>
              <a:buFont typeface="Wingdings" pitchFamily="2" charset="2"/>
              <a:buNone/>
            </a:pPr>
            <a:r>
              <a:rPr lang="en-US" altLang="en-US" sz="2000"/>
              <a:t>running RIP				RIPv2 Packet Format</a:t>
            </a:r>
          </a:p>
        </p:txBody>
      </p:sp>
      <p:pic>
        <p:nvPicPr>
          <p:cNvPr id="115716" name="Picture 5" descr="f03-30-9780123850591 copy">
            <a:extLst>
              <a:ext uri="{FF2B5EF4-FFF2-40B4-BE49-F238E27FC236}">
                <a16:creationId xmlns:a16="http://schemas.microsoft.com/office/drawing/2014/main" id="{B460B2B8-7256-794B-8180-1829CC8EC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2879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f03-31-9780123850591 copy">
            <a:extLst>
              <a:ext uri="{FF2B5EF4-FFF2-40B4-BE49-F238E27FC236}">
                <a16:creationId xmlns:a16="http://schemas.microsoft.com/office/drawing/2014/main" id="{F2E8644A-592E-6446-A00A-90BC15077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0353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136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Link State Routing</a:t>
            </a:r>
          </a:p>
        </p:txBody>
      </p:sp>
    </p:spTree>
    <p:extLst>
      <p:ext uri="{BB962C8B-B14F-4D97-AF65-F5344CB8AC3E}">
        <p14:creationId xmlns:p14="http://schemas.microsoft.com/office/powerpoint/2010/main" val="4020977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a:t>Link State Routing</a:t>
            </a:r>
            <a:endParaRPr lang="en-AU" altLang="en-US" sz="360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4" name="Picture 2">
            <a:extLst>
              <a:ext uri="{FF2B5EF4-FFF2-40B4-BE49-F238E27FC236}">
                <a16:creationId xmlns:a16="http://schemas.microsoft.com/office/drawing/2014/main" id="{579C18D7-AB89-E349-8D98-DF93B118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01" y="3397719"/>
            <a:ext cx="2512049" cy="2452803"/>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89BC250A-4F93-7746-97B1-8747DDDC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63" y="3214056"/>
            <a:ext cx="672447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519" y="4737859"/>
            <a:ext cx="1963456" cy="212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BFA423-C07B-214A-AF7D-5999E6DF5381}"/>
              </a:ext>
            </a:extLst>
          </p:cNvPr>
          <p:cNvSpPr txBox="1"/>
          <p:nvPr/>
        </p:nvSpPr>
        <p:spPr>
          <a:xfrm>
            <a:off x="6621975" y="5116890"/>
            <a:ext cx="2522025" cy="1569660"/>
          </a:xfrm>
          <a:prstGeom prst="rect">
            <a:avLst/>
          </a:prstGeom>
          <a:noFill/>
        </p:spPr>
        <p:txBody>
          <a:bodyPr wrap="square" rtlCol="0">
            <a:spAutoFit/>
          </a:bodyPr>
          <a:lstStyle/>
          <a:p>
            <a:r>
              <a:rPr lang="en-US" altLang="en-US" sz="2400" dirty="0"/>
              <a:t>All nodes will know the link-state information of all other nodes</a:t>
            </a:r>
          </a:p>
        </p:txBody>
      </p:sp>
    </p:spTree>
    <p:extLst>
      <p:ext uri="{BB962C8B-B14F-4D97-AF65-F5344CB8AC3E}">
        <p14:creationId xmlns:p14="http://schemas.microsoft.com/office/powerpoint/2010/main" val="254660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Routing</a:t>
            </a:r>
            <a:endParaRPr lang="en-AU" altLang="en-US" sz="3600" dirty="0"/>
          </a:p>
        </p:txBody>
      </p:sp>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532" y="1980915"/>
            <a:ext cx="1341067" cy="144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A48C62-E72C-4743-BD29-B1D969CAAD19}"/>
              </a:ext>
            </a:extLst>
          </p:cNvPr>
          <p:cNvSpPr txBox="1"/>
          <p:nvPr/>
        </p:nvSpPr>
        <p:spPr>
          <a:xfrm>
            <a:off x="406401" y="3000375"/>
            <a:ext cx="7607211" cy="3194721"/>
          </a:xfrm>
          <a:prstGeom prst="rect">
            <a:avLst/>
          </a:prstGeom>
          <a:noFill/>
        </p:spPr>
        <p:txBody>
          <a:bodyPr wrap="none" rtlCol="0">
            <a:spAutoFit/>
          </a:bodyPr>
          <a:lstStyle/>
          <a:p>
            <a:pPr>
              <a:lnSpc>
                <a:spcPct val="85000"/>
              </a:lnSpc>
            </a:pPr>
            <a:r>
              <a:rPr lang="en-US" altLang="en-US" sz="2400" b="1" dirty="0">
                <a:solidFill>
                  <a:schemeClr val="accent1">
                    <a:lumMod val="75000"/>
                  </a:schemeClr>
                </a:solidFill>
              </a:rPr>
              <a:t>Link State Packet (LSP):</a:t>
            </a:r>
          </a:p>
          <a:p>
            <a:pPr marL="914400" lvl="1" indent="-457200">
              <a:lnSpc>
                <a:spcPct val="85000"/>
              </a:lnSpc>
              <a:buAutoNum type="arabicParenBoth"/>
            </a:pPr>
            <a:r>
              <a:rPr lang="en-US" altLang="en-US" sz="2400" dirty="0"/>
              <a:t>The ID of the node that created the LSP</a:t>
            </a:r>
          </a:p>
          <a:p>
            <a:pPr lvl="1">
              <a:lnSpc>
                <a:spcPct val="85000"/>
              </a:lnSpc>
            </a:pPr>
            <a:r>
              <a:rPr lang="en-US" altLang="en-US" sz="2400" dirty="0"/>
              <a:t>(2) Costs of links to each directly connected neighbor</a:t>
            </a:r>
          </a:p>
          <a:p>
            <a:pPr lvl="1">
              <a:lnSpc>
                <a:spcPct val="85000"/>
              </a:lnSpc>
            </a:pPr>
            <a:r>
              <a:rPr lang="en-US" altLang="en-US" sz="2400" dirty="0"/>
              <a:t>(3) A sequence number (SEQNO)</a:t>
            </a:r>
          </a:p>
          <a:p>
            <a:pPr lvl="1">
              <a:lnSpc>
                <a:spcPct val="85000"/>
              </a:lnSpc>
            </a:pPr>
            <a:r>
              <a:rPr lang="en-US" altLang="en-US" sz="2400" dirty="0">
                <a:solidFill>
                  <a:schemeClr val="accent6">
                    <a:lumMod val="75000"/>
                  </a:schemeClr>
                </a:solidFill>
              </a:rPr>
              <a:t>      [To distinguish a newer LSP from the old ones]</a:t>
            </a:r>
          </a:p>
          <a:p>
            <a:pPr lvl="1">
              <a:lnSpc>
                <a:spcPct val="85000"/>
              </a:lnSpc>
            </a:pPr>
            <a:r>
              <a:rPr lang="en-US" altLang="en-US" sz="2400" dirty="0">
                <a:solidFill>
                  <a:schemeClr val="accent6">
                    <a:lumMod val="75000"/>
                  </a:schemeClr>
                </a:solidFill>
              </a:rPr>
              <a:t>      [Smaller number == older LSP]</a:t>
            </a:r>
          </a:p>
          <a:p>
            <a:pPr lvl="1">
              <a:lnSpc>
                <a:spcPct val="85000"/>
              </a:lnSpc>
            </a:pPr>
            <a:r>
              <a:rPr lang="en-US" altLang="en-US" sz="2400" dirty="0"/>
              <a:t>(4) A Time-To-Live (TTL) for this packet</a:t>
            </a:r>
          </a:p>
          <a:p>
            <a:pPr lvl="1">
              <a:lnSpc>
                <a:spcPct val="85000"/>
              </a:lnSpc>
            </a:pPr>
            <a:r>
              <a:rPr lang="en-US" altLang="en-US" sz="2400" dirty="0"/>
              <a:t>      </a:t>
            </a:r>
            <a:r>
              <a:rPr lang="en-US" altLang="en-US" sz="2400" dirty="0">
                <a:solidFill>
                  <a:schemeClr val="accent6">
                    <a:lumMod val="75000"/>
                  </a:schemeClr>
                </a:solidFill>
              </a:rPr>
              <a:t>[To make sure old information is eventually removed</a:t>
            </a:r>
          </a:p>
          <a:p>
            <a:pPr lvl="1">
              <a:lnSpc>
                <a:spcPct val="85000"/>
              </a:lnSpc>
            </a:pPr>
            <a:r>
              <a:rPr lang="en-US" altLang="en-US" sz="2400" dirty="0">
                <a:solidFill>
                  <a:schemeClr val="accent6">
                    <a:lumMod val="75000"/>
                  </a:schemeClr>
                </a:solidFill>
              </a:rPr>
              <a:t>	from the network]</a:t>
            </a:r>
            <a:endParaRPr lang="en-US" altLang="en-US" sz="2400" dirty="0"/>
          </a:p>
          <a:p>
            <a:endParaRPr lang="en-US" dirty="0"/>
          </a:p>
        </p:txBody>
      </p:sp>
      <p:sp>
        <p:nvSpPr>
          <p:cNvPr id="4" name="Content Placeholder 3">
            <a:extLst>
              <a:ext uri="{FF2B5EF4-FFF2-40B4-BE49-F238E27FC236}">
                <a16:creationId xmlns:a16="http://schemas.microsoft.com/office/drawing/2014/main" id="{FFEF6761-4A7D-5F4E-B9DB-15A76BEFB397}"/>
              </a:ext>
            </a:extLst>
          </p:cNvPr>
          <p:cNvSpPr>
            <a:spLocks noGrp="1"/>
          </p:cNvSpPr>
          <p:nvPr>
            <p:ph idx="1"/>
          </p:nvPr>
        </p:nvSpPr>
        <p:spPr/>
        <p:txBody>
          <a:bodyPr/>
          <a:lstStyle/>
          <a:p>
            <a:endParaRPr lang="en-US" dirty="0"/>
          </a:p>
        </p:txBody>
      </p:sp>
      <p:sp>
        <p:nvSpPr>
          <p:cNvPr id="8" name="Rectangle 3">
            <a:extLst>
              <a:ext uri="{FF2B5EF4-FFF2-40B4-BE49-F238E27FC236}">
                <a16:creationId xmlns:a16="http://schemas.microsoft.com/office/drawing/2014/main" id="{88091E60-3FBB-7448-A576-C7BF273369BF}"/>
              </a:ext>
            </a:extLst>
          </p:cNvPr>
          <p:cNvSpPr txBox="1">
            <a:spLocks noChangeArrowheads="1"/>
          </p:cNvSpPr>
          <p:nvPr/>
        </p:nvSpPr>
        <p:spPr>
          <a:xfrm>
            <a:off x="406401" y="1007478"/>
            <a:ext cx="8504236" cy="1367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a:t>Strategy:</a:t>
            </a:r>
          </a:p>
          <a:p>
            <a:pPr>
              <a:lnSpc>
                <a:spcPct val="80000"/>
              </a:lnSpc>
              <a:buFontTx/>
              <a:buNone/>
            </a:pPr>
            <a:r>
              <a:rPr lang="en-US" altLang="en-US">
                <a:solidFill>
                  <a:srgbClr val="C00000"/>
                </a:solidFill>
              </a:rPr>
              <a:t>	Send to all nodes (not just neighbors) information about neighbors (not connection to all nodes).</a:t>
            </a:r>
          </a:p>
          <a:p>
            <a:pPr marL="457200" lvl="1" indent="0">
              <a:buSzPct val="100000"/>
              <a:buFont typeface="Arial" panose="020B0604020202020204" pitchFamily="34" charset="0"/>
              <a:buNone/>
            </a:pPr>
            <a:endParaRPr lang="en-US" altLang="en-US"/>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dirty="0"/>
          </a:p>
        </p:txBody>
      </p:sp>
    </p:spTree>
    <p:extLst>
      <p:ext uri="{BB962C8B-B14F-4D97-AF65-F5344CB8AC3E}">
        <p14:creationId xmlns:p14="http://schemas.microsoft.com/office/powerpoint/2010/main" val="319729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0063B6-3486-9E41-9C47-58EA750969A8}"/>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Link State Routing</a:t>
            </a:r>
            <a:endParaRPr lang="en-AU" altLang="en-US" sz="3600" dirty="0"/>
          </a:p>
        </p:txBody>
      </p:sp>
      <p:sp>
        <p:nvSpPr>
          <p:cNvPr id="3" name="Rectangle 2">
            <a:extLst>
              <a:ext uri="{FF2B5EF4-FFF2-40B4-BE49-F238E27FC236}">
                <a16:creationId xmlns:a16="http://schemas.microsoft.com/office/drawing/2014/main" id="{D3D6A1C6-A84B-6548-AAB0-9283F38D5E89}"/>
              </a:ext>
            </a:extLst>
          </p:cNvPr>
          <p:cNvSpPr txBox="1">
            <a:spLocks noChangeArrowheads="1"/>
          </p:cNvSpPr>
          <p:nvPr/>
        </p:nvSpPr>
        <p:spPr>
          <a:xfrm>
            <a:off x="1516856" y="1524000"/>
            <a:ext cx="6110287"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(1) Reliable flooding</a:t>
            </a:r>
          </a:p>
          <a:p>
            <a:r>
              <a:rPr lang="en-US" altLang="en-US" sz="2800" dirty="0">
                <a:solidFill>
                  <a:schemeClr val="accent6">
                    <a:lumMod val="75000"/>
                  </a:schemeClr>
                </a:solidFill>
                <a:latin typeface="+mn-lt"/>
              </a:rPr>
              <a:t>[Makes sure all nodes in the network get a copy of LSP from all other nodes]</a:t>
            </a:r>
            <a:endParaRPr lang="en-AU" altLang="en-US" sz="2800" dirty="0">
              <a:solidFill>
                <a:schemeClr val="accent6">
                  <a:lumMod val="75000"/>
                </a:schemeClr>
              </a:solidFill>
              <a:latin typeface="+mn-lt"/>
            </a:endParaRPr>
          </a:p>
        </p:txBody>
      </p:sp>
      <p:sp>
        <p:nvSpPr>
          <p:cNvPr id="4" name="Rectangle 2">
            <a:extLst>
              <a:ext uri="{FF2B5EF4-FFF2-40B4-BE49-F238E27FC236}">
                <a16:creationId xmlns:a16="http://schemas.microsoft.com/office/drawing/2014/main" id="{E70B5384-77CE-4246-A28D-03B4AAEB1294}"/>
              </a:ext>
            </a:extLst>
          </p:cNvPr>
          <p:cNvSpPr txBox="1">
            <a:spLocks noChangeArrowheads="1"/>
          </p:cNvSpPr>
          <p:nvPr/>
        </p:nvSpPr>
        <p:spPr>
          <a:xfrm>
            <a:off x="1516856" y="3424238"/>
            <a:ext cx="6884194"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(2) Route calculation</a:t>
            </a:r>
          </a:p>
          <a:p>
            <a:r>
              <a:rPr lang="en-US" altLang="en-US" sz="2800" dirty="0">
                <a:latin typeface="+mn-lt"/>
              </a:rPr>
              <a:t>      (Dijkstra’s shortest path algorithm)</a:t>
            </a:r>
          </a:p>
          <a:p>
            <a:r>
              <a:rPr lang="en-US" altLang="en-US" sz="2800" dirty="0">
                <a:solidFill>
                  <a:schemeClr val="accent6">
                    <a:lumMod val="75000"/>
                  </a:schemeClr>
                </a:solidFill>
                <a:latin typeface="+mn-lt"/>
              </a:rPr>
              <a:t>[Calculates the shortest path from each node to all other nodes and the corresponding next-hop]</a:t>
            </a:r>
            <a:endParaRPr lang="en-AU" altLang="en-US" sz="2800" dirty="0">
              <a:solidFill>
                <a:schemeClr val="accent6">
                  <a:lumMod val="75000"/>
                </a:schemeClr>
              </a:solidFill>
              <a:latin typeface="+mn-lt"/>
            </a:endParaRPr>
          </a:p>
        </p:txBody>
      </p:sp>
    </p:spTree>
    <p:extLst>
      <p:ext uri="{BB962C8B-B14F-4D97-AF65-F5344CB8AC3E}">
        <p14:creationId xmlns:p14="http://schemas.microsoft.com/office/powerpoint/2010/main" val="73301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F01F78-DB3C-4344-A7C8-88CADD5EACE5}"/>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Link State Routing: </a:t>
            </a:r>
            <a:r>
              <a:rPr lang="en-US" altLang="en-US" sz="3600" b="1" dirty="0">
                <a:solidFill>
                  <a:srgbClr val="C00000"/>
                </a:solidFill>
              </a:rPr>
              <a:t>Reliable flooding</a:t>
            </a:r>
            <a:endParaRPr lang="en-AU" altLang="en-US" sz="3600" b="1" dirty="0">
              <a:solidFill>
                <a:srgbClr val="C00000"/>
              </a:solidFill>
            </a:endParaRPr>
          </a:p>
        </p:txBody>
      </p:sp>
      <p:sp>
        <p:nvSpPr>
          <p:cNvPr id="3" name="Rectangle 3">
            <a:extLst>
              <a:ext uri="{FF2B5EF4-FFF2-40B4-BE49-F238E27FC236}">
                <a16:creationId xmlns:a16="http://schemas.microsoft.com/office/drawing/2014/main" id="{22ED70B4-BC8D-6840-8115-E66C6824E69B}"/>
              </a:ext>
            </a:extLst>
          </p:cNvPr>
          <p:cNvSpPr txBox="1">
            <a:spLocks noChangeArrowheads="1"/>
          </p:cNvSpPr>
          <p:nvPr/>
        </p:nvSpPr>
        <p:spPr>
          <a:xfrm>
            <a:off x="406401" y="1007478"/>
            <a:ext cx="8504236" cy="5120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5000"/>
              </a:lnSpc>
            </a:pPr>
            <a:r>
              <a:rPr lang="en-US" altLang="en-US" sz="2800" dirty="0"/>
              <a:t>Store most recent LSP from each node</a:t>
            </a:r>
          </a:p>
          <a:p>
            <a:pPr lvl="1">
              <a:lnSpc>
                <a:spcPct val="85000"/>
              </a:lnSpc>
            </a:pPr>
            <a:r>
              <a:rPr lang="en-US" altLang="en-US" sz="2800" dirty="0"/>
              <a:t>Forward LSP to all nodes but one that sent it</a:t>
            </a:r>
          </a:p>
          <a:p>
            <a:pPr lvl="1">
              <a:lnSpc>
                <a:spcPct val="85000"/>
              </a:lnSpc>
            </a:pPr>
            <a:r>
              <a:rPr lang="en-US" altLang="en-US" sz="2800" dirty="0"/>
              <a:t>Generate new LSP periodically; increment SEQNO</a:t>
            </a:r>
          </a:p>
          <a:p>
            <a:pPr lvl="1">
              <a:lnSpc>
                <a:spcPct val="85000"/>
              </a:lnSpc>
            </a:pPr>
            <a:r>
              <a:rPr lang="en-US" altLang="en-US" sz="2800" dirty="0"/>
              <a:t>Start SEQNO at 0 when reboot</a:t>
            </a:r>
          </a:p>
          <a:p>
            <a:pPr lvl="1">
              <a:lnSpc>
                <a:spcPct val="85000"/>
              </a:lnSpc>
            </a:pPr>
            <a:r>
              <a:rPr lang="en-US" altLang="en-US" sz="2800" dirty="0"/>
              <a:t>Decrement TTL before flooding it to neighbors.</a:t>
            </a:r>
          </a:p>
          <a:p>
            <a:pPr marL="457200" lvl="1" indent="0">
              <a:lnSpc>
                <a:spcPct val="85000"/>
              </a:lnSpc>
              <a:buNone/>
            </a:pPr>
            <a:r>
              <a:rPr lang="en-US" altLang="en-US" sz="2800" dirty="0"/>
              <a:t>   Also age the stored LSP (decrement TTL)</a:t>
            </a:r>
          </a:p>
          <a:p>
            <a:pPr marL="457200" lvl="1" indent="0">
              <a:lnSpc>
                <a:spcPct val="85000"/>
              </a:lnSpc>
              <a:buNone/>
            </a:pPr>
            <a:r>
              <a:rPr lang="en-US" altLang="en-US" sz="2800" dirty="0"/>
              <a:t>   Discard when TTL=0.</a:t>
            </a:r>
          </a:p>
          <a:p>
            <a:pPr lvl="1">
              <a:buSzPct val="100000"/>
              <a:buFontTx/>
              <a:buChar char="•"/>
            </a:pPr>
            <a:endParaRPr lang="en-US" altLang="en-US"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6289714E-D900-4243-A398-B99B1D062688}"/>
              </a:ext>
            </a:extLst>
          </p:cNvPr>
          <p:cNvSpPr txBox="1">
            <a:spLocks noChangeArrowheads="1"/>
          </p:cNvSpPr>
          <p:nvPr/>
        </p:nvSpPr>
        <p:spPr>
          <a:xfrm>
            <a:off x="959644" y="4752975"/>
            <a:ext cx="6110287"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Goals:</a:t>
            </a:r>
          </a:p>
          <a:p>
            <a:pPr marL="514350" indent="-514350">
              <a:buAutoNum type="arabicParenR"/>
            </a:pPr>
            <a:r>
              <a:rPr lang="en-US" altLang="en-US" sz="2800" dirty="0">
                <a:latin typeface="+mn-lt"/>
              </a:rPr>
              <a:t>Flood in minimum time</a:t>
            </a:r>
          </a:p>
          <a:p>
            <a:pPr marL="514350" indent="-514350">
              <a:buAutoNum type="arabicParenR"/>
            </a:pPr>
            <a:r>
              <a:rPr lang="en-US" altLang="en-US" sz="2800" dirty="0">
                <a:latin typeface="+mn-lt"/>
              </a:rPr>
              <a:t>Minimize total routing traffic</a:t>
            </a:r>
          </a:p>
        </p:txBody>
      </p:sp>
    </p:spTree>
    <p:extLst>
      <p:ext uri="{BB962C8B-B14F-4D97-AF65-F5344CB8AC3E}">
        <p14:creationId xmlns:p14="http://schemas.microsoft.com/office/powerpoint/2010/main" val="174133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8457A88-AC6F-4A4D-8415-A97A198D936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a:t>
            </a:r>
            <a:endParaRPr lang="en-AU" altLang="en-US" sz="3600" dirty="0"/>
          </a:p>
        </p:txBody>
      </p:sp>
      <p:sp>
        <p:nvSpPr>
          <p:cNvPr id="117763" name="Rectangle 3">
            <a:extLst>
              <a:ext uri="{FF2B5EF4-FFF2-40B4-BE49-F238E27FC236}">
                <a16:creationId xmlns:a16="http://schemas.microsoft.com/office/drawing/2014/main" id="{9E9E1660-F554-D745-84A8-934A99CF16E7}"/>
              </a:ext>
            </a:extLst>
          </p:cNvPr>
          <p:cNvSpPr>
            <a:spLocks noGrp="1" noChangeArrowheads="1"/>
          </p:cNvSpPr>
          <p:nvPr>
            <p:ph type="body" idx="1"/>
          </p:nvPr>
        </p:nvSpPr>
        <p:spPr>
          <a:xfrm>
            <a:off x="808831" y="1108869"/>
            <a:ext cx="7886700" cy="4351338"/>
          </a:xfrm>
        </p:spPr>
        <p:txBody>
          <a:bodyPr>
            <a:normAutofit fontScale="77500" lnSpcReduction="20000"/>
          </a:bodyPr>
          <a:lstStyle/>
          <a:p>
            <a:pPr>
              <a:lnSpc>
                <a:spcPct val="80000"/>
              </a:lnSpc>
              <a:buFontTx/>
              <a:buNone/>
            </a:pPr>
            <a:r>
              <a:rPr lang="en-US" altLang="en-US" sz="2400" dirty="0"/>
              <a:t>Reliable Flooding</a:t>
            </a:r>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 typeface="Wingdings" pitchFamily="2" charset="2"/>
              <a:buNone/>
            </a:pPr>
            <a:r>
              <a:rPr lang="en-US" altLang="en-US" sz="2000" dirty="0"/>
              <a:t>Flooding of link-state packets. (a) LSP arrives at node X; (b) X floods LSP to A and C; (c) A and C flood LSP to B (but not X); (d) flooding is complete</a:t>
            </a:r>
          </a:p>
          <a:p>
            <a:pPr>
              <a:lnSpc>
                <a:spcPct val="80000"/>
              </a:lnSpc>
              <a:buFontTx/>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17764" name="Picture 5" descr="f03-32-9780123850591 copy">
            <a:extLst>
              <a:ext uri="{FF2B5EF4-FFF2-40B4-BE49-F238E27FC236}">
                <a16:creationId xmlns:a16="http://schemas.microsoft.com/office/drawing/2014/main" id="{743F701D-51C6-CC47-82A0-BCC57E217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00213"/>
            <a:ext cx="5757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36A89C7-EE3D-0F47-BCAD-990CDA7D0EC8}"/>
              </a:ext>
            </a:extLst>
          </p:cNvPr>
          <p:cNvGrpSpPr/>
          <p:nvPr/>
        </p:nvGrpSpPr>
        <p:grpSpPr>
          <a:xfrm>
            <a:off x="3357563" y="817563"/>
            <a:ext cx="4860192" cy="3640137"/>
            <a:chOff x="2489848" y="3801256"/>
            <a:chExt cx="4860192" cy="3640137"/>
          </a:xfrm>
        </p:grpSpPr>
        <p:sp>
          <p:nvSpPr>
            <p:cNvPr id="6" name="TextBox 5">
              <a:extLst>
                <a:ext uri="{FF2B5EF4-FFF2-40B4-BE49-F238E27FC236}">
                  <a16:creationId xmlns:a16="http://schemas.microsoft.com/office/drawing/2014/main" id="{DD7BF9AA-BF8B-3040-B86B-0BADA8B306F9}"/>
                </a:ext>
              </a:extLst>
            </p:cNvPr>
            <p:cNvSpPr txBox="1"/>
            <p:nvPr/>
          </p:nvSpPr>
          <p:spPr>
            <a:xfrm>
              <a:off x="3473860" y="3801256"/>
              <a:ext cx="3876180" cy="1815882"/>
            </a:xfrm>
            <a:prstGeom prst="rect">
              <a:avLst/>
            </a:prstGeom>
            <a:solidFill>
              <a:srgbClr val="C00000"/>
            </a:solidFill>
          </p:spPr>
          <p:txBody>
            <a:bodyPr wrap="square" rtlCol="0">
              <a:spAutoFit/>
            </a:bodyPr>
            <a:lstStyle/>
            <a:p>
              <a:pPr algn="ctr"/>
              <a:r>
                <a:rPr lang="en-US" sz="2800" dirty="0">
                  <a:solidFill>
                    <a:schemeClr val="bg1"/>
                  </a:solidFill>
                </a:rPr>
                <a:t>Gets two identical copies of LSP.</a:t>
              </a:r>
            </a:p>
            <a:p>
              <a:pPr algn="ctr"/>
              <a:r>
                <a:rPr lang="en-US" sz="2800" dirty="0">
                  <a:solidFill>
                    <a:schemeClr val="bg1"/>
                  </a:solidFill>
                </a:rPr>
                <a:t>Accepts the one arrived first</a:t>
              </a:r>
            </a:p>
          </p:txBody>
        </p:sp>
        <p:sp>
          <p:nvSpPr>
            <p:cNvPr id="7" name="Freeform 6">
              <a:extLst>
                <a:ext uri="{FF2B5EF4-FFF2-40B4-BE49-F238E27FC236}">
                  <a16:creationId xmlns:a16="http://schemas.microsoft.com/office/drawing/2014/main" id="{B140917A-1D00-9B40-8FB9-D39C922E35C4}"/>
                </a:ext>
              </a:extLst>
            </p:cNvPr>
            <p:cNvSpPr/>
            <p:nvPr/>
          </p:nvSpPr>
          <p:spPr>
            <a:xfrm>
              <a:off x="2489848" y="4138863"/>
              <a:ext cx="991289" cy="3302530"/>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345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FC2C12E9-C33D-7047-A053-711FDA43F7FA}"/>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61" name="Oval 60">
            <a:extLst>
              <a:ext uri="{FF2B5EF4-FFF2-40B4-BE49-F238E27FC236}">
                <a16:creationId xmlns:a16="http://schemas.microsoft.com/office/drawing/2014/main" id="{D4BBE3D8-ADC3-6946-952B-85A7C3AB565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2" name="Oval 61">
            <a:extLst>
              <a:ext uri="{FF2B5EF4-FFF2-40B4-BE49-F238E27FC236}">
                <a16:creationId xmlns:a16="http://schemas.microsoft.com/office/drawing/2014/main" id="{2518436E-3ED7-1F41-A770-57A2882B3561}"/>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3" name="Oval 62">
            <a:extLst>
              <a:ext uri="{FF2B5EF4-FFF2-40B4-BE49-F238E27FC236}">
                <a16:creationId xmlns:a16="http://schemas.microsoft.com/office/drawing/2014/main" id="{78B96A0F-904F-954D-8DB8-3EAFE1A49B20}"/>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4" name="Oval 63">
            <a:extLst>
              <a:ext uri="{FF2B5EF4-FFF2-40B4-BE49-F238E27FC236}">
                <a16:creationId xmlns:a16="http://schemas.microsoft.com/office/drawing/2014/main" id="{0B8CF6C7-9BB6-F940-B4DD-55DACAFAED5F}"/>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5" name="Straight Connector 64">
            <a:extLst>
              <a:ext uri="{FF2B5EF4-FFF2-40B4-BE49-F238E27FC236}">
                <a16:creationId xmlns:a16="http://schemas.microsoft.com/office/drawing/2014/main" id="{6ED0F183-4945-2A4F-BC62-69286E5C374E}"/>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27BE314-5BC6-A740-95CE-564D4A825A91}"/>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EE20BB-A958-4F4D-B22F-E041D497D20A}"/>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5C0810-FAD8-1940-BEF5-C573E4535F0D}"/>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78094A-14AA-BF4E-923A-6C9B889AFB95}"/>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5983EC-FF3F-F647-A66E-6AC4FC511C8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9A24D2-39FA-6D40-B6DA-F0CE6C1AED45}"/>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91F7838-F6BF-1241-A95D-C17055A4A2BA}"/>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73" name="TextBox 72">
            <a:extLst>
              <a:ext uri="{FF2B5EF4-FFF2-40B4-BE49-F238E27FC236}">
                <a16:creationId xmlns:a16="http://schemas.microsoft.com/office/drawing/2014/main" id="{4C250C94-FD3A-894B-B23D-F9B51947A9CE}"/>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74" name="TextBox 73">
            <a:extLst>
              <a:ext uri="{FF2B5EF4-FFF2-40B4-BE49-F238E27FC236}">
                <a16:creationId xmlns:a16="http://schemas.microsoft.com/office/drawing/2014/main" id="{9EDE2BCE-954A-E648-8CF0-4A3563297202}"/>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75" name="TextBox 74">
            <a:extLst>
              <a:ext uri="{FF2B5EF4-FFF2-40B4-BE49-F238E27FC236}">
                <a16:creationId xmlns:a16="http://schemas.microsoft.com/office/drawing/2014/main" id="{3009F3DB-83D6-1244-B7E6-0DB4B5370284}"/>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76" name="TextBox 75">
            <a:extLst>
              <a:ext uri="{FF2B5EF4-FFF2-40B4-BE49-F238E27FC236}">
                <a16:creationId xmlns:a16="http://schemas.microsoft.com/office/drawing/2014/main" id="{1635D32F-21D7-464A-B3A6-22692855DAFE}"/>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77" name="TextBox 76">
            <a:extLst>
              <a:ext uri="{FF2B5EF4-FFF2-40B4-BE49-F238E27FC236}">
                <a16:creationId xmlns:a16="http://schemas.microsoft.com/office/drawing/2014/main" id="{5F4E0ECD-FF0E-AE49-A5CA-7BE25043382A}"/>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78" name="TextBox 77">
            <a:extLst>
              <a:ext uri="{FF2B5EF4-FFF2-40B4-BE49-F238E27FC236}">
                <a16:creationId xmlns:a16="http://schemas.microsoft.com/office/drawing/2014/main" id="{6E1849B3-49D7-FE47-988D-AD047AC86265}"/>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grpSp>
        <p:nvGrpSpPr>
          <p:cNvPr id="2" name="Group 1">
            <a:extLst>
              <a:ext uri="{FF2B5EF4-FFF2-40B4-BE49-F238E27FC236}">
                <a16:creationId xmlns:a16="http://schemas.microsoft.com/office/drawing/2014/main" id="{4AE222D6-2BA7-994C-B5A5-563D884DFB44}"/>
              </a:ext>
            </a:extLst>
          </p:cNvPr>
          <p:cNvGrpSpPr/>
          <p:nvPr/>
        </p:nvGrpSpPr>
        <p:grpSpPr>
          <a:xfrm>
            <a:off x="69632" y="2403162"/>
            <a:ext cx="9042006" cy="4453830"/>
            <a:chOff x="69632" y="2403162"/>
            <a:chExt cx="9042006" cy="4453830"/>
          </a:xfrm>
        </p:grpSpPr>
        <p:grpSp>
          <p:nvGrpSpPr>
            <p:cNvPr id="80" name="Group 79">
              <a:extLst>
                <a:ext uri="{FF2B5EF4-FFF2-40B4-BE49-F238E27FC236}">
                  <a16:creationId xmlns:a16="http://schemas.microsoft.com/office/drawing/2014/main" id="{362E1BD9-19DA-AC48-BD3E-CBCC8A289BDC}"/>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E945AEE2-A438-3E40-B765-54F026E5FA37}"/>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9" name="Straight Connector 8">
                <a:extLst>
                  <a:ext uri="{FF2B5EF4-FFF2-40B4-BE49-F238E27FC236}">
                    <a16:creationId xmlns:a16="http://schemas.microsoft.com/office/drawing/2014/main" id="{5D84B1AB-EED4-0A40-BB71-F5538667BC80}"/>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FA852C-BAD3-1B44-B1DE-D53EB5104DDF}"/>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2FC77B-CC10-3D41-A35D-E3D8BA405D40}"/>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6BCEDF-30E4-0047-8715-058857B8F103}"/>
                  </a:ext>
                </a:extLst>
              </p:cNvPr>
              <p:cNvSpPr txBox="1"/>
              <p:nvPr/>
            </p:nvSpPr>
            <p:spPr>
              <a:xfrm>
                <a:off x="2322179" y="1697251"/>
                <a:ext cx="532074" cy="461665"/>
              </a:xfrm>
              <a:prstGeom prst="rect">
                <a:avLst/>
              </a:prstGeom>
              <a:noFill/>
            </p:spPr>
            <p:txBody>
              <a:bodyPr wrap="square" rtlCol="0">
                <a:spAutoFit/>
              </a:bodyPr>
              <a:lstStyle/>
              <a:p>
                <a:r>
                  <a:rPr lang="en-US" sz="2400" dirty="0">
                    <a:solidFill>
                      <a:srgbClr val="FF0000"/>
                    </a:solidFill>
                  </a:rPr>
                  <a:t>11</a:t>
                </a:r>
              </a:p>
            </p:txBody>
          </p:sp>
          <p:sp>
            <p:nvSpPr>
              <p:cNvPr id="17" name="TextBox 16">
                <a:extLst>
                  <a:ext uri="{FF2B5EF4-FFF2-40B4-BE49-F238E27FC236}">
                    <a16:creationId xmlns:a16="http://schemas.microsoft.com/office/drawing/2014/main" id="{F6469D79-FC6F-3F4B-BC59-66E450AFAD09}"/>
                  </a:ext>
                </a:extLst>
              </p:cNvPr>
              <p:cNvSpPr txBox="1"/>
              <p:nvPr/>
            </p:nvSpPr>
            <p:spPr>
              <a:xfrm>
                <a:off x="3145145" y="1829257"/>
                <a:ext cx="532074" cy="461665"/>
              </a:xfrm>
              <a:prstGeom prst="rect">
                <a:avLst/>
              </a:prstGeom>
              <a:noFill/>
            </p:spPr>
            <p:txBody>
              <a:bodyPr wrap="square" rtlCol="0">
                <a:spAutoFit/>
              </a:bodyPr>
              <a:lstStyle/>
              <a:p>
                <a:r>
                  <a:rPr lang="en-US" sz="2400" dirty="0">
                    <a:solidFill>
                      <a:srgbClr val="FF0000"/>
                    </a:solidFill>
                  </a:rPr>
                  <a:t>15</a:t>
                </a:r>
              </a:p>
            </p:txBody>
          </p:sp>
          <p:sp>
            <p:nvSpPr>
              <p:cNvPr id="18" name="TextBox 17">
                <a:extLst>
                  <a:ext uri="{FF2B5EF4-FFF2-40B4-BE49-F238E27FC236}">
                    <a16:creationId xmlns:a16="http://schemas.microsoft.com/office/drawing/2014/main" id="{3E02DCD8-8468-1644-A892-053C394A1469}"/>
                  </a:ext>
                </a:extLst>
              </p:cNvPr>
              <p:cNvSpPr txBox="1"/>
              <p:nvPr/>
            </p:nvSpPr>
            <p:spPr>
              <a:xfrm>
                <a:off x="3145145" y="2357774"/>
                <a:ext cx="532074" cy="461665"/>
              </a:xfrm>
              <a:prstGeom prst="rect">
                <a:avLst/>
              </a:prstGeom>
              <a:noFill/>
            </p:spPr>
            <p:txBody>
              <a:bodyPr wrap="square" rtlCol="0">
                <a:spAutoFit/>
              </a:bodyPr>
              <a:lstStyle/>
              <a:p>
                <a:r>
                  <a:rPr lang="en-US" sz="2400" dirty="0">
                    <a:solidFill>
                      <a:srgbClr val="FF0000"/>
                    </a:solidFill>
                  </a:rPr>
                  <a:t>5</a:t>
                </a:r>
              </a:p>
            </p:txBody>
          </p:sp>
        </p:grpSp>
        <p:grpSp>
          <p:nvGrpSpPr>
            <p:cNvPr id="31" name="Group 30">
              <a:extLst>
                <a:ext uri="{FF2B5EF4-FFF2-40B4-BE49-F238E27FC236}">
                  <a16:creationId xmlns:a16="http://schemas.microsoft.com/office/drawing/2014/main" id="{A120ABDE-A768-F641-829A-E93C08518E9F}"/>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FFEB30C0-F86F-3C42-BEF7-0F98B83A6BA2}"/>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27" name="Straight Connector 26">
                <a:extLst>
                  <a:ext uri="{FF2B5EF4-FFF2-40B4-BE49-F238E27FC236}">
                    <a16:creationId xmlns:a16="http://schemas.microsoft.com/office/drawing/2014/main" id="{1458F14F-8905-C44C-8D1B-B4B63BA8589F}"/>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9CF66-7046-9644-8AEB-30DDFCB6C680}"/>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A7C4B8-B9CC-2F41-A9AE-4575DD7B52A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30" name="TextBox 29">
                <a:extLst>
                  <a:ext uri="{FF2B5EF4-FFF2-40B4-BE49-F238E27FC236}">
                    <a16:creationId xmlns:a16="http://schemas.microsoft.com/office/drawing/2014/main" id="{060B4266-9722-F545-A689-05B7DA4B8E58}"/>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37" name="Group 36">
              <a:extLst>
                <a:ext uri="{FF2B5EF4-FFF2-40B4-BE49-F238E27FC236}">
                  <a16:creationId xmlns:a16="http://schemas.microsoft.com/office/drawing/2014/main" id="{7D614CD9-ECCA-1B4E-8C3B-F370F84CC6B6}"/>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AA370B10-B051-494A-8D1F-9A111246C3A4}"/>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3" name="Straight Connector 32">
                <a:extLst>
                  <a:ext uri="{FF2B5EF4-FFF2-40B4-BE49-F238E27FC236}">
                    <a16:creationId xmlns:a16="http://schemas.microsoft.com/office/drawing/2014/main" id="{B24CC6DA-73B7-C942-949D-851070D21408}"/>
                  </a:ext>
                </a:extLst>
              </p:cNvPr>
              <p:cNvCxnSpPr>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E27B95-BD24-F346-9BEC-9BD58C01BA0C}"/>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195EE5-7DEA-F448-801D-2A9A7594C2D2}"/>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36" name="TextBox 35">
                <a:extLst>
                  <a:ext uri="{FF2B5EF4-FFF2-40B4-BE49-F238E27FC236}">
                    <a16:creationId xmlns:a16="http://schemas.microsoft.com/office/drawing/2014/main" id="{7A03D8F8-54C3-2741-873D-7D8AFAB4EB4E}"/>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44" name="Group 43">
              <a:extLst>
                <a:ext uri="{FF2B5EF4-FFF2-40B4-BE49-F238E27FC236}">
                  <a16:creationId xmlns:a16="http://schemas.microsoft.com/office/drawing/2014/main" id="{9A96DB04-32D7-DF4F-B777-DB4D0BE42A51}"/>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06DF2034-7EF8-EE46-9836-B938BE3AA7B5}"/>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0" name="Straight Connector 39">
                <a:extLst>
                  <a:ext uri="{FF2B5EF4-FFF2-40B4-BE49-F238E27FC236}">
                    <a16:creationId xmlns:a16="http://schemas.microsoft.com/office/drawing/2014/main" id="{1078397D-DF0C-9347-8E79-8F23238E62E4}"/>
                  </a:ext>
                </a:extLst>
              </p:cNvPr>
              <p:cNvCxnSpPr>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2BA6B6-4DE3-004B-ADA2-0762EE82D807}"/>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84DF83-7C07-5C40-855B-4EA4C488D2DB}"/>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3" name="TextBox 42">
                <a:extLst>
                  <a:ext uri="{FF2B5EF4-FFF2-40B4-BE49-F238E27FC236}">
                    <a16:creationId xmlns:a16="http://schemas.microsoft.com/office/drawing/2014/main" id="{F67386B0-666D-9C46-9762-531D413DABA6}"/>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grpSp>
          <p:nvGrpSpPr>
            <p:cNvPr id="59" name="Group 58">
              <a:extLst>
                <a:ext uri="{FF2B5EF4-FFF2-40B4-BE49-F238E27FC236}">
                  <a16:creationId xmlns:a16="http://schemas.microsoft.com/office/drawing/2014/main" id="{344AAA62-97BC-1144-9243-71DFE3CED479}"/>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D633E1FE-37B2-E847-9B9C-73731A550891}"/>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5" name="Straight Connector 54">
                <a:extLst>
                  <a:ext uri="{FF2B5EF4-FFF2-40B4-BE49-F238E27FC236}">
                    <a16:creationId xmlns:a16="http://schemas.microsoft.com/office/drawing/2014/main" id="{9AB543F7-A223-D847-9989-2D6AB08F40AE}"/>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F10019-F80C-2941-8633-187E1529D344}"/>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C45C9F8-F32D-F44D-BDE5-29351902432B}"/>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58" name="TextBox 57">
                <a:extLst>
                  <a:ext uri="{FF2B5EF4-FFF2-40B4-BE49-F238E27FC236}">
                    <a16:creationId xmlns:a16="http://schemas.microsoft.com/office/drawing/2014/main" id="{60D6E32D-E8D6-9240-A427-F7A2987E573B}"/>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81" name="TextBox 80">
              <a:extLst>
                <a:ext uri="{FF2B5EF4-FFF2-40B4-BE49-F238E27FC236}">
                  <a16:creationId xmlns:a16="http://schemas.microsoft.com/office/drawing/2014/main" id="{20CF8CFC-ABD4-7349-AEDE-1F8F4633B4B5}"/>
                </a:ext>
              </a:extLst>
            </p:cNvPr>
            <p:cNvSpPr txBox="1"/>
            <p:nvPr/>
          </p:nvSpPr>
          <p:spPr>
            <a:xfrm>
              <a:off x="105957" y="2403162"/>
              <a:ext cx="8900408" cy="461665"/>
            </a:xfrm>
            <a:prstGeom prst="rect">
              <a:avLst/>
            </a:prstGeom>
            <a:noFill/>
          </p:spPr>
          <p:txBody>
            <a:bodyPr wrap="square" rtlCol="0">
              <a:spAutoFit/>
            </a:bodyPr>
            <a:lstStyle/>
            <a:p>
              <a:r>
                <a:rPr lang="en-US" sz="2400" dirty="0"/>
                <a:t>After flooding every node will have the following information:</a:t>
              </a:r>
            </a:p>
          </p:txBody>
        </p:sp>
        <p:sp>
          <p:nvSpPr>
            <p:cNvPr id="83" name="Oval 82">
              <a:extLst>
                <a:ext uri="{FF2B5EF4-FFF2-40B4-BE49-F238E27FC236}">
                  <a16:creationId xmlns:a16="http://schemas.microsoft.com/office/drawing/2014/main" id="{748A140F-D3ED-D648-934B-31C577FD2C12}"/>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4" name="Oval 83">
              <a:extLst>
                <a:ext uri="{FF2B5EF4-FFF2-40B4-BE49-F238E27FC236}">
                  <a16:creationId xmlns:a16="http://schemas.microsoft.com/office/drawing/2014/main" id="{7741E3C8-05C6-C14C-9852-2CEA516C596F}"/>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85" name="Oval 84">
              <a:extLst>
                <a:ext uri="{FF2B5EF4-FFF2-40B4-BE49-F238E27FC236}">
                  <a16:creationId xmlns:a16="http://schemas.microsoft.com/office/drawing/2014/main" id="{86744C7E-9283-8848-96D3-36A95D6D22B1}"/>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6" name="Oval 85">
              <a:extLst>
                <a:ext uri="{FF2B5EF4-FFF2-40B4-BE49-F238E27FC236}">
                  <a16:creationId xmlns:a16="http://schemas.microsoft.com/office/drawing/2014/main" id="{F90F9642-2EC7-8B41-9D5A-53690AA5427B}"/>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7" name="Oval 86">
              <a:extLst>
                <a:ext uri="{FF2B5EF4-FFF2-40B4-BE49-F238E27FC236}">
                  <a16:creationId xmlns:a16="http://schemas.microsoft.com/office/drawing/2014/main" id="{7A5019D6-9E3E-8649-AB49-6FA89A5397C2}"/>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8" name="Oval 87">
              <a:extLst>
                <a:ext uri="{FF2B5EF4-FFF2-40B4-BE49-F238E27FC236}">
                  <a16:creationId xmlns:a16="http://schemas.microsoft.com/office/drawing/2014/main" id="{55C1A434-120D-8548-93C6-C3767D88C0CE}"/>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9" name="Oval 88">
              <a:extLst>
                <a:ext uri="{FF2B5EF4-FFF2-40B4-BE49-F238E27FC236}">
                  <a16:creationId xmlns:a16="http://schemas.microsoft.com/office/drawing/2014/main" id="{19657AE9-B0E9-5544-A52A-5994A81A5A8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0" name="Oval 89">
              <a:extLst>
                <a:ext uri="{FF2B5EF4-FFF2-40B4-BE49-F238E27FC236}">
                  <a16:creationId xmlns:a16="http://schemas.microsoft.com/office/drawing/2014/main" id="{9E25A9FE-CA04-6C47-84C4-D24C84944EE6}"/>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1" name="Oval 90">
              <a:extLst>
                <a:ext uri="{FF2B5EF4-FFF2-40B4-BE49-F238E27FC236}">
                  <a16:creationId xmlns:a16="http://schemas.microsoft.com/office/drawing/2014/main" id="{930CECDD-C3C0-D24F-B4B2-CEA507FC65C7}"/>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2" name="Oval 91">
              <a:extLst>
                <a:ext uri="{FF2B5EF4-FFF2-40B4-BE49-F238E27FC236}">
                  <a16:creationId xmlns:a16="http://schemas.microsoft.com/office/drawing/2014/main" id="{2ECA7CB5-459F-8D41-9D18-BA3CC831BC69}"/>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93" name="Oval 92">
              <a:extLst>
                <a:ext uri="{FF2B5EF4-FFF2-40B4-BE49-F238E27FC236}">
                  <a16:creationId xmlns:a16="http://schemas.microsoft.com/office/drawing/2014/main" id="{8EAB74F6-5A52-1647-BE3A-8A6590047C9E}"/>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sp>
        <p:nvSpPr>
          <p:cNvPr id="79" name="TextBox 78">
            <a:extLst>
              <a:ext uri="{FF2B5EF4-FFF2-40B4-BE49-F238E27FC236}">
                <a16:creationId xmlns:a16="http://schemas.microsoft.com/office/drawing/2014/main" id="{FEDD0EAA-DE3A-2248-ABD1-726C211DDBCD}"/>
              </a:ext>
            </a:extLst>
          </p:cNvPr>
          <p:cNvSpPr txBox="1"/>
          <p:nvPr/>
        </p:nvSpPr>
        <p:spPr>
          <a:xfrm>
            <a:off x="33846" y="-1451"/>
            <a:ext cx="8900408" cy="461665"/>
          </a:xfrm>
          <a:prstGeom prst="rect">
            <a:avLst/>
          </a:prstGeom>
          <a:noFill/>
        </p:spPr>
        <p:txBody>
          <a:bodyPr wrap="square" rtlCol="0">
            <a:spAutoFit/>
          </a:bodyPr>
          <a:lstStyle/>
          <a:p>
            <a:r>
              <a:rPr lang="en-US" sz="2400" dirty="0"/>
              <a:t>Consider this network:</a:t>
            </a:r>
          </a:p>
        </p:txBody>
      </p:sp>
      <p:sp>
        <p:nvSpPr>
          <p:cNvPr id="94" name="TextBox 93">
            <a:extLst>
              <a:ext uri="{FF2B5EF4-FFF2-40B4-BE49-F238E27FC236}">
                <a16:creationId xmlns:a16="http://schemas.microsoft.com/office/drawing/2014/main" id="{94303323-8676-044D-9065-DF7FD65F59A9}"/>
              </a:ext>
            </a:extLst>
          </p:cNvPr>
          <p:cNvSpPr txBox="1"/>
          <p:nvPr/>
        </p:nvSpPr>
        <p:spPr>
          <a:xfrm>
            <a:off x="7224" y="2681805"/>
            <a:ext cx="9144000" cy="1536601"/>
          </a:xfrm>
          <a:prstGeom prst="rect">
            <a:avLst/>
          </a:prstGeom>
          <a:solidFill>
            <a:srgbClr val="C00000"/>
          </a:solidFill>
        </p:spPr>
        <p:txBody>
          <a:bodyPr wrap="square" rtlCol="0">
            <a:spAutoFit/>
          </a:bodyPr>
          <a:lstStyle/>
          <a:p>
            <a:pPr algn="ctr"/>
            <a:endParaRPr lang="en-US" sz="2800" dirty="0">
              <a:solidFill>
                <a:schemeClr val="bg1"/>
              </a:solidFill>
            </a:endParaRPr>
          </a:p>
          <a:p>
            <a:pPr algn="ctr"/>
            <a:r>
              <a:rPr lang="en-US" sz="2800" dirty="0">
                <a:solidFill>
                  <a:schemeClr val="bg1"/>
                </a:solidFill>
              </a:rPr>
              <a:t>Each node has complete knowledge of the network topology</a:t>
            </a:r>
          </a:p>
        </p:txBody>
      </p:sp>
      <p:sp>
        <p:nvSpPr>
          <p:cNvPr id="82" name="TextBox 81">
            <a:extLst>
              <a:ext uri="{FF2B5EF4-FFF2-40B4-BE49-F238E27FC236}">
                <a16:creationId xmlns:a16="http://schemas.microsoft.com/office/drawing/2014/main" id="{643DC1C2-8624-514C-9FB8-8A0F35466420}"/>
              </a:ext>
            </a:extLst>
          </p:cNvPr>
          <p:cNvSpPr txBox="1"/>
          <p:nvPr/>
        </p:nvSpPr>
        <p:spPr>
          <a:xfrm>
            <a:off x="7224" y="4640340"/>
            <a:ext cx="9144000" cy="523220"/>
          </a:xfrm>
          <a:prstGeom prst="rect">
            <a:avLst/>
          </a:prstGeom>
          <a:solidFill>
            <a:srgbClr val="C00000"/>
          </a:solidFill>
        </p:spPr>
        <p:txBody>
          <a:bodyPr wrap="square" rtlCol="0">
            <a:spAutoFit/>
          </a:bodyPr>
          <a:lstStyle/>
          <a:p>
            <a:pPr algn="ctr"/>
            <a:r>
              <a:rPr lang="en-US" sz="2800" dirty="0">
                <a:solidFill>
                  <a:schemeClr val="bg1"/>
                </a:solidFill>
              </a:rPr>
              <a:t>Apply shortest path algorithm to find routes</a:t>
            </a:r>
          </a:p>
        </p:txBody>
      </p:sp>
    </p:spTree>
    <p:extLst>
      <p:ext uri="{BB962C8B-B14F-4D97-AF65-F5344CB8AC3E}">
        <p14:creationId xmlns:p14="http://schemas.microsoft.com/office/powerpoint/2010/main" val="28329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8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14A5A8-C734-8946-8624-1C87CE4E0FEA}"/>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8787" name="Rectangle 3">
            <a:extLst>
              <a:ext uri="{FF2B5EF4-FFF2-40B4-BE49-F238E27FC236}">
                <a16:creationId xmlns:a16="http://schemas.microsoft.com/office/drawing/2014/main" id="{41A0FF67-5C65-9F44-AEB0-67640681462F}"/>
              </a:ext>
            </a:extLst>
          </p:cNvPr>
          <p:cNvSpPr>
            <a:spLocks noGrp="1" noChangeArrowheads="1"/>
          </p:cNvSpPr>
          <p:nvPr>
            <p:ph type="body" idx="1"/>
          </p:nvPr>
        </p:nvSpPr>
        <p:spPr>
          <a:xfrm>
            <a:off x="468312" y="817563"/>
            <a:ext cx="8064499" cy="6040437"/>
          </a:xfrm>
        </p:spPr>
        <p:txBody>
          <a:bodyPr/>
          <a:lstStyle/>
          <a:p>
            <a:pPr>
              <a:lnSpc>
                <a:spcPct val="80000"/>
              </a:lnSpc>
            </a:pPr>
            <a:r>
              <a:rPr lang="en-US" altLang="en-US" sz="2400" dirty="0"/>
              <a:t>Dijkstra’s Algorithm - Assume non-negative link weights</a:t>
            </a:r>
          </a:p>
          <a:p>
            <a:pPr lvl="1">
              <a:lnSpc>
                <a:spcPct val="80000"/>
              </a:lnSpc>
            </a:pPr>
            <a:r>
              <a:rPr lang="en-US" altLang="en-US" sz="2000" dirty="0"/>
              <a:t>N: set of nodes in the graph</a:t>
            </a:r>
          </a:p>
          <a:p>
            <a:pPr lvl="1">
              <a:lnSpc>
                <a:spcPct val="80000"/>
              </a:lnSpc>
            </a:pPr>
            <a:r>
              <a:rPr lang="en-US" altLang="en-US" sz="2000" dirty="0"/>
              <a:t>l((</a:t>
            </a:r>
            <a:r>
              <a:rPr lang="en-US" altLang="en-US" sz="2000" dirty="0" err="1"/>
              <a:t>i</a:t>
            </a:r>
            <a:r>
              <a:rPr lang="en-US" altLang="en-US" sz="2000" dirty="0"/>
              <a:t>, j): the non-negative cost associated with the edge between nodes </a:t>
            </a:r>
            <a:r>
              <a:rPr lang="en-US" altLang="en-US" sz="2000" dirty="0" err="1"/>
              <a:t>i</a:t>
            </a:r>
            <a:r>
              <a:rPr lang="en-US" altLang="en-US" sz="2000" dirty="0"/>
              <a:t>, j </a:t>
            </a:r>
            <a:r>
              <a:rPr lang="en-US" altLang="en-US" sz="2000" dirty="0">
                <a:sym typeface="Symbol" pitchFamily="2" charset="2"/>
              </a:rPr>
              <a:t>N and l(</a:t>
            </a:r>
            <a:r>
              <a:rPr lang="en-US" altLang="en-US" sz="2000" dirty="0" err="1">
                <a:sym typeface="Symbol" pitchFamily="2" charset="2"/>
              </a:rPr>
              <a:t>i</a:t>
            </a:r>
            <a:r>
              <a:rPr lang="en-US" altLang="en-US" sz="2000" dirty="0">
                <a:sym typeface="Symbol" pitchFamily="2" charset="2"/>
              </a:rPr>
              <a:t>, j) =  if no edge connects </a:t>
            </a:r>
            <a:r>
              <a:rPr lang="en-US" altLang="en-US" sz="2000" dirty="0" err="1">
                <a:sym typeface="Symbol" pitchFamily="2" charset="2"/>
              </a:rPr>
              <a:t>i</a:t>
            </a:r>
            <a:r>
              <a:rPr lang="en-US" altLang="en-US" sz="2000" dirty="0">
                <a:sym typeface="Symbol" pitchFamily="2" charset="2"/>
              </a:rPr>
              <a:t> and j</a:t>
            </a:r>
          </a:p>
          <a:p>
            <a:pPr lvl="1">
              <a:lnSpc>
                <a:spcPct val="80000"/>
              </a:lnSpc>
            </a:pPr>
            <a:r>
              <a:rPr lang="en-US" altLang="en-US" sz="2000" dirty="0"/>
              <a:t>Let s </a:t>
            </a:r>
            <a:r>
              <a:rPr lang="en-US" altLang="en-US" sz="2000" dirty="0">
                <a:sym typeface="Symbol" pitchFamily="2" charset="2"/>
              </a:rPr>
              <a:t>N be the starting node which executes the algorithm to find shortest paths to all other nodes in N</a:t>
            </a:r>
          </a:p>
          <a:p>
            <a:pPr lvl="1">
              <a:lnSpc>
                <a:spcPct val="80000"/>
              </a:lnSpc>
            </a:pPr>
            <a:r>
              <a:rPr lang="en-US" altLang="en-US" sz="2000" dirty="0"/>
              <a:t>Two variables used by the algorithm</a:t>
            </a:r>
          </a:p>
          <a:p>
            <a:pPr lvl="2">
              <a:lnSpc>
                <a:spcPct val="80000"/>
              </a:lnSpc>
            </a:pPr>
            <a:r>
              <a:rPr lang="en-US" altLang="en-US" sz="1800" dirty="0"/>
              <a:t>M: set of nodes incorporated so far by the algorithm</a:t>
            </a:r>
          </a:p>
          <a:p>
            <a:pPr lvl="2">
              <a:lnSpc>
                <a:spcPct val="80000"/>
              </a:lnSpc>
            </a:pPr>
            <a:r>
              <a:rPr lang="en-US" altLang="en-US" sz="1800" dirty="0"/>
              <a:t>C(n) : the cost of the path from s to each node n</a:t>
            </a:r>
          </a:p>
          <a:p>
            <a:pPr lvl="2">
              <a:lnSpc>
                <a:spcPct val="80000"/>
              </a:lnSpc>
            </a:pPr>
            <a:r>
              <a:rPr lang="en-US" altLang="en-US" sz="1800" dirty="0"/>
              <a:t>The algorithm</a:t>
            </a:r>
          </a:p>
          <a:p>
            <a:pPr lvl="3">
              <a:lnSpc>
                <a:spcPct val="80000"/>
              </a:lnSpc>
              <a:buFontTx/>
              <a:buNone/>
            </a:pPr>
            <a:r>
              <a:rPr lang="en-US" altLang="en-US" sz="1800" dirty="0"/>
              <a:t>	</a:t>
            </a:r>
            <a:r>
              <a:rPr lang="en-US" altLang="en-US" sz="1800" dirty="0">
                <a:latin typeface="Courier New" panose="02070309020205020404" pitchFamily="49" charset="0"/>
              </a:rPr>
              <a:t>M = {s}</a:t>
            </a:r>
          </a:p>
          <a:p>
            <a:pPr lvl="3">
              <a:lnSpc>
                <a:spcPct val="80000"/>
              </a:lnSpc>
              <a:buFontTx/>
              <a:buNone/>
            </a:pPr>
            <a:r>
              <a:rPr lang="en-US" altLang="en-US" sz="1800" dirty="0">
                <a:latin typeface="Courier New" panose="02070309020205020404" pitchFamily="49" charset="0"/>
              </a:rPr>
              <a:t>	For each n in N – {s}</a:t>
            </a:r>
          </a:p>
          <a:p>
            <a:pPr lvl="4">
              <a:lnSpc>
                <a:spcPct val="80000"/>
              </a:lnSpc>
              <a:buFontTx/>
              <a:buNone/>
            </a:pPr>
            <a:r>
              <a:rPr lang="en-US" altLang="en-US" sz="1800" dirty="0">
                <a:latin typeface="Courier New" panose="02070309020205020404" pitchFamily="49" charset="0"/>
              </a:rPr>
              <a:t>	C(n) = l(s, n)</a:t>
            </a:r>
          </a:p>
          <a:p>
            <a:pPr lvl="3">
              <a:lnSpc>
                <a:spcPct val="80000"/>
              </a:lnSpc>
              <a:buFontTx/>
              <a:buNone/>
            </a:pPr>
            <a:r>
              <a:rPr lang="en-US" altLang="en-US" sz="1800" dirty="0">
                <a:latin typeface="Courier New" panose="02070309020205020404" pitchFamily="49" charset="0"/>
              </a:rPr>
              <a:t>	while ( N </a:t>
            </a:r>
            <a:r>
              <a:rPr lang="en-US" altLang="en-US" sz="1800" dirty="0">
                <a:latin typeface="Courier New" panose="02070309020205020404" pitchFamily="49" charset="0"/>
                <a:sym typeface="Symbol" pitchFamily="2" charset="2"/>
              </a:rPr>
              <a:t> M)</a:t>
            </a:r>
          </a:p>
          <a:p>
            <a:pPr lvl="4">
              <a:lnSpc>
                <a:spcPct val="80000"/>
              </a:lnSpc>
              <a:buFontTx/>
              <a:buNone/>
            </a:pPr>
            <a:r>
              <a:rPr lang="en-US" altLang="en-US" sz="1800" dirty="0">
                <a:latin typeface="Courier New" panose="02070309020205020404" pitchFamily="49" charset="0"/>
                <a:sym typeface="Symbol" pitchFamily="2" charset="2"/>
              </a:rPr>
              <a:t>M = M  {w} such that C(w) is the minimum  </a:t>
            </a:r>
          </a:p>
          <a:p>
            <a:pPr lvl="4">
              <a:lnSpc>
                <a:spcPct val="80000"/>
              </a:lnSpc>
              <a:buFontTx/>
              <a:buNone/>
            </a:pPr>
            <a:r>
              <a:rPr lang="en-US" altLang="en-US" sz="1800" dirty="0">
                <a:latin typeface="Courier New" panose="02070309020205020404" pitchFamily="49" charset="0"/>
                <a:sym typeface="Symbol" pitchFamily="2" charset="2"/>
              </a:rPr>
              <a:t>                       for all w in (N-M)</a:t>
            </a:r>
          </a:p>
          <a:p>
            <a:pPr lvl="4">
              <a:lnSpc>
                <a:spcPct val="80000"/>
              </a:lnSpc>
              <a:buFontTx/>
              <a:buNone/>
            </a:pPr>
            <a:r>
              <a:rPr lang="en-US" altLang="en-US" sz="1800" dirty="0">
                <a:latin typeface="Courier New" panose="02070309020205020404" pitchFamily="49" charset="0"/>
                <a:sym typeface="Symbol" pitchFamily="2" charset="2"/>
              </a:rPr>
              <a:t>For each n in (N-M)</a:t>
            </a:r>
          </a:p>
          <a:p>
            <a:pPr lvl="4">
              <a:lnSpc>
                <a:spcPct val="80000"/>
              </a:lnSpc>
              <a:buFontTx/>
              <a:buNone/>
            </a:pPr>
            <a:r>
              <a:rPr lang="en-US" altLang="en-US" sz="1800" dirty="0">
                <a:latin typeface="Courier New" panose="02070309020205020404" pitchFamily="49" charset="0"/>
                <a:sym typeface="Symbol" pitchFamily="2" charset="2"/>
              </a:rPr>
              <a:t>        C(n) = MIN (C(n), C(w) + l(w, n))</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17863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2B2AE7C-20F4-B54B-8929-ABBF5B35C871}"/>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9811" name="Rectangle 3">
            <a:extLst>
              <a:ext uri="{FF2B5EF4-FFF2-40B4-BE49-F238E27FC236}">
                <a16:creationId xmlns:a16="http://schemas.microsoft.com/office/drawing/2014/main" id="{5A44ED9F-1E2C-3444-AC2A-2F3B9DA79B64}"/>
              </a:ext>
            </a:extLst>
          </p:cNvPr>
          <p:cNvSpPr>
            <a:spLocks noGrp="1" noChangeArrowheads="1"/>
          </p:cNvSpPr>
          <p:nvPr>
            <p:ph type="body" idx="1"/>
          </p:nvPr>
        </p:nvSpPr>
        <p:spPr/>
        <p:txBody>
          <a:bodyPr/>
          <a:lstStyle/>
          <a:p>
            <a:r>
              <a:rPr lang="en-US" altLang="en-US" sz="2400"/>
              <a:t>In practice, each switch computes its routing table directly from the LSP’s it has collected using a realization of Dijkstra’s algorithm called the </a:t>
            </a:r>
            <a:r>
              <a:rPr lang="en-US" altLang="en-US" sz="2400" i="1"/>
              <a:t>forward search algorithm</a:t>
            </a:r>
          </a:p>
          <a:p>
            <a:r>
              <a:rPr lang="en-US" altLang="en-US" sz="2400"/>
              <a:t>Specifically each switch maintains two lists, known as </a:t>
            </a:r>
            <a:r>
              <a:rPr lang="en-US" altLang="en-US" sz="2400" b="1"/>
              <a:t>Tentative</a:t>
            </a:r>
            <a:r>
              <a:rPr lang="en-US" altLang="en-US" sz="2400"/>
              <a:t> and </a:t>
            </a:r>
            <a:r>
              <a:rPr lang="en-US" altLang="en-US" sz="2400" b="1"/>
              <a:t>Confirmed</a:t>
            </a:r>
          </a:p>
          <a:p>
            <a:r>
              <a:rPr lang="en-US" altLang="en-US" sz="2400"/>
              <a:t>Each of these lists contains a set of entries of the form (Destination, Cost, NextHop)</a:t>
            </a:r>
          </a:p>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spTree>
    <p:extLst>
      <p:ext uri="{BB962C8B-B14F-4D97-AF65-F5344CB8AC3E}">
        <p14:creationId xmlns:p14="http://schemas.microsoft.com/office/powerpoint/2010/main" val="274807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Link failure</a:t>
            </a:r>
          </a:p>
        </p:txBody>
      </p:sp>
    </p:spTree>
    <p:extLst>
      <p:ext uri="{BB962C8B-B14F-4D97-AF65-F5344CB8AC3E}">
        <p14:creationId xmlns:p14="http://schemas.microsoft.com/office/powerpoint/2010/main" val="1731125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FC2C12E9-C33D-7047-A053-711FDA43F7FA}"/>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61" name="Oval 60">
            <a:extLst>
              <a:ext uri="{FF2B5EF4-FFF2-40B4-BE49-F238E27FC236}">
                <a16:creationId xmlns:a16="http://schemas.microsoft.com/office/drawing/2014/main" id="{D4BBE3D8-ADC3-6946-952B-85A7C3AB565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2" name="Oval 61">
            <a:extLst>
              <a:ext uri="{FF2B5EF4-FFF2-40B4-BE49-F238E27FC236}">
                <a16:creationId xmlns:a16="http://schemas.microsoft.com/office/drawing/2014/main" id="{2518436E-3ED7-1F41-A770-57A2882B3561}"/>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3" name="Oval 62">
            <a:extLst>
              <a:ext uri="{FF2B5EF4-FFF2-40B4-BE49-F238E27FC236}">
                <a16:creationId xmlns:a16="http://schemas.microsoft.com/office/drawing/2014/main" id="{78B96A0F-904F-954D-8DB8-3EAFE1A49B20}"/>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4" name="Oval 63">
            <a:extLst>
              <a:ext uri="{FF2B5EF4-FFF2-40B4-BE49-F238E27FC236}">
                <a16:creationId xmlns:a16="http://schemas.microsoft.com/office/drawing/2014/main" id="{0B8CF6C7-9BB6-F940-B4DD-55DACAFAED5F}"/>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5" name="Straight Connector 64">
            <a:extLst>
              <a:ext uri="{FF2B5EF4-FFF2-40B4-BE49-F238E27FC236}">
                <a16:creationId xmlns:a16="http://schemas.microsoft.com/office/drawing/2014/main" id="{6ED0F183-4945-2A4F-BC62-69286E5C374E}"/>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27BE314-5BC6-A740-95CE-564D4A825A91}"/>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EE20BB-A958-4F4D-B22F-E041D497D20A}"/>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5C0810-FAD8-1940-BEF5-C573E4535F0D}"/>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78094A-14AA-BF4E-923A-6C9B889AFB95}"/>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5983EC-FF3F-F647-A66E-6AC4FC511C8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9A24D2-39FA-6D40-B6DA-F0CE6C1AED45}"/>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91F7838-F6BF-1241-A95D-C17055A4A2BA}"/>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73" name="TextBox 72">
            <a:extLst>
              <a:ext uri="{FF2B5EF4-FFF2-40B4-BE49-F238E27FC236}">
                <a16:creationId xmlns:a16="http://schemas.microsoft.com/office/drawing/2014/main" id="{4C250C94-FD3A-894B-B23D-F9B51947A9CE}"/>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74" name="TextBox 73">
            <a:extLst>
              <a:ext uri="{FF2B5EF4-FFF2-40B4-BE49-F238E27FC236}">
                <a16:creationId xmlns:a16="http://schemas.microsoft.com/office/drawing/2014/main" id="{9EDE2BCE-954A-E648-8CF0-4A3563297202}"/>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75" name="TextBox 74">
            <a:extLst>
              <a:ext uri="{FF2B5EF4-FFF2-40B4-BE49-F238E27FC236}">
                <a16:creationId xmlns:a16="http://schemas.microsoft.com/office/drawing/2014/main" id="{3009F3DB-83D6-1244-B7E6-0DB4B5370284}"/>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76" name="TextBox 75">
            <a:extLst>
              <a:ext uri="{FF2B5EF4-FFF2-40B4-BE49-F238E27FC236}">
                <a16:creationId xmlns:a16="http://schemas.microsoft.com/office/drawing/2014/main" id="{1635D32F-21D7-464A-B3A6-22692855DAFE}"/>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77" name="TextBox 76">
            <a:extLst>
              <a:ext uri="{FF2B5EF4-FFF2-40B4-BE49-F238E27FC236}">
                <a16:creationId xmlns:a16="http://schemas.microsoft.com/office/drawing/2014/main" id="{5F4E0ECD-FF0E-AE49-A5CA-7BE25043382A}"/>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78" name="TextBox 77">
            <a:extLst>
              <a:ext uri="{FF2B5EF4-FFF2-40B4-BE49-F238E27FC236}">
                <a16:creationId xmlns:a16="http://schemas.microsoft.com/office/drawing/2014/main" id="{6E1849B3-49D7-FE47-988D-AD047AC86265}"/>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grpSp>
        <p:nvGrpSpPr>
          <p:cNvPr id="80" name="Group 79">
            <a:extLst>
              <a:ext uri="{FF2B5EF4-FFF2-40B4-BE49-F238E27FC236}">
                <a16:creationId xmlns:a16="http://schemas.microsoft.com/office/drawing/2014/main" id="{362E1BD9-19DA-AC48-BD3E-CBCC8A289BDC}"/>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E945AEE2-A438-3E40-B765-54F026E5FA37}"/>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9" name="Straight Connector 8">
              <a:extLst>
                <a:ext uri="{FF2B5EF4-FFF2-40B4-BE49-F238E27FC236}">
                  <a16:creationId xmlns:a16="http://schemas.microsoft.com/office/drawing/2014/main" id="{5D84B1AB-EED4-0A40-BB71-F5538667BC80}"/>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FA852C-BAD3-1B44-B1DE-D53EB5104DDF}"/>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2FC77B-CC10-3D41-A35D-E3D8BA405D40}"/>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6BCEDF-30E4-0047-8715-058857B8F103}"/>
                </a:ext>
              </a:extLst>
            </p:cNvPr>
            <p:cNvSpPr txBox="1"/>
            <p:nvPr/>
          </p:nvSpPr>
          <p:spPr>
            <a:xfrm>
              <a:off x="2322179" y="1697251"/>
              <a:ext cx="532074" cy="461665"/>
            </a:xfrm>
            <a:prstGeom prst="rect">
              <a:avLst/>
            </a:prstGeom>
            <a:noFill/>
          </p:spPr>
          <p:txBody>
            <a:bodyPr wrap="square" rtlCol="0">
              <a:spAutoFit/>
            </a:bodyPr>
            <a:lstStyle/>
            <a:p>
              <a:r>
                <a:rPr lang="en-US" sz="2400" dirty="0">
                  <a:solidFill>
                    <a:srgbClr val="FF0000"/>
                  </a:solidFill>
                </a:rPr>
                <a:t>11</a:t>
              </a:r>
            </a:p>
          </p:txBody>
        </p:sp>
        <p:sp>
          <p:nvSpPr>
            <p:cNvPr id="17" name="TextBox 16">
              <a:extLst>
                <a:ext uri="{FF2B5EF4-FFF2-40B4-BE49-F238E27FC236}">
                  <a16:creationId xmlns:a16="http://schemas.microsoft.com/office/drawing/2014/main" id="{F6469D79-FC6F-3F4B-BC59-66E450AFAD09}"/>
                </a:ext>
              </a:extLst>
            </p:cNvPr>
            <p:cNvSpPr txBox="1"/>
            <p:nvPr/>
          </p:nvSpPr>
          <p:spPr>
            <a:xfrm>
              <a:off x="3145145" y="1829257"/>
              <a:ext cx="532074" cy="461665"/>
            </a:xfrm>
            <a:prstGeom prst="rect">
              <a:avLst/>
            </a:prstGeom>
            <a:noFill/>
          </p:spPr>
          <p:txBody>
            <a:bodyPr wrap="square" rtlCol="0">
              <a:spAutoFit/>
            </a:bodyPr>
            <a:lstStyle/>
            <a:p>
              <a:r>
                <a:rPr lang="en-US" sz="2400" dirty="0">
                  <a:solidFill>
                    <a:srgbClr val="FF0000"/>
                  </a:solidFill>
                </a:rPr>
                <a:t>15</a:t>
              </a:r>
            </a:p>
          </p:txBody>
        </p:sp>
        <p:sp>
          <p:nvSpPr>
            <p:cNvPr id="18" name="TextBox 17">
              <a:extLst>
                <a:ext uri="{FF2B5EF4-FFF2-40B4-BE49-F238E27FC236}">
                  <a16:creationId xmlns:a16="http://schemas.microsoft.com/office/drawing/2014/main" id="{3E02DCD8-8468-1644-A892-053C394A1469}"/>
                </a:ext>
              </a:extLst>
            </p:cNvPr>
            <p:cNvSpPr txBox="1"/>
            <p:nvPr/>
          </p:nvSpPr>
          <p:spPr>
            <a:xfrm>
              <a:off x="3145145" y="2357774"/>
              <a:ext cx="532074" cy="461665"/>
            </a:xfrm>
            <a:prstGeom prst="rect">
              <a:avLst/>
            </a:prstGeom>
            <a:noFill/>
          </p:spPr>
          <p:txBody>
            <a:bodyPr wrap="square" rtlCol="0">
              <a:spAutoFit/>
            </a:bodyPr>
            <a:lstStyle/>
            <a:p>
              <a:r>
                <a:rPr lang="en-US" sz="2400" dirty="0">
                  <a:solidFill>
                    <a:srgbClr val="FF0000"/>
                  </a:solidFill>
                </a:rPr>
                <a:t>5</a:t>
              </a:r>
            </a:p>
          </p:txBody>
        </p:sp>
      </p:grpSp>
      <p:grpSp>
        <p:nvGrpSpPr>
          <p:cNvPr id="31" name="Group 30">
            <a:extLst>
              <a:ext uri="{FF2B5EF4-FFF2-40B4-BE49-F238E27FC236}">
                <a16:creationId xmlns:a16="http://schemas.microsoft.com/office/drawing/2014/main" id="{A120ABDE-A768-F641-829A-E93C08518E9F}"/>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FFEB30C0-F86F-3C42-BEF7-0F98B83A6BA2}"/>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27" name="Straight Connector 26">
              <a:extLst>
                <a:ext uri="{FF2B5EF4-FFF2-40B4-BE49-F238E27FC236}">
                  <a16:creationId xmlns:a16="http://schemas.microsoft.com/office/drawing/2014/main" id="{1458F14F-8905-C44C-8D1B-B4B63BA8589F}"/>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9CF66-7046-9644-8AEB-30DDFCB6C680}"/>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A7C4B8-B9CC-2F41-A9AE-4575DD7B52A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30" name="TextBox 29">
              <a:extLst>
                <a:ext uri="{FF2B5EF4-FFF2-40B4-BE49-F238E27FC236}">
                  <a16:creationId xmlns:a16="http://schemas.microsoft.com/office/drawing/2014/main" id="{060B4266-9722-F545-A689-05B7DA4B8E58}"/>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37" name="Group 36">
            <a:extLst>
              <a:ext uri="{FF2B5EF4-FFF2-40B4-BE49-F238E27FC236}">
                <a16:creationId xmlns:a16="http://schemas.microsoft.com/office/drawing/2014/main" id="{7D614CD9-ECCA-1B4E-8C3B-F370F84CC6B6}"/>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AA370B10-B051-494A-8D1F-9A111246C3A4}"/>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3" name="Straight Connector 32">
              <a:extLst>
                <a:ext uri="{FF2B5EF4-FFF2-40B4-BE49-F238E27FC236}">
                  <a16:creationId xmlns:a16="http://schemas.microsoft.com/office/drawing/2014/main" id="{B24CC6DA-73B7-C942-949D-851070D21408}"/>
                </a:ext>
              </a:extLst>
            </p:cNvPr>
            <p:cNvCxnSpPr>
              <a:cxnSpLocks/>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E27B95-BD24-F346-9BEC-9BD58C01BA0C}"/>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195EE5-7DEA-F448-801D-2A9A7594C2D2}"/>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36" name="TextBox 35">
              <a:extLst>
                <a:ext uri="{FF2B5EF4-FFF2-40B4-BE49-F238E27FC236}">
                  <a16:creationId xmlns:a16="http://schemas.microsoft.com/office/drawing/2014/main" id="{7A03D8F8-54C3-2741-873D-7D8AFAB4EB4E}"/>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44" name="Group 43">
            <a:extLst>
              <a:ext uri="{FF2B5EF4-FFF2-40B4-BE49-F238E27FC236}">
                <a16:creationId xmlns:a16="http://schemas.microsoft.com/office/drawing/2014/main" id="{9A96DB04-32D7-DF4F-B777-DB4D0BE42A51}"/>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06DF2034-7EF8-EE46-9836-B938BE3AA7B5}"/>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0" name="Straight Connector 39">
              <a:extLst>
                <a:ext uri="{FF2B5EF4-FFF2-40B4-BE49-F238E27FC236}">
                  <a16:creationId xmlns:a16="http://schemas.microsoft.com/office/drawing/2014/main" id="{1078397D-DF0C-9347-8E79-8F23238E62E4}"/>
                </a:ext>
              </a:extLst>
            </p:cNvPr>
            <p:cNvCxnSpPr>
              <a:cxnSpLocks/>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2BA6B6-4DE3-004B-ADA2-0762EE82D807}"/>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84DF83-7C07-5C40-855B-4EA4C488D2DB}"/>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3" name="TextBox 42">
              <a:extLst>
                <a:ext uri="{FF2B5EF4-FFF2-40B4-BE49-F238E27FC236}">
                  <a16:creationId xmlns:a16="http://schemas.microsoft.com/office/drawing/2014/main" id="{F67386B0-666D-9C46-9762-531D413DABA6}"/>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grpSp>
        <p:nvGrpSpPr>
          <p:cNvPr id="59" name="Group 58">
            <a:extLst>
              <a:ext uri="{FF2B5EF4-FFF2-40B4-BE49-F238E27FC236}">
                <a16:creationId xmlns:a16="http://schemas.microsoft.com/office/drawing/2014/main" id="{344AAA62-97BC-1144-9243-71DFE3CED479}"/>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D633E1FE-37B2-E847-9B9C-73731A550891}"/>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5" name="Straight Connector 54">
              <a:extLst>
                <a:ext uri="{FF2B5EF4-FFF2-40B4-BE49-F238E27FC236}">
                  <a16:creationId xmlns:a16="http://schemas.microsoft.com/office/drawing/2014/main" id="{9AB543F7-A223-D847-9989-2D6AB08F40AE}"/>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F10019-F80C-2941-8633-187E1529D344}"/>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C45C9F8-F32D-F44D-BDE5-29351902432B}"/>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58" name="TextBox 57">
              <a:extLst>
                <a:ext uri="{FF2B5EF4-FFF2-40B4-BE49-F238E27FC236}">
                  <a16:creationId xmlns:a16="http://schemas.microsoft.com/office/drawing/2014/main" id="{60D6E32D-E8D6-9240-A427-F7A2987E573B}"/>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81" name="TextBox 80">
            <a:extLst>
              <a:ext uri="{FF2B5EF4-FFF2-40B4-BE49-F238E27FC236}">
                <a16:creationId xmlns:a16="http://schemas.microsoft.com/office/drawing/2014/main" id="{20CF8CFC-ABD4-7349-AEDE-1F8F4633B4B5}"/>
              </a:ext>
            </a:extLst>
          </p:cNvPr>
          <p:cNvSpPr txBox="1"/>
          <p:nvPr/>
        </p:nvSpPr>
        <p:spPr>
          <a:xfrm>
            <a:off x="105957" y="2403162"/>
            <a:ext cx="8900408" cy="461665"/>
          </a:xfrm>
          <a:prstGeom prst="rect">
            <a:avLst/>
          </a:prstGeom>
          <a:noFill/>
        </p:spPr>
        <p:txBody>
          <a:bodyPr wrap="square" rtlCol="0">
            <a:spAutoFit/>
          </a:bodyPr>
          <a:lstStyle/>
          <a:p>
            <a:r>
              <a:rPr lang="en-US" sz="2400" dirty="0"/>
              <a:t>After flooding every node will have the following information:</a:t>
            </a:r>
          </a:p>
        </p:txBody>
      </p:sp>
      <p:sp>
        <p:nvSpPr>
          <p:cNvPr id="83" name="Oval 82">
            <a:extLst>
              <a:ext uri="{FF2B5EF4-FFF2-40B4-BE49-F238E27FC236}">
                <a16:creationId xmlns:a16="http://schemas.microsoft.com/office/drawing/2014/main" id="{748A140F-D3ED-D648-934B-31C577FD2C12}"/>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4" name="Oval 83">
            <a:extLst>
              <a:ext uri="{FF2B5EF4-FFF2-40B4-BE49-F238E27FC236}">
                <a16:creationId xmlns:a16="http://schemas.microsoft.com/office/drawing/2014/main" id="{7741E3C8-05C6-C14C-9852-2CEA516C596F}"/>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85" name="Oval 84">
            <a:extLst>
              <a:ext uri="{FF2B5EF4-FFF2-40B4-BE49-F238E27FC236}">
                <a16:creationId xmlns:a16="http://schemas.microsoft.com/office/drawing/2014/main" id="{86744C7E-9283-8848-96D3-36A95D6D22B1}"/>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6" name="Oval 85">
            <a:extLst>
              <a:ext uri="{FF2B5EF4-FFF2-40B4-BE49-F238E27FC236}">
                <a16:creationId xmlns:a16="http://schemas.microsoft.com/office/drawing/2014/main" id="{F90F9642-2EC7-8B41-9D5A-53690AA5427B}"/>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7" name="Oval 86">
            <a:extLst>
              <a:ext uri="{FF2B5EF4-FFF2-40B4-BE49-F238E27FC236}">
                <a16:creationId xmlns:a16="http://schemas.microsoft.com/office/drawing/2014/main" id="{7A5019D6-9E3E-8649-AB49-6FA89A5397C2}"/>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8" name="Oval 87">
            <a:extLst>
              <a:ext uri="{FF2B5EF4-FFF2-40B4-BE49-F238E27FC236}">
                <a16:creationId xmlns:a16="http://schemas.microsoft.com/office/drawing/2014/main" id="{55C1A434-120D-8548-93C6-C3767D88C0CE}"/>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9" name="Oval 88">
            <a:extLst>
              <a:ext uri="{FF2B5EF4-FFF2-40B4-BE49-F238E27FC236}">
                <a16:creationId xmlns:a16="http://schemas.microsoft.com/office/drawing/2014/main" id="{19657AE9-B0E9-5544-A52A-5994A81A5A8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0" name="Oval 89">
            <a:extLst>
              <a:ext uri="{FF2B5EF4-FFF2-40B4-BE49-F238E27FC236}">
                <a16:creationId xmlns:a16="http://schemas.microsoft.com/office/drawing/2014/main" id="{9E25A9FE-CA04-6C47-84C4-D24C84944EE6}"/>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1" name="Oval 90">
            <a:extLst>
              <a:ext uri="{FF2B5EF4-FFF2-40B4-BE49-F238E27FC236}">
                <a16:creationId xmlns:a16="http://schemas.microsoft.com/office/drawing/2014/main" id="{930CECDD-C3C0-D24F-B4B2-CEA507FC65C7}"/>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2" name="Oval 91">
            <a:extLst>
              <a:ext uri="{FF2B5EF4-FFF2-40B4-BE49-F238E27FC236}">
                <a16:creationId xmlns:a16="http://schemas.microsoft.com/office/drawing/2014/main" id="{2ECA7CB5-459F-8D41-9D18-BA3CC831BC69}"/>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93" name="Oval 92">
            <a:extLst>
              <a:ext uri="{FF2B5EF4-FFF2-40B4-BE49-F238E27FC236}">
                <a16:creationId xmlns:a16="http://schemas.microsoft.com/office/drawing/2014/main" id="{8EAB74F6-5A52-1647-BE3A-8A6590047C9E}"/>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79" name="TextBox 78">
            <a:extLst>
              <a:ext uri="{FF2B5EF4-FFF2-40B4-BE49-F238E27FC236}">
                <a16:creationId xmlns:a16="http://schemas.microsoft.com/office/drawing/2014/main" id="{FEDD0EAA-DE3A-2248-ABD1-726C211DDBCD}"/>
              </a:ext>
            </a:extLst>
          </p:cNvPr>
          <p:cNvSpPr txBox="1"/>
          <p:nvPr/>
        </p:nvSpPr>
        <p:spPr>
          <a:xfrm>
            <a:off x="33846" y="-1451"/>
            <a:ext cx="8900408" cy="461665"/>
          </a:xfrm>
          <a:prstGeom prst="rect">
            <a:avLst/>
          </a:prstGeom>
          <a:noFill/>
        </p:spPr>
        <p:txBody>
          <a:bodyPr wrap="square" rtlCol="0">
            <a:spAutoFit/>
          </a:bodyPr>
          <a:lstStyle/>
          <a:p>
            <a:r>
              <a:rPr lang="en-US" sz="2400" dirty="0"/>
              <a:t>Consider this network:</a:t>
            </a:r>
          </a:p>
        </p:txBody>
      </p:sp>
    </p:spTree>
    <p:extLst>
      <p:ext uri="{BB962C8B-B14F-4D97-AF65-F5344CB8AC3E}">
        <p14:creationId xmlns:p14="http://schemas.microsoft.com/office/powerpoint/2010/main" val="2018890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723-FAAC-2A49-BF93-1C5721354BE7}"/>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 name="Picture 2">
            <a:extLst>
              <a:ext uri="{FF2B5EF4-FFF2-40B4-BE49-F238E27FC236}">
                <a16:creationId xmlns:a16="http://schemas.microsoft.com/office/drawing/2014/main" id="{BB789D45-6295-8245-ABB5-80483214E8B2}"/>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4" name="Picture 3">
            <a:extLst>
              <a:ext uri="{FF2B5EF4-FFF2-40B4-BE49-F238E27FC236}">
                <a16:creationId xmlns:a16="http://schemas.microsoft.com/office/drawing/2014/main" id="{085F7345-6DF4-9840-BB98-3B1C73AF5FB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6" name="Picture 5">
            <a:extLst>
              <a:ext uri="{FF2B5EF4-FFF2-40B4-BE49-F238E27FC236}">
                <a16:creationId xmlns:a16="http://schemas.microsoft.com/office/drawing/2014/main" id="{81E72FBA-780C-1241-AE8F-6A725554B661}"/>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 name="Picture 6">
            <a:extLst>
              <a:ext uri="{FF2B5EF4-FFF2-40B4-BE49-F238E27FC236}">
                <a16:creationId xmlns:a16="http://schemas.microsoft.com/office/drawing/2014/main" id="{8707389B-D293-C849-820C-3D472D41D8E5}"/>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8" name="TextBox 7">
            <a:extLst>
              <a:ext uri="{FF2B5EF4-FFF2-40B4-BE49-F238E27FC236}">
                <a16:creationId xmlns:a16="http://schemas.microsoft.com/office/drawing/2014/main" id="{EACB19F5-BA15-B644-B595-52E802D7DE6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722574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0168CF71-0E31-834D-8C96-22F8A90E36A3}"/>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6D4507C1-D3A9-924D-9400-10C01D37F816}"/>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BC1F1B8C-CBAC-5F48-A2F7-4271DDFA61E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635FEFE7-FF3A-7D42-8E85-2345A58269A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0693283B-894F-BB4C-AB85-0287561FCDC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BC1E88F2-EB69-C042-BA7E-FBD2EBB48F2C}"/>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012692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13EDB457-AB7E-C647-931B-8AF2619D1DF6}"/>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5D259FB4-E86A-1B4A-AF73-F3C49E2D52C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C682A2A2-5D80-4D40-A9EE-88B9794E247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3D2F5DE8-DC13-0044-9FC9-34208AC4D39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166ABA99-B69A-7B4E-BB2E-53853C33A4EB}"/>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E17CD48F-685D-4C4C-83D1-5C8CE4ED2F85}"/>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38105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13EDB457-AB7E-C647-931B-8AF2619D1DF6}"/>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5D259FB4-E86A-1B4A-AF73-F3C49E2D52C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C682A2A2-5D80-4D40-A9EE-88B9794E247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3D2F5DE8-DC13-0044-9FC9-34208AC4D39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166ABA99-B69A-7B4E-BB2E-53853C33A4EB}"/>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E17CD48F-685D-4C4C-83D1-5C8CE4ED2F85}"/>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17" name="Oval 16">
            <a:extLst>
              <a:ext uri="{FF2B5EF4-FFF2-40B4-BE49-F238E27FC236}">
                <a16:creationId xmlns:a16="http://schemas.microsoft.com/office/drawing/2014/main" id="{FF6B61B0-49EC-C143-96D1-988CE474BB68}"/>
              </a:ext>
            </a:extLst>
          </p:cNvPr>
          <p:cNvSpPr/>
          <p:nvPr/>
        </p:nvSpPr>
        <p:spPr>
          <a:xfrm>
            <a:off x="4313017" y="2264313"/>
            <a:ext cx="517965" cy="491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Oval 17">
            <a:extLst>
              <a:ext uri="{FF2B5EF4-FFF2-40B4-BE49-F238E27FC236}">
                <a16:creationId xmlns:a16="http://schemas.microsoft.com/office/drawing/2014/main" id="{83CE8865-6403-7D4B-9145-B0CFFE12BF1A}"/>
              </a:ext>
            </a:extLst>
          </p:cNvPr>
          <p:cNvSpPr/>
          <p:nvPr/>
        </p:nvSpPr>
        <p:spPr>
          <a:xfrm>
            <a:off x="4316818" y="2904374"/>
            <a:ext cx="51796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9" name="Oval 18">
            <a:extLst>
              <a:ext uri="{FF2B5EF4-FFF2-40B4-BE49-F238E27FC236}">
                <a16:creationId xmlns:a16="http://schemas.microsoft.com/office/drawing/2014/main" id="{8B27C836-3E76-4F42-B234-BDDA528A4E58}"/>
              </a:ext>
            </a:extLst>
          </p:cNvPr>
          <p:cNvSpPr/>
          <p:nvPr/>
        </p:nvSpPr>
        <p:spPr>
          <a:xfrm>
            <a:off x="4320619" y="3544435"/>
            <a:ext cx="51796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0" name="TextBox 19">
            <a:extLst>
              <a:ext uri="{FF2B5EF4-FFF2-40B4-BE49-F238E27FC236}">
                <a16:creationId xmlns:a16="http://schemas.microsoft.com/office/drawing/2014/main" id="{AF9C7196-24B2-7E4D-9F9D-552E63E96E58}"/>
              </a:ext>
            </a:extLst>
          </p:cNvPr>
          <p:cNvSpPr txBox="1"/>
          <p:nvPr/>
        </p:nvSpPr>
        <p:spPr>
          <a:xfrm>
            <a:off x="4933506" y="2297030"/>
            <a:ext cx="1685141" cy="369332"/>
          </a:xfrm>
          <a:prstGeom prst="rect">
            <a:avLst/>
          </a:prstGeom>
          <a:noFill/>
        </p:spPr>
        <p:txBody>
          <a:bodyPr wrap="none" rtlCol="0">
            <a:spAutoFit/>
          </a:bodyPr>
          <a:lstStyle/>
          <a:p>
            <a:r>
              <a:rPr lang="en-US" dirty="0"/>
              <a:t>Unvisited nodes</a:t>
            </a:r>
          </a:p>
        </p:txBody>
      </p:sp>
      <p:sp>
        <p:nvSpPr>
          <p:cNvPr id="21" name="TextBox 20">
            <a:extLst>
              <a:ext uri="{FF2B5EF4-FFF2-40B4-BE49-F238E27FC236}">
                <a16:creationId xmlns:a16="http://schemas.microsoft.com/office/drawing/2014/main" id="{5166EB93-80D0-8247-9ACA-0F65921B97DC}"/>
              </a:ext>
            </a:extLst>
          </p:cNvPr>
          <p:cNvSpPr txBox="1"/>
          <p:nvPr/>
        </p:nvSpPr>
        <p:spPr>
          <a:xfrm>
            <a:off x="4933506" y="2967530"/>
            <a:ext cx="1799147" cy="369332"/>
          </a:xfrm>
          <a:prstGeom prst="rect">
            <a:avLst/>
          </a:prstGeom>
          <a:noFill/>
        </p:spPr>
        <p:txBody>
          <a:bodyPr wrap="none" rtlCol="0">
            <a:spAutoFit/>
          </a:bodyPr>
          <a:lstStyle/>
          <a:p>
            <a:r>
              <a:rPr lang="en-US" dirty="0"/>
              <a:t>Confirmed nodes</a:t>
            </a:r>
          </a:p>
        </p:txBody>
      </p:sp>
      <p:sp>
        <p:nvSpPr>
          <p:cNvPr id="22" name="TextBox 21">
            <a:extLst>
              <a:ext uri="{FF2B5EF4-FFF2-40B4-BE49-F238E27FC236}">
                <a16:creationId xmlns:a16="http://schemas.microsoft.com/office/drawing/2014/main" id="{892D45A7-EFBB-9A48-8A6F-CA91F1F98440}"/>
              </a:ext>
            </a:extLst>
          </p:cNvPr>
          <p:cNvSpPr txBox="1"/>
          <p:nvPr/>
        </p:nvSpPr>
        <p:spPr>
          <a:xfrm>
            <a:off x="4953768" y="3592090"/>
            <a:ext cx="1664879" cy="369332"/>
          </a:xfrm>
          <a:prstGeom prst="rect">
            <a:avLst/>
          </a:prstGeom>
          <a:noFill/>
        </p:spPr>
        <p:txBody>
          <a:bodyPr wrap="none" rtlCol="0">
            <a:spAutoFit/>
          </a:bodyPr>
          <a:lstStyle/>
          <a:p>
            <a:r>
              <a:rPr lang="en-US" dirty="0"/>
              <a:t>Tentative nodes</a:t>
            </a:r>
          </a:p>
        </p:txBody>
      </p:sp>
    </p:spTree>
    <p:extLst>
      <p:ext uri="{BB962C8B-B14F-4D97-AF65-F5344CB8AC3E}">
        <p14:creationId xmlns:p14="http://schemas.microsoft.com/office/powerpoint/2010/main" val="2180114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77BED2B1-7667-9443-AAE6-2CC061B1BD29}"/>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7CE3E3B1-B081-B245-A633-D4465555A27C}"/>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FCC8F0F3-C6CE-AF45-A168-F5995761C93B}"/>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EBD99156-F6C5-5F4E-8266-690298956EC0}"/>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46379C49-FDD5-A442-8A9A-6979C2995F1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19BD5124-342D-3A43-8806-760BE6E93173}"/>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93848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EE14DD92-58A6-CD43-94BD-8264F41C56D5}"/>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C5EE3EA0-E4A3-D64A-9D61-7504629D39D6}"/>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970850D6-C919-B348-B966-5CC358E229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8BBE2DDB-C615-814D-B0A7-30BE8893360B}"/>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0CA04486-FA25-7342-B14D-C20BF5EF2C98}"/>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1F40E894-4343-794E-9263-6E24D9CFF562}"/>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113096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22" name="Picture 21">
            <a:extLst>
              <a:ext uri="{FF2B5EF4-FFF2-40B4-BE49-F238E27FC236}">
                <a16:creationId xmlns:a16="http://schemas.microsoft.com/office/drawing/2014/main" id="{CAE722A7-CEDF-2E45-97BD-99EFCCDBA24C}"/>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23" name="Picture 22">
            <a:extLst>
              <a:ext uri="{FF2B5EF4-FFF2-40B4-BE49-F238E27FC236}">
                <a16:creationId xmlns:a16="http://schemas.microsoft.com/office/drawing/2014/main" id="{77BEB234-30DE-9049-B347-0FA0B4A6B52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24" name="Picture 23">
            <a:extLst>
              <a:ext uri="{FF2B5EF4-FFF2-40B4-BE49-F238E27FC236}">
                <a16:creationId xmlns:a16="http://schemas.microsoft.com/office/drawing/2014/main" id="{AC9F61A7-86E8-6B4F-B7D1-2FEA6B89B6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25" name="Picture 24">
            <a:extLst>
              <a:ext uri="{FF2B5EF4-FFF2-40B4-BE49-F238E27FC236}">
                <a16:creationId xmlns:a16="http://schemas.microsoft.com/office/drawing/2014/main" id="{964852FE-8370-1F4B-BED4-BDDF6C17AFD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26" name="Picture 25">
            <a:extLst>
              <a:ext uri="{FF2B5EF4-FFF2-40B4-BE49-F238E27FC236}">
                <a16:creationId xmlns:a16="http://schemas.microsoft.com/office/drawing/2014/main" id="{128A5567-D8DF-954E-A11D-501DE99CAB5D}"/>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27" name="TextBox 26">
            <a:extLst>
              <a:ext uri="{FF2B5EF4-FFF2-40B4-BE49-F238E27FC236}">
                <a16:creationId xmlns:a16="http://schemas.microsoft.com/office/drawing/2014/main" id="{99C31419-9AFC-CF42-BCEC-9402A8EE9979}"/>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28" name="Oval 27">
            <a:extLst>
              <a:ext uri="{FF2B5EF4-FFF2-40B4-BE49-F238E27FC236}">
                <a16:creationId xmlns:a16="http://schemas.microsoft.com/office/drawing/2014/main" id="{F3B8E48F-68F1-4E4B-A7DC-4C9A8168595F}"/>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29" name="Straight Connector 28">
            <a:extLst>
              <a:ext uri="{FF2B5EF4-FFF2-40B4-BE49-F238E27FC236}">
                <a16:creationId xmlns:a16="http://schemas.microsoft.com/office/drawing/2014/main" id="{89284E12-E1E5-0748-A403-B7078F2F5C18}"/>
              </a:ext>
            </a:extLst>
          </p:cNvPr>
          <p:cNvCxnSpPr>
            <a:cxnSpLocks/>
            <a:endCxn id="28"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7D60FE-9F74-FB45-A61D-760FB6473717}"/>
              </a:ext>
            </a:extLst>
          </p:cNvPr>
          <p:cNvCxnSpPr>
            <a:cxnSpLocks/>
            <a:stCxn id="28"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A3B7C8-047B-9847-80E6-68682D46A7F1}"/>
              </a:ext>
            </a:extLst>
          </p:cNvPr>
          <p:cNvCxnSpPr>
            <a:cxnSpLocks/>
            <a:stCxn id="28"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B77121-A05E-7148-8813-31BB8E7463A6}"/>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11</a:t>
            </a:r>
          </a:p>
        </p:txBody>
      </p:sp>
      <p:sp>
        <p:nvSpPr>
          <p:cNvPr id="33" name="TextBox 32">
            <a:extLst>
              <a:ext uri="{FF2B5EF4-FFF2-40B4-BE49-F238E27FC236}">
                <a16:creationId xmlns:a16="http://schemas.microsoft.com/office/drawing/2014/main" id="{91D64FF4-79C5-1447-8999-40AA9A254B26}"/>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15</a:t>
            </a:r>
          </a:p>
        </p:txBody>
      </p:sp>
      <p:sp>
        <p:nvSpPr>
          <p:cNvPr id="34" name="TextBox 33">
            <a:extLst>
              <a:ext uri="{FF2B5EF4-FFF2-40B4-BE49-F238E27FC236}">
                <a16:creationId xmlns:a16="http://schemas.microsoft.com/office/drawing/2014/main" id="{7642151A-6ECE-684B-9471-D6CEF0ADE748}"/>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5</a:t>
            </a:r>
          </a:p>
        </p:txBody>
      </p:sp>
      <p:sp>
        <p:nvSpPr>
          <p:cNvPr id="35" name="Oval 34">
            <a:extLst>
              <a:ext uri="{FF2B5EF4-FFF2-40B4-BE49-F238E27FC236}">
                <a16:creationId xmlns:a16="http://schemas.microsoft.com/office/drawing/2014/main" id="{58A1B184-523D-5248-93A8-F3125425E414}"/>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36" name="Oval 35">
            <a:extLst>
              <a:ext uri="{FF2B5EF4-FFF2-40B4-BE49-F238E27FC236}">
                <a16:creationId xmlns:a16="http://schemas.microsoft.com/office/drawing/2014/main" id="{917FD8AD-2C33-3742-923C-E085FE8EF8A4}"/>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7" name="Oval 36">
            <a:extLst>
              <a:ext uri="{FF2B5EF4-FFF2-40B4-BE49-F238E27FC236}">
                <a16:creationId xmlns:a16="http://schemas.microsoft.com/office/drawing/2014/main" id="{847A54F6-2389-2643-BEDA-DF20E85FDDBA}"/>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1" name="TextBox 40">
            <a:extLst>
              <a:ext uri="{FF2B5EF4-FFF2-40B4-BE49-F238E27FC236}">
                <a16:creationId xmlns:a16="http://schemas.microsoft.com/office/drawing/2014/main" id="{F599DE55-8246-F040-BD70-8864D169373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spTree>
    <p:extLst>
      <p:ext uri="{BB962C8B-B14F-4D97-AF65-F5344CB8AC3E}">
        <p14:creationId xmlns:p14="http://schemas.microsoft.com/office/powerpoint/2010/main" val="254381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34" name="Picture 33">
            <a:extLst>
              <a:ext uri="{FF2B5EF4-FFF2-40B4-BE49-F238E27FC236}">
                <a16:creationId xmlns:a16="http://schemas.microsoft.com/office/drawing/2014/main" id="{3BDE1EB7-7D44-3D41-97DB-AC2F056599B2}"/>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5" name="Picture 34">
            <a:extLst>
              <a:ext uri="{FF2B5EF4-FFF2-40B4-BE49-F238E27FC236}">
                <a16:creationId xmlns:a16="http://schemas.microsoft.com/office/drawing/2014/main" id="{3C160B29-AFFB-ED41-87A0-3EC468D6F2E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6" name="Picture 35">
            <a:extLst>
              <a:ext uri="{FF2B5EF4-FFF2-40B4-BE49-F238E27FC236}">
                <a16:creationId xmlns:a16="http://schemas.microsoft.com/office/drawing/2014/main" id="{CAEAAF5C-0491-C440-A43D-D1FD34CF2F8A}"/>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7" name="Picture 36">
            <a:extLst>
              <a:ext uri="{FF2B5EF4-FFF2-40B4-BE49-F238E27FC236}">
                <a16:creationId xmlns:a16="http://schemas.microsoft.com/office/drawing/2014/main" id="{C453E590-EA38-B94A-A948-D3DD530F4F7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8" name="Picture 37">
            <a:extLst>
              <a:ext uri="{FF2B5EF4-FFF2-40B4-BE49-F238E27FC236}">
                <a16:creationId xmlns:a16="http://schemas.microsoft.com/office/drawing/2014/main" id="{E3106F61-B62C-CA41-8812-446710377B3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9" name="TextBox 38">
            <a:extLst>
              <a:ext uri="{FF2B5EF4-FFF2-40B4-BE49-F238E27FC236}">
                <a16:creationId xmlns:a16="http://schemas.microsoft.com/office/drawing/2014/main" id="{A825F9C6-2C8B-824B-9C7E-0A437F29B9FF}"/>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40" name="Oval 39">
            <a:extLst>
              <a:ext uri="{FF2B5EF4-FFF2-40B4-BE49-F238E27FC236}">
                <a16:creationId xmlns:a16="http://schemas.microsoft.com/office/drawing/2014/main" id="{239601CD-46AB-E043-A288-03E5F902D6C5}"/>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41" name="Straight Connector 40">
            <a:extLst>
              <a:ext uri="{FF2B5EF4-FFF2-40B4-BE49-F238E27FC236}">
                <a16:creationId xmlns:a16="http://schemas.microsoft.com/office/drawing/2014/main" id="{A9D7FFE9-E1C2-0346-B458-CEDD58A7EE1B}"/>
              </a:ext>
            </a:extLst>
          </p:cNvPr>
          <p:cNvCxnSpPr>
            <a:cxnSpLocks/>
            <a:endCxn id="40"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DCDB43-6560-944F-B302-CBE4D97DD03D}"/>
              </a:ext>
            </a:extLst>
          </p:cNvPr>
          <p:cNvCxnSpPr>
            <a:cxnSpLocks/>
            <a:stCxn id="40"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2FD2FE-A097-1848-B4CE-F61C6EF4691E}"/>
              </a:ext>
            </a:extLst>
          </p:cNvPr>
          <p:cNvCxnSpPr>
            <a:cxnSpLocks/>
            <a:stCxn id="40"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33C8D24-D7F3-3945-A8C3-194632551F23}"/>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11</a:t>
            </a:r>
          </a:p>
        </p:txBody>
      </p:sp>
      <p:sp>
        <p:nvSpPr>
          <p:cNvPr id="45" name="TextBox 44">
            <a:extLst>
              <a:ext uri="{FF2B5EF4-FFF2-40B4-BE49-F238E27FC236}">
                <a16:creationId xmlns:a16="http://schemas.microsoft.com/office/drawing/2014/main" id="{52BF9E17-0BF4-1D4E-8CCD-7A1CA2D08AC8}"/>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15</a:t>
            </a:r>
          </a:p>
        </p:txBody>
      </p:sp>
      <p:sp>
        <p:nvSpPr>
          <p:cNvPr id="46" name="TextBox 45">
            <a:extLst>
              <a:ext uri="{FF2B5EF4-FFF2-40B4-BE49-F238E27FC236}">
                <a16:creationId xmlns:a16="http://schemas.microsoft.com/office/drawing/2014/main" id="{AE42570C-9847-5A4F-A4E2-3D4A50690D32}"/>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5</a:t>
            </a:r>
          </a:p>
        </p:txBody>
      </p:sp>
      <p:sp>
        <p:nvSpPr>
          <p:cNvPr id="47" name="Oval 46">
            <a:extLst>
              <a:ext uri="{FF2B5EF4-FFF2-40B4-BE49-F238E27FC236}">
                <a16:creationId xmlns:a16="http://schemas.microsoft.com/office/drawing/2014/main" id="{B78DB468-511F-9D4C-B645-EDEEF2A3F9D5}"/>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8" name="Oval 47">
            <a:extLst>
              <a:ext uri="{FF2B5EF4-FFF2-40B4-BE49-F238E27FC236}">
                <a16:creationId xmlns:a16="http://schemas.microsoft.com/office/drawing/2014/main" id="{7C0CC00F-2AF6-9C4D-9031-69AEDF51721C}"/>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9" name="Oval 48">
            <a:extLst>
              <a:ext uri="{FF2B5EF4-FFF2-40B4-BE49-F238E27FC236}">
                <a16:creationId xmlns:a16="http://schemas.microsoft.com/office/drawing/2014/main" id="{CD5CCFCC-9BD6-6340-9711-028AC18FD01F}"/>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0" name="Straight Arrow Connector 49">
            <a:extLst>
              <a:ext uri="{FF2B5EF4-FFF2-40B4-BE49-F238E27FC236}">
                <a16:creationId xmlns:a16="http://schemas.microsoft.com/office/drawing/2014/main" id="{C25AD957-27AA-3C4F-8CBF-6D1D9698E2F5}"/>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B2B0092-4785-9A40-9DA0-AF68D35405A9}"/>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D041189-60E5-C449-8136-5D6D0D3823A0}"/>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53" name="TextBox 52">
            <a:extLst>
              <a:ext uri="{FF2B5EF4-FFF2-40B4-BE49-F238E27FC236}">
                <a16:creationId xmlns:a16="http://schemas.microsoft.com/office/drawing/2014/main" id="{DBAB878A-06EE-CD49-AA59-BD2ED587572A}"/>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54" name="Straight Arrow Connector 53">
            <a:extLst>
              <a:ext uri="{FF2B5EF4-FFF2-40B4-BE49-F238E27FC236}">
                <a16:creationId xmlns:a16="http://schemas.microsoft.com/office/drawing/2014/main" id="{6C02092B-D4F6-1344-A9FD-6BDEDBC8A54A}"/>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69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31" name="Picture 30">
            <a:extLst>
              <a:ext uri="{FF2B5EF4-FFF2-40B4-BE49-F238E27FC236}">
                <a16:creationId xmlns:a16="http://schemas.microsoft.com/office/drawing/2014/main" id="{77E43D3B-5B64-7C48-8CF9-FB5FDA5794EB}"/>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2" name="Picture 31">
            <a:extLst>
              <a:ext uri="{FF2B5EF4-FFF2-40B4-BE49-F238E27FC236}">
                <a16:creationId xmlns:a16="http://schemas.microsoft.com/office/drawing/2014/main" id="{0EB6EF0A-C418-454D-8A80-0F51162B1654}"/>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3" name="Picture 32">
            <a:extLst>
              <a:ext uri="{FF2B5EF4-FFF2-40B4-BE49-F238E27FC236}">
                <a16:creationId xmlns:a16="http://schemas.microsoft.com/office/drawing/2014/main" id="{FAC8B1A1-BBCA-3E4C-8914-F367D4DB66E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4" name="Picture 33">
            <a:extLst>
              <a:ext uri="{FF2B5EF4-FFF2-40B4-BE49-F238E27FC236}">
                <a16:creationId xmlns:a16="http://schemas.microsoft.com/office/drawing/2014/main" id="{239D1A66-0C5A-324C-A324-DE7D84FBF3C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5" name="Picture 34">
            <a:extLst>
              <a:ext uri="{FF2B5EF4-FFF2-40B4-BE49-F238E27FC236}">
                <a16:creationId xmlns:a16="http://schemas.microsoft.com/office/drawing/2014/main" id="{7D521E03-D3EA-EF41-98C8-8CCDD0C79C1D}"/>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6" name="TextBox 35">
            <a:extLst>
              <a:ext uri="{FF2B5EF4-FFF2-40B4-BE49-F238E27FC236}">
                <a16:creationId xmlns:a16="http://schemas.microsoft.com/office/drawing/2014/main" id="{2E7A2978-630C-394E-913D-E01890C0FE9E}"/>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52" name="Oval 51">
            <a:extLst>
              <a:ext uri="{FF2B5EF4-FFF2-40B4-BE49-F238E27FC236}">
                <a16:creationId xmlns:a16="http://schemas.microsoft.com/office/drawing/2014/main" id="{CB3E80B1-8009-F343-9C23-7CAA3440F9AF}"/>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3" name="Straight Connector 52">
            <a:extLst>
              <a:ext uri="{FF2B5EF4-FFF2-40B4-BE49-F238E27FC236}">
                <a16:creationId xmlns:a16="http://schemas.microsoft.com/office/drawing/2014/main" id="{4CF90A92-385F-5744-88CC-11CAFE91A8DE}"/>
              </a:ext>
            </a:extLst>
          </p:cNvPr>
          <p:cNvCxnSpPr>
            <a:cxnSpLocks/>
            <a:endCxn id="52"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9FA735-490F-8347-8A73-57615DC28899}"/>
              </a:ext>
            </a:extLst>
          </p:cNvPr>
          <p:cNvCxnSpPr>
            <a:cxnSpLocks/>
            <a:stCxn id="52"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069ABE4-7767-3C46-B98A-8D2BA239AE1A}"/>
              </a:ext>
            </a:extLst>
          </p:cNvPr>
          <p:cNvCxnSpPr>
            <a:cxnSpLocks/>
            <a:stCxn id="52"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54C967D-DAE1-EC40-9092-03F57DB4B678}"/>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18</a:t>
            </a:r>
          </a:p>
        </p:txBody>
      </p:sp>
      <p:sp>
        <p:nvSpPr>
          <p:cNvPr id="57" name="TextBox 56">
            <a:extLst>
              <a:ext uri="{FF2B5EF4-FFF2-40B4-BE49-F238E27FC236}">
                <a16:creationId xmlns:a16="http://schemas.microsoft.com/office/drawing/2014/main" id="{A4CF74D0-9663-CF42-B327-6FB1D062BD36}"/>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22</a:t>
            </a:r>
          </a:p>
        </p:txBody>
      </p:sp>
      <p:sp>
        <p:nvSpPr>
          <p:cNvPr id="58" name="TextBox 57">
            <a:extLst>
              <a:ext uri="{FF2B5EF4-FFF2-40B4-BE49-F238E27FC236}">
                <a16:creationId xmlns:a16="http://schemas.microsoft.com/office/drawing/2014/main" id="{BA3701E6-F601-C442-ACA1-5E7AAB7C244F}"/>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12</a:t>
            </a:r>
          </a:p>
        </p:txBody>
      </p:sp>
      <p:sp>
        <p:nvSpPr>
          <p:cNvPr id="59" name="Oval 58">
            <a:extLst>
              <a:ext uri="{FF2B5EF4-FFF2-40B4-BE49-F238E27FC236}">
                <a16:creationId xmlns:a16="http://schemas.microsoft.com/office/drawing/2014/main" id="{771A3923-1600-5F4B-B3D5-8CE087E57997}"/>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0" name="Oval 59">
            <a:extLst>
              <a:ext uri="{FF2B5EF4-FFF2-40B4-BE49-F238E27FC236}">
                <a16:creationId xmlns:a16="http://schemas.microsoft.com/office/drawing/2014/main" id="{CD4FE17F-EB11-0944-BEAD-E0122F2EC0C4}"/>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1" name="Oval 60">
            <a:extLst>
              <a:ext uri="{FF2B5EF4-FFF2-40B4-BE49-F238E27FC236}">
                <a16:creationId xmlns:a16="http://schemas.microsoft.com/office/drawing/2014/main" id="{E66580DB-2A83-9D44-B85C-321B14757063}"/>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2" name="Straight Arrow Connector 61">
            <a:extLst>
              <a:ext uri="{FF2B5EF4-FFF2-40B4-BE49-F238E27FC236}">
                <a16:creationId xmlns:a16="http://schemas.microsoft.com/office/drawing/2014/main" id="{D3767EFD-0042-6444-AC8A-A058E2E715DD}"/>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2B8ABDA-937D-4546-8E93-F393670E870C}"/>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A3F2FD0-67EC-EB48-8688-C087C3A5A594}"/>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65" name="TextBox 64">
            <a:extLst>
              <a:ext uri="{FF2B5EF4-FFF2-40B4-BE49-F238E27FC236}">
                <a16:creationId xmlns:a16="http://schemas.microsoft.com/office/drawing/2014/main" id="{845D6175-705B-7444-8489-CF661081721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66" name="Straight Arrow Connector 65">
            <a:extLst>
              <a:ext uri="{FF2B5EF4-FFF2-40B4-BE49-F238E27FC236}">
                <a16:creationId xmlns:a16="http://schemas.microsoft.com/office/drawing/2014/main" id="{826D7752-7561-084B-824F-26C19E74FCCE}"/>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129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22" name="Group 21">
            <a:extLst>
              <a:ext uri="{FF2B5EF4-FFF2-40B4-BE49-F238E27FC236}">
                <a16:creationId xmlns:a16="http://schemas.microsoft.com/office/drawing/2014/main" id="{E0BCDCA5-E62C-FF41-B003-686CD8651A95}"/>
              </a:ext>
            </a:extLst>
          </p:cNvPr>
          <p:cNvGrpSpPr/>
          <p:nvPr/>
        </p:nvGrpSpPr>
        <p:grpSpPr>
          <a:xfrm>
            <a:off x="3051477" y="585537"/>
            <a:ext cx="3207404" cy="4983768"/>
            <a:chOff x="3051477" y="585537"/>
            <a:chExt cx="3207404" cy="4983768"/>
          </a:xfrm>
        </p:grpSpPr>
        <p:cxnSp>
          <p:nvCxnSpPr>
            <p:cNvPr id="20" name="Straight Connector 19">
              <a:extLst>
                <a:ext uri="{FF2B5EF4-FFF2-40B4-BE49-F238E27FC236}">
                  <a16:creationId xmlns:a16="http://schemas.microsoft.com/office/drawing/2014/main" id="{EB2301F4-1D82-4F44-956C-AF1A2C15906A}"/>
                </a:ext>
              </a:extLst>
            </p:cNvPr>
            <p:cNvCxnSpPr/>
            <p:nvPr/>
          </p:nvCxnSpPr>
          <p:spPr>
            <a:xfrm flipH="1">
              <a:off x="3067492" y="1363579"/>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2F4288-DE43-204E-B64D-D3C0D1DD8D9D}"/>
                </a:ext>
              </a:extLst>
            </p:cNvPr>
            <p:cNvCxnSpPr/>
            <p:nvPr/>
          </p:nvCxnSpPr>
          <p:spPr>
            <a:xfrm flipH="1">
              <a:off x="3080580" y="2077453"/>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84584-03DA-A140-BCCC-BE6944D07311}"/>
                </a:ext>
              </a:extLst>
            </p:cNvPr>
            <p:cNvCxnSpPr/>
            <p:nvPr/>
          </p:nvCxnSpPr>
          <p:spPr>
            <a:xfrm flipH="1">
              <a:off x="3051477" y="585537"/>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465793-1584-B949-A0EC-4AB77177BA33}"/>
                </a:ext>
              </a:extLst>
            </p:cNvPr>
            <p:cNvCxnSpPr/>
            <p:nvPr/>
          </p:nvCxnSpPr>
          <p:spPr>
            <a:xfrm flipH="1">
              <a:off x="3696020" y="5569305"/>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7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594016"/>
              <a:ext cx="1190552" cy="1134050"/>
              <a:chOff x="1257454" y="1750495"/>
              <a:chExt cx="1190552" cy="1134050"/>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9" idx="0"/>
                <a:endCxn id="8" idx="4"/>
              </p:cNvCxnSpPr>
              <p:nvPr/>
            </p:nvCxnSpPr>
            <p:spPr>
              <a:xfrm flipH="1" flipV="1">
                <a:off x="2433106" y="1753592"/>
                <a:ext cx="14900" cy="74224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889061" y="1750495"/>
                <a:ext cx="532074" cy="602532"/>
              </a:xfrm>
              <a:prstGeom prst="rect">
                <a:avLst/>
              </a:prstGeom>
              <a:noFill/>
            </p:spPr>
            <p:txBody>
              <a:bodyPr wrap="square" rtlCol="0">
                <a:spAutoFit/>
              </a:bodyPr>
              <a:lstStyle/>
              <a:p>
                <a:r>
                  <a:rPr lang="en-US" sz="2400" dirty="0">
                    <a:solidFill>
                      <a:srgbClr val="FF0000"/>
                    </a:solidFill>
                  </a:rPr>
                  <a:t>18</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sp>
        <p:nvSpPr>
          <p:cNvPr id="12" name="Oval 11">
            <a:extLst>
              <a:ext uri="{FF2B5EF4-FFF2-40B4-BE49-F238E27FC236}">
                <a16:creationId xmlns:a16="http://schemas.microsoft.com/office/drawing/2014/main" id="{998E6B32-ADE6-EE4E-8036-33FF4E38E5EA}"/>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13" name="Straight Connector 12">
            <a:extLst>
              <a:ext uri="{FF2B5EF4-FFF2-40B4-BE49-F238E27FC236}">
                <a16:creationId xmlns:a16="http://schemas.microsoft.com/office/drawing/2014/main" id="{B77909E4-34F6-1749-9DAC-401E4F05757A}"/>
              </a:ext>
            </a:extLst>
          </p:cNvPr>
          <p:cNvCxnSpPr>
            <a:cxnSpLocks/>
            <a:endCxn id="12"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AC7AD0-FEC5-2445-833D-14EAA804D958}"/>
              </a:ext>
            </a:extLst>
          </p:cNvPr>
          <p:cNvCxnSpPr>
            <a:cxnSpLocks/>
            <a:stCxn id="12"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FA820C-3B97-4D4A-83E4-E3AB46CF58DF}"/>
              </a:ext>
            </a:extLst>
          </p:cNvPr>
          <p:cNvCxnSpPr>
            <a:cxnSpLocks/>
            <a:stCxn id="12"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E9779EF-1CBF-7243-AEC8-2861310ADE75}"/>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18</a:t>
            </a:r>
          </a:p>
        </p:txBody>
      </p:sp>
      <p:sp>
        <p:nvSpPr>
          <p:cNvPr id="17" name="TextBox 16">
            <a:extLst>
              <a:ext uri="{FF2B5EF4-FFF2-40B4-BE49-F238E27FC236}">
                <a16:creationId xmlns:a16="http://schemas.microsoft.com/office/drawing/2014/main" id="{3F35E032-BDB9-BA4B-A6AD-00BFFBE4A9AE}"/>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22</a:t>
            </a:r>
          </a:p>
        </p:txBody>
      </p:sp>
      <p:sp>
        <p:nvSpPr>
          <p:cNvPr id="18" name="TextBox 17">
            <a:extLst>
              <a:ext uri="{FF2B5EF4-FFF2-40B4-BE49-F238E27FC236}">
                <a16:creationId xmlns:a16="http://schemas.microsoft.com/office/drawing/2014/main" id="{AE6826ED-8659-8C40-8010-B5F3A4C8AACE}"/>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12</a:t>
            </a:r>
          </a:p>
        </p:txBody>
      </p:sp>
      <p:sp>
        <p:nvSpPr>
          <p:cNvPr id="19" name="Oval 18">
            <a:extLst>
              <a:ext uri="{FF2B5EF4-FFF2-40B4-BE49-F238E27FC236}">
                <a16:creationId xmlns:a16="http://schemas.microsoft.com/office/drawing/2014/main" id="{3F53E7CD-696F-F146-8403-A5024198849C}"/>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20" name="Oval 19">
            <a:extLst>
              <a:ext uri="{FF2B5EF4-FFF2-40B4-BE49-F238E27FC236}">
                <a16:creationId xmlns:a16="http://schemas.microsoft.com/office/drawing/2014/main" id="{47568ED5-B86B-B64A-A199-0B476D362413}"/>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21" name="Oval 20">
            <a:extLst>
              <a:ext uri="{FF2B5EF4-FFF2-40B4-BE49-F238E27FC236}">
                <a16:creationId xmlns:a16="http://schemas.microsoft.com/office/drawing/2014/main" id="{F092B817-6014-8E46-ACFC-8D715EB6B88D}"/>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24" name="Straight Arrow Connector 23">
            <a:extLst>
              <a:ext uri="{FF2B5EF4-FFF2-40B4-BE49-F238E27FC236}">
                <a16:creationId xmlns:a16="http://schemas.microsoft.com/office/drawing/2014/main" id="{D4D6824B-BD61-3A41-AA42-222903F9FB5C}"/>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3AFFE16-1F3F-7949-B4C7-96C7389A1F53}"/>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9781D1-F36A-DC46-88D2-1C345FD8A693}"/>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30" name="TextBox 29">
            <a:extLst>
              <a:ext uri="{FF2B5EF4-FFF2-40B4-BE49-F238E27FC236}">
                <a16:creationId xmlns:a16="http://schemas.microsoft.com/office/drawing/2014/main" id="{CF0F3480-CCD3-2F44-A9AC-CD78495071E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37" name="Straight Arrow Connector 36">
            <a:extLst>
              <a:ext uri="{FF2B5EF4-FFF2-40B4-BE49-F238E27FC236}">
                <a16:creationId xmlns:a16="http://schemas.microsoft.com/office/drawing/2014/main" id="{0EA768CD-D62A-C64F-AA18-89EF2EA3519C}"/>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DC8DF61-E7CA-574C-8ED3-60A18E5A7D9C}"/>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9" name="Picture 38">
            <a:extLst>
              <a:ext uri="{FF2B5EF4-FFF2-40B4-BE49-F238E27FC236}">
                <a16:creationId xmlns:a16="http://schemas.microsoft.com/office/drawing/2014/main" id="{AEFAD738-0E59-1B45-8A57-9C81D7521CC4}"/>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40" name="Picture 39">
            <a:extLst>
              <a:ext uri="{FF2B5EF4-FFF2-40B4-BE49-F238E27FC236}">
                <a16:creationId xmlns:a16="http://schemas.microsoft.com/office/drawing/2014/main" id="{DD88A1DF-EAA6-D84D-A938-585D5841B67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41" name="Picture 40">
            <a:extLst>
              <a:ext uri="{FF2B5EF4-FFF2-40B4-BE49-F238E27FC236}">
                <a16:creationId xmlns:a16="http://schemas.microsoft.com/office/drawing/2014/main" id="{4AABB05F-27B7-5946-AC78-768F14F5128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42" name="Picture 41">
            <a:extLst>
              <a:ext uri="{FF2B5EF4-FFF2-40B4-BE49-F238E27FC236}">
                <a16:creationId xmlns:a16="http://schemas.microsoft.com/office/drawing/2014/main" id="{E5576220-6BBA-E446-8120-F8F5BBB8D3D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3" name="TextBox 42">
            <a:extLst>
              <a:ext uri="{FF2B5EF4-FFF2-40B4-BE49-F238E27FC236}">
                <a16:creationId xmlns:a16="http://schemas.microsoft.com/office/drawing/2014/main" id="{31DA38B3-FA11-8E43-AC20-1496A5C418FD}"/>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566888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3" name="Oval 2">
            <a:extLst>
              <a:ext uri="{FF2B5EF4-FFF2-40B4-BE49-F238E27FC236}">
                <a16:creationId xmlns:a16="http://schemas.microsoft.com/office/drawing/2014/main" id="{F921A1D6-FF99-B54C-A546-4F394AD97CEE}"/>
              </a:ext>
            </a:extLst>
          </p:cNvPr>
          <p:cNvSpPr/>
          <p:nvPr/>
        </p:nvSpPr>
        <p:spPr>
          <a:xfrm>
            <a:off x="112162" y="2721698"/>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9" idx="0"/>
            <a:endCxn id="8"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516756" y="3210734"/>
            <a:ext cx="394517" cy="353731"/>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8" name="Oval 7">
            <a:extLst>
              <a:ext uri="{FF2B5EF4-FFF2-40B4-BE49-F238E27FC236}">
                <a16:creationId xmlns:a16="http://schemas.microsoft.com/office/drawing/2014/main" id="{0D0BB634-A3A2-8D4C-A11D-3541DE5BCE35}"/>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pic>
        <p:nvPicPr>
          <p:cNvPr id="36" name="Picture 35">
            <a:extLst>
              <a:ext uri="{FF2B5EF4-FFF2-40B4-BE49-F238E27FC236}">
                <a16:creationId xmlns:a16="http://schemas.microsoft.com/office/drawing/2014/main" id="{30C0B717-5F11-1A46-AB8D-103C5958D9A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8" name="Picture 37">
            <a:extLst>
              <a:ext uri="{FF2B5EF4-FFF2-40B4-BE49-F238E27FC236}">
                <a16:creationId xmlns:a16="http://schemas.microsoft.com/office/drawing/2014/main" id="{C4E52A1A-F09C-BE4D-AEBA-F0B350294A60}"/>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9" name="Picture 38">
            <a:extLst>
              <a:ext uri="{FF2B5EF4-FFF2-40B4-BE49-F238E27FC236}">
                <a16:creationId xmlns:a16="http://schemas.microsoft.com/office/drawing/2014/main" id="{6CCF94C6-0191-914C-899D-4671BA9BE47F}"/>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40" name="Picture 39">
            <a:extLst>
              <a:ext uri="{FF2B5EF4-FFF2-40B4-BE49-F238E27FC236}">
                <a16:creationId xmlns:a16="http://schemas.microsoft.com/office/drawing/2014/main" id="{112FDF99-24AA-0249-BC2E-4E1F14AA11F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41" name="Picture 40">
            <a:extLst>
              <a:ext uri="{FF2B5EF4-FFF2-40B4-BE49-F238E27FC236}">
                <a16:creationId xmlns:a16="http://schemas.microsoft.com/office/drawing/2014/main" id="{6050990D-A9B4-3D48-BDA0-917682C0FE01}"/>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2" name="TextBox 41">
            <a:extLst>
              <a:ext uri="{FF2B5EF4-FFF2-40B4-BE49-F238E27FC236}">
                <a16:creationId xmlns:a16="http://schemas.microsoft.com/office/drawing/2014/main" id="{F75A474C-78F3-7447-8CAB-F31B009D3911}"/>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218609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2" name="Group 1">
            <a:extLst>
              <a:ext uri="{FF2B5EF4-FFF2-40B4-BE49-F238E27FC236}">
                <a16:creationId xmlns:a16="http://schemas.microsoft.com/office/drawing/2014/main" id="{875DD933-554A-AE4A-A3E6-DAA7CF6AF861}"/>
              </a:ext>
            </a:extLst>
          </p:cNvPr>
          <p:cNvGrpSpPr/>
          <p:nvPr/>
        </p:nvGrpSpPr>
        <p:grpSpPr>
          <a:xfrm>
            <a:off x="112162" y="2721699"/>
            <a:ext cx="916389" cy="842767"/>
            <a:chOff x="1257454" y="1784626"/>
            <a:chExt cx="961695" cy="1099919"/>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9" name="Oval 8">
            <a:extLst>
              <a:ext uri="{FF2B5EF4-FFF2-40B4-BE49-F238E27FC236}">
                <a16:creationId xmlns:a16="http://schemas.microsoft.com/office/drawing/2014/main" id="{4DD3C5D2-410A-9047-AB5A-0F6E7C2A6361}"/>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25" name="Straight Connector 24">
            <a:extLst>
              <a:ext uri="{FF2B5EF4-FFF2-40B4-BE49-F238E27FC236}">
                <a16:creationId xmlns:a16="http://schemas.microsoft.com/office/drawing/2014/main" id="{ECBCAF81-7162-0F4B-B468-0847934F449C}"/>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4A0D7DC-3F3C-7B43-9F9B-AE7EDAD04014}"/>
              </a:ext>
            </a:extLst>
          </p:cNvPr>
          <p:cNvCxnSpPr>
            <a:cxnSpLocks/>
            <a:endCxn id="2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104528-5DA0-B84E-9B4B-4C1C13E69497}"/>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29" name="Oval 28">
            <a:extLst>
              <a:ext uri="{FF2B5EF4-FFF2-40B4-BE49-F238E27FC236}">
                <a16:creationId xmlns:a16="http://schemas.microsoft.com/office/drawing/2014/main" id="{E4F7099E-D75F-204F-A05C-8F2BAFBEFEF4}"/>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30" name="Picture 29">
            <a:extLst>
              <a:ext uri="{FF2B5EF4-FFF2-40B4-BE49-F238E27FC236}">
                <a16:creationId xmlns:a16="http://schemas.microsoft.com/office/drawing/2014/main" id="{B83CAAC7-F600-0342-8C53-49E5C534810F}"/>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6" name="Picture 35">
            <a:extLst>
              <a:ext uri="{FF2B5EF4-FFF2-40B4-BE49-F238E27FC236}">
                <a16:creationId xmlns:a16="http://schemas.microsoft.com/office/drawing/2014/main" id="{B7BF79F6-27B0-2A49-86CF-39A018F2566D}"/>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7" name="Picture 36">
            <a:extLst>
              <a:ext uri="{FF2B5EF4-FFF2-40B4-BE49-F238E27FC236}">
                <a16:creationId xmlns:a16="http://schemas.microsoft.com/office/drawing/2014/main" id="{EC9FDB54-F996-EF4E-A87A-645C647E478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8" name="Picture 37">
            <a:extLst>
              <a:ext uri="{FF2B5EF4-FFF2-40B4-BE49-F238E27FC236}">
                <a16:creationId xmlns:a16="http://schemas.microsoft.com/office/drawing/2014/main" id="{E8E9ADB3-848B-DE44-912D-2B37C62DEDA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9" name="Picture 38">
            <a:extLst>
              <a:ext uri="{FF2B5EF4-FFF2-40B4-BE49-F238E27FC236}">
                <a16:creationId xmlns:a16="http://schemas.microsoft.com/office/drawing/2014/main" id="{000B946B-6364-CA43-B041-85B40DD80718}"/>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0" name="TextBox 39">
            <a:extLst>
              <a:ext uri="{FF2B5EF4-FFF2-40B4-BE49-F238E27FC236}">
                <a16:creationId xmlns:a16="http://schemas.microsoft.com/office/drawing/2014/main" id="{30FFEF78-D18E-0F40-8427-68FB31DFA1B8}"/>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41" name="Group 40">
            <a:extLst>
              <a:ext uri="{FF2B5EF4-FFF2-40B4-BE49-F238E27FC236}">
                <a16:creationId xmlns:a16="http://schemas.microsoft.com/office/drawing/2014/main" id="{4A6920C1-F32F-8D45-9A71-F62BA296DEEF}"/>
              </a:ext>
            </a:extLst>
          </p:cNvPr>
          <p:cNvGrpSpPr/>
          <p:nvPr/>
        </p:nvGrpSpPr>
        <p:grpSpPr>
          <a:xfrm>
            <a:off x="5470591" y="1950530"/>
            <a:ext cx="1957541" cy="1572250"/>
            <a:chOff x="2766861" y="1640187"/>
            <a:chExt cx="1957541" cy="1572250"/>
          </a:xfrm>
        </p:grpSpPr>
        <p:sp>
          <p:nvSpPr>
            <p:cNvPr id="42" name="Oval 41">
              <a:extLst>
                <a:ext uri="{FF2B5EF4-FFF2-40B4-BE49-F238E27FC236}">
                  <a16:creationId xmlns:a16="http://schemas.microsoft.com/office/drawing/2014/main" id="{CA08F2B2-844B-1D40-AAC2-E44D200B4CD5}"/>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43" name="Straight Connector 42">
              <a:extLst>
                <a:ext uri="{FF2B5EF4-FFF2-40B4-BE49-F238E27FC236}">
                  <a16:creationId xmlns:a16="http://schemas.microsoft.com/office/drawing/2014/main" id="{2A353219-5C54-CE47-819D-3C690C637C92}"/>
                </a:ext>
              </a:extLst>
            </p:cNvPr>
            <p:cNvCxnSpPr>
              <a:cxnSpLocks/>
              <a:stCxn id="42"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94F0D8-6C35-6042-9B92-7BA6F527E21C}"/>
                </a:ext>
              </a:extLst>
            </p:cNvPr>
            <p:cNvCxnSpPr>
              <a:cxnSpLocks/>
              <a:stCxn id="42"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75D7781-58F5-964E-873C-D3D24EF0EE8A}"/>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46" name="TextBox 45">
              <a:extLst>
                <a:ext uri="{FF2B5EF4-FFF2-40B4-BE49-F238E27FC236}">
                  <a16:creationId xmlns:a16="http://schemas.microsoft.com/office/drawing/2014/main" id="{E741CCE1-8316-A846-B426-1DF2D461B20D}"/>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48" name="Oval 47">
            <a:extLst>
              <a:ext uri="{FF2B5EF4-FFF2-40B4-BE49-F238E27FC236}">
                <a16:creationId xmlns:a16="http://schemas.microsoft.com/office/drawing/2014/main" id="{E3FB13A4-38FE-624A-82F3-8A8AD6426BD8}"/>
              </a:ext>
            </a:extLst>
          </p:cNvPr>
          <p:cNvSpPr/>
          <p:nvPr/>
        </p:nvSpPr>
        <p:spPr>
          <a:xfrm>
            <a:off x="6556604" y="186067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9" name="Oval 48">
            <a:extLst>
              <a:ext uri="{FF2B5EF4-FFF2-40B4-BE49-F238E27FC236}">
                <a16:creationId xmlns:a16="http://schemas.microsoft.com/office/drawing/2014/main" id="{D214AB13-BACF-B44F-B2A9-B285662CC2E9}"/>
              </a:ext>
            </a:extLst>
          </p:cNvPr>
          <p:cNvSpPr/>
          <p:nvPr/>
        </p:nvSpPr>
        <p:spPr>
          <a:xfrm>
            <a:off x="5267470" y="28205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Tree>
    <p:extLst>
      <p:ext uri="{BB962C8B-B14F-4D97-AF65-F5344CB8AC3E}">
        <p14:creationId xmlns:p14="http://schemas.microsoft.com/office/powerpoint/2010/main" val="34248039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5DE6827-FF4E-3F45-AA22-2D354650180B}"/>
              </a:ext>
            </a:extLst>
          </p:cNvPr>
          <p:cNvGrpSpPr/>
          <p:nvPr/>
        </p:nvGrpSpPr>
        <p:grpSpPr>
          <a:xfrm>
            <a:off x="5470591" y="1950530"/>
            <a:ext cx="2383999" cy="1572250"/>
            <a:chOff x="2766861" y="1640187"/>
            <a:chExt cx="2383999" cy="1572250"/>
          </a:xfrm>
        </p:grpSpPr>
        <p:sp>
          <p:nvSpPr>
            <p:cNvPr id="18" name="Oval 17">
              <a:extLst>
                <a:ext uri="{FF2B5EF4-FFF2-40B4-BE49-F238E27FC236}">
                  <a16:creationId xmlns:a16="http://schemas.microsoft.com/office/drawing/2014/main" id="{B861899C-C2D8-5848-93F6-FE0CFDADC0F2}"/>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19" name="Straight Connector 18">
              <a:extLst>
                <a:ext uri="{FF2B5EF4-FFF2-40B4-BE49-F238E27FC236}">
                  <a16:creationId xmlns:a16="http://schemas.microsoft.com/office/drawing/2014/main" id="{B34E669C-4AD9-8946-9279-6591E0515B03}"/>
                </a:ext>
              </a:extLst>
            </p:cNvPr>
            <p:cNvCxnSpPr>
              <a:cxnSpLocks/>
              <a:stCxn id="18"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A23EF1-F973-A749-A02A-1F52E0E738E6}"/>
                </a:ext>
              </a:extLst>
            </p:cNvPr>
            <p:cNvCxnSpPr>
              <a:cxnSpLocks/>
              <a:stCxn id="18"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A57937-320E-C04A-B97E-FCACB1C2C7BE}"/>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22" name="TextBox 21">
              <a:extLst>
                <a:ext uri="{FF2B5EF4-FFF2-40B4-BE49-F238E27FC236}">
                  <a16:creationId xmlns:a16="http://schemas.microsoft.com/office/drawing/2014/main" id="{35B2DAA0-8773-4E4B-8CB4-34702B39C6CE}"/>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sp>
          <p:nvSpPr>
            <p:cNvPr id="30" name="TextBox 29">
              <a:extLst>
                <a:ext uri="{FF2B5EF4-FFF2-40B4-BE49-F238E27FC236}">
                  <a16:creationId xmlns:a16="http://schemas.microsoft.com/office/drawing/2014/main" id="{1462122B-C7B0-DC4C-BB6E-560AE6188267}"/>
                </a:ext>
              </a:extLst>
            </p:cNvPr>
            <p:cNvSpPr txBox="1"/>
            <p:nvPr/>
          </p:nvSpPr>
          <p:spPr>
            <a:xfrm>
              <a:off x="4618786" y="2252904"/>
              <a:ext cx="532074" cy="461665"/>
            </a:xfrm>
            <a:prstGeom prst="rect">
              <a:avLst/>
            </a:prstGeom>
            <a:noFill/>
          </p:spPr>
          <p:txBody>
            <a:bodyPr wrap="square" rtlCol="0">
              <a:spAutoFit/>
            </a:bodyPr>
            <a:lstStyle/>
            <a:p>
              <a:r>
                <a:rPr lang="en-US" sz="2400" dirty="0">
                  <a:solidFill>
                    <a:srgbClr val="FF0000"/>
                  </a:solidFill>
                </a:rPr>
                <a:t>25</a:t>
              </a:r>
            </a:p>
          </p:txBody>
        </p:sp>
      </p:grpSp>
      <p:sp>
        <p:nvSpPr>
          <p:cNvPr id="23" name="Oval 22">
            <a:extLst>
              <a:ext uri="{FF2B5EF4-FFF2-40B4-BE49-F238E27FC236}">
                <a16:creationId xmlns:a16="http://schemas.microsoft.com/office/drawing/2014/main" id="{B05FBC0A-A291-2347-8863-320A1311DF36}"/>
              </a:ext>
            </a:extLst>
          </p:cNvPr>
          <p:cNvSpPr/>
          <p:nvPr/>
        </p:nvSpPr>
        <p:spPr>
          <a:xfrm>
            <a:off x="6556604" y="186067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24" name="Oval 23">
            <a:extLst>
              <a:ext uri="{FF2B5EF4-FFF2-40B4-BE49-F238E27FC236}">
                <a16:creationId xmlns:a16="http://schemas.microsoft.com/office/drawing/2014/main" id="{173FD56E-5AE0-804D-9F01-437E994D6508}"/>
              </a:ext>
            </a:extLst>
          </p:cNvPr>
          <p:cNvSpPr/>
          <p:nvPr/>
        </p:nvSpPr>
        <p:spPr>
          <a:xfrm>
            <a:off x="5267470" y="28205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11" name="TextBox 10">
            <a:extLst>
              <a:ext uri="{FF2B5EF4-FFF2-40B4-BE49-F238E27FC236}">
                <a16:creationId xmlns:a16="http://schemas.microsoft.com/office/drawing/2014/main" id="{F7979104-3F70-1C46-B362-1BFBC6238E07}"/>
              </a:ext>
            </a:extLst>
          </p:cNvPr>
          <p:cNvSpPr txBox="1"/>
          <p:nvPr/>
        </p:nvSpPr>
        <p:spPr>
          <a:xfrm>
            <a:off x="6239353" y="3645949"/>
            <a:ext cx="2115879" cy="369332"/>
          </a:xfrm>
          <a:prstGeom prst="rect">
            <a:avLst/>
          </a:prstGeom>
          <a:noFill/>
        </p:spPr>
        <p:txBody>
          <a:bodyPr wrap="square" rtlCol="0">
            <a:spAutoFit/>
          </a:bodyPr>
          <a:lstStyle/>
          <a:p>
            <a:r>
              <a:rPr lang="en-US" dirty="0"/>
              <a:t>No update.</a:t>
            </a:r>
          </a:p>
        </p:txBody>
      </p:sp>
      <p:sp>
        <p:nvSpPr>
          <p:cNvPr id="26" name="TextBox 25">
            <a:extLst>
              <a:ext uri="{FF2B5EF4-FFF2-40B4-BE49-F238E27FC236}">
                <a16:creationId xmlns:a16="http://schemas.microsoft.com/office/drawing/2014/main" id="{579E527C-D0AA-224F-AA2F-A4E3A0DAB367}"/>
              </a:ext>
            </a:extLst>
          </p:cNvPr>
          <p:cNvSpPr txBox="1"/>
          <p:nvPr/>
        </p:nvSpPr>
        <p:spPr>
          <a:xfrm>
            <a:off x="5044573" y="2419430"/>
            <a:ext cx="543739" cy="923330"/>
          </a:xfrm>
          <a:prstGeom prst="rect">
            <a:avLst/>
          </a:prstGeom>
          <a:noFill/>
        </p:spPr>
        <p:txBody>
          <a:bodyPr wrap="none" rtlCol="0">
            <a:spAutoFit/>
          </a:bodyPr>
          <a:lstStyle/>
          <a:p>
            <a:r>
              <a:rPr lang="en-US" sz="5400" dirty="0">
                <a:solidFill>
                  <a:srgbClr val="FF0000"/>
                </a:solidFill>
              </a:rPr>
              <a:t>X</a:t>
            </a:r>
          </a:p>
        </p:txBody>
      </p:sp>
      <p:cxnSp>
        <p:nvCxnSpPr>
          <p:cNvPr id="13" name="Straight Connector 12">
            <a:extLst>
              <a:ext uri="{FF2B5EF4-FFF2-40B4-BE49-F238E27FC236}">
                <a16:creationId xmlns:a16="http://schemas.microsoft.com/office/drawing/2014/main" id="{888D1ABB-7417-7D41-8093-4C18336BB11D}"/>
              </a:ext>
            </a:extLst>
          </p:cNvPr>
          <p:cNvCxnSpPr>
            <a:cxnSpLocks/>
          </p:cNvCxnSpPr>
          <p:nvPr/>
        </p:nvCxnSpPr>
        <p:spPr>
          <a:xfrm flipH="1">
            <a:off x="6896058" y="2517026"/>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8E01B5-E6D5-C94E-936B-D312D45B94E8}"/>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2E60AE-EB6B-D943-9934-21E009C1CB60}"/>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009F8F8-844C-4843-A28E-AE1991ACF94C}"/>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9" name="TextBox 38">
            <a:extLst>
              <a:ext uri="{FF2B5EF4-FFF2-40B4-BE49-F238E27FC236}">
                <a16:creationId xmlns:a16="http://schemas.microsoft.com/office/drawing/2014/main" id="{DD26C90F-A4C6-EB49-8062-355F6A1738CD}"/>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0" name="Oval 39">
            <a:extLst>
              <a:ext uri="{FF2B5EF4-FFF2-40B4-BE49-F238E27FC236}">
                <a16:creationId xmlns:a16="http://schemas.microsoft.com/office/drawing/2014/main" id="{7F50B8E1-2300-4741-A9FC-107FC027F0B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1" name="Oval 40">
            <a:extLst>
              <a:ext uri="{FF2B5EF4-FFF2-40B4-BE49-F238E27FC236}">
                <a16:creationId xmlns:a16="http://schemas.microsoft.com/office/drawing/2014/main" id="{FD8840B3-D05C-E94B-9968-A87A0AFF67E6}"/>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2" name="Group 41">
            <a:extLst>
              <a:ext uri="{FF2B5EF4-FFF2-40B4-BE49-F238E27FC236}">
                <a16:creationId xmlns:a16="http://schemas.microsoft.com/office/drawing/2014/main" id="{FE0C87B1-934C-3C48-B252-ADA2BC157A73}"/>
              </a:ext>
            </a:extLst>
          </p:cNvPr>
          <p:cNvGrpSpPr/>
          <p:nvPr/>
        </p:nvGrpSpPr>
        <p:grpSpPr>
          <a:xfrm>
            <a:off x="112162" y="2721699"/>
            <a:ext cx="916389" cy="842767"/>
            <a:chOff x="1257454" y="1784626"/>
            <a:chExt cx="961695" cy="1099919"/>
          </a:xfrm>
        </p:grpSpPr>
        <p:sp>
          <p:nvSpPr>
            <p:cNvPr id="43" name="Oval 42">
              <a:extLst>
                <a:ext uri="{FF2B5EF4-FFF2-40B4-BE49-F238E27FC236}">
                  <a16:creationId xmlns:a16="http://schemas.microsoft.com/office/drawing/2014/main" id="{197D3BB0-14AE-3A47-A9F5-654246BA7AED}"/>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4" name="Straight Connector 43">
              <a:extLst>
                <a:ext uri="{FF2B5EF4-FFF2-40B4-BE49-F238E27FC236}">
                  <a16:creationId xmlns:a16="http://schemas.microsoft.com/office/drawing/2014/main" id="{C54A3DED-1A9F-E549-9EB5-3A89A0BB8922}"/>
                </a:ext>
              </a:extLst>
            </p:cNvPr>
            <p:cNvCxnSpPr>
              <a:cxnSpLocks/>
              <a:endCxn id="4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E8B82FB-3B43-A441-AE9D-36B94F45BD7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46" name="Oval 45">
            <a:extLst>
              <a:ext uri="{FF2B5EF4-FFF2-40B4-BE49-F238E27FC236}">
                <a16:creationId xmlns:a16="http://schemas.microsoft.com/office/drawing/2014/main" id="{16BAE62D-D1C7-EE42-AE09-920F21FDD9F9}"/>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47" name="Straight Connector 46">
            <a:extLst>
              <a:ext uri="{FF2B5EF4-FFF2-40B4-BE49-F238E27FC236}">
                <a16:creationId xmlns:a16="http://schemas.microsoft.com/office/drawing/2014/main" id="{E7C65E7C-7DFB-9B40-B002-AB2AAAA415E0}"/>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4AD98B-527F-814A-981E-84C35B09607C}"/>
              </a:ext>
            </a:extLst>
          </p:cNvPr>
          <p:cNvCxnSpPr>
            <a:cxnSpLocks/>
            <a:endCxn id="50"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F60317E-3AA3-AA47-B065-96621884D88B}"/>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0" name="Oval 49">
            <a:extLst>
              <a:ext uri="{FF2B5EF4-FFF2-40B4-BE49-F238E27FC236}">
                <a16:creationId xmlns:a16="http://schemas.microsoft.com/office/drawing/2014/main" id="{91C1475A-FC50-D94A-A91C-F6F79A2FBA22}"/>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51" name="Picture 50">
            <a:extLst>
              <a:ext uri="{FF2B5EF4-FFF2-40B4-BE49-F238E27FC236}">
                <a16:creationId xmlns:a16="http://schemas.microsoft.com/office/drawing/2014/main" id="{1979907C-4A54-B042-B6A8-ABBEADAFB4D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52" name="Picture 51">
            <a:extLst>
              <a:ext uri="{FF2B5EF4-FFF2-40B4-BE49-F238E27FC236}">
                <a16:creationId xmlns:a16="http://schemas.microsoft.com/office/drawing/2014/main" id="{A48C0D22-B2F5-8E44-AF30-3B0170397FD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53" name="Picture 52">
            <a:extLst>
              <a:ext uri="{FF2B5EF4-FFF2-40B4-BE49-F238E27FC236}">
                <a16:creationId xmlns:a16="http://schemas.microsoft.com/office/drawing/2014/main" id="{521FEBA8-A6C9-8D4F-8944-3C4D471B0794}"/>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54" name="Picture 53">
            <a:extLst>
              <a:ext uri="{FF2B5EF4-FFF2-40B4-BE49-F238E27FC236}">
                <a16:creationId xmlns:a16="http://schemas.microsoft.com/office/drawing/2014/main" id="{1550AA9E-8262-A541-BF1B-A0A8A9BECD8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55" name="Picture 54">
            <a:extLst>
              <a:ext uri="{FF2B5EF4-FFF2-40B4-BE49-F238E27FC236}">
                <a16:creationId xmlns:a16="http://schemas.microsoft.com/office/drawing/2014/main" id="{519E00A6-31D4-464B-B4B4-6DB4A144B80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56" name="TextBox 55">
            <a:extLst>
              <a:ext uri="{FF2B5EF4-FFF2-40B4-BE49-F238E27FC236}">
                <a16:creationId xmlns:a16="http://schemas.microsoft.com/office/drawing/2014/main" id="{B1BE4784-AA1E-6148-8135-E3BE3867BE3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4988047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58641E02-BC2E-9C4C-8B77-C26BC9902575}"/>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35305E-826C-7F45-9BBF-30D12462202F}"/>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60A60A0-C717-CA41-B167-EECE8CE59952}"/>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46" name="TextBox 45">
            <a:extLst>
              <a:ext uri="{FF2B5EF4-FFF2-40B4-BE49-F238E27FC236}">
                <a16:creationId xmlns:a16="http://schemas.microsoft.com/office/drawing/2014/main" id="{4CEE1849-0E1F-2244-B180-98F1153475A2}"/>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7" name="Oval 46">
            <a:extLst>
              <a:ext uri="{FF2B5EF4-FFF2-40B4-BE49-F238E27FC236}">
                <a16:creationId xmlns:a16="http://schemas.microsoft.com/office/drawing/2014/main" id="{CD61D046-B5A1-5C4D-96B7-DAF5DBFF638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8" name="Oval 47">
            <a:extLst>
              <a:ext uri="{FF2B5EF4-FFF2-40B4-BE49-F238E27FC236}">
                <a16:creationId xmlns:a16="http://schemas.microsoft.com/office/drawing/2014/main" id="{D0C10918-72F9-AE46-AFAC-E60C6C3E9797}"/>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9" name="Group 48">
            <a:extLst>
              <a:ext uri="{FF2B5EF4-FFF2-40B4-BE49-F238E27FC236}">
                <a16:creationId xmlns:a16="http://schemas.microsoft.com/office/drawing/2014/main" id="{03E1F45E-3687-9C49-A8EA-8193A8B3BD99}"/>
              </a:ext>
            </a:extLst>
          </p:cNvPr>
          <p:cNvGrpSpPr/>
          <p:nvPr/>
        </p:nvGrpSpPr>
        <p:grpSpPr>
          <a:xfrm>
            <a:off x="112162" y="2721699"/>
            <a:ext cx="916389" cy="842767"/>
            <a:chOff x="1257454" y="1784626"/>
            <a:chExt cx="961695" cy="1099919"/>
          </a:xfrm>
        </p:grpSpPr>
        <p:sp>
          <p:nvSpPr>
            <p:cNvPr id="50" name="Oval 49">
              <a:extLst>
                <a:ext uri="{FF2B5EF4-FFF2-40B4-BE49-F238E27FC236}">
                  <a16:creationId xmlns:a16="http://schemas.microsoft.com/office/drawing/2014/main" id="{216D4F06-323B-DF4D-8688-9B793FC54901}"/>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51" name="Straight Connector 50">
              <a:extLst>
                <a:ext uri="{FF2B5EF4-FFF2-40B4-BE49-F238E27FC236}">
                  <a16:creationId xmlns:a16="http://schemas.microsoft.com/office/drawing/2014/main" id="{16A5A70A-C6ED-664D-B4D1-657C2A555943}"/>
                </a:ext>
              </a:extLst>
            </p:cNvPr>
            <p:cNvCxnSpPr>
              <a:cxnSpLocks/>
              <a:endCxn id="50"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62D718-FD80-BE41-ABE1-30F0B6030B3C}"/>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53" name="Oval 52">
            <a:extLst>
              <a:ext uri="{FF2B5EF4-FFF2-40B4-BE49-F238E27FC236}">
                <a16:creationId xmlns:a16="http://schemas.microsoft.com/office/drawing/2014/main" id="{415E1B16-D00B-204E-A3D6-C6E15BE81365}"/>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4" name="Straight Connector 53">
            <a:extLst>
              <a:ext uri="{FF2B5EF4-FFF2-40B4-BE49-F238E27FC236}">
                <a16:creationId xmlns:a16="http://schemas.microsoft.com/office/drawing/2014/main" id="{8069E68D-7D48-4844-A637-CD82105A7BA4}"/>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45892A-1827-254C-9BC1-EFA0AC6AA0D3}"/>
              </a:ext>
            </a:extLst>
          </p:cNvPr>
          <p:cNvCxnSpPr>
            <a:cxnSpLocks/>
            <a:endCxn id="57"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69400-B213-FC41-B6ED-0A2AF0A133D2}"/>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7" name="Oval 56">
            <a:extLst>
              <a:ext uri="{FF2B5EF4-FFF2-40B4-BE49-F238E27FC236}">
                <a16:creationId xmlns:a16="http://schemas.microsoft.com/office/drawing/2014/main" id="{2A0421CF-6E9E-9D4D-8CA0-7BA933FE4271}"/>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67" name="Picture 66">
            <a:extLst>
              <a:ext uri="{FF2B5EF4-FFF2-40B4-BE49-F238E27FC236}">
                <a16:creationId xmlns:a16="http://schemas.microsoft.com/office/drawing/2014/main" id="{AA300F7E-19EC-DE45-AE94-C80D05972240}"/>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68" name="Picture 67">
            <a:extLst>
              <a:ext uri="{FF2B5EF4-FFF2-40B4-BE49-F238E27FC236}">
                <a16:creationId xmlns:a16="http://schemas.microsoft.com/office/drawing/2014/main" id="{70F9E7AE-6029-F947-A45F-15AF5E1873CC}"/>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69" name="Picture 68">
            <a:extLst>
              <a:ext uri="{FF2B5EF4-FFF2-40B4-BE49-F238E27FC236}">
                <a16:creationId xmlns:a16="http://schemas.microsoft.com/office/drawing/2014/main" id="{45DAE04F-1F0E-0341-9E23-1813DAD71CC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70" name="Picture 69">
            <a:extLst>
              <a:ext uri="{FF2B5EF4-FFF2-40B4-BE49-F238E27FC236}">
                <a16:creationId xmlns:a16="http://schemas.microsoft.com/office/drawing/2014/main" id="{335EA6D7-B2DA-A040-84B7-F8FD62C2681A}"/>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1" name="Picture 70">
            <a:extLst>
              <a:ext uri="{FF2B5EF4-FFF2-40B4-BE49-F238E27FC236}">
                <a16:creationId xmlns:a16="http://schemas.microsoft.com/office/drawing/2014/main" id="{E54F834A-CCAC-2145-89A9-A88B81531FD4}"/>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72" name="TextBox 71">
            <a:extLst>
              <a:ext uri="{FF2B5EF4-FFF2-40B4-BE49-F238E27FC236}">
                <a16:creationId xmlns:a16="http://schemas.microsoft.com/office/drawing/2014/main" id="{51FD33CA-D29E-EE47-AF7C-D780335BB3A0}"/>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73" name="Group 72">
            <a:extLst>
              <a:ext uri="{FF2B5EF4-FFF2-40B4-BE49-F238E27FC236}">
                <a16:creationId xmlns:a16="http://schemas.microsoft.com/office/drawing/2014/main" id="{63056C55-6B33-3D41-B5D1-30750243B16D}"/>
              </a:ext>
            </a:extLst>
          </p:cNvPr>
          <p:cNvGrpSpPr/>
          <p:nvPr/>
        </p:nvGrpSpPr>
        <p:grpSpPr>
          <a:xfrm>
            <a:off x="5542765" y="2012437"/>
            <a:ext cx="2291471" cy="880098"/>
            <a:chOff x="1580014" y="998501"/>
            <a:chExt cx="2291471" cy="880098"/>
          </a:xfrm>
        </p:grpSpPr>
        <p:sp>
          <p:nvSpPr>
            <p:cNvPr id="74" name="Oval 73">
              <a:extLst>
                <a:ext uri="{FF2B5EF4-FFF2-40B4-BE49-F238E27FC236}">
                  <a16:creationId xmlns:a16="http://schemas.microsoft.com/office/drawing/2014/main" id="{51066B60-F2C5-4244-AB91-405A7B89978E}"/>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75" name="Straight Connector 74">
              <a:extLst>
                <a:ext uri="{FF2B5EF4-FFF2-40B4-BE49-F238E27FC236}">
                  <a16:creationId xmlns:a16="http://schemas.microsoft.com/office/drawing/2014/main" id="{06E5E0A3-B9CA-AC4C-81A9-CED62B804EDC}"/>
                </a:ext>
              </a:extLst>
            </p:cNvPr>
            <p:cNvCxnSpPr>
              <a:cxnSpLocks/>
              <a:stCxn id="74"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66F8932-0E40-2344-B98B-640515FE55C9}"/>
                </a:ext>
              </a:extLst>
            </p:cNvPr>
            <p:cNvCxnSpPr>
              <a:cxnSpLocks/>
              <a:endCxn id="74"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97EA0F0-8501-E84A-A0EE-13C25960A889}"/>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78" name="TextBox 77">
              <a:extLst>
                <a:ext uri="{FF2B5EF4-FFF2-40B4-BE49-F238E27FC236}">
                  <a16:creationId xmlns:a16="http://schemas.microsoft.com/office/drawing/2014/main" id="{D3F23F90-0CE3-104C-9FE8-4E1403850677}"/>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79" name="Oval 78">
            <a:extLst>
              <a:ext uri="{FF2B5EF4-FFF2-40B4-BE49-F238E27FC236}">
                <a16:creationId xmlns:a16="http://schemas.microsoft.com/office/drawing/2014/main" id="{3FE0997D-10E7-5A49-99E5-31BECDDD383F}"/>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0" name="Oval 79">
            <a:extLst>
              <a:ext uri="{FF2B5EF4-FFF2-40B4-BE49-F238E27FC236}">
                <a16:creationId xmlns:a16="http://schemas.microsoft.com/office/drawing/2014/main" id="{4C2A5098-A738-BF47-9BE8-C0667B341AFE}"/>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1" name="TextBox 80">
            <a:extLst>
              <a:ext uri="{FF2B5EF4-FFF2-40B4-BE49-F238E27FC236}">
                <a16:creationId xmlns:a16="http://schemas.microsoft.com/office/drawing/2014/main" id="{5EEEB979-FD10-F040-8159-58FA2F1F7FE4}"/>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sp>
        <p:nvSpPr>
          <p:cNvPr id="83" name="TextBox 82">
            <a:extLst>
              <a:ext uri="{FF2B5EF4-FFF2-40B4-BE49-F238E27FC236}">
                <a16:creationId xmlns:a16="http://schemas.microsoft.com/office/drawing/2014/main" id="{DD3EB3EC-63EC-944D-AEFB-632F30ED2636}"/>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
        <p:nvSpPr>
          <p:cNvPr id="85" name="TextBox 84">
            <a:extLst>
              <a:ext uri="{FF2B5EF4-FFF2-40B4-BE49-F238E27FC236}">
                <a16:creationId xmlns:a16="http://schemas.microsoft.com/office/drawing/2014/main" id="{27D55AFD-5833-E649-A6C4-42C2C3A1B1B9}"/>
              </a:ext>
            </a:extLst>
          </p:cNvPr>
          <p:cNvSpPr txBox="1"/>
          <p:nvPr/>
        </p:nvSpPr>
        <p:spPr>
          <a:xfrm>
            <a:off x="5718357" y="3700615"/>
            <a:ext cx="2115879" cy="369332"/>
          </a:xfrm>
          <a:prstGeom prst="rect">
            <a:avLst/>
          </a:prstGeom>
          <a:noFill/>
        </p:spPr>
        <p:txBody>
          <a:bodyPr wrap="square" rtlCol="0">
            <a:spAutoFit/>
          </a:bodyPr>
          <a:lstStyle/>
          <a:p>
            <a:r>
              <a:rPr lang="en-US" dirty="0"/>
              <a:t>No update.</a:t>
            </a:r>
          </a:p>
        </p:txBody>
      </p:sp>
    </p:spTree>
    <p:extLst>
      <p:ext uri="{BB962C8B-B14F-4D97-AF65-F5344CB8AC3E}">
        <p14:creationId xmlns:p14="http://schemas.microsoft.com/office/powerpoint/2010/main" val="29591698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6A71498-24B9-C64C-9EA2-40290336BF3E}"/>
              </a:ext>
            </a:extLst>
          </p:cNvPr>
          <p:cNvGrpSpPr/>
          <p:nvPr/>
        </p:nvGrpSpPr>
        <p:grpSpPr>
          <a:xfrm>
            <a:off x="5542765" y="2012437"/>
            <a:ext cx="2291471" cy="880098"/>
            <a:chOff x="1580014" y="998501"/>
            <a:chExt cx="2291471" cy="880098"/>
          </a:xfrm>
        </p:grpSpPr>
        <p:sp>
          <p:nvSpPr>
            <p:cNvPr id="36" name="Oval 35">
              <a:extLst>
                <a:ext uri="{FF2B5EF4-FFF2-40B4-BE49-F238E27FC236}">
                  <a16:creationId xmlns:a16="http://schemas.microsoft.com/office/drawing/2014/main" id="{84322781-5DB2-1547-B2A4-B52D13690220}"/>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7" name="Straight Connector 36">
              <a:extLst>
                <a:ext uri="{FF2B5EF4-FFF2-40B4-BE49-F238E27FC236}">
                  <a16:creationId xmlns:a16="http://schemas.microsoft.com/office/drawing/2014/main" id="{FDFEEE5A-D09A-FD46-80DE-517118907095}"/>
                </a:ext>
              </a:extLst>
            </p:cNvPr>
            <p:cNvCxnSpPr>
              <a:cxnSpLocks/>
              <a:stCxn id="36"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601F12-9326-ED4D-B695-AC15413A8E99}"/>
                </a:ext>
              </a:extLst>
            </p:cNvPr>
            <p:cNvCxnSpPr>
              <a:cxnSpLocks/>
              <a:endCxn id="36"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66C0789-3F2B-F14F-8971-0F916F52B954}"/>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0" name="TextBox 39">
              <a:extLst>
                <a:ext uri="{FF2B5EF4-FFF2-40B4-BE49-F238E27FC236}">
                  <a16:creationId xmlns:a16="http://schemas.microsoft.com/office/drawing/2014/main" id="{0CE0ECD5-F9BF-7B41-86B4-B939FCCC042B}"/>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41" name="Oval 40">
            <a:extLst>
              <a:ext uri="{FF2B5EF4-FFF2-40B4-BE49-F238E27FC236}">
                <a16:creationId xmlns:a16="http://schemas.microsoft.com/office/drawing/2014/main" id="{4EBEE7AF-8B95-B344-BD8E-1C28F9F633F2}"/>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42" name="Oval 41">
            <a:extLst>
              <a:ext uri="{FF2B5EF4-FFF2-40B4-BE49-F238E27FC236}">
                <a16:creationId xmlns:a16="http://schemas.microsoft.com/office/drawing/2014/main" id="{5812598B-D3D8-804E-A7E3-AD69FB8BC0F5}"/>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3" name="Straight Connector 42">
            <a:extLst>
              <a:ext uri="{FF2B5EF4-FFF2-40B4-BE49-F238E27FC236}">
                <a16:creationId xmlns:a16="http://schemas.microsoft.com/office/drawing/2014/main" id="{58641E02-BC2E-9C4C-8B77-C26BC9902575}"/>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35305E-826C-7F45-9BBF-30D12462202F}"/>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60A60A0-C717-CA41-B167-EECE8CE59952}"/>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46" name="TextBox 45">
            <a:extLst>
              <a:ext uri="{FF2B5EF4-FFF2-40B4-BE49-F238E27FC236}">
                <a16:creationId xmlns:a16="http://schemas.microsoft.com/office/drawing/2014/main" id="{4CEE1849-0E1F-2244-B180-98F1153475A2}"/>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7" name="Oval 46">
            <a:extLst>
              <a:ext uri="{FF2B5EF4-FFF2-40B4-BE49-F238E27FC236}">
                <a16:creationId xmlns:a16="http://schemas.microsoft.com/office/drawing/2014/main" id="{CD61D046-B5A1-5C4D-96B7-DAF5DBFF638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8" name="Oval 47">
            <a:extLst>
              <a:ext uri="{FF2B5EF4-FFF2-40B4-BE49-F238E27FC236}">
                <a16:creationId xmlns:a16="http://schemas.microsoft.com/office/drawing/2014/main" id="{D0C10918-72F9-AE46-AFAC-E60C6C3E9797}"/>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9" name="Group 48">
            <a:extLst>
              <a:ext uri="{FF2B5EF4-FFF2-40B4-BE49-F238E27FC236}">
                <a16:creationId xmlns:a16="http://schemas.microsoft.com/office/drawing/2014/main" id="{03E1F45E-3687-9C49-A8EA-8193A8B3BD99}"/>
              </a:ext>
            </a:extLst>
          </p:cNvPr>
          <p:cNvGrpSpPr/>
          <p:nvPr/>
        </p:nvGrpSpPr>
        <p:grpSpPr>
          <a:xfrm>
            <a:off x="112162" y="2721699"/>
            <a:ext cx="916389" cy="842767"/>
            <a:chOff x="1257454" y="1784626"/>
            <a:chExt cx="961695" cy="1099919"/>
          </a:xfrm>
        </p:grpSpPr>
        <p:sp>
          <p:nvSpPr>
            <p:cNvPr id="50" name="Oval 49">
              <a:extLst>
                <a:ext uri="{FF2B5EF4-FFF2-40B4-BE49-F238E27FC236}">
                  <a16:creationId xmlns:a16="http://schemas.microsoft.com/office/drawing/2014/main" id="{216D4F06-323B-DF4D-8688-9B793FC54901}"/>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51" name="Straight Connector 50">
              <a:extLst>
                <a:ext uri="{FF2B5EF4-FFF2-40B4-BE49-F238E27FC236}">
                  <a16:creationId xmlns:a16="http://schemas.microsoft.com/office/drawing/2014/main" id="{16A5A70A-C6ED-664D-B4D1-657C2A555943}"/>
                </a:ext>
              </a:extLst>
            </p:cNvPr>
            <p:cNvCxnSpPr>
              <a:cxnSpLocks/>
              <a:endCxn id="50"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62D718-FD80-BE41-ABE1-30F0B6030B3C}"/>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53" name="Oval 52">
            <a:extLst>
              <a:ext uri="{FF2B5EF4-FFF2-40B4-BE49-F238E27FC236}">
                <a16:creationId xmlns:a16="http://schemas.microsoft.com/office/drawing/2014/main" id="{415E1B16-D00B-204E-A3D6-C6E15BE81365}"/>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4" name="Straight Connector 53">
            <a:extLst>
              <a:ext uri="{FF2B5EF4-FFF2-40B4-BE49-F238E27FC236}">
                <a16:creationId xmlns:a16="http://schemas.microsoft.com/office/drawing/2014/main" id="{8069E68D-7D48-4844-A637-CD82105A7BA4}"/>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45892A-1827-254C-9BC1-EFA0AC6AA0D3}"/>
              </a:ext>
            </a:extLst>
          </p:cNvPr>
          <p:cNvCxnSpPr>
            <a:cxnSpLocks/>
            <a:endCxn id="57"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69400-B213-FC41-B6ED-0A2AF0A133D2}"/>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7" name="Oval 56">
            <a:extLst>
              <a:ext uri="{FF2B5EF4-FFF2-40B4-BE49-F238E27FC236}">
                <a16:creationId xmlns:a16="http://schemas.microsoft.com/office/drawing/2014/main" id="{2A0421CF-6E9E-9D4D-8CA0-7BA933FE4271}"/>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58" name="TextBox 57">
            <a:extLst>
              <a:ext uri="{FF2B5EF4-FFF2-40B4-BE49-F238E27FC236}">
                <a16:creationId xmlns:a16="http://schemas.microsoft.com/office/drawing/2014/main" id="{94467F84-47C0-3A4D-A745-355F4C79C93F}"/>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cxnSp>
        <p:nvCxnSpPr>
          <p:cNvPr id="59" name="Straight Connector 58">
            <a:extLst>
              <a:ext uri="{FF2B5EF4-FFF2-40B4-BE49-F238E27FC236}">
                <a16:creationId xmlns:a16="http://schemas.microsoft.com/office/drawing/2014/main" id="{47253353-6639-5141-8157-F3E3C777863D}"/>
              </a:ext>
            </a:extLst>
          </p:cNvPr>
          <p:cNvCxnSpPr>
            <a:cxnSpLocks/>
          </p:cNvCxnSpPr>
          <p:nvPr/>
        </p:nvCxnSpPr>
        <p:spPr>
          <a:xfrm flipH="1">
            <a:off x="6870026" y="2385082"/>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4FEAC90-56D6-8D49-885C-52DC86C8C5E1}"/>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
        <p:nvSpPr>
          <p:cNvPr id="28" name="TextBox 27">
            <a:extLst>
              <a:ext uri="{FF2B5EF4-FFF2-40B4-BE49-F238E27FC236}">
                <a16:creationId xmlns:a16="http://schemas.microsoft.com/office/drawing/2014/main" id="{84C9D7E7-7C85-5A46-9898-B447B23F7AC2}"/>
              </a:ext>
            </a:extLst>
          </p:cNvPr>
          <p:cNvSpPr txBox="1"/>
          <p:nvPr/>
        </p:nvSpPr>
        <p:spPr>
          <a:xfrm>
            <a:off x="7068527" y="2585519"/>
            <a:ext cx="507008" cy="461665"/>
          </a:xfrm>
          <a:prstGeom prst="rect">
            <a:avLst/>
          </a:prstGeom>
          <a:noFill/>
        </p:spPr>
        <p:txBody>
          <a:bodyPr wrap="square" rtlCol="0">
            <a:spAutoFit/>
          </a:bodyPr>
          <a:lstStyle/>
          <a:p>
            <a:r>
              <a:rPr lang="en-US" sz="2400" dirty="0">
                <a:solidFill>
                  <a:srgbClr val="FF0000"/>
                </a:solidFill>
              </a:rPr>
              <a:t>22</a:t>
            </a:r>
          </a:p>
        </p:txBody>
      </p:sp>
      <p:sp>
        <p:nvSpPr>
          <p:cNvPr id="30" name="TextBox 29">
            <a:extLst>
              <a:ext uri="{FF2B5EF4-FFF2-40B4-BE49-F238E27FC236}">
                <a16:creationId xmlns:a16="http://schemas.microsoft.com/office/drawing/2014/main" id="{3360D767-6502-324E-95A4-C13943DB7667}"/>
              </a:ext>
            </a:extLst>
          </p:cNvPr>
          <p:cNvSpPr txBox="1"/>
          <p:nvPr/>
        </p:nvSpPr>
        <p:spPr>
          <a:xfrm>
            <a:off x="5718357" y="3700615"/>
            <a:ext cx="2115879" cy="369332"/>
          </a:xfrm>
          <a:prstGeom prst="rect">
            <a:avLst/>
          </a:prstGeom>
          <a:noFill/>
        </p:spPr>
        <p:txBody>
          <a:bodyPr wrap="square" rtlCol="0">
            <a:spAutoFit/>
          </a:bodyPr>
          <a:lstStyle/>
          <a:p>
            <a:r>
              <a:rPr lang="en-US" dirty="0"/>
              <a:t>No update.</a:t>
            </a:r>
          </a:p>
        </p:txBody>
      </p:sp>
      <p:pic>
        <p:nvPicPr>
          <p:cNvPr id="31" name="Picture 30">
            <a:extLst>
              <a:ext uri="{FF2B5EF4-FFF2-40B4-BE49-F238E27FC236}">
                <a16:creationId xmlns:a16="http://schemas.microsoft.com/office/drawing/2014/main" id="{98D7F7DB-CC37-BA42-A915-5DF52090CD21}"/>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2" name="Picture 31">
            <a:extLst>
              <a:ext uri="{FF2B5EF4-FFF2-40B4-BE49-F238E27FC236}">
                <a16:creationId xmlns:a16="http://schemas.microsoft.com/office/drawing/2014/main" id="{FC86AD80-3518-8345-B4CD-1C52AA4CD3D7}"/>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3" name="Picture 32">
            <a:extLst>
              <a:ext uri="{FF2B5EF4-FFF2-40B4-BE49-F238E27FC236}">
                <a16:creationId xmlns:a16="http://schemas.microsoft.com/office/drawing/2014/main" id="{00629954-3F2F-8C4F-96A7-43493F853A5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4" name="Picture 33">
            <a:extLst>
              <a:ext uri="{FF2B5EF4-FFF2-40B4-BE49-F238E27FC236}">
                <a16:creationId xmlns:a16="http://schemas.microsoft.com/office/drawing/2014/main" id="{53F3ECA2-7642-EB4A-BB64-836D7067212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5" name="Picture 34">
            <a:extLst>
              <a:ext uri="{FF2B5EF4-FFF2-40B4-BE49-F238E27FC236}">
                <a16:creationId xmlns:a16="http://schemas.microsoft.com/office/drawing/2014/main" id="{6EEF61AA-E7C3-5443-9F00-8115B7758A67}"/>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61" name="TextBox 60">
            <a:extLst>
              <a:ext uri="{FF2B5EF4-FFF2-40B4-BE49-F238E27FC236}">
                <a16:creationId xmlns:a16="http://schemas.microsoft.com/office/drawing/2014/main" id="{0536514F-2FD5-1646-B3D4-3D1ABB937932}"/>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2932648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9ADF482-4610-FF40-B5B4-62855FB5A711}"/>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01C2EF-C683-0A43-9186-2AB4C3AE4352}"/>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B75D4E4-1DC5-2346-968E-5EE02B06A0FB}"/>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0" name="TextBox 29">
            <a:extLst>
              <a:ext uri="{FF2B5EF4-FFF2-40B4-BE49-F238E27FC236}">
                <a16:creationId xmlns:a16="http://schemas.microsoft.com/office/drawing/2014/main" id="{5FED59BE-AC02-0D40-8303-BF1D436092E9}"/>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3" name="Oval 42">
            <a:extLst>
              <a:ext uri="{FF2B5EF4-FFF2-40B4-BE49-F238E27FC236}">
                <a16:creationId xmlns:a16="http://schemas.microsoft.com/office/drawing/2014/main" id="{D1E6F7EC-C44D-D043-9975-1BF02389AEDA}"/>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4" name="Oval 43">
            <a:extLst>
              <a:ext uri="{FF2B5EF4-FFF2-40B4-BE49-F238E27FC236}">
                <a16:creationId xmlns:a16="http://schemas.microsoft.com/office/drawing/2014/main" id="{7081ED20-E1F2-A942-9C7C-CED26EC086CF}"/>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5" name="Group 44">
            <a:extLst>
              <a:ext uri="{FF2B5EF4-FFF2-40B4-BE49-F238E27FC236}">
                <a16:creationId xmlns:a16="http://schemas.microsoft.com/office/drawing/2014/main" id="{B0F8AB95-FD31-4849-9248-3651E8821571}"/>
              </a:ext>
            </a:extLst>
          </p:cNvPr>
          <p:cNvGrpSpPr/>
          <p:nvPr/>
        </p:nvGrpSpPr>
        <p:grpSpPr>
          <a:xfrm>
            <a:off x="112162" y="2721699"/>
            <a:ext cx="916389" cy="842767"/>
            <a:chOff x="1257454" y="1784626"/>
            <a:chExt cx="961695" cy="1099919"/>
          </a:xfrm>
        </p:grpSpPr>
        <p:sp>
          <p:nvSpPr>
            <p:cNvPr id="46" name="Oval 45">
              <a:extLst>
                <a:ext uri="{FF2B5EF4-FFF2-40B4-BE49-F238E27FC236}">
                  <a16:creationId xmlns:a16="http://schemas.microsoft.com/office/drawing/2014/main" id="{9CED3D32-E82F-D948-AC33-6657FBD7A678}"/>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7" name="Straight Connector 46">
              <a:extLst>
                <a:ext uri="{FF2B5EF4-FFF2-40B4-BE49-F238E27FC236}">
                  <a16:creationId xmlns:a16="http://schemas.microsoft.com/office/drawing/2014/main" id="{AAB89E68-EF9E-9A40-A05C-0E052D7DFBF6}"/>
                </a:ext>
              </a:extLst>
            </p:cNvPr>
            <p:cNvCxnSpPr>
              <a:cxnSpLocks/>
              <a:endCxn id="4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FB831F6-0EFA-B54C-9C74-8CBF5A5E71A7}"/>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49" name="Oval 48">
            <a:extLst>
              <a:ext uri="{FF2B5EF4-FFF2-40B4-BE49-F238E27FC236}">
                <a16:creationId xmlns:a16="http://schemas.microsoft.com/office/drawing/2014/main" id="{46205615-45D9-1B4E-930A-ABF65EFFD39F}"/>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0" name="Straight Connector 49">
            <a:extLst>
              <a:ext uri="{FF2B5EF4-FFF2-40B4-BE49-F238E27FC236}">
                <a16:creationId xmlns:a16="http://schemas.microsoft.com/office/drawing/2014/main" id="{127C1D16-ABBD-B24A-AFA3-B216FD964B9E}"/>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8B73B5-23CF-2E4C-A648-917E3C176BE6}"/>
              </a:ext>
            </a:extLst>
          </p:cNvPr>
          <p:cNvCxnSpPr>
            <a:cxnSpLocks/>
            <a:endCxn id="53"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6BE2F0D-0B19-D046-B25C-202388BBC01F}"/>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3" name="Oval 52">
            <a:extLst>
              <a:ext uri="{FF2B5EF4-FFF2-40B4-BE49-F238E27FC236}">
                <a16:creationId xmlns:a16="http://schemas.microsoft.com/office/drawing/2014/main" id="{975D82CC-2AD6-1E4D-94E0-88D516521342}"/>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67" name="Picture 66">
            <a:extLst>
              <a:ext uri="{FF2B5EF4-FFF2-40B4-BE49-F238E27FC236}">
                <a16:creationId xmlns:a16="http://schemas.microsoft.com/office/drawing/2014/main" id="{44ABA454-F9AC-944B-95DC-E724F786971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68" name="Picture 67">
            <a:extLst>
              <a:ext uri="{FF2B5EF4-FFF2-40B4-BE49-F238E27FC236}">
                <a16:creationId xmlns:a16="http://schemas.microsoft.com/office/drawing/2014/main" id="{4AA91A6C-3163-B64D-8293-E6D06A842B4F}"/>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69" name="Picture 68">
            <a:extLst>
              <a:ext uri="{FF2B5EF4-FFF2-40B4-BE49-F238E27FC236}">
                <a16:creationId xmlns:a16="http://schemas.microsoft.com/office/drawing/2014/main" id="{F81D05EA-AC46-1548-9735-ADB23D8DBAF8}"/>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70" name="Picture 69">
            <a:extLst>
              <a:ext uri="{FF2B5EF4-FFF2-40B4-BE49-F238E27FC236}">
                <a16:creationId xmlns:a16="http://schemas.microsoft.com/office/drawing/2014/main" id="{B7AB63C7-B7FA-C147-8849-1B2CADF563C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1" name="Picture 70">
            <a:extLst>
              <a:ext uri="{FF2B5EF4-FFF2-40B4-BE49-F238E27FC236}">
                <a16:creationId xmlns:a16="http://schemas.microsoft.com/office/drawing/2014/main" id="{6A5C30B3-FAD7-EA49-96F5-6519DEDD1143}"/>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72" name="TextBox 71">
            <a:extLst>
              <a:ext uri="{FF2B5EF4-FFF2-40B4-BE49-F238E27FC236}">
                <a16:creationId xmlns:a16="http://schemas.microsoft.com/office/drawing/2014/main" id="{7AFB5B2F-FAA9-314B-874C-2302292FF256}"/>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73" name="Group 72">
            <a:extLst>
              <a:ext uri="{FF2B5EF4-FFF2-40B4-BE49-F238E27FC236}">
                <a16:creationId xmlns:a16="http://schemas.microsoft.com/office/drawing/2014/main" id="{5E5D0631-F012-644C-84D9-46EB4D0D27AA}"/>
              </a:ext>
            </a:extLst>
          </p:cNvPr>
          <p:cNvGrpSpPr/>
          <p:nvPr/>
        </p:nvGrpSpPr>
        <p:grpSpPr>
          <a:xfrm>
            <a:off x="5542765" y="2012437"/>
            <a:ext cx="2291471" cy="880098"/>
            <a:chOff x="1580014" y="998501"/>
            <a:chExt cx="2291471" cy="880098"/>
          </a:xfrm>
        </p:grpSpPr>
        <p:sp>
          <p:nvSpPr>
            <p:cNvPr id="74" name="Oval 73">
              <a:extLst>
                <a:ext uri="{FF2B5EF4-FFF2-40B4-BE49-F238E27FC236}">
                  <a16:creationId xmlns:a16="http://schemas.microsoft.com/office/drawing/2014/main" id="{8B3D0116-11E0-ED4C-91AB-F3D1518D7BE1}"/>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75" name="Straight Connector 74">
              <a:extLst>
                <a:ext uri="{FF2B5EF4-FFF2-40B4-BE49-F238E27FC236}">
                  <a16:creationId xmlns:a16="http://schemas.microsoft.com/office/drawing/2014/main" id="{0DD56B3B-FB77-4846-A32D-B73AC088C59D}"/>
                </a:ext>
              </a:extLst>
            </p:cNvPr>
            <p:cNvCxnSpPr>
              <a:cxnSpLocks/>
              <a:stCxn id="74"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983F48-717E-F34A-8F53-3B8D95891A50}"/>
                </a:ext>
              </a:extLst>
            </p:cNvPr>
            <p:cNvCxnSpPr>
              <a:cxnSpLocks/>
              <a:endCxn id="74"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44CFDE42-B8EC-5847-826C-0CD94E2453A4}"/>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78" name="TextBox 77">
              <a:extLst>
                <a:ext uri="{FF2B5EF4-FFF2-40B4-BE49-F238E27FC236}">
                  <a16:creationId xmlns:a16="http://schemas.microsoft.com/office/drawing/2014/main" id="{61D59D66-201E-1D49-B7DB-7502C33943E6}"/>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79" name="Oval 78">
            <a:extLst>
              <a:ext uri="{FF2B5EF4-FFF2-40B4-BE49-F238E27FC236}">
                <a16:creationId xmlns:a16="http://schemas.microsoft.com/office/drawing/2014/main" id="{A0286744-C87A-0A4E-AF1E-9BE3681ED567}"/>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0" name="Oval 79">
            <a:extLst>
              <a:ext uri="{FF2B5EF4-FFF2-40B4-BE49-F238E27FC236}">
                <a16:creationId xmlns:a16="http://schemas.microsoft.com/office/drawing/2014/main" id="{6909828A-44F3-1142-9BFD-49E24823B260}"/>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1" name="TextBox 80">
            <a:extLst>
              <a:ext uri="{FF2B5EF4-FFF2-40B4-BE49-F238E27FC236}">
                <a16:creationId xmlns:a16="http://schemas.microsoft.com/office/drawing/2014/main" id="{76CB921D-022E-B544-B725-C4AFFC66A629}"/>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cxnSp>
        <p:nvCxnSpPr>
          <p:cNvPr id="82" name="Straight Connector 81">
            <a:extLst>
              <a:ext uri="{FF2B5EF4-FFF2-40B4-BE49-F238E27FC236}">
                <a16:creationId xmlns:a16="http://schemas.microsoft.com/office/drawing/2014/main" id="{CE10FDCD-491F-8343-8B0E-20C7B280EFAA}"/>
              </a:ext>
            </a:extLst>
          </p:cNvPr>
          <p:cNvCxnSpPr>
            <a:cxnSpLocks/>
          </p:cNvCxnSpPr>
          <p:nvPr/>
        </p:nvCxnSpPr>
        <p:spPr>
          <a:xfrm flipH="1">
            <a:off x="6870026" y="2385082"/>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7E91766-70E9-2F47-8B6F-1FBE02F63F62}"/>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
        <p:nvSpPr>
          <p:cNvPr id="84" name="TextBox 83">
            <a:extLst>
              <a:ext uri="{FF2B5EF4-FFF2-40B4-BE49-F238E27FC236}">
                <a16:creationId xmlns:a16="http://schemas.microsoft.com/office/drawing/2014/main" id="{B426AF9F-C7E8-3F42-A522-35345DCD42D0}"/>
              </a:ext>
            </a:extLst>
          </p:cNvPr>
          <p:cNvSpPr txBox="1"/>
          <p:nvPr/>
        </p:nvSpPr>
        <p:spPr>
          <a:xfrm>
            <a:off x="7068527" y="2585519"/>
            <a:ext cx="507008" cy="461665"/>
          </a:xfrm>
          <a:prstGeom prst="rect">
            <a:avLst/>
          </a:prstGeom>
          <a:noFill/>
        </p:spPr>
        <p:txBody>
          <a:bodyPr wrap="square" rtlCol="0">
            <a:spAutoFit/>
          </a:bodyPr>
          <a:lstStyle/>
          <a:p>
            <a:r>
              <a:rPr lang="en-US" sz="2400" dirty="0">
                <a:solidFill>
                  <a:srgbClr val="FF0000"/>
                </a:solidFill>
              </a:rPr>
              <a:t>22</a:t>
            </a:r>
          </a:p>
        </p:txBody>
      </p:sp>
      <p:sp>
        <p:nvSpPr>
          <p:cNvPr id="85" name="TextBox 84">
            <a:extLst>
              <a:ext uri="{FF2B5EF4-FFF2-40B4-BE49-F238E27FC236}">
                <a16:creationId xmlns:a16="http://schemas.microsoft.com/office/drawing/2014/main" id="{4F441A4A-C9AC-0142-928C-57580A6BD126}"/>
              </a:ext>
            </a:extLst>
          </p:cNvPr>
          <p:cNvSpPr txBox="1"/>
          <p:nvPr/>
        </p:nvSpPr>
        <p:spPr>
          <a:xfrm>
            <a:off x="5718357" y="3700615"/>
            <a:ext cx="2115879" cy="369332"/>
          </a:xfrm>
          <a:prstGeom prst="rect">
            <a:avLst/>
          </a:prstGeom>
          <a:noFill/>
        </p:spPr>
        <p:txBody>
          <a:bodyPr wrap="square" rtlCol="0">
            <a:spAutoFit/>
          </a:bodyPr>
          <a:lstStyle/>
          <a:p>
            <a:r>
              <a:rPr lang="en-US" dirty="0"/>
              <a:t>No update.</a:t>
            </a:r>
          </a:p>
        </p:txBody>
      </p:sp>
    </p:spTree>
    <p:extLst>
      <p:ext uri="{BB962C8B-B14F-4D97-AF65-F5344CB8AC3E}">
        <p14:creationId xmlns:p14="http://schemas.microsoft.com/office/powerpoint/2010/main" val="3017204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C387363-8BF2-4A40-AA6B-4F491A17F98B}"/>
              </a:ext>
            </a:extLst>
          </p:cNvPr>
          <p:cNvGrpSpPr/>
          <p:nvPr/>
        </p:nvGrpSpPr>
        <p:grpSpPr>
          <a:xfrm>
            <a:off x="5800980" y="2174040"/>
            <a:ext cx="1957539" cy="1572250"/>
            <a:chOff x="2766861" y="998502"/>
            <a:chExt cx="1957539" cy="1572250"/>
          </a:xfrm>
        </p:grpSpPr>
        <p:sp>
          <p:nvSpPr>
            <p:cNvPr id="26" name="Oval 25">
              <a:extLst>
                <a:ext uri="{FF2B5EF4-FFF2-40B4-BE49-F238E27FC236}">
                  <a16:creationId xmlns:a16="http://schemas.microsoft.com/office/drawing/2014/main" id="{7C94E99E-51DA-5F43-ADAF-3FB2FAB32719}"/>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27" name="Straight Connector 26">
              <a:extLst>
                <a:ext uri="{FF2B5EF4-FFF2-40B4-BE49-F238E27FC236}">
                  <a16:creationId xmlns:a16="http://schemas.microsoft.com/office/drawing/2014/main" id="{4146FE69-4528-BB42-8100-F44D0FE433C6}"/>
                </a:ext>
              </a:extLst>
            </p:cNvPr>
            <p:cNvCxnSpPr>
              <a:cxnSpLocks/>
              <a:endCxn id="26"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27C3E6-6077-0B46-9074-228EE6BF9EA1}"/>
                </a:ext>
              </a:extLst>
            </p:cNvPr>
            <p:cNvCxnSpPr>
              <a:cxnSpLocks/>
              <a:endCxn id="26"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F84A75-81FB-DF4F-958C-F3258E2CB591}"/>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4" name="TextBox 43">
              <a:extLst>
                <a:ext uri="{FF2B5EF4-FFF2-40B4-BE49-F238E27FC236}">
                  <a16:creationId xmlns:a16="http://schemas.microsoft.com/office/drawing/2014/main" id="{7E096BF3-901C-3749-B86B-F64C150FC231}"/>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sp>
        <p:nvSpPr>
          <p:cNvPr id="45" name="Oval 44">
            <a:extLst>
              <a:ext uri="{FF2B5EF4-FFF2-40B4-BE49-F238E27FC236}">
                <a16:creationId xmlns:a16="http://schemas.microsoft.com/office/drawing/2014/main" id="{FF4A4F9A-5485-D248-B22C-0FBB7E42BDDD}"/>
              </a:ext>
            </a:extLst>
          </p:cNvPr>
          <p:cNvSpPr/>
          <p:nvPr/>
        </p:nvSpPr>
        <p:spPr>
          <a:xfrm>
            <a:off x="5523211" y="217403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6" name="Oval 45">
            <a:extLst>
              <a:ext uri="{FF2B5EF4-FFF2-40B4-BE49-F238E27FC236}">
                <a16:creationId xmlns:a16="http://schemas.microsoft.com/office/drawing/2014/main" id="{69C1B99F-31C0-294B-80AC-DDE50E9ED523}"/>
              </a:ext>
            </a:extLst>
          </p:cNvPr>
          <p:cNvSpPr/>
          <p:nvPr/>
        </p:nvSpPr>
        <p:spPr>
          <a:xfrm>
            <a:off x="6957971" y="3506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7" name="TextBox 46">
            <a:extLst>
              <a:ext uri="{FF2B5EF4-FFF2-40B4-BE49-F238E27FC236}">
                <a16:creationId xmlns:a16="http://schemas.microsoft.com/office/drawing/2014/main" id="{EEA3D3D6-CAD5-564A-8909-7F614D1735B9}"/>
              </a:ext>
            </a:extLst>
          </p:cNvPr>
          <p:cNvSpPr txBox="1"/>
          <p:nvPr/>
        </p:nvSpPr>
        <p:spPr>
          <a:xfrm>
            <a:off x="5246377" y="1968911"/>
            <a:ext cx="543739" cy="923330"/>
          </a:xfrm>
          <a:prstGeom prst="rect">
            <a:avLst/>
          </a:prstGeom>
          <a:noFill/>
        </p:spPr>
        <p:txBody>
          <a:bodyPr wrap="none" rtlCol="0">
            <a:spAutoFit/>
          </a:bodyPr>
          <a:lstStyle/>
          <a:p>
            <a:r>
              <a:rPr lang="en-US" sz="5400" dirty="0">
                <a:solidFill>
                  <a:srgbClr val="FF0000"/>
                </a:solidFill>
              </a:rPr>
              <a:t>X</a:t>
            </a:r>
          </a:p>
        </p:txBody>
      </p:sp>
      <p:sp>
        <p:nvSpPr>
          <p:cNvPr id="48" name="TextBox 47">
            <a:extLst>
              <a:ext uri="{FF2B5EF4-FFF2-40B4-BE49-F238E27FC236}">
                <a16:creationId xmlns:a16="http://schemas.microsoft.com/office/drawing/2014/main" id="{565B33A5-0A15-9B41-9BBD-B94F994EB33B}"/>
              </a:ext>
            </a:extLst>
          </p:cNvPr>
          <p:cNvSpPr txBox="1"/>
          <p:nvPr/>
        </p:nvSpPr>
        <p:spPr>
          <a:xfrm>
            <a:off x="5409300" y="3758294"/>
            <a:ext cx="2115879" cy="369332"/>
          </a:xfrm>
          <a:prstGeom prst="rect">
            <a:avLst/>
          </a:prstGeom>
          <a:noFill/>
        </p:spPr>
        <p:txBody>
          <a:bodyPr wrap="square" rtlCol="0">
            <a:spAutoFit/>
          </a:bodyPr>
          <a:lstStyle/>
          <a:p>
            <a:r>
              <a:rPr lang="en-US" dirty="0"/>
              <a:t>No update.</a:t>
            </a:r>
          </a:p>
        </p:txBody>
      </p:sp>
      <p:sp>
        <p:nvSpPr>
          <p:cNvPr id="49" name="TextBox 48">
            <a:extLst>
              <a:ext uri="{FF2B5EF4-FFF2-40B4-BE49-F238E27FC236}">
                <a16:creationId xmlns:a16="http://schemas.microsoft.com/office/drawing/2014/main" id="{C4B38FD7-64A1-D745-867E-160651A15489}"/>
              </a:ext>
            </a:extLst>
          </p:cNvPr>
          <p:cNvSpPr txBox="1"/>
          <p:nvPr/>
        </p:nvSpPr>
        <p:spPr>
          <a:xfrm>
            <a:off x="7301192" y="3532271"/>
            <a:ext cx="543739" cy="923330"/>
          </a:xfrm>
          <a:prstGeom prst="rect">
            <a:avLst/>
          </a:prstGeom>
          <a:noFill/>
        </p:spPr>
        <p:txBody>
          <a:bodyPr wrap="none" rtlCol="0">
            <a:spAutoFit/>
          </a:bodyPr>
          <a:lstStyle/>
          <a:p>
            <a:r>
              <a:rPr lang="en-US" sz="5400" dirty="0">
                <a:solidFill>
                  <a:srgbClr val="FF0000"/>
                </a:solidFill>
              </a:rPr>
              <a:t>X</a:t>
            </a:r>
          </a:p>
        </p:txBody>
      </p:sp>
      <p:cxnSp>
        <p:nvCxnSpPr>
          <p:cNvPr id="65" name="Straight Connector 64">
            <a:extLst>
              <a:ext uri="{FF2B5EF4-FFF2-40B4-BE49-F238E27FC236}">
                <a16:creationId xmlns:a16="http://schemas.microsoft.com/office/drawing/2014/main" id="{BC9C28C7-2C1D-454B-9ADD-F6E404B8FA4E}"/>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D897A2-B17A-154E-A267-F5C22A4E5E0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7DC04F-F89D-2848-8C01-5333F99FF87D}"/>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8" name="TextBox 67">
            <a:extLst>
              <a:ext uri="{FF2B5EF4-FFF2-40B4-BE49-F238E27FC236}">
                <a16:creationId xmlns:a16="http://schemas.microsoft.com/office/drawing/2014/main" id="{C6E3ABCF-42D1-A948-80BA-5D7104BD5DD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9" name="Oval 68">
            <a:extLst>
              <a:ext uri="{FF2B5EF4-FFF2-40B4-BE49-F238E27FC236}">
                <a16:creationId xmlns:a16="http://schemas.microsoft.com/office/drawing/2014/main" id="{A0026680-E9C2-8241-93B8-D7E29B91E952}"/>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70" name="Oval 69">
            <a:extLst>
              <a:ext uri="{FF2B5EF4-FFF2-40B4-BE49-F238E27FC236}">
                <a16:creationId xmlns:a16="http://schemas.microsoft.com/office/drawing/2014/main" id="{AA607C3B-7BE4-9E4B-9488-E8F7606EFFA8}"/>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71" name="Group 70">
            <a:extLst>
              <a:ext uri="{FF2B5EF4-FFF2-40B4-BE49-F238E27FC236}">
                <a16:creationId xmlns:a16="http://schemas.microsoft.com/office/drawing/2014/main" id="{7B4B2C32-6BF5-8042-AE11-710A569F4348}"/>
              </a:ext>
            </a:extLst>
          </p:cNvPr>
          <p:cNvGrpSpPr/>
          <p:nvPr/>
        </p:nvGrpSpPr>
        <p:grpSpPr>
          <a:xfrm>
            <a:off x="112162" y="2721699"/>
            <a:ext cx="916389" cy="842767"/>
            <a:chOff x="1257454" y="1784626"/>
            <a:chExt cx="961695" cy="1099919"/>
          </a:xfrm>
        </p:grpSpPr>
        <p:sp>
          <p:nvSpPr>
            <p:cNvPr id="72" name="Oval 71">
              <a:extLst>
                <a:ext uri="{FF2B5EF4-FFF2-40B4-BE49-F238E27FC236}">
                  <a16:creationId xmlns:a16="http://schemas.microsoft.com/office/drawing/2014/main" id="{0AB73D6F-CE0E-AA44-95F3-88B8A77DEBE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73" name="Straight Connector 72">
              <a:extLst>
                <a:ext uri="{FF2B5EF4-FFF2-40B4-BE49-F238E27FC236}">
                  <a16:creationId xmlns:a16="http://schemas.microsoft.com/office/drawing/2014/main" id="{29E594FD-F08D-FD48-B826-BA9C4740D495}"/>
                </a:ext>
              </a:extLst>
            </p:cNvPr>
            <p:cNvCxnSpPr>
              <a:cxnSpLocks/>
              <a:endCxn id="72"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6CBDBD8-2C88-0448-9180-AB25297E4CF8}"/>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75" name="Oval 74">
            <a:extLst>
              <a:ext uri="{FF2B5EF4-FFF2-40B4-BE49-F238E27FC236}">
                <a16:creationId xmlns:a16="http://schemas.microsoft.com/office/drawing/2014/main" id="{D7EAF658-3672-7340-A5A6-24426BD47CC3}"/>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6" name="Straight Connector 75">
            <a:extLst>
              <a:ext uri="{FF2B5EF4-FFF2-40B4-BE49-F238E27FC236}">
                <a16:creationId xmlns:a16="http://schemas.microsoft.com/office/drawing/2014/main" id="{0E040E01-D0DD-354F-B692-C7F6EF989C9D}"/>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7B1D8E-1632-5747-99D8-BE990A1E254C}"/>
              </a:ext>
            </a:extLst>
          </p:cNvPr>
          <p:cNvCxnSpPr>
            <a:cxnSpLocks/>
            <a:endCxn id="7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EE9752A-C299-D844-8D9F-32434C570808}"/>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9" name="Oval 78">
            <a:extLst>
              <a:ext uri="{FF2B5EF4-FFF2-40B4-BE49-F238E27FC236}">
                <a16:creationId xmlns:a16="http://schemas.microsoft.com/office/drawing/2014/main" id="{703AFC3E-19D1-D54A-A49B-8146C42A59FA}"/>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80" name="Picture 79">
            <a:extLst>
              <a:ext uri="{FF2B5EF4-FFF2-40B4-BE49-F238E27FC236}">
                <a16:creationId xmlns:a16="http://schemas.microsoft.com/office/drawing/2014/main" id="{2C1145DD-942C-B24C-9FF2-7C2A05314292}"/>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81" name="Picture 80">
            <a:extLst>
              <a:ext uri="{FF2B5EF4-FFF2-40B4-BE49-F238E27FC236}">
                <a16:creationId xmlns:a16="http://schemas.microsoft.com/office/drawing/2014/main" id="{848C01C5-2054-274F-9C33-60B8213AB7E7}"/>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82" name="Picture 81">
            <a:extLst>
              <a:ext uri="{FF2B5EF4-FFF2-40B4-BE49-F238E27FC236}">
                <a16:creationId xmlns:a16="http://schemas.microsoft.com/office/drawing/2014/main" id="{7CC92D7A-8F34-8A4E-A548-FC272788EA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83" name="Picture 82">
            <a:extLst>
              <a:ext uri="{FF2B5EF4-FFF2-40B4-BE49-F238E27FC236}">
                <a16:creationId xmlns:a16="http://schemas.microsoft.com/office/drawing/2014/main" id="{21B30F6D-0B27-4F49-9DBF-4CD8D2390E5D}"/>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84" name="Picture 83">
            <a:extLst>
              <a:ext uri="{FF2B5EF4-FFF2-40B4-BE49-F238E27FC236}">
                <a16:creationId xmlns:a16="http://schemas.microsoft.com/office/drawing/2014/main" id="{131BA062-34B7-6C41-BBC4-B37E226104E4}"/>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85" name="TextBox 84">
            <a:extLst>
              <a:ext uri="{FF2B5EF4-FFF2-40B4-BE49-F238E27FC236}">
                <a16:creationId xmlns:a16="http://schemas.microsoft.com/office/drawing/2014/main" id="{E579C261-EA5A-FB4E-AA04-A8772A598D8E}"/>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2454004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BC9C28C7-2C1D-454B-9ADD-F6E404B8FA4E}"/>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D897A2-B17A-154E-A267-F5C22A4E5E0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7DC04F-F89D-2848-8C01-5333F99FF87D}"/>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8" name="TextBox 67">
            <a:extLst>
              <a:ext uri="{FF2B5EF4-FFF2-40B4-BE49-F238E27FC236}">
                <a16:creationId xmlns:a16="http://schemas.microsoft.com/office/drawing/2014/main" id="{C6E3ABCF-42D1-A948-80BA-5D7104BD5DD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9" name="Oval 68">
            <a:extLst>
              <a:ext uri="{FF2B5EF4-FFF2-40B4-BE49-F238E27FC236}">
                <a16:creationId xmlns:a16="http://schemas.microsoft.com/office/drawing/2014/main" id="{A0026680-E9C2-8241-93B8-D7E29B91E952}"/>
              </a:ext>
            </a:extLst>
          </p:cNvPr>
          <p:cNvSpPr/>
          <p:nvPr/>
        </p:nvSpPr>
        <p:spPr>
          <a:xfrm>
            <a:off x="2233386" y="2012437"/>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70" name="Oval 69">
            <a:extLst>
              <a:ext uri="{FF2B5EF4-FFF2-40B4-BE49-F238E27FC236}">
                <a16:creationId xmlns:a16="http://schemas.microsoft.com/office/drawing/2014/main" id="{AA607C3B-7BE4-9E4B-9488-E8F7606EFFA8}"/>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71" name="Group 70">
            <a:extLst>
              <a:ext uri="{FF2B5EF4-FFF2-40B4-BE49-F238E27FC236}">
                <a16:creationId xmlns:a16="http://schemas.microsoft.com/office/drawing/2014/main" id="{7B4B2C32-6BF5-8042-AE11-710A569F4348}"/>
              </a:ext>
            </a:extLst>
          </p:cNvPr>
          <p:cNvGrpSpPr/>
          <p:nvPr/>
        </p:nvGrpSpPr>
        <p:grpSpPr>
          <a:xfrm>
            <a:off x="112162" y="2721699"/>
            <a:ext cx="916389" cy="842767"/>
            <a:chOff x="1257454" y="1784626"/>
            <a:chExt cx="961695" cy="1099919"/>
          </a:xfrm>
        </p:grpSpPr>
        <p:sp>
          <p:nvSpPr>
            <p:cNvPr id="72" name="Oval 71">
              <a:extLst>
                <a:ext uri="{FF2B5EF4-FFF2-40B4-BE49-F238E27FC236}">
                  <a16:creationId xmlns:a16="http://schemas.microsoft.com/office/drawing/2014/main" id="{0AB73D6F-CE0E-AA44-95F3-88B8A77DEBE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73" name="Straight Connector 72">
              <a:extLst>
                <a:ext uri="{FF2B5EF4-FFF2-40B4-BE49-F238E27FC236}">
                  <a16:creationId xmlns:a16="http://schemas.microsoft.com/office/drawing/2014/main" id="{29E594FD-F08D-FD48-B826-BA9C4740D495}"/>
                </a:ext>
              </a:extLst>
            </p:cNvPr>
            <p:cNvCxnSpPr>
              <a:cxnSpLocks/>
              <a:endCxn id="72"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6CBDBD8-2C88-0448-9180-AB25297E4CF8}"/>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75" name="Oval 74">
            <a:extLst>
              <a:ext uri="{FF2B5EF4-FFF2-40B4-BE49-F238E27FC236}">
                <a16:creationId xmlns:a16="http://schemas.microsoft.com/office/drawing/2014/main" id="{D7EAF658-3672-7340-A5A6-24426BD47CC3}"/>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6" name="Straight Connector 75">
            <a:extLst>
              <a:ext uri="{FF2B5EF4-FFF2-40B4-BE49-F238E27FC236}">
                <a16:creationId xmlns:a16="http://schemas.microsoft.com/office/drawing/2014/main" id="{0E040E01-D0DD-354F-B692-C7F6EF989C9D}"/>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7B1D8E-1632-5747-99D8-BE990A1E254C}"/>
              </a:ext>
            </a:extLst>
          </p:cNvPr>
          <p:cNvCxnSpPr>
            <a:cxnSpLocks/>
            <a:endCxn id="7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EE9752A-C299-D844-8D9F-32434C570808}"/>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9" name="Oval 78">
            <a:extLst>
              <a:ext uri="{FF2B5EF4-FFF2-40B4-BE49-F238E27FC236}">
                <a16:creationId xmlns:a16="http://schemas.microsoft.com/office/drawing/2014/main" id="{703AFC3E-19D1-D54A-A49B-8146C42A59FA}"/>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28" name="Picture 27">
            <a:extLst>
              <a:ext uri="{FF2B5EF4-FFF2-40B4-BE49-F238E27FC236}">
                <a16:creationId xmlns:a16="http://schemas.microsoft.com/office/drawing/2014/main" id="{662051FB-F8AF-2843-A986-250B742EF8F8}"/>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29" name="Picture 28">
            <a:extLst>
              <a:ext uri="{FF2B5EF4-FFF2-40B4-BE49-F238E27FC236}">
                <a16:creationId xmlns:a16="http://schemas.microsoft.com/office/drawing/2014/main" id="{1BE8107A-5654-1742-8AA5-038850119D79}"/>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1" name="Picture 30">
            <a:extLst>
              <a:ext uri="{FF2B5EF4-FFF2-40B4-BE49-F238E27FC236}">
                <a16:creationId xmlns:a16="http://schemas.microsoft.com/office/drawing/2014/main" id="{B60E97E4-6ACF-DC40-B0EC-BECDF7AC09B5}"/>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2" name="Picture 31">
            <a:extLst>
              <a:ext uri="{FF2B5EF4-FFF2-40B4-BE49-F238E27FC236}">
                <a16:creationId xmlns:a16="http://schemas.microsoft.com/office/drawing/2014/main" id="{8E0C86D6-8779-2E4F-A52E-F781B057191C}"/>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3" name="Picture 32">
            <a:extLst>
              <a:ext uri="{FF2B5EF4-FFF2-40B4-BE49-F238E27FC236}">
                <a16:creationId xmlns:a16="http://schemas.microsoft.com/office/drawing/2014/main" id="{89562414-2BE4-824C-8C3A-D8ECCDA19AD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4" name="TextBox 33">
            <a:extLst>
              <a:ext uri="{FF2B5EF4-FFF2-40B4-BE49-F238E27FC236}">
                <a16:creationId xmlns:a16="http://schemas.microsoft.com/office/drawing/2014/main" id="{0F2F8F17-9250-CC40-8827-833E3D1D2CC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35" name="Group 34">
            <a:extLst>
              <a:ext uri="{FF2B5EF4-FFF2-40B4-BE49-F238E27FC236}">
                <a16:creationId xmlns:a16="http://schemas.microsoft.com/office/drawing/2014/main" id="{9EB31997-7CEC-7149-BCB1-C434069531D9}"/>
              </a:ext>
            </a:extLst>
          </p:cNvPr>
          <p:cNvGrpSpPr/>
          <p:nvPr/>
        </p:nvGrpSpPr>
        <p:grpSpPr>
          <a:xfrm>
            <a:off x="5800980" y="2174040"/>
            <a:ext cx="1957539" cy="1572250"/>
            <a:chOff x="2766861" y="998502"/>
            <a:chExt cx="1957539" cy="1572250"/>
          </a:xfrm>
        </p:grpSpPr>
        <p:sp>
          <p:nvSpPr>
            <p:cNvPr id="36" name="Oval 35">
              <a:extLst>
                <a:ext uri="{FF2B5EF4-FFF2-40B4-BE49-F238E27FC236}">
                  <a16:creationId xmlns:a16="http://schemas.microsoft.com/office/drawing/2014/main" id="{AA82068A-CDFD-8C4B-B532-56042C525E5C}"/>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37" name="Straight Connector 36">
              <a:extLst>
                <a:ext uri="{FF2B5EF4-FFF2-40B4-BE49-F238E27FC236}">
                  <a16:creationId xmlns:a16="http://schemas.microsoft.com/office/drawing/2014/main" id="{4A1A4FB6-451C-BE4C-884B-A3D6D0B99C1A}"/>
                </a:ext>
              </a:extLst>
            </p:cNvPr>
            <p:cNvCxnSpPr>
              <a:cxnSpLocks/>
              <a:endCxn id="36"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8B75CD-6300-0D43-8B50-A6BCA2283F81}"/>
                </a:ext>
              </a:extLst>
            </p:cNvPr>
            <p:cNvCxnSpPr>
              <a:cxnSpLocks/>
              <a:endCxn id="36"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38272AD-D91C-9B46-957C-703778783FCA}"/>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0" name="TextBox 39">
              <a:extLst>
                <a:ext uri="{FF2B5EF4-FFF2-40B4-BE49-F238E27FC236}">
                  <a16:creationId xmlns:a16="http://schemas.microsoft.com/office/drawing/2014/main" id="{6AC05D85-916B-7D44-845E-A5A2D8C9786E}"/>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sp>
        <p:nvSpPr>
          <p:cNvPr id="41" name="Oval 40">
            <a:extLst>
              <a:ext uri="{FF2B5EF4-FFF2-40B4-BE49-F238E27FC236}">
                <a16:creationId xmlns:a16="http://schemas.microsoft.com/office/drawing/2014/main" id="{53A74C9E-8341-B34F-ACD3-B28D847C29CB}"/>
              </a:ext>
            </a:extLst>
          </p:cNvPr>
          <p:cNvSpPr/>
          <p:nvPr/>
        </p:nvSpPr>
        <p:spPr>
          <a:xfrm>
            <a:off x="5523211" y="217403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2" name="Oval 41">
            <a:extLst>
              <a:ext uri="{FF2B5EF4-FFF2-40B4-BE49-F238E27FC236}">
                <a16:creationId xmlns:a16="http://schemas.microsoft.com/office/drawing/2014/main" id="{04003726-1D21-624C-A211-E07158C9E02E}"/>
              </a:ext>
            </a:extLst>
          </p:cNvPr>
          <p:cNvSpPr/>
          <p:nvPr/>
        </p:nvSpPr>
        <p:spPr>
          <a:xfrm>
            <a:off x="6957971" y="3506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50" name="TextBox 49">
            <a:extLst>
              <a:ext uri="{FF2B5EF4-FFF2-40B4-BE49-F238E27FC236}">
                <a16:creationId xmlns:a16="http://schemas.microsoft.com/office/drawing/2014/main" id="{2F71AD9C-07C3-F342-90D2-D4B3A5FEA5F7}"/>
              </a:ext>
            </a:extLst>
          </p:cNvPr>
          <p:cNvSpPr txBox="1"/>
          <p:nvPr/>
        </p:nvSpPr>
        <p:spPr>
          <a:xfrm>
            <a:off x="5246377" y="1968911"/>
            <a:ext cx="543739" cy="923330"/>
          </a:xfrm>
          <a:prstGeom prst="rect">
            <a:avLst/>
          </a:prstGeom>
          <a:noFill/>
        </p:spPr>
        <p:txBody>
          <a:bodyPr wrap="none" rtlCol="0">
            <a:spAutoFit/>
          </a:bodyPr>
          <a:lstStyle/>
          <a:p>
            <a:r>
              <a:rPr lang="en-US" sz="5400" dirty="0">
                <a:solidFill>
                  <a:srgbClr val="FF0000"/>
                </a:solidFill>
              </a:rPr>
              <a:t>X</a:t>
            </a:r>
          </a:p>
        </p:txBody>
      </p:sp>
      <p:sp>
        <p:nvSpPr>
          <p:cNvPr id="51" name="TextBox 50">
            <a:extLst>
              <a:ext uri="{FF2B5EF4-FFF2-40B4-BE49-F238E27FC236}">
                <a16:creationId xmlns:a16="http://schemas.microsoft.com/office/drawing/2014/main" id="{BFE28951-D887-034A-B0C3-1062D2EE91DD}"/>
              </a:ext>
            </a:extLst>
          </p:cNvPr>
          <p:cNvSpPr txBox="1"/>
          <p:nvPr/>
        </p:nvSpPr>
        <p:spPr>
          <a:xfrm>
            <a:off x="5409300" y="3758294"/>
            <a:ext cx="2115879" cy="369332"/>
          </a:xfrm>
          <a:prstGeom prst="rect">
            <a:avLst/>
          </a:prstGeom>
          <a:noFill/>
        </p:spPr>
        <p:txBody>
          <a:bodyPr wrap="square" rtlCol="0">
            <a:spAutoFit/>
          </a:bodyPr>
          <a:lstStyle/>
          <a:p>
            <a:r>
              <a:rPr lang="en-US" dirty="0"/>
              <a:t>No update.</a:t>
            </a:r>
          </a:p>
        </p:txBody>
      </p:sp>
      <p:sp>
        <p:nvSpPr>
          <p:cNvPr id="52" name="TextBox 51">
            <a:extLst>
              <a:ext uri="{FF2B5EF4-FFF2-40B4-BE49-F238E27FC236}">
                <a16:creationId xmlns:a16="http://schemas.microsoft.com/office/drawing/2014/main" id="{4243AB28-01BF-BB48-A7B3-C7BE9F6EF3EA}"/>
              </a:ext>
            </a:extLst>
          </p:cNvPr>
          <p:cNvSpPr txBox="1"/>
          <p:nvPr/>
        </p:nvSpPr>
        <p:spPr>
          <a:xfrm>
            <a:off x="7301192" y="3532271"/>
            <a:ext cx="543739" cy="923330"/>
          </a:xfrm>
          <a:prstGeom prst="rect">
            <a:avLst/>
          </a:prstGeom>
          <a:noFill/>
        </p:spPr>
        <p:txBody>
          <a:bodyPr wrap="none" rtlCol="0">
            <a:spAutoFit/>
          </a:bodyPr>
          <a:lstStyle/>
          <a:p>
            <a:r>
              <a:rPr lang="en-US" sz="5400" dirty="0">
                <a:solidFill>
                  <a:srgbClr val="FF0000"/>
                </a:solidFill>
              </a:rPr>
              <a:t>X</a:t>
            </a:r>
          </a:p>
        </p:txBody>
      </p:sp>
    </p:spTree>
    <p:extLst>
      <p:ext uri="{BB962C8B-B14F-4D97-AF65-F5344CB8AC3E}">
        <p14:creationId xmlns:p14="http://schemas.microsoft.com/office/powerpoint/2010/main" val="2837744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59B2A005-1FB7-1847-B87B-14A4564D1F49}"/>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6" name="Oval 35">
            <a:extLst>
              <a:ext uri="{FF2B5EF4-FFF2-40B4-BE49-F238E27FC236}">
                <a16:creationId xmlns:a16="http://schemas.microsoft.com/office/drawing/2014/main" id="{9A5241B6-A3DC-8247-9658-C464DB3B531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37" name="Oval 36">
            <a:extLst>
              <a:ext uri="{FF2B5EF4-FFF2-40B4-BE49-F238E27FC236}">
                <a16:creationId xmlns:a16="http://schemas.microsoft.com/office/drawing/2014/main" id="{E1D84DEA-70BD-4044-A5F7-43F8F9F33F85}"/>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8" name="Oval 37">
            <a:extLst>
              <a:ext uri="{FF2B5EF4-FFF2-40B4-BE49-F238E27FC236}">
                <a16:creationId xmlns:a16="http://schemas.microsoft.com/office/drawing/2014/main" id="{0222E9B1-4D01-144D-BFE6-C9E88D0572EB}"/>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39" name="Oval 38">
            <a:extLst>
              <a:ext uri="{FF2B5EF4-FFF2-40B4-BE49-F238E27FC236}">
                <a16:creationId xmlns:a16="http://schemas.microsoft.com/office/drawing/2014/main" id="{43B13654-4BF1-EC47-BE59-C0D6603F59B9}"/>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40" name="Straight Connector 39">
            <a:extLst>
              <a:ext uri="{FF2B5EF4-FFF2-40B4-BE49-F238E27FC236}">
                <a16:creationId xmlns:a16="http://schemas.microsoft.com/office/drawing/2014/main" id="{2CF23F47-682A-0D4D-A688-798804563655}"/>
              </a:ext>
            </a:extLst>
          </p:cNvPr>
          <p:cNvCxnSpPr>
            <a:stCxn id="36" idx="6"/>
            <a:endCxn id="37"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B8E620-DD80-2B41-86C3-EDF4C98655FE}"/>
              </a:ext>
            </a:extLst>
          </p:cNvPr>
          <p:cNvCxnSpPr>
            <a:cxnSpLocks/>
            <a:stCxn id="39" idx="0"/>
            <a:endCxn id="37"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643BFA2-F9D2-8941-B15D-AAA3C5C32A14}"/>
              </a:ext>
            </a:extLst>
          </p:cNvPr>
          <p:cNvCxnSpPr>
            <a:cxnSpLocks/>
            <a:stCxn id="39" idx="2"/>
            <a:endCxn id="38"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A4586C-2713-1848-A117-B529D7623ABD}"/>
              </a:ext>
            </a:extLst>
          </p:cNvPr>
          <p:cNvCxnSpPr>
            <a:cxnSpLocks/>
            <a:stCxn id="38" idx="1"/>
            <a:endCxn id="29"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4FDC8E-F718-EC49-8BB8-14E1F62B84F5}"/>
              </a:ext>
            </a:extLst>
          </p:cNvPr>
          <p:cNvCxnSpPr>
            <a:cxnSpLocks/>
            <a:stCxn id="29" idx="7"/>
            <a:endCxn id="36"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75682D-4AAC-5944-8F5C-A8899E487693}"/>
              </a:ext>
            </a:extLst>
          </p:cNvPr>
          <p:cNvCxnSpPr>
            <a:cxnSpLocks/>
            <a:stCxn id="38" idx="0"/>
            <a:endCxn id="36"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AF8CDB-90CE-854B-AEB5-89B882ED7C1B}"/>
              </a:ext>
            </a:extLst>
          </p:cNvPr>
          <p:cNvCxnSpPr>
            <a:cxnSpLocks/>
            <a:stCxn id="38" idx="7"/>
            <a:endCxn id="37"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6026A5-F4F1-2143-A6BC-C906EBF2B5B4}"/>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52" name="TextBox 51">
            <a:extLst>
              <a:ext uri="{FF2B5EF4-FFF2-40B4-BE49-F238E27FC236}">
                <a16:creationId xmlns:a16="http://schemas.microsoft.com/office/drawing/2014/main" id="{C15B80C3-D81B-A647-BC67-5FDBFD6B48EB}"/>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53" name="TextBox 52">
            <a:extLst>
              <a:ext uri="{FF2B5EF4-FFF2-40B4-BE49-F238E27FC236}">
                <a16:creationId xmlns:a16="http://schemas.microsoft.com/office/drawing/2014/main" id="{DB80C08C-062B-844B-BEE4-1CD5FBC0C65A}"/>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54" name="TextBox 53">
            <a:extLst>
              <a:ext uri="{FF2B5EF4-FFF2-40B4-BE49-F238E27FC236}">
                <a16:creationId xmlns:a16="http://schemas.microsoft.com/office/drawing/2014/main" id="{FB70447D-3766-6045-9A12-33079D65E4A2}"/>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55" name="TextBox 54">
            <a:extLst>
              <a:ext uri="{FF2B5EF4-FFF2-40B4-BE49-F238E27FC236}">
                <a16:creationId xmlns:a16="http://schemas.microsoft.com/office/drawing/2014/main" id="{591575E0-1815-D046-ACE8-A401DB1B29B2}"/>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56" name="TextBox 55">
            <a:extLst>
              <a:ext uri="{FF2B5EF4-FFF2-40B4-BE49-F238E27FC236}">
                <a16:creationId xmlns:a16="http://schemas.microsoft.com/office/drawing/2014/main" id="{99BFBF96-010B-AE4F-BC6E-88810C45B33D}"/>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57" name="TextBox 56">
            <a:extLst>
              <a:ext uri="{FF2B5EF4-FFF2-40B4-BE49-F238E27FC236}">
                <a16:creationId xmlns:a16="http://schemas.microsoft.com/office/drawing/2014/main" id="{B5187C90-E381-F647-9D0D-60F2CEAAF87A}"/>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sp>
        <p:nvSpPr>
          <p:cNvPr id="58" name="TextBox 57">
            <a:extLst>
              <a:ext uri="{FF2B5EF4-FFF2-40B4-BE49-F238E27FC236}">
                <a16:creationId xmlns:a16="http://schemas.microsoft.com/office/drawing/2014/main" id="{BAA9E4D3-39BE-AC4B-BE86-43209301EB2E}"/>
              </a:ext>
            </a:extLst>
          </p:cNvPr>
          <p:cNvSpPr txBox="1"/>
          <p:nvPr/>
        </p:nvSpPr>
        <p:spPr>
          <a:xfrm>
            <a:off x="33846" y="-1451"/>
            <a:ext cx="8900408" cy="461665"/>
          </a:xfrm>
          <a:prstGeom prst="rect">
            <a:avLst/>
          </a:prstGeom>
          <a:noFill/>
        </p:spPr>
        <p:txBody>
          <a:bodyPr wrap="square" rtlCol="0">
            <a:spAutoFit/>
          </a:bodyPr>
          <a:lstStyle/>
          <a:p>
            <a:r>
              <a:rPr lang="en-US" sz="2400" dirty="0"/>
              <a:t>Consider this network:</a:t>
            </a:r>
          </a:p>
        </p:txBody>
      </p:sp>
      <p:cxnSp>
        <p:nvCxnSpPr>
          <p:cNvPr id="59" name="Straight Connector 58">
            <a:extLst>
              <a:ext uri="{FF2B5EF4-FFF2-40B4-BE49-F238E27FC236}">
                <a16:creationId xmlns:a16="http://schemas.microsoft.com/office/drawing/2014/main" id="{F99BA8FC-3636-2D4C-A542-3FEB0617394A}"/>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439A13-CE30-DF48-A1AC-6E9D2366956B}"/>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73A67D1-2361-AB46-915B-B508E431AE06}"/>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2" name="TextBox 61">
            <a:extLst>
              <a:ext uri="{FF2B5EF4-FFF2-40B4-BE49-F238E27FC236}">
                <a16:creationId xmlns:a16="http://schemas.microsoft.com/office/drawing/2014/main" id="{433934D6-7436-744A-895F-DBA2AE4D026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3" name="Oval 62">
            <a:extLst>
              <a:ext uri="{FF2B5EF4-FFF2-40B4-BE49-F238E27FC236}">
                <a16:creationId xmlns:a16="http://schemas.microsoft.com/office/drawing/2014/main" id="{11B61167-E892-4B41-B6E7-D1BFB9911EF5}"/>
              </a:ext>
            </a:extLst>
          </p:cNvPr>
          <p:cNvSpPr/>
          <p:nvPr/>
        </p:nvSpPr>
        <p:spPr>
          <a:xfrm>
            <a:off x="2233386" y="2012437"/>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4" name="Oval 63">
            <a:extLst>
              <a:ext uri="{FF2B5EF4-FFF2-40B4-BE49-F238E27FC236}">
                <a16:creationId xmlns:a16="http://schemas.microsoft.com/office/drawing/2014/main" id="{8E2D9CA7-790E-E44C-9556-5998BD2EADBA}"/>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65" name="Group 64">
            <a:extLst>
              <a:ext uri="{FF2B5EF4-FFF2-40B4-BE49-F238E27FC236}">
                <a16:creationId xmlns:a16="http://schemas.microsoft.com/office/drawing/2014/main" id="{EBED8B31-AB98-764D-BE9D-3058FB7E462C}"/>
              </a:ext>
            </a:extLst>
          </p:cNvPr>
          <p:cNvGrpSpPr/>
          <p:nvPr/>
        </p:nvGrpSpPr>
        <p:grpSpPr>
          <a:xfrm>
            <a:off x="112162" y="2721699"/>
            <a:ext cx="916389" cy="842767"/>
            <a:chOff x="1257454" y="1784626"/>
            <a:chExt cx="961695" cy="1099919"/>
          </a:xfrm>
        </p:grpSpPr>
        <p:sp>
          <p:nvSpPr>
            <p:cNvPr id="66" name="Oval 65">
              <a:extLst>
                <a:ext uri="{FF2B5EF4-FFF2-40B4-BE49-F238E27FC236}">
                  <a16:creationId xmlns:a16="http://schemas.microsoft.com/office/drawing/2014/main" id="{71975DB5-6E8D-2D4A-8105-779093D0F57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67" name="Straight Connector 66">
              <a:extLst>
                <a:ext uri="{FF2B5EF4-FFF2-40B4-BE49-F238E27FC236}">
                  <a16:creationId xmlns:a16="http://schemas.microsoft.com/office/drawing/2014/main" id="{0824D0AD-2F53-4C49-A1C7-D8B32ECF3D9A}"/>
                </a:ext>
              </a:extLst>
            </p:cNvPr>
            <p:cNvCxnSpPr>
              <a:cxnSpLocks/>
              <a:endCxn id="6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1647AFC-756A-FA4B-B022-43259AD940F9}"/>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69" name="Oval 68">
            <a:extLst>
              <a:ext uri="{FF2B5EF4-FFF2-40B4-BE49-F238E27FC236}">
                <a16:creationId xmlns:a16="http://schemas.microsoft.com/office/drawing/2014/main" id="{470BB6EA-7AC3-9C4B-9F59-DFE8C99EDC4A}"/>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0" name="Straight Connector 69">
            <a:extLst>
              <a:ext uri="{FF2B5EF4-FFF2-40B4-BE49-F238E27FC236}">
                <a16:creationId xmlns:a16="http://schemas.microsoft.com/office/drawing/2014/main" id="{0C9FDC3C-119C-8749-99FA-76858EEFBD7A}"/>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39927D5-EE06-2F4F-8F08-A57DD8890825}"/>
              </a:ext>
            </a:extLst>
          </p:cNvPr>
          <p:cNvCxnSpPr>
            <a:cxnSpLocks/>
            <a:endCxn id="73"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37FF6A4-A4B4-0749-A7F0-B11299EC840F}"/>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3" name="Oval 72">
            <a:extLst>
              <a:ext uri="{FF2B5EF4-FFF2-40B4-BE49-F238E27FC236}">
                <a16:creationId xmlns:a16="http://schemas.microsoft.com/office/drawing/2014/main" id="{A36B76DC-8E03-D044-85B1-B63F70808FC0}"/>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Tree>
    <p:extLst>
      <p:ext uri="{BB962C8B-B14F-4D97-AF65-F5344CB8AC3E}">
        <p14:creationId xmlns:p14="http://schemas.microsoft.com/office/powerpoint/2010/main" val="175732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34" name="Picture 33">
            <a:extLst>
              <a:ext uri="{FF2B5EF4-FFF2-40B4-BE49-F238E27FC236}">
                <a16:creationId xmlns:a16="http://schemas.microsoft.com/office/drawing/2014/main" id="{49AD77B7-40FC-0940-83D5-F5FDA6A96B4E}"/>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5650553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842FF5E-95F1-5E43-9AF6-78765871B474}"/>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pic>
        <p:nvPicPr>
          <p:cNvPr id="121859" name="Picture 5" descr="f03-33-9780123850591 copy">
            <a:extLst>
              <a:ext uri="{FF2B5EF4-FFF2-40B4-BE49-F238E27FC236}">
                <a16:creationId xmlns:a16="http://schemas.microsoft.com/office/drawing/2014/main" id="{EEC38612-257D-2846-9B11-6681C35C5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273" y="1715752"/>
            <a:ext cx="6019814" cy="315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id="{66A934AA-FE20-E148-B16F-66125B7C060F}"/>
              </a:ext>
            </a:extLst>
          </p:cNvPr>
          <p:cNvSpPr/>
          <p:nvPr/>
        </p:nvSpPr>
        <p:spPr>
          <a:xfrm>
            <a:off x="4572000" y="4179979"/>
            <a:ext cx="646567" cy="596558"/>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564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842FF5E-95F1-5E43-9AF6-78765871B474}"/>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pic>
        <p:nvPicPr>
          <p:cNvPr id="121859" name="Picture 5" descr="f03-33-9780123850591 copy">
            <a:extLst>
              <a:ext uri="{FF2B5EF4-FFF2-40B4-BE49-F238E27FC236}">
                <a16:creationId xmlns:a16="http://schemas.microsoft.com/office/drawing/2014/main" id="{EEC38612-257D-2846-9B11-6681C35C5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242" y="826556"/>
            <a:ext cx="3398028" cy="178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3">
            <a:extLst>
              <a:ext uri="{FF2B5EF4-FFF2-40B4-BE49-F238E27FC236}">
                <a16:creationId xmlns:a16="http://schemas.microsoft.com/office/drawing/2014/main" id="{107B62E5-0FFE-4E42-AF72-6D9A27207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816" y="2726055"/>
            <a:ext cx="7110730" cy="396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Oval 4">
            <a:extLst>
              <a:ext uri="{FF2B5EF4-FFF2-40B4-BE49-F238E27FC236}">
                <a16:creationId xmlns:a16="http://schemas.microsoft.com/office/drawing/2014/main" id="{D619DF9B-6CC2-AD40-8D5F-3A61089D78E7}"/>
              </a:ext>
            </a:extLst>
          </p:cNvPr>
          <p:cNvSpPr/>
          <p:nvPr/>
        </p:nvSpPr>
        <p:spPr>
          <a:xfrm>
            <a:off x="4322141" y="2196379"/>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5CC745-1CDA-E444-8F6D-9FF64AD1B6AF}"/>
              </a:ext>
            </a:extLst>
          </p:cNvPr>
          <p:cNvSpPr/>
          <p:nvPr/>
        </p:nvSpPr>
        <p:spPr>
          <a:xfrm>
            <a:off x="1139664" y="3014663"/>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3C7FBF-B206-A740-AD52-CE9501047DF0}"/>
              </a:ext>
            </a:extLst>
          </p:cNvPr>
          <p:cNvSpPr/>
          <p:nvPr/>
        </p:nvSpPr>
        <p:spPr>
          <a:xfrm>
            <a:off x="1196816" y="3532188"/>
            <a:ext cx="7110730" cy="5683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067C65-DB31-E94C-A411-54045E85C9C2}"/>
              </a:ext>
            </a:extLst>
          </p:cNvPr>
          <p:cNvSpPr/>
          <p:nvPr/>
        </p:nvSpPr>
        <p:spPr>
          <a:xfrm>
            <a:off x="1196816" y="4114799"/>
            <a:ext cx="7110730" cy="67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AEBCA2-FA0F-2B4F-BE71-EA8C723A4CB1}"/>
              </a:ext>
            </a:extLst>
          </p:cNvPr>
          <p:cNvSpPr/>
          <p:nvPr/>
        </p:nvSpPr>
        <p:spPr>
          <a:xfrm>
            <a:off x="1196816" y="4729162"/>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298FA9-D52C-FE47-A0DA-181464ED2D29}"/>
              </a:ext>
            </a:extLst>
          </p:cNvPr>
          <p:cNvSpPr/>
          <p:nvPr/>
        </p:nvSpPr>
        <p:spPr>
          <a:xfrm>
            <a:off x="1168243" y="5229225"/>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123B7E-7508-254E-BD54-4724976E3651}"/>
              </a:ext>
            </a:extLst>
          </p:cNvPr>
          <p:cNvSpPr/>
          <p:nvPr/>
        </p:nvSpPr>
        <p:spPr>
          <a:xfrm>
            <a:off x="1139670" y="5729288"/>
            <a:ext cx="7110730" cy="4286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479367-E777-D24E-8568-DAB58360EB5A}"/>
              </a:ext>
            </a:extLst>
          </p:cNvPr>
          <p:cNvSpPr/>
          <p:nvPr/>
        </p:nvSpPr>
        <p:spPr>
          <a:xfrm>
            <a:off x="1139664" y="6157913"/>
            <a:ext cx="7110730" cy="54292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5AE34F-4F64-5C43-86EC-9918123B0078}"/>
              </a:ext>
            </a:extLst>
          </p:cNvPr>
          <p:cNvSpPr/>
          <p:nvPr/>
        </p:nvSpPr>
        <p:spPr>
          <a:xfrm>
            <a:off x="4061789" y="835025"/>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2A7936C-0E88-9F45-8547-464A2B3C76EB}"/>
              </a:ext>
            </a:extLst>
          </p:cNvPr>
          <p:cNvSpPr/>
          <p:nvPr/>
        </p:nvSpPr>
        <p:spPr>
          <a:xfrm>
            <a:off x="5760803" y="1316789"/>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EB0F90-AE9E-5F48-B2F9-1F595B9C1E63}"/>
              </a:ext>
            </a:extLst>
          </p:cNvPr>
          <p:cNvSpPr/>
          <p:nvPr/>
        </p:nvSpPr>
        <p:spPr>
          <a:xfrm>
            <a:off x="5760803" y="1316789"/>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E9142AE-4A02-5140-85A1-9BC1C77F1D8A}"/>
              </a:ext>
            </a:extLst>
          </p:cNvPr>
          <p:cNvSpPr/>
          <p:nvPr/>
        </p:nvSpPr>
        <p:spPr>
          <a:xfrm>
            <a:off x="2764242" y="1404579"/>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01F7EFF-6662-FA43-B362-6AFE6ADAB14B}"/>
              </a:ext>
            </a:extLst>
          </p:cNvPr>
          <p:cNvSpPr/>
          <p:nvPr/>
        </p:nvSpPr>
        <p:spPr>
          <a:xfrm>
            <a:off x="4991611" y="936411"/>
            <a:ext cx="401467" cy="354819"/>
          </a:xfrm>
          <a:prstGeom prst="ellipse">
            <a:avLst/>
          </a:prstGeom>
          <a:noFill/>
          <a:ln w="1143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1BE138C-9B25-7548-8274-CAAFDB85AF6B}"/>
              </a:ext>
            </a:extLst>
          </p:cNvPr>
          <p:cNvSpPr/>
          <p:nvPr/>
        </p:nvSpPr>
        <p:spPr>
          <a:xfrm>
            <a:off x="4061788" y="826032"/>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E5489B-2AB8-824F-9F04-BCD6C5D9BCE6}"/>
              </a:ext>
            </a:extLst>
          </p:cNvPr>
          <p:cNvSpPr/>
          <p:nvPr/>
        </p:nvSpPr>
        <p:spPr>
          <a:xfrm>
            <a:off x="3383198" y="961970"/>
            <a:ext cx="401467" cy="354819"/>
          </a:xfrm>
          <a:prstGeom prst="ellipse">
            <a:avLst/>
          </a:prstGeom>
          <a:noFill/>
          <a:ln w="1143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1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14A5A8-C734-8946-8624-1C87CE4E0FEA}"/>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8787" name="Rectangle 3">
            <a:extLst>
              <a:ext uri="{FF2B5EF4-FFF2-40B4-BE49-F238E27FC236}">
                <a16:creationId xmlns:a16="http://schemas.microsoft.com/office/drawing/2014/main" id="{41A0FF67-5C65-9F44-AEB0-67640681462F}"/>
              </a:ext>
            </a:extLst>
          </p:cNvPr>
          <p:cNvSpPr>
            <a:spLocks noGrp="1" noChangeArrowheads="1"/>
          </p:cNvSpPr>
          <p:nvPr>
            <p:ph type="body" idx="1"/>
          </p:nvPr>
        </p:nvSpPr>
        <p:spPr>
          <a:xfrm>
            <a:off x="468312" y="817563"/>
            <a:ext cx="8064499" cy="6040437"/>
          </a:xfrm>
        </p:spPr>
        <p:txBody>
          <a:bodyPr/>
          <a:lstStyle/>
          <a:p>
            <a:pPr>
              <a:lnSpc>
                <a:spcPct val="80000"/>
              </a:lnSpc>
            </a:pPr>
            <a:r>
              <a:rPr lang="en-US" altLang="en-US" sz="2400" dirty="0"/>
              <a:t>Dijkstra’s Algorithm</a:t>
            </a:r>
            <a:r>
              <a:rPr lang="en-US" altLang="en-US" sz="1800" dirty="0"/>
              <a:t>	</a:t>
            </a:r>
          </a:p>
          <a:p>
            <a:pPr>
              <a:lnSpc>
                <a:spcPct val="80000"/>
              </a:lnSpc>
            </a:pPr>
            <a:endParaRPr lang="en-US" altLang="en-US" sz="1800" dirty="0">
              <a:latin typeface="Courier New" panose="02070309020205020404" pitchFamily="49" charset="0"/>
            </a:endParaRPr>
          </a:p>
          <a:p>
            <a:pPr>
              <a:lnSpc>
                <a:spcPct val="80000"/>
              </a:lnSpc>
            </a:pPr>
            <a:r>
              <a:rPr lang="en-US" altLang="en-US" sz="1800" dirty="0">
                <a:latin typeface="Courier New" panose="02070309020205020404" pitchFamily="49" charset="0"/>
              </a:rPr>
              <a:t>          M = {s}</a:t>
            </a:r>
          </a:p>
          <a:p>
            <a:pPr lvl="3">
              <a:lnSpc>
                <a:spcPct val="80000"/>
              </a:lnSpc>
              <a:buFontTx/>
              <a:buNone/>
            </a:pPr>
            <a:r>
              <a:rPr lang="en-US" altLang="en-US" sz="1800" dirty="0">
                <a:latin typeface="Courier New" panose="02070309020205020404" pitchFamily="49" charset="0"/>
              </a:rPr>
              <a:t>	For each n in N – {s}</a:t>
            </a:r>
          </a:p>
          <a:p>
            <a:pPr lvl="4">
              <a:lnSpc>
                <a:spcPct val="80000"/>
              </a:lnSpc>
              <a:buFontTx/>
              <a:buNone/>
            </a:pPr>
            <a:r>
              <a:rPr lang="en-US" altLang="en-US" sz="1800" dirty="0">
                <a:latin typeface="Courier New" panose="02070309020205020404" pitchFamily="49" charset="0"/>
              </a:rPr>
              <a:t>	C(n) = l(s, n)</a:t>
            </a:r>
          </a:p>
          <a:p>
            <a:pPr lvl="3">
              <a:lnSpc>
                <a:spcPct val="80000"/>
              </a:lnSpc>
              <a:buFontTx/>
              <a:buNone/>
            </a:pPr>
            <a:r>
              <a:rPr lang="en-US" altLang="en-US" sz="1800" dirty="0">
                <a:latin typeface="Courier New" panose="02070309020205020404" pitchFamily="49" charset="0"/>
              </a:rPr>
              <a:t>	while ( N </a:t>
            </a:r>
            <a:r>
              <a:rPr lang="en-US" altLang="en-US" sz="1800" dirty="0">
                <a:latin typeface="Courier New" panose="02070309020205020404" pitchFamily="49" charset="0"/>
                <a:sym typeface="Symbol" pitchFamily="2" charset="2"/>
              </a:rPr>
              <a:t> M)</a:t>
            </a:r>
          </a:p>
          <a:p>
            <a:pPr lvl="4">
              <a:lnSpc>
                <a:spcPct val="80000"/>
              </a:lnSpc>
              <a:buFontTx/>
              <a:buNone/>
            </a:pPr>
            <a:r>
              <a:rPr lang="en-US" altLang="en-US" sz="1800" dirty="0">
                <a:latin typeface="Courier New" panose="02070309020205020404" pitchFamily="49" charset="0"/>
                <a:sym typeface="Symbol" pitchFamily="2" charset="2"/>
              </a:rPr>
              <a:t>M = M  {w} such that C(w) is the minimum  </a:t>
            </a:r>
          </a:p>
          <a:p>
            <a:pPr lvl="4">
              <a:lnSpc>
                <a:spcPct val="80000"/>
              </a:lnSpc>
              <a:buFontTx/>
              <a:buNone/>
            </a:pPr>
            <a:r>
              <a:rPr lang="en-US" altLang="en-US" sz="1800" dirty="0">
                <a:latin typeface="Courier New" panose="02070309020205020404" pitchFamily="49" charset="0"/>
                <a:sym typeface="Symbol" pitchFamily="2" charset="2"/>
              </a:rPr>
              <a:t>                       for all w in (N-M)</a:t>
            </a:r>
          </a:p>
          <a:p>
            <a:pPr lvl="4">
              <a:lnSpc>
                <a:spcPct val="80000"/>
              </a:lnSpc>
              <a:buFontTx/>
              <a:buNone/>
            </a:pPr>
            <a:r>
              <a:rPr lang="en-US" altLang="en-US" sz="1800" dirty="0">
                <a:latin typeface="Courier New" panose="02070309020205020404" pitchFamily="49" charset="0"/>
                <a:sym typeface="Symbol" pitchFamily="2" charset="2"/>
              </a:rPr>
              <a:t>For each n in (N-M)</a:t>
            </a:r>
          </a:p>
          <a:p>
            <a:pPr lvl="4">
              <a:lnSpc>
                <a:spcPct val="80000"/>
              </a:lnSpc>
              <a:buFontTx/>
              <a:buNone/>
            </a:pPr>
            <a:r>
              <a:rPr lang="en-US" altLang="en-US" sz="1800" dirty="0">
                <a:latin typeface="Courier New" panose="02070309020205020404" pitchFamily="49" charset="0"/>
                <a:sym typeface="Symbol" pitchFamily="2" charset="2"/>
              </a:rPr>
              <a:t>        C(n) = MIN (C(n), C(w) + l(w, n))</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grpSp>
        <p:nvGrpSpPr>
          <p:cNvPr id="6" name="Group 5">
            <a:extLst>
              <a:ext uri="{FF2B5EF4-FFF2-40B4-BE49-F238E27FC236}">
                <a16:creationId xmlns:a16="http://schemas.microsoft.com/office/drawing/2014/main" id="{1D2698D0-1732-A64C-93BC-8ABFFEB4BE57}"/>
              </a:ext>
            </a:extLst>
          </p:cNvPr>
          <p:cNvGrpSpPr/>
          <p:nvPr/>
        </p:nvGrpSpPr>
        <p:grpSpPr>
          <a:xfrm>
            <a:off x="2013829" y="1042988"/>
            <a:ext cx="4286959" cy="865549"/>
            <a:chOff x="2013829" y="1042988"/>
            <a:chExt cx="4286959" cy="865549"/>
          </a:xfrm>
        </p:grpSpPr>
        <p:sp>
          <p:nvSpPr>
            <p:cNvPr id="2" name="Oval 1">
              <a:extLst>
                <a:ext uri="{FF2B5EF4-FFF2-40B4-BE49-F238E27FC236}">
                  <a16:creationId xmlns:a16="http://schemas.microsoft.com/office/drawing/2014/main" id="{C88C04CB-4FEF-354A-AC5B-3B9607078012}"/>
                </a:ext>
              </a:extLst>
            </p:cNvPr>
            <p:cNvSpPr/>
            <p:nvPr/>
          </p:nvSpPr>
          <p:spPr>
            <a:xfrm>
              <a:off x="2013829" y="1518878"/>
              <a:ext cx="401467"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6E84BE-B9E2-664E-8624-92623B69FC1B}"/>
                </a:ext>
              </a:extLst>
            </p:cNvPr>
            <p:cNvSpPr txBox="1"/>
            <p:nvPr/>
          </p:nvSpPr>
          <p:spPr>
            <a:xfrm>
              <a:off x="3843338" y="1042988"/>
              <a:ext cx="2457450" cy="369332"/>
            </a:xfrm>
            <a:prstGeom prst="rect">
              <a:avLst/>
            </a:prstGeom>
            <a:solidFill>
              <a:srgbClr val="FF0000"/>
            </a:solidFill>
          </p:spPr>
          <p:txBody>
            <a:bodyPr wrap="square" rtlCol="0">
              <a:spAutoFit/>
            </a:bodyPr>
            <a:lstStyle/>
            <a:p>
              <a:pPr algn="ctr"/>
              <a:r>
                <a:rPr lang="en-US" dirty="0">
                  <a:solidFill>
                    <a:schemeClr val="bg1"/>
                  </a:solidFill>
                </a:rPr>
                <a:t>Confirmed list</a:t>
              </a:r>
            </a:p>
          </p:txBody>
        </p:sp>
        <p:cxnSp>
          <p:nvCxnSpPr>
            <p:cNvPr id="5" name="Straight Arrow Connector 4">
              <a:extLst>
                <a:ext uri="{FF2B5EF4-FFF2-40B4-BE49-F238E27FC236}">
                  <a16:creationId xmlns:a16="http://schemas.microsoft.com/office/drawing/2014/main" id="{90034492-9097-494B-BF62-511322ACBFE8}"/>
                </a:ext>
              </a:extLst>
            </p:cNvPr>
            <p:cNvCxnSpPr>
              <a:stCxn id="3" idx="1"/>
              <a:endCxn id="2" idx="7"/>
            </p:cNvCxnSpPr>
            <p:nvPr/>
          </p:nvCxnSpPr>
          <p:spPr>
            <a:xfrm flipH="1">
              <a:off x="2356503" y="1227654"/>
              <a:ext cx="1486835" cy="34828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6E19BC5-30D3-AB42-A2A5-4266DE38BF22}"/>
              </a:ext>
            </a:extLst>
          </p:cNvPr>
          <p:cNvGrpSpPr/>
          <p:nvPr/>
        </p:nvGrpSpPr>
        <p:grpSpPr>
          <a:xfrm>
            <a:off x="4281925" y="3207807"/>
            <a:ext cx="3736536" cy="1479440"/>
            <a:chOff x="2049902" y="1575942"/>
            <a:chExt cx="3736536" cy="1479440"/>
          </a:xfrm>
        </p:grpSpPr>
        <p:sp>
          <p:nvSpPr>
            <p:cNvPr id="10" name="Oval 9">
              <a:extLst>
                <a:ext uri="{FF2B5EF4-FFF2-40B4-BE49-F238E27FC236}">
                  <a16:creationId xmlns:a16="http://schemas.microsoft.com/office/drawing/2014/main" id="{2B0A8EB7-61FE-694B-ACDB-87E454CC9D81}"/>
                </a:ext>
              </a:extLst>
            </p:cNvPr>
            <p:cNvSpPr/>
            <p:nvPr/>
          </p:nvSpPr>
          <p:spPr>
            <a:xfrm>
              <a:off x="2049902" y="1575942"/>
              <a:ext cx="940511"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7009E6-AD65-444F-B840-1CBBC67AE172}"/>
                </a:ext>
              </a:extLst>
            </p:cNvPr>
            <p:cNvSpPr txBox="1"/>
            <p:nvPr/>
          </p:nvSpPr>
          <p:spPr>
            <a:xfrm>
              <a:off x="3328988" y="2686050"/>
              <a:ext cx="2457450" cy="369332"/>
            </a:xfrm>
            <a:prstGeom prst="rect">
              <a:avLst/>
            </a:prstGeom>
            <a:solidFill>
              <a:srgbClr val="FF0000"/>
            </a:solidFill>
          </p:spPr>
          <p:txBody>
            <a:bodyPr wrap="square" rtlCol="0">
              <a:spAutoFit/>
            </a:bodyPr>
            <a:lstStyle/>
            <a:p>
              <a:pPr algn="ctr"/>
              <a:r>
                <a:rPr lang="en-US" dirty="0">
                  <a:solidFill>
                    <a:schemeClr val="bg1"/>
                  </a:solidFill>
                </a:rPr>
                <a:t>Tentative list</a:t>
              </a:r>
            </a:p>
          </p:txBody>
        </p:sp>
        <p:cxnSp>
          <p:nvCxnSpPr>
            <p:cNvPr id="12" name="Straight Arrow Connector 11">
              <a:extLst>
                <a:ext uri="{FF2B5EF4-FFF2-40B4-BE49-F238E27FC236}">
                  <a16:creationId xmlns:a16="http://schemas.microsoft.com/office/drawing/2014/main" id="{FADD59DC-A0F2-FC4B-B959-689947CD581D}"/>
                </a:ext>
              </a:extLst>
            </p:cNvPr>
            <p:cNvCxnSpPr>
              <a:cxnSpLocks/>
              <a:stCxn id="11" idx="1"/>
              <a:endCxn id="10" idx="5"/>
            </p:cNvCxnSpPr>
            <p:nvPr/>
          </p:nvCxnSpPr>
          <p:spPr>
            <a:xfrm flipH="1" flipV="1">
              <a:off x="2852678" y="1908537"/>
              <a:ext cx="476310" cy="96217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18E4A3B-D12B-1C49-A08E-194E4EF6BA31}"/>
              </a:ext>
            </a:extLst>
          </p:cNvPr>
          <p:cNvGrpSpPr/>
          <p:nvPr/>
        </p:nvGrpSpPr>
        <p:grpSpPr>
          <a:xfrm>
            <a:off x="3454589" y="2094523"/>
            <a:ext cx="4295084" cy="984416"/>
            <a:chOff x="2049903" y="981185"/>
            <a:chExt cx="4295084" cy="984416"/>
          </a:xfrm>
        </p:grpSpPr>
        <p:sp>
          <p:nvSpPr>
            <p:cNvPr id="18" name="Oval 17">
              <a:extLst>
                <a:ext uri="{FF2B5EF4-FFF2-40B4-BE49-F238E27FC236}">
                  <a16:creationId xmlns:a16="http://schemas.microsoft.com/office/drawing/2014/main" id="{0306D45C-5233-4F47-80FA-8F270FB4B5DD}"/>
                </a:ext>
              </a:extLst>
            </p:cNvPr>
            <p:cNvSpPr/>
            <p:nvPr/>
          </p:nvSpPr>
          <p:spPr>
            <a:xfrm>
              <a:off x="2049903" y="1575942"/>
              <a:ext cx="503050"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D7B574-5890-3743-BF4D-9734FFBD9496}"/>
                </a:ext>
              </a:extLst>
            </p:cNvPr>
            <p:cNvSpPr txBox="1"/>
            <p:nvPr/>
          </p:nvSpPr>
          <p:spPr>
            <a:xfrm>
              <a:off x="3887537" y="981185"/>
              <a:ext cx="2457450" cy="646331"/>
            </a:xfrm>
            <a:prstGeom prst="rect">
              <a:avLst/>
            </a:prstGeom>
            <a:solidFill>
              <a:srgbClr val="FF0000"/>
            </a:solidFill>
          </p:spPr>
          <p:txBody>
            <a:bodyPr wrap="square" rtlCol="0">
              <a:spAutoFit/>
            </a:bodyPr>
            <a:lstStyle/>
            <a:p>
              <a:pPr algn="ctr"/>
              <a:r>
                <a:rPr lang="en-US" dirty="0">
                  <a:solidFill>
                    <a:schemeClr val="bg1"/>
                  </a:solidFill>
                </a:rPr>
                <a:t>Newly added member to the confirmed list</a:t>
              </a:r>
            </a:p>
          </p:txBody>
        </p:sp>
        <p:cxnSp>
          <p:nvCxnSpPr>
            <p:cNvPr id="20" name="Straight Arrow Connector 19">
              <a:extLst>
                <a:ext uri="{FF2B5EF4-FFF2-40B4-BE49-F238E27FC236}">
                  <a16:creationId xmlns:a16="http://schemas.microsoft.com/office/drawing/2014/main" id="{D654E2E6-CF57-B44F-9D91-96D123CC5DF2}"/>
                </a:ext>
              </a:extLst>
            </p:cNvPr>
            <p:cNvCxnSpPr>
              <a:cxnSpLocks/>
              <a:stCxn id="19" idx="1"/>
            </p:cNvCxnSpPr>
            <p:nvPr/>
          </p:nvCxnSpPr>
          <p:spPr>
            <a:xfrm flipH="1">
              <a:off x="2552953" y="1304351"/>
              <a:ext cx="1334584" cy="35592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81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0F32E098-D492-6043-81AE-5A2DBD7983A7}"/>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20835" name="Rectangle 3">
            <a:extLst>
              <a:ext uri="{FF2B5EF4-FFF2-40B4-BE49-F238E27FC236}">
                <a16:creationId xmlns:a16="http://schemas.microsoft.com/office/drawing/2014/main" id="{2F0B82C7-9652-4E49-A8AA-F45D4ABE7D27}"/>
              </a:ext>
            </a:extLst>
          </p:cNvPr>
          <p:cNvSpPr>
            <a:spLocks noGrp="1" noChangeArrowheads="1"/>
          </p:cNvSpPr>
          <p:nvPr>
            <p:ph type="body" idx="1"/>
          </p:nvPr>
        </p:nvSpPr>
        <p:spPr/>
        <p:txBody>
          <a:bodyPr>
            <a:normAutofit lnSpcReduction="10000"/>
          </a:bodyPr>
          <a:lstStyle/>
          <a:p>
            <a:pPr>
              <a:lnSpc>
                <a:spcPct val="90000"/>
              </a:lnSpc>
            </a:pPr>
            <a:r>
              <a:rPr lang="en-US" altLang="en-US" sz="2400"/>
              <a:t>The algorithm</a:t>
            </a:r>
          </a:p>
          <a:p>
            <a:pPr lvl="1">
              <a:lnSpc>
                <a:spcPct val="90000"/>
              </a:lnSpc>
            </a:pPr>
            <a:r>
              <a:rPr lang="en-US" altLang="en-US" sz="1800"/>
              <a:t>Initialize the </a:t>
            </a:r>
            <a:r>
              <a:rPr lang="en-US" altLang="en-US" sz="1800" b="1"/>
              <a:t>Confirmed</a:t>
            </a:r>
            <a:r>
              <a:rPr lang="en-US" altLang="en-US" sz="1800"/>
              <a:t> list with an entry for myself; this entry has a cost of 0</a:t>
            </a:r>
          </a:p>
          <a:p>
            <a:pPr lvl="1">
              <a:lnSpc>
                <a:spcPct val="90000"/>
              </a:lnSpc>
            </a:pPr>
            <a:r>
              <a:rPr lang="en-US" altLang="en-US" sz="1800"/>
              <a:t>For the node just added to the </a:t>
            </a:r>
            <a:r>
              <a:rPr lang="en-US" altLang="en-US" sz="1800" b="1"/>
              <a:t>Confirmed</a:t>
            </a:r>
            <a:r>
              <a:rPr lang="en-US" altLang="en-US" sz="1800"/>
              <a:t> list in the previous step, call it node </a:t>
            </a:r>
            <a:r>
              <a:rPr lang="en-US" altLang="en-US" sz="1800" b="1"/>
              <a:t>Next</a:t>
            </a:r>
            <a:r>
              <a:rPr lang="en-US" altLang="en-US" sz="1800"/>
              <a:t>, select its LSP</a:t>
            </a:r>
          </a:p>
          <a:p>
            <a:pPr lvl="1">
              <a:lnSpc>
                <a:spcPct val="90000"/>
              </a:lnSpc>
            </a:pPr>
            <a:r>
              <a:rPr lang="en-US" altLang="en-US" sz="1800"/>
              <a:t>For each neighbor (Neighbor) of </a:t>
            </a:r>
            <a:r>
              <a:rPr lang="en-US" altLang="en-US" sz="1800" b="1"/>
              <a:t>Next</a:t>
            </a:r>
            <a:r>
              <a:rPr lang="en-US" altLang="en-US" sz="1800"/>
              <a:t>, calculate the cost (Cost) to reach this Neighbor as the sum of the cost from myself to Next and from Next to Neighbor</a:t>
            </a:r>
          </a:p>
          <a:p>
            <a:pPr lvl="2">
              <a:lnSpc>
                <a:spcPct val="90000"/>
              </a:lnSpc>
            </a:pPr>
            <a:r>
              <a:rPr lang="en-US" altLang="en-US" sz="1600"/>
              <a:t>If Neighbor is currently on neither the </a:t>
            </a:r>
            <a:r>
              <a:rPr lang="en-US" altLang="en-US" sz="1600" b="1"/>
              <a:t>Confirmed</a:t>
            </a:r>
            <a:r>
              <a:rPr lang="en-US" altLang="en-US" sz="1600"/>
              <a:t> nor the </a:t>
            </a:r>
            <a:r>
              <a:rPr lang="en-US" altLang="en-US" sz="1600" b="1"/>
              <a:t>Tentative</a:t>
            </a:r>
            <a:r>
              <a:rPr lang="en-US" altLang="en-US" sz="1600"/>
              <a:t> list, then add (Neighbor, Cost, Nexthop) to the </a:t>
            </a:r>
            <a:r>
              <a:rPr lang="en-US" altLang="en-US" sz="1600" b="1"/>
              <a:t>Tentative</a:t>
            </a:r>
            <a:r>
              <a:rPr lang="en-US" altLang="en-US" sz="1600"/>
              <a:t> list, where Nexthop is the direction I go to reach Next</a:t>
            </a:r>
          </a:p>
          <a:p>
            <a:pPr lvl="2">
              <a:lnSpc>
                <a:spcPct val="90000"/>
              </a:lnSpc>
            </a:pPr>
            <a:r>
              <a:rPr lang="en-US" altLang="en-US" sz="1600"/>
              <a:t>If Neighbor is currently on the </a:t>
            </a:r>
            <a:r>
              <a:rPr lang="en-US" altLang="en-US" sz="1600" b="1"/>
              <a:t>Tentative</a:t>
            </a:r>
            <a:r>
              <a:rPr lang="en-US" altLang="en-US" sz="1600"/>
              <a:t> list, and the Cost is less than the currently listed cost for the Neighbor, then replace the current entry with (Neighbor, Cost, Nexthop) where Nexthop is the direction I go to reach Next</a:t>
            </a:r>
          </a:p>
          <a:p>
            <a:pPr lvl="1">
              <a:lnSpc>
                <a:spcPct val="90000"/>
              </a:lnSpc>
            </a:pPr>
            <a:r>
              <a:rPr lang="en-US" altLang="en-US" sz="1800"/>
              <a:t>If the </a:t>
            </a:r>
            <a:r>
              <a:rPr lang="en-US" altLang="en-US" sz="1800" b="1"/>
              <a:t>Tentative</a:t>
            </a:r>
            <a:r>
              <a:rPr lang="en-US" altLang="en-US" sz="1800"/>
              <a:t> list is empty, stop. Otherwise, pick the entry from the </a:t>
            </a:r>
            <a:r>
              <a:rPr lang="en-US" altLang="en-US" sz="1800" b="1"/>
              <a:t>Tentative</a:t>
            </a:r>
            <a:r>
              <a:rPr lang="en-US" altLang="en-US" sz="1800"/>
              <a:t> list with the lowest cost, move it to the </a:t>
            </a:r>
            <a:r>
              <a:rPr lang="en-US" altLang="en-US" sz="1800" b="1"/>
              <a:t>Confirmed</a:t>
            </a:r>
            <a:r>
              <a:rPr lang="en-US" altLang="en-US" sz="1800"/>
              <a:t> list, and return to Step 2.</a:t>
            </a:r>
          </a:p>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spTree>
    <p:extLst>
      <p:ext uri="{BB962C8B-B14F-4D97-AF65-F5344CB8AC3E}">
        <p14:creationId xmlns:p14="http://schemas.microsoft.com/office/powerpoint/2010/main" val="33774744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350431D-BABB-4F46-9B7F-DBDC50AF74B7}"/>
              </a:ext>
            </a:extLst>
          </p:cNvPr>
          <p:cNvSpPr>
            <a:spLocks noGrp="1" noChangeArrowheads="1"/>
          </p:cNvSpPr>
          <p:nvPr>
            <p:ph type="title"/>
          </p:nvPr>
        </p:nvSpPr>
        <p:spPr>
          <a:xfrm>
            <a:off x="611188" y="171450"/>
            <a:ext cx="8281987" cy="646113"/>
          </a:xfrm>
        </p:spPr>
        <p:txBody>
          <a:bodyPr/>
          <a:lstStyle/>
          <a:p>
            <a:pPr eaLnBrk="1" hangingPunct="1"/>
            <a:r>
              <a:rPr lang="en-US" altLang="en-US" sz="3600"/>
              <a:t>Open Shortest Path First (OSPF)</a:t>
            </a:r>
            <a:endParaRPr lang="en-AU" altLang="en-US" sz="3600"/>
          </a:p>
        </p:txBody>
      </p:sp>
      <p:sp>
        <p:nvSpPr>
          <p:cNvPr id="122883" name="Rectangle 3">
            <a:extLst>
              <a:ext uri="{FF2B5EF4-FFF2-40B4-BE49-F238E27FC236}">
                <a16:creationId xmlns:a16="http://schemas.microsoft.com/office/drawing/2014/main" id="{09FAF6D7-4465-AC4D-86A5-DE021BDA70E8}"/>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OSPF Header Format             OSPF Link State Advertisement</a:t>
            </a:r>
          </a:p>
        </p:txBody>
      </p:sp>
      <p:pic>
        <p:nvPicPr>
          <p:cNvPr id="122884" name="Picture 5" descr="f03-35-9780123850591 copy">
            <a:extLst>
              <a:ext uri="{FF2B5EF4-FFF2-40B4-BE49-F238E27FC236}">
                <a16:creationId xmlns:a16="http://schemas.microsoft.com/office/drawing/2014/main" id="{82EB13A9-63E3-2F4D-9F61-DBCE9485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1792288"/>
            <a:ext cx="37433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8">
            <a:extLst>
              <a:ext uri="{FF2B5EF4-FFF2-40B4-BE49-F238E27FC236}">
                <a16:creationId xmlns:a16="http://schemas.microsoft.com/office/drawing/2014/main" id="{0CBE6389-A563-7844-8590-F15A3F63A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2205038"/>
            <a:ext cx="36671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213062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5"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04875"/>
            <a:ext cx="73136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1" name="Rectangle 2"/>
          <p:cNvSpPr>
            <a:spLocks noGrp="1" noChangeArrowheads="1"/>
          </p:cNvSpPr>
          <p:nvPr>
            <p:ph type="title"/>
          </p:nvPr>
        </p:nvSpPr>
        <p:spPr>
          <a:xfrm>
            <a:off x="544513" y="452438"/>
            <a:ext cx="7772400" cy="528637"/>
          </a:xfrm>
        </p:spPr>
        <p:txBody>
          <a:bodyPr>
            <a:noAutofit/>
          </a:bodyPr>
          <a:lstStyle/>
          <a:p>
            <a:pPr>
              <a:defRPr/>
            </a:pPr>
            <a:r>
              <a:rPr lang="en-US" sz="4000">
                <a:cs typeface="+mj-cs"/>
              </a:rPr>
              <a:t>Comparison of LS and DV algorithms</a:t>
            </a:r>
          </a:p>
        </p:txBody>
      </p:sp>
      <p:sp>
        <p:nvSpPr>
          <p:cNvPr id="141317" name="Rectangle 3"/>
          <p:cNvSpPr>
            <a:spLocks noGrp="1" noChangeArrowheads="1"/>
          </p:cNvSpPr>
          <p:nvPr>
            <p:ph type="body" sz="half" idx="1"/>
          </p:nvPr>
        </p:nvSpPr>
        <p:spPr>
          <a:xfrm>
            <a:off x="523875" y="1295400"/>
            <a:ext cx="4029075" cy="4648200"/>
          </a:xfrm>
        </p:spPr>
        <p:txBody>
          <a:bodyPr>
            <a:normAutofit lnSpcReduction="10000"/>
          </a:bodyPr>
          <a:lstStyle/>
          <a:p>
            <a:pPr>
              <a:buFont typeface="Wingdings" charset="0"/>
              <a:buNone/>
            </a:pPr>
            <a:r>
              <a:rPr lang="en-US" i="1" dirty="0">
                <a:solidFill>
                  <a:srgbClr val="CC0000"/>
                </a:solidFill>
              </a:rPr>
              <a:t>message complexity</a:t>
            </a:r>
          </a:p>
          <a:p>
            <a:r>
              <a:rPr lang="en-US" sz="2000" b="1" i="1" dirty="0">
                <a:solidFill>
                  <a:srgbClr val="CC0000"/>
                </a:solidFill>
              </a:rPr>
              <a:t>LS:</a:t>
            </a:r>
            <a:r>
              <a:rPr lang="en-US" sz="2000" dirty="0"/>
              <a:t> with n nodes, E links, O(</a:t>
            </a:r>
            <a:r>
              <a:rPr lang="en-US" sz="2000" dirty="0" err="1"/>
              <a:t>nE</a:t>
            </a:r>
            <a:r>
              <a:rPr lang="en-US" sz="2000" dirty="0"/>
              <a:t>) </a:t>
            </a:r>
            <a:r>
              <a:rPr lang="en-US" sz="2000" dirty="0" err="1"/>
              <a:t>msgs</a:t>
            </a:r>
            <a:r>
              <a:rPr lang="en-US" sz="2000" dirty="0"/>
              <a:t> sent  </a:t>
            </a:r>
          </a:p>
          <a:p>
            <a:r>
              <a:rPr lang="en-US" sz="2000" b="1" i="1" dirty="0">
                <a:solidFill>
                  <a:srgbClr val="CC0000"/>
                </a:solidFill>
              </a:rPr>
              <a:t>DV:</a:t>
            </a:r>
            <a:r>
              <a:rPr lang="en-US" sz="2000" dirty="0">
                <a:solidFill>
                  <a:srgbClr val="FF0000"/>
                </a:solidFill>
              </a:rPr>
              <a:t> </a:t>
            </a:r>
            <a:r>
              <a:rPr lang="en-US" sz="2000" dirty="0"/>
              <a:t>exchange between neighbors only</a:t>
            </a:r>
          </a:p>
          <a:p>
            <a:pPr lvl="1"/>
            <a:r>
              <a:rPr lang="en-US" sz="2000" dirty="0"/>
              <a:t>convergence time varies</a:t>
            </a:r>
          </a:p>
          <a:p>
            <a:pPr>
              <a:spcBef>
                <a:spcPct val="50000"/>
              </a:spcBef>
              <a:buFont typeface="Wingdings" charset="0"/>
              <a:buNone/>
            </a:pPr>
            <a:r>
              <a:rPr lang="en-US" i="1" dirty="0">
                <a:solidFill>
                  <a:srgbClr val="CC0000"/>
                </a:solidFill>
              </a:rPr>
              <a:t>speed of convergence</a:t>
            </a:r>
          </a:p>
          <a:p>
            <a:r>
              <a:rPr lang="en-US" sz="2000" b="1" i="1" dirty="0">
                <a:solidFill>
                  <a:srgbClr val="CC0000"/>
                </a:solidFill>
              </a:rPr>
              <a:t>LS:</a:t>
            </a:r>
            <a:r>
              <a:rPr lang="en-US" sz="2000" dirty="0"/>
              <a:t> O(n</a:t>
            </a:r>
            <a:r>
              <a:rPr lang="en-US" sz="2000" b="1" baseline="30000" dirty="0"/>
              <a:t>2</a:t>
            </a:r>
            <a:r>
              <a:rPr lang="en-US" sz="2000" dirty="0"/>
              <a:t>) algorithm requires O(</a:t>
            </a:r>
            <a:r>
              <a:rPr lang="en-US" sz="2000" dirty="0" err="1"/>
              <a:t>nE</a:t>
            </a:r>
            <a:r>
              <a:rPr lang="en-US" sz="2000" dirty="0"/>
              <a:t>) </a:t>
            </a:r>
            <a:r>
              <a:rPr lang="en-US" sz="2000" dirty="0" err="1"/>
              <a:t>msgs</a:t>
            </a:r>
            <a:endParaRPr lang="en-US" sz="2000" dirty="0"/>
          </a:p>
          <a:p>
            <a:pPr lvl="1"/>
            <a:r>
              <a:rPr lang="en-US" sz="2000" dirty="0"/>
              <a:t>may have oscillations</a:t>
            </a:r>
            <a:endParaRPr lang="en-US" sz="1800" dirty="0"/>
          </a:p>
          <a:p>
            <a:r>
              <a:rPr lang="en-US" sz="2000" b="1" i="1" dirty="0">
                <a:solidFill>
                  <a:srgbClr val="CC0000"/>
                </a:solidFill>
              </a:rPr>
              <a:t>DV:</a:t>
            </a:r>
            <a:r>
              <a:rPr lang="en-US" sz="2000" dirty="0"/>
              <a:t> convergence time varies</a:t>
            </a:r>
          </a:p>
          <a:p>
            <a:pPr lvl="1"/>
            <a:r>
              <a:rPr lang="en-US" sz="2000" dirty="0"/>
              <a:t>may be routing loops</a:t>
            </a:r>
          </a:p>
          <a:p>
            <a:pPr lvl="1"/>
            <a:r>
              <a:rPr lang="en-US" sz="2000" dirty="0"/>
              <a:t>count-to-infinity problem</a:t>
            </a:r>
            <a:endParaRPr lang="en-US" sz="1800" dirty="0"/>
          </a:p>
        </p:txBody>
      </p:sp>
      <p:sp>
        <p:nvSpPr>
          <p:cNvPr id="141318" name="Rectangle 4"/>
          <p:cNvSpPr>
            <a:spLocks noGrp="1" noChangeArrowheads="1"/>
          </p:cNvSpPr>
          <p:nvPr>
            <p:ph type="body" sz="half" idx="2"/>
          </p:nvPr>
        </p:nvSpPr>
        <p:spPr>
          <a:xfrm>
            <a:off x="4743450" y="1328738"/>
            <a:ext cx="4010025" cy="4648200"/>
          </a:xfrm>
        </p:spPr>
        <p:txBody>
          <a:bodyPr>
            <a:normAutofit lnSpcReduction="10000"/>
          </a:bodyPr>
          <a:lstStyle/>
          <a:p>
            <a:pPr>
              <a:buFont typeface="Wingdings" charset="0"/>
              <a:buNone/>
            </a:pPr>
            <a:r>
              <a:rPr lang="en-US" sz="2400" i="1" dirty="0">
                <a:solidFill>
                  <a:srgbClr val="CC0000"/>
                </a:solidFill>
              </a:rPr>
              <a:t>robustness:</a:t>
            </a:r>
            <a:r>
              <a:rPr lang="en-US" sz="2400" dirty="0"/>
              <a:t> what happens if router malfunctions?</a:t>
            </a:r>
          </a:p>
          <a:p>
            <a:pPr>
              <a:buFont typeface="Wingdings" charset="0"/>
              <a:buNone/>
            </a:pPr>
            <a:r>
              <a:rPr lang="en-US" sz="2400" i="1" dirty="0">
                <a:solidFill>
                  <a:srgbClr val="CC0000"/>
                </a:solidFill>
              </a:rPr>
              <a:t>LS:</a:t>
            </a:r>
            <a:r>
              <a:rPr lang="en-US" sz="2400" dirty="0"/>
              <a:t> </a:t>
            </a:r>
          </a:p>
          <a:p>
            <a:pPr lvl="1"/>
            <a:r>
              <a:rPr lang="en-US" sz="2000" dirty="0"/>
              <a:t>node can advertise incorrect </a:t>
            </a:r>
            <a:r>
              <a:rPr lang="en-US" sz="2000" i="1" dirty="0">
                <a:solidFill>
                  <a:srgbClr val="000099"/>
                </a:solidFill>
              </a:rPr>
              <a:t>link</a:t>
            </a:r>
            <a:r>
              <a:rPr lang="en-US" sz="2000" dirty="0"/>
              <a:t> cost</a:t>
            </a:r>
          </a:p>
          <a:p>
            <a:pPr lvl="1"/>
            <a:r>
              <a:rPr lang="en-US" sz="2000" dirty="0"/>
              <a:t>each node computes only its </a:t>
            </a:r>
            <a:r>
              <a:rPr lang="en-US" sz="2000" i="1" dirty="0"/>
              <a:t>own</a:t>
            </a:r>
            <a:r>
              <a:rPr lang="en-US" sz="2000" dirty="0"/>
              <a:t> table</a:t>
            </a:r>
          </a:p>
          <a:p>
            <a:pPr>
              <a:buFont typeface="Wingdings" charset="0"/>
              <a:buNone/>
            </a:pPr>
            <a:r>
              <a:rPr lang="en-US" sz="2400" i="1" dirty="0">
                <a:solidFill>
                  <a:srgbClr val="CC0000"/>
                </a:solidFill>
              </a:rPr>
              <a:t>DV:</a:t>
            </a:r>
          </a:p>
          <a:p>
            <a:pPr lvl="1"/>
            <a:r>
              <a:rPr lang="en-US" sz="2000" dirty="0"/>
              <a:t>DV node can advertise incorrect </a:t>
            </a:r>
            <a:r>
              <a:rPr lang="en-US" sz="2000" i="1" dirty="0">
                <a:solidFill>
                  <a:srgbClr val="000099"/>
                </a:solidFill>
              </a:rPr>
              <a:t>path</a:t>
            </a:r>
            <a:r>
              <a:rPr lang="en-US" sz="2000" dirty="0"/>
              <a:t> cost</a:t>
            </a:r>
          </a:p>
          <a:p>
            <a:pPr lvl="1"/>
            <a:r>
              <a:rPr lang="en-US" sz="2000" dirty="0"/>
              <a:t>each node</a:t>
            </a:r>
            <a:r>
              <a:rPr lang="ja-JP" altLang="en-US" sz="2000" dirty="0"/>
              <a:t>’</a:t>
            </a:r>
            <a:r>
              <a:rPr lang="en-US" altLang="ja-JP" sz="2000" dirty="0"/>
              <a:t>s table used by others </a:t>
            </a:r>
          </a:p>
          <a:p>
            <a:pPr lvl="2"/>
            <a:r>
              <a:rPr lang="en-US" sz="1800" dirty="0"/>
              <a:t>error propagate thru network</a:t>
            </a:r>
          </a:p>
        </p:txBody>
      </p:sp>
      <p:sp>
        <p:nvSpPr>
          <p:cNvPr id="3" name="Slide Number Placeholder 2"/>
          <p:cNvSpPr>
            <a:spLocks noGrp="1"/>
          </p:cNvSpPr>
          <p:nvPr>
            <p:ph type="sldNum" sz="quarter" idx="12"/>
          </p:nvPr>
        </p:nvSpPr>
        <p:spPr/>
        <p:txBody>
          <a:bodyPr/>
          <a:lstStyle/>
          <a:p>
            <a:fld id="{F784D624-D040-2E47-A508-03D46FE35CB6}" type="slidenum">
              <a:rPr lang="en-US" smtClean="0"/>
              <a:t>85</a:t>
            </a:fld>
            <a:endParaRPr lang="en-US"/>
          </a:p>
        </p:txBody>
      </p:sp>
    </p:spTree>
    <p:extLst>
      <p:ext uri="{BB962C8B-B14F-4D97-AF65-F5344CB8AC3E}">
        <p14:creationId xmlns:p14="http://schemas.microsoft.com/office/powerpoint/2010/main" val="13981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3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3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31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13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3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3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1318">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1318">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131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1318">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1318">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131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04875"/>
            <a:ext cx="73136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Rectangle 2"/>
          <p:cNvSpPr>
            <a:spLocks noGrp="1" noChangeArrowheads="1"/>
          </p:cNvSpPr>
          <p:nvPr>
            <p:ph type="title"/>
          </p:nvPr>
        </p:nvSpPr>
        <p:spPr>
          <a:xfrm>
            <a:off x="544513" y="452438"/>
            <a:ext cx="7772400" cy="528637"/>
          </a:xfrm>
        </p:spPr>
        <p:txBody>
          <a:bodyPr>
            <a:noAutofit/>
          </a:bodyPr>
          <a:lstStyle/>
          <a:p>
            <a:pPr>
              <a:defRPr/>
            </a:pPr>
            <a:r>
              <a:rPr lang="en-US" sz="4000">
                <a:cs typeface="+mj-cs"/>
              </a:rPr>
              <a:t>Comparison of LS and DV algorithms</a:t>
            </a:r>
          </a:p>
        </p:txBody>
      </p:sp>
      <p:sp>
        <p:nvSpPr>
          <p:cNvPr id="141317" name="Rectangle 3"/>
          <p:cNvSpPr>
            <a:spLocks noGrp="1" noChangeArrowheads="1"/>
          </p:cNvSpPr>
          <p:nvPr>
            <p:ph type="body" sz="half" idx="1"/>
          </p:nvPr>
        </p:nvSpPr>
        <p:spPr>
          <a:xfrm>
            <a:off x="523875" y="1295400"/>
            <a:ext cx="4029075" cy="4648200"/>
          </a:xfrm>
        </p:spPr>
        <p:txBody>
          <a:bodyPr>
            <a:normAutofit lnSpcReduction="10000"/>
          </a:bodyPr>
          <a:lstStyle/>
          <a:p>
            <a:pPr>
              <a:buFont typeface="Wingdings" charset="0"/>
              <a:buNone/>
            </a:pPr>
            <a:r>
              <a:rPr lang="en-US" i="1" dirty="0">
                <a:solidFill>
                  <a:srgbClr val="CC0000"/>
                </a:solidFill>
              </a:rPr>
              <a:t>message complexity</a:t>
            </a:r>
          </a:p>
          <a:p>
            <a:r>
              <a:rPr lang="en-US" sz="2000" b="1" i="1" dirty="0">
                <a:solidFill>
                  <a:srgbClr val="CC0000"/>
                </a:solidFill>
              </a:rPr>
              <a:t>LS:</a:t>
            </a:r>
            <a:r>
              <a:rPr lang="en-US" sz="2000" dirty="0"/>
              <a:t> with n nodes, E links, O(</a:t>
            </a:r>
            <a:r>
              <a:rPr lang="en-US" sz="2000" dirty="0" err="1"/>
              <a:t>nE</a:t>
            </a:r>
            <a:r>
              <a:rPr lang="en-US" sz="2000" dirty="0"/>
              <a:t>) </a:t>
            </a:r>
            <a:r>
              <a:rPr lang="en-US" sz="2000" dirty="0" err="1"/>
              <a:t>msgs</a:t>
            </a:r>
            <a:r>
              <a:rPr lang="en-US" sz="2000" dirty="0"/>
              <a:t> sent  </a:t>
            </a:r>
          </a:p>
          <a:p>
            <a:r>
              <a:rPr lang="en-US" sz="2000" b="1" i="1" dirty="0">
                <a:solidFill>
                  <a:srgbClr val="CC0000"/>
                </a:solidFill>
              </a:rPr>
              <a:t>DV:</a:t>
            </a:r>
            <a:r>
              <a:rPr lang="en-US" sz="2000" dirty="0">
                <a:solidFill>
                  <a:srgbClr val="FF0000"/>
                </a:solidFill>
              </a:rPr>
              <a:t> </a:t>
            </a:r>
            <a:r>
              <a:rPr lang="en-US" sz="2000" dirty="0"/>
              <a:t>exchange between neighbors only</a:t>
            </a:r>
          </a:p>
          <a:p>
            <a:pPr lvl="1"/>
            <a:r>
              <a:rPr lang="en-US" sz="2000" dirty="0"/>
              <a:t>convergence time varies</a:t>
            </a:r>
          </a:p>
          <a:p>
            <a:pPr>
              <a:spcBef>
                <a:spcPct val="50000"/>
              </a:spcBef>
              <a:buFont typeface="Wingdings" charset="0"/>
              <a:buNone/>
            </a:pPr>
            <a:r>
              <a:rPr lang="en-US" i="1" dirty="0">
                <a:solidFill>
                  <a:srgbClr val="CC0000"/>
                </a:solidFill>
              </a:rPr>
              <a:t>speed of convergence</a:t>
            </a:r>
          </a:p>
          <a:p>
            <a:r>
              <a:rPr lang="en-US" sz="2000" b="1" i="1" dirty="0">
                <a:solidFill>
                  <a:srgbClr val="CC0000"/>
                </a:solidFill>
              </a:rPr>
              <a:t>LS:</a:t>
            </a:r>
            <a:r>
              <a:rPr lang="en-US" sz="2000" dirty="0"/>
              <a:t> O(n</a:t>
            </a:r>
            <a:r>
              <a:rPr lang="en-US" sz="2000" b="1" baseline="30000" dirty="0"/>
              <a:t>2</a:t>
            </a:r>
            <a:r>
              <a:rPr lang="en-US" sz="2000" dirty="0"/>
              <a:t>) algorithm requires O(</a:t>
            </a:r>
            <a:r>
              <a:rPr lang="en-US" sz="2000" dirty="0" err="1"/>
              <a:t>nE</a:t>
            </a:r>
            <a:r>
              <a:rPr lang="en-US" sz="2000" dirty="0"/>
              <a:t>) </a:t>
            </a:r>
            <a:r>
              <a:rPr lang="en-US" sz="2000" dirty="0" err="1"/>
              <a:t>msgs</a:t>
            </a:r>
            <a:endParaRPr lang="en-US" sz="2000" dirty="0"/>
          </a:p>
          <a:p>
            <a:pPr lvl="1"/>
            <a:r>
              <a:rPr lang="en-US" sz="2000" dirty="0"/>
              <a:t>may have oscillations</a:t>
            </a:r>
            <a:endParaRPr lang="en-US" sz="1800" dirty="0"/>
          </a:p>
          <a:p>
            <a:r>
              <a:rPr lang="en-US" sz="2000" b="1" i="1" dirty="0">
                <a:solidFill>
                  <a:srgbClr val="CC0000"/>
                </a:solidFill>
              </a:rPr>
              <a:t>DV:</a:t>
            </a:r>
            <a:r>
              <a:rPr lang="en-US" sz="2000" dirty="0"/>
              <a:t> convergence time varies</a:t>
            </a:r>
          </a:p>
          <a:p>
            <a:pPr lvl="1"/>
            <a:r>
              <a:rPr lang="en-US" sz="2000" dirty="0"/>
              <a:t>may be routing loops</a:t>
            </a:r>
          </a:p>
          <a:p>
            <a:pPr lvl="1"/>
            <a:r>
              <a:rPr lang="en-US" sz="2000" dirty="0"/>
              <a:t>count-to-infinity problem</a:t>
            </a:r>
            <a:endParaRPr lang="en-US" sz="1800" dirty="0"/>
          </a:p>
        </p:txBody>
      </p:sp>
      <p:sp>
        <p:nvSpPr>
          <p:cNvPr id="141318" name="Rectangle 4"/>
          <p:cNvSpPr>
            <a:spLocks noGrp="1" noChangeArrowheads="1"/>
          </p:cNvSpPr>
          <p:nvPr>
            <p:ph type="body" sz="half" idx="2"/>
          </p:nvPr>
        </p:nvSpPr>
        <p:spPr>
          <a:xfrm>
            <a:off x="4743450" y="1328738"/>
            <a:ext cx="4010025" cy="4648200"/>
          </a:xfrm>
        </p:spPr>
        <p:txBody>
          <a:bodyPr>
            <a:normAutofit lnSpcReduction="10000"/>
          </a:bodyPr>
          <a:lstStyle/>
          <a:p>
            <a:pPr>
              <a:buFont typeface="Wingdings" charset="0"/>
              <a:buNone/>
            </a:pPr>
            <a:r>
              <a:rPr lang="en-US" sz="2400" i="1" dirty="0">
                <a:solidFill>
                  <a:srgbClr val="CC0000"/>
                </a:solidFill>
              </a:rPr>
              <a:t>robustness:</a:t>
            </a:r>
            <a:r>
              <a:rPr lang="en-US" sz="2400" dirty="0"/>
              <a:t> what happens if router malfunctions?</a:t>
            </a:r>
          </a:p>
          <a:p>
            <a:pPr>
              <a:buFont typeface="Wingdings" charset="0"/>
              <a:buNone/>
            </a:pPr>
            <a:r>
              <a:rPr lang="en-US" sz="2400" i="1" dirty="0">
                <a:solidFill>
                  <a:srgbClr val="CC0000"/>
                </a:solidFill>
              </a:rPr>
              <a:t>LS:</a:t>
            </a:r>
            <a:r>
              <a:rPr lang="en-US" sz="2400" dirty="0"/>
              <a:t> </a:t>
            </a:r>
          </a:p>
          <a:p>
            <a:pPr lvl="1"/>
            <a:r>
              <a:rPr lang="en-US" sz="2000" dirty="0"/>
              <a:t>node can advertise incorrect </a:t>
            </a:r>
            <a:r>
              <a:rPr lang="en-US" sz="2000" i="1" dirty="0">
                <a:solidFill>
                  <a:srgbClr val="000099"/>
                </a:solidFill>
              </a:rPr>
              <a:t>link</a:t>
            </a:r>
            <a:r>
              <a:rPr lang="en-US" sz="2000" dirty="0"/>
              <a:t> cost</a:t>
            </a:r>
          </a:p>
          <a:p>
            <a:pPr lvl="1"/>
            <a:r>
              <a:rPr lang="en-US" sz="2000" dirty="0"/>
              <a:t>each node computes only its </a:t>
            </a:r>
            <a:r>
              <a:rPr lang="en-US" sz="2000" i="1" dirty="0"/>
              <a:t>own</a:t>
            </a:r>
            <a:r>
              <a:rPr lang="en-US" sz="2000" dirty="0"/>
              <a:t> table</a:t>
            </a:r>
          </a:p>
          <a:p>
            <a:pPr>
              <a:buFont typeface="Wingdings" charset="0"/>
              <a:buNone/>
            </a:pPr>
            <a:r>
              <a:rPr lang="en-US" sz="2400" i="1" dirty="0">
                <a:solidFill>
                  <a:srgbClr val="CC0000"/>
                </a:solidFill>
              </a:rPr>
              <a:t>DV:</a:t>
            </a:r>
          </a:p>
          <a:p>
            <a:pPr lvl="1"/>
            <a:r>
              <a:rPr lang="en-US" sz="2000" dirty="0"/>
              <a:t>DV node can advertise incorrect </a:t>
            </a:r>
            <a:r>
              <a:rPr lang="en-US" sz="2000" i="1" dirty="0">
                <a:solidFill>
                  <a:srgbClr val="000099"/>
                </a:solidFill>
              </a:rPr>
              <a:t>path</a:t>
            </a:r>
            <a:r>
              <a:rPr lang="en-US" sz="2000" dirty="0"/>
              <a:t> cost</a:t>
            </a:r>
          </a:p>
          <a:p>
            <a:pPr lvl="1"/>
            <a:r>
              <a:rPr lang="en-US" sz="2000" dirty="0"/>
              <a:t>each node</a:t>
            </a:r>
            <a:r>
              <a:rPr lang="ja-JP" altLang="en-US" sz="2000" dirty="0"/>
              <a:t>’</a:t>
            </a:r>
            <a:r>
              <a:rPr lang="en-US" altLang="ja-JP" sz="2000" dirty="0"/>
              <a:t>s table used by others </a:t>
            </a:r>
          </a:p>
          <a:p>
            <a:pPr lvl="2"/>
            <a:r>
              <a:rPr lang="en-US" sz="1800" dirty="0"/>
              <a:t>error propagate thru network</a:t>
            </a:r>
          </a:p>
        </p:txBody>
      </p:sp>
      <p:sp>
        <p:nvSpPr>
          <p:cNvPr id="3" name="Slide Number Placeholder 2"/>
          <p:cNvSpPr>
            <a:spLocks noGrp="1"/>
          </p:cNvSpPr>
          <p:nvPr>
            <p:ph type="sldNum" sz="quarter" idx="12"/>
          </p:nvPr>
        </p:nvSpPr>
        <p:spPr/>
        <p:txBody>
          <a:bodyPr/>
          <a:lstStyle/>
          <a:p>
            <a:fld id="{F784D624-D040-2E47-A508-03D46FE35CB6}" type="slidenum">
              <a:rPr lang="en-US" smtClean="0"/>
              <a:t>86</a:t>
            </a:fld>
            <a:endParaRPr lang="en-US"/>
          </a:p>
        </p:txBody>
      </p:sp>
    </p:spTree>
    <p:extLst>
      <p:ext uri="{BB962C8B-B14F-4D97-AF65-F5344CB8AC3E}">
        <p14:creationId xmlns:p14="http://schemas.microsoft.com/office/powerpoint/2010/main" val="19044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3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3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31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131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131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131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B</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31" name="Group 30">
            <a:extLst>
              <a:ext uri="{FF2B5EF4-FFF2-40B4-BE49-F238E27FC236}">
                <a16:creationId xmlns:a16="http://schemas.microsoft.com/office/drawing/2014/main" id="{34817327-9C6E-E340-97A3-0387441A20F7}"/>
              </a:ext>
            </a:extLst>
          </p:cNvPr>
          <p:cNvGrpSpPr/>
          <p:nvPr/>
        </p:nvGrpSpPr>
        <p:grpSpPr>
          <a:xfrm>
            <a:off x="2604023" y="1923471"/>
            <a:ext cx="4799345" cy="722618"/>
            <a:chOff x="2550695" y="3801256"/>
            <a:chExt cx="4799345" cy="722618"/>
          </a:xfrm>
        </p:grpSpPr>
        <p:sp>
          <p:nvSpPr>
            <p:cNvPr id="32" name="TextBox 31">
              <a:extLst>
                <a:ext uri="{FF2B5EF4-FFF2-40B4-BE49-F238E27FC236}">
                  <a16:creationId xmlns:a16="http://schemas.microsoft.com/office/drawing/2014/main" id="{1D9BD0BC-CEDD-8B4D-85A3-821C7D6857B3}"/>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Cost update</a:t>
              </a:r>
            </a:p>
          </p:txBody>
        </p:sp>
        <p:sp>
          <p:nvSpPr>
            <p:cNvPr id="34" name="Freeform 33">
              <a:extLst>
                <a:ext uri="{FF2B5EF4-FFF2-40B4-BE49-F238E27FC236}">
                  <a16:creationId xmlns:a16="http://schemas.microsoft.com/office/drawing/2014/main" id="{6701F857-54F3-D845-BBBF-CEAB951B8817}"/>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614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6542</TotalTime>
  <Words>4384</Words>
  <Application>Microsoft Macintosh PowerPoint</Application>
  <PresentationFormat>On-screen Show (4:3)</PresentationFormat>
  <Paragraphs>1851</Paragraphs>
  <Slides>86</Slides>
  <Notes>18</Notes>
  <HiddenSlides>33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Arial</vt:lpstr>
      <vt:lpstr>Calibri</vt:lpstr>
      <vt:lpstr>Calibri Light</vt:lpstr>
      <vt:lpstr>Comic Sans MS</vt:lpstr>
      <vt:lpstr>Courier New</vt:lpstr>
      <vt:lpstr>Lucida Bright</vt:lpstr>
      <vt:lpstr>Times New Roman</vt:lpstr>
      <vt:lpstr>Wingdings</vt:lpstr>
      <vt:lpstr>1_Office Theme</vt:lpstr>
      <vt:lpstr>PowerPoint Presentation</vt:lpstr>
      <vt:lpstr>PowerPoint Presentation</vt:lpstr>
      <vt:lpstr>Distance Vector</vt:lpstr>
      <vt:lpstr>Distance vector algorithm </vt:lpstr>
      <vt:lpstr>Routing updates</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Distance vector: link cost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Count-to-infinity Problem</vt:lpstr>
      <vt:lpstr>Count-to-infinity Problem</vt:lpstr>
      <vt:lpstr>Count-to-infinity Problem</vt:lpstr>
      <vt:lpstr>Count-to-infinity Problem</vt:lpstr>
      <vt:lpstr>Count-to-infinity Problem</vt:lpstr>
      <vt:lpstr>PowerPoint Presentation</vt:lpstr>
      <vt:lpstr>DV Implementation: Routing Information Protocol (RIP)</vt:lpstr>
      <vt:lpstr>PowerPoint Presentation</vt:lpstr>
      <vt:lpstr>Link State Routing</vt:lpstr>
      <vt:lpstr>Link State Routing</vt:lpstr>
      <vt:lpstr>PowerPoint Presentation</vt:lpstr>
      <vt:lpstr>PowerPoint Presentation</vt:lpstr>
      <vt:lpstr>Link State </vt:lpstr>
      <vt:lpstr>PowerPoint Presentation</vt:lpstr>
      <vt:lpstr>Shortest Path Routing</vt:lpstr>
      <vt:lpstr>Shortest Path Routing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Shortest Path Routing</vt:lpstr>
      <vt:lpstr>Shortest Path Routing</vt:lpstr>
      <vt:lpstr>Shortest Path Routing</vt:lpstr>
      <vt:lpstr>Shortest Path Routing</vt:lpstr>
      <vt:lpstr>Open Shortest Path First (OSPF)</vt:lpstr>
      <vt:lpstr>Comparison of LS and DV algorithms</vt:lpstr>
      <vt:lpstr>Comparison of LS and DV algorithms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551</cp:revision>
  <dcterms:created xsi:type="dcterms:W3CDTF">2019-01-28T20:09:31Z</dcterms:created>
  <dcterms:modified xsi:type="dcterms:W3CDTF">2023-02-07T13:55:00Z</dcterms:modified>
</cp:coreProperties>
</file>